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  <p:sldMasterId id="2147483683" r:id="rId2"/>
    <p:sldMasterId id="2147483692" r:id="rId3"/>
  </p:sldMasterIdLst>
  <p:notesMasterIdLst>
    <p:notesMasterId r:id="rId58"/>
  </p:notesMasterIdLst>
  <p:handoutMasterIdLst>
    <p:handoutMasterId r:id="rId59"/>
  </p:handoutMasterIdLst>
  <p:sldIdLst>
    <p:sldId id="322" r:id="rId4"/>
    <p:sldId id="620" r:id="rId5"/>
    <p:sldId id="582" r:id="rId6"/>
    <p:sldId id="565" r:id="rId7"/>
    <p:sldId id="536" r:id="rId8"/>
    <p:sldId id="566" r:id="rId9"/>
    <p:sldId id="567" r:id="rId10"/>
    <p:sldId id="568" r:id="rId11"/>
    <p:sldId id="516" r:id="rId12"/>
    <p:sldId id="569" r:id="rId13"/>
    <p:sldId id="528" r:id="rId14"/>
    <p:sldId id="570" r:id="rId15"/>
    <p:sldId id="571" r:id="rId16"/>
    <p:sldId id="572" r:id="rId17"/>
    <p:sldId id="573" r:id="rId18"/>
    <p:sldId id="578" r:id="rId19"/>
    <p:sldId id="575" r:id="rId20"/>
    <p:sldId id="576" r:id="rId21"/>
    <p:sldId id="583" r:id="rId22"/>
    <p:sldId id="584" r:id="rId23"/>
    <p:sldId id="585" r:id="rId24"/>
    <p:sldId id="586" r:id="rId25"/>
    <p:sldId id="587" r:id="rId26"/>
    <p:sldId id="588" r:id="rId27"/>
    <p:sldId id="589" r:id="rId28"/>
    <p:sldId id="590" r:id="rId29"/>
    <p:sldId id="591" r:id="rId30"/>
    <p:sldId id="592" r:id="rId31"/>
    <p:sldId id="593" r:id="rId32"/>
    <p:sldId id="594" r:id="rId33"/>
    <p:sldId id="580" r:id="rId34"/>
    <p:sldId id="579" r:id="rId35"/>
    <p:sldId id="595" r:id="rId36"/>
    <p:sldId id="596" r:id="rId37"/>
    <p:sldId id="597" r:id="rId38"/>
    <p:sldId id="598" r:id="rId39"/>
    <p:sldId id="599" r:id="rId40"/>
    <p:sldId id="600" r:id="rId41"/>
    <p:sldId id="601" r:id="rId42"/>
    <p:sldId id="602" r:id="rId43"/>
    <p:sldId id="603" r:id="rId44"/>
    <p:sldId id="604" r:id="rId45"/>
    <p:sldId id="605" r:id="rId46"/>
    <p:sldId id="606" r:id="rId47"/>
    <p:sldId id="618" r:id="rId48"/>
    <p:sldId id="607" r:id="rId49"/>
    <p:sldId id="619" r:id="rId50"/>
    <p:sldId id="608" r:id="rId51"/>
    <p:sldId id="609" r:id="rId52"/>
    <p:sldId id="610" r:id="rId53"/>
    <p:sldId id="611" r:id="rId54"/>
    <p:sldId id="612" r:id="rId55"/>
    <p:sldId id="613" r:id="rId56"/>
    <p:sldId id="617" r:id="rId57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1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8367" autoAdjust="0"/>
  </p:normalViewPr>
  <p:slideViewPr>
    <p:cSldViewPr>
      <p:cViewPr varScale="1">
        <p:scale>
          <a:sx n="177" d="100"/>
          <a:sy n="177" d="100"/>
        </p:scale>
        <p:origin x="1408" y="176"/>
      </p:cViewPr>
      <p:guideLst>
        <p:guide orient="horz" pos="2208"/>
        <p:guide pos="2112"/>
      </p:guideLst>
    </p:cSldViewPr>
  </p:slideViewPr>
  <p:outlineViewPr>
    <p:cViewPr>
      <p:scale>
        <a:sx n="33" d="100"/>
        <a:sy n="33" d="100"/>
      </p:scale>
      <p:origin x="0" y="-1664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830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viewProps" Target="view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2" Type="http://schemas.openxmlformats.org/officeDocument/2006/relationships/slide" Target="slides/slide7.xml"/><Relationship Id="rId1" Type="http://schemas.openxmlformats.org/officeDocument/2006/relationships/slide" Target="slides/slide1.xml"/><Relationship Id="rId5" Type="http://schemas.openxmlformats.org/officeDocument/2006/relationships/slide" Target="slides/slide17.xml"/><Relationship Id="rId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en-US"/>
              <a:t>CS252 S05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fld id="{F00E107E-D012-E24C-A720-81082AB523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1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r>
              <a:rPr lang="en-US"/>
              <a:t>CS252 S05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CBD889F7-70D0-5A4F-884D-48B5C2AEA4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D69BA9E0-E144-6649-918E-93571149F481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75106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A8BD4-06CA-C241-9CF8-A2F132F37E8E}" type="slidenum">
              <a:rPr lang="en-US"/>
              <a:pPr/>
              <a:t>1</a:t>
            </a:fld>
            <a:endParaRPr lang="en-US"/>
          </a:p>
        </p:txBody>
      </p:sp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0C11F3-F51B-3A44-8556-7D2BFD493386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19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C96925-D90B-1D42-A02C-5583FC0834B1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43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3CA194-BB21-EB48-A0B1-47F42DFD89FF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998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FD8EF-267F-124F-ACBA-EEDE6496C49D}" type="slidenum">
              <a:rPr lang="en-US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3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3891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5B7D36-525A-B543-AD90-40501BB213C6}" type="slidenum">
              <a:rPr lang="en-US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81B42F-0E28-734E-A943-256CE75EF0E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74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9ED77-18A5-2E41-AFA3-A487768914A1}" type="slidenum">
              <a:rPr lang="en-US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5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9ED77-18A5-2E41-AFA3-A487768914A1}" type="slidenum">
              <a:rPr lang="en-US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5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81B42F-0E28-734E-A943-256CE75EF0E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74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81B42F-0E28-734E-A943-256CE75EF0E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74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8D30B2-5371-3646-82BF-EA599888780C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81B42F-0E28-734E-A943-256CE75EF0E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744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81B42F-0E28-734E-A943-256CE75EF0E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744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A1C28D-FFFB-914E-A77C-59C3AE6DB788}" type="slidenum">
              <a:rPr lang="en-US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6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D0A64F-1391-4A41-8F05-121361694A1A}" type="slidenum">
              <a:rPr lang="en-US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9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8979A-DBF2-1F4E-B0B3-910DF50AF7C8}" type="slidenum">
              <a:rPr lang="en-US"/>
              <a:pPr/>
              <a:t>45</a:t>
            </a:fld>
            <a:endParaRPr lang="en-US"/>
          </a:p>
        </p:txBody>
      </p:sp>
      <p:sp>
        <p:nvSpPr>
          <p:cNvPr id="139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18C2ED-404E-CC4C-9616-F3F020BC0D46}" type="slidenum">
              <a:rPr lang="en-US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8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E0C5A4-1028-7546-8C2D-2F62609A3124}" type="slidenum">
              <a:rPr lang="en-US">
                <a:solidFill>
                  <a:srgbClr val="0000FF"/>
                </a:solidFill>
              </a:rPr>
              <a:pPr/>
              <a:t>47</a:t>
            </a:fld>
            <a:endParaRPr lang="en-US">
              <a:solidFill>
                <a:srgbClr val="0000FF"/>
              </a:solidFill>
            </a:endParaRPr>
          </a:p>
        </p:txBody>
      </p:sp>
      <p:sp>
        <p:nvSpPr>
          <p:cNvPr id="138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E770E7-9DCB-D445-98F6-45CD2F4C647A}" type="slidenum">
              <a:rPr lang="en-US">
                <a:solidFill>
                  <a:prstClr val="black"/>
                </a:solidFill>
              </a:rPr>
              <a:pPr/>
              <a:t>48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8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946EAF-E913-4E45-BEBA-BE636A3FCDC9}" type="slidenum">
              <a:rPr lang="en-US">
                <a:solidFill>
                  <a:prstClr val="black"/>
                </a:solidFill>
              </a:rPr>
              <a:pPr/>
              <a:t>49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8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1234BD-4AB3-F74F-AA9F-33344BD48B4C}" type="slidenum">
              <a:rPr lang="en-US">
                <a:solidFill>
                  <a:prstClr val="black"/>
                </a:solidFill>
              </a:rPr>
              <a:pPr/>
              <a:t>50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8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3B8046-8900-B24E-9094-9300D2449116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219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54EC99-FAF8-6A4C-9FF0-D0BD9225D538}" type="slidenum">
              <a:rPr lang="en-US">
                <a:solidFill>
                  <a:prstClr val="black"/>
                </a:solidFill>
              </a:rPr>
              <a:pPr/>
              <a:t>51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8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0CB8C-9F66-D745-9B58-A109522BBF2B}" type="slidenum">
              <a:rPr lang="en-US">
                <a:solidFill>
                  <a:prstClr val="black"/>
                </a:solidFill>
              </a:rPr>
              <a:pPr/>
              <a:t>52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8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EFE086-303A-F643-B264-09C33DC16DB4}" type="slidenum">
              <a:rPr lang="en-US">
                <a:solidFill>
                  <a:prstClr val="black"/>
                </a:solidFill>
              </a:rPr>
              <a:pPr/>
              <a:t>53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9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2A442B-D4A4-3843-A351-522AD3E3DF68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888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88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47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68019D-3B6E-2146-95A3-BF4B6FC33CE1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8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53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BD8E40-6288-6B40-BAA2-B53BB6CDEC8F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9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48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0CB6CC-2FD9-3F4B-8555-5BF9DF15D5CC}" type="slidenum">
              <a:rPr lang="en-US"/>
              <a:pPr/>
              <a:t>9</a:t>
            </a:fld>
            <a:endParaRPr lang="en-US"/>
          </a:p>
        </p:txBody>
      </p:sp>
      <p:sp>
        <p:nvSpPr>
          <p:cNvPr id="118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26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287ABF-4762-1B44-BBB2-AFD80543B502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9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98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56FD3E-DD81-4342-860C-434DC4DC6BE9}" type="slidenum">
              <a:rPr lang="en-US"/>
              <a:pPr/>
              <a:t>11</a:t>
            </a:fld>
            <a:endParaRPr lang="en-US"/>
          </a:p>
        </p:txBody>
      </p:sp>
      <p:sp>
        <p:nvSpPr>
          <p:cNvPr id="119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6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99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51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3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829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894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044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9FAB1-CC67-5D46-BCF2-A1CDD589D2E4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867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264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4235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rgbClr val="F6FF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1228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29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980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4940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291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5018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20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28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0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14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43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42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3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93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4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82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716" y="6538156"/>
            <a:ext cx="967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2/5/2013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667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CS152, Spring 2013</a:t>
            </a:r>
          </a:p>
        </p:txBody>
      </p:sp>
    </p:spTree>
    <p:extLst>
      <p:ext uri="{BB962C8B-B14F-4D97-AF65-F5344CB8AC3E}">
        <p14:creationId xmlns:p14="http://schemas.microsoft.com/office/powerpoint/2010/main" val="269955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4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20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60020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/>
              <a:t>CS 152 Computer Architecture and Engineering</a:t>
            </a:r>
            <a:br>
              <a:rPr lang="en-US" dirty="0"/>
            </a:br>
            <a:r>
              <a:rPr lang="en-US" dirty="0"/>
              <a:t>CS252A Graduate Computer Architecture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Lecture 3 - Pipelining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/>
              <a:t>Krste Asanovic</a:t>
            </a:r>
          </a:p>
          <a:p>
            <a:pPr>
              <a:lnSpc>
                <a:spcPct val="70000"/>
              </a:lnSpc>
            </a:pPr>
            <a:r>
              <a:rPr lang="en-US" sz="2000"/>
              <a:t>Electrical Engineering and Computer Sciences</a:t>
            </a:r>
          </a:p>
          <a:p>
            <a:pPr>
              <a:lnSpc>
                <a:spcPct val="70000"/>
              </a:lnSpc>
            </a:pPr>
            <a:r>
              <a:rPr lang="en-US" sz="2000"/>
              <a:t>University of California at Berkeley</a:t>
            </a:r>
          </a:p>
          <a:p>
            <a:pPr>
              <a:lnSpc>
                <a:spcPct val="70000"/>
              </a:lnSpc>
            </a:pPr>
            <a:endParaRPr lang="en-US" sz="2000"/>
          </a:p>
          <a:p>
            <a:pPr>
              <a:lnSpc>
                <a:spcPct val="70000"/>
              </a:lnSpc>
            </a:pPr>
            <a:r>
              <a:rPr lang="en-US" sz="2000" b="1">
                <a:latin typeface="Courier" charset="0"/>
              </a:rPr>
              <a:t>http://www.eecs.berkeley.edu/~krste</a:t>
            </a:r>
          </a:p>
          <a:p>
            <a:pPr>
              <a:lnSpc>
                <a:spcPct val="70000"/>
              </a:lnSpc>
            </a:pPr>
            <a:r>
              <a:rPr lang="en-US" sz="2000" b="1">
                <a:latin typeface="Courier" charset="0"/>
              </a:rPr>
              <a:t>http://inst.eecs.berkeley.edu/~cs152</a:t>
            </a:r>
          </a:p>
          <a:p>
            <a:pPr>
              <a:lnSpc>
                <a:spcPct val="70000"/>
              </a:lnSpc>
            </a:pPr>
            <a:endParaRPr lang="en-US" sz="2000"/>
          </a:p>
          <a:p>
            <a:pPr>
              <a:lnSpc>
                <a:spcPct val="70000"/>
              </a:lnSpc>
            </a:pPr>
            <a:endParaRPr lang="en-US" sz="2000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Writable Control Store (WCS)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D794-4D49-ED47-8E0E-403DA5A96EEC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550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838200"/>
            <a:ext cx="8226425" cy="5562600"/>
          </a:xfrm>
        </p:spPr>
        <p:txBody>
          <a:bodyPr/>
          <a:lstStyle/>
          <a:p>
            <a:r>
              <a:rPr lang="en-US" sz="2400" dirty="0"/>
              <a:t>Implement control store in RAM not ROM</a:t>
            </a:r>
          </a:p>
          <a:p>
            <a:pPr lvl="1"/>
            <a:r>
              <a:rPr lang="en-US" sz="2000" dirty="0"/>
              <a:t>MOS SRAM memories now almost as fast as control store (core memories/DRAMs were 2-10x slower)</a:t>
            </a:r>
          </a:p>
          <a:p>
            <a:pPr lvl="1"/>
            <a:r>
              <a:rPr lang="en-US" sz="2000" dirty="0"/>
              <a:t>Bug-free </a:t>
            </a:r>
            <a:r>
              <a:rPr lang="en-US" sz="2000" dirty="0" err="1"/>
              <a:t>microprograms</a:t>
            </a:r>
            <a:r>
              <a:rPr lang="en-US" sz="2000" dirty="0"/>
              <a:t> difficult to write</a:t>
            </a:r>
          </a:p>
          <a:p>
            <a:pPr lvl="1"/>
            <a:endParaRPr lang="en-US" sz="2000" dirty="0"/>
          </a:p>
          <a:p>
            <a:r>
              <a:rPr lang="en-US" sz="2400" dirty="0"/>
              <a:t>User-WCS provided as option on several minicomputers</a:t>
            </a:r>
          </a:p>
          <a:p>
            <a:pPr lvl="1"/>
            <a:r>
              <a:rPr lang="en-US" sz="2000" dirty="0"/>
              <a:t>Allowed users to change microcode for each processor</a:t>
            </a:r>
          </a:p>
          <a:p>
            <a:pPr lvl="1"/>
            <a:endParaRPr lang="en-US" sz="2000" dirty="0"/>
          </a:p>
          <a:p>
            <a:r>
              <a:rPr lang="en-US" sz="2400" dirty="0"/>
              <a:t>User-WCS failed</a:t>
            </a:r>
          </a:p>
          <a:p>
            <a:pPr lvl="1"/>
            <a:r>
              <a:rPr lang="en-US" sz="2000" dirty="0"/>
              <a:t>Little or no programming tools support</a:t>
            </a:r>
          </a:p>
          <a:p>
            <a:pPr lvl="1"/>
            <a:r>
              <a:rPr lang="en-US" sz="2000" dirty="0"/>
              <a:t>Difficult to fit software into small space</a:t>
            </a:r>
          </a:p>
          <a:p>
            <a:pPr lvl="1"/>
            <a:r>
              <a:rPr lang="en-US" sz="2000" dirty="0"/>
              <a:t>Microcode control tailored to original ISA, less useful for others</a:t>
            </a:r>
          </a:p>
          <a:p>
            <a:pPr lvl="1"/>
            <a:r>
              <a:rPr lang="en-US" sz="2000" dirty="0"/>
              <a:t>Large WCS part of processor state - expensive context switches</a:t>
            </a:r>
          </a:p>
          <a:p>
            <a:pPr lvl="1"/>
            <a:r>
              <a:rPr lang="en-US" sz="2000" dirty="0"/>
              <a:t>Protection difficult if user can change microcode</a:t>
            </a:r>
          </a:p>
          <a:p>
            <a:pPr lvl="1"/>
            <a:r>
              <a:rPr lang="en-US" sz="2000" dirty="0"/>
              <a:t>Virtual memory required </a:t>
            </a:r>
            <a:r>
              <a:rPr lang="en-US" sz="2000" dirty="0" err="1"/>
              <a:t>restartable</a:t>
            </a:r>
            <a:r>
              <a:rPr lang="en-US" sz="2000" dirty="0"/>
              <a:t> microcode</a:t>
            </a:r>
          </a:p>
        </p:txBody>
      </p:sp>
    </p:spTree>
    <p:extLst>
      <p:ext uri="{BB962C8B-B14F-4D97-AF65-F5344CB8AC3E}">
        <p14:creationId xmlns:p14="http://schemas.microsoft.com/office/powerpoint/2010/main" val="7718575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507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Microprogramming is far from extinct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8500" y="1066800"/>
            <a:ext cx="7835900" cy="5054600"/>
          </a:xfrm>
        </p:spPr>
        <p:txBody>
          <a:bodyPr/>
          <a:lstStyle/>
          <a:p>
            <a:r>
              <a:rPr lang="en-US" dirty="0"/>
              <a:t>Played a crucial role in micros of the Eighties</a:t>
            </a:r>
          </a:p>
          <a:p>
            <a:pPr lvl="2"/>
            <a:r>
              <a:rPr lang="en-US" dirty="0"/>
              <a:t>DEC </a:t>
            </a:r>
            <a:r>
              <a:rPr lang="en-US" dirty="0" err="1"/>
              <a:t>uVAX</a:t>
            </a:r>
            <a:r>
              <a:rPr lang="en-US" dirty="0"/>
              <a:t>, Motorola 68K series, Intel 286/386</a:t>
            </a:r>
          </a:p>
          <a:p>
            <a:r>
              <a:rPr lang="en-US" dirty="0"/>
              <a:t>Plays an assisting role in most modern micros</a:t>
            </a:r>
          </a:p>
          <a:p>
            <a:pPr lvl="1"/>
            <a:r>
              <a:rPr lang="en-US" dirty="0"/>
              <a:t>e.g., AMD Zen, Intel Sky Lake, Intel Atom, IBM PowerPC, …</a:t>
            </a:r>
          </a:p>
          <a:p>
            <a:pPr lvl="1"/>
            <a:r>
              <a:rPr lang="en-US" dirty="0"/>
              <a:t> Most instructions executed directly, i.e., with hard-wired control</a:t>
            </a:r>
          </a:p>
          <a:p>
            <a:pPr lvl="1"/>
            <a:r>
              <a:rPr lang="en-US" dirty="0"/>
              <a:t> Infrequently-used and/or complicated instructions invoke microcode</a:t>
            </a:r>
          </a:p>
          <a:p>
            <a:pPr lvl="1"/>
            <a:endParaRPr lang="en-US" dirty="0"/>
          </a:p>
          <a:p>
            <a:r>
              <a:rPr lang="en-US" dirty="0"/>
              <a:t> Patchable microcode common for post-fabrication bug fixes, e.g. Intel processors load µcode patches at </a:t>
            </a:r>
            <a:r>
              <a:rPr lang="en-US" dirty="0" err="1"/>
              <a:t>bootup</a:t>
            </a:r>
            <a:endParaRPr lang="en-US" dirty="0"/>
          </a:p>
          <a:p>
            <a:pPr lvl="1"/>
            <a:r>
              <a:rPr lang="en-US" dirty="0"/>
              <a:t>Intel had to scramble to resurrect microcode tools and find original microcode engineers to patch Meltdown/</a:t>
            </a:r>
            <a:r>
              <a:rPr lang="en-US" dirty="0" err="1"/>
              <a:t>Spectre</a:t>
            </a:r>
            <a:r>
              <a:rPr lang="en-US" dirty="0"/>
              <a:t> security </a:t>
            </a:r>
            <a:r>
              <a:rPr lang="en-US" dirty="0" err="1"/>
              <a:t>vulnerabilites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C5D-0FD8-4243-AD21-E9ACB268A6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7429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Analyzing Microcoded Machines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8255E8C9-94CC-FC42-AFE8-1224D17E4F20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838200"/>
            <a:ext cx="8226425" cy="5562600"/>
          </a:xfrm>
        </p:spPr>
        <p:txBody>
          <a:bodyPr/>
          <a:lstStyle/>
          <a:p>
            <a:r>
              <a:rPr lang="en-US" sz="2400" dirty="0"/>
              <a:t>John </a:t>
            </a:r>
            <a:r>
              <a:rPr lang="en-US" sz="2400" dirty="0" err="1"/>
              <a:t>Cocke</a:t>
            </a:r>
            <a:r>
              <a:rPr lang="en-US" sz="2400" dirty="0"/>
              <a:t> and group at IBM</a:t>
            </a:r>
          </a:p>
          <a:p>
            <a:pPr lvl="1"/>
            <a:r>
              <a:rPr lang="en-US" sz="2000" dirty="0"/>
              <a:t>Working on a simple pipelined processor, 801, and advanced compilers inside IBM</a:t>
            </a:r>
          </a:p>
          <a:p>
            <a:pPr lvl="1"/>
            <a:r>
              <a:rPr lang="en-US" sz="2000" dirty="0"/>
              <a:t>Ported experimental PL.8 compiler to IBM 370, and only used simple register-register and load/store instructions similar to 801</a:t>
            </a:r>
          </a:p>
          <a:p>
            <a:pPr lvl="1"/>
            <a:r>
              <a:rPr lang="en-US" sz="2000" dirty="0"/>
              <a:t>Code ran faster than other existing compilers that used all 370 instructions! (up to 6MIPS whereas 2MIPS considered good before)</a:t>
            </a:r>
          </a:p>
          <a:p>
            <a:r>
              <a:rPr lang="en-US" sz="2400" dirty="0" err="1"/>
              <a:t>Emer</a:t>
            </a:r>
            <a:r>
              <a:rPr lang="en-US" sz="2400" dirty="0"/>
              <a:t>, Clark, at DEC</a:t>
            </a:r>
          </a:p>
          <a:p>
            <a:pPr lvl="1"/>
            <a:r>
              <a:rPr lang="en-US" sz="2000" dirty="0"/>
              <a:t>Measured VAX-11/780 using external hardware</a:t>
            </a:r>
          </a:p>
          <a:p>
            <a:pPr lvl="1"/>
            <a:r>
              <a:rPr lang="en-US" sz="2000" dirty="0"/>
              <a:t>Found it was actually a 0.5MIPS machine, although usually assumed to be a 1MIPS machine</a:t>
            </a:r>
          </a:p>
          <a:p>
            <a:pPr lvl="1"/>
            <a:r>
              <a:rPr lang="en-US" sz="2000" dirty="0"/>
              <a:t>Found 20% of VAX instructions responsible for 60% of microcode, but only account for 0.2% of execution time!</a:t>
            </a:r>
          </a:p>
          <a:p>
            <a:r>
              <a:rPr lang="en-US" sz="2400" dirty="0"/>
              <a:t>VAX8800</a:t>
            </a:r>
          </a:p>
          <a:p>
            <a:pPr lvl="1"/>
            <a:r>
              <a:rPr lang="en-US" sz="2000" dirty="0"/>
              <a:t>Control Store: 16K*147b RAM, Unified Cache: 64K*8b RAM</a:t>
            </a:r>
          </a:p>
          <a:p>
            <a:pPr lvl="1"/>
            <a:r>
              <a:rPr lang="en-US" sz="2000" dirty="0"/>
              <a:t> 4.5x more </a:t>
            </a:r>
            <a:r>
              <a:rPr lang="en-US" sz="2000" dirty="0" err="1"/>
              <a:t>microstore</a:t>
            </a:r>
            <a:r>
              <a:rPr lang="en-US" sz="2000" dirty="0"/>
              <a:t> RAM than cache RAM!</a:t>
            </a:r>
          </a:p>
        </p:txBody>
      </p:sp>
    </p:spTree>
    <p:extLst>
      <p:ext uri="{BB962C8B-B14F-4D97-AF65-F5344CB8AC3E}">
        <p14:creationId xmlns:p14="http://schemas.microsoft.com/office/powerpoint/2010/main" val="85866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“Iron Law” of Processor Performance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5DC2A54D-D38A-6449-A27D-1BD4A1440DD2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7683500" cy="3911600"/>
          </a:xfrm>
        </p:spPr>
        <p:txBody>
          <a:bodyPr/>
          <a:lstStyle/>
          <a:p>
            <a:r>
              <a:rPr lang="en-US" dirty="0"/>
              <a:t>Instructions per program depends on source code, compiler technology, and ISA</a:t>
            </a:r>
          </a:p>
          <a:p>
            <a:r>
              <a:rPr lang="en-US" dirty="0"/>
              <a:t>Cycles per instructions (CPI) depends on ISA and µarchitecture</a:t>
            </a:r>
          </a:p>
          <a:p>
            <a:r>
              <a:rPr lang="en-US" dirty="0"/>
              <a:t>Time per cycle depends upon the µarchitecture and base technology</a:t>
            </a:r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14400" y="1143000"/>
            <a:ext cx="75438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2pPr>
            <a:lvl3pPr marL="1143000" indent="-22860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3pPr>
            <a:lvl4pPr marL="15430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4pPr>
            <a:lvl5pPr marL="20002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FontTx/>
              <a:buNone/>
            </a:pPr>
            <a:r>
              <a:rPr lang="en-US">
                <a:solidFill>
                  <a:prstClr val="black"/>
                </a:solidFill>
              </a:rPr>
              <a:t>   </a:t>
            </a:r>
            <a:r>
              <a:rPr lang="en-US" u="sng">
                <a:solidFill>
                  <a:prstClr val="black"/>
                </a:solidFill>
              </a:rPr>
              <a:t>   Time   </a:t>
            </a:r>
            <a:r>
              <a:rPr lang="en-US">
                <a:solidFill>
                  <a:prstClr val="black"/>
                </a:solidFill>
              </a:rPr>
              <a:t>  =   </a:t>
            </a:r>
            <a:r>
              <a:rPr lang="en-US" u="sng">
                <a:solidFill>
                  <a:prstClr val="black"/>
                </a:solidFill>
              </a:rPr>
              <a:t>Instructions</a:t>
            </a:r>
            <a:r>
              <a:rPr lang="en-US">
                <a:solidFill>
                  <a:prstClr val="black"/>
                </a:solidFill>
              </a:rPr>
              <a:t>      </a:t>
            </a:r>
            <a:r>
              <a:rPr lang="en-US" u="sng">
                <a:solidFill>
                  <a:prstClr val="black"/>
                </a:solidFill>
              </a:rPr>
              <a:t>   Cycles    </a:t>
            </a:r>
            <a:r>
              <a:rPr lang="en-US">
                <a:solidFill>
                  <a:prstClr val="black"/>
                </a:solidFill>
              </a:rPr>
              <a:t>        </a:t>
            </a:r>
            <a:r>
              <a:rPr lang="en-US" u="sng">
                <a:solidFill>
                  <a:prstClr val="black"/>
                </a:solidFill>
              </a:rPr>
              <a:t>Time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>
                <a:solidFill>
                  <a:prstClr val="black"/>
                </a:solidFill>
              </a:rPr>
              <a:t>   Program         Program     *  Instruction   *  Cycle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37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eft Brace 40"/>
          <p:cNvSpPr/>
          <p:nvPr/>
        </p:nvSpPr>
        <p:spPr bwMode="auto">
          <a:xfrm rot="5400000">
            <a:off x="2190750" y="476250"/>
            <a:ext cx="342900" cy="2133600"/>
          </a:xfrm>
          <a:prstGeom prst="leftBrace">
            <a:avLst>
              <a:gd name="adj1" fmla="val 18210"/>
              <a:gd name="adj2" fmla="val 4835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46" name="Left Brace 45"/>
          <p:cNvSpPr/>
          <p:nvPr/>
        </p:nvSpPr>
        <p:spPr bwMode="auto">
          <a:xfrm rot="5400000">
            <a:off x="4019550" y="781050"/>
            <a:ext cx="342900" cy="1524000"/>
          </a:xfrm>
          <a:prstGeom prst="leftBrace">
            <a:avLst>
              <a:gd name="adj1" fmla="val 18210"/>
              <a:gd name="adj2" fmla="val 4835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48" name="Left Brace 47"/>
          <p:cNvSpPr/>
          <p:nvPr/>
        </p:nvSpPr>
        <p:spPr bwMode="auto">
          <a:xfrm rot="5400000">
            <a:off x="6305550" y="19050"/>
            <a:ext cx="342900" cy="3048000"/>
          </a:xfrm>
          <a:prstGeom prst="leftBrace">
            <a:avLst>
              <a:gd name="adj1" fmla="val 18210"/>
              <a:gd name="adj2" fmla="val 4835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96000" y="1447800"/>
            <a:ext cx="87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Inst 3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295400" y="1905000"/>
            <a:ext cx="2133600" cy="30480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CPI for Microcoded Machine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5E8C9-94CC-FC42-AFE8-1224D17E4F20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954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002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9050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098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5146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8194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242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429000" y="1905000"/>
            <a:ext cx="1524000" cy="30480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4290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7338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0386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3434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6482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953000" y="1905000"/>
            <a:ext cx="3048000" cy="30480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9530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2578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5626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8674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1722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4770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7818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0866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73914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76962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52600" y="914400"/>
            <a:ext cx="1153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7 cycles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81200" y="1447800"/>
            <a:ext cx="87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Inst 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657600" y="1447800"/>
            <a:ext cx="87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Inst 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05200" y="9144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5 cycles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38800" y="914400"/>
            <a:ext cx="1852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10 cycles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676400" y="3124200"/>
            <a:ext cx="6172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Total clock cycles = 7+5+10 = 22</a:t>
            </a:r>
          </a:p>
          <a:p>
            <a:pPr eaLnBrk="1" hangingPunct="1"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Total instructions = 3</a:t>
            </a:r>
          </a:p>
          <a:p>
            <a:pPr eaLnBrk="1" hangingPunct="1"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CPI = 22/3 = 7.33 </a:t>
            </a:r>
          </a:p>
          <a:p>
            <a:pPr eaLnBrk="1" hangingPunct="1">
              <a:spcBef>
                <a:spcPct val="0"/>
              </a:spcBef>
            </a:pPr>
            <a:endParaRPr lang="en-US" sz="2800" dirty="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  <a:p>
            <a:pPr eaLnBrk="1" hangingPunct="1">
              <a:spcBef>
                <a:spcPct val="0"/>
              </a:spcBef>
            </a:pPr>
            <a:r>
              <a:rPr lang="en-US" sz="2800" i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CPI is always an average over a large number of instructions.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581400" y="2362200"/>
            <a:ext cx="804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Time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4419600" y="2667000"/>
            <a:ext cx="9144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60365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IC Technology Changes Tradeoffs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F344A85B-53F9-3243-9B83-F2EE31E229D6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6425" cy="5562600"/>
          </a:xfrm>
        </p:spPr>
        <p:txBody>
          <a:bodyPr/>
          <a:lstStyle/>
          <a:p>
            <a:r>
              <a:rPr lang="en-US" dirty="0"/>
              <a:t>Logic, RAM, ROM all implemented using MOS transistors</a:t>
            </a:r>
          </a:p>
          <a:p>
            <a:r>
              <a:rPr lang="en-US" dirty="0"/>
              <a:t>Semiconductor RAM ~ same speed as ROM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30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Reconsidering Microcode Machine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Nanocoded</a:t>
            </a:r>
            <a:r>
              <a:rPr lang="en-US" dirty="0"/>
              <a:t> 68000 example)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CFE8-2433-F14B-9F04-85C55425FAF6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1499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5105400"/>
            <a:ext cx="8686800" cy="1524000"/>
          </a:xfrm>
          <a:noFill/>
          <a:ln>
            <a:noFill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Motorola 68000 had 17-bit µcode containing either 10-bit µjump or 9-bit </a:t>
            </a:r>
            <a:r>
              <a:rPr lang="en-US" dirty="0" err="1"/>
              <a:t>nanoinstruction</a:t>
            </a:r>
            <a:r>
              <a:rPr lang="en-US" dirty="0"/>
              <a:t> pointer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Nanoinstructions</a:t>
            </a:r>
            <a:r>
              <a:rPr lang="en-US" sz="2400" dirty="0"/>
              <a:t> were 68 bits wide, decoded to give 196 control signals</a:t>
            </a:r>
          </a:p>
        </p:txBody>
      </p:sp>
      <p:sp>
        <p:nvSpPr>
          <p:cNvPr id="1149956" name="Rectangle 4"/>
          <p:cNvSpPr>
            <a:spLocks noChangeArrowheads="1"/>
          </p:cNvSpPr>
          <p:nvPr/>
        </p:nvSpPr>
        <p:spPr bwMode="auto">
          <a:xfrm>
            <a:off x="4267200" y="2146300"/>
            <a:ext cx="3560763" cy="1066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149957" name="Rectangle 5"/>
          <p:cNvSpPr>
            <a:spLocks noChangeArrowheads="1"/>
          </p:cNvSpPr>
          <p:nvPr/>
        </p:nvSpPr>
        <p:spPr bwMode="auto">
          <a:xfrm>
            <a:off x="5412998" y="2514600"/>
            <a:ext cx="166286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µcode ROM</a:t>
            </a:r>
          </a:p>
        </p:txBody>
      </p:sp>
      <p:sp>
        <p:nvSpPr>
          <p:cNvPr id="1149958" name="Rectangle 6"/>
          <p:cNvSpPr>
            <a:spLocks noChangeArrowheads="1"/>
          </p:cNvSpPr>
          <p:nvPr/>
        </p:nvSpPr>
        <p:spPr bwMode="auto">
          <a:xfrm>
            <a:off x="3810000" y="3213100"/>
            <a:ext cx="1388202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nanoaddress</a:t>
            </a:r>
          </a:p>
        </p:txBody>
      </p:sp>
      <p:sp>
        <p:nvSpPr>
          <p:cNvPr id="1149959" name="Freeform 7"/>
          <p:cNvSpPr>
            <a:spLocks/>
          </p:cNvSpPr>
          <p:nvPr/>
        </p:nvSpPr>
        <p:spPr bwMode="auto">
          <a:xfrm>
            <a:off x="7467600" y="2146300"/>
            <a:ext cx="762000" cy="1284288"/>
          </a:xfrm>
          <a:custGeom>
            <a:avLst/>
            <a:gdLst/>
            <a:ahLst/>
            <a:cxnLst>
              <a:cxn ang="0">
                <a:pos x="0" y="664"/>
              </a:cxn>
              <a:cxn ang="0">
                <a:pos x="0" y="808"/>
              </a:cxn>
              <a:cxn ang="0">
                <a:pos x="840" y="808"/>
              </a:cxn>
              <a:cxn ang="0">
                <a:pos x="840" y="0"/>
              </a:cxn>
            </a:cxnLst>
            <a:rect l="0" t="0" r="r" b="b"/>
            <a:pathLst>
              <a:path w="841" h="809">
                <a:moveTo>
                  <a:pt x="0" y="664"/>
                </a:moveTo>
                <a:lnTo>
                  <a:pt x="0" y="808"/>
                </a:lnTo>
                <a:lnTo>
                  <a:pt x="840" y="808"/>
                </a:lnTo>
                <a:lnTo>
                  <a:pt x="84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149960" name="Rectangle 8"/>
          <p:cNvSpPr>
            <a:spLocks noChangeArrowheads="1"/>
          </p:cNvSpPr>
          <p:nvPr/>
        </p:nvSpPr>
        <p:spPr bwMode="auto">
          <a:xfrm>
            <a:off x="7404100" y="1346200"/>
            <a:ext cx="1727200" cy="698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µcode </a:t>
            </a:r>
          </a:p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next-state</a:t>
            </a:r>
          </a:p>
        </p:txBody>
      </p:sp>
      <p:sp>
        <p:nvSpPr>
          <p:cNvPr id="1149961" name="Line 9"/>
          <p:cNvSpPr>
            <a:spLocks noChangeShapeType="1"/>
          </p:cNvSpPr>
          <p:nvPr/>
        </p:nvSpPr>
        <p:spPr bwMode="auto">
          <a:xfrm>
            <a:off x="5486400" y="32131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149962" name="Rectangle 10"/>
          <p:cNvSpPr>
            <a:spLocks noChangeArrowheads="1"/>
          </p:cNvSpPr>
          <p:nvPr/>
        </p:nvSpPr>
        <p:spPr bwMode="auto">
          <a:xfrm>
            <a:off x="5562600" y="2155825"/>
            <a:ext cx="1041953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µaddress</a:t>
            </a:r>
          </a:p>
        </p:txBody>
      </p:sp>
      <p:sp>
        <p:nvSpPr>
          <p:cNvPr id="1149963" name="Freeform 11"/>
          <p:cNvSpPr>
            <a:spLocks/>
          </p:cNvSpPr>
          <p:nvPr/>
        </p:nvSpPr>
        <p:spPr bwMode="auto">
          <a:xfrm flipH="1">
            <a:off x="6099175" y="1860550"/>
            <a:ext cx="111125" cy="290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02"/>
              </a:cxn>
            </a:cxnLst>
            <a:rect l="0" t="0" r="r" b="b"/>
            <a:pathLst>
              <a:path w="1" h="303">
                <a:moveTo>
                  <a:pt x="0" y="0"/>
                </a:moveTo>
                <a:lnTo>
                  <a:pt x="0" y="30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149964" name="Rectangle 12"/>
          <p:cNvSpPr>
            <a:spLocks noChangeArrowheads="1"/>
          </p:cNvSpPr>
          <p:nvPr/>
        </p:nvSpPr>
        <p:spPr bwMode="auto">
          <a:xfrm>
            <a:off x="5067300" y="1403350"/>
            <a:ext cx="2114550" cy="463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149965" name="Rectangle 13"/>
          <p:cNvSpPr>
            <a:spLocks noChangeArrowheads="1"/>
          </p:cNvSpPr>
          <p:nvPr/>
        </p:nvSpPr>
        <p:spPr bwMode="auto">
          <a:xfrm>
            <a:off x="5419725" y="1482725"/>
            <a:ext cx="132254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µPC (state)</a:t>
            </a:r>
          </a:p>
        </p:txBody>
      </p:sp>
      <p:sp>
        <p:nvSpPr>
          <p:cNvPr id="1149966" name="Rectangle 14"/>
          <p:cNvSpPr>
            <a:spLocks noChangeArrowheads="1"/>
          </p:cNvSpPr>
          <p:nvPr/>
        </p:nvSpPr>
        <p:spPr bwMode="auto">
          <a:xfrm>
            <a:off x="4191000" y="3594100"/>
            <a:ext cx="3560763" cy="914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nanoinstruction ROM</a:t>
            </a:r>
          </a:p>
        </p:txBody>
      </p:sp>
      <p:sp>
        <p:nvSpPr>
          <p:cNvPr id="1149967" name="Rectangle 15"/>
          <p:cNvSpPr>
            <a:spLocks noChangeArrowheads="1"/>
          </p:cNvSpPr>
          <p:nvPr/>
        </p:nvSpPr>
        <p:spPr bwMode="auto">
          <a:xfrm>
            <a:off x="5486400" y="4203700"/>
            <a:ext cx="60248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data</a:t>
            </a:r>
          </a:p>
        </p:txBody>
      </p:sp>
      <p:grpSp>
        <p:nvGrpSpPr>
          <p:cNvPr id="1149968" name="Group 16"/>
          <p:cNvGrpSpPr>
            <a:grpSpLocks/>
          </p:cNvGrpSpPr>
          <p:nvPr/>
        </p:nvGrpSpPr>
        <p:grpSpPr bwMode="auto">
          <a:xfrm>
            <a:off x="4597400" y="4495800"/>
            <a:ext cx="2489200" cy="436563"/>
            <a:chOff x="2896" y="2584"/>
            <a:chExt cx="1568" cy="432"/>
          </a:xfrm>
        </p:grpSpPr>
        <p:sp>
          <p:nvSpPr>
            <p:cNvPr id="1149969" name="Line 17"/>
            <p:cNvSpPr>
              <a:spLocks noChangeShapeType="1"/>
            </p:cNvSpPr>
            <p:nvPr/>
          </p:nvSpPr>
          <p:spPr bwMode="auto">
            <a:xfrm>
              <a:off x="4464" y="2592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149970" name="Line 18"/>
            <p:cNvSpPr>
              <a:spLocks noChangeShapeType="1"/>
            </p:cNvSpPr>
            <p:nvPr/>
          </p:nvSpPr>
          <p:spPr bwMode="auto">
            <a:xfrm>
              <a:off x="4272" y="2592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149971" name="Line 19"/>
            <p:cNvSpPr>
              <a:spLocks noChangeShapeType="1"/>
            </p:cNvSpPr>
            <p:nvPr/>
          </p:nvSpPr>
          <p:spPr bwMode="auto">
            <a:xfrm>
              <a:off x="4080" y="2592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149972" name="Line 20"/>
            <p:cNvSpPr>
              <a:spLocks noChangeShapeType="1"/>
            </p:cNvSpPr>
            <p:nvPr/>
          </p:nvSpPr>
          <p:spPr bwMode="auto">
            <a:xfrm>
              <a:off x="3888" y="2592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149973" name="Line 21"/>
            <p:cNvSpPr>
              <a:spLocks noChangeShapeType="1"/>
            </p:cNvSpPr>
            <p:nvPr/>
          </p:nvSpPr>
          <p:spPr bwMode="auto">
            <a:xfrm>
              <a:off x="3696" y="2592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149974" name="Line 22"/>
            <p:cNvSpPr>
              <a:spLocks noChangeShapeType="1"/>
            </p:cNvSpPr>
            <p:nvPr/>
          </p:nvSpPr>
          <p:spPr bwMode="auto">
            <a:xfrm>
              <a:off x="3504" y="2592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149975" name="Line 23"/>
            <p:cNvSpPr>
              <a:spLocks noChangeShapeType="1"/>
            </p:cNvSpPr>
            <p:nvPr/>
          </p:nvSpPr>
          <p:spPr bwMode="auto">
            <a:xfrm>
              <a:off x="3312" y="2592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149976" name="Line 24"/>
            <p:cNvSpPr>
              <a:spLocks noChangeShapeType="1"/>
            </p:cNvSpPr>
            <p:nvPr/>
          </p:nvSpPr>
          <p:spPr bwMode="auto">
            <a:xfrm>
              <a:off x="2896" y="2584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149977" name="Line 25"/>
            <p:cNvSpPr>
              <a:spLocks noChangeShapeType="1"/>
            </p:cNvSpPr>
            <p:nvPr/>
          </p:nvSpPr>
          <p:spPr bwMode="auto">
            <a:xfrm>
              <a:off x="3088" y="2592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1149978" name="Text Box 26"/>
          <p:cNvSpPr txBox="1">
            <a:spLocks noChangeArrowheads="1"/>
          </p:cNvSpPr>
          <p:nvPr/>
        </p:nvSpPr>
        <p:spPr bwMode="auto">
          <a:xfrm>
            <a:off x="279400" y="1333500"/>
            <a:ext cx="3683000" cy="3046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Exploits recurring control signal patterns in µcode, e.g., </a:t>
            </a:r>
          </a:p>
          <a:p>
            <a:pPr eaLnBrk="1" hangingPunct="1">
              <a:spcBef>
                <a:spcPct val="0"/>
              </a:spcBef>
            </a:pPr>
            <a:endParaRPr lang="en-US" sz="2400" dirty="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ALU0	A ← Reg[rs1] </a:t>
            </a: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...</a:t>
            </a: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ALUI0	A ← Reg[rs1]</a:t>
            </a: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...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 rot="20173500">
            <a:off x="4731227" y="1066350"/>
            <a:ext cx="2359025" cy="76200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4400" b="1" dirty="0">
                <a:solidFill>
                  <a:schemeClr val="bg1"/>
                </a:solidFill>
                <a:latin typeface="Arial" pitchFamily="-110" charset="0"/>
                <a:ea typeface="ＭＳ Ｐゴシック"/>
                <a:cs typeface="ＭＳ Ｐゴシック"/>
              </a:rPr>
              <a:t>User PC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 rot="20173500">
            <a:off x="4492625" y="2201863"/>
            <a:ext cx="3165475" cy="76200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4400" b="1">
                <a:solidFill>
                  <a:schemeClr val="bg1"/>
                </a:solidFill>
                <a:latin typeface="Arial" pitchFamily="-110" charset="0"/>
                <a:ea typeface="ＭＳ Ｐゴシック"/>
                <a:cs typeface="ＭＳ Ｐゴシック"/>
              </a:rPr>
              <a:t>Inst. Cache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 rot="20173500">
            <a:off x="3387725" y="3578225"/>
            <a:ext cx="5091113" cy="76200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4400" b="1">
                <a:solidFill>
                  <a:schemeClr val="bg1"/>
                </a:solidFill>
                <a:latin typeface="Arial" pitchFamily="-110" charset="0"/>
                <a:ea typeface="ＭＳ Ｐゴシック"/>
                <a:cs typeface="ＭＳ Ｐゴシック"/>
              </a:rPr>
              <a:t>Hardwired Decode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 rot="20173500">
            <a:off x="1062910" y="581115"/>
            <a:ext cx="1720668" cy="769441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4400" b="1" dirty="0">
                <a:solidFill>
                  <a:schemeClr val="bg1"/>
                </a:solidFill>
                <a:latin typeface="Arial" pitchFamily="-110" charset="0"/>
                <a:ea typeface="ＭＳ Ｐゴシック"/>
                <a:cs typeface="ＭＳ Ｐゴシック"/>
              </a:rPr>
              <a:t>RISC!</a:t>
            </a:r>
          </a:p>
        </p:txBody>
      </p:sp>
    </p:spTree>
    <p:extLst>
      <p:ext uri="{BB962C8B-B14F-4D97-AF65-F5344CB8AC3E}">
        <p14:creationId xmlns:p14="http://schemas.microsoft.com/office/powerpoint/2010/main" val="72458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 autoUpdateAnimBg="0"/>
      <p:bldP spid="30" grpId="0" animBg="1" autoUpdateAnimBg="0"/>
      <p:bldP spid="31" grpId="0" animBg="1" autoUpdateAnimBg="0"/>
      <p:bldP spid="32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CISC to RISC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fast RAM to build fast instruction </a:t>
            </a:r>
            <a:r>
              <a:rPr lang="en-US" i="1" dirty="0"/>
              <a:t>cache</a:t>
            </a:r>
            <a:r>
              <a:rPr lang="en-US" dirty="0"/>
              <a:t> of user-visible instructions, not fixed hardware </a:t>
            </a:r>
            <a:r>
              <a:rPr lang="en-US" dirty="0" err="1"/>
              <a:t>microroutines</a:t>
            </a:r>
            <a:endParaRPr lang="en-US" dirty="0"/>
          </a:p>
          <a:p>
            <a:pPr lvl="1"/>
            <a:r>
              <a:rPr lang="en-US" dirty="0"/>
              <a:t>Contents of fast instruction memory change to fit application needs </a:t>
            </a:r>
          </a:p>
          <a:p>
            <a:r>
              <a:rPr lang="en-US" dirty="0"/>
              <a:t>Use simple ISA to enable hardwired pipelined implementation</a:t>
            </a:r>
          </a:p>
          <a:p>
            <a:pPr lvl="1"/>
            <a:r>
              <a:rPr lang="en-US" dirty="0"/>
              <a:t>Most compiled code only used few CISC instructions</a:t>
            </a:r>
          </a:p>
          <a:p>
            <a:pPr lvl="1"/>
            <a:r>
              <a:rPr lang="en-US" dirty="0"/>
              <a:t>Simpler encoding allowed pipelined implementations</a:t>
            </a:r>
          </a:p>
          <a:p>
            <a:pPr lvl="1"/>
            <a:r>
              <a:rPr lang="en-US" dirty="0"/>
              <a:t>RISC ISA comparable to vertical microcode</a:t>
            </a:r>
          </a:p>
          <a:p>
            <a:r>
              <a:rPr lang="en-US" dirty="0"/>
              <a:t>Further benefit with integration</a:t>
            </a:r>
          </a:p>
          <a:p>
            <a:pPr lvl="1"/>
            <a:r>
              <a:rPr lang="en-US" dirty="0"/>
              <a:t>In early ‘80s, finally fit 32-bit </a:t>
            </a:r>
            <a:r>
              <a:rPr lang="en-US" dirty="0" err="1"/>
              <a:t>datapath</a:t>
            </a:r>
            <a:r>
              <a:rPr lang="en-US" dirty="0"/>
              <a:t> + small caches on single chip</a:t>
            </a:r>
          </a:p>
          <a:p>
            <a:pPr lvl="1"/>
            <a:r>
              <a:rPr lang="en-US" dirty="0"/>
              <a:t>No chip crossings in common case allows faster operation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5A0730E-5316-FB4D-BEAA-CDDAB76ADE33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32596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Berkeley RISC Chips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5E8C9-94CC-FC42-AFE8-1224D17E4F20}" type="slidenum">
              <a:rPr lang="en-US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FBBA03"/>
              </a:solidFill>
            </a:endParaRPr>
          </a:p>
        </p:txBody>
      </p:sp>
      <p:pic>
        <p:nvPicPr>
          <p:cNvPr id="8" name="Picture 7" descr="RISC1-mediu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661" y="0"/>
            <a:ext cx="4759339" cy="3581400"/>
          </a:xfrm>
          <a:prstGeom prst="rect">
            <a:avLst/>
          </a:prstGeom>
        </p:spPr>
      </p:pic>
      <p:pic>
        <p:nvPicPr>
          <p:cNvPr id="9" name="Picture 8" descr="RISC2-mediu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4" y="3657599"/>
            <a:ext cx="5031304" cy="28497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33400" y="1295400"/>
            <a:ext cx="3810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RISC-I (1982) Contains 44,420 transistors, </a:t>
            </a:r>
            <a:r>
              <a:rPr lang="en-US" sz="2000" b="1" dirty="0" err="1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fabbed</a:t>
            </a: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in 5 µ</a:t>
            </a:r>
            <a:r>
              <a:rPr lang="en-US" sz="2000" b="1" dirty="0" err="1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m</a:t>
            </a: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NMOS, with a die area of 77 mm</a:t>
            </a:r>
            <a:r>
              <a:rPr lang="en-US" sz="2000" b="1" baseline="300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, ran at 1 MHz. This chip is probably the first VLSI RISC.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9200" y="4572000"/>
            <a:ext cx="3429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RISC-II (1983) contains 40,760 transistors, was </a:t>
            </a:r>
            <a:r>
              <a:rPr lang="en-US" sz="2000" b="1" dirty="0" err="1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fabbed</a:t>
            </a: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in 3 µm NMOS, ran at 3 MHz, and the size is 60 mm</a:t>
            </a:r>
            <a:r>
              <a:rPr lang="en-US" sz="2000" b="1" baseline="300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.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6478" y="6019800"/>
            <a:ext cx="3759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 dirty="0">
                <a:solidFill>
                  <a:srgbClr val="FF0000"/>
                </a:solidFill>
                <a:latin typeface="Arial" pitchFamily="-110" charset="0"/>
                <a:ea typeface="ＭＳ Ｐゴシック"/>
                <a:cs typeface="ＭＳ Ｐゴシック"/>
              </a:rPr>
              <a:t>Stanford </a:t>
            </a:r>
            <a:r>
              <a:rPr lang="en-US" sz="2400" dirty="0">
                <a:solidFill>
                  <a:srgbClr val="000000"/>
                </a:solidFill>
                <a:latin typeface="Arial" pitchFamily="-110" charset="0"/>
                <a:ea typeface="ＭＳ Ｐゴシック"/>
                <a:cs typeface="ＭＳ Ｐゴシック"/>
              </a:rPr>
              <a:t>built some too…</a:t>
            </a:r>
          </a:p>
        </p:txBody>
      </p:sp>
    </p:spTree>
    <p:extLst>
      <p:ext uri="{BB962C8B-B14F-4D97-AF65-F5344CB8AC3E}">
        <p14:creationId xmlns:p14="http://schemas.microsoft.com/office/powerpoint/2010/main" val="369967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“Iron Law” of Processor Performance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98500" y="1981200"/>
            <a:ext cx="7683500" cy="4140200"/>
          </a:xfrm>
        </p:spPr>
        <p:txBody>
          <a:bodyPr/>
          <a:lstStyle/>
          <a:p>
            <a:r>
              <a:rPr lang="en-US" dirty="0"/>
              <a:t>Instructions per program depends on source code, compiler technology, and ISA</a:t>
            </a:r>
          </a:p>
          <a:p>
            <a:r>
              <a:rPr lang="en-US" dirty="0"/>
              <a:t>Cycles per instructions (CPI) depends on ISA and µarchitecture</a:t>
            </a:r>
          </a:p>
          <a:p>
            <a:r>
              <a:rPr lang="en-US" dirty="0"/>
              <a:t>Time per cycle depends upon the µarchitecture and base technology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5DC2A54D-D38A-6449-A27D-1BD4A1440DD2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914400"/>
            <a:ext cx="7315200" cy="89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2pPr>
            <a:lvl3pPr marL="1143000" indent="-22860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3pPr>
            <a:lvl4pPr marL="15430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4pPr>
            <a:lvl5pPr marL="20002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FontTx/>
              <a:buNone/>
            </a:pPr>
            <a:r>
              <a:rPr lang="en-US" sz="2800">
                <a:solidFill>
                  <a:prstClr val="black"/>
                </a:solidFill>
              </a:rPr>
              <a:t>   </a:t>
            </a:r>
            <a:r>
              <a:rPr lang="en-US" sz="2800" u="sng">
                <a:solidFill>
                  <a:prstClr val="black"/>
                </a:solidFill>
              </a:rPr>
              <a:t>   Time   </a:t>
            </a:r>
            <a:r>
              <a:rPr lang="en-US" sz="2800">
                <a:solidFill>
                  <a:prstClr val="black"/>
                </a:solidFill>
              </a:rPr>
              <a:t>  =   </a:t>
            </a:r>
            <a:r>
              <a:rPr lang="en-US" sz="2800" u="sng">
                <a:solidFill>
                  <a:prstClr val="black"/>
                </a:solidFill>
              </a:rPr>
              <a:t>Instructions</a:t>
            </a:r>
            <a:r>
              <a:rPr lang="en-US" sz="2800">
                <a:solidFill>
                  <a:prstClr val="black"/>
                </a:solidFill>
              </a:rPr>
              <a:t>      </a:t>
            </a:r>
            <a:r>
              <a:rPr lang="en-US" sz="2800" u="sng">
                <a:solidFill>
                  <a:prstClr val="black"/>
                </a:solidFill>
              </a:rPr>
              <a:t>   Cycles    </a:t>
            </a:r>
            <a:r>
              <a:rPr lang="en-US" sz="2800">
                <a:solidFill>
                  <a:prstClr val="black"/>
                </a:solidFill>
              </a:rPr>
              <a:t>        </a:t>
            </a:r>
            <a:r>
              <a:rPr lang="en-US" sz="2800" u="sng">
                <a:solidFill>
                  <a:prstClr val="black"/>
                </a:solidFill>
              </a:rPr>
              <a:t>Time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sz="2800">
                <a:solidFill>
                  <a:prstClr val="black"/>
                </a:solidFill>
              </a:rPr>
              <a:t>   Program         Program     *  Instruction   *  Cycle</a:t>
            </a:r>
            <a:endParaRPr lang="en-US" sz="2800" dirty="0">
              <a:solidFill>
                <a:prstClr val="black"/>
              </a:solidFill>
            </a:endParaRPr>
          </a:p>
        </p:txBody>
      </p:sp>
      <p:graphicFrame>
        <p:nvGraphicFramePr>
          <p:cNvPr id="7" name="Group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1185141"/>
              </p:ext>
            </p:extLst>
          </p:nvPr>
        </p:nvGraphicFramePr>
        <p:xfrm>
          <a:off x="1828800" y="4800600"/>
          <a:ext cx="6096000" cy="1463040"/>
        </p:xfrm>
        <a:graphic>
          <a:graphicData uri="http://schemas.openxmlformats.org/drawingml/2006/table">
            <a:tbl>
              <a:tblPr/>
              <a:tblGrid>
                <a:gridCol w="340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Microarchitecture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CPI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cycle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Microcoded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&gt;1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Single-cycle unpipelined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Pipelined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48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7A14-4A83-6B4D-AA3A-43494815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in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4AD8C-BC0A-CE42-82E9-CD8946374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post on Piazza thread so we can capture Q&amp;A for others, and stay muted </a:t>
            </a:r>
            <a:r>
              <a:rPr lang="en-US"/>
              <a:t>during lecture</a:t>
            </a:r>
            <a:endParaRPr lang="en-US" dirty="0"/>
          </a:p>
          <a:p>
            <a:r>
              <a:rPr lang="en-US" dirty="0"/>
              <a:t>I’ll answer some questions live in break and at end of lecture with recording paused to avoid recording your voice.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A5FEA-4659-4C40-B45B-023BE8F1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30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roup 331"/>
          <p:cNvGrpSpPr/>
          <p:nvPr/>
        </p:nvGrpSpPr>
        <p:grpSpPr>
          <a:xfrm>
            <a:off x="6400800" y="914400"/>
            <a:ext cx="1447800" cy="4267200"/>
            <a:chOff x="6400800" y="914400"/>
            <a:chExt cx="1447800" cy="4267200"/>
          </a:xfrm>
        </p:grpSpPr>
        <p:cxnSp>
          <p:nvCxnSpPr>
            <p:cNvPr id="309" name="Straight Connector 308"/>
            <p:cNvCxnSpPr/>
            <p:nvPr/>
          </p:nvCxnSpPr>
          <p:spPr bwMode="auto">
            <a:xfrm>
              <a:off x="7848600" y="990600"/>
              <a:ext cx="0" cy="41910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7" name="TextBox 326"/>
            <p:cNvSpPr txBox="1"/>
            <p:nvPr/>
          </p:nvSpPr>
          <p:spPr>
            <a:xfrm>
              <a:off x="6400800" y="914400"/>
              <a:ext cx="1082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b="1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M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emory</a:t>
              </a:r>
            </a:p>
          </p:txBody>
        </p:sp>
      </p:grpSp>
      <p:grpSp>
        <p:nvGrpSpPr>
          <p:cNvPr id="331" name="Group 330"/>
          <p:cNvGrpSpPr/>
          <p:nvPr/>
        </p:nvGrpSpPr>
        <p:grpSpPr>
          <a:xfrm>
            <a:off x="4572000" y="914400"/>
            <a:ext cx="1524000" cy="4267200"/>
            <a:chOff x="4572000" y="914400"/>
            <a:chExt cx="1524000" cy="4267200"/>
          </a:xfrm>
        </p:grpSpPr>
        <p:cxnSp>
          <p:nvCxnSpPr>
            <p:cNvPr id="308" name="Straight Connector 307"/>
            <p:cNvCxnSpPr/>
            <p:nvPr/>
          </p:nvCxnSpPr>
          <p:spPr bwMode="auto">
            <a:xfrm>
              <a:off x="6096000" y="914400"/>
              <a:ext cx="0" cy="4267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6" name="TextBox 325"/>
            <p:cNvSpPr txBox="1"/>
            <p:nvPr/>
          </p:nvSpPr>
          <p:spPr>
            <a:xfrm>
              <a:off x="4572000" y="914400"/>
              <a:ext cx="1035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</a:t>
              </a:r>
              <a:r>
                <a:rPr lang="en-US" sz="2000" b="1" dirty="0" err="1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X</a:t>
              </a: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ecute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3048000" y="838200"/>
            <a:ext cx="1219200" cy="4343400"/>
            <a:chOff x="3048000" y="838200"/>
            <a:chExt cx="1219200" cy="4343400"/>
          </a:xfrm>
        </p:grpSpPr>
        <p:cxnSp>
          <p:nvCxnSpPr>
            <p:cNvPr id="307" name="Straight Connector 306"/>
            <p:cNvCxnSpPr/>
            <p:nvPr/>
          </p:nvCxnSpPr>
          <p:spPr bwMode="auto">
            <a:xfrm>
              <a:off x="4267200" y="838200"/>
              <a:ext cx="0" cy="43434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5" name="TextBox 324"/>
            <p:cNvSpPr txBox="1"/>
            <p:nvPr/>
          </p:nvSpPr>
          <p:spPr>
            <a:xfrm>
              <a:off x="3048000" y="914400"/>
              <a:ext cx="9761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b="1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D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ecode</a:t>
              </a:r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533400" y="838200"/>
            <a:ext cx="1828800" cy="4419600"/>
            <a:chOff x="533400" y="838200"/>
            <a:chExt cx="1828800" cy="4419600"/>
          </a:xfrm>
        </p:grpSpPr>
        <p:cxnSp>
          <p:nvCxnSpPr>
            <p:cNvPr id="306" name="Straight Connector 305"/>
            <p:cNvCxnSpPr/>
            <p:nvPr/>
          </p:nvCxnSpPr>
          <p:spPr bwMode="auto">
            <a:xfrm>
              <a:off x="2362200" y="838200"/>
              <a:ext cx="0" cy="44196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Straight Connector 304"/>
            <p:cNvCxnSpPr/>
            <p:nvPr/>
          </p:nvCxnSpPr>
          <p:spPr bwMode="auto">
            <a:xfrm>
              <a:off x="533400" y="838200"/>
              <a:ext cx="0" cy="44196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3" name="TextBox 302"/>
            <p:cNvSpPr txBox="1"/>
            <p:nvPr/>
          </p:nvSpPr>
          <p:spPr>
            <a:xfrm>
              <a:off x="1143000" y="914400"/>
              <a:ext cx="7592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b="1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F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etch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5-Stage RISC Pipeline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FBBA03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6601" y="2510411"/>
            <a:ext cx="914399" cy="1451989"/>
            <a:chOff x="2362200" y="3809999"/>
            <a:chExt cx="914399" cy="1340864"/>
          </a:xfrm>
        </p:grpSpPr>
        <p:grpSp>
          <p:nvGrpSpPr>
            <p:cNvPr id="127" name="Group 126"/>
            <p:cNvGrpSpPr/>
            <p:nvPr/>
          </p:nvGrpSpPr>
          <p:grpSpPr>
            <a:xfrm>
              <a:off x="2362200" y="3809999"/>
              <a:ext cx="914399" cy="1340864"/>
              <a:chOff x="2362200" y="3809999"/>
              <a:chExt cx="914399" cy="1340864"/>
            </a:xfrm>
          </p:grpSpPr>
          <p:sp>
            <p:nvSpPr>
              <p:cNvPr id="129" name="Rectangle 128"/>
              <p:cNvSpPr/>
              <p:nvPr/>
            </p:nvSpPr>
            <p:spPr>
              <a:xfrm rot="16200000">
                <a:off x="17679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 rot="16200000">
                <a:off x="19203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 rot="16200000">
                <a:off x="20727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 rot="16200000">
                <a:off x="22251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 rot="16200000">
                <a:off x="2377568" y="4404231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 rot="16200000">
                <a:off x="25299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 rot="16200000">
              <a:off x="2223507" y="4253493"/>
              <a:ext cx="11346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Registers</a:t>
              </a:r>
            </a:p>
          </p:txBody>
        </p:sp>
      </p:grpSp>
      <p:sp>
        <p:nvSpPr>
          <p:cNvPr id="10" name="Freeform 31"/>
          <p:cNvSpPr>
            <a:spLocks/>
          </p:cNvSpPr>
          <p:nvPr/>
        </p:nvSpPr>
        <p:spPr bwMode="auto">
          <a:xfrm rot="16200000">
            <a:off x="4762499" y="2857501"/>
            <a:ext cx="1752600" cy="45719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0"/>
              </a:cxn>
              <a:cxn ang="0">
                <a:pos x="336" y="144"/>
              </a:cxn>
              <a:cxn ang="0">
                <a:pos x="384" y="0"/>
              </a:cxn>
              <a:cxn ang="0">
                <a:pos x="672" y="0"/>
              </a:cxn>
              <a:cxn ang="0">
                <a:pos x="528" y="384"/>
              </a:cxn>
              <a:cxn ang="0">
                <a:pos x="144" y="384"/>
              </a:cxn>
              <a:cxn ang="0">
                <a:pos x="0" y="0"/>
              </a:cxn>
            </a:cxnLst>
            <a:rect l="0" t="0" r="r" b="b"/>
            <a:pathLst>
              <a:path w="673" h="385">
                <a:moveTo>
                  <a:pt x="0" y="0"/>
                </a:moveTo>
                <a:lnTo>
                  <a:pt x="288" y="0"/>
                </a:lnTo>
                <a:lnTo>
                  <a:pt x="336" y="144"/>
                </a:lnTo>
                <a:lnTo>
                  <a:pt x="384" y="0"/>
                </a:lnTo>
                <a:lnTo>
                  <a:pt x="672" y="0"/>
                </a:lnTo>
                <a:lnTo>
                  <a:pt x="528" y="384"/>
                </a:lnTo>
                <a:lnTo>
                  <a:pt x="144" y="384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ALU</a:t>
            </a:r>
          </a:p>
        </p:txBody>
      </p:sp>
      <p:cxnSp>
        <p:nvCxnSpPr>
          <p:cNvPr id="37" name="Straight Connector 36"/>
          <p:cNvCxnSpPr/>
          <p:nvPr/>
        </p:nvCxnSpPr>
        <p:spPr bwMode="auto">
          <a:xfrm flipH="1">
            <a:off x="1676400" y="312420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2" name="Group 41"/>
          <p:cNvGrpSpPr/>
          <p:nvPr/>
        </p:nvGrpSpPr>
        <p:grpSpPr>
          <a:xfrm>
            <a:off x="6019800" y="2743200"/>
            <a:ext cx="228600" cy="990600"/>
            <a:chOff x="7162800" y="2597423"/>
            <a:chExt cx="457204" cy="1809477"/>
          </a:xfrm>
        </p:grpSpPr>
        <p:cxnSp>
          <p:nvCxnSpPr>
            <p:cNvPr id="115" name="Straight Connector 114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Rectangle 115"/>
            <p:cNvSpPr/>
            <p:nvPr/>
          </p:nvSpPr>
          <p:spPr>
            <a:xfrm rot="16200000">
              <a:off x="6556517" y="3203712"/>
              <a:ext cx="1669775" cy="457198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117" name="Isosceles Triangle 116"/>
            <p:cNvSpPr/>
            <p:nvPr/>
          </p:nvSpPr>
          <p:spPr>
            <a:xfrm>
              <a:off x="7162800" y="4038599"/>
              <a:ext cx="457201" cy="228603"/>
            </a:xfrm>
            <a:prstGeom prst="triangle">
              <a:avLst>
                <a:gd name="adj" fmla="val 54064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190998" y="2514601"/>
            <a:ext cx="228600" cy="609600"/>
            <a:chOff x="7162800" y="1828800"/>
            <a:chExt cx="457200" cy="2813901"/>
          </a:xfrm>
        </p:grpSpPr>
        <p:cxnSp>
          <p:nvCxnSpPr>
            <p:cNvPr id="112" name="Straight Connector 111"/>
            <p:cNvCxnSpPr/>
            <p:nvPr/>
          </p:nvCxnSpPr>
          <p:spPr bwMode="auto">
            <a:xfrm>
              <a:off x="7391400" y="4267201"/>
              <a:ext cx="0" cy="3755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Rectangle 112"/>
            <p:cNvSpPr/>
            <p:nvPr/>
          </p:nvSpPr>
          <p:spPr>
            <a:xfrm rot="16200000">
              <a:off x="6172200" y="2819400"/>
              <a:ext cx="2438400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B</a:t>
              </a:r>
            </a:p>
          </p:txBody>
        </p:sp>
        <p:sp>
          <p:nvSpPr>
            <p:cNvPr id="114" name="Isosceles Triangle 113"/>
            <p:cNvSpPr/>
            <p:nvPr/>
          </p:nvSpPr>
          <p:spPr>
            <a:xfrm>
              <a:off x="7162800" y="3732628"/>
              <a:ext cx="457200" cy="534574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44" name="Straight Connector 43"/>
          <p:cNvCxnSpPr>
            <a:endCxn id="116" idx="2"/>
          </p:cNvCxnSpPr>
          <p:nvPr/>
        </p:nvCxnSpPr>
        <p:spPr bwMode="auto">
          <a:xfrm flipH="1" flipV="1">
            <a:off x="6248400" y="3200261"/>
            <a:ext cx="381000" cy="1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H="1">
            <a:off x="5867398" y="3048000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1" name="Group 50"/>
          <p:cNvGrpSpPr/>
          <p:nvPr/>
        </p:nvGrpSpPr>
        <p:grpSpPr>
          <a:xfrm>
            <a:off x="4191000" y="3429000"/>
            <a:ext cx="228600" cy="609600"/>
            <a:chOff x="7162800" y="1828800"/>
            <a:chExt cx="457200" cy="2813901"/>
          </a:xfrm>
        </p:grpSpPr>
        <p:cxnSp>
          <p:nvCxnSpPr>
            <p:cNvPr id="105" name="Straight Connector 104"/>
            <p:cNvCxnSpPr/>
            <p:nvPr/>
          </p:nvCxnSpPr>
          <p:spPr bwMode="auto">
            <a:xfrm>
              <a:off x="7391400" y="4267201"/>
              <a:ext cx="0" cy="3755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Rectangle 105"/>
            <p:cNvSpPr/>
            <p:nvPr/>
          </p:nvSpPr>
          <p:spPr>
            <a:xfrm rot="16200000">
              <a:off x="6172200" y="2819400"/>
              <a:ext cx="2438400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A</a:t>
              </a:r>
            </a:p>
          </p:txBody>
        </p:sp>
        <p:sp>
          <p:nvSpPr>
            <p:cNvPr id="107" name="Isosceles Triangle 106"/>
            <p:cNvSpPr/>
            <p:nvPr/>
          </p:nvSpPr>
          <p:spPr>
            <a:xfrm>
              <a:off x="7162800" y="3732628"/>
              <a:ext cx="457200" cy="534574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52" name="Straight Connector 51"/>
          <p:cNvCxnSpPr/>
          <p:nvPr/>
        </p:nvCxnSpPr>
        <p:spPr bwMode="auto">
          <a:xfrm>
            <a:off x="4419600" y="2895600"/>
            <a:ext cx="533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106" idx="2"/>
          </p:cNvCxnSpPr>
          <p:nvPr/>
        </p:nvCxnSpPr>
        <p:spPr bwMode="auto">
          <a:xfrm flipV="1">
            <a:off x="4419600" y="3657600"/>
            <a:ext cx="990600" cy="3552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6629400" y="1600200"/>
            <a:ext cx="1143000" cy="190500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Data Cache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381000" y="2286000"/>
            <a:ext cx="304800" cy="1587499"/>
            <a:chOff x="7162800" y="1828801"/>
            <a:chExt cx="457200" cy="2578099"/>
          </a:xfrm>
        </p:grpSpPr>
        <p:cxnSp>
          <p:nvCxnSpPr>
            <p:cNvPr id="136" name="Straight Connector 135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7" name="Rectangle 136"/>
            <p:cNvSpPr/>
            <p:nvPr/>
          </p:nvSpPr>
          <p:spPr>
            <a:xfrm rot="16200000">
              <a:off x="6172200" y="2819401"/>
              <a:ext cx="2438399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PC</a:t>
              </a:r>
            </a:p>
          </p:txBody>
        </p:sp>
        <p:sp>
          <p:nvSpPr>
            <p:cNvPr id="138" name="Isosceles Triangle 137"/>
            <p:cNvSpPr/>
            <p:nvPr/>
          </p:nvSpPr>
          <p:spPr>
            <a:xfrm>
              <a:off x="7162800" y="4038600"/>
              <a:ext cx="457200" cy="228600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sp>
        <p:nvSpPr>
          <p:cNvPr id="139" name="Rectangle 138"/>
          <p:cNvSpPr/>
          <p:nvPr/>
        </p:nvSpPr>
        <p:spPr>
          <a:xfrm>
            <a:off x="838200" y="1981200"/>
            <a:ext cx="1371600" cy="198120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Instruction Cache</a:t>
            </a:r>
          </a:p>
        </p:txBody>
      </p:sp>
      <p:cxnSp>
        <p:nvCxnSpPr>
          <p:cNvPr id="141" name="Straight Connector 140"/>
          <p:cNvCxnSpPr/>
          <p:nvPr/>
        </p:nvCxnSpPr>
        <p:spPr bwMode="auto">
          <a:xfrm flipH="1">
            <a:off x="685800" y="3048000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/>
          <p:cNvCxnSpPr>
            <a:stCxn id="129" idx="0"/>
          </p:cNvCxnSpPr>
          <p:nvPr/>
        </p:nvCxnSpPr>
        <p:spPr bwMode="auto">
          <a:xfrm flipH="1">
            <a:off x="2514600" y="3236407"/>
            <a:ext cx="762002" cy="401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3" name="Group 152"/>
          <p:cNvGrpSpPr/>
          <p:nvPr/>
        </p:nvGrpSpPr>
        <p:grpSpPr>
          <a:xfrm>
            <a:off x="7772400" y="1600200"/>
            <a:ext cx="228600" cy="2057400"/>
            <a:chOff x="7162800" y="1828799"/>
            <a:chExt cx="457201" cy="2578101"/>
          </a:xfrm>
        </p:grpSpPr>
        <p:cxnSp>
          <p:nvCxnSpPr>
            <p:cNvPr id="154" name="Straight Connector 153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5" name="Rectangle 154"/>
            <p:cNvSpPr/>
            <p:nvPr/>
          </p:nvSpPr>
          <p:spPr>
            <a:xfrm rot="16200000">
              <a:off x="6172201" y="2819399"/>
              <a:ext cx="2438400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156" name="Isosceles Triangle 155"/>
            <p:cNvSpPr/>
            <p:nvPr/>
          </p:nvSpPr>
          <p:spPr>
            <a:xfrm>
              <a:off x="7162800" y="4038599"/>
              <a:ext cx="457201" cy="228603"/>
            </a:xfrm>
            <a:prstGeom prst="triangle">
              <a:avLst>
                <a:gd name="adj" fmla="val 54064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158" name="Straight Connector 157"/>
          <p:cNvCxnSpPr>
            <a:endCxn id="155" idx="2"/>
          </p:cNvCxnSpPr>
          <p:nvPr/>
        </p:nvCxnSpPr>
        <p:spPr bwMode="auto">
          <a:xfrm flipH="1" flipV="1">
            <a:off x="8001001" y="2573158"/>
            <a:ext cx="304799" cy="176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V="1">
            <a:off x="8763000" y="2895600"/>
            <a:ext cx="0" cy="1752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1" name="Straight Connector 180"/>
          <p:cNvCxnSpPr/>
          <p:nvPr/>
        </p:nvCxnSpPr>
        <p:spPr bwMode="auto">
          <a:xfrm flipH="1">
            <a:off x="8458200" y="2895600"/>
            <a:ext cx="304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01" name="Group 200"/>
          <p:cNvGrpSpPr/>
          <p:nvPr/>
        </p:nvGrpSpPr>
        <p:grpSpPr>
          <a:xfrm>
            <a:off x="7772400" y="3810000"/>
            <a:ext cx="228601" cy="568327"/>
            <a:chOff x="6553200" y="3886200"/>
            <a:chExt cx="228601" cy="568327"/>
          </a:xfrm>
        </p:grpSpPr>
        <p:cxnSp>
          <p:nvCxnSpPr>
            <p:cNvPr id="198" name="Straight Connector 197"/>
            <p:cNvCxnSpPr/>
            <p:nvPr/>
          </p:nvCxnSpPr>
          <p:spPr bwMode="auto">
            <a:xfrm>
              <a:off x="6667500" y="4378687"/>
              <a:ext cx="0" cy="758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9" name="Rectangle 198"/>
            <p:cNvSpPr/>
            <p:nvPr/>
          </p:nvSpPr>
          <p:spPr>
            <a:xfrm rot="16200000">
              <a:off x="6421258" y="4018143"/>
              <a:ext cx="492485" cy="2286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6553200" y="4270719"/>
              <a:ext cx="228600" cy="107968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204" name="Straight Connector 203"/>
          <p:cNvCxnSpPr>
            <a:endCxn id="199" idx="2"/>
          </p:cNvCxnSpPr>
          <p:nvPr/>
        </p:nvCxnSpPr>
        <p:spPr bwMode="auto">
          <a:xfrm flipH="1">
            <a:off x="8001001" y="4038600"/>
            <a:ext cx="304799" cy="1764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6" name="Group 175"/>
          <p:cNvGrpSpPr/>
          <p:nvPr/>
        </p:nvGrpSpPr>
        <p:grpSpPr>
          <a:xfrm>
            <a:off x="8229600" y="2438400"/>
            <a:ext cx="304800" cy="1752600"/>
            <a:chOff x="1828800" y="2438400"/>
            <a:chExt cx="400110" cy="1752600"/>
          </a:xfrm>
        </p:grpSpPr>
        <p:sp>
          <p:nvSpPr>
            <p:cNvPr id="174" name="Trapezoid 173"/>
            <p:cNvSpPr/>
            <p:nvPr/>
          </p:nvSpPr>
          <p:spPr>
            <a:xfrm rot="5400000">
              <a:off x="1143000" y="3162300"/>
              <a:ext cx="1752600" cy="304800"/>
            </a:xfrm>
            <a:prstGeom prst="trapezoid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 dirty="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 rot="16200000">
              <a:off x="1936522" y="3085927"/>
              <a:ext cx="1846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cxnSp>
        <p:nvCxnSpPr>
          <p:cNvPr id="210" name="Straight Connector 209"/>
          <p:cNvCxnSpPr/>
          <p:nvPr/>
        </p:nvCxnSpPr>
        <p:spPr bwMode="auto">
          <a:xfrm>
            <a:off x="6477000" y="3200400"/>
            <a:ext cx="0" cy="838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3" name="Straight Connector 212"/>
          <p:cNvCxnSpPr>
            <a:stCxn id="199" idx="0"/>
          </p:cNvCxnSpPr>
          <p:nvPr/>
        </p:nvCxnSpPr>
        <p:spPr bwMode="auto">
          <a:xfrm flipH="1" flipV="1">
            <a:off x="6477000" y="4038600"/>
            <a:ext cx="1295401" cy="1764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8" name="Group 217"/>
          <p:cNvGrpSpPr/>
          <p:nvPr/>
        </p:nvGrpSpPr>
        <p:grpSpPr>
          <a:xfrm>
            <a:off x="6019800" y="1447800"/>
            <a:ext cx="228600" cy="990600"/>
            <a:chOff x="7162800" y="2597423"/>
            <a:chExt cx="457204" cy="1809477"/>
          </a:xfrm>
        </p:grpSpPr>
        <p:cxnSp>
          <p:nvCxnSpPr>
            <p:cNvPr id="219" name="Straight Connector 218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0" name="Rectangle 219"/>
            <p:cNvSpPr/>
            <p:nvPr/>
          </p:nvSpPr>
          <p:spPr>
            <a:xfrm rot="16200000">
              <a:off x="6556517" y="3203712"/>
              <a:ext cx="1669775" cy="457198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Store</a:t>
              </a:r>
            </a:p>
          </p:txBody>
        </p:sp>
        <p:sp>
          <p:nvSpPr>
            <p:cNvPr id="221" name="Isosceles Triangle 220"/>
            <p:cNvSpPr/>
            <p:nvPr/>
          </p:nvSpPr>
          <p:spPr>
            <a:xfrm>
              <a:off x="7162800" y="4038599"/>
              <a:ext cx="457201" cy="228603"/>
            </a:xfrm>
            <a:prstGeom prst="triangle">
              <a:avLst>
                <a:gd name="adj" fmla="val 54064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4191000" y="1447800"/>
            <a:ext cx="228601" cy="914400"/>
            <a:chOff x="6553200" y="3886200"/>
            <a:chExt cx="228601" cy="568327"/>
          </a:xfrm>
        </p:grpSpPr>
        <p:cxnSp>
          <p:nvCxnSpPr>
            <p:cNvPr id="228" name="Straight Connector 227"/>
            <p:cNvCxnSpPr/>
            <p:nvPr/>
          </p:nvCxnSpPr>
          <p:spPr bwMode="auto">
            <a:xfrm>
              <a:off x="6667500" y="4378687"/>
              <a:ext cx="0" cy="758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9" name="Rectangle 228"/>
            <p:cNvSpPr/>
            <p:nvPr/>
          </p:nvSpPr>
          <p:spPr>
            <a:xfrm rot="16200000">
              <a:off x="6421258" y="4018143"/>
              <a:ext cx="492485" cy="2286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Imm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230" name="Isosceles Triangle 229"/>
            <p:cNvSpPr/>
            <p:nvPr/>
          </p:nvSpPr>
          <p:spPr>
            <a:xfrm>
              <a:off x="6553200" y="4270719"/>
              <a:ext cx="228600" cy="107968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231" name="Straight Connector 230"/>
          <p:cNvCxnSpPr/>
          <p:nvPr/>
        </p:nvCxnSpPr>
        <p:spPr bwMode="auto">
          <a:xfrm flipV="1">
            <a:off x="2895600" y="1905000"/>
            <a:ext cx="0" cy="1371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2" name="Straight Connector 231"/>
          <p:cNvCxnSpPr/>
          <p:nvPr/>
        </p:nvCxnSpPr>
        <p:spPr bwMode="auto">
          <a:xfrm flipH="1" flipV="1">
            <a:off x="2895600" y="1905000"/>
            <a:ext cx="1295401" cy="1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6" name="Straight Connector 245"/>
          <p:cNvCxnSpPr>
            <a:endCxn id="240" idx="0"/>
          </p:cNvCxnSpPr>
          <p:nvPr/>
        </p:nvCxnSpPr>
        <p:spPr bwMode="auto">
          <a:xfrm flipH="1">
            <a:off x="5148914" y="2667000"/>
            <a:ext cx="26128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2" name="Straight Connector 251"/>
          <p:cNvCxnSpPr/>
          <p:nvPr/>
        </p:nvCxnSpPr>
        <p:spPr bwMode="auto">
          <a:xfrm>
            <a:off x="4419600" y="1905000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4" name="Straight Connector 253"/>
          <p:cNvCxnSpPr/>
          <p:nvPr/>
        </p:nvCxnSpPr>
        <p:spPr bwMode="auto">
          <a:xfrm flipV="1">
            <a:off x="4572000" y="1905000"/>
            <a:ext cx="0" cy="533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7" name="Straight Connector 256"/>
          <p:cNvCxnSpPr/>
          <p:nvPr/>
        </p:nvCxnSpPr>
        <p:spPr bwMode="auto">
          <a:xfrm>
            <a:off x="4572000" y="2438400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39" name="Group 238"/>
          <p:cNvGrpSpPr/>
          <p:nvPr/>
        </p:nvGrpSpPr>
        <p:grpSpPr>
          <a:xfrm>
            <a:off x="4953000" y="2286000"/>
            <a:ext cx="228600" cy="762000"/>
            <a:chOff x="1828800" y="2438400"/>
            <a:chExt cx="400110" cy="1752600"/>
          </a:xfrm>
        </p:grpSpPr>
        <p:sp>
          <p:nvSpPr>
            <p:cNvPr id="240" name="Trapezoid 239"/>
            <p:cNvSpPr/>
            <p:nvPr/>
          </p:nvSpPr>
          <p:spPr>
            <a:xfrm rot="5400000">
              <a:off x="1143000" y="3162300"/>
              <a:ext cx="1752600" cy="304800"/>
            </a:xfrm>
            <a:prstGeom prst="trapezoid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 dirty="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 rot="16200000">
              <a:off x="1936522" y="3085927"/>
              <a:ext cx="1846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cxnSp>
        <p:nvCxnSpPr>
          <p:cNvPr id="264" name="Straight Connector 263"/>
          <p:cNvCxnSpPr/>
          <p:nvPr/>
        </p:nvCxnSpPr>
        <p:spPr bwMode="auto">
          <a:xfrm flipV="1">
            <a:off x="4800600" y="1905000"/>
            <a:ext cx="0" cy="990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6" name="Straight Connector 265"/>
          <p:cNvCxnSpPr>
            <a:stCxn id="220" idx="0"/>
          </p:cNvCxnSpPr>
          <p:nvPr/>
        </p:nvCxnSpPr>
        <p:spPr bwMode="auto">
          <a:xfrm flipH="1">
            <a:off x="4800600" y="1904861"/>
            <a:ext cx="1219203" cy="1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4" name="Straight Connector 273"/>
          <p:cNvCxnSpPr>
            <a:endCxn id="220" idx="2"/>
          </p:cNvCxnSpPr>
          <p:nvPr/>
        </p:nvCxnSpPr>
        <p:spPr bwMode="auto">
          <a:xfrm flipH="1" flipV="1">
            <a:off x="6248400" y="1904861"/>
            <a:ext cx="380998" cy="27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7" name="Straight Connector 276"/>
          <p:cNvCxnSpPr/>
          <p:nvPr/>
        </p:nvCxnSpPr>
        <p:spPr bwMode="auto">
          <a:xfrm flipH="1" flipV="1">
            <a:off x="3657600" y="4648200"/>
            <a:ext cx="5105402" cy="1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2" name="Straight Connector 281"/>
          <p:cNvCxnSpPr>
            <a:endCxn id="131" idx="1"/>
          </p:cNvCxnSpPr>
          <p:nvPr/>
        </p:nvCxnSpPr>
        <p:spPr bwMode="auto">
          <a:xfrm flipV="1">
            <a:off x="3657601" y="3962401"/>
            <a:ext cx="1" cy="6858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286" name="Group 285"/>
          <p:cNvGrpSpPr/>
          <p:nvPr/>
        </p:nvGrpSpPr>
        <p:grpSpPr>
          <a:xfrm>
            <a:off x="2209800" y="1981200"/>
            <a:ext cx="304800" cy="2133600"/>
            <a:chOff x="7162800" y="2597423"/>
            <a:chExt cx="457204" cy="1809477"/>
          </a:xfrm>
        </p:grpSpPr>
        <p:cxnSp>
          <p:nvCxnSpPr>
            <p:cNvPr id="287" name="Straight Connector 286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8" name="Rectangle 287"/>
            <p:cNvSpPr/>
            <p:nvPr/>
          </p:nvSpPr>
          <p:spPr>
            <a:xfrm rot="16200000">
              <a:off x="6556517" y="3203712"/>
              <a:ext cx="1669775" cy="457198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Inst. Register</a:t>
              </a:r>
            </a:p>
          </p:txBody>
        </p:sp>
        <p:sp>
          <p:nvSpPr>
            <p:cNvPr id="289" name="Isosceles Triangle 288"/>
            <p:cNvSpPr/>
            <p:nvPr/>
          </p:nvSpPr>
          <p:spPr>
            <a:xfrm>
              <a:off x="7162800" y="4038599"/>
              <a:ext cx="457201" cy="228603"/>
            </a:xfrm>
            <a:prstGeom prst="triangle">
              <a:avLst>
                <a:gd name="adj" fmla="val 54064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291" name="Straight Connector 290"/>
          <p:cNvCxnSpPr/>
          <p:nvPr/>
        </p:nvCxnSpPr>
        <p:spPr bwMode="auto">
          <a:xfrm flipV="1">
            <a:off x="2895600" y="1143000"/>
            <a:ext cx="0" cy="762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94" name="Straight Connector 293"/>
          <p:cNvCxnSpPr/>
          <p:nvPr/>
        </p:nvCxnSpPr>
        <p:spPr bwMode="auto">
          <a:xfrm flipV="1">
            <a:off x="5715000" y="1143000"/>
            <a:ext cx="0" cy="1295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28" name="TextBox 327"/>
          <p:cNvSpPr txBox="1"/>
          <p:nvPr/>
        </p:nvSpPr>
        <p:spPr>
          <a:xfrm>
            <a:off x="7924800" y="91440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b="1" dirty="0" err="1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W</a:t>
            </a:r>
            <a:r>
              <a:rPr lang="en-US" sz="2000" dirty="0" err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riteback</a:t>
            </a:r>
            <a:endParaRPr lang="en-US" sz="20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1524000" y="556260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This version designed for </a:t>
            </a:r>
            <a:r>
              <a:rPr lang="en-US" sz="2400" i="1" dirty="0" err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regfiles</a:t>
            </a:r>
            <a:r>
              <a:rPr lang="en-US" sz="24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/memories with synchronous reads and writes.</a:t>
            </a:r>
          </a:p>
        </p:txBody>
      </p:sp>
    </p:spTree>
    <p:extLst>
      <p:ext uri="{BB962C8B-B14F-4D97-AF65-F5344CB8AC3E}">
        <p14:creationId xmlns:p14="http://schemas.microsoft.com/office/powerpoint/2010/main" val="85329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CPI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D5D-1C6C-5D43-8B5F-A64558DA2881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58000" y="914400"/>
            <a:ext cx="804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Time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228600" y="909935"/>
            <a:ext cx="7599110" cy="2142530"/>
            <a:chOff x="228600" y="909935"/>
            <a:chExt cx="7599110" cy="2142530"/>
          </a:xfrm>
        </p:grpSpPr>
        <p:sp>
          <p:nvSpPr>
            <p:cNvPr id="5" name="Left Brace 4"/>
            <p:cNvSpPr/>
            <p:nvPr/>
          </p:nvSpPr>
          <p:spPr bwMode="auto">
            <a:xfrm rot="5400000">
              <a:off x="1504950" y="781050"/>
              <a:ext cx="342900" cy="2133600"/>
            </a:xfrm>
            <a:prstGeom prst="leftBrace">
              <a:avLst>
                <a:gd name="adj1" fmla="val 18210"/>
                <a:gd name="adj2" fmla="val 48354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 dirty="0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6" name="Left Brace 5"/>
            <p:cNvSpPr/>
            <p:nvPr/>
          </p:nvSpPr>
          <p:spPr bwMode="auto">
            <a:xfrm rot="5400000">
              <a:off x="3333750" y="1085850"/>
              <a:ext cx="342900" cy="1524000"/>
            </a:xfrm>
            <a:prstGeom prst="leftBrace">
              <a:avLst>
                <a:gd name="adj1" fmla="val 18210"/>
                <a:gd name="adj2" fmla="val 48354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 dirty="0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7" name="Left Brace 6"/>
            <p:cNvSpPr/>
            <p:nvPr/>
          </p:nvSpPr>
          <p:spPr bwMode="auto">
            <a:xfrm rot="5400000">
              <a:off x="5619750" y="323850"/>
              <a:ext cx="342900" cy="3048000"/>
            </a:xfrm>
            <a:prstGeom prst="leftBrace">
              <a:avLst>
                <a:gd name="adj1" fmla="val 18210"/>
                <a:gd name="adj2" fmla="val 48354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 dirty="0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10200" y="1752600"/>
              <a:ext cx="872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Inst 3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09600" y="2209800"/>
              <a:ext cx="2133600" cy="304800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09600" y="2209800"/>
              <a:ext cx="3048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914400" y="2209800"/>
              <a:ext cx="3048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219200" y="2209800"/>
              <a:ext cx="3048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524000" y="2209800"/>
              <a:ext cx="3048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828800" y="2209800"/>
              <a:ext cx="3048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133600" y="2209800"/>
              <a:ext cx="3048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438400" y="2209800"/>
              <a:ext cx="3048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743200" y="2209800"/>
              <a:ext cx="1524000" cy="304800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743200" y="2209800"/>
              <a:ext cx="3048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048000" y="2209800"/>
              <a:ext cx="3048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352800" y="2209800"/>
              <a:ext cx="3048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657600" y="2209800"/>
              <a:ext cx="3048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962400" y="2209800"/>
              <a:ext cx="3048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267200" y="2209800"/>
              <a:ext cx="3048000" cy="304800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4267200" y="2209800"/>
              <a:ext cx="3048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572000" y="2209800"/>
              <a:ext cx="3048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876800" y="2209800"/>
              <a:ext cx="3048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181600" y="2209800"/>
              <a:ext cx="3048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5486400" y="2209800"/>
              <a:ext cx="3048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791200" y="2209800"/>
              <a:ext cx="3048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6096000" y="2209800"/>
              <a:ext cx="3048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400800" y="2209800"/>
              <a:ext cx="3048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6705600" y="2209800"/>
              <a:ext cx="3048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010400" y="2209800"/>
              <a:ext cx="3048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66800" y="1219200"/>
              <a:ext cx="1153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7 cycles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95400" y="1752600"/>
              <a:ext cx="872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Inst 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71800" y="1752600"/>
              <a:ext cx="872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Inst 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819400" y="1219200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5 cycles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53000" y="1219200"/>
              <a:ext cx="18520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10 cycles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8600" y="909935"/>
              <a:ext cx="28273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u="sng" dirty="0" err="1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Microcoded</a:t>
              </a:r>
              <a:r>
                <a:rPr lang="en-US" sz="2400" u="sng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 machine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29000" y="2590800"/>
              <a:ext cx="43987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3 instructions, 22 cycles, CPI=7.33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28600" y="3048000"/>
            <a:ext cx="8610600" cy="1528465"/>
            <a:chOff x="228600" y="3048000"/>
            <a:chExt cx="8610600" cy="1528465"/>
          </a:xfrm>
        </p:grpSpPr>
        <p:sp>
          <p:nvSpPr>
            <p:cNvPr id="44" name="Rectangle 43"/>
            <p:cNvSpPr/>
            <p:nvPr/>
          </p:nvSpPr>
          <p:spPr bwMode="auto">
            <a:xfrm>
              <a:off x="381000" y="3657600"/>
              <a:ext cx="2819400" cy="304800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3200400" y="3657600"/>
              <a:ext cx="2819400" cy="304800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019800" y="3657600"/>
              <a:ext cx="2819400" cy="304800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7030A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" y="3048000"/>
              <a:ext cx="28490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u="sng" dirty="0" err="1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Unpipelined</a:t>
              </a:r>
              <a:r>
                <a:rPr lang="en-US" sz="2400" u="sng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 machine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505200" y="4114800"/>
              <a:ext cx="38530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3 instructions, 3 cycles, CPI=1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71600" y="3581400"/>
              <a:ext cx="872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Inst 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91000" y="3581400"/>
              <a:ext cx="872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Inst 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010400" y="3581400"/>
              <a:ext cx="872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Inst 3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28600" y="4572000"/>
            <a:ext cx="8272638" cy="1757065"/>
            <a:chOff x="228600" y="4572000"/>
            <a:chExt cx="8272638" cy="1757065"/>
          </a:xfrm>
        </p:grpSpPr>
        <p:sp>
          <p:nvSpPr>
            <p:cNvPr id="52" name="TextBox 51"/>
            <p:cNvSpPr txBox="1"/>
            <p:nvPr/>
          </p:nvSpPr>
          <p:spPr>
            <a:xfrm>
              <a:off x="228600" y="4572000"/>
              <a:ext cx="2487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u="sng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Pipelined machine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990600" y="5164723"/>
              <a:ext cx="3048000" cy="338554"/>
              <a:chOff x="1295400" y="5393323"/>
              <a:chExt cx="3048000" cy="338554"/>
            </a:xfrm>
          </p:grpSpPr>
          <p:sp>
            <p:nvSpPr>
              <p:cNvPr id="54" name="Rectangle 53"/>
              <p:cNvSpPr/>
              <p:nvPr/>
            </p:nvSpPr>
            <p:spPr bwMode="auto">
              <a:xfrm>
                <a:off x="1295400" y="5393323"/>
                <a:ext cx="3048000" cy="338554"/>
              </a:xfrm>
              <a:prstGeom prst="rect">
                <a:avLst/>
              </a:prstGeom>
              <a:solidFill>
                <a:schemeClr val="bg1"/>
              </a:solidFill>
              <a:ln w="762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12954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16002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19050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22098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25146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28194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31242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34290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37338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40386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295400" y="5545723"/>
              <a:ext cx="3048000" cy="338554"/>
              <a:chOff x="1295400" y="5393323"/>
              <a:chExt cx="3048000" cy="338554"/>
            </a:xfrm>
          </p:grpSpPr>
          <p:sp>
            <p:nvSpPr>
              <p:cNvPr id="67" name="Rectangle 66"/>
              <p:cNvSpPr/>
              <p:nvPr/>
            </p:nvSpPr>
            <p:spPr bwMode="auto">
              <a:xfrm>
                <a:off x="1295400" y="5393323"/>
                <a:ext cx="3048000" cy="338554"/>
              </a:xfrm>
              <a:prstGeom prst="rect">
                <a:avLst/>
              </a:prstGeom>
              <a:solidFill>
                <a:schemeClr val="bg1"/>
              </a:solidFill>
              <a:ln w="762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 bwMode="auto">
              <a:xfrm>
                <a:off x="12954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 bwMode="auto">
              <a:xfrm>
                <a:off x="16002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 bwMode="auto">
              <a:xfrm>
                <a:off x="19050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 bwMode="auto">
              <a:xfrm>
                <a:off x="22098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 bwMode="auto">
              <a:xfrm>
                <a:off x="25146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 bwMode="auto">
              <a:xfrm>
                <a:off x="28194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 bwMode="auto">
              <a:xfrm>
                <a:off x="31242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 bwMode="auto">
              <a:xfrm>
                <a:off x="34290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 bwMode="auto">
              <a:xfrm>
                <a:off x="37338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 bwMode="auto">
              <a:xfrm>
                <a:off x="40386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1600200" y="5926723"/>
              <a:ext cx="3048000" cy="338554"/>
              <a:chOff x="1295400" y="5393323"/>
              <a:chExt cx="3048000" cy="338554"/>
            </a:xfrm>
          </p:grpSpPr>
          <p:sp>
            <p:nvSpPr>
              <p:cNvPr id="79" name="Rectangle 78"/>
              <p:cNvSpPr/>
              <p:nvPr/>
            </p:nvSpPr>
            <p:spPr bwMode="auto">
              <a:xfrm>
                <a:off x="1295400" y="5393323"/>
                <a:ext cx="3048000" cy="338554"/>
              </a:xfrm>
              <a:prstGeom prst="rect">
                <a:avLst/>
              </a:prstGeom>
              <a:solidFill>
                <a:schemeClr val="bg1"/>
              </a:solidFill>
              <a:ln w="762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 bwMode="auto">
              <a:xfrm>
                <a:off x="12954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 bwMode="auto">
              <a:xfrm>
                <a:off x="16002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 bwMode="auto">
              <a:xfrm>
                <a:off x="19050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 bwMode="auto">
              <a:xfrm>
                <a:off x="22098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 bwMode="auto">
              <a:xfrm>
                <a:off x="25146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 bwMode="auto">
              <a:xfrm>
                <a:off x="28194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 bwMode="auto">
              <a:xfrm>
                <a:off x="31242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 bwMode="auto">
              <a:xfrm>
                <a:off x="34290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 bwMode="auto">
              <a:xfrm>
                <a:off x="37338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 bwMode="auto">
              <a:xfrm>
                <a:off x="40386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4648200" y="5334000"/>
              <a:ext cx="38530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3 instructions, 3 cycles, CPI=1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905000" y="5105400"/>
              <a:ext cx="872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Inst 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286000" y="5486400"/>
              <a:ext cx="872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Inst 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667000" y="5867400"/>
              <a:ext cx="872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Inst 3</a:t>
              </a:r>
            </a:p>
          </p:txBody>
        </p:sp>
      </p:grpSp>
      <p:cxnSp>
        <p:nvCxnSpPr>
          <p:cNvPr id="97" name="Straight Arrow Connector 96"/>
          <p:cNvCxnSpPr/>
          <p:nvPr/>
        </p:nvCxnSpPr>
        <p:spPr bwMode="auto">
          <a:xfrm>
            <a:off x="7696200" y="1219200"/>
            <a:ext cx="9144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9" name="TextBox 98"/>
          <p:cNvSpPr txBox="1"/>
          <p:nvPr/>
        </p:nvSpPr>
        <p:spPr>
          <a:xfrm>
            <a:off x="4828245" y="5854700"/>
            <a:ext cx="3307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5-stage pipeline CPI≠5!!!</a:t>
            </a:r>
          </a:p>
        </p:txBody>
      </p:sp>
    </p:spTree>
    <p:extLst>
      <p:ext uri="{BB962C8B-B14F-4D97-AF65-F5344CB8AC3E}">
        <p14:creationId xmlns:p14="http://schemas.microsoft.com/office/powerpoint/2010/main" val="37888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36600"/>
          </a:xfrm>
        </p:spPr>
        <p:txBody>
          <a:bodyPr/>
          <a:lstStyle/>
          <a:p>
            <a:r>
              <a:rPr lang="en-US" dirty="0"/>
              <a:t>Instructions interact with each other in pipeline</a:t>
            </a:r>
          </a:p>
        </p:txBody>
      </p:sp>
      <p:sp>
        <p:nvSpPr>
          <p:cNvPr id="128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An instruction in the pipeline may need a resource being used by another instruction in the pipeline </a:t>
            </a:r>
            <a:r>
              <a:rPr lang="en-US" sz="2800" dirty="0">
                <a:sym typeface="Wingdings" charset="2"/>
              </a:rPr>
              <a:t> </a:t>
            </a:r>
            <a:r>
              <a:rPr lang="en-US" sz="2800" i="1" dirty="0">
                <a:solidFill>
                  <a:srgbClr val="FF5050"/>
                </a:solidFill>
              </a:rPr>
              <a:t>structural hazard</a:t>
            </a:r>
          </a:p>
          <a:p>
            <a:pPr lvl="3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sz="1600" i="1" dirty="0">
              <a:solidFill>
                <a:srgbClr val="FF505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An instruction may depend on something produced by an earlier instruction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sz="2400" dirty="0"/>
              <a:t>Dependence may be for a data value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>
                <a:sym typeface="Wingdings" charset="2"/>
              </a:rPr>
              <a:t> </a:t>
            </a:r>
            <a:r>
              <a:rPr lang="en-US" sz="2800" i="1" dirty="0">
                <a:solidFill>
                  <a:srgbClr val="FF5050"/>
                </a:solidFill>
              </a:rPr>
              <a:t>data hazard</a:t>
            </a:r>
            <a:endParaRPr lang="en-US" sz="2400" i="1" dirty="0">
              <a:solidFill>
                <a:srgbClr val="FF5050"/>
              </a:solidFill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sz="2400" dirty="0"/>
              <a:t>Dependence may be for the next instruction’s address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>
                <a:sym typeface="Wingdings" charset="2"/>
              </a:rPr>
              <a:t> </a:t>
            </a:r>
            <a:r>
              <a:rPr lang="en-US" sz="2800" i="1" dirty="0">
                <a:solidFill>
                  <a:srgbClr val="FF5050"/>
                </a:solidFill>
              </a:rPr>
              <a:t>control hazard (branches, exceptions)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sz="2800" i="1" dirty="0">
              <a:solidFill>
                <a:srgbClr val="FF5050"/>
              </a:solidFill>
            </a:endParaRPr>
          </a:p>
          <a:p>
            <a:pPr>
              <a:spcBef>
                <a:spcPct val="0"/>
              </a:spcBef>
            </a:pPr>
            <a:r>
              <a:rPr lang="en-US" dirty="0"/>
              <a:t>Handling hazards generally introduces bubbles into pipeline and reduces ideal CPI &gt; 1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sz="2400" i="1" dirty="0">
              <a:solidFill>
                <a:srgbClr val="FF5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8BDD411A-011E-F442-923C-DB12FA94DC59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38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717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292975" cy="736600"/>
          </a:xfrm>
        </p:spPr>
        <p:txBody>
          <a:bodyPr/>
          <a:lstStyle/>
          <a:p>
            <a:r>
              <a:rPr lang="en-US" dirty="0"/>
              <a:t>Pipeline CPI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D5D-1C6C-5D43-8B5F-A64558DA2881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600" y="990600"/>
            <a:ext cx="804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Time</a:t>
            </a:r>
          </a:p>
        </p:txBody>
      </p:sp>
      <p:cxnSp>
        <p:nvCxnSpPr>
          <p:cNvPr id="97" name="Straight Arrow Connector 96"/>
          <p:cNvCxnSpPr/>
          <p:nvPr/>
        </p:nvCxnSpPr>
        <p:spPr bwMode="auto">
          <a:xfrm>
            <a:off x="1066800" y="1295400"/>
            <a:ext cx="9144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43" name="Group 95"/>
          <p:cNvGrpSpPr/>
          <p:nvPr/>
        </p:nvGrpSpPr>
        <p:grpSpPr>
          <a:xfrm>
            <a:off x="838200" y="1474787"/>
            <a:ext cx="7391400" cy="1223665"/>
            <a:chOff x="990600" y="5105400"/>
            <a:chExt cx="7391400" cy="1223665"/>
          </a:xfrm>
        </p:grpSpPr>
        <p:grpSp>
          <p:nvGrpSpPr>
            <p:cNvPr id="53" name="Group 64"/>
            <p:cNvGrpSpPr/>
            <p:nvPr/>
          </p:nvGrpSpPr>
          <p:grpSpPr>
            <a:xfrm>
              <a:off x="990600" y="5164723"/>
              <a:ext cx="3048000" cy="338554"/>
              <a:chOff x="1295400" y="5393323"/>
              <a:chExt cx="3048000" cy="338554"/>
            </a:xfrm>
          </p:grpSpPr>
          <p:sp>
            <p:nvSpPr>
              <p:cNvPr id="54" name="Rectangle 53"/>
              <p:cNvSpPr/>
              <p:nvPr/>
            </p:nvSpPr>
            <p:spPr bwMode="auto">
              <a:xfrm>
                <a:off x="1295400" y="5393323"/>
                <a:ext cx="3048000" cy="338554"/>
              </a:xfrm>
              <a:prstGeom prst="rect">
                <a:avLst/>
              </a:prstGeom>
              <a:solidFill>
                <a:schemeClr val="bg1"/>
              </a:solidFill>
              <a:ln w="762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12954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16002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19050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22098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25146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28194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31242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34290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37338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40386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65" name="Group 65"/>
            <p:cNvGrpSpPr/>
            <p:nvPr/>
          </p:nvGrpSpPr>
          <p:grpSpPr>
            <a:xfrm>
              <a:off x="1295400" y="5545723"/>
              <a:ext cx="3048000" cy="338554"/>
              <a:chOff x="1295400" y="5393323"/>
              <a:chExt cx="3048000" cy="338554"/>
            </a:xfrm>
          </p:grpSpPr>
          <p:sp>
            <p:nvSpPr>
              <p:cNvPr id="67" name="Rectangle 66"/>
              <p:cNvSpPr/>
              <p:nvPr/>
            </p:nvSpPr>
            <p:spPr bwMode="auto">
              <a:xfrm>
                <a:off x="1295400" y="5393323"/>
                <a:ext cx="3048000" cy="338554"/>
              </a:xfrm>
              <a:prstGeom prst="rect">
                <a:avLst/>
              </a:prstGeom>
              <a:solidFill>
                <a:schemeClr val="bg1"/>
              </a:solidFill>
              <a:ln w="762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 bwMode="auto">
              <a:xfrm>
                <a:off x="12954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 bwMode="auto">
              <a:xfrm>
                <a:off x="16002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 bwMode="auto">
              <a:xfrm>
                <a:off x="19050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 bwMode="auto">
              <a:xfrm>
                <a:off x="22098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 bwMode="auto">
              <a:xfrm>
                <a:off x="25146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 bwMode="auto">
              <a:xfrm>
                <a:off x="28194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 bwMode="auto">
              <a:xfrm>
                <a:off x="31242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 bwMode="auto">
              <a:xfrm>
                <a:off x="34290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 bwMode="auto">
              <a:xfrm>
                <a:off x="37338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 bwMode="auto">
              <a:xfrm>
                <a:off x="40386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66" name="Group 77"/>
            <p:cNvGrpSpPr/>
            <p:nvPr/>
          </p:nvGrpSpPr>
          <p:grpSpPr>
            <a:xfrm>
              <a:off x="1600200" y="5926723"/>
              <a:ext cx="3048000" cy="338554"/>
              <a:chOff x="1295400" y="5393323"/>
              <a:chExt cx="3048000" cy="338554"/>
            </a:xfrm>
          </p:grpSpPr>
          <p:sp>
            <p:nvSpPr>
              <p:cNvPr id="79" name="Rectangle 78"/>
              <p:cNvSpPr/>
              <p:nvPr/>
            </p:nvSpPr>
            <p:spPr bwMode="auto">
              <a:xfrm>
                <a:off x="1295400" y="5393323"/>
                <a:ext cx="3048000" cy="338554"/>
              </a:xfrm>
              <a:prstGeom prst="rect">
                <a:avLst/>
              </a:prstGeom>
              <a:solidFill>
                <a:schemeClr val="bg1"/>
              </a:solidFill>
              <a:ln w="762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 bwMode="auto">
              <a:xfrm>
                <a:off x="12954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 bwMode="auto">
              <a:xfrm>
                <a:off x="16002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 bwMode="auto">
              <a:xfrm>
                <a:off x="19050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 bwMode="auto">
              <a:xfrm>
                <a:off x="22098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 bwMode="auto">
              <a:xfrm>
                <a:off x="25146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 bwMode="auto">
              <a:xfrm>
                <a:off x="28194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 bwMode="auto">
              <a:xfrm>
                <a:off x="31242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 bwMode="auto">
              <a:xfrm>
                <a:off x="34290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 bwMode="auto">
              <a:xfrm>
                <a:off x="37338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 bwMode="auto">
              <a:xfrm>
                <a:off x="40386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4724400" y="5383213"/>
              <a:ext cx="36576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3 instructions finish in 3 cycles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CPI = 3/3 =1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905000" y="5105400"/>
              <a:ext cx="872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Inst 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286000" y="5486400"/>
              <a:ext cx="872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Inst 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667000" y="5867400"/>
              <a:ext cx="872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Inst 3</a:t>
              </a: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4648200" y="3124200"/>
            <a:ext cx="3810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3 instructions finish in 4 cycles</a:t>
            </a:r>
          </a:p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CPI = 4/3 = 1.33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8200" y="2819400"/>
            <a:ext cx="3962400" cy="1577678"/>
            <a:chOff x="838200" y="2819400"/>
            <a:chExt cx="3962400" cy="1577678"/>
          </a:xfrm>
        </p:grpSpPr>
        <p:grpSp>
          <p:nvGrpSpPr>
            <p:cNvPr id="158" name="Group 77"/>
            <p:cNvGrpSpPr/>
            <p:nvPr/>
          </p:nvGrpSpPr>
          <p:grpSpPr>
            <a:xfrm>
              <a:off x="1752600" y="3994736"/>
              <a:ext cx="3048000" cy="338554"/>
              <a:chOff x="1295400" y="5393323"/>
              <a:chExt cx="3048000" cy="338554"/>
            </a:xfrm>
          </p:grpSpPr>
          <p:sp>
            <p:nvSpPr>
              <p:cNvPr id="159" name="Rectangle 158"/>
              <p:cNvSpPr/>
              <p:nvPr/>
            </p:nvSpPr>
            <p:spPr bwMode="auto">
              <a:xfrm>
                <a:off x="1295400" y="5393323"/>
                <a:ext cx="3048000" cy="338554"/>
              </a:xfrm>
              <a:prstGeom prst="rect">
                <a:avLst/>
              </a:prstGeom>
              <a:solidFill>
                <a:schemeClr val="bg1"/>
              </a:solidFill>
              <a:ln w="762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 bwMode="auto">
              <a:xfrm>
                <a:off x="1295400" y="5393323"/>
                <a:ext cx="304800" cy="33855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 bwMode="auto">
              <a:xfrm>
                <a:off x="1600200" y="5393323"/>
                <a:ext cx="304800" cy="33855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 bwMode="auto">
              <a:xfrm>
                <a:off x="19050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 bwMode="auto">
              <a:xfrm>
                <a:off x="22098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 bwMode="auto">
              <a:xfrm>
                <a:off x="25146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 bwMode="auto">
              <a:xfrm>
                <a:off x="28194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 bwMode="auto">
              <a:xfrm>
                <a:off x="31242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 bwMode="auto">
              <a:xfrm>
                <a:off x="34290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 bwMode="auto">
              <a:xfrm>
                <a:off x="37338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 bwMode="auto">
              <a:xfrm>
                <a:off x="40386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118" name="Group 64"/>
            <p:cNvGrpSpPr/>
            <p:nvPr/>
          </p:nvGrpSpPr>
          <p:grpSpPr>
            <a:xfrm>
              <a:off x="838200" y="2878723"/>
              <a:ext cx="3048000" cy="338554"/>
              <a:chOff x="1295400" y="5393323"/>
              <a:chExt cx="3048000" cy="338554"/>
            </a:xfrm>
          </p:grpSpPr>
          <p:sp>
            <p:nvSpPr>
              <p:cNvPr id="147" name="Rectangle 146"/>
              <p:cNvSpPr/>
              <p:nvPr/>
            </p:nvSpPr>
            <p:spPr bwMode="auto">
              <a:xfrm>
                <a:off x="1295400" y="5393323"/>
                <a:ext cx="3048000" cy="338554"/>
              </a:xfrm>
              <a:prstGeom prst="rect">
                <a:avLst/>
              </a:prstGeom>
              <a:solidFill>
                <a:schemeClr val="bg1"/>
              </a:solidFill>
              <a:ln w="762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 bwMode="auto">
              <a:xfrm>
                <a:off x="12954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 bwMode="auto">
              <a:xfrm>
                <a:off x="16002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 bwMode="auto">
              <a:xfrm>
                <a:off x="19050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 bwMode="auto">
              <a:xfrm>
                <a:off x="22098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 bwMode="auto">
              <a:xfrm>
                <a:off x="25146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 bwMode="auto">
              <a:xfrm>
                <a:off x="28194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 bwMode="auto">
              <a:xfrm>
                <a:off x="31242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 bwMode="auto">
              <a:xfrm>
                <a:off x="34290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 bwMode="auto">
              <a:xfrm>
                <a:off x="37338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 bwMode="auto">
              <a:xfrm>
                <a:off x="40386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119" name="Group 65"/>
            <p:cNvGrpSpPr/>
            <p:nvPr/>
          </p:nvGrpSpPr>
          <p:grpSpPr>
            <a:xfrm>
              <a:off x="1143000" y="3259723"/>
              <a:ext cx="3048000" cy="338554"/>
              <a:chOff x="1295400" y="5393323"/>
              <a:chExt cx="3048000" cy="338554"/>
            </a:xfrm>
          </p:grpSpPr>
          <p:sp>
            <p:nvSpPr>
              <p:cNvPr id="136" name="Rectangle 135"/>
              <p:cNvSpPr/>
              <p:nvPr/>
            </p:nvSpPr>
            <p:spPr bwMode="auto">
              <a:xfrm>
                <a:off x="1295400" y="5393323"/>
                <a:ext cx="3048000" cy="338554"/>
              </a:xfrm>
              <a:prstGeom prst="rect">
                <a:avLst/>
              </a:prstGeom>
              <a:solidFill>
                <a:schemeClr val="bg1"/>
              </a:solidFill>
              <a:ln w="762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 bwMode="auto">
              <a:xfrm>
                <a:off x="12954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 bwMode="auto">
              <a:xfrm>
                <a:off x="16002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 bwMode="auto">
              <a:xfrm>
                <a:off x="19050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 bwMode="auto">
              <a:xfrm>
                <a:off x="22098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 bwMode="auto">
              <a:xfrm>
                <a:off x="25146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 bwMode="auto">
              <a:xfrm>
                <a:off x="28194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 bwMode="auto">
              <a:xfrm>
                <a:off x="31242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 bwMode="auto">
              <a:xfrm>
                <a:off x="34290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 bwMode="auto">
              <a:xfrm>
                <a:off x="37338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 bwMode="auto">
              <a:xfrm>
                <a:off x="40386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120" name="Group 77"/>
            <p:cNvGrpSpPr/>
            <p:nvPr/>
          </p:nvGrpSpPr>
          <p:grpSpPr>
            <a:xfrm>
              <a:off x="1447800" y="3613736"/>
              <a:ext cx="3048000" cy="338554"/>
              <a:chOff x="1295400" y="5393323"/>
              <a:chExt cx="3048000" cy="338554"/>
            </a:xfrm>
            <a:solidFill>
              <a:schemeClr val="bg2"/>
            </a:solidFill>
          </p:grpSpPr>
          <p:sp>
            <p:nvSpPr>
              <p:cNvPr id="125" name="Rectangle 124"/>
              <p:cNvSpPr/>
              <p:nvPr/>
            </p:nvSpPr>
            <p:spPr bwMode="auto">
              <a:xfrm>
                <a:off x="1295400" y="5393323"/>
                <a:ext cx="3048000" cy="338554"/>
              </a:xfrm>
              <a:prstGeom prst="rect">
                <a:avLst/>
              </a:prstGeom>
              <a:grpFill/>
              <a:ln w="762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 bwMode="auto">
              <a:xfrm>
                <a:off x="12954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 bwMode="auto">
              <a:xfrm>
                <a:off x="16002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 bwMode="auto">
              <a:xfrm>
                <a:off x="19050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 bwMode="auto">
              <a:xfrm>
                <a:off x="2209800" y="5393323"/>
                <a:ext cx="304800" cy="33855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 bwMode="auto">
              <a:xfrm>
                <a:off x="2514600" y="5393323"/>
                <a:ext cx="304800" cy="33855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 bwMode="auto">
              <a:xfrm>
                <a:off x="2819400" y="5393323"/>
                <a:ext cx="304800" cy="33855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 bwMode="auto">
              <a:xfrm>
                <a:off x="3124200" y="5393323"/>
                <a:ext cx="304800" cy="33855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 bwMode="auto">
              <a:xfrm>
                <a:off x="3429000" y="5393323"/>
                <a:ext cx="304800" cy="33855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 bwMode="auto">
              <a:xfrm>
                <a:off x="3733800" y="5393323"/>
                <a:ext cx="304800" cy="33855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 bwMode="auto">
              <a:xfrm>
                <a:off x="4038600" y="5393323"/>
                <a:ext cx="304800" cy="33855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122" name="TextBox 121"/>
            <p:cNvSpPr txBox="1"/>
            <p:nvPr/>
          </p:nvSpPr>
          <p:spPr>
            <a:xfrm>
              <a:off x="1752600" y="2819400"/>
              <a:ext cx="872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Inst 1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133600" y="3200400"/>
              <a:ext cx="872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Inst 2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895600" y="3935413"/>
              <a:ext cx="872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Inst 3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743200" y="3554413"/>
              <a:ext cx="10609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Bubble</a:t>
              </a:r>
            </a:p>
          </p:txBody>
        </p:sp>
      </p:grpSp>
      <p:sp>
        <p:nvSpPr>
          <p:cNvPr id="284" name="TextBox 283"/>
          <p:cNvSpPr txBox="1"/>
          <p:nvPr/>
        </p:nvSpPr>
        <p:spPr>
          <a:xfrm>
            <a:off x="4038600" y="762000"/>
            <a:ext cx="4953000" cy="70788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Measure from when first instruction finishes to when last instruction in sequence finishes.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4876800" y="5105400"/>
            <a:ext cx="3810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3 instructions finish in 5cycles</a:t>
            </a:r>
          </a:p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CPI = 5/3 = 1.67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38200" y="4446587"/>
            <a:ext cx="4267200" cy="1958678"/>
            <a:chOff x="838200" y="4446587"/>
            <a:chExt cx="4267200" cy="1958678"/>
          </a:xfrm>
        </p:grpSpPr>
        <p:grpSp>
          <p:nvGrpSpPr>
            <p:cNvPr id="219" name="Group 77"/>
            <p:cNvGrpSpPr/>
            <p:nvPr/>
          </p:nvGrpSpPr>
          <p:grpSpPr>
            <a:xfrm>
              <a:off x="2057400" y="6002923"/>
              <a:ext cx="3048000" cy="338554"/>
              <a:chOff x="1295400" y="5393323"/>
              <a:chExt cx="3048000" cy="338554"/>
            </a:xfrm>
          </p:grpSpPr>
          <p:sp>
            <p:nvSpPr>
              <p:cNvPr id="220" name="Rectangle 219"/>
              <p:cNvSpPr/>
              <p:nvPr/>
            </p:nvSpPr>
            <p:spPr bwMode="auto">
              <a:xfrm>
                <a:off x="1295400" y="5393323"/>
                <a:ext cx="3048000" cy="338554"/>
              </a:xfrm>
              <a:prstGeom prst="rect">
                <a:avLst/>
              </a:prstGeom>
              <a:solidFill>
                <a:schemeClr val="bg1"/>
              </a:solidFill>
              <a:ln w="762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 bwMode="auto">
              <a:xfrm>
                <a:off x="1295400" y="5393323"/>
                <a:ext cx="304800" cy="33855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 bwMode="auto">
              <a:xfrm>
                <a:off x="1600200" y="5393323"/>
                <a:ext cx="304800" cy="33855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 bwMode="auto">
              <a:xfrm>
                <a:off x="19050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 bwMode="auto">
              <a:xfrm>
                <a:off x="22098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 bwMode="auto">
              <a:xfrm>
                <a:off x="25146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 bwMode="auto">
              <a:xfrm>
                <a:off x="28194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 bwMode="auto">
              <a:xfrm>
                <a:off x="31242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 bwMode="auto">
              <a:xfrm>
                <a:off x="34290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 bwMode="auto">
              <a:xfrm>
                <a:off x="37338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30" name="Rectangle 229"/>
              <p:cNvSpPr/>
              <p:nvPr/>
            </p:nvSpPr>
            <p:spPr bwMode="auto">
              <a:xfrm>
                <a:off x="40386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31" name="Group 64"/>
            <p:cNvGrpSpPr/>
            <p:nvPr/>
          </p:nvGrpSpPr>
          <p:grpSpPr>
            <a:xfrm>
              <a:off x="838200" y="4505910"/>
              <a:ext cx="3048000" cy="338554"/>
              <a:chOff x="1295400" y="5393323"/>
              <a:chExt cx="3048000" cy="338554"/>
            </a:xfrm>
          </p:grpSpPr>
          <p:sp>
            <p:nvSpPr>
              <p:cNvPr id="232" name="Rectangle 231"/>
              <p:cNvSpPr/>
              <p:nvPr/>
            </p:nvSpPr>
            <p:spPr bwMode="auto">
              <a:xfrm>
                <a:off x="1295400" y="5393323"/>
                <a:ext cx="3048000" cy="338554"/>
              </a:xfrm>
              <a:prstGeom prst="rect">
                <a:avLst/>
              </a:prstGeom>
              <a:solidFill>
                <a:schemeClr val="bg1"/>
              </a:solidFill>
              <a:ln w="762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33" name="Rectangle 232"/>
              <p:cNvSpPr/>
              <p:nvPr/>
            </p:nvSpPr>
            <p:spPr bwMode="auto">
              <a:xfrm>
                <a:off x="12954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 bwMode="auto">
              <a:xfrm>
                <a:off x="16002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 bwMode="auto">
              <a:xfrm>
                <a:off x="19050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36" name="Rectangle 235"/>
              <p:cNvSpPr/>
              <p:nvPr/>
            </p:nvSpPr>
            <p:spPr bwMode="auto">
              <a:xfrm>
                <a:off x="22098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37" name="Rectangle 236"/>
              <p:cNvSpPr/>
              <p:nvPr/>
            </p:nvSpPr>
            <p:spPr bwMode="auto">
              <a:xfrm>
                <a:off x="25146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 bwMode="auto">
              <a:xfrm>
                <a:off x="28194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 bwMode="auto">
              <a:xfrm>
                <a:off x="31242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 bwMode="auto">
              <a:xfrm>
                <a:off x="34290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 bwMode="auto">
              <a:xfrm>
                <a:off x="37338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 bwMode="auto">
              <a:xfrm>
                <a:off x="4038600" y="5393323"/>
                <a:ext cx="304800" cy="3385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267" name="TextBox 266"/>
            <p:cNvSpPr txBox="1"/>
            <p:nvPr/>
          </p:nvSpPr>
          <p:spPr>
            <a:xfrm>
              <a:off x="1752600" y="4446587"/>
              <a:ext cx="872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Inst 1</a:t>
              </a:r>
            </a:p>
          </p:txBody>
        </p:sp>
        <p:grpSp>
          <p:nvGrpSpPr>
            <p:cNvPr id="288" name="Group 287"/>
            <p:cNvGrpSpPr/>
            <p:nvPr/>
          </p:nvGrpSpPr>
          <p:grpSpPr>
            <a:xfrm>
              <a:off x="1447800" y="5181600"/>
              <a:ext cx="3048000" cy="461665"/>
              <a:chOff x="1143000" y="4827587"/>
              <a:chExt cx="3048000" cy="461665"/>
            </a:xfrm>
          </p:grpSpPr>
          <p:grpSp>
            <p:nvGrpSpPr>
              <p:cNvPr id="243" name="Group 65"/>
              <p:cNvGrpSpPr/>
              <p:nvPr/>
            </p:nvGrpSpPr>
            <p:grpSpPr>
              <a:xfrm>
                <a:off x="1143000" y="4886910"/>
                <a:ext cx="3048000" cy="338554"/>
                <a:chOff x="1295400" y="5393323"/>
                <a:chExt cx="3048000" cy="338554"/>
              </a:xfrm>
            </p:grpSpPr>
            <p:sp>
              <p:nvSpPr>
                <p:cNvPr id="244" name="Rectangle 243"/>
                <p:cNvSpPr/>
                <p:nvPr/>
              </p:nvSpPr>
              <p:spPr bwMode="auto">
                <a:xfrm>
                  <a:off x="1295400" y="5393323"/>
                  <a:ext cx="3048000" cy="338554"/>
                </a:xfrm>
                <a:prstGeom prst="rect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>
                    <a:solidFill>
                      <a:srgbClr val="7030A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245" name="Rectangle 244"/>
                <p:cNvSpPr/>
                <p:nvPr/>
              </p:nvSpPr>
              <p:spPr bwMode="auto">
                <a:xfrm>
                  <a:off x="1295400" y="5393323"/>
                  <a:ext cx="304800" cy="33855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>
                    <a:solidFill>
                      <a:srgbClr val="7030A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246" name="Rectangle 245"/>
                <p:cNvSpPr/>
                <p:nvPr/>
              </p:nvSpPr>
              <p:spPr bwMode="auto">
                <a:xfrm>
                  <a:off x="1600200" y="5393323"/>
                  <a:ext cx="304800" cy="33855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>
                    <a:solidFill>
                      <a:srgbClr val="7030A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247" name="Rectangle 246"/>
                <p:cNvSpPr/>
                <p:nvPr/>
              </p:nvSpPr>
              <p:spPr bwMode="auto">
                <a:xfrm>
                  <a:off x="1905000" y="5393323"/>
                  <a:ext cx="304800" cy="33855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>
                    <a:solidFill>
                      <a:srgbClr val="7030A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248" name="Rectangle 247"/>
                <p:cNvSpPr/>
                <p:nvPr/>
              </p:nvSpPr>
              <p:spPr bwMode="auto">
                <a:xfrm>
                  <a:off x="2209800" y="5393323"/>
                  <a:ext cx="304800" cy="33855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>
                    <a:solidFill>
                      <a:srgbClr val="7030A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249" name="Rectangle 248"/>
                <p:cNvSpPr/>
                <p:nvPr/>
              </p:nvSpPr>
              <p:spPr bwMode="auto">
                <a:xfrm>
                  <a:off x="2514600" y="5393323"/>
                  <a:ext cx="304800" cy="33855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>
                    <a:solidFill>
                      <a:srgbClr val="7030A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 bwMode="auto">
                <a:xfrm>
                  <a:off x="2819400" y="5393323"/>
                  <a:ext cx="304800" cy="33855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>
                    <a:solidFill>
                      <a:srgbClr val="7030A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251" name="Rectangle 250"/>
                <p:cNvSpPr/>
                <p:nvPr/>
              </p:nvSpPr>
              <p:spPr bwMode="auto">
                <a:xfrm>
                  <a:off x="3124200" y="5393323"/>
                  <a:ext cx="304800" cy="33855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>
                    <a:solidFill>
                      <a:srgbClr val="7030A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252" name="Rectangle 251"/>
                <p:cNvSpPr/>
                <p:nvPr/>
              </p:nvSpPr>
              <p:spPr bwMode="auto">
                <a:xfrm>
                  <a:off x="3429000" y="5393323"/>
                  <a:ext cx="304800" cy="33855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>
                    <a:solidFill>
                      <a:srgbClr val="7030A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253" name="Rectangle 252"/>
                <p:cNvSpPr/>
                <p:nvPr/>
              </p:nvSpPr>
              <p:spPr bwMode="auto">
                <a:xfrm>
                  <a:off x="3733800" y="5393323"/>
                  <a:ext cx="304800" cy="33855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>
                    <a:solidFill>
                      <a:srgbClr val="7030A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254" name="Rectangle 253"/>
                <p:cNvSpPr/>
                <p:nvPr/>
              </p:nvSpPr>
              <p:spPr bwMode="auto">
                <a:xfrm>
                  <a:off x="4038600" y="5393323"/>
                  <a:ext cx="304800" cy="33855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>
                    <a:solidFill>
                      <a:srgbClr val="7030A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</p:grpSp>
          <p:sp>
            <p:nvSpPr>
              <p:cNvPr id="268" name="TextBox 267"/>
              <p:cNvSpPr txBox="1"/>
              <p:nvPr/>
            </p:nvSpPr>
            <p:spPr>
              <a:xfrm>
                <a:off x="2133600" y="4827587"/>
                <a:ext cx="8729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400" dirty="0">
                    <a:solidFill>
                      <a:srgbClr val="000000"/>
                    </a:solidFill>
                    <a:latin typeface="Calibri"/>
                    <a:ea typeface="ＭＳ Ｐゴシック"/>
                    <a:cs typeface="Calibri"/>
                  </a:rPr>
                  <a:t>Inst 2</a:t>
                </a:r>
              </a:p>
            </p:txBody>
          </p:sp>
        </p:grpSp>
        <p:sp>
          <p:nvSpPr>
            <p:cNvPr id="269" name="TextBox 268"/>
            <p:cNvSpPr txBox="1"/>
            <p:nvPr/>
          </p:nvSpPr>
          <p:spPr>
            <a:xfrm>
              <a:off x="2895600" y="5562600"/>
              <a:ext cx="872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Inst 3</a:t>
              </a:r>
            </a:p>
          </p:txBody>
        </p:sp>
        <p:grpSp>
          <p:nvGrpSpPr>
            <p:cNvPr id="287" name="Group 286"/>
            <p:cNvGrpSpPr/>
            <p:nvPr/>
          </p:nvGrpSpPr>
          <p:grpSpPr>
            <a:xfrm>
              <a:off x="1143000" y="4800600"/>
              <a:ext cx="3048000" cy="461665"/>
              <a:chOff x="1447800" y="5181600"/>
              <a:chExt cx="3048000" cy="461665"/>
            </a:xfrm>
          </p:grpSpPr>
          <p:grpSp>
            <p:nvGrpSpPr>
              <p:cNvPr id="255" name="Group 77"/>
              <p:cNvGrpSpPr/>
              <p:nvPr/>
            </p:nvGrpSpPr>
            <p:grpSpPr>
              <a:xfrm>
                <a:off x="1447800" y="5240923"/>
                <a:ext cx="3048000" cy="338554"/>
                <a:chOff x="1295400" y="5393323"/>
                <a:chExt cx="3048000" cy="338554"/>
              </a:xfrm>
              <a:solidFill>
                <a:schemeClr val="bg2"/>
              </a:solidFill>
            </p:grpSpPr>
            <p:sp>
              <p:nvSpPr>
                <p:cNvPr id="256" name="Rectangle 255"/>
                <p:cNvSpPr/>
                <p:nvPr/>
              </p:nvSpPr>
              <p:spPr bwMode="auto">
                <a:xfrm>
                  <a:off x="1295400" y="5393323"/>
                  <a:ext cx="3048000" cy="338554"/>
                </a:xfrm>
                <a:prstGeom prst="rect">
                  <a:avLst/>
                </a:prstGeom>
                <a:grpFill/>
                <a:ln w="762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>
                    <a:solidFill>
                      <a:srgbClr val="7030A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257" name="Rectangle 256"/>
                <p:cNvSpPr/>
                <p:nvPr/>
              </p:nvSpPr>
              <p:spPr bwMode="auto">
                <a:xfrm>
                  <a:off x="1295400" y="5393323"/>
                  <a:ext cx="304800" cy="33855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>
                    <a:solidFill>
                      <a:srgbClr val="7030A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258" name="Rectangle 257"/>
                <p:cNvSpPr/>
                <p:nvPr/>
              </p:nvSpPr>
              <p:spPr bwMode="auto">
                <a:xfrm>
                  <a:off x="1600200" y="5393323"/>
                  <a:ext cx="304800" cy="33855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>
                    <a:solidFill>
                      <a:srgbClr val="7030A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259" name="Rectangle 258"/>
                <p:cNvSpPr/>
                <p:nvPr/>
              </p:nvSpPr>
              <p:spPr bwMode="auto">
                <a:xfrm>
                  <a:off x="1905000" y="5393323"/>
                  <a:ext cx="304800" cy="33855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>
                    <a:solidFill>
                      <a:srgbClr val="7030A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260" name="Rectangle 259"/>
                <p:cNvSpPr/>
                <p:nvPr/>
              </p:nvSpPr>
              <p:spPr bwMode="auto">
                <a:xfrm>
                  <a:off x="2209800" y="5393323"/>
                  <a:ext cx="304800" cy="33855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>
                    <a:solidFill>
                      <a:srgbClr val="7030A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261" name="Rectangle 260"/>
                <p:cNvSpPr/>
                <p:nvPr/>
              </p:nvSpPr>
              <p:spPr bwMode="auto">
                <a:xfrm>
                  <a:off x="2514600" y="5393323"/>
                  <a:ext cx="304800" cy="338554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>
                    <a:solidFill>
                      <a:srgbClr val="7030A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262" name="Rectangle 261"/>
                <p:cNvSpPr/>
                <p:nvPr/>
              </p:nvSpPr>
              <p:spPr bwMode="auto">
                <a:xfrm>
                  <a:off x="2819400" y="5393323"/>
                  <a:ext cx="304800" cy="338554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>
                    <a:solidFill>
                      <a:srgbClr val="7030A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 bwMode="auto">
                <a:xfrm>
                  <a:off x="3124200" y="5393323"/>
                  <a:ext cx="304800" cy="338554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>
                    <a:solidFill>
                      <a:srgbClr val="7030A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264" name="Rectangle 263"/>
                <p:cNvSpPr/>
                <p:nvPr/>
              </p:nvSpPr>
              <p:spPr bwMode="auto">
                <a:xfrm>
                  <a:off x="3429000" y="5393323"/>
                  <a:ext cx="304800" cy="338554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>
                    <a:solidFill>
                      <a:srgbClr val="7030A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265" name="Rectangle 264"/>
                <p:cNvSpPr/>
                <p:nvPr/>
              </p:nvSpPr>
              <p:spPr bwMode="auto">
                <a:xfrm>
                  <a:off x="3733800" y="5393323"/>
                  <a:ext cx="304800" cy="338554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>
                    <a:solidFill>
                      <a:srgbClr val="7030A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266" name="Rectangle 265"/>
                <p:cNvSpPr/>
                <p:nvPr/>
              </p:nvSpPr>
              <p:spPr bwMode="auto">
                <a:xfrm>
                  <a:off x="4038600" y="5393323"/>
                  <a:ext cx="304800" cy="338554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>
                    <a:solidFill>
                      <a:srgbClr val="7030A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</p:grpSp>
          <p:sp>
            <p:nvSpPr>
              <p:cNvPr id="270" name="TextBox 269"/>
              <p:cNvSpPr txBox="1"/>
              <p:nvPr/>
            </p:nvSpPr>
            <p:spPr>
              <a:xfrm>
                <a:off x="2743200" y="5181600"/>
                <a:ext cx="12865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400" dirty="0">
                    <a:solidFill>
                      <a:srgbClr val="000000"/>
                    </a:solidFill>
                    <a:latin typeface="Calibri"/>
                    <a:ea typeface="ＭＳ Ｐゴシック"/>
                    <a:cs typeface="Calibri"/>
                  </a:rPr>
                  <a:t>Bubble 1</a:t>
                </a:r>
              </a:p>
            </p:txBody>
          </p:sp>
        </p:grpSp>
        <p:grpSp>
          <p:nvGrpSpPr>
            <p:cNvPr id="271" name="Group 77"/>
            <p:cNvGrpSpPr/>
            <p:nvPr/>
          </p:nvGrpSpPr>
          <p:grpSpPr>
            <a:xfrm>
              <a:off x="1752600" y="5621923"/>
              <a:ext cx="3048000" cy="338554"/>
              <a:chOff x="1295400" y="5393323"/>
              <a:chExt cx="3048000" cy="338554"/>
            </a:xfrm>
            <a:solidFill>
              <a:schemeClr val="bg2"/>
            </a:solidFill>
          </p:grpSpPr>
          <p:sp>
            <p:nvSpPr>
              <p:cNvPr id="272" name="Rectangle 271"/>
              <p:cNvSpPr/>
              <p:nvPr/>
            </p:nvSpPr>
            <p:spPr bwMode="auto">
              <a:xfrm>
                <a:off x="1295400" y="5393323"/>
                <a:ext cx="3048000" cy="338554"/>
              </a:xfrm>
              <a:prstGeom prst="rect">
                <a:avLst/>
              </a:prstGeom>
              <a:grpFill/>
              <a:ln w="762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73" name="Rectangle 272"/>
              <p:cNvSpPr/>
              <p:nvPr/>
            </p:nvSpPr>
            <p:spPr bwMode="auto">
              <a:xfrm>
                <a:off x="1295400" y="5393323"/>
                <a:ext cx="304800" cy="33855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74" name="Rectangle 273"/>
              <p:cNvSpPr/>
              <p:nvPr/>
            </p:nvSpPr>
            <p:spPr bwMode="auto">
              <a:xfrm>
                <a:off x="1600200" y="5393323"/>
                <a:ext cx="304800" cy="33855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75" name="Rectangle 274"/>
              <p:cNvSpPr/>
              <p:nvPr/>
            </p:nvSpPr>
            <p:spPr bwMode="auto">
              <a:xfrm>
                <a:off x="1905000" y="5393323"/>
                <a:ext cx="304800" cy="33855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76" name="Rectangle 275"/>
              <p:cNvSpPr/>
              <p:nvPr/>
            </p:nvSpPr>
            <p:spPr bwMode="auto">
              <a:xfrm>
                <a:off x="2209800" y="5393323"/>
                <a:ext cx="304800" cy="33855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77" name="Rectangle 276"/>
              <p:cNvSpPr/>
              <p:nvPr/>
            </p:nvSpPr>
            <p:spPr bwMode="auto">
              <a:xfrm>
                <a:off x="2514600" y="5393323"/>
                <a:ext cx="304800" cy="33855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78" name="Rectangle 277"/>
              <p:cNvSpPr/>
              <p:nvPr/>
            </p:nvSpPr>
            <p:spPr bwMode="auto">
              <a:xfrm>
                <a:off x="2819400" y="5393323"/>
                <a:ext cx="304800" cy="33855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79" name="Rectangle 278"/>
              <p:cNvSpPr/>
              <p:nvPr/>
            </p:nvSpPr>
            <p:spPr bwMode="auto">
              <a:xfrm>
                <a:off x="3124200" y="5393323"/>
                <a:ext cx="304800" cy="33855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80" name="Rectangle 279"/>
              <p:cNvSpPr/>
              <p:nvPr/>
            </p:nvSpPr>
            <p:spPr bwMode="auto">
              <a:xfrm>
                <a:off x="3429000" y="5393323"/>
                <a:ext cx="304800" cy="33855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81" name="Rectangle 280"/>
              <p:cNvSpPr/>
              <p:nvPr/>
            </p:nvSpPr>
            <p:spPr bwMode="auto">
              <a:xfrm>
                <a:off x="3733800" y="5393323"/>
                <a:ext cx="304800" cy="33855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82" name="Rectangle 281"/>
              <p:cNvSpPr/>
              <p:nvPr/>
            </p:nvSpPr>
            <p:spPr bwMode="auto">
              <a:xfrm>
                <a:off x="4038600" y="5393323"/>
                <a:ext cx="304800" cy="33855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283" name="TextBox 282"/>
            <p:cNvSpPr txBox="1"/>
            <p:nvPr/>
          </p:nvSpPr>
          <p:spPr>
            <a:xfrm>
              <a:off x="3048000" y="5562600"/>
              <a:ext cx="12865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Bubble 2</a:t>
              </a: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3276600" y="5943600"/>
              <a:ext cx="872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Inst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652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28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Resolving Structural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Structural hazard occurs when two instructions need same hardware resource at same time</a:t>
            </a:r>
          </a:p>
          <a:p>
            <a:pPr lvl="1"/>
            <a:r>
              <a:rPr lang="en-US" sz="2000" dirty="0"/>
              <a:t>Can resolve in hardware by stalling newer instruction till older instruction finished with resource</a:t>
            </a:r>
          </a:p>
          <a:p>
            <a:r>
              <a:rPr lang="en-US" sz="2800" dirty="0"/>
              <a:t>A structural hazard can always be avoided by adding more hardware to design</a:t>
            </a:r>
          </a:p>
          <a:p>
            <a:pPr lvl="1"/>
            <a:r>
              <a:rPr lang="en-US" sz="2000" dirty="0"/>
              <a:t>E.g., if two instructions both need a port to memory at same time, could avoid hazard by adding second port to memory</a:t>
            </a:r>
          </a:p>
          <a:p>
            <a:r>
              <a:rPr lang="en-US" sz="2800" dirty="0"/>
              <a:t>Classic RISC 5-stage integer pipeline has no structural hazards by design</a:t>
            </a:r>
          </a:p>
          <a:p>
            <a:pPr lvl="1"/>
            <a:r>
              <a:rPr lang="en-US" sz="2000" dirty="0"/>
              <a:t>Many RISC implementations have structural hazards on multi-cycle units such as multipliers, dividers, floating-point units, etc., and can have on register </a:t>
            </a:r>
            <a:r>
              <a:rPr lang="en-US" sz="2000" dirty="0" err="1"/>
              <a:t>writeback</a:t>
            </a:r>
            <a:r>
              <a:rPr lang="en-US" sz="2000" dirty="0"/>
              <a:t> 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09432D5D-1C6C-5D43-8B5F-A64558DA2881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79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/>
              <a:t>Types of Data Hazards 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C9E21636-62B0-DB43-BD07-0AA59B12012A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37894" name="Rectangle 3"/>
          <p:cNvSpPr>
            <a:spLocks noChangeArrowheads="1"/>
          </p:cNvSpPr>
          <p:nvPr/>
        </p:nvSpPr>
        <p:spPr bwMode="auto">
          <a:xfrm>
            <a:off x="738188" y="804862"/>
            <a:ext cx="7796212" cy="13824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Consider executing a sequence of register-register instructions of type: </a:t>
            </a:r>
          </a:p>
          <a:p>
            <a:pPr eaLnBrk="1" hangingPunct="1">
              <a:spcBef>
                <a:spcPct val="0"/>
              </a:spcBef>
            </a:pPr>
            <a:r>
              <a:rPr lang="en-US" sz="2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		</a:t>
            </a:r>
            <a:r>
              <a:rPr lang="en-US" sz="2400" dirty="0" err="1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r</a:t>
            </a:r>
            <a:r>
              <a:rPr lang="en-US" sz="2800" baseline="-25000" dirty="0" err="1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k</a:t>
            </a:r>
            <a:r>
              <a:rPr lang="en-US" sz="24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  ← </a:t>
            </a:r>
            <a:r>
              <a:rPr lang="en-US" sz="2400" dirty="0" err="1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r</a:t>
            </a:r>
            <a:r>
              <a:rPr lang="en-US" sz="2800" baseline="-25000" dirty="0" err="1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i</a:t>
            </a:r>
            <a:r>
              <a:rPr lang="en-US" sz="24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  op  </a:t>
            </a:r>
            <a:r>
              <a:rPr lang="en-US" sz="2400" dirty="0" err="1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r</a:t>
            </a:r>
            <a:r>
              <a:rPr lang="en-US" sz="2800" baseline="-25000" dirty="0" err="1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j</a:t>
            </a:r>
            <a:r>
              <a:rPr lang="en-US" sz="2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</a:t>
            </a:r>
          </a:p>
        </p:txBody>
      </p:sp>
      <p:sp>
        <p:nvSpPr>
          <p:cNvPr id="37895" name="Line 6"/>
          <p:cNvSpPr>
            <a:spLocks noChangeShapeType="1"/>
          </p:cNvSpPr>
          <p:nvPr/>
        </p:nvSpPr>
        <p:spPr bwMode="auto">
          <a:xfrm>
            <a:off x="2895600" y="2819400"/>
            <a:ext cx="4572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1157288" y="2065337"/>
            <a:ext cx="6032500" cy="12593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Data-dependence</a:t>
            </a:r>
          </a:p>
          <a:p>
            <a:pPr lvl="3" eaLnBrk="1" hangingPunct="1">
              <a:spcBef>
                <a:spcPct val="0"/>
              </a:spcBef>
            </a:pPr>
            <a:r>
              <a:rPr lang="en-US" sz="24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r</a:t>
            </a:r>
            <a:r>
              <a:rPr lang="en-US" sz="2400" baseline="-250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3</a:t>
            </a:r>
            <a:r>
              <a:rPr lang="en-US" sz="24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 ←  r</a:t>
            </a:r>
            <a:r>
              <a:rPr lang="en-US" sz="2400" baseline="-250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1</a:t>
            </a:r>
            <a:r>
              <a:rPr lang="en-US" sz="24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 op r</a:t>
            </a:r>
            <a:r>
              <a:rPr lang="en-US" sz="2400" baseline="-250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2</a:t>
            </a:r>
            <a:r>
              <a:rPr lang="en-US" sz="24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 	Read-after-Write  </a:t>
            </a:r>
          </a:p>
          <a:p>
            <a:pPr lvl="3" eaLnBrk="1" hangingPunct="1">
              <a:spcBef>
                <a:spcPct val="0"/>
              </a:spcBef>
            </a:pPr>
            <a:r>
              <a:rPr lang="en-US" sz="24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r</a:t>
            </a:r>
            <a:r>
              <a:rPr lang="en-US" sz="2400" baseline="-250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5</a:t>
            </a:r>
            <a:r>
              <a:rPr lang="en-US" sz="24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 ←  r</a:t>
            </a:r>
            <a:r>
              <a:rPr lang="en-US" sz="2400" baseline="-250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3</a:t>
            </a:r>
            <a:r>
              <a:rPr lang="en-US" sz="24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 op r</a:t>
            </a:r>
            <a:r>
              <a:rPr lang="en-US" sz="2400" baseline="-250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4	</a:t>
            </a:r>
            <a:r>
              <a:rPr lang="en-US" sz="24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(RAW) hazard</a:t>
            </a:r>
          </a:p>
        </p:txBody>
      </p:sp>
      <p:grpSp>
        <p:nvGrpSpPr>
          <p:cNvPr id="37897" name="Group 8"/>
          <p:cNvGrpSpPr>
            <a:grpSpLocks/>
          </p:cNvGrpSpPr>
          <p:nvPr/>
        </p:nvGrpSpPr>
        <p:grpSpPr bwMode="auto">
          <a:xfrm>
            <a:off x="1157288" y="3400430"/>
            <a:ext cx="5998769" cy="1258889"/>
            <a:chOff x="563" y="2663"/>
            <a:chExt cx="3613" cy="793"/>
          </a:xfrm>
        </p:grpSpPr>
        <p:sp>
          <p:nvSpPr>
            <p:cNvPr id="37903" name="Line 9"/>
            <p:cNvSpPr>
              <a:spLocks noChangeShapeType="1"/>
            </p:cNvSpPr>
            <p:nvPr/>
          </p:nvSpPr>
          <p:spPr bwMode="auto">
            <a:xfrm flipH="1">
              <a:off x="1634" y="3065"/>
              <a:ext cx="368" cy="144"/>
            </a:xfrm>
            <a:prstGeom prst="line">
              <a:avLst/>
            </a:prstGeom>
            <a:noFill/>
            <a:ln w="28575">
              <a:noFill/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37904" name="Rectangle 10"/>
            <p:cNvSpPr>
              <a:spLocks noChangeArrowheads="1"/>
            </p:cNvSpPr>
            <p:nvPr/>
          </p:nvSpPr>
          <p:spPr bwMode="auto">
            <a:xfrm>
              <a:off x="563" y="2663"/>
              <a:ext cx="3613" cy="7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Anti-dependence</a:t>
              </a:r>
            </a:p>
            <a:p>
              <a:pPr lvl="3"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r</a:t>
              </a:r>
              <a:r>
                <a:rPr lang="en-US" sz="2400" baseline="-250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3</a:t>
              </a:r>
              <a:r>
                <a:rPr lang="en-US" sz="24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←  r</a:t>
              </a:r>
              <a:r>
                <a:rPr lang="en-US" sz="2400" baseline="-250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1</a:t>
              </a:r>
              <a:r>
                <a:rPr lang="en-US" sz="24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op r</a:t>
              </a:r>
              <a:r>
                <a:rPr lang="en-US" sz="2400" baseline="-250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2</a:t>
              </a:r>
              <a:r>
                <a:rPr lang="en-US" sz="24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	Write-after-Read </a:t>
              </a:r>
            </a:p>
            <a:p>
              <a:pPr lvl="3"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r</a:t>
              </a:r>
              <a:r>
                <a:rPr lang="en-US" sz="2400" baseline="-250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1</a:t>
              </a:r>
              <a:r>
                <a:rPr lang="en-US" sz="24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←  r</a:t>
              </a:r>
              <a:r>
                <a:rPr lang="en-US" sz="2400" baseline="-250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4</a:t>
              </a:r>
              <a:r>
                <a:rPr lang="en-US" sz="24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op r</a:t>
              </a:r>
              <a:r>
                <a:rPr lang="en-US" sz="2400" baseline="-250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5	</a:t>
              </a:r>
              <a:r>
                <a:rPr lang="en-US" sz="24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(WAR) hazard</a:t>
              </a:r>
            </a:p>
          </p:txBody>
        </p:sp>
      </p:grpSp>
      <p:grpSp>
        <p:nvGrpSpPr>
          <p:cNvPr id="37898" name="Group 11"/>
          <p:cNvGrpSpPr>
            <a:grpSpLocks/>
          </p:cNvGrpSpPr>
          <p:nvPr/>
        </p:nvGrpSpPr>
        <p:grpSpPr bwMode="auto">
          <a:xfrm>
            <a:off x="1157288" y="4630744"/>
            <a:ext cx="6077652" cy="1258889"/>
            <a:chOff x="572" y="3574"/>
            <a:chExt cx="3751" cy="793"/>
          </a:xfrm>
        </p:grpSpPr>
        <p:sp>
          <p:nvSpPr>
            <p:cNvPr id="37901" name="Rectangle 12"/>
            <p:cNvSpPr>
              <a:spLocks noChangeArrowheads="1"/>
            </p:cNvSpPr>
            <p:nvPr/>
          </p:nvSpPr>
          <p:spPr bwMode="auto">
            <a:xfrm>
              <a:off x="572" y="3574"/>
              <a:ext cx="3751" cy="7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Output-dependence</a:t>
              </a:r>
            </a:p>
            <a:p>
              <a:pPr lvl="3"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r</a:t>
              </a:r>
              <a:r>
                <a:rPr lang="en-US" sz="2400" baseline="-250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3</a:t>
              </a:r>
              <a:r>
                <a:rPr lang="en-US" sz="24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←  r</a:t>
              </a:r>
              <a:r>
                <a:rPr lang="en-US" sz="2400" baseline="-250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1</a:t>
              </a:r>
              <a:r>
                <a:rPr lang="en-US" sz="24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op r</a:t>
              </a:r>
              <a:r>
                <a:rPr lang="en-US" sz="2400" baseline="-250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2</a:t>
              </a:r>
              <a:r>
                <a:rPr lang="en-US" sz="24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 	Write-after-Write </a:t>
              </a:r>
            </a:p>
            <a:p>
              <a:pPr lvl="3"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r</a:t>
              </a:r>
              <a:r>
                <a:rPr lang="en-US" sz="2400" baseline="-250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3</a:t>
              </a:r>
              <a:r>
                <a:rPr lang="en-US" sz="24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←  r</a:t>
              </a:r>
              <a:r>
                <a:rPr lang="en-US" sz="2400" baseline="-250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6</a:t>
              </a:r>
              <a:r>
                <a:rPr lang="en-US" sz="24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op r</a:t>
              </a:r>
              <a:r>
                <a:rPr lang="en-US" sz="2400" baseline="-250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7</a:t>
              </a:r>
              <a:r>
                <a:rPr lang="en-US" sz="24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  	(WAW) hazard</a:t>
              </a:r>
            </a:p>
          </p:txBody>
        </p:sp>
        <p:sp>
          <p:nvSpPr>
            <p:cNvPr id="37902" name="Freeform 13"/>
            <p:cNvSpPr>
              <a:spLocks/>
            </p:cNvSpPr>
            <p:nvPr/>
          </p:nvSpPr>
          <p:spPr bwMode="auto">
            <a:xfrm>
              <a:off x="1380" y="3952"/>
              <a:ext cx="84" cy="216"/>
            </a:xfrm>
            <a:custGeom>
              <a:avLst/>
              <a:gdLst>
                <a:gd name="T0" fmla="*/ 60 w 84"/>
                <a:gd name="T1" fmla="*/ 0 h 216"/>
                <a:gd name="T2" fmla="*/ 12 w 84"/>
                <a:gd name="T3" fmla="*/ 56 h 216"/>
                <a:gd name="T4" fmla="*/ 12 w 84"/>
                <a:gd name="T5" fmla="*/ 184 h 216"/>
                <a:gd name="T6" fmla="*/ 84 w 84"/>
                <a:gd name="T7" fmla="*/ 216 h 2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216"/>
                <a:gd name="T14" fmla="*/ 84 w 84"/>
                <a:gd name="T15" fmla="*/ 216 h 2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216">
                  <a:moveTo>
                    <a:pt x="60" y="0"/>
                  </a:moveTo>
                  <a:cubicBezTo>
                    <a:pt x="40" y="12"/>
                    <a:pt x="20" y="25"/>
                    <a:pt x="12" y="56"/>
                  </a:cubicBezTo>
                  <a:cubicBezTo>
                    <a:pt x="4" y="87"/>
                    <a:pt x="0" y="157"/>
                    <a:pt x="12" y="184"/>
                  </a:cubicBezTo>
                  <a:cubicBezTo>
                    <a:pt x="24" y="211"/>
                    <a:pt x="54" y="213"/>
                    <a:pt x="84" y="216"/>
                  </a:cubicBezTo>
                </a:path>
              </a:pathLst>
            </a:custGeom>
            <a:noFill/>
            <a:ln w="28575">
              <a:noFill/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37899" name="Line 14"/>
          <p:cNvSpPr>
            <a:spLocks noChangeShapeType="1"/>
          </p:cNvSpPr>
          <p:nvPr/>
        </p:nvSpPr>
        <p:spPr bwMode="auto">
          <a:xfrm flipH="1">
            <a:off x="2819400" y="4114800"/>
            <a:ext cx="5334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37900" name="Freeform 16"/>
          <p:cNvSpPr>
            <a:spLocks/>
          </p:cNvSpPr>
          <p:nvPr/>
        </p:nvSpPr>
        <p:spPr bwMode="auto">
          <a:xfrm>
            <a:off x="2286000" y="5334000"/>
            <a:ext cx="317500" cy="381000"/>
          </a:xfrm>
          <a:custGeom>
            <a:avLst/>
            <a:gdLst>
              <a:gd name="T0" fmla="*/ 152 w 200"/>
              <a:gd name="T1" fmla="*/ 0 h 240"/>
              <a:gd name="T2" fmla="*/ 8 w 200"/>
              <a:gd name="T3" fmla="*/ 96 h 240"/>
              <a:gd name="T4" fmla="*/ 200 w 200"/>
              <a:gd name="T5" fmla="*/ 240 h 240"/>
              <a:gd name="T6" fmla="*/ 0 60000 65536"/>
              <a:gd name="T7" fmla="*/ 0 60000 65536"/>
              <a:gd name="T8" fmla="*/ 0 60000 65536"/>
              <a:gd name="T9" fmla="*/ 0 w 200"/>
              <a:gd name="T10" fmla="*/ 0 h 240"/>
              <a:gd name="T11" fmla="*/ 200 w 200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" h="240">
                <a:moveTo>
                  <a:pt x="152" y="0"/>
                </a:moveTo>
                <a:cubicBezTo>
                  <a:pt x="76" y="28"/>
                  <a:pt x="0" y="56"/>
                  <a:pt x="8" y="96"/>
                </a:cubicBezTo>
                <a:cubicBezTo>
                  <a:pt x="16" y="136"/>
                  <a:pt x="108" y="188"/>
                  <a:pt x="200" y="24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6035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animBg="1"/>
      <p:bldP spid="37896" grpId="0"/>
      <p:bldP spid="37899" grpId="0" animBg="1"/>
      <p:bldP spid="3790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Strategies for Data Hazards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Interlock</a:t>
            </a:r>
          </a:p>
          <a:p>
            <a:pPr lvl="1"/>
            <a:r>
              <a:rPr lang="en-US" sz="2400" dirty="0"/>
              <a:t>Wait for hazard to clear by holding dependent instruction in issue stage</a:t>
            </a:r>
          </a:p>
          <a:p>
            <a:r>
              <a:rPr lang="en-US" sz="3200" dirty="0"/>
              <a:t>Bypass</a:t>
            </a:r>
          </a:p>
          <a:p>
            <a:pPr lvl="1"/>
            <a:r>
              <a:rPr lang="en-US" sz="2400" dirty="0"/>
              <a:t>Resolve hazard earlier by bypassing value as soon as available</a:t>
            </a:r>
          </a:p>
          <a:p>
            <a:r>
              <a:rPr lang="en-US" sz="3200" dirty="0"/>
              <a:t>Speculate</a:t>
            </a:r>
          </a:p>
          <a:p>
            <a:pPr lvl="1"/>
            <a:r>
              <a:rPr lang="en-US" sz="2400" dirty="0"/>
              <a:t>Guess on value, correct if wrong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80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Interlocking Versus Bypassing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3505200" y="914400"/>
            <a:ext cx="2770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add x1, x3, x5</a:t>
            </a:r>
          </a:p>
          <a:p>
            <a:pPr eaLnBrk="1" hangingPunct="1">
              <a:spcBef>
                <a:spcPct val="0"/>
              </a:spcBef>
            </a:pPr>
            <a:r>
              <a:rPr lang="en-US" sz="24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sub x2, x1, x4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914400" y="2057400"/>
            <a:ext cx="457200" cy="457200"/>
            <a:chOff x="1524000" y="2667000"/>
            <a:chExt cx="457200" cy="457200"/>
          </a:xfrm>
        </p:grpSpPr>
        <p:sp>
          <p:nvSpPr>
            <p:cNvPr id="7" name="Rectangle 6"/>
            <p:cNvSpPr/>
            <p:nvPr/>
          </p:nvSpPr>
          <p:spPr>
            <a:xfrm>
              <a:off x="1524000" y="2667000"/>
              <a:ext cx="457200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F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904997" y="2667000"/>
              <a:ext cx="76200" cy="457200"/>
              <a:chOff x="7162800" y="2180537"/>
              <a:chExt cx="457201" cy="2110427"/>
            </a:xfrm>
          </p:grpSpPr>
          <p:sp>
            <p:nvSpPr>
              <p:cNvPr id="10" name="Rectangle 9"/>
              <p:cNvSpPr/>
              <p:nvPr/>
            </p:nvSpPr>
            <p:spPr>
              <a:xfrm rot="16200000">
                <a:off x="6348069" y="2995269"/>
                <a:ext cx="2086663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>
                <a:off x="7162800" y="3962989"/>
                <a:ext cx="457200" cy="327975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</p:grpSp>
      <p:sp>
        <p:nvSpPr>
          <p:cNvPr id="218" name="TextBox 217"/>
          <p:cNvSpPr txBox="1"/>
          <p:nvPr/>
        </p:nvSpPr>
        <p:spPr>
          <a:xfrm>
            <a:off x="3429000" y="2057400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add x1, x3, x5</a:t>
            </a:r>
          </a:p>
        </p:txBody>
      </p:sp>
      <p:grpSp>
        <p:nvGrpSpPr>
          <p:cNvPr id="288" name="Group 287"/>
          <p:cNvGrpSpPr/>
          <p:nvPr/>
        </p:nvGrpSpPr>
        <p:grpSpPr>
          <a:xfrm>
            <a:off x="1371600" y="2057400"/>
            <a:ext cx="457200" cy="914400"/>
            <a:chOff x="1371600" y="2057400"/>
            <a:chExt cx="457200" cy="914400"/>
          </a:xfrm>
        </p:grpSpPr>
        <p:grpSp>
          <p:nvGrpSpPr>
            <p:cNvPr id="40" name="Group 39"/>
            <p:cNvGrpSpPr/>
            <p:nvPr/>
          </p:nvGrpSpPr>
          <p:grpSpPr>
            <a:xfrm>
              <a:off x="1371600" y="2057400"/>
              <a:ext cx="457200" cy="457200"/>
              <a:chOff x="1524000" y="2667000"/>
              <a:chExt cx="457200" cy="45720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D</a:t>
                </a: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43" name="Rectangle 42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44" name="Isosceles Triangle 43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62" name="Group 61"/>
            <p:cNvGrpSpPr/>
            <p:nvPr/>
          </p:nvGrpSpPr>
          <p:grpSpPr>
            <a:xfrm>
              <a:off x="1371600" y="2514600"/>
              <a:ext cx="457200" cy="457200"/>
              <a:chOff x="1524000" y="2667000"/>
              <a:chExt cx="457200" cy="45720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F</a:t>
                </a:r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85" name="Rectangle 84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86" name="Isosceles Triangle 85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</p:grpSp>
      <p:grpSp>
        <p:nvGrpSpPr>
          <p:cNvPr id="289" name="Group 288"/>
          <p:cNvGrpSpPr/>
          <p:nvPr/>
        </p:nvGrpSpPr>
        <p:grpSpPr>
          <a:xfrm>
            <a:off x="1828800" y="2057400"/>
            <a:ext cx="457200" cy="1371600"/>
            <a:chOff x="1828800" y="2057400"/>
            <a:chExt cx="457200" cy="1371600"/>
          </a:xfrm>
        </p:grpSpPr>
        <p:grpSp>
          <p:nvGrpSpPr>
            <p:cNvPr id="45" name="Group 44"/>
            <p:cNvGrpSpPr/>
            <p:nvPr/>
          </p:nvGrpSpPr>
          <p:grpSpPr>
            <a:xfrm>
              <a:off x="1828800" y="2057400"/>
              <a:ext cx="457200" cy="457200"/>
              <a:chOff x="1524000" y="2667000"/>
              <a:chExt cx="457200" cy="45720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X</a:t>
                </a: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48" name="Rectangle 47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49" name="Isosceles Triangle 48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63" name="Group 62"/>
            <p:cNvGrpSpPr/>
            <p:nvPr/>
          </p:nvGrpSpPr>
          <p:grpSpPr>
            <a:xfrm>
              <a:off x="1828800" y="2514600"/>
              <a:ext cx="457200" cy="457200"/>
              <a:chOff x="1524000" y="2667000"/>
              <a:chExt cx="457200" cy="457200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D</a:t>
                </a:r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81" name="Rectangle 80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82" name="Isosceles Triangle 81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88" name="Group 87"/>
            <p:cNvGrpSpPr/>
            <p:nvPr/>
          </p:nvGrpSpPr>
          <p:grpSpPr>
            <a:xfrm>
              <a:off x="1828800" y="2971800"/>
              <a:ext cx="457200" cy="457200"/>
              <a:chOff x="1524000" y="2667000"/>
              <a:chExt cx="457200" cy="457200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F</a:t>
                </a:r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12" name="Isosceles Triangle 111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</p:grpSp>
      <p:sp>
        <p:nvSpPr>
          <p:cNvPr id="251" name="TextBox 250"/>
          <p:cNvSpPr txBox="1"/>
          <p:nvPr/>
        </p:nvSpPr>
        <p:spPr>
          <a:xfrm>
            <a:off x="5105400" y="3886200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sub x2, x1, x4</a:t>
            </a:r>
          </a:p>
        </p:txBody>
      </p:sp>
      <p:grpSp>
        <p:nvGrpSpPr>
          <p:cNvPr id="291" name="Group 290"/>
          <p:cNvGrpSpPr/>
          <p:nvPr/>
        </p:nvGrpSpPr>
        <p:grpSpPr>
          <a:xfrm>
            <a:off x="2743200" y="2057400"/>
            <a:ext cx="2326892" cy="2286000"/>
            <a:chOff x="2743200" y="2057400"/>
            <a:chExt cx="2326892" cy="2286000"/>
          </a:xfrm>
        </p:grpSpPr>
        <p:grpSp>
          <p:nvGrpSpPr>
            <p:cNvPr id="55" name="Group 54"/>
            <p:cNvGrpSpPr/>
            <p:nvPr/>
          </p:nvGrpSpPr>
          <p:grpSpPr>
            <a:xfrm>
              <a:off x="2743200" y="2057400"/>
              <a:ext cx="457200" cy="457200"/>
              <a:chOff x="1524000" y="2667000"/>
              <a:chExt cx="457200" cy="4572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W</a:t>
                </a:r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58" name="Rectangle 57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59" name="Isosceles Triangle 58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65" name="Group 64"/>
            <p:cNvGrpSpPr/>
            <p:nvPr/>
          </p:nvGrpSpPr>
          <p:grpSpPr>
            <a:xfrm>
              <a:off x="2743200" y="2514600"/>
              <a:ext cx="457200" cy="457200"/>
              <a:chOff x="1524000" y="2667000"/>
              <a:chExt cx="457200" cy="45720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</a:t>
                </a: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73" name="Rectangle 72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74" name="Isosceles Triangle 73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90" name="Group 89"/>
            <p:cNvGrpSpPr/>
            <p:nvPr/>
          </p:nvGrpSpPr>
          <p:grpSpPr>
            <a:xfrm>
              <a:off x="2743200" y="2971800"/>
              <a:ext cx="457200" cy="457200"/>
              <a:chOff x="1524000" y="2667000"/>
              <a:chExt cx="457200" cy="45720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X</a:t>
                </a:r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03" name="Rectangle 102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04" name="Isosceles Triangle 103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sp>
          <p:nvSpPr>
            <p:cNvPr id="224" name="TextBox 223"/>
            <p:cNvSpPr txBox="1"/>
            <p:nvPr/>
          </p:nvSpPr>
          <p:spPr>
            <a:xfrm>
              <a:off x="4191000" y="2971800"/>
              <a:ext cx="879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bubble</a:t>
              </a:r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2743200" y="3886200"/>
              <a:ext cx="457200" cy="457200"/>
              <a:chOff x="1524000" y="2667000"/>
              <a:chExt cx="457200" cy="457200"/>
            </a:xfrm>
          </p:grpSpPr>
          <p:sp>
            <p:nvSpPr>
              <p:cNvPr id="247" name="Rectangle 246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F</a:t>
                </a:r>
              </a:p>
            </p:txBody>
          </p:sp>
          <p:grpSp>
            <p:nvGrpSpPr>
              <p:cNvPr id="248" name="Group 247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49" name="Rectangle 248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50" name="Isosceles Triangle 249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115" name="Group 114"/>
            <p:cNvGrpSpPr/>
            <p:nvPr/>
          </p:nvGrpSpPr>
          <p:grpSpPr>
            <a:xfrm>
              <a:off x="2743200" y="3429000"/>
              <a:ext cx="457200" cy="457200"/>
              <a:chOff x="1524000" y="2667000"/>
              <a:chExt cx="457200" cy="457200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D</a:t>
                </a:r>
              </a:p>
            </p:txBody>
          </p:sp>
          <p:grpSp>
            <p:nvGrpSpPr>
              <p:cNvPr id="132" name="Group 131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34" name="Isosceles Triangle 133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</p:grpSp>
      <p:grpSp>
        <p:nvGrpSpPr>
          <p:cNvPr id="293" name="Group 292"/>
          <p:cNvGrpSpPr/>
          <p:nvPr/>
        </p:nvGrpSpPr>
        <p:grpSpPr>
          <a:xfrm>
            <a:off x="3657600" y="2971800"/>
            <a:ext cx="1371600" cy="1371600"/>
            <a:chOff x="3657600" y="2971800"/>
            <a:chExt cx="1371600" cy="1371600"/>
          </a:xfrm>
        </p:grpSpPr>
        <p:grpSp>
          <p:nvGrpSpPr>
            <p:cNvPr id="92" name="Group 91"/>
            <p:cNvGrpSpPr/>
            <p:nvPr/>
          </p:nvGrpSpPr>
          <p:grpSpPr>
            <a:xfrm>
              <a:off x="3657600" y="2971800"/>
              <a:ext cx="457200" cy="457200"/>
              <a:chOff x="1524000" y="2667000"/>
              <a:chExt cx="457200" cy="45720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W</a:t>
                </a:r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95" name="Rectangle 94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96" name="Isosceles Triangle 95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28" name="Group 227"/>
            <p:cNvGrpSpPr/>
            <p:nvPr/>
          </p:nvGrpSpPr>
          <p:grpSpPr>
            <a:xfrm>
              <a:off x="3657600" y="3886200"/>
              <a:ext cx="457200" cy="457200"/>
              <a:chOff x="1524000" y="2667000"/>
              <a:chExt cx="457200" cy="457200"/>
            </a:xfrm>
          </p:grpSpPr>
          <p:sp>
            <p:nvSpPr>
              <p:cNvPr id="239" name="Rectangle 238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X</a:t>
                </a:r>
              </a:p>
            </p:txBody>
          </p:sp>
          <p:grpSp>
            <p:nvGrpSpPr>
              <p:cNvPr id="240" name="Group 239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41" name="Rectangle 240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42" name="Isosceles Triangle 241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29" name="Group 228"/>
            <p:cNvGrpSpPr/>
            <p:nvPr/>
          </p:nvGrpSpPr>
          <p:grpSpPr>
            <a:xfrm>
              <a:off x="4114800" y="3886200"/>
              <a:ext cx="457200" cy="457200"/>
              <a:chOff x="1524000" y="2667000"/>
              <a:chExt cx="457200" cy="457200"/>
            </a:xfrm>
          </p:grpSpPr>
          <p:sp>
            <p:nvSpPr>
              <p:cNvPr id="235" name="Rectangle 234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</a:t>
                </a:r>
              </a:p>
            </p:txBody>
          </p:sp>
          <p:grpSp>
            <p:nvGrpSpPr>
              <p:cNvPr id="236" name="Group 235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37" name="Rectangle 236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38" name="Isosceles Triangle 237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30" name="Group 229"/>
            <p:cNvGrpSpPr/>
            <p:nvPr/>
          </p:nvGrpSpPr>
          <p:grpSpPr>
            <a:xfrm>
              <a:off x="4572000" y="3886200"/>
              <a:ext cx="457200" cy="457200"/>
              <a:chOff x="1524000" y="2667000"/>
              <a:chExt cx="457200" cy="4572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W</a:t>
                </a: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33" name="Rectangle 232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34" name="Isosceles Triangle 233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117" name="Group 116"/>
            <p:cNvGrpSpPr/>
            <p:nvPr/>
          </p:nvGrpSpPr>
          <p:grpSpPr>
            <a:xfrm>
              <a:off x="3657600" y="3429000"/>
              <a:ext cx="457200" cy="457200"/>
              <a:chOff x="1524000" y="2667000"/>
              <a:chExt cx="457200" cy="457200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</a:t>
                </a:r>
              </a:p>
            </p:txBody>
          </p:sp>
          <p:grpSp>
            <p:nvGrpSpPr>
              <p:cNvPr id="124" name="Group 123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26" name="Isosceles Triangle 125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118" name="Group 117"/>
            <p:cNvGrpSpPr/>
            <p:nvPr/>
          </p:nvGrpSpPr>
          <p:grpSpPr>
            <a:xfrm>
              <a:off x="4114800" y="3429000"/>
              <a:ext cx="457200" cy="457200"/>
              <a:chOff x="1524000" y="2667000"/>
              <a:chExt cx="457200" cy="457200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W</a:t>
                </a: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21" name="Rectangle 120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22" name="Isosceles Triangle 121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</p:grpSp>
      <p:grpSp>
        <p:nvGrpSpPr>
          <p:cNvPr id="294" name="Group 293"/>
          <p:cNvGrpSpPr/>
          <p:nvPr/>
        </p:nvGrpSpPr>
        <p:grpSpPr>
          <a:xfrm>
            <a:off x="3200400" y="2514600"/>
            <a:ext cx="2326892" cy="1828800"/>
            <a:chOff x="3200400" y="2514600"/>
            <a:chExt cx="2326892" cy="1828800"/>
          </a:xfrm>
        </p:grpSpPr>
        <p:grpSp>
          <p:nvGrpSpPr>
            <p:cNvPr id="292" name="Group 291"/>
            <p:cNvGrpSpPr/>
            <p:nvPr/>
          </p:nvGrpSpPr>
          <p:grpSpPr>
            <a:xfrm>
              <a:off x="3200400" y="2514600"/>
              <a:ext cx="457200" cy="1828800"/>
              <a:chOff x="3200400" y="2514600"/>
              <a:chExt cx="457200" cy="1828800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3200400" y="2514600"/>
                <a:ext cx="457200" cy="457200"/>
                <a:chOff x="1524000" y="2667000"/>
                <a:chExt cx="457200" cy="457200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7F7F7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W</a:t>
                  </a:r>
                </a:p>
              </p:txBody>
            </p:sp>
            <p:grpSp>
              <p:nvGrpSpPr>
                <p:cNvPr id="68" name="Group 67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69" name="Rectangle 68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70" name="Isosceles Triangle 69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91" name="Group 90"/>
              <p:cNvGrpSpPr/>
              <p:nvPr/>
            </p:nvGrpSpPr>
            <p:grpSpPr>
              <a:xfrm>
                <a:off x="3200400" y="2971800"/>
                <a:ext cx="457200" cy="457200"/>
                <a:chOff x="1524000" y="2667000"/>
                <a:chExt cx="457200" cy="457200"/>
              </a:xfrm>
            </p:grpSpPr>
            <p:sp>
              <p:nvSpPr>
                <p:cNvPr id="97" name="Rectangle 96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7F7F7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M</a:t>
                  </a:r>
                </a:p>
              </p:txBody>
            </p:sp>
            <p:grpSp>
              <p:nvGrpSpPr>
                <p:cNvPr id="98" name="Group 97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99" name="Rectangle 98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00" name="Isosceles Triangle 99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227" name="Group 226"/>
              <p:cNvGrpSpPr/>
              <p:nvPr/>
            </p:nvGrpSpPr>
            <p:grpSpPr>
              <a:xfrm>
                <a:off x="3200400" y="3886200"/>
                <a:ext cx="457200" cy="457200"/>
                <a:chOff x="1524000" y="2667000"/>
                <a:chExt cx="457200" cy="457200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D</a:t>
                  </a:r>
                </a:p>
              </p:txBody>
            </p:sp>
            <p:grpSp>
              <p:nvGrpSpPr>
                <p:cNvPr id="244" name="Group 243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245" name="Rectangle 244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246" name="Isosceles Triangle 245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116" name="Group 115"/>
              <p:cNvGrpSpPr/>
              <p:nvPr/>
            </p:nvGrpSpPr>
            <p:grpSpPr>
              <a:xfrm>
                <a:off x="3200400" y="34290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7F7F7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X</a:t>
                  </a:r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29" name="Rectangle 128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30" name="Isosceles Triangle 129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</p:grpSp>
        <p:sp>
          <p:nvSpPr>
            <p:cNvPr id="252" name="TextBox 251"/>
            <p:cNvSpPr txBox="1"/>
            <p:nvPr/>
          </p:nvSpPr>
          <p:spPr>
            <a:xfrm>
              <a:off x="4648200" y="3429000"/>
              <a:ext cx="879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bubble</a:t>
              </a:r>
            </a:p>
          </p:txBody>
        </p:sp>
      </p:grpSp>
      <p:cxnSp>
        <p:nvCxnSpPr>
          <p:cNvPr id="276" name="Straight Arrow Connector 275"/>
          <p:cNvCxnSpPr/>
          <p:nvPr/>
        </p:nvCxnSpPr>
        <p:spPr bwMode="auto">
          <a:xfrm>
            <a:off x="4648200" y="1295400"/>
            <a:ext cx="3810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95" name="Group 294"/>
          <p:cNvGrpSpPr/>
          <p:nvPr/>
        </p:nvGrpSpPr>
        <p:grpSpPr>
          <a:xfrm>
            <a:off x="2286000" y="2057400"/>
            <a:ext cx="6095999" cy="1828800"/>
            <a:chOff x="2286000" y="2057400"/>
            <a:chExt cx="6095999" cy="1828800"/>
          </a:xfrm>
        </p:grpSpPr>
        <p:grpSp>
          <p:nvGrpSpPr>
            <p:cNvPr id="290" name="Group 289"/>
            <p:cNvGrpSpPr/>
            <p:nvPr/>
          </p:nvGrpSpPr>
          <p:grpSpPr>
            <a:xfrm>
              <a:off x="2286000" y="2057400"/>
              <a:ext cx="2403092" cy="1828800"/>
              <a:chOff x="2286000" y="2057400"/>
              <a:chExt cx="2403092" cy="18288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2286000" y="2057400"/>
                <a:ext cx="457200" cy="457200"/>
                <a:chOff x="1524000" y="2667000"/>
                <a:chExt cx="457200" cy="457200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M</a:t>
                  </a:r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53" name="Rectangle 52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54" name="Isosceles Triangle 53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64" name="Group 63"/>
              <p:cNvGrpSpPr/>
              <p:nvPr/>
            </p:nvGrpSpPr>
            <p:grpSpPr>
              <a:xfrm>
                <a:off x="2286000" y="2514600"/>
                <a:ext cx="457200" cy="457200"/>
                <a:chOff x="1524000" y="2667000"/>
                <a:chExt cx="457200" cy="457200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7F7F7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X</a:t>
                  </a:r>
                </a:p>
              </p:txBody>
            </p:sp>
            <p:grpSp>
              <p:nvGrpSpPr>
                <p:cNvPr id="76" name="Group 75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77" name="Rectangle 76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78" name="Isosceles Triangle 77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sp>
            <p:nvSpPr>
              <p:cNvPr id="223" name="TextBox 222"/>
              <p:cNvSpPr txBox="1"/>
              <p:nvPr/>
            </p:nvSpPr>
            <p:spPr>
              <a:xfrm>
                <a:off x="3810000" y="2514600"/>
                <a:ext cx="879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i="1" dirty="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bubble</a:t>
                </a:r>
              </a:p>
            </p:txBody>
          </p:sp>
          <p:grpSp>
            <p:nvGrpSpPr>
              <p:cNvPr id="89" name="Group 88"/>
              <p:cNvGrpSpPr/>
              <p:nvPr/>
            </p:nvGrpSpPr>
            <p:grpSpPr>
              <a:xfrm>
                <a:off x="2286000" y="29718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05" name="Rectangle 104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D</a:t>
                  </a:r>
                </a:p>
              </p:txBody>
            </p:sp>
            <p:grpSp>
              <p:nvGrpSpPr>
                <p:cNvPr id="106" name="Group 105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07" name="Rectangle 106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08" name="Isosceles Triangle 107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114" name="Group 113"/>
              <p:cNvGrpSpPr/>
              <p:nvPr/>
            </p:nvGrpSpPr>
            <p:grpSpPr>
              <a:xfrm>
                <a:off x="2286000" y="34290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35" name="Rectangle 134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F</a:t>
                  </a:r>
                </a:p>
              </p:txBody>
            </p:sp>
            <p:grpSp>
              <p:nvGrpSpPr>
                <p:cNvPr id="136" name="Group 135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37" name="Rectangle 136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38" name="Isosceles Triangle 137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</p:grpSp>
        <p:sp>
          <p:nvSpPr>
            <p:cNvPr id="279" name="TextBox 278"/>
            <p:cNvSpPr txBox="1"/>
            <p:nvPr/>
          </p:nvSpPr>
          <p:spPr>
            <a:xfrm>
              <a:off x="5334000" y="2590800"/>
              <a:ext cx="30479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Instruction interlocked in decode stage</a:t>
              </a:r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914400" y="4648200"/>
            <a:ext cx="8077199" cy="914400"/>
            <a:chOff x="914400" y="4648200"/>
            <a:chExt cx="8077199" cy="914400"/>
          </a:xfrm>
        </p:grpSpPr>
        <p:grpSp>
          <p:nvGrpSpPr>
            <p:cNvPr id="296" name="Group 295"/>
            <p:cNvGrpSpPr/>
            <p:nvPr/>
          </p:nvGrpSpPr>
          <p:grpSpPr>
            <a:xfrm>
              <a:off x="914400" y="4648200"/>
              <a:ext cx="4943374" cy="914400"/>
              <a:chOff x="914400" y="4648200"/>
              <a:chExt cx="4943374" cy="914400"/>
            </a:xfrm>
          </p:grpSpPr>
          <p:grpSp>
            <p:nvGrpSpPr>
              <p:cNvPr id="286" name="Group 285"/>
              <p:cNvGrpSpPr/>
              <p:nvPr/>
            </p:nvGrpSpPr>
            <p:grpSpPr>
              <a:xfrm>
                <a:off x="914400" y="4648200"/>
                <a:ext cx="4486174" cy="457200"/>
                <a:chOff x="914400" y="4648200"/>
                <a:chExt cx="4486174" cy="457200"/>
              </a:xfrm>
            </p:grpSpPr>
            <p:grpSp>
              <p:nvGrpSpPr>
                <p:cNvPr id="139" name="Group 138"/>
                <p:cNvGrpSpPr/>
                <p:nvPr/>
              </p:nvGrpSpPr>
              <p:grpSpPr>
                <a:xfrm>
                  <a:off x="914400" y="4648200"/>
                  <a:ext cx="2286000" cy="457200"/>
                  <a:chOff x="1524000" y="2667000"/>
                  <a:chExt cx="2286000" cy="457200"/>
                </a:xfrm>
              </p:grpSpPr>
              <p:grpSp>
                <p:nvGrpSpPr>
                  <p:cNvPr id="140" name="Group 139"/>
                  <p:cNvGrpSpPr/>
                  <p:nvPr/>
                </p:nvGrpSpPr>
                <p:grpSpPr>
                  <a:xfrm>
                    <a:off x="1524000" y="2667000"/>
                    <a:ext cx="457200" cy="457200"/>
                    <a:chOff x="1524000" y="2667000"/>
                    <a:chExt cx="457200" cy="457200"/>
                  </a:xfrm>
                </p:grpSpPr>
                <p:sp>
                  <p:nvSpPr>
                    <p:cNvPr id="161" name="Rectangle 160"/>
                    <p:cNvSpPr/>
                    <p:nvPr/>
                  </p:nvSpPr>
                  <p:spPr>
                    <a:xfrm>
                      <a:off x="1524000" y="2667000"/>
                      <a:ext cx="457200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rPr>
                        <a:t>F</a:t>
                      </a:r>
                    </a:p>
                  </p:txBody>
                </p:sp>
                <p:grpSp>
                  <p:nvGrpSpPr>
                    <p:cNvPr id="162" name="Group 161"/>
                    <p:cNvGrpSpPr/>
                    <p:nvPr/>
                  </p:nvGrpSpPr>
                  <p:grpSpPr>
                    <a:xfrm>
                      <a:off x="1904997" y="2667000"/>
                      <a:ext cx="76200" cy="457200"/>
                      <a:chOff x="7162800" y="2180537"/>
                      <a:chExt cx="457201" cy="2110427"/>
                    </a:xfrm>
                  </p:grpSpPr>
                  <p:sp>
                    <p:nvSpPr>
                      <p:cNvPr id="163" name="Rectangle 162"/>
                      <p:cNvSpPr/>
                      <p:nvPr/>
                    </p:nvSpPr>
                    <p:spPr>
                      <a:xfrm rot="16200000">
                        <a:off x="6348069" y="2995269"/>
                        <a:ext cx="2086663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Bef>
                            <a:spcPct val="0"/>
                          </a:spcBef>
                        </a:pPr>
                        <a:endPara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endParaRPr>
                      </a:p>
                    </p:txBody>
                  </p:sp>
                  <p:sp>
                    <p:nvSpPr>
                      <p:cNvPr id="164" name="Isosceles Triangle 163"/>
                      <p:cNvSpPr/>
                      <p:nvPr/>
                    </p:nvSpPr>
                    <p:spPr>
                      <a:xfrm>
                        <a:off x="7162800" y="3962989"/>
                        <a:ext cx="457200" cy="327975"/>
                      </a:xfrm>
                      <a:prstGeom prst="triangle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Bef>
                            <a:spcPct val="0"/>
                          </a:spcBef>
                        </a:pPr>
                        <a:endParaRPr lang="en-US" sz="2400">
                          <a:solidFill>
                            <a:prstClr val="black"/>
                          </a:solidFill>
                          <a:latin typeface="Arial" pitchFamily="18" charset="0"/>
                          <a:ea typeface="ＭＳ Ｐゴシック" pitchFamily="18" charset="-128"/>
                          <a:cs typeface="ＭＳ Ｐゴシック" pitchFamily="18" charset="-128"/>
                        </a:endParaRPr>
                      </a:p>
                    </p:txBody>
                  </p:sp>
                </p:grpSp>
              </p:grpSp>
              <p:grpSp>
                <p:nvGrpSpPr>
                  <p:cNvPr id="141" name="Group 140"/>
                  <p:cNvGrpSpPr/>
                  <p:nvPr/>
                </p:nvGrpSpPr>
                <p:grpSpPr>
                  <a:xfrm>
                    <a:off x="1981200" y="2667000"/>
                    <a:ext cx="457200" cy="457200"/>
                    <a:chOff x="1524000" y="2667000"/>
                    <a:chExt cx="457200" cy="457200"/>
                  </a:xfrm>
                </p:grpSpPr>
                <p:sp>
                  <p:nvSpPr>
                    <p:cNvPr id="157" name="Rectangle 156"/>
                    <p:cNvSpPr/>
                    <p:nvPr/>
                  </p:nvSpPr>
                  <p:spPr>
                    <a:xfrm>
                      <a:off x="1524000" y="2667000"/>
                      <a:ext cx="457200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rPr>
                        <a:t>D</a:t>
                      </a:r>
                    </a:p>
                  </p:txBody>
                </p:sp>
                <p:grpSp>
                  <p:nvGrpSpPr>
                    <p:cNvPr id="158" name="Group 157"/>
                    <p:cNvGrpSpPr/>
                    <p:nvPr/>
                  </p:nvGrpSpPr>
                  <p:grpSpPr>
                    <a:xfrm>
                      <a:off x="1904997" y="2667000"/>
                      <a:ext cx="76200" cy="457200"/>
                      <a:chOff x="7162800" y="2180537"/>
                      <a:chExt cx="457201" cy="2110427"/>
                    </a:xfrm>
                  </p:grpSpPr>
                  <p:sp>
                    <p:nvSpPr>
                      <p:cNvPr id="159" name="Rectangle 158"/>
                      <p:cNvSpPr/>
                      <p:nvPr/>
                    </p:nvSpPr>
                    <p:spPr>
                      <a:xfrm rot="16200000">
                        <a:off x="6348069" y="2995269"/>
                        <a:ext cx="2086663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Bef>
                            <a:spcPct val="0"/>
                          </a:spcBef>
                        </a:pPr>
                        <a:endPara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endParaRPr>
                      </a:p>
                    </p:txBody>
                  </p:sp>
                  <p:sp>
                    <p:nvSpPr>
                      <p:cNvPr id="160" name="Isosceles Triangle 159"/>
                      <p:cNvSpPr/>
                      <p:nvPr/>
                    </p:nvSpPr>
                    <p:spPr>
                      <a:xfrm>
                        <a:off x="7162800" y="3962989"/>
                        <a:ext cx="457200" cy="327975"/>
                      </a:xfrm>
                      <a:prstGeom prst="triangle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Bef>
                            <a:spcPct val="0"/>
                          </a:spcBef>
                        </a:pPr>
                        <a:endParaRPr lang="en-US" sz="2400">
                          <a:solidFill>
                            <a:prstClr val="black"/>
                          </a:solidFill>
                          <a:latin typeface="Arial" pitchFamily="18" charset="0"/>
                          <a:ea typeface="ＭＳ Ｐゴシック" pitchFamily="18" charset="-128"/>
                          <a:cs typeface="ＭＳ Ｐゴシック" pitchFamily="18" charset="-128"/>
                        </a:endParaRPr>
                      </a:p>
                    </p:txBody>
                  </p:sp>
                </p:grpSp>
              </p:grpSp>
              <p:grpSp>
                <p:nvGrpSpPr>
                  <p:cNvPr id="142" name="Group 141"/>
                  <p:cNvGrpSpPr/>
                  <p:nvPr/>
                </p:nvGrpSpPr>
                <p:grpSpPr>
                  <a:xfrm>
                    <a:off x="2438400" y="2667000"/>
                    <a:ext cx="457200" cy="457200"/>
                    <a:chOff x="1524000" y="2667000"/>
                    <a:chExt cx="457200" cy="457200"/>
                  </a:xfrm>
                </p:grpSpPr>
                <p:sp>
                  <p:nvSpPr>
                    <p:cNvPr id="153" name="Rectangle 152"/>
                    <p:cNvSpPr/>
                    <p:nvPr/>
                  </p:nvSpPr>
                  <p:spPr>
                    <a:xfrm>
                      <a:off x="1524000" y="2667000"/>
                      <a:ext cx="457200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rPr>
                        <a:t>X</a:t>
                      </a:r>
                    </a:p>
                  </p:txBody>
                </p:sp>
                <p:grpSp>
                  <p:nvGrpSpPr>
                    <p:cNvPr id="154" name="Group 153"/>
                    <p:cNvGrpSpPr/>
                    <p:nvPr/>
                  </p:nvGrpSpPr>
                  <p:grpSpPr>
                    <a:xfrm>
                      <a:off x="1904997" y="2667000"/>
                      <a:ext cx="76200" cy="457200"/>
                      <a:chOff x="7162800" y="2180537"/>
                      <a:chExt cx="457201" cy="2110427"/>
                    </a:xfrm>
                  </p:grpSpPr>
                  <p:sp>
                    <p:nvSpPr>
                      <p:cNvPr id="155" name="Rectangle 154"/>
                      <p:cNvSpPr/>
                      <p:nvPr/>
                    </p:nvSpPr>
                    <p:spPr>
                      <a:xfrm rot="16200000">
                        <a:off x="6348069" y="2995269"/>
                        <a:ext cx="2086663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Bef>
                            <a:spcPct val="0"/>
                          </a:spcBef>
                        </a:pPr>
                        <a:endPara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endParaRPr>
                      </a:p>
                    </p:txBody>
                  </p:sp>
                  <p:sp>
                    <p:nvSpPr>
                      <p:cNvPr id="156" name="Isosceles Triangle 155"/>
                      <p:cNvSpPr/>
                      <p:nvPr/>
                    </p:nvSpPr>
                    <p:spPr>
                      <a:xfrm>
                        <a:off x="7162800" y="3962989"/>
                        <a:ext cx="457200" cy="327975"/>
                      </a:xfrm>
                      <a:prstGeom prst="triangle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Bef>
                            <a:spcPct val="0"/>
                          </a:spcBef>
                        </a:pPr>
                        <a:endParaRPr lang="en-US" sz="2400">
                          <a:solidFill>
                            <a:prstClr val="black"/>
                          </a:solidFill>
                          <a:latin typeface="Arial" pitchFamily="18" charset="0"/>
                          <a:ea typeface="ＭＳ Ｐゴシック" pitchFamily="18" charset="-128"/>
                          <a:cs typeface="ＭＳ Ｐゴシック" pitchFamily="18" charset="-128"/>
                        </a:endParaRPr>
                      </a:p>
                    </p:txBody>
                  </p:sp>
                </p:grpSp>
              </p:grpSp>
              <p:grpSp>
                <p:nvGrpSpPr>
                  <p:cNvPr id="143" name="Group 142"/>
                  <p:cNvGrpSpPr/>
                  <p:nvPr/>
                </p:nvGrpSpPr>
                <p:grpSpPr>
                  <a:xfrm>
                    <a:off x="2895600" y="2667000"/>
                    <a:ext cx="457200" cy="457200"/>
                    <a:chOff x="1524000" y="2667000"/>
                    <a:chExt cx="457200" cy="457200"/>
                  </a:xfrm>
                </p:grpSpPr>
                <p:sp>
                  <p:nvSpPr>
                    <p:cNvPr id="149" name="Rectangle 148"/>
                    <p:cNvSpPr/>
                    <p:nvPr/>
                  </p:nvSpPr>
                  <p:spPr>
                    <a:xfrm>
                      <a:off x="1524000" y="2667000"/>
                      <a:ext cx="457200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rPr>
                        <a:t>M</a:t>
                      </a:r>
                    </a:p>
                  </p:txBody>
                </p:sp>
                <p:grpSp>
                  <p:nvGrpSpPr>
                    <p:cNvPr id="150" name="Group 149"/>
                    <p:cNvGrpSpPr/>
                    <p:nvPr/>
                  </p:nvGrpSpPr>
                  <p:grpSpPr>
                    <a:xfrm>
                      <a:off x="1904997" y="2667000"/>
                      <a:ext cx="76200" cy="457200"/>
                      <a:chOff x="7162800" y="2180537"/>
                      <a:chExt cx="457201" cy="2110427"/>
                    </a:xfrm>
                  </p:grpSpPr>
                  <p:sp>
                    <p:nvSpPr>
                      <p:cNvPr id="151" name="Rectangle 150"/>
                      <p:cNvSpPr/>
                      <p:nvPr/>
                    </p:nvSpPr>
                    <p:spPr>
                      <a:xfrm rot="16200000">
                        <a:off x="6348069" y="2995269"/>
                        <a:ext cx="2086663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Bef>
                            <a:spcPct val="0"/>
                          </a:spcBef>
                        </a:pPr>
                        <a:endPara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endParaRPr>
                      </a:p>
                    </p:txBody>
                  </p:sp>
                  <p:sp>
                    <p:nvSpPr>
                      <p:cNvPr id="152" name="Isosceles Triangle 151"/>
                      <p:cNvSpPr/>
                      <p:nvPr/>
                    </p:nvSpPr>
                    <p:spPr>
                      <a:xfrm>
                        <a:off x="7162800" y="3962989"/>
                        <a:ext cx="457200" cy="327975"/>
                      </a:xfrm>
                      <a:prstGeom prst="triangle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Bef>
                            <a:spcPct val="0"/>
                          </a:spcBef>
                        </a:pPr>
                        <a:endParaRPr lang="en-US" sz="2400">
                          <a:solidFill>
                            <a:prstClr val="black"/>
                          </a:solidFill>
                          <a:latin typeface="Arial" pitchFamily="18" charset="0"/>
                          <a:ea typeface="ＭＳ Ｐゴシック" pitchFamily="18" charset="-128"/>
                          <a:cs typeface="ＭＳ Ｐゴシック" pitchFamily="18" charset="-128"/>
                        </a:endParaRPr>
                      </a:p>
                    </p:txBody>
                  </p:sp>
                </p:grpSp>
              </p:grpSp>
              <p:grpSp>
                <p:nvGrpSpPr>
                  <p:cNvPr id="144" name="Group 143"/>
                  <p:cNvGrpSpPr/>
                  <p:nvPr/>
                </p:nvGrpSpPr>
                <p:grpSpPr>
                  <a:xfrm>
                    <a:off x="3352800" y="2667000"/>
                    <a:ext cx="457200" cy="457200"/>
                    <a:chOff x="1524000" y="2667000"/>
                    <a:chExt cx="457200" cy="457200"/>
                  </a:xfrm>
                </p:grpSpPr>
                <p:sp>
                  <p:nvSpPr>
                    <p:cNvPr id="145" name="Rectangle 144"/>
                    <p:cNvSpPr/>
                    <p:nvPr/>
                  </p:nvSpPr>
                  <p:spPr>
                    <a:xfrm>
                      <a:off x="1524000" y="2667000"/>
                      <a:ext cx="457200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rPr>
                        <a:t>W</a:t>
                      </a:r>
                    </a:p>
                  </p:txBody>
                </p:sp>
                <p:grpSp>
                  <p:nvGrpSpPr>
                    <p:cNvPr id="146" name="Group 145"/>
                    <p:cNvGrpSpPr/>
                    <p:nvPr/>
                  </p:nvGrpSpPr>
                  <p:grpSpPr>
                    <a:xfrm>
                      <a:off x="1904997" y="2667000"/>
                      <a:ext cx="76200" cy="457200"/>
                      <a:chOff x="7162800" y="2180537"/>
                      <a:chExt cx="457201" cy="2110427"/>
                    </a:xfrm>
                  </p:grpSpPr>
                  <p:sp>
                    <p:nvSpPr>
                      <p:cNvPr id="147" name="Rectangle 146"/>
                      <p:cNvSpPr/>
                      <p:nvPr/>
                    </p:nvSpPr>
                    <p:spPr>
                      <a:xfrm rot="16200000">
                        <a:off x="6348069" y="2995269"/>
                        <a:ext cx="2086663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Bef>
                            <a:spcPct val="0"/>
                          </a:spcBef>
                        </a:pPr>
                        <a:endPara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endParaRPr>
                      </a:p>
                    </p:txBody>
                  </p:sp>
                  <p:sp>
                    <p:nvSpPr>
                      <p:cNvPr id="148" name="Isosceles Triangle 147"/>
                      <p:cNvSpPr/>
                      <p:nvPr/>
                    </p:nvSpPr>
                    <p:spPr>
                      <a:xfrm>
                        <a:off x="7162800" y="3962989"/>
                        <a:ext cx="457200" cy="327975"/>
                      </a:xfrm>
                      <a:prstGeom prst="triangle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Bef>
                            <a:spcPct val="0"/>
                          </a:spcBef>
                        </a:pPr>
                        <a:endParaRPr lang="en-US" sz="2400">
                          <a:solidFill>
                            <a:prstClr val="black"/>
                          </a:solidFill>
                          <a:latin typeface="Arial" pitchFamily="18" charset="0"/>
                          <a:ea typeface="ＭＳ Ｐゴシック" pitchFamily="18" charset="-128"/>
                          <a:cs typeface="ＭＳ Ｐゴシック" pitchFamily="18" charset="-128"/>
                        </a:endParaRPr>
                      </a:p>
                    </p:txBody>
                  </p:sp>
                </p:grpSp>
              </p:grpSp>
            </p:grpSp>
            <p:sp>
              <p:nvSpPr>
                <p:cNvPr id="265" name="TextBox 264"/>
                <p:cNvSpPr txBox="1"/>
                <p:nvPr/>
              </p:nvSpPr>
              <p:spPr>
                <a:xfrm>
                  <a:off x="3276600" y="4648200"/>
                  <a:ext cx="21239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b="1" dirty="0">
                      <a:solidFill>
                        <a:prstClr val="black"/>
                      </a:solidFill>
                      <a:latin typeface="Courier New"/>
                      <a:ea typeface="ＭＳ Ｐゴシック"/>
                      <a:cs typeface="Courier New"/>
                    </a:rPr>
                    <a:t>add x1, x3, x5</a:t>
                  </a:r>
                </a:p>
              </p:txBody>
            </p:sp>
          </p:grpSp>
          <p:grpSp>
            <p:nvGrpSpPr>
              <p:cNvPr id="287" name="Group 286"/>
              <p:cNvGrpSpPr/>
              <p:nvPr/>
            </p:nvGrpSpPr>
            <p:grpSpPr>
              <a:xfrm>
                <a:off x="1371600" y="5105400"/>
                <a:ext cx="4486174" cy="457200"/>
                <a:chOff x="1371600" y="5105400"/>
                <a:chExt cx="4486174" cy="457200"/>
              </a:xfrm>
            </p:grpSpPr>
            <p:grpSp>
              <p:nvGrpSpPr>
                <p:cNvPr id="165" name="Group 164"/>
                <p:cNvGrpSpPr/>
                <p:nvPr/>
              </p:nvGrpSpPr>
              <p:grpSpPr>
                <a:xfrm>
                  <a:off x="1371600" y="5105400"/>
                  <a:ext cx="2286000" cy="457200"/>
                  <a:chOff x="1524000" y="2667000"/>
                  <a:chExt cx="2286000" cy="457200"/>
                </a:xfrm>
              </p:grpSpPr>
              <p:grpSp>
                <p:nvGrpSpPr>
                  <p:cNvPr id="166" name="Group 165"/>
                  <p:cNvGrpSpPr/>
                  <p:nvPr/>
                </p:nvGrpSpPr>
                <p:grpSpPr>
                  <a:xfrm>
                    <a:off x="1524000" y="2667000"/>
                    <a:ext cx="457200" cy="457200"/>
                    <a:chOff x="1524000" y="2667000"/>
                    <a:chExt cx="457200" cy="457200"/>
                  </a:xfrm>
                </p:grpSpPr>
                <p:sp>
                  <p:nvSpPr>
                    <p:cNvPr id="187" name="Rectangle 186"/>
                    <p:cNvSpPr/>
                    <p:nvPr/>
                  </p:nvSpPr>
                  <p:spPr>
                    <a:xfrm>
                      <a:off x="1524000" y="2667000"/>
                      <a:ext cx="457200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rPr>
                        <a:t>F</a:t>
                      </a:r>
                    </a:p>
                  </p:txBody>
                </p:sp>
                <p:grpSp>
                  <p:nvGrpSpPr>
                    <p:cNvPr id="188" name="Group 187"/>
                    <p:cNvGrpSpPr/>
                    <p:nvPr/>
                  </p:nvGrpSpPr>
                  <p:grpSpPr>
                    <a:xfrm>
                      <a:off x="1904997" y="2667000"/>
                      <a:ext cx="76200" cy="457200"/>
                      <a:chOff x="7162800" y="2180537"/>
                      <a:chExt cx="457201" cy="2110427"/>
                    </a:xfrm>
                  </p:grpSpPr>
                  <p:sp>
                    <p:nvSpPr>
                      <p:cNvPr id="189" name="Rectangle 188"/>
                      <p:cNvSpPr/>
                      <p:nvPr/>
                    </p:nvSpPr>
                    <p:spPr>
                      <a:xfrm rot="16200000">
                        <a:off x="6348069" y="2995269"/>
                        <a:ext cx="2086663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Bef>
                            <a:spcPct val="0"/>
                          </a:spcBef>
                        </a:pPr>
                        <a:endPara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endParaRPr>
                      </a:p>
                    </p:txBody>
                  </p:sp>
                  <p:sp>
                    <p:nvSpPr>
                      <p:cNvPr id="190" name="Isosceles Triangle 189"/>
                      <p:cNvSpPr/>
                      <p:nvPr/>
                    </p:nvSpPr>
                    <p:spPr>
                      <a:xfrm>
                        <a:off x="7162800" y="3962989"/>
                        <a:ext cx="457200" cy="327975"/>
                      </a:xfrm>
                      <a:prstGeom prst="triangle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Bef>
                            <a:spcPct val="0"/>
                          </a:spcBef>
                        </a:pPr>
                        <a:endParaRPr lang="en-US" sz="2400">
                          <a:solidFill>
                            <a:prstClr val="black"/>
                          </a:solidFill>
                          <a:latin typeface="Arial" pitchFamily="18" charset="0"/>
                          <a:ea typeface="ＭＳ Ｐゴシック" pitchFamily="18" charset="-128"/>
                          <a:cs typeface="ＭＳ Ｐゴシック" pitchFamily="18" charset="-128"/>
                        </a:endParaRPr>
                      </a:p>
                    </p:txBody>
                  </p:sp>
                </p:grpSp>
              </p:grpSp>
              <p:grpSp>
                <p:nvGrpSpPr>
                  <p:cNvPr id="167" name="Group 166"/>
                  <p:cNvGrpSpPr/>
                  <p:nvPr/>
                </p:nvGrpSpPr>
                <p:grpSpPr>
                  <a:xfrm>
                    <a:off x="1981200" y="2667000"/>
                    <a:ext cx="457200" cy="457200"/>
                    <a:chOff x="1524000" y="2667000"/>
                    <a:chExt cx="457200" cy="457200"/>
                  </a:xfrm>
                </p:grpSpPr>
                <p:sp>
                  <p:nvSpPr>
                    <p:cNvPr id="183" name="Rectangle 182"/>
                    <p:cNvSpPr/>
                    <p:nvPr/>
                  </p:nvSpPr>
                  <p:spPr>
                    <a:xfrm>
                      <a:off x="1524000" y="2667000"/>
                      <a:ext cx="457200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rPr>
                        <a:t>D</a:t>
                      </a:r>
                    </a:p>
                  </p:txBody>
                </p:sp>
                <p:grpSp>
                  <p:nvGrpSpPr>
                    <p:cNvPr id="184" name="Group 183"/>
                    <p:cNvGrpSpPr/>
                    <p:nvPr/>
                  </p:nvGrpSpPr>
                  <p:grpSpPr>
                    <a:xfrm>
                      <a:off x="1904997" y="2667000"/>
                      <a:ext cx="76200" cy="457200"/>
                      <a:chOff x="7162800" y="2180537"/>
                      <a:chExt cx="457201" cy="2110427"/>
                    </a:xfrm>
                  </p:grpSpPr>
                  <p:sp>
                    <p:nvSpPr>
                      <p:cNvPr id="185" name="Rectangle 184"/>
                      <p:cNvSpPr/>
                      <p:nvPr/>
                    </p:nvSpPr>
                    <p:spPr>
                      <a:xfrm rot="16200000">
                        <a:off x="6348069" y="2995269"/>
                        <a:ext cx="2086663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Bef>
                            <a:spcPct val="0"/>
                          </a:spcBef>
                        </a:pPr>
                        <a:endPara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endParaRPr>
                      </a:p>
                    </p:txBody>
                  </p:sp>
                  <p:sp>
                    <p:nvSpPr>
                      <p:cNvPr id="186" name="Isosceles Triangle 185"/>
                      <p:cNvSpPr/>
                      <p:nvPr/>
                    </p:nvSpPr>
                    <p:spPr>
                      <a:xfrm>
                        <a:off x="7162800" y="3962989"/>
                        <a:ext cx="457200" cy="327975"/>
                      </a:xfrm>
                      <a:prstGeom prst="triangle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Bef>
                            <a:spcPct val="0"/>
                          </a:spcBef>
                        </a:pPr>
                        <a:endParaRPr lang="en-US" sz="2400">
                          <a:solidFill>
                            <a:prstClr val="black"/>
                          </a:solidFill>
                          <a:latin typeface="Arial" pitchFamily="18" charset="0"/>
                          <a:ea typeface="ＭＳ Ｐゴシック" pitchFamily="18" charset="-128"/>
                          <a:cs typeface="ＭＳ Ｐゴシック" pitchFamily="18" charset="-128"/>
                        </a:endParaRPr>
                      </a:p>
                    </p:txBody>
                  </p:sp>
                </p:grpSp>
              </p:grpSp>
              <p:grpSp>
                <p:nvGrpSpPr>
                  <p:cNvPr id="168" name="Group 167"/>
                  <p:cNvGrpSpPr/>
                  <p:nvPr/>
                </p:nvGrpSpPr>
                <p:grpSpPr>
                  <a:xfrm>
                    <a:off x="2438400" y="2667000"/>
                    <a:ext cx="457200" cy="457200"/>
                    <a:chOff x="1524000" y="2667000"/>
                    <a:chExt cx="457200" cy="457200"/>
                  </a:xfrm>
                </p:grpSpPr>
                <p:sp>
                  <p:nvSpPr>
                    <p:cNvPr id="179" name="Rectangle 178"/>
                    <p:cNvSpPr/>
                    <p:nvPr/>
                  </p:nvSpPr>
                  <p:spPr>
                    <a:xfrm>
                      <a:off x="1524000" y="2667000"/>
                      <a:ext cx="457200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rPr>
                        <a:t>X</a:t>
                      </a:r>
                    </a:p>
                  </p:txBody>
                </p:sp>
                <p:grpSp>
                  <p:nvGrpSpPr>
                    <p:cNvPr id="180" name="Group 179"/>
                    <p:cNvGrpSpPr/>
                    <p:nvPr/>
                  </p:nvGrpSpPr>
                  <p:grpSpPr>
                    <a:xfrm>
                      <a:off x="1904997" y="2667000"/>
                      <a:ext cx="76200" cy="457200"/>
                      <a:chOff x="7162800" y="2180537"/>
                      <a:chExt cx="457201" cy="2110427"/>
                    </a:xfrm>
                  </p:grpSpPr>
                  <p:sp>
                    <p:nvSpPr>
                      <p:cNvPr id="181" name="Rectangle 180"/>
                      <p:cNvSpPr/>
                      <p:nvPr/>
                    </p:nvSpPr>
                    <p:spPr>
                      <a:xfrm rot="16200000">
                        <a:off x="6348069" y="2995269"/>
                        <a:ext cx="2086663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Bef>
                            <a:spcPct val="0"/>
                          </a:spcBef>
                        </a:pPr>
                        <a:endPara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endParaRPr>
                      </a:p>
                    </p:txBody>
                  </p:sp>
                  <p:sp>
                    <p:nvSpPr>
                      <p:cNvPr id="182" name="Isosceles Triangle 181"/>
                      <p:cNvSpPr/>
                      <p:nvPr/>
                    </p:nvSpPr>
                    <p:spPr>
                      <a:xfrm>
                        <a:off x="7162800" y="3962989"/>
                        <a:ext cx="457200" cy="327975"/>
                      </a:xfrm>
                      <a:prstGeom prst="triangle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Bef>
                            <a:spcPct val="0"/>
                          </a:spcBef>
                        </a:pPr>
                        <a:endParaRPr lang="en-US" sz="2400">
                          <a:solidFill>
                            <a:prstClr val="black"/>
                          </a:solidFill>
                          <a:latin typeface="Arial" pitchFamily="18" charset="0"/>
                          <a:ea typeface="ＭＳ Ｐゴシック" pitchFamily="18" charset="-128"/>
                          <a:cs typeface="ＭＳ Ｐゴシック" pitchFamily="18" charset="-128"/>
                        </a:endParaRPr>
                      </a:p>
                    </p:txBody>
                  </p:sp>
                </p:grpSp>
              </p:grpSp>
              <p:grpSp>
                <p:nvGrpSpPr>
                  <p:cNvPr id="169" name="Group 168"/>
                  <p:cNvGrpSpPr/>
                  <p:nvPr/>
                </p:nvGrpSpPr>
                <p:grpSpPr>
                  <a:xfrm>
                    <a:off x="2895600" y="2667000"/>
                    <a:ext cx="457200" cy="457200"/>
                    <a:chOff x="1524000" y="2667000"/>
                    <a:chExt cx="457200" cy="457200"/>
                  </a:xfrm>
                </p:grpSpPr>
                <p:sp>
                  <p:nvSpPr>
                    <p:cNvPr id="175" name="Rectangle 174"/>
                    <p:cNvSpPr/>
                    <p:nvPr/>
                  </p:nvSpPr>
                  <p:spPr>
                    <a:xfrm>
                      <a:off x="1524000" y="2667000"/>
                      <a:ext cx="457200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rPr>
                        <a:t>M</a:t>
                      </a:r>
                    </a:p>
                  </p:txBody>
                </p:sp>
                <p:grpSp>
                  <p:nvGrpSpPr>
                    <p:cNvPr id="176" name="Group 175"/>
                    <p:cNvGrpSpPr/>
                    <p:nvPr/>
                  </p:nvGrpSpPr>
                  <p:grpSpPr>
                    <a:xfrm>
                      <a:off x="1904997" y="2667000"/>
                      <a:ext cx="76200" cy="457200"/>
                      <a:chOff x="7162800" y="2180537"/>
                      <a:chExt cx="457201" cy="2110427"/>
                    </a:xfrm>
                  </p:grpSpPr>
                  <p:sp>
                    <p:nvSpPr>
                      <p:cNvPr id="177" name="Rectangle 176"/>
                      <p:cNvSpPr/>
                      <p:nvPr/>
                    </p:nvSpPr>
                    <p:spPr>
                      <a:xfrm rot="16200000">
                        <a:off x="6348069" y="2995269"/>
                        <a:ext cx="2086663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Bef>
                            <a:spcPct val="0"/>
                          </a:spcBef>
                        </a:pPr>
                        <a:endPara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endParaRPr>
                      </a:p>
                    </p:txBody>
                  </p:sp>
                  <p:sp>
                    <p:nvSpPr>
                      <p:cNvPr id="178" name="Isosceles Triangle 177"/>
                      <p:cNvSpPr/>
                      <p:nvPr/>
                    </p:nvSpPr>
                    <p:spPr>
                      <a:xfrm>
                        <a:off x="7162800" y="3962989"/>
                        <a:ext cx="457200" cy="327975"/>
                      </a:xfrm>
                      <a:prstGeom prst="triangle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Bef>
                            <a:spcPct val="0"/>
                          </a:spcBef>
                        </a:pPr>
                        <a:endParaRPr lang="en-US" sz="2400">
                          <a:solidFill>
                            <a:prstClr val="black"/>
                          </a:solidFill>
                          <a:latin typeface="Arial" pitchFamily="18" charset="0"/>
                          <a:ea typeface="ＭＳ Ｐゴシック" pitchFamily="18" charset="-128"/>
                          <a:cs typeface="ＭＳ Ｐゴシック" pitchFamily="18" charset="-128"/>
                        </a:endParaRPr>
                      </a:p>
                    </p:txBody>
                  </p:sp>
                </p:grpSp>
              </p:grpSp>
              <p:grpSp>
                <p:nvGrpSpPr>
                  <p:cNvPr id="170" name="Group 169"/>
                  <p:cNvGrpSpPr/>
                  <p:nvPr/>
                </p:nvGrpSpPr>
                <p:grpSpPr>
                  <a:xfrm>
                    <a:off x="3352800" y="2667000"/>
                    <a:ext cx="457200" cy="457200"/>
                    <a:chOff x="1524000" y="2667000"/>
                    <a:chExt cx="457200" cy="457200"/>
                  </a:xfrm>
                </p:grpSpPr>
                <p:sp>
                  <p:nvSpPr>
                    <p:cNvPr id="171" name="Rectangle 170"/>
                    <p:cNvSpPr/>
                    <p:nvPr/>
                  </p:nvSpPr>
                  <p:spPr>
                    <a:xfrm>
                      <a:off x="1524000" y="2667000"/>
                      <a:ext cx="457200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rPr>
                        <a:t>W</a:t>
                      </a:r>
                    </a:p>
                  </p:txBody>
                </p:sp>
                <p:grpSp>
                  <p:nvGrpSpPr>
                    <p:cNvPr id="172" name="Group 171"/>
                    <p:cNvGrpSpPr/>
                    <p:nvPr/>
                  </p:nvGrpSpPr>
                  <p:grpSpPr>
                    <a:xfrm>
                      <a:off x="1904997" y="2667000"/>
                      <a:ext cx="76200" cy="457200"/>
                      <a:chOff x="7162800" y="2180537"/>
                      <a:chExt cx="457201" cy="2110427"/>
                    </a:xfrm>
                  </p:grpSpPr>
                  <p:sp>
                    <p:nvSpPr>
                      <p:cNvPr id="173" name="Rectangle 172"/>
                      <p:cNvSpPr/>
                      <p:nvPr/>
                    </p:nvSpPr>
                    <p:spPr>
                      <a:xfrm rot="16200000">
                        <a:off x="6348069" y="2995269"/>
                        <a:ext cx="2086663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Bef>
                            <a:spcPct val="0"/>
                          </a:spcBef>
                        </a:pPr>
                        <a:endPara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endParaRPr>
                      </a:p>
                    </p:txBody>
                  </p:sp>
                  <p:sp>
                    <p:nvSpPr>
                      <p:cNvPr id="174" name="Isosceles Triangle 173"/>
                      <p:cNvSpPr/>
                      <p:nvPr/>
                    </p:nvSpPr>
                    <p:spPr>
                      <a:xfrm>
                        <a:off x="7162800" y="3962989"/>
                        <a:ext cx="457200" cy="327975"/>
                      </a:xfrm>
                      <a:prstGeom prst="triangle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Bef>
                            <a:spcPct val="0"/>
                          </a:spcBef>
                        </a:pPr>
                        <a:endParaRPr lang="en-US" sz="2400">
                          <a:solidFill>
                            <a:prstClr val="black"/>
                          </a:solidFill>
                          <a:latin typeface="Arial" pitchFamily="18" charset="0"/>
                          <a:ea typeface="ＭＳ Ｐゴシック" pitchFamily="18" charset="-128"/>
                          <a:cs typeface="ＭＳ Ｐゴシック" pitchFamily="18" charset="-128"/>
                        </a:endParaRPr>
                      </a:p>
                    </p:txBody>
                  </p:sp>
                </p:grpSp>
              </p:grpSp>
            </p:grpSp>
            <p:sp>
              <p:nvSpPr>
                <p:cNvPr id="266" name="TextBox 265"/>
                <p:cNvSpPr txBox="1"/>
                <p:nvPr/>
              </p:nvSpPr>
              <p:spPr>
                <a:xfrm>
                  <a:off x="3733800" y="5105400"/>
                  <a:ext cx="21239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b="1" dirty="0">
                      <a:solidFill>
                        <a:prstClr val="black"/>
                      </a:solidFill>
                      <a:latin typeface="Courier New"/>
                      <a:ea typeface="ＭＳ Ｐゴシック"/>
                      <a:cs typeface="Courier New"/>
                    </a:rPr>
                    <a:t>sub x2, x1, x4</a:t>
                  </a:r>
                </a:p>
              </p:txBody>
            </p:sp>
          </p:grpSp>
          <p:cxnSp>
            <p:nvCxnSpPr>
              <p:cNvPr id="267" name="Curved Connector 266"/>
              <p:cNvCxnSpPr>
                <a:stCxn id="149" idx="1"/>
              </p:cNvCxnSpPr>
              <p:nvPr/>
            </p:nvCxnSpPr>
            <p:spPr bwMode="auto">
              <a:xfrm rot="10800000" flipH="1" flipV="1">
                <a:off x="2286000" y="4876800"/>
                <a:ext cx="228600" cy="457200"/>
              </a:xfrm>
              <a:prstGeom prst="curvedConnector4">
                <a:avLst>
                  <a:gd name="adj1" fmla="val 25926"/>
                  <a:gd name="adj2" fmla="val 97222"/>
                </a:avLst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/>
                <a:tailEnd type="arrow"/>
              </a:ln>
              <a:effectLst/>
            </p:spPr>
          </p:cxnSp>
        </p:grpSp>
        <p:sp>
          <p:nvSpPr>
            <p:cNvPr id="280" name="TextBox 279"/>
            <p:cNvSpPr txBox="1"/>
            <p:nvPr/>
          </p:nvSpPr>
          <p:spPr>
            <a:xfrm>
              <a:off x="5943600" y="4648200"/>
              <a:ext cx="30479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Bypass around ALU with no bubbles</a:t>
              </a:r>
            </a:p>
          </p:txBody>
        </p:sp>
      </p:grpSp>
      <p:cxnSp>
        <p:nvCxnSpPr>
          <p:cNvPr id="221" name="Curved Connector 220"/>
          <p:cNvCxnSpPr>
            <a:stCxn id="58" idx="2"/>
            <a:endCxn id="127" idx="2"/>
          </p:cNvCxnSpPr>
          <p:nvPr/>
        </p:nvCxnSpPr>
        <p:spPr bwMode="auto">
          <a:xfrm>
            <a:off x="3200397" y="2283426"/>
            <a:ext cx="228603" cy="1602774"/>
          </a:xfrm>
          <a:prstGeom prst="curvedConnector4">
            <a:avLst>
              <a:gd name="adj1" fmla="val 91310"/>
              <a:gd name="adj2" fmla="val 57547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6495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/>
      <p:bldP spid="25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roup 331"/>
          <p:cNvGrpSpPr/>
          <p:nvPr/>
        </p:nvGrpSpPr>
        <p:grpSpPr>
          <a:xfrm>
            <a:off x="6400800" y="914400"/>
            <a:ext cx="1447800" cy="4267200"/>
            <a:chOff x="6400800" y="914400"/>
            <a:chExt cx="1447800" cy="4267200"/>
          </a:xfrm>
        </p:grpSpPr>
        <p:cxnSp>
          <p:nvCxnSpPr>
            <p:cNvPr id="309" name="Straight Connector 308"/>
            <p:cNvCxnSpPr/>
            <p:nvPr/>
          </p:nvCxnSpPr>
          <p:spPr bwMode="auto">
            <a:xfrm>
              <a:off x="7848600" y="990600"/>
              <a:ext cx="0" cy="41910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7" name="TextBox 326"/>
            <p:cNvSpPr txBox="1"/>
            <p:nvPr/>
          </p:nvSpPr>
          <p:spPr>
            <a:xfrm>
              <a:off x="6400800" y="914400"/>
              <a:ext cx="1082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b="1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M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emory</a:t>
              </a:r>
            </a:p>
          </p:txBody>
        </p:sp>
      </p:grpSp>
      <p:grpSp>
        <p:nvGrpSpPr>
          <p:cNvPr id="331" name="Group 330"/>
          <p:cNvGrpSpPr/>
          <p:nvPr/>
        </p:nvGrpSpPr>
        <p:grpSpPr>
          <a:xfrm>
            <a:off x="4572000" y="914400"/>
            <a:ext cx="1524000" cy="4267200"/>
            <a:chOff x="4572000" y="914400"/>
            <a:chExt cx="1524000" cy="4267200"/>
          </a:xfrm>
        </p:grpSpPr>
        <p:cxnSp>
          <p:nvCxnSpPr>
            <p:cNvPr id="308" name="Straight Connector 307"/>
            <p:cNvCxnSpPr/>
            <p:nvPr/>
          </p:nvCxnSpPr>
          <p:spPr bwMode="auto">
            <a:xfrm>
              <a:off x="6096000" y="914400"/>
              <a:ext cx="0" cy="4267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6" name="TextBox 325"/>
            <p:cNvSpPr txBox="1"/>
            <p:nvPr/>
          </p:nvSpPr>
          <p:spPr>
            <a:xfrm>
              <a:off x="4572000" y="914400"/>
              <a:ext cx="1035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</a:t>
              </a:r>
              <a:r>
                <a:rPr lang="en-US" sz="2000" b="1" dirty="0" err="1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X</a:t>
              </a: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ecute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3048000" y="838200"/>
            <a:ext cx="1219200" cy="4343400"/>
            <a:chOff x="3048000" y="838200"/>
            <a:chExt cx="1219200" cy="4343400"/>
          </a:xfrm>
        </p:grpSpPr>
        <p:cxnSp>
          <p:nvCxnSpPr>
            <p:cNvPr id="307" name="Straight Connector 306"/>
            <p:cNvCxnSpPr/>
            <p:nvPr/>
          </p:nvCxnSpPr>
          <p:spPr bwMode="auto">
            <a:xfrm>
              <a:off x="4267200" y="838200"/>
              <a:ext cx="0" cy="43434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5" name="TextBox 324"/>
            <p:cNvSpPr txBox="1"/>
            <p:nvPr/>
          </p:nvSpPr>
          <p:spPr>
            <a:xfrm>
              <a:off x="3048000" y="914400"/>
              <a:ext cx="9761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b="1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D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ecode</a:t>
              </a:r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533400" y="838200"/>
            <a:ext cx="1828800" cy="4419600"/>
            <a:chOff x="533400" y="838200"/>
            <a:chExt cx="1828800" cy="4419600"/>
          </a:xfrm>
        </p:grpSpPr>
        <p:cxnSp>
          <p:nvCxnSpPr>
            <p:cNvPr id="306" name="Straight Connector 305"/>
            <p:cNvCxnSpPr/>
            <p:nvPr/>
          </p:nvCxnSpPr>
          <p:spPr bwMode="auto">
            <a:xfrm>
              <a:off x="2362200" y="838200"/>
              <a:ext cx="0" cy="44196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Straight Connector 304"/>
            <p:cNvCxnSpPr/>
            <p:nvPr/>
          </p:nvCxnSpPr>
          <p:spPr bwMode="auto">
            <a:xfrm>
              <a:off x="533400" y="838200"/>
              <a:ext cx="0" cy="44196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3" name="TextBox 302"/>
            <p:cNvSpPr txBox="1"/>
            <p:nvPr/>
          </p:nvSpPr>
          <p:spPr>
            <a:xfrm>
              <a:off x="1143000" y="914400"/>
              <a:ext cx="7592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b="1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F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etch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Bypass Path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FBBA03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6601" y="2510411"/>
            <a:ext cx="914399" cy="1451989"/>
            <a:chOff x="2362200" y="3809999"/>
            <a:chExt cx="914399" cy="1340864"/>
          </a:xfrm>
        </p:grpSpPr>
        <p:grpSp>
          <p:nvGrpSpPr>
            <p:cNvPr id="127" name="Group 126"/>
            <p:cNvGrpSpPr/>
            <p:nvPr/>
          </p:nvGrpSpPr>
          <p:grpSpPr>
            <a:xfrm>
              <a:off x="2362200" y="3809999"/>
              <a:ext cx="914399" cy="1340864"/>
              <a:chOff x="2362200" y="3809999"/>
              <a:chExt cx="914399" cy="1340864"/>
            </a:xfrm>
          </p:grpSpPr>
          <p:sp>
            <p:nvSpPr>
              <p:cNvPr id="129" name="Rectangle 128"/>
              <p:cNvSpPr/>
              <p:nvPr/>
            </p:nvSpPr>
            <p:spPr>
              <a:xfrm rot="16200000">
                <a:off x="17679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 rot="16200000">
                <a:off x="19203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 rot="16200000">
                <a:off x="20727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 rot="16200000">
                <a:off x="22251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 rot="16200000">
                <a:off x="2377568" y="4404231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 rot="16200000">
                <a:off x="25299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 rot="16200000">
              <a:off x="2223507" y="4253493"/>
              <a:ext cx="11346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Registers</a:t>
              </a:r>
            </a:p>
          </p:txBody>
        </p:sp>
      </p:grpSp>
      <p:sp>
        <p:nvSpPr>
          <p:cNvPr id="10" name="Freeform 31"/>
          <p:cNvSpPr>
            <a:spLocks/>
          </p:cNvSpPr>
          <p:nvPr/>
        </p:nvSpPr>
        <p:spPr bwMode="auto">
          <a:xfrm rot="16200000">
            <a:off x="4762499" y="2857501"/>
            <a:ext cx="1752600" cy="45719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0"/>
              </a:cxn>
              <a:cxn ang="0">
                <a:pos x="336" y="144"/>
              </a:cxn>
              <a:cxn ang="0">
                <a:pos x="384" y="0"/>
              </a:cxn>
              <a:cxn ang="0">
                <a:pos x="672" y="0"/>
              </a:cxn>
              <a:cxn ang="0">
                <a:pos x="528" y="384"/>
              </a:cxn>
              <a:cxn ang="0">
                <a:pos x="144" y="384"/>
              </a:cxn>
              <a:cxn ang="0">
                <a:pos x="0" y="0"/>
              </a:cxn>
            </a:cxnLst>
            <a:rect l="0" t="0" r="r" b="b"/>
            <a:pathLst>
              <a:path w="673" h="385">
                <a:moveTo>
                  <a:pt x="0" y="0"/>
                </a:moveTo>
                <a:lnTo>
                  <a:pt x="288" y="0"/>
                </a:lnTo>
                <a:lnTo>
                  <a:pt x="336" y="144"/>
                </a:lnTo>
                <a:lnTo>
                  <a:pt x="384" y="0"/>
                </a:lnTo>
                <a:lnTo>
                  <a:pt x="672" y="0"/>
                </a:lnTo>
                <a:lnTo>
                  <a:pt x="528" y="384"/>
                </a:lnTo>
                <a:lnTo>
                  <a:pt x="144" y="384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ALU</a:t>
            </a:r>
          </a:p>
        </p:txBody>
      </p:sp>
      <p:cxnSp>
        <p:nvCxnSpPr>
          <p:cNvPr id="37" name="Straight Connector 36"/>
          <p:cNvCxnSpPr/>
          <p:nvPr/>
        </p:nvCxnSpPr>
        <p:spPr bwMode="auto">
          <a:xfrm flipH="1">
            <a:off x="1676400" y="312420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2" name="Group 41"/>
          <p:cNvGrpSpPr/>
          <p:nvPr/>
        </p:nvGrpSpPr>
        <p:grpSpPr>
          <a:xfrm>
            <a:off x="6019800" y="2743200"/>
            <a:ext cx="228600" cy="990600"/>
            <a:chOff x="7162800" y="2597423"/>
            <a:chExt cx="457204" cy="1809477"/>
          </a:xfrm>
        </p:grpSpPr>
        <p:cxnSp>
          <p:nvCxnSpPr>
            <p:cNvPr id="115" name="Straight Connector 114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Rectangle 115"/>
            <p:cNvSpPr/>
            <p:nvPr/>
          </p:nvSpPr>
          <p:spPr>
            <a:xfrm rot="16200000">
              <a:off x="6556517" y="3203712"/>
              <a:ext cx="1669775" cy="457198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117" name="Isosceles Triangle 116"/>
            <p:cNvSpPr/>
            <p:nvPr/>
          </p:nvSpPr>
          <p:spPr>
            <a:xfrm>
              <a:off x="7162800" y="4038599"/>
              <a:ext cx="457201" cy="228603"/>
            </a:xfrm>
            <a:prstGeom prst="triangle">
              <a:avLst>
                <a:gd name="adj" fmla="val 54064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190998" y="2514601"/>
            <a:ext cx="228600" cy="609600"/>
            <a:chOff x="7162800" y="1828800"/>
            <a:chExt cx="457200" cy="2813901"/>
          </a:xfrm>
        </p:grpSpPr>
        <p:cxnSp>
          <p:nvCxnSpPr>
            <p:cNvPr id="112" name="Straight Connector 111"/>
            <p:cNvCxnSpPr/>
            <p:nvPr/>
          </p:nvCxnSpPr>
          <p:spPr bwMode="auto">
            <a:xfrm>
              <a:off x="7391400" y="4267201"/>
              <a:ext cx="0" cy="3755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Rectangle 112"/>
            <p:cNvSpPr/>
            <p:nvPr/>
          </p:nvSpPr>
          <p:spPr>
            <a:xfrm rot="16200000">
              <a:off x="6172200" y="2819400"/>
              <a:ext cx="2438400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B</a:t>
              </a:r>
            </a:p>
          </p:txBody>
        </p:sp>
        <p:sp>
          <p:nvSpPr>
            <p:cNvPr id="114" name="Isosceles Triangle 113"/>
            <p:cNvSpPr/>
            <p:nvPr/>
          </p:nvSpPr>
          <p:spPr>
            <a:xfrm>
              <a:off x="7162800" y="3732628"/>
              <a:ext cx="457200" cy="534574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44" name="Straight Connector 43"/>
          <p:cNvCxnSpPr>
            <a:endCxn id="116" idx="2"/>
          </p:cNvCxnSpPr>
          <p:nvPr/>
        </p:nvCxnSpPr>
        <p:spPr bwMode="auto">
          <a:xfrm flipH="1" flipV="1">
            <a:off x="6248400" y="3200261"/>
            <a:ext cx="381000" cy="1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H="1">
            <a:off x="5867398" y="3048000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1" name="Group 50"/>
          <p:cNvGrpSpPr/>
          <p:nvPr/>
        </p:nvGrpSpPr>
        <p:grpSpPr>
          <a:xfrm>
            <a:off x="4191000" y="3429000"/>
            <a:ext cx="228600" cy="609600"/>
            <a:chOff x="7162800" y="1828800"/>
            <a:chExt cx="457200" cy="2813901"/>
          </a:xfrm>
        </p:grpSpPr>
        <p:cxnSp>
          <p:nvCxnSpPr>
            <p:cNvPr id="105" name="Straight Connector 104"/>
            <p:cNvCxnSpPr/>
            <p:nvPr/>
          </p:nvCxnSpPr>
          <p:spPr bwMode="auto">
            <a:xfrm>
              <a:off x="7391400" y="4267201"/>
              <a:ext cx="0" cy="3755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Rectangle 105"/>
            <p:cNvSpPr/>
            <p:nvPr/>
          </p:nvSpPr>
          <p:spPr>
            <a:xfrm rot="16200000">
              <a:off x="6172200" y="2819400"/>
              <a:ext cx="2438400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A</a:t>
              </a:r>
            </a:p>
          </p:txBody>
        </p:sp>
        <p:sp>
          <p:nvSpPr>
            <p:cNvPr id="107" name="Isosceles Triangle 106"/>
            <p:cNvSpPr/>
            <p:nvPr/>
          </p:nvSpPr>
          <p:spPr>
            <a:xfrm>
              <a:off x="7162800" y="3732628"/>
              <a:ext cx="457200" cy="534574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52" name="Straight Connector 51"/>
          <p:cNvCxnSpPr/>
          <p:nvPr/>
        </p:nvCxnSpPr>
        <p:spPr bwMode="auto">
          <a:xfrm>
            <a:off x="4419600" y="2895600"/>
            <a:ext cx="533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106" idx="2"/>
          </p:cNvCxnSpPr>
          <p:nvPr/>
        </p:nvCxnSpPr>
        <p:spPr bwMode="auto">
          <a:xfrm flipV="1">
            <a:off x="4419600" y="3657600"/>
            <a:ext cx="990600" cy="3552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6629400" y="1600200"/>
            <a:ext cx="1143000" cy="190500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Data Cache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381000" y="2286000"/>
            <a:ext cx="304800" cy="1587499"/>
            <a:chOff x="7162800" y="1828801"/>
            <a:chExt cx="457200" cy="2578099"/>
          </a:xfrm>
        </p:grpSpPr>
        <p:cxnSp>
          <p:nvCxnSpPr>
            <p:cNvPr id="136" name="Straight Connector 135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7" name="Rectangle 136"/>
            <p:cNvSpPr/>
            <p:nvPr/>
          </p:nvSpPr>
          <p:spPr>
            <a:xfrm rot="16200000">
              <a:off x="6172200" y="2819401"/>
              <a:ext cx="2438399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PC</a:t>
              </a:r>
            </a:p>
          </p:txBody>
        </p:sp>
        <p:sp>
          <p:nvSpPr>
            <p:cNvPr id="138" name="Isosceles Triangle 137"/>
            <p:cNvSpPr/>
            <p:nvPr/>
          </p:nvSpPr>
          <p:spPr>
            <a:xfrm>
              <a:off x="7162800" y="4038600"/>
              <a:ext cx="457200" cy="228600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sp>
        <p:nvSpPr>
          <p:cNvPr id="139" name="Rectangle 138"/>
          <p:cNvSpPr/>
          <p:nvPr/>
        </p:nvSpPr>
        <p:spPr>
          <a:xfrm>
            <a:off x="838200" y="1981200"/>
            <a:ext cx="1371600" cy="198120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Instruction Cache</a:t>
            </a:r>
          </a:p>
        </p:txBody>
      </p:sp>
      <p:cxnSp>
        <p:nvCxnSpPr>
          <p:cNvPr id="141" name="Straight Connector 140"/>
          <p:cNvCxnSpPr/>
          <p:nvPr/>
        </p:nvCxnSpPr>
        <p:spPr bwMode="auto">
          <a:xfrm flipH="1">
            <a:off x="685800" y="3048000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/>
          <p:cNvCxnSpPr>
            <a:stCxn id="129" idx="0"/>
          </p:cNvCxnSpPr>
          <p:nvPr/>
        </p:nvCxnSpPr>
        <p:spPr bwMode="auto">
          <a:xfrm flipH="1">
            <a:off x="2514600" y="3236407"/>
            <a:ext cx="762002" cy="401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3" name="Group 152"/>
          <p:cNvGrpSpPr/>
          <p:nvPr/>
        </p:nvGrpSpPr>
        <p:grpSpPr>
          <a:xfrm>
            <a:off x="7772400" y="1600200"/>
            <a:ext cx="228600" cy="2057400"/>
            <a:chOff x="7162800" y="1828799"/>
            <a:chExt cx="457201" cy="2578101"/>
          </a:xfrm>
        </p:grpSpPr>
        <p:cxnSp>
          <p:nvCxnSpPr>
            <p:cNvPr id="154" name="Straight Connector 153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5" name="Rectangle 154"/>
            <p:cNvSpPr/>
            <p:nvPr/>
          </p:nvSpPr>
          <p:spPr>
            <a:xfrm rot="16200000">
              <a:off x="6172201" y="2819399"/>
              <a:ext cx="2438400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156" name="Isosceles Triangle 155"/>
            <p:cNvSpPr/>
            <p:nvPr/>
          </p:nvSpPr>
          <p:spPr>
            <a:xfrm>
              <a:off x="7162800" y="4038599"/>
              <a:ext cx="457201" cy="228603"/>
            </a:xfrm>
            <a:prstGeom prst="triangle">
              <a:avLst>
                <a:gd name="adj" fmla="val 54064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158" name="Straight Connector 157"/>
          <p:cNvCxnSpPr>
            <a:endCxn id="155" idx="2"/>
          </p:cNvCxnSpPr>
          <p:nvPr/>
        </p:nvCxnSpPr>
        <p:spPr bwMode="auto">
          <a:xfrm flipH="1" flipV="1">
            <a:off x="8001001" y="2573158"/>
            <a:ext cx="304799" cy="176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V="1">
            <a:off x="8763000" y="2895600"/>
            <a:ext cx="0" cy="1752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1" name="Straight Connector 180"/>
          <p:cNvCxnSpPr/>
          <p:nvPr/>
        </p:nvCxnSpPr>
        <p:spPr bwMode="auto">
          <a:xfrm flipH="1">
            <a:off x="8458200" y="2895600"/>
            <a:ext cx="304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01" name="Group 200"/>
          <p:cNvGrpSpPr/>
          <p:nvPr/>
        </p:nvGrpSpPr>
        <p:grpSpPr>
          <a:xfrm>
            <a:off x="7772400" y="3810000"/>
            <a:ext cx="228601" cy="568327"/>
            <a:chOff x="6553200" y="3886200"/>
            <a:chExt cx="228601" cy="568327"/>
          </a:xfrm>
        </p:grpSpPr>
        <p:cxnSp>
          <p:nvCxnSpPr>
            <p:cNvPr id="198" name="Straight Connector 197"/>
            <p:cNvCxnSpPr/>
            <p:nvPr/>
          </p:nvCxnSpPr>
          <p:spPr bwMode="auto">
            <a:xfrm>
              <a:off x="6667500" y="4378687"/>
              <a:ext cx="0" cy="758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9" name="Rectangle 198"/>
            <p:cNvSpPr/>
            <p:nvPr/>
          </p:nvSpPr>
          <p:spPr>
            <a:xfrm rot="16200000">
              <a:off x="6421258" y="4018143"/>
              <a:ext cx="492485" cy="2286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6553200" y="4270719"/>
              <a:ext cx="228600" cy="107968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204" name="Straight Connector 203"/>
          <p:cNvCxnSpPr>
            <a:endCxn id="199" idx="2"/>
          </p:cNvCxnSpPr>
          <p:nvPr/>
        </p:nvCxnSpPr>
        <p:spPr bwMode="auto">
          <a:xfrm flipH="1">
            <a:off x="8001001" y="4038600"/>
            <a:ext cx="304799" cy="1764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6" name="Group 175"/>
          <p:cNvGrpSpPr/>
          <p:nvPr/>
        </p:nvGrpSpPr>
        <p:grpSpPr>
          <a:xfrm>
            <a:off x="8229600" y="2438400"/>
            <a:ext cx="304800" cy="1752600"/>
            <a:chOff x="1828800" y="2438400"/>
            <a:chExt cx="400110" cy="1752600"/>
          </a:xfrm>
        </p:grpSpPr>
        <p:sp>
          <p:nvSpPr>
            <p:cNvPr id="174" name="Trapezoid 173"/>
            <p:cNvSpPr/>
            <p:nvPr/>
          </p:nvSpPr>
          <p:spPr>
            <a:xfrm rot="5400000">
              <a:off x="1143000" y="3162300"/>
              <a:ext cx="1752600" cy="304800"/>
            </a:xfrm>
            <a:prstGeom prst="trapezoid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 dirty="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 rot="16200000">
              <a:off x="1936522" y="3085927"/>
              <a:ext cx="1846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cxnSp>
        <p:nvCxnSpPr>
          <p:cNvPr id="210" name="Straight Connector 209"/>
          <p:cNvCxnSpPr/>
          <p:nvPr/>
        </p:nvCxnSpPr>
        <p:spPr bwMode="auto">
          <a:xfrm>
            <a:off x="6477000" y="3200400"/>
            <a:ext cx="0" cy="838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3" name="Straight Connector 212"/>
          <p:cNvCxnSpPr>
            <a:stCxn id="199" idx="0"/>
          </p:cNvCxnSpPr>
          <p:nvPr/>
        </p:nvCxnSpPr>
        <p:spPr bwMode="auto">
          <a:xfrm flipH="1" flipV="1">
            <a:off x="6477000" y="4038600"/>
            <a:ext cx="1295401" cy="1764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8" name="Group 217"/>
          <p:cNvGrpSpPr/>
          <p:nvPr/>
        </p:nvGrpSpPr>
        <p:grpSpPr>
          <a:xfrm>
            <a:off x="6019800" y="1447800"/>
            <a:ext cx="228600" cy="990600"/>
            <a:chOff x="7162800" y="2597423"/>
            <a:chExt cx="457204" cy="1809477"/>
          </a:xfrm>
        </p:grpSpPr>
        <p:cxnSp>
          <p:nvCxnSpPr>
            <p:cNvPr id="219" name="Straight Connector 218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0" name="Rectangle 219"/>
            <p:cNvSpPr/>
            <p:nvPr/>
          </p:nvSpPr>
          <p:spPr>
            <a:xfrm rot="16200000">
              <a:off x="6556517" y="3203712"/>
              <a:ext cx="1669775" cy="457198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Store</a:t>
              </a:r>
            </a:p>
          </p:txBody>
        </p:sp>
        <p:sp>
          <p:nvSpPr>
            <p:cNvPr id="221" name="Isosceles Triangle 220"/>
            <p:cNvSpPr/>
            <p:nvPr/>
          </p:nvSpPr>
          <p:spPr>
            <a:xfrm>
              <a:off x="7162800" y="4038599"/>
              <a:ext cx="457201" cy="228603"/>
            </a:xfrm>
            <a:prstGeom prst="triangle">
              <a:avLst>
                <a:gd name="adj" fmla="val 54064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4191000" y="1447800"/>
            <a:ext cx="228601" cy="914400"/>
            <a:chOff x="6553200" y="3886200"/>
            <a:chExt cx="228601" cy="568327"/>
          </a:xfrm>
        </p:grpSpPr>
        <p:cxnSp>
          <p:nvCxnSpPr>
            <p:cNvPr id="228" name="Straight Connector 227"/>
            <p:cNvCxnSpPr/>
            <p:nvPr/>
          </p:nvCxnSpPr>
          <p:spPr bwMode="auto">
            <a:xfrm>
              <a:off x="6667500" y="4378687"/>
              <a:ext cx="0" cy="758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9" name="Rectangle 228"/>
            <p:cNvSpPr/>
            <p:nvPr/>
          </p:nvSpPr>
          <p:spPr>
            <a:xfrm rot="16200000">
              <a:off x="6421258" y="4018143"/>
              <a:ext cx="492485" cy="2286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Imm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230" name="Isosceles Triangle 229"/>
            <p:cNvSpPr/>
            <p:nvPr/>
          </p:nvSpPr>
          <p:spPr>
            <a:xfrm>
              <a:off x="6553200" y="4270719"/>
              <a:ext cx="228600" cy="107968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231" name="Straight Connector 230"/>
          <p:cNvCxnSpPr/>
          <p:nvPr/>
        </p:nvCxnSpPr>
        <p:spPr bwMode="auto">
          <a:xfrm flipV="1">
            <a:off x="2895600" y="1905000"/>
            <a:ext cx="0" cy="1371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2" name="Straight Connector 231"/>
          <p:cNvCxnSpPr/>
          <p:nvPr/>
        </p:nvCxnSpPr>
        <p:spPr bwMode="auto">
          <a:xfrm flipH="1" flipV="1">
            <a:off x="2895600" y="1905000"/>
            <a:ext cx="1295401" cy="1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6" name="Straight Connector 245"/>
          <p:cNvCxnSpPr>
            <a:endCxn id="240" idx="0"/>
          </p:cNvCxnSpPr>
          <p:nvPr/>
        </p:nvCxnSpPr>
        <p:spPr bwMode="auto">
          <a:xfrm flipH="1">
            <a:off x="5148914" y="2667000"/>
            <a:ext cx="26128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2" name="Straight Connector 251"/>
          <p:cNvCxnSpPr/>
          <p:nvPr/>
        </p:nvCxnSpPr>
        <p:spPr bwMode="auto">
          <a:xfrm>
            <a:off x="4419600" y="1905000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4" name="Straight Connector 253"/>
          <p:cNvCxnSpPr/>
          <p:nvPr/>
        </p:nvCxnSpPr>
        <p:spPr bwMode="auto">
          <a:xfrm flipV="1">
            <a:off x="4572000" y="1905000"/>
            <a:ext cx="0" cy="533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7" name="Straight Connector 256"/>
          <p:cNvCxnSpPr/>
          <p:nvPr/>
        </p:nvCxnSpPr>
        <p:spPr bwMode="auto">
          <a:xfrm>
            <a:off x="4572000" y="2438400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39" name="Group 238"/>
          <p:cNvGrpSpPr/>
          <p:nvPr/>
        </p:nvGrpSpPr>
        <p:grpSpPr>
          <a:xfrm>
            <a:off x="4953000" y="2286000"/>
            <a:ext cx="228600" cy="762000"/>
            <a:chOff x="1828800" y="2438400"/>
            <a:chExt cx="400110" cy="1752600"/>
          </a:xfrm>
        </p:grpSpPr>
        <p:sp>
          <p:nvSpPr>
            <p:cNvPr id="240" name="Trapezoid 239"/>
            <p:cNvSpPr/>
            <p:nvPr/>
          </p:nvSpPr>
          <p:spPr>
            <a:xfrm rot="5400000">
              <a:off x="1143000" y="3162300"/>
              <a:ext cx="1752600" cy="304800"/>
            </a:xfrm>
            <a:prstGeom prst="trapezoid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 dirty="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 rot="16200000">
              <a:off x="1936522" y="3085927"/>
              <a:ext cx="1846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cxnSp>
        <p:nvCxnSpPr>
          <p:cNvPr id="264" name="Straight Connector 263"/>
          <p:cNvCxnSpPr/>
          <p:nvPr/>
        </p:nvCxnSpPr>
        <p:spPr bwMode="auto">
          <a:xfrm flipV="1">
            <a:off x="4800600" y="1905000"/>
            <a:ext cx="0" cy="990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6" name="Straight Connector 265"/>
          <p:cNvCxnSpPr>
            <a:stCxn id="220" idx="0"/>
          </p:cNvCxnSpPr>
          <p:nvPr/>
        </p:nvCxnSpPr>
        <p:spPr bwMode="auto">
          <a:xfrm flipH="1">
            <a:off x="4800600" y="1904861"/>
            <a:ext cx="1219203" cy="1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4" name="Straight Connector 273"/>
          <p:cNvCxnSpPr>
            <a:endCxn id="220" idx="2"/>
          </p:cNvCxnSpPr>
          <p:nvPr/>
        </p:nvCxnSpPr>
        <p:spPr bwMode="auto">
          <a:xfrm flipH="1" flipV="1">
            <a:off x="6248400" y="1904861"/>
            <a:ext cx="380998" cy="27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7" name="Straight Connector 276"/>
          <p:cNvCxnSpPr/>
          <p:nvPr/>
        </p:nvCxnSpPr>
        <p:spPr bwMode="auto">
          <a:xfrm flipH="1" flipV="1">
            <a:off x="3657600" y="4648200"/>
            <a:ext cx="5105402" cy="1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2" name="Straight Connector 281"/>
          <p:cNvCxnSpPr>
            <a:endCxn id="131" idx="1"/>
          </p:cNvCxnSpPr>
          <p:nvPr/>
        </p:nvCxnSpPr>
        <p:spPr bwMode="auto">
          <a:xfrm flipV="1">
            <a:off x="3657601" y="3962401"/>
            <a:ext cx="1" cy="6858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286" name="Group 285"/>
          <p:cNvGrpSpPr/>
          <p:nvPr/>
        </p:nvGrpSpPr>
        <p:grpSpPr>
          <a:xfrm>
            <a:off x="2209800" y="1981200"/>
            <a:ext cx="304800" cy="2133600"/>
            <a:chOff x="7162800" y="2597423"/>
            <a:chExt cx="457204" cy="1809477"/>
          </a:xfrm>
        </p:grpSpPr>
        <p:cxnSp>
          <p:nvCxnSpPr>
            <p:cNvPr id="287" name="Straight Connector 286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8" name="Rectangle 287"/>
            <p:cNvSpPr/>
            <p:nvPr/>
          </p:nvSpPr>
          <p:spPr>
            <a:xfrm rot="16200000">
              <a:off x="6556517" y="3203712"/>
              <a:ext cx="1669775" cy="457198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Inst. Register</a:t>
              </a:r>
            </a:p>
          </p:txBody>
        </p:sp>
        <p:sp>
          <p:nvSpPr>
            <p:cNvPr id="289" name="Isosceles Triangle 288"/>
            <p:cNvSpPr/>
            <p:nvPr/>
          </p:nvSpPr>
          <p:spPr>
            <a:xfrm>
              <a:off x="7162800" y="4038599"/>
              <a:ext cx="457201" cy="228603"/>
            </a:xfrm>
            <a:prstGeom prst="triangle">
              <a:avLst>
                <a:gd name="adj" fmla="val 54064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291" name="Straight Connector 290"/>
          <p:cNvCxnSpPr/>
          <p:nvPr/>
        </p:nvCxnSpPr>
        <p:spPr bwMode="auto">
          <a:xfrm flipV="1">
            <a:off x="2895600" y="1143000"/>
            <a:ext cx="0" cy="762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94" name="Straight Connector 293"/>
          <p:cNvCxnSpPr/>
          <p:nvPr/>
        </p:nvCxnSpPr>
        <p:spPr bwMode="auto">
          <a:xfrm flipV="1">
            <a:off x="5715000" y="1143000"/>
            <a:ext cx="0" cy="1295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28" name="TextBox 327"/>
          <p:cNvSpPr txBox="1"/>
          <p:nvPr/>
        </p:nvSpPr>
        <p:spPr>
          <a:xfrm>
            <a:off x="7924800" y="91440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b="1" dirty="0" err="1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W</a:t>
            </a:r>
            <a:r>
              <a:rPr lang="en-US" sz="2000" dirty="0" err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riteback</a:t>
            </a:r>
            <a:endParaRPr lang="en-US" sz="20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24400" y="3352801"/>
            <a:ext cx="1752600" cy="914399"/>
            <a:chOff x="4724400" y="3352801"/>
            <a:chExt cx="1752600" cy="914399"/>
          </a:xfrm>
        </p:grpSpPr>
        <p:sp>
          <p:nvSpPr>
            <p:cNvPr id="104" name="Trapezoid 103"/>
            <p:cNvSpPr/>
            <p:nvPr/>
          </p:nvSpPr>
          <p:spPr>
            <a:xfrm rot="5400000">
              <a:off x="4659072" y="3646728"/>
              <a:ext cx="762000" cy="174145"/>
            </a:xfrm>
            <a:prstGeom prst="trapezoid">
              <a:avLst/>
            </a:prstGeom>
            <a:solidFill>
              <a:srgbClr val="FFFFFF"/>
            </a:solidFill>
            <a:ln w="12700" cmpd="sng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 dirty="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 bwMode="auto">
            <a:xfrm>
              <a:off x="6477000" y="4038600"/>
              <a:ext cx="0" cy="2286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 flipH="1">
              <a:off x="4724400" y="4267200"/>
              <a:ext cx="1752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auto">
            <a:xfrm flipV="1">
              <a:off x="4724400" y="3886200"/>
              <a:ext cx="0" cy="381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 bwMode="auto">
            <a:xfrm>
              <a:off x="4724400" y="3886200"/>
              <a:ext cx="228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1818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roup 331"/>
          <p:cNvGrpSpPr/>
          <p:nvPr/>
        </p:nvGrpSpPr>
        <p:grpSpPr>
          <a:xfrm>
            <a:off x="6400800" y="914400"/>
            <a:ext cx="1447800" cy="3962400"/>
            <a:chOff x="6400800" y="914400"/>
            <a:chExt cx="1447800" cy="4267200"/>
          </a:xfrm>
        </p:grpSpPr>
        <p:cxnSp>
          <p:nvCxnSpPr>
            <p:cNvPr id="309" name="Straight Connector 308"/>
            <p:cNvCxnSpPr/>
            <p:nvPr/>
          </p:nvCxnSpPr>
          <p:spPr bwMode="auto">
            <a:xfrm>
              <a:off x="7848600" y="990600"/>
              <a:ext cx="0" cy="41910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7" name="TextBox 326"/>
            <p:cNvSpPr txBox="1"/>
            <p:nvPr/>
          </p:nvSpPr>
          <p:spPr>
            <a:xfrm>
              <a:off x="6400800" y="914400"/>
              <a:ext cx="1082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b="1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M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emory</a:t>
              </a:r>
            </a:p>
          </p:txBody>
        </p:sp>
      </p:grpSp>
      <p:grpSp>
        <p:nvGrpSpPr>
          <p:cNvPr id="331" name="Group 330"/>
          <p:cNvGrpSpPr/>
          <p:nvPr/>
        </p:nvGrpSpPr>
        <p:grpSpPr>
          <a:xfrm>
            <a:off x="4572000" y="914400"/>
            <a:ext cx="1600200" cy="3886200"/>
            <a:chOff x="4572000" y="914400"/>
            <a:chExt cx="1524000" cy="4106174"/>
          </a:xfrm>
        </p:grpSpPr>
        <p:cxnSp>
          <p:nvCxnSpPr>
            <p:cNvPr id="308" name="Straight Connector 307"/>
            <p:cNvCxnSpPr/>
            <p:nvPr/>
          </p:nvCxnSpPr>
          <p:spPr bwMode="auto">
            <a:xfrm>
              <a:off x="6096000" y="914400"/>
              <a:ext cx="0" cy="410617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6" name="TextBox 325"/>
            <p:cNvSpPr txBox="1"/>
            <p:nvPr/>
          </p:nvSpPr>
          <p:spPr>
            <a:xfrm>
              <a:off x="4572000" y="914400"/>
              <a:ext cx="1035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</a:t>
              </a:r>
              <a:r>
                <a:rPr lang="en-US" sz="2000" b="1" dirty="0" err="1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X</a:t>
              </a: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ecute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3048000" y="838200"/>
            <a:ext cx="1219200" cy="3962400"/>
            <a:chOff x="3048000" y="838200"/>
            <a:chExt cx="1219200" cy="4261449"/>
          </a:xfrm>
        </p:grpSpPr>
        <p:cxnSp>
          <p:nvCxnSpPr>
            <p:cNvPr id="307" name="Straight Connector 306"/>
            <p:cNvCxnSpPr/>
            <p:nvPr/>
          </p:nvCxnSpPr>
          <p:spPr bwMode="auto">
            <a:xfrm>
              <a:off x="4267200" y="838200"/>
              <a:ext cx="0" cy="4261449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5" name="TextBox 324"/>
            <p:cNvSpPr txBox="1"/>
            <p:nvPr/>
          </p:nvSpPr>
          <p:spPr>
            <a:xfrm>
              <a:off x="3048000" y="914400"/>
              <a:ext cx="9761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b="1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D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ecode</a:t>
              </a:r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533400" y="838200"/>
            <a:ext cx="1828800" cy="3886200"/>
            <a:chOff x="606552" y="838200"/>
            <a:chExt cx="1755648" cy="4334608"/>
          </a:xfrm>
        </p:grpSpPr>
        <p:cxnSp>
          <p:nvCxnSpPr>
            <p:cNvPr id="306" name="Straight Connector 305"/>
            <p:cNvCxnSpPr/>
            <p:nvPr/>
          </p:nvCxnSpPr>
          <p:spPr bwMode="auto">
            <a:xfrm>
              <a:off x="2362200" y="838200"/>
              <a:ext cx="0" cy="433460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Straight Connector 304"/>
            <p:cNvCxnSpPr/>
            <p:nvPr/>
          </p:nvCxnSpPr>
          <p:spPr bwMode="auto">
            <a:xfrm>
              <a:off x="606552" y="838200"/>
              <a:ext cx="0" cy="433460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3" name="TextBox 302"/>
            <p:cNvSpPr txBox="1"/>
            <p:nvPr/>
          </p:nvSpPr>
          <p:spPr>
            <a:xfrm>
              <a:off x="1143000" y="914400"/>
              <a:ext cx="7592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b="1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F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etch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Bypassed Data Path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FBBA03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6601" y="2510411"/>
            <a:ext cx="914399" cy="1451989"/>
            <a:chOff x="2362200" y="3809999"/>
            <a:chExt cx="914399" cy="1340864"/>
          </a:xfrm>
        </p:grpSpPr>
        <p:grpSp>
          <p:nvGrpSpPr>
            <p:cNvPr id="127" name="Group 126"/>
            <p:cNvGrpSpPr/>
            <p:nvPr/>
          </p:nvGrpSpPr>
          <p:grpSpPr>
            <a:xfrm>
              <a:off x="2362200" y="3809999"/>
              <a:ext cx="914399" cy="1340864"/>
              <a:chOff x="2362200" y="3809999"/>
              <a:chExt cx="914399" cy="1340864"/>
            </a:xfrm>
          </p:grpSpPr>
          <p:sp>
            <p:nvSpPr>
              <p:cNvPr id="129" name="Rectangle 128"/>
              <p:cNvSpPr/>
              <p:nvPr/>
            </p:nvSpPr>
            <p:spPr>
              <a:xfrm rot="16200000">
                <a:off x="17679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 rot="16200000">
                <a:off x="19203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 rot="16200000">
                <a:off x="20727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 rot="16200000">
                <a:off x="22251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 rot="16200000">
                <a:off x="2377568" y="4404231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 rot="16200000">
                <a:off x="25299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 rot="16200000">
              <a:off x="2223507" y="4253493"/>
              <a:ext cx="11346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Registers</a:t>
              </a:r>
            </a:p>
          </p:txBody>
        </p:sp>
      </p:grpSp>
      <p:sp>
        <p:nvSpPr>
          <p:cNvPr id="10" name="Freeform 31"/>
          <p:cNvSpPr>
            <a:spLocks/>
          </p:cNvSpPr>
          <p:nvPr/>
        </p:nvSpPr>
        <p:spPr bwMode="auto">
          <a:xfrm rot="16200000">
            <a:off x="4762499" y="2857501"/>
            <a:ext cx="1752600" cy="45719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0"/>
              </a:cxn>
              <a:cxn ang="0">
                <a:pos x="336" y="144"/>
              </a:cxn>
              <a:cxn ang="0">
                <a:pos x="384" y="0"/>
              </a:cxn>
              <a:cxn ang="0">
                <a:pos x="672" y="0"/>
              </a:cxn>
              <a:cxn ang="0">
                <a:pos x="528" y="384"/>
              </a:cxn>
              <a:cxn ang="0">
                <a:pos x="144" y="384"/>
              </a:cxn>
              <a:cxn ang="0">
                <a:pos x="0" y="0"/>
              </a:cxn>
            </a:cxnLst>
            <a:rect l="0" t="0" r="r" b="b"/>
            <a:pathLst>
              <a:path w="673" h="385">
                <a:moveTo>
                  <a:pt x="0" y="0"/>
                </a:moveTo>
                <a:lnTo>
                  <a:pt x="288" y="0"/>
                </a:lnTo>
                <a:lnTo>
                  <a:pt x="336" y="144"/>
                </a:lnTo>
                <a:lnTo>
                  <a:pt x="384" y="0"/>
                </a:lnTo>
                <a:lnTo>
                  <a:pt x="672" y="0"/>
                </a:lnTo>
                <a:lnTo>
                  <a:pt x="528" y="384"/>
                </a:lnTo>
                <a:lnTo>
                  <a:pt x="144" y="384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ALU</a:t>
            </a:r>
          </a:p>
        </p:txBody>
      </p:sp>
      <p:cxnSp>
        <p:nvCxnSpPr>
          <p:cNvPr id="37" name="Straight Connector 36"/>
          <p:cNvCxnSpPr/>
          <p:nvPr/>
        </p:nvCxnSpPr>
        <p:spPr bwMode="auto">
          <a:xfrm flipH="1">
            <a:off x="1676400" y="312420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2" name="Group 41"/>
          <p:cNvGrpSpPr/>
          <p:nvPr/>
        </p:nvGrpSpPr>
        <p:grpSpPr>
          <a:xfrm>
            <a:off x="6019800" y="2743200"/>
            <a:ext cx="228600" cy="990600"/>
            <a:chOff x="7162800" y="2597423"/>
            <a:chExt cx="457204" cy="1809477"/>
          </a:xfrm>
        </p:grpSpPr>
        <p:cxnSp>
          <p:nvCxnSpPr>
            <p:cNvPr id="115" name="Straight Connector 114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Rectangle 115"/>
            <p:cNvSpPr/>
            <p:nvPr/>
          </p:nvSpPr>
          <p:spPr>
            <a:xfrm rot="16200000">
              <a:off x="6556517" y="3203712"/>
              <a:ext cx="1669775" cy="457198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117" name="Isosceles Triangle 116"/>
            <p:cNvSpPr/>
            <p:nvPr/>
          </p:nvSpPr>
          <p:spPr>
            <a:xfrm>
              <a:off x="7162800" y="4038599"/>
              <a:ext cx="457201" cy="228603"/>
            </a:xfrm>
            <a:prstGeom prst="triangle">
              <a:avLst>
                <a:gd name="adj" fmla="val 54064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190998" y="2514601"/>
            <a:ext cx="228600" cy="609600"/>
            <a:chOff x="7162800" y="1828800"/>
            <a:chExt cx="457200" cy="2813901"/>
          </a:xfrm>
        </p:grpSpPr>
        <p:cxnSp>
          <p:nvCxnSpPr>
            <p:cNvPr id="112" name="Straight Connector 111"/>
            <p:cNvCxnSpPr/>
            <p:nvPr/>
          </p:nvCxnSpPr>
          <p:spPr bwMode="auto">
            <a:xfrm>
              <a:off x="7391400" y="4267201"/>
              <a:ext cx="0" cy="3755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Rectangle 112"/>
            <p:cNvSpPr/>
            <p:nvPr/>
          </p:nvSpPr>
          <p:spPr>
            <a:xfrm rot="16200000">
              <a:off x="6172200" y="2819400"/>
              <a:ext cx="2438400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B</a:t>
              </a:r>
            </a:p>
          </p:txBody>
        </p:sp>
        <p:sp>
          <p:nvSpPr>
            <p:cNvPr id="114" name="Isosceles Triangle 113"/>
            <p:cNvSpPr/>
            <p:nvPr/>
          </p:nvSpPr>
          <p:spPr>
            <a:xfrm>
              <a:off x="7162800" y="3732628"/>
              <a:ext cx="457200" cy="534574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44" name="Straight Connector 43"/>
          <p:cNvCxnSpPr>
            <a:endCxn id="116" idx="2"/>
          </p:cNvCxnSpPr>
          <p:nvPr/>
        </p:nvCxnSpPr>
        <p:spPr bwMode="auto">
          <a:xfrm flipH="1" flipV="1">
            <a:off x="6248400" y="3200261"/>
            <a:ext cx="381000" cy="1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H="1">
            <a:off x="5867398" y="3048000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1" name="Group 50"/>
          <p:cNvGrpSpPr/>
          <p:nvPr/>
        </p:nvGrpSpPr>
        <p:grpSpPr>
          <a:xfrm>
            <a:off x="4191000" y="3429000"/>
            <a:ext cx="228600" cy="609600"/>
            <a:chOff x="7162800" y="1828800"/>
            <a:chExt cx="457200" cy="2813901"/>
          </a:xfrm>
        </p:grpSpPr>
        <p:cxnSp>
          <p:nvCxnSpPr>
            <p:cNvPr id="105" name="Straight Connector 104"/>
            <p:cNvCxnSpPr/>
            <p:nvPr/>
          </p:nvCxnSpPr>
          <p:spPr bwMode="auto">
            <a:xfrm>
              <a:off x="7391400" y="4267201"/>
              <a:ext cx="0" cy="3755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Rectangle 105"/>
            <p:cNvSpPr/>
            <p:nvPr/>
          </p:nvSpPr>
          <p:spPr>
            <a:xfrm rot="16200000">
              <a:off x="6172200" y="2819400"/>
              <a:ext cx="2438400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A</a:t>
              </a:r>
            </a:p>
          </p:txBody>
        </p:sp>
        <p:sp>
          <p:nvSpPr>
            <p:cNvPr id="107" name="Isosceles Triangle 106"/>
            <p:cNvSpPr/>
            <p:nvPr/>
          </p:nvSpPr>
          <p:spPr>
            <a:xfrm>
              <a:off x="7162800" y="3732628"/>
              <a:ext cx="457200" cy="534574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52" name="Straight Connector 51"/>
          <p:cNvCxnSpPr/>
          <p:nvPr/>
        </p:nvCxnSpPr>
        <p:spPr bwMode="auto">
          <a:xfrm>
            <a:off x="4419600" y="2743200"/>
            <a:ext cx="533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106" idx="2"/>
          </p:cNvCxnSpPr>
          <p:nvPr/>
        </p:nvCxnSpPr>
        <p:spPr bwMode="auto">
          <a:xfrm flipV="1">
            <a:off x="4419600" y="3657600"/>
            <a:ext cx="990600" cy="3552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6629400" y="1600200"/>
            <a:ext cx="1143000" cy="190500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Data Cache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381000" y="2286000"/>
            <a:ext cx="304800" cy="1587499"/>
            <a:chOff x="7162800" y="1828801"/>
            <a:chExt cx="457200" cy="2578099"/>
          </a:xfrm>
        </p:grpSpPr>
        <p:cxnSp>
          <p:nvCxnSpPr>
            <p:cNvPr id="136" name="Straight Connector 135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7" name="Rectangle 136"/>
            <p:cNvSpPr/>
            <p:nvPr/>
          </p:nvSpPr>
          <p:spPr>
            <a:xfrm rot="16200000">
              <a:off x="6172200" y="2819401"/>
              <a:ext cx="2438399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PC</a:t>
              </a:r>
            </a:p>
          </p:txBody>
        </p:sp>
        <p:sp>
          <p:nvSpPr>
            <p:cNvPr id="138" name="Isosceles Triangle 137"/>
            <p:cNvSpPr/>
            <p:nvPr/>
          </p:nvSpPr>
          <p:spPr>
            <a:xfrm>
              <a:off x="7162800" y="4038600"/>
              <a:ext cx="457200" cy="228600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sp>
        <p:nvSpPr>
          <p:cNvPr id="139" name="Rectangle 138"/>
          <p:cNvSpPr/>
          <p:nvPr/>
        </p:nvSpPr>
        <p:spPr>
          <a:xfrm>
            <a:off x="838200" y="1981200"/>
            <a:ext cx="1371600" cy="198120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Instruction Cache</a:t>
            </a:r>
          </a:p>
        </p:txBody>
      </p:sp>
      <p:cxnSp>
        <p:nvCxnSpPr>
          <p:cNvPr id="141" name="Straight Connector 140"/>
          <p:cNvCxnSpPr/>
          <p:nvPr/>
        </p:nvCxnSpPr>
        <p:spPr bwMode="auto">
          <a:xfrm flipH="1">
            <a:off x="685800" y="3048000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/>
          <p:cNvCxnSpPr>
            <a:stCxn id="129" idx="0"/>
          </p:cNvCxnSpPr>
          <p:nvPr/>
        </p:nvCxnSpPr>
        <p:spPr bwMode="auto">
          <a:xfrm flipH="1">
            <a:off x="2514600" y="3236407"/>
            <a:ext cx="762002" cy="401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3" name="Group 152"/>
          <p:cNvGrpSpPr/>
          <p:nvPr/>
        </p:nvGrpSpPr>
        <p:grpSpPr>
          <a:xfrm>
            <a:off x="7772400" y="1600200"/>
            <a:ext cx="228600" cy="2057400"/>
            <a:chOff x="7162800" y="1828799"/>
            <a:chExt cx="457201" cy="2578101"/>
          </a:xfrm>
        </p:grpSpPr>
        <p:cxnSp>
          <p:nvCxnSpPr>
            <p:cNvPr id="154" name="Straight Connector 153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5" name="Rectangle 154"/>
            <p:cNvSpPr/>
            <p:nvPr/>
          </p:nvSpPr>
          <p:spPr>
            <a:xfrm rot="16200000">
              <a:off x="6172201" y="2819399"/>
              <a:ext cx="2438400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156" name="Isosceles Triangle 155"/>
            <p:cNvSpPr/>
            <p:nvPr/>
          </p:nvSpPr>
          <p:spPr>
            <a:xfrm>
              <a:off x="7162800" y="4038599"/>
              <a:ext cx="457201" cy="228603"/>
            </a:xfrm>
            <a:prstGeom prst="triangle">
              <a:avLst>
                <a:gd name="adj" fmla="val 54064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158" name="Straight Connector 157"/>
          <p:cNvCxnSpPr>
            <a:endCxn id="155" idx="2"/>
          </p:cNvCxnSpPr>
          <p:nvPr/>
        </p:nvCxnSpPr>
        <p:spPr bwMode="auto">
          <a:xfrm flipH="1" flipV="1">
            <a:off x="8001001" y="2573158"/>
            <a:ext cx="304799" cy="176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V="1">
            <a:off x="8763000" y="2895600"/>
            <a:ext cx="0" cy="1752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1" name="Straight Connector 180"/>
          <p:cNvCxnSpPr/>
          <p:nvPr/>
        </p:nvCxnSpPr>
        <p:spPr bwMode="auto">
          <a:xfrm flipH="1">
            <a:off x="8458200" y="2895600"/>
            <a:ext cx="304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01" name="Group 200"/>
          <p:cNvGrpSpPr/>
          <p:nvPr/>
        </p:nvGrpSpPr>
        <p:grpSpPr>
          <a:xfrm>
            <a:off x="7772400" y="3810000"/>
            <a:ext cx="228601" cy="568327"/>
            <a:chOff x="6553200" y="3886200"/>
            <a:chExt cx="228601" cy="568327"/>
          </a:xfrm>
        </p:grpSpPr>
        <p:cxnSp>
          <p:nvCxnSpPr>
            <p:cNvPr id="198" name="Straight Connector 197"/>
            <p:cNvCxnSpPr/>
            <p:nvPr/>
          </p:nvCxnSpPr>
          <p:spPr bwMode="auto">
            <a:xfrm>
              <a:off x="6667500" y="4378687"/>
              <a:ext cx="0" cy="758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9" name="Rectangle 198"/>
            <p:cNvSpPr/>
            <p:nvPr/>
          </p:nvSpPr>
          <p:spPr>
            <a:xfrm rot="16200000">
              <a:off x="6421258" y="4018143"/>
              <a:ext cx="492485" cy="2286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6553200" y="4270719"/>
              <a:ext cx="228600" cy="107968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204" name="Straight Connector 203"/>
          <p:cNvCxnSpPr>
            <a:endCxn id="199" idx="2"/>
          </p:cNvCxnSpPr>
          <p:nvPr/>
        </p:nvCxnSpPr>
        <p:spPr bwMode="auto">
          <a:xfrm flipH="1">
            <a:off x="8001001" y="4038600"/>
            <a:ext cx="304799" cy="1764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6" name="Group 175"/>
          <p:cNvGrpSpPr/>
          <p:nvPr/>
        </p:nvGrpSpPr>
        <p:grpSpPr>
          <a:xfrm>
            <a:off x="8229600" y="2438400"/>
            <a:ext cx="304800" cy="1752600"/>
            <a:chOff x="1828800" y="2438400"/>
            <a:chExt cx="400110" cy="1752600"/>
          </a:xfrm>
        </p:grpSpPr>
        <p:sp>
          <p:nvSpPr>
            <p:cNvPr id="174" name="Trapezoid 173"/>
            <p:cNvSpPr/>
            <p:nvPr/>
          </p:nvSpPr>
          <p:spPr>
            <a:xfrm rot="5400000">
              <a:off x="1143000" y="3162300"/>
              <a:ext cx="1752600" cy="304800"/>
            </a:xfrm>
            <a:prstGeom prst="trapezoid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 dirty="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 rot="16200000">
              <a:off x="1936522" y="3085927"/>
              <a:ext cx="1846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cxnSp>
        <p:nvCxnSpPr>
          <p:cNvPr id="210" name="Straight Connector 209"/>
          <p:cNvCxnSpPr/>
          <p:nvPr/>
        </p:nvCxnSpPr>
        <p:spPr bwMode="auto">
          <a:xfrm>
            <a:off x="6477000" y="3200400"/>
            <a:ext cx="0" cy="838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3" name="Straight Connector 212"/>
          <p:cNvCxnSpPr>
            <a:stCxn id="199" idx="0"/>
          </p:cNvCxnSpPr>
          <p:nvPr/>
        </p:nvCxnSpPr>
        <p:spPr bwMode="auto">
          <a:xfrm flipH="1" flipV="1">
            <a:off x="6477000" y="4038600"/>
            <a:ext cx="1295401" cy="1764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8" name="Group 217"/>
          <p:cNvGrpSpPr/>
          <p:nvPr/>
        </p:nvGrpSpPr>
        <p:grpSpPr>
          <a:xfrm>
            <a:off x="6019800" y="1447800"/>
            <a:ext cx="228600" cy="990600"/>
            <a:chOff x="7162800" y="2597423"/>
            <a:chExt cx="457204" cy="1809477"/>
          </a:xfrm>
        </p:grpSpPr>
        <p:cxnSp>
          <p:nvCxnSpPr>
            <p:cNvPr id="219" name="Straight Connector 218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0" name="Rectangle 219"/>
            <p:cNvSpPr/>
            <p:nvPr/>
          </p:nvSpPr>
          <p:spPr>
            <a:xfrm rot="16200000">
              <a:off x="6556517" y="3203712"/>
              <a:ext cx="1669775" cy="457198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Store</a:t>
              </a:r>
            </a:p>
          </p:txBody>
        </p:sp>
        <p:sp>
          <p:nvSpPr>
            <p:cNvPr id="221" name="Isosceles Triangle 220"/>
            <p:cNvSpPr/>
            <p:nvPr/>
          </p:nvSpPr>
          <p:spPr>
            <a:xfrm>
              <a:off x="7162800" y="4038599"/>
              <a:ext cx="457201" cy="228603"/>
            </a:xfrm>
            <a:prstGeom prst="triangle">
              <a:avLst>
                <a:gd name="adj" fmla="val 54064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4191000" y="1447800"/>
            <a:ext cx="228601" cy="914400"/>
            <a:chOff x="6553200" y="3886200"/>
            <a:chExt cx="228601" cy="568327"/>
          </a:xfrm>
        </p:grpSpPr>
        <p:cxnSp>
          <p:nvCxnSpPr>
            <p:cNvPr id="228" name="Straight Connector 227"/>
            <p:cNvCxnSpPr/>
            <p:nvPr/>
          </p:nvCxnSpPr>
          <p:spPr bwMode="auto">
            <a:xfrm>
              <a:off x="6667500" y="4378687"/>
              <a:ext cx="0" cy="758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9" name="Rectangle 228"/>
            <p:cNvSpPr/>
            <p:nvPr/>
          </p:nvSpPr>
          <p:spPr>
            <a:xfrm rot="16200000">
              <a:off x="6421258" y="4018143"/>
              <a:ext cx="492485" cy="2286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Imm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230" name="Isosceles Triangle 229"/>
            <p:cNvSpPr/>
            <p:nvPr/>
          </p:nvSpPr>
          <p:spPr>
            <a:xfrm>
              <a:off x="6553200" y="4270719"/>
              <a:ext cx="228600" cy="107968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231" name="Straight Connector 230"/>
          <p:cNvCxnSpPr/>
          <p:nvPr/>
        </p:nvCxnSpPr>
        <p:spPr bwMode="auto">
          <a:xfrm flipV="1">
            <a:off x="2895600" y="1905000"/>
            <a:ext cx="0" cy="1371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2" name="Straight Connector 231"/>
          <p:cNvCxnSpPr/>
          <p:nvPr/>
        </p:nvCxnSpPr>
        <p:spPr bwMode="auto">
          <a:xfrm flipH="1" flipV="1">
            <a:off x="2895600" y="1905000"/>
            <a:ext cx="1295401" cy="1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6" name="Straight Connector 245"/>
          <p:cNvCxnSpPr/>
          <p:nvPr/>
        </p:nvCxnSpPr>
        <p:spPr bwMode="auto">
          <a:xfrm flipH="1">
            <a:off x="5181600" y="259080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2" name="Straight Connector 251"/>
          <p:cNvCxnSpPr/>
          <p:nvPr/>
        </p:nvCxnSpPr>
        <p:spPr bwMode="auto">
          <a:xfrm>
            <a:off x="4419600" y="1905000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4" name="Straight Connector 253"/>
          <p:cNvCxnSpPr/>
          <p:nvPr/>
        </p:nvCxnSpPr>
        <p:spPr bwMode="auto">
          <a:xfrm flipV="1">
            <a:off x="4572000" y="1905000"/>
            <a:ext cx="0" cy="533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7" name="Straight Connector 256"/>
          <p:cNvCxnSpPr/>
          <p:nvPr/>
        </p:nvCxnSpPr>
        <p:spPr bwMode="auto">
          <a:xfrm>
            <a:off x="4572000" y="2438400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0" name="Trapezoid 239"/>
          <p:cNvSpPr/>
          <p:nvPr/>
        </p:nvSpPr>
        <p:spPr>
          <a:xfrm rot="5400000">
            <a:off x="4604639" y="2656128"/>
            <a:ext cx="914400" cy="174145"/>
          </a:xfrm>
          <a:prstGeom prst="trapezoid">
            <a:avLst/>
          </a:prstGeom>
          <a:solidFill>
            <a:srgbClr val="FFFFFF"/>
          </a:solidFill>
          <a:ln w="12700" cmpd="sng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</a:pPr>
            <a:endParaRPr lang="en-US" sz="2400" dirty="0">
              <a:solidFill>
                <a:prstClr val="black"/>
              </a:solidFill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cxnSp>
        <p:nvCxnSpPr>
          <p:cNvPr id="264" name="Straight Connector 263"/>
          <p:cNvCxnSpPr/>
          <p:nvPr/>
        </p:nvCxnSpPr>
        <p:spPr bwMode="auto">
          <a:xfrm flipV="1">
            <a:off x="4800600" y="1905000"/>
            <a:ext cx="0" cy="838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6" name="Straight Connector 265"/>
          <p:cNvCxnSpPr>
            <a:stCxn id="220" idx="0"/>
          </p:cNvCxnSpPr>
          <p:nvPr/>
        </p:nvCxnSpPr>
        <p:spPr bwMode="auto">
          <a:xfrm flipH="1">
            <a:off x="4800600" y="1904861"/>
            <a:ext cx="1219203" cy="1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4" name="Straight Connector 273"/>
          <p:cNvCxnSpPr>
            <a:endCxn id="220" idx="2"/>
          </p:cNvCxnSpPr>
          <p:nvPr/>
        </p:nvCxnSpPr>
        <p:spPr bwMode="auto">
          <a:xfrm flipH="1" flipV="1">
            <a:off x="6248400" y="1904861"/>
            <a:ext cx="380998" cy="27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7" name="Straight Connector 276"/>
          <p:cNvCxnSpPr/>
          <p:nvPr/>
        </p:nvCxnSpPr>
        <p:spPr bwMode="auto">
          <a:xfrm flipH="1" flipV="1">
            <a:off x="3657600" y="4648200"/>
            <a:ext cx="5105402" cy="1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2" name="Straight Connector 281"/>
          <p:cNvCxnSpPr>
            <a:endCxn id="131" idx="1"/>
          </p:cNvCxnSpPr>
          <p:nvPr/>
        </p:nvCxnSpPr>
        <p:spPr bwMode="auto">
          <a:xfrm flipV="1">
            <a:off x="3657601" y="3962401"/>
            <a:ext cx="1" cy="6858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286" name="Group 285"/>
          <p:cNvGrpSpPr/>
          <p:nvPr/>
        </p:nvGrpSpPr>
        <p:grpSpPr>
          <a:xfrm>
            <a:off x="2209800" y="1981200"/>
            <a:ext cx="304800" cy="2133600"/>
            <a:chOff x="7162800" y="2597423"/>
            <a:chExt cx="457204" cy="1809477"/>
          </a:xfrm>
        </p:grpSpPr>
        <p:cxnSp>
          <p:nvCxnSpPr>
            <p:cNvPr id="287" name="Straight Connector 286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8" name="Rectangle 287"/>
            <p:cNvSpPr/>
            <p:nvPr/>
          </p:nvSpPr>
          <p:spPr>
            <a:xfrm rot="16200000">
              <a:off x="6556517" y="3203712"/>
              <a:ext cx="1669775" cy="457198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Inst. Register</a:t>
              </a:r>
            </a:p>
          </p:txBody>
        </p:sp>
        <p:sp>
          <p:nvSpPr>
            <p:cNvPr id="289" name="Isosceles Triangle 288"/>
            <p:cNvSpPr/>
            <p:nvPr/>
          </p:nvSpPr>
          <p:spPr>
            <a:xfrm>
              <a:off x="7162800" y="4038599"/>
              <a:ext cx="457201" cy="228603"/>
            </a:xfrm>
            <a:prstGeom prst="triangle">
              <a:avLst>
                <a:gd name="adj" fmla="val 54064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291" name="Straight Connector 290"/>
          <p:cNvCxnSpPr/>
          <p:nvPr/>
        </p:nvCxnSpPr>
        <p:spPr bwMode="auto">
          <a:xfrm flipV="1">
            <a:off x="2895600" y="1143000"/>
            <a:ext cx="0" cy="762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94" name="Straight Connector 293"/>
          <p:cNvCxnSpPr/>
          <p:nvPr/>
        </p:nvCxnSpPr>
        <p:spPr bwMode="auto">
          <a:xfrm flipV="1">
            <a:off x="5715000" y="1143000"/>
            <a:ext cx="0" cy="1295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28" name="TextBox 327"/>
          <p:cNvSpPr txBox="1"/>
          <p:nvPr/>
        </p:nvSpPr>
        <p:spPr>
          <a:xfrm>
            <a:off x="7924800" y="91440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b="1" dirty="0" err="1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W</a:t>
            </a:r>
            <a:r>
              <a:rPr lang="en-US" sz="2000" dirty="0" err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riteback</a:t>
            </a:r>
            <a:endParaRPr lang="en-US" sz="20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24400" y="1752600"/>
            <a:ext cx="1752600" cy="2590800"/>
            <a:chOff x="4724400" y="1676400"/>
            <a:chExt cx="1752600" cy="2590800"/>
          </a:xfrm>
        </p:grpSpPr>
        <p:sp>
          <p:nvSpPr>
            <p:cNvPr id="104" name="Trapezoid 103"/>
            <p:cNvSpPr/>
            <p:nvPr/>
          </p:nvSpPr>
          <p:spPr>
            <a:xfrm rot="5400000">
              <a:off x="4659072" y="3646728"/>
              <a:ext cx="762000" cy="174145"/>
            </a:xfrm>
            <a:prstGeom prst="trapezoid">
              <a:avLst/>
            </a:prstGeom>
            <a:solidFill>
              <a:srgbClr val="FFFFFF"/>
            </a:solidFill>
            <a:ln w="12700" cmpd="sng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 dirty="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 bwMode="auto">
            <a:xfrm>
              <a:off x="6477000" y="3962400"/>
              <a:ext cx="0" cy="3048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 flipH="1">
              <a:off x="4724400" y="4267200"/>
              <a:ext cx="1752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auto">
            <a:xfrm flipV="1">
              <a:off x="4724400" y="1676400"/>
              <a:ext cx="0" cy="25908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 bwMode="auto">
            <a:xfrm>
              <a:off x="4724400" y="3962400"/>
              <a:ext cx="228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0" name="Straight Connector 119"/>
            <p:cNvCxnSpPr/>
            <p:nvPr/>
          </p:nvCxnSpPr>
          <p:spPr bwMode="auto">
            <a:xfrm>
              <a:off x="4724400" y="3048000"/>
              <a:ext cx="228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125" name="Straight Connector 124"/>
          <p:cNvCxnSpPr/>
          <p:nvPr/>
        </p:nvCxnSpPr>
        <p:spPr bwMode="auto">
          <a:xfrm flipV="1">
            <a:off x="4648200" y="1600200"/>
            <a:ext cx="0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/>
          <p:nvPr/>
        </p:nvCxnSpPr>
        <p:spPr bwMode="auto">
          <a:xfrm>
            <a:off x="4648200" y="3886200"/>
            <a:ext cx="304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0" name="Straight Connector 139"/>
          <p:cNvCxnSpPr/>
          <p:nvPr/>
        </p:nvCxnSpPr>
        <p:spPr bwMode="auto">
          <a:xfrm>
            <a:off x="4648200" y="2971800"/>
            <a:ext cx="304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2" name="Trapezoid 141"/>
          <p:cNvSpPr/>
          <p:nvPr/>
        </p:nvSpPr>
        <p:spPr>
          <a:xfrm rot="5400000">
            <a:off x="4659073" y="1741728"/>
            <a:ext cx="762000" cy="174145"/>
          </a:xfrm>
          <a:prstGeom prst="trapezoid">
            <a:avLst/>
          </a:prstGeom>
          <a:solidFill>
            <a:srgbClr val="FFFFFF"/>
          </a:solidFill>
          <a:ln w="12700" cmpd="sng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</a:pPr>
            <a:endParaRPr lang="en-US" sz="2400" dirty="0">
              <a:solidFill>
                <a:prstClr val="black"/>
              </a:solidFill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cxnSp>
        <p:nvCxnSpPr>
          <p:cNvPr id="143" name="Straight Connector 142"/>
          <p:cNvCxnSpPr/>
          <p:nvPr/>
        </p:nvCxnSpPr>
        <p:spPr bwMode="auto">
          <a:xfrm>
            <a:off x="4724400" y="175260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4" name="Straight Connector 143"/>
          <p:cNvCxnSpPr/>
          <p:nvPr/>
        </p:nvCxnSpPr>
        <p:spPr bwMode="auto">
          <a:xfrm>
            <a:off x="4648200" y="1600200"/>
            <a:ext cx="304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89" name="Group 188"/>
          <p:cNvGrpSpPr/>
          <p:nvPr/>
        </p:nvGrpSpPr>
        <p:grpSpPr>
          <a:xfrm>
            <a:off x="2514600" y="5715000"/>
            <a:ext cx="2286000" cy="457200"/>
            <a:chOff x="1524000" y="2667000"/>
            <a:chExt cx="2286000" cy="457200"/>
          </a:xfrm>
        </p:grpSpPr>
        <p:grpSp>
          <p:nvGrpSpPr>
            <p:cNvPr id="191" name="Group 190"/>
            <p:cNvGrpSpPr/>
            <p:nvPr/>
          </p:nvGrpSpPr>
          <p:grpSpPr>
            <a:xfrm>
              <a:off x="1524000" y="2667000"/>
              <a:ext cx="457200" cy="457200"/>
              <a:chOff x="1524000" y="2667000"/>
              <a:chExt cx="457200" cy="457200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F</a:t>
                </a:r>
              </a:p>
            </p:txBody>
          </p:sp>
          <p:grpSp>
            <p:nvGrpSpPr>
              <p:cNvPr id="226" name="Group 225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33" name="Rectangle 232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34" name="Isosceles Triangle 233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192" name="Group 191"/>
            <p:cNvGrpSpPr/>
            <p:nvPr/>
          </p:nvGrpSpPr>
          <p:grpSpPr>
            <a:xfrm>
              <a:off x="1981200" y="2667000"/>
              <a:ext cx="457200" cy="457200"/>
              <a:chOff x="1524000" y="2667000"/>
              <a:chExt cx="457200" cy="457200"/>
            </a:xfrm>
          </p:grpSpPr>
          <p:sp>
            <p:nvSpPr>
              <p:cNvPr id="215" name="Rectangle 214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D</a:t>
                </a:r>
              </a:p>
            </p:txBody>
          </p:sp>
          <p:grpSp>
            <p:nvGrpSpPr>
              <p:cNvPr id="216" name="Group 215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17" name="Rectangle 216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22" name="Isosceles Triangle 221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193" name="Group 192"/>
            <p:cNvGrpSpPr/>
            <p:nvPr/>
          </p:nvGrpSpPr>
          <p:grpSpPr>
            <a:xfrm>
              <a:off x="2438400" y="2667000"/>
              <a:ext cx="457200" cy="457200"/>
              <a:chOff x="1524000" y="2667000"/>
              <a:chExt cx="457200" cy="457200"/>
            </a:xfrm>
          </p:grpSpPr>
          <p:sp>
            <p:nvSpPr>
              <p:cNvPr id="209" name="Rectangle 208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X</a:t>
                </a:r>
              </a:p>
            </p:txBody>
          </p:sp>
          <p:grpSp>
            <p:nvGrpSpPr>
              <p:cNvPr id="211" name="Group 210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12" name="Rectangle 211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14" name="Isosceles Triangle 213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194" name="Group 193"/>
            <p:cNvGrpSpPr/>
            <p:nvPr/>
          </p:nvGrpSpPr>
          <p:grpSpPr>
            <a:xfrm>
              <a:off x="2895600" y="2667000"/>
              <a:ext cx="457200" cy="457200"/>
              <a:chOff x="1524000" y="2667000"/>
              <a:chExt cx="457200" cy="457200"/>
            </a:xfrm>
          </p:grpSpPr>
          <p:sp>
            <p:nvSpPr>
              <p:cNvPr id="205" name="Rectangle 204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</a:t>
                </a:r>
              </a:p>
            </p:txBody>
          </p:sp>
          <p:grpSp>
            <p:nvGrpSpPr>
              <p:cNvPr id="206" name="Group 205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07" name="Rectangle 206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08" name="Isosceles Triangle 207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195" name="Group 194"/>
            <p:cNvGrpSpPr/>
            <p:nvPr/>
          </p:nvGrpSpPr>
          <p:grpSpPr>
            <a:xfrm>
              <a:off x="3352800" y="2667000"/>
              <a:ext cx="457200" cy="457200"/>
              <a:chOff x="1524000" y="2667000"/>
              <a:chExt cx="457200" cy="457200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W</a:t>
                </a:r>
              </a:p>
            </p:txBody>
          </p:sp>
          <p:grpSp>
            <p:nvGrpSpPr>
              <p:cNvPr id="197" name="Group 196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02" name="Rectangle 201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03" name="Isosceles Triangle 202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</p:grpSp>
      <p:grpSp>
        <p:nvGrpSpPr>
          <p:cNvPr id="152" name="Group 151"/>
          <p:cNvGrpSpPr/>
          <p:nvPr/>
        </p:nvGrpSpPr>
        <p:grpSpPr>
          <a:xfrm>
            <a:off x="2971800" y="6172200"/>
            <a:ext cx="2286000" cy="457200"/>
            <a:chOff x="1524000" y="2667000"/>
            <a:chExt cx="2286000" cy="457200"/>
          </a:xfrm>
        </p:grpSpPr>
        <p:grpSp>
          <p:nvGrpSpPr>
            <p:cNvPr id="159" name="Group 158"/>
            <p:cNvGrpSpPr/>
            <p:nvPr/>
          </p:nvGrpSpPr>
          <p:grpSpPr>
            <a:xfrm>
              <a:off x="1524000" y="2667000"/>
              <a:ext cx="457200" cy="457200"/>
              <a:chOff x="1524000" y="2667000"/>
              <a:chExt cx="457200" cy="457200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F</a:t>
                </a:r>
              </a:p>
            </p:txBody>
          </p:sp>
          <p:grpSp>
            <p:nvGrpSpPr>
              <p:cNvPr id="186" name="Group 185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87" name="Rectangle 186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88" name="Isosceles Triangle 187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160" name="Group 159"/>
            <p:cNvGrpSpPr/>
            <p:nvPr/>
          </p:nvGrpSpPr>
          <p:grpSpPr>
            <a:xfrm>
              <a:off x="1981200" y="2667000"/>
              <a:ext cx="457200" cy="457200"/>
              <a:chOff x="1524000" y="2667000"/>
              <a:chExt cx="457200" cy="457200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D</a:t>
                </a:r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83" name="Rectangle 182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84" name="Isosceles Triangle 183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161" name="Group 160"/>
            <p:cNvGrpSpPr/>
            <p:nvPr/>
          </p:nvGrpSpPr>
          <p:grpSpPr>
            <a:xfrm>
              <a:off x="2438400" y="2667000"/>
              <a:ext cx="457200" cy="457200"/>
              <a:chOff x="1524000" y="2667000"/>
              <a:chExt cx="457200" cy="457200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X</a:t>
                </a: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78" name="Rectangle 177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79" name="Isosceles Triangle 178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162" name="Group 161"/>
            <p:cNvGrpSpPr/>
            <p:nvPr/>
          </p:nvGrpSpPr>
          <p:grpSpPr>
            <a:xfrm>
              <a:off x="2895600" y="2667000"/>
              <a:ext cx="457200" cy="457200"/>
              <a:chOff x="1524000" y="2667000"/>
              <a:chExt cx="457200" cy="457200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</a:t>
                </a:r>
              </a:p>
            </p:txBody>
          </p:sp>
          <p:grpSp>
            <p:nvGrpSpPr>
              <p:cNvPr id="170" name="Group 169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71" name="Rectangle 170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72" name="Isosceles Triangle 171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163" name="Group 162"/>
            <p:cNvGrpSpPr/>
            <p:nvPr/>
          </p:nvGrpSpPr>
          <p:grpSpPr>
            <a:xfrm>
              <a:off x="3352800" y="2667000"/>
              <a:ext cx="457200" cy="457200"/>
              <a:chOff x="1524000" y="2667000"/>
              <a:chExt cx="457200" cy="457200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W</a:t>
                </a:r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67" name="Rectangle 166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68" name="Isosceles Triangle 167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</p:grpSp>
      <p:cxnSp>
        <p:nvCxnSpPr>
          <p:cNvPr id="151" name="Curved Connector 150"/>
          <p:cNvCxnSpPr>
            <a:stCxn id="205" idx="1"/>
          </p:cNvCxnSpPr>
          <p:nvPr/>
        </p:nvCxnSpPr>
        <p:spPr bwMode="auto">
          <a:xfrm rot="10800000" flipH="1" flipV="1">
            <a:off x="3886200" y="5943600"/>
            <a:ext cx="228600" cy="457200"/>
          </a:xfrm>
          <a:prstGeom prst="curvedConnector4">
            <a:avLst>
              <a:gd name="adj1" fmla="val 25926"/>
              <a:gd name="adj2" fmla="val 97222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/>
            <a:tailEnd type="arrow"/>
          </a:ln>
          <a:effectLst/>
        </p:spPr>
      </p:cxnSp>
      <p:grpSp>
        <p:nvGrpSpPr>
          <p:cNvPr id="242" name="Group 241"/>
          <p:cNvGrpSpPr/>
          <p:nvPr/>
        </p:nvGrpSpPr>
        <p:grpSpPr>
          <a:xfrm>
            <a:off x="2057400" y="5257800"/>
            <a:ext cx="2286000" cy="457200"/>
            <a:chOff x="1524000" y="2667000"/>
            <a:chExt cx="2286000" cy="457200"/>
          </a:xfrm>
        </p:grpSpPr>
        <p:grpSp>
          <p:nvGrpSpPr>
            <p:cNvPr id="243" name="Group 242"/>
            <p:cNvGrpSpPr/>
            <p:nvPr/>
          </p:nvGrpSpPr>
          <p:grpSpPr>
            <a:xfrm>
              <a:off x="1524000" y="2667000"/>
              <a:ext cx="457200" cy="457200"/>
              <a:chOff x="1524000" y="2667000"/>
              <a:chExt cx="457200" cy="457200"/>
            </a:xfrm>
          </p:grpSpPr>
          <p:sp>
            <p:nvSpPr>
              <p:cNvPr id="270" name="Rectangle 269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F</a:t>
                </a:r>
              </a:p>
            </p:txBody>
          </p:sp>
          <p:grpSp>
            <p:nvGrpSpPr>
              <p:cNvPr id="271" name="Group 270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72" name="Rectangle 271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73" name="Isosceles Triangle 272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44" name="Group 243"/>
            <p:cNvGrpSpPr/>
            <p:nvPr/>
          </p:nvGrpSpPr>
          <p:grpSpPr>
            <a:xfrm>
              <a:off x="1981200" y="2667000"/>
              <a:ext cx="457200" cy="457200"/>
              <a:chOff x="1524000" y="2667000"/>
              <a:chExt cx="457200" cy="457200"/>
            </a:xfrm>
          </p:grpSpPr>
          <p:sp>
            <p:nvSpPr>
              <p:cNvPr id="265" name="Rectangle 264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D</a:t>
                </a:r>
              </a:p>
            </p:txBody>
          </p:sp>
          <p:grpSp>
            <p:nvGrpSpPr>
              <p:cNvPr id="267" name="Group 266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68" name="Rectangle 267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69" name="Isosceles Triangle 268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45" name="Group 244"/>
            <p:cNvGrpSpPr/>
            <p:nvPr/>
          </p:nvGrpSpPr>
          <p:grpSpPr>
            <a:xfrm>
              <a:off x="2438400" y="2667000"/>
              <a:ext cx="457200" cy="457200"/>
              <a:chOff x="1524000" y="2667000"/>
              <a:chExt cx="457200" cy="457200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X</a:t>
                </a:r>
              </a:p>
            </p:txBody>
          </p:sp>
          <p:grpSp>
            <p:nvGrpSpPr>
              <p:cNvPr id="261" name="Group 260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62" name="Rectangle 261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63" name="Isosceles Triangle 262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47" name="Group 246"/>
            <p:cNvGrpSpPr/>
            <p:nvPr/>
          </p:nvGrpSpPr>
          <p:grpSpPr>
            <a:xfrm>
              <a:off x="2895600" y="2667000"/>
              <a:ext cx="457200" cy="457200"/>
              <a:chOff x="1524000" y="2667000"/>
              <a:chExt cx="457200" cy="457200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</a:t>
                </a:r>
              </a:p>
            </p:txBody>
          </p:sp>
          <p:grpSp>
            <p:nvGrpSpPr>
              <p:cNvPr id="256" name="Group 255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58" name="Rectangle 257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59" name="Isosceles Triangle 258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48" name="Group 247"/>
            <p:cNvGrpSpPr/>
            <p:nvPr/>
          </p:nvGrpSpPr>
          <p:grpSpPr>
            <a:xfrm>
              <a:off x="3352800" y="2667000"/>
              <a:ext cx="457200" cy="457200"/>
              <a:chOff x="1524000" y="2667000"/>
              <a:chExt cx="457200" cy="457200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W</a:t>
                </a:r>
              </a:p>
            </p:txBody>
          </p:sp>
          <p:grpSp>
            <p:nvGrpSpPr>
              <p:cNvPr id="250" name="Group 249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51" name="Rectangle 250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53" name="Isosceles Triangle 252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</p:grpSp>
      <p:cxnSp>
        <p:nvCxnSpPr>
          <p:cNvPr id="275" name="Curved Connector 274"/>
          <p:cNvCxnSpPr>
            <a:stCxn id="249" idx="1"/>
          </p:cNvCxnSpPr>
          <p:nvPr/>
        </p:nvCxnSpPr>
        <p:spPr bwMode="auto">
          <a:xfrm rot="10800000" flipH="1" flipV="1">
            <a:off x="3886200" y="5486400"/>
            <a:ext cx="152400" cy="838200"/>
          </a:xfrm>
          <a:prstGeom prst="curvedConnector4">
            <a:avLst>
              <a:gd name="adj1" fmla="val 31898"/>
              <a:gd name="adj2" fmla="val 58252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/>
            <a:tailEnd type="arrow"/>
          </a:ln>
          <a:effectLst/>
        </p:spPr>
      </p:cxnSp>
      <p:grpSp>
        <p:nvGrpSpPr>
          <p:cNvPr id="276" name="Group 275"/>
          <p:cNvGrpSpPr/>
          <p:nvPr/>
        </p:nvGrpSpPr>
        <p:grpSpPr>
          <a:xfrm>
            <a:off x="1600200" y="4800600"/>
            <a:ext cx="2286000" cy="457200"/>
            <a:chOff x="1524000" y="2667000"/>
            <a:chExt cx="2286000" cy="457200"/>
          </a:xfrm>
        </p:grpSpPr>
        <p:grpSp>
          <p:nvGrpSpPr>
            <p:cNvPr id="278" name="Group 277"/>
            <p:cNvGrpSpPr/>
            <p:nvPr/>
          </p:nvGrpSpPr>
          <p:grpSpPr>
            <a:xfrm>
              <a:off x="1524000" y="2667000"/>
              <a:ext cx="457200" cy="457200"/>
              <a:chOff x="1524000" y="2667000"/>
              <a:chExt cx="457200" cy="457200"/>
            </a:xfrm>
          </p:grpSpPr>
          <p:sp>
            <p:nvSpPr>
              <p:cNvPr id="316" name="Rectangle 315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F</a:t>
                </a:r>
              </a:p>
            </p:txBody>
          </p:sp>
          <p:grpSp>
            <p:nvGrpSpPr>
              <p:cNvPr id="317" name="Group 316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318" name="Rectangle 317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19" name="Isosceles Triangle 318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79" name="Group 278"/>
            <p:cNvGrpSpPr/>
            <p:nvPr/>
          </p:nvGrpSpPr>
          <p:grpSpPr>
            <a:xfrm>
              <a:off x="1981200" y="2667000"/>
              <a:ext cx="457200" cy="457200"/>
              <a:chOff x="1524000" y="2667000"/>
              <a:chExt cx="457200" cy="457200"/>
            </a:xfrm>
          </p:grpSpPr>
          <p:sp>
            <p:nvSpPr>
              <p:cNvPr id="312" name="Rectangle 311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D</a:t>
                </a:r>
              </a:p>
            </p:txBody>
          </p:sp>
          <p:grpSp>
            <p:nvGrpSpPr>
              <p:cNvPr id="313" name="Group 312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314" name="Rectangle 313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15" name="Isosceles Triangle 314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80" name="Group 279"/>
            <p:cNvGrpSpPr/>
            <p:nvPr/>
          </p:nvGrpSpPr>
          <p:grpSpPr>
            <a:xfrm>
              <a:off x="2438400" y="2667000"/>
              <a:ext cx="457200" cy="457200"/>
              <a:chOff x="1524000" y="2667000"/>
              <a:chExt cx="457200" cy="457200"/>
            </a:xfrm>
          </p:grpSpPr>
          <p:sp>
            <p:nvSpPr>
              <p:cNvPr id="298" name="Rectangle 297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X</a:t>
                </a:r>
              </a:p>
            </p:txBody>
          </p:sp>
          <p:grpSp>
            <p:nvGrpSpPr>
              <p:cNvPr id="304" name="Group 303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310" name="Rectangle 309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11" name="Isosceles Triangle 310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81" name="Group 280"/>
            <p:cNvGrpSpPr/>
            <p:nvPr/>
          </p:nvGrpSpPr>
          <p:grpSpPr>
            <a:xfrm>
              <a:off x="2895600" y="2667000"/>
              <a:ext cx="457200" cy="457200"/>
              <a:chOff x="1524000" y="2667000"/>
              <a:chExt cx="457200" cy="457200"/>
            </a:xfrm>
          </p:grpSpPr>
          <p:sp>
            <p:nvSpPr>
              <p:cNvPr id="293" name="Rectangle 292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</a:t>
                </a:r>
              </a:p>
            </p:txBody>
          </p:sp>
          <p:grpSp>
            <p:nvGrpSpPr>
              <p:cNvPr id="295" name="Group 294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96" name="Rectangle 295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97" name="Isosceles Triangle 296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83" name="Group 282"/>
            <p:cNvGrpSpPr/>
            <p:nvPr/>
          </p:nvGrpSpPr>
          <p:grpSpPr>
            <a:xfrm>
              <a:off x="3352800" y="2667000"/>
              <a:ext cx="457200" cy="457200"/>
              <a:chOff x="1524000" y="2667000"/>
              <a:chExt cx="457200" cy="457200"/>
            </a:xfrm>
          </p:grpSpPr>
          <p:sp>
            <p:nvSpPr>
              <p:cNvPr id="284" name="Rectangle 283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W</a:t>
                </a:r>
              </a:p>
            </p:txBody>
          </p:sp>
          <p:grpSp>
            <p:nvGrpSpPr>
              <p:cNvPr id="285" name="Group 284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90" name="Rectangle 289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92" name="Isosceles Triangle 291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</p:grpSp>
      <p:sp>
        <p:nvSpPr>
          <p:cNvPr id="40" name="TextBox 39"/>
          <p:cNvSpPr txBox="1"/>
          <p:nvPr/>
        </p:nvSpPr>
        <p:spPr>
          <a:xfrm>
            <a:off x="5562600" y="5029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[ Assumes data written to registers in a W cycle is readable in parallel D cycle (dotted line). Extra write data register and bypass paths required if this is not possible. ]</a:t>
            </a:r>
          </a:p>
        </p:txBody>
      </p:sp>
      <p:cxnSp>
        <p:nvCxnSpPr>
          <p:cNvPr id="320" name="Curved Connector 319"/>
          <p:cNvCxnSpPr>
            <a:endCxn id="183" idx="0"/>
          </p:cNvCxnSpPr>
          <p:nvPr/>
        </p:nvCxnSpPr>
        <p:spPr bwMode="auto">
          <a:xfrm rot="16200000" flipH="1">
            <a:off x="3049287" y="5637516"/>
            <a:ext cx="1216624" cy="304795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2651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 in Lecture 2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077200" cy="5054600"/>
          </a:xfrm>
        </p:spPr>
        <p:txBody>
          <a:bodyPr/>
          <a:lstStyle/>
          <a:p>
            <a:r>
              <a:rPr lang="en-US" dirty="0" err="1"/>
              <a:t>Microcoding</a:t>
            </a:r>
            <a:r>
              <a:rPr lang="en-US" dirty="0"/>
              <a:t>, an effective technique to manage control unit complexity, invented in era when logic (tubes), main memory (magnetic core), and ROM (diodes) used different technologies</a:t>
            </a:r>
          </a:p>
          <a:p>
            <a:r>
              <a:rPr lang="en-US" dirty="0"/>
              <a:t>Difference between ROM and RAM speed motivated additional complex instructions</a:t>
            </a:r>
          </a:p>
          <a:p>
            <a:r>
              <a:rPr lang="en-US" dirty="0"/>
              <a:t>Technology advances leading to fast SRAM made technology assumptions invalid</a:t>
            </a:r>
          </a:p>
          <a:p>
            <a:r>
              <a:rPr lang="en-US" dirty="0"/>
              <a:t>Complex instructions sets impede parallel and pipelined implementations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343A-8D84-C940-A55B-E75DDCD6568E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549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Speculation for RAW Data Hazards </a:t>
            </a:r>
          </a:p>
        </p:txBody>
      </p:sp>
      <p:sp>
        <p:nvSpPr>
          <p:cNvPr id="130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Rather than wait for value, can guess value!</a:t>
            </a:r>
          </a:p>
          <a:p>
            <a:endParaRPr lang="en-US" sz="2800" dirty="0"/>
          </a:p>
          <a:p>
            <a:r>
              <a:rPr lang="en-US" sz="2800" dirty="0"/>
              <a:t>So far, only effective in certain limited cases:</a:t>
            </a:r>
          </a:p>
          <a:p>
            <a:pPr lvl="1"/>
            <a:r>
              <a:rPr lang="en-US" sz="2000" dirty="0"/>
              <a:t>Branch prediction</a:t>
            </a:r>
          </a:p>
          <a:p>
            <a:pPr lvl="1"/>
            <a:r>
              <a:rPr lang="en-US" sz="2000" dirty="0"/>
              <a:t>Stack pointer updates</a:t>
            </a:r>
          </a:p>
          <a:p>
            <a:pPr lvl="1"/>
            <a:r>
              <a:rPr lang="en-US" sz="2000" dirty="0"/>
              <a:t>Memory address disambiguation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50BF-9A85-3349-91B9-AD7774474F6C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0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867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CS152 </a:t>
            </a:r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 1 is posted, due 11:59PM on Monday Feb 8</a:t>
            </a:r>
          </a:p>
          <a:p>
            <a:endParaRPr lang="en-US" dirty="0"/>
          </a:p>
          <a:p>
            <a:r>
              <a:rPr lang="en-US" dirty="0"/>
              <a:t>Lab 1 out today, due 11:59PM Wed Feb 17</a:t>
            </a:r>
          </a:p>
          <a:p>
            <a:r>
              <a:rPr lang="en-US" dirty="0"/>
              <a:t>Lab 1 overview in Sections on Friday</a:t>
            </a:r>
          </a:p>
          <a:p>
            <a:pPr lvl="1"/>
            <a:r>
              <a:rPr lang="en-US" dirty="0"/>
              <a:t>There will be live demo walking through lab install process</a:t>
            </a:r>
          </a:p>
          <a:p>
            <a:endParaRPr lang="en-US" dirty="0"/>
          </a:p>
          <a:p>
            <a:r>
              <a:rPr lang="en-US" dirty="0"/>
              <a:t>Midterm and final exams will use remote proctoring</a:t>
            </a:r>
          </a:p>
          <a:p>
            <a:pPr lvl="1"/>
            <a:r>
              <a:rPr lang="en-US" dirty="0"/>
              <a:t>Details TBD, awaiting further instruction from campus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31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563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CS252A Administrivia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CS252 discussions grading policy</a:t>
            </a:r>
          </a:p>
          <a:p>
            <a:pPr lvl="1"/>
            <a:r>
              <a:rPr lang="en-US" dirty="0"/>
              <a:t>We’ll ignore your two lowest scores in grading, which includes absences</a:t>
            </a:r>
          </a:p>
          <a:p>
            <a:pPr lvl="1"/>
            <a:r>
              <a:rPr lang="en-US" dirty="0"/>
              <a:t>Send in summary even if you can’t attend discussion</a:t>
            </a:r>
          </a:p>
          <a:p>
            <a:r>
              <a:rPr lang="en-US" dirty="0"/>
              <a:t>CS252 Piazza class has been created</a:t>
            </a:r>
          </a:p>
          <a:p>
            <a:pPr lvl="1"/>
            <a:r>
              <a:rPr lang="en-US" dirty="0"/>
              <a:t>Sign up for this as well as CS152 Piazza</a:t>
            </a:r>
          </a:p>
          <a:p>
            <a:r>
              <a:rPr lang="en-US" dirty="0"/>
              <a:t>Each CS252 paper has dedicated thread</a:t>
            </a:r>
          </a:p>
          <a:p>
            <a:pPr lvl="1"/>
            <a:r>
              <a:rPr lang="en-US" dirty="0"/>
              <a:t>Post your response as private note to instructors</a:t>
            </a:r>
          </a:p>
          <a:p>
            <a:pPr lvl="1"/>
            <a:r>
              <a:rPr lang="en-US" dirty="0"/>
              <a:t>Due Wednesday evening before Thursday discussion section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32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358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Hazards</a:t>
            </a:r>
            <a:endParaRPr lang="en-US" dirty="0"/>
          </a:p>
        </p:txBody>
      </p:sp>
      <p:sp>
        <p:nvSpPr>
          <p:cNvPr id="130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077200" cy="50546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What do we need to calculate next PC?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For Unconditional Jumps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err="1"/>
              <a:t>Opcode</a:t>
            </a:r>
            <a:r>
              <a:rPr lang="en-US" sz="2400" dirty="0"/>
              <a:t>, PC, and offset</a:t>
            </a:r>
          </a:p>
          <a:p>
            <a:r>
              <a:rPr lang="en-US" sz="3200" dirty="0"/>
              <a:t>For Jump Register</a:t>
            </a:r>
          </a:p>
          <a:p>
            <a:pPr lvl="1"/>
            <a:r>
              <a:rPr lang="en-US" sz="2400" dirty="0" err="1"/>
              <a:t>Opcode</a:t>
            </a:r>
            <a:r>
              <a:rPr lang="en-US" sz="2400" dirty="0"/>
              <a:t>, Register value, and offset</a:t>
            </a:r>
          </a:p>
          <a:p>
            <a:r>
              <a:rPr lang="en-US" sz="3200" dirty="0"/>
              <a:t>For Conditional Branches</a:t>
            </a:r>
          </a:p>
          <a:p>
            <a:pPr lvl="1"/>
            <a:r>
              <a:rPr lang="en-US" sz="2400" dirty="0" err="1"/>
              <a:t>Opcode</a:t>
            </a:r>
            <a:r>
              <a:rPr lang="en-US" sz="2400" dirty="0"/>
              <a:t>, Register (for condition), PC and offset</a:t>
            </a:r>
          </a:p>
          <a:p>
            <a:r>
              <a:rPr lang="en-US" sz="3200" dirty="0"/>
              <a:t>For all other instructions</a:t>
            </a:r>
          </a:p>
          <a:p>
            <a:pPr lvl="1"/>
            <a:r>
              <a:rPr lang="en-US" sz="2400" dirty="0" err="1"/>
              <a:t>Opcode</a:t>
            </a:r>
            <a:r>
              <a:rPr lang="en-US" sz="2400" dirty="0"/>
              <a:t> and PC ( and have to know it’s not one of above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FAEA50BF-9A85-3349-91B9-AD7774474F6C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41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867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Box 326"/>
          <p:cNvSpPr txBox="1"/>
          <p:nvPr/>
        </p:nvSpPr>
        <p:spPr>
          <a:xfrm>
            <a:off x="6329347" y="914400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b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M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emory</a:t>
            </a:r>
          </a:p>
        </p:txBody>
      </p:sp>
      <p:sp>
        <p:nvSpPr>
          <p:cNvPr id="326" name="TextBox 325"/>
          <p:cNvSpPr txBox="1"/>
          <p:nvPr/>
        </p:nvSpPr>
        <p:spPr>
          <a:xfrm>
            <a:off x="4572000" y="914400"/>
            <a:ext cx="1035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 err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E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X</a:t>
            </a:r>
            <a:r>
              <a:rPr lang="en-US" sz="2000" dirty="0" err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ecute</a:t>
            </a:r>
            <a:endParaRPr lang="en-US" sz="20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2667000" y="914400"/>
            <a:ext cx="976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b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D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ecode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838200" y="914400"/>
            <a:ext cx="759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b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F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etch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information in pipeline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34</a:t>
            </a:fld>
            <a:endParaRPr lang="en-US">
              <a:solidFill>
                <a:srgbClr val="FBBA03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6601" y="3790623"/>
            <a:ext cx="914399" cy="1451989"/>
            <a:chOff x="2362200" y="3809999"/>
            <a:chExt cx="914399" cy="1340864"/>
          </a:xfrm>
        </p:grpSpPr>
        <p:grpSp>
          <p:nvGrpSpPr>
            <p:cNvPr id="127" name="Group 126"/>
            <p:cNvGrpSpPr/>
            <p:nvPr/>
          </p:nvGrpSpPr>
          <p:grpSpPr>
            <a:xfrm>
              <a:off x="2362200" y="3809999"/>
              <a:ext cx="914399" cy="1340864"/>
              <a:chOff x="2362200" y="3809999"/>
              <a:chExt cx="914399" cy="1340864"/>
            </a:xfrm>
          </p:grpSpPr>
          <p:sp>
            <p:nvSpPr>
              <p:cNvPr id="129" name="Rectangle 128"/>
              <p:cNvSpPr/>
              <p:nvPr/>
            </p:nvSpPr>
            <p:spPr>
              <a:xfrm rot="16200000">
                <a:off x="17679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 rot="16200000">
                <a:off x="19203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 rot="16200000">
                <a:off x="20727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 rot="16200000">
                <a:off x="22251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 rot="16200000">
                <a:off x="2377568" y="4404231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 rot="16200000">
                <a:off x="25299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 rot="16200000">
              <a:off x="2223507" y="4253493"/>
              <a:ext cx="11346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Registers</a:t>
              </a:r>
            </a:p>
          </p:txBody>
        </p:sp>
      </p:grpSp>
      <p:cxnSp>
        <p:nvCxnSpPr>
          <p:cNvPr id="37" name="Straight Connector 36"/>
          <p:cNvCxnSpPr/>
          <p:nvPr/>
        </p:nvCxnSpPr>
        <p:spPr bwMode="auto">
          <a:xfrm flipH="1">
            <a:off x="1676400" y="4404412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2" name="Group 41"/>
          <p:cNvGrpSpPr/>
          <p:nvPr/>
        </p:nvGrpSpPr>
        <p:grpSpPr>
          <a:xfrm>
            <a:off x="6019800" y="4023412"/>
            <a:ext cx="228600" cy="990600"/>
            <a:chOff x="7162800" y="2597423"/>
            <a:chExt cx="457204" cy="1809477"/>
          </a:xfrm>
        </p:grpSpPr>
        <p:cxnSp>
          <p:nvCxnSpPr>
            <p:cNvPr id="115" name="Straight Connector 114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Rectangle 115"/>
            <p:cNvSpPr/>
            <p:nvPr/>
          </p:nvSpPr>
          <p:spPr>
            <a:xfrm rot="16200000">
              <a:off x="6556517" y="3203712"/>
              <a:ext cx="1669775" cy="457198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117" name="Isosceles Triangle 116"/>
            <p:cNvSpPr/>
            <p:nvPr/>
          </p:nvSpPr>
          <p:spPr>
            <a:xfrm>
              <a:off x="7162800" y="4038599"/>
              <a:ext cx="457201" cy="228603"/>
            </a:xfrm>
            <a:prstGeom prst="triangle">
              <a:avLst>
                <a:gd name="adj" fmla="val 54064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190998" y="3794813"/>
            <a:ext cx="228600" cy="609600"/>
            <a:chOff x="7162800" y="1828800"/>
            <a:chExt cx="457200" cy="2813901"/>
          </a:xfrm>
        </p:grpSpPr>
        <p:cxnSp>
          <p:nvCxnSpPr>
            <p:cNvPr id="112" name="Straight Connector 111"/>
            <p:cNvCxnSpPr/>
            <p:nvPr/>
          </p:nvCxnSpPr>
          <p:spPr bwMode="auto">
            <a:xfrm>
              <a:off x="7391400" y="4267201"/>
              <a:ext cx="0" cy="3755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Rectangle 112"/>
            <p:cNvSpPr/>
            <p:nvPr/>
          </p:nvSpPr>
          <p:spPr>
            <a:xfrm rot="16200000">
              <a:off x="6172200" y="2819400"/>
              <a:ext cx="2438400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B</a:t>
              </a:r>
            </a:p>
          </p:txBody>
        </p:sp>
        <p:sp>
          <p:nvSpPr>
            <p:cNvPr id="114" name="Isosceles Triangle 113"/>
            <p:cNvSpPr/>
            <p:nvPr/>
          </p:nvSpPr>
          <p:spPr>
            <a:xfrm>
              <a:off x="7162800" y="3732628"/>
              <a:ext cx="457200" cy="534574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44" name="Straight Connector 43"/>
          <p:cNvCxnSpPr>
            <a:endCxn id="116" idx="2"/>
          </p:cNvCxnSpPr>
          <p:nvPr/>
        </p:nvCxnSpPr>
        <p:spPr bwMode="auto">
          <a:xfrm flipH="1" flipV="1">
            <a:off x="6248400" y="4480473"/>
            <a:ext cx="381000" cy="1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H="1">
            <a:off x="5867398" y="4328212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1" name="Group 50"/>
          <p:cNvGrpSpPr/>
          <p:nvPr/>
        </p:nvGrpSpPr>
        <p:grpSpPr>
          <a:xfrm>
            <a:off x="4191000" y="4709212"/>
            <a:ext cx="228600" cy="609600"/>
            <a:chOff x="7162800" y="1828800"/>
            <a:chExt cx="457200" cy="2813901"/>
          </a:xfrm>
        </p:grpSpPr>
        <p:cxnSp>
          <p:nvCxnSpPr>
            <p:cNvPr id="105" name="Straight Connector 104"/>
            <p:cNvCxnSpPr/>
            <p:nvPr/>
          </p:nvCxnSpPr>
          <p:spPr bwMode="auto">
            <a:xfrm>
              <a:off x="7391400" y="4267201"/>
              <a:ext cx="0" cy="3755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Rectangle 105"/>
            <p:cNvSpPr/>
            <p:nvPr/>
          </p:nvSpPr>
          <p:spPr>
            <a:xfrm rot="16200000">
              <a:off x="6172200" y="2819400"/>
              <a:ext cx="2438400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A</a:t>
              </a:r>
            </a:p>
          </p:txBody>
        </p:sp>
        <p:sp>
          <p:nvSpPr>
            <p:cNvPr id="107" name="Isosceles Triangle 106"/>
            <p:cNvSpPr/>
            <p:nvPr/>
          </p:nvSpPr>
          <p:spPr>
            <a:xfrm>
              <a:off x="7162800" y="3732628"/>
              <a:ext cx="457200" cy="534574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52" name="Straight Connector 51"/>
          <p:cNvCxnSpPr/>
          <p:nvPr/>
        </p:nvCxnSpPr>
        <p:spPr bwMode="auto">
          <a:xfrm>
            <a:off x="4419600" y="4175812"/>
            <a:ext cx="533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106" idx="2"/>
          </p:cNvCxnSpPr>
          <p:nvPr/>
        </p:nvCxnSpPr>
        <p:spPr bwMode="auto">
          <a:xfrm flipV="1">
            <a:off x="4419600" y="4937812"/>
            <a:ext cx="990600" cy="3552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6629400" y="2880412"/>
            <a:ext cx="1143000" cy="190500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Data Cache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381000" y="3566212"/>
            <a:ext cx="304800" cy="1587499"/>
            <a:chOff x="7162800" y="1828801"/>
            <a:chExt cx="457200" cy="2578099"/>
          </a:xfrm>
        </p:grpSpPr>
        <p:cxnSp>
          <p:nvCxnSpPr>
            <p:cNvPr id="136" name="Straight Connector 135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7" name="Rectangle 136"/>
            <p:cNvSpPr/>
            <p:nvPr/>
          </p:nvSpPr>
          <p:spPr>
            <a:xfrm rot="16200000">
              <a:off x="6172200" y="2819401"/>
              <a:ext cx="2438399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PC</a:t>
              </a:r>
            </a:p>
          </p:txBody>
        </p:sp>
        <p:sp>
          <p:nvSpPr>
            <p:cNvPr id="138" name="Isosceles Triangle 137"/>
            <p:cNvSpPr/>
            <p:nvPr/>
          </p:nvSpPr>
          <p:spPr>
            <a:xfrm>
              <a:off x="7162800" y="4038600"/>
              <a:ext cx="457200" cy="228600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sp>
        <p:nvSpPr>
          <p:cNvPr id="139" name="Rectangle 138"/>
          <p:cNvSpPr/>
          <p:nvPr/>
        </p:nvSpPr>
        <p:spPr>
          <a:xfrm>
            <a:off x="838200" y="3261412"/>
            <a:ext cx="1371600" cy="198120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Instruction Cache</a:t>
            </a:r>
          </a:p>
        </p:txBody>
      </p:sp>
      <p:cxnSp>
        <p:nvCxnSpPr>
          <p:cNvPr id="141" name="Straight Connector 140"/>
          <p:cNvCxnSpPr/>
          <p:nvPr/>
        </p:nvCxnSpPr>
        <p:spPr bwMode="auto">
          <a:xfrm flipH="1">
            <a:off x="685800" y="4328212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/>
          <p:cNvCxnSpPr>
            <a:stCxn id="129" idx="0"/>
          </p:cNvCxnSpPr>
          <p:nvPr/>
        </p:nvCxnSpPr>
        <p:spPr bwMode="auto">
          <a:xfrm flipH="1">
            <a:off x="2514600" y="4516619"/>
            <a:ext cx="762002" cy="401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3" name="Group 152"/>
          <p:cNvGrpSpPr/>
          <p:nvPr/>
        </p:nvGrpSpPr>
        <p:grpSpPr>
          <a:xfrm>
            <a:off x="7772400" y="2880412"/>
            <a:ext cx="228600" cy="2057400"/>
            <a:chOff x="7162800" y="1828799"/>
            <a:chExt cx="457201" cy="2578101"/>
          </a:xfrm>
        </p:grpSpPr>
        <p:cxnSp>
          <p:nvCxnSpPr>
            <p:cNvPr id="154" name="Straight Connector 153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5" name="Rectangle 154"/>
            <p:cNvSpPr/>
            <p:nvPr/>
          </p:nvSpPr>
          <p:spPr>
            <a:xfrm rot="16200000">
              <a:off x="6172201" y="2819399"/>
              <a:ext cx="2438400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156" name="Isosceles Triangle 155"/>
            <p:cNvSpPr/>
            <p:nvPr/>
          </p:nvSpPr>
          <p:spPr>
            <a:xfrm>
              <a:off x="7162800" y="4038599"/>
              <a:ext cx="457201" cy="228603"/>
            </a:xfrm>
            <a:prstGeom prst="triangle">
              <a:avLst>
                <a:gd name="adj" fmla="val 54064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158" name="Straight Connector 157"/>
          <p:cNvCxnSpPr>
            <a:endCxn id="155" idx="2"/>
          </p:cNvCxnSpPr>
          <p:nvPr/>
        </p:nvCxnSpPr>
        <p:spPr bwMode="auto">
          <a:xfrm flipH="1" flipV="1">
            <a:off x="8001001" y="3853370"/>
            <a:ext cx="304799" cy="176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V="1">
            <a:off x="8763000" y="4175812"/>
            <a:ext cx="0" cy="1752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1" name="Straight Connector 180"/>
          <p:cNvCxnSpPr/>
          <p:nvPr/>
        </p:nvCxnSpPr>
        <p:spPr bwMode="auto">
          <a:xfrm flipH="1">
            <a:off x="8458200" y="4175812"/>
            <a:ext cx="304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01" name="Group 200"/>
          <p:cNvGrpSpPr/>
          <p:nvPr/>
        </p:nvGrpSpPr>
        <p:grpSpPr>
          <a:xfrm>
            <a:off x="7772400" y="5090212"/>
            <a:ext cx="228601" cy="568327"/>
            <a:chOff x="6553200" y="3886200"/>
            <a:chExt cx="228601" cy="568327"/>
          </a:xfrm>
        </p:grpSpPr>
        <p:cxnSp>
          <p:nvCxnSpPr>
            <p:cNvPr id="198" name="Straight Connector 197"/>
            <p:cNvCxnSpPr/>
            <p:nvPr/>
          </p:nvCxnSpPr>
          <p:spPr bwMode="auto">
            <a:xfrm>
              <a:off x="6667500" y="4378687"/>
              <a:ext cx="0" cy="758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9" name="Rectangle 198"/>
            <p:cNvSpPr/>
            <p:nvPr/>
          </p:nvSpPr>
          <p:spPr>
            <a:xfrm rot="16200000">
              <a:off x="6421258" y="4018143"/>
              <a:ext cx="492485" cy="2286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6553200" y="4270719"/>
              <a:ext cx="228600" cy="107968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204" name="Straight Connector 203"/>
          <p:cNvCxnSpPr>
            <a:endCxn id="199" idx="2"/>
          </p:cNvCxnSpPr>
          <p:nvPr/>
        </p:nvCxnSpPr>
        <p:spPr bwMode="auto">
          <a:xfrm flipH="1">
            <a:off x="8001001" y="5318812"/>
            <a:ext cx="304799" cy="1764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6" name="Group 175"/>
          <p:cNvGrpSpPr/>
          <p:nvPr/>
        </p:nvGrpSpPr>
        <p:grpSpPr>
          <a:xfrm>
            <a:off x="8229600" y="3718612"/>
            <a:ext cx="304800" cy="1752600"/>
            <a:chOff x="1828800" y="2438400"/>
            <a:chExt cx="400110" cy="1752600"/>
          </a:xfrm>
        </p:grpSpPr>
        <p:sp>
          <p:nvSpPr>
            <p:cNvPr id="174" name="Trapezoid 173"/>
            <p:cNvSpPr/>
            <p:nvPr/>
          </p:nvSpPr>
          <p:spPr>
            <a:xfrm rot="5400000">
              <a:off x="1143000" y="3162300"/>
              <a:ext cx="1752600" cy="304800"/>
            </a:xfrm>
            <a:prstGeom prst="trapezoid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 dirty="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 rot="16200000">
              <a:off x="1936522" y="3085927"/>
              <a:ext cx="1846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cxnSp>
        <p:nvCxnSpPr>
          <p:cNvPr id="210" name="Straight Connector 209"/>
          <p:cNvCxnSpPr/>
          <p:nvPr/>
        </p:nvCxnSpPr>
        <p:spPr bwMode="auto">
          <a:xfrm>
            <a:off x="6477000" y="4480612"/>
            <a:ext cx="0" cy="838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3" name="Straight Connector 212"/>
          <p:cNvCxnSpPr>
            <a:stCxn id="199" idx="0"/>
          </p:cNvCxnSpPr>
          <p:nvPr/>
        </p:nvCxnSpPr>
        <p:spPr bwMode="auto">
          <a:xfrm flipH="1" flipV="1">
            <a:off x="6477000" y="5318812"/>
            <a:ext cx="1295401" cy="1764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8" name="Group 217"/>
          <p:cNvGrpSpPr/>
          <p:nvPr/>
        </p:nvGrpSpPr>
        <p:grpSpPr>
          <a:xfrm>
            <a:off x="6019800" y="2728012"/>
            <a:ext cx="228600" cy="990600"/>
            <a:chOff x="7162800" y="2597423"/>
            <a:chExt cx="457204" cy="1809477"/>
          </a:xfrm>
        </p:grpSpPr>
        <p:cxnSp>
          <p:nvCxnSpPr>
            <p:cNvPr id="219" name="Straight Connector 218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0" name="Rectangle 219"/>
            <p:cNvSpPr/>
            <p:nvPr/>
          </p:nvSpPr>
          <p:spPr>
            <a:xfrm rot="16200000">
              <a:off x="6556517" y="3203712"/>
              <a:ext cx="1669775" cy="457198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Store</a:t>
              </a:r>
            </a:p>
          </p:txBody>
        </p:sp>
        <p:sp>
          <p:nvSpPr>
            <p:cNvPr id="221" name="Isosceles Triangle 220"/>
            <p:cNvSpPr/>
            <p:nvPr/>
          </p:nvSpPr>
          <p:spPr>
            <a:xfrm>
              <a:off x="7162800" y="4038599"/>
              <a:ext cx="457201" cy="228603"/>
            </a:xfrm>
            <a:prstGeom prst="triangle">
              <a:avLst>
                <a:gd name="adj" fmla="val 54064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4191000" y="2728012"/>
            <a:ext cx="228601" cy="914400"/>
            <a:chOff x="6553200" y="3886200"/>
            <a:chExt cx="228601" cy="568327"/>
          </a:xfrm>
        </p:grpSpPr>
        <p:cxnSp>
          <p:nvCxnSpPr>
            <p:cNvPr id="228" name="Straight Connector 227"/>
            <p:cNvCxnSpPr/>
            <p:nvPr/>
          </p:nvCxnSpPr>
          <p:spPr bwMode="auto">
            <a:xfrm>
              <a:off x="6667500" y="4378687"/>
              <a:ext cx="0" cy="758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9" name="Rectangle 228"/>
            <p:cNvSpPr/>
            <p:nvPr/>
          </p:nvSpPr>
          <p:spPr>
            <a:xfrm rot="16200000">
              <a:off x="6421258" y="4018143"/>
              <a:ext cx="492485" cy="2286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Imm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230" name="Isosceles Triangle 229"/>
            <p:cNvSpPr/>
            <p:nvPr/>
          </p:nvSpPr>
          <p:spPr>
            <a:xfrm>
              <a:off x="6553200" y="4270719"/>
              <a:ext cx="228600" cy="107968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231" name="Straight Connector 230"/>
          <p:cNvCxnSpPr/>
          <p:nvPr/>
        </p:nvCxnSpPr>
        <p:spPr bwMode="auto">
          <a:xfrm flipV="1">
            <a:off x="2895600" y="3185212"/>
            <a:ext cx="0" cy="1371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2" name="Straight Connector 231"/>
          <p:cNvCxnSpPr/>
          <p:nvPr/>
        </p:nvCxnSpPr>
        <p:spPr bwMode="auto">
          <a:xfrm flipH="1" flipV="1">
            <a:off x="2895600" y="3185212"/>
            <a:ext cx="1295401" cy="1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6" name="Straight Connector 245"/>
          <p:cNvCxnSpPr>
            <a:endCxn id="240" idx="0"/>
          </p:cNvCxnSpPr>
          <p:nvPr/>
        </p:nvCxnSpPr>
        <p:spPr bwMode="auto">
          <a:xfrm flipH="1">
            <a:off x="5148914" y="3947212"/>
            <a:ext cx="26128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2" name="Straight Connector 251"/>
          <p:cNvCxnSpPr/>
          <p:nvPr/>
        </p:nvCxnSpPr>
        <p:spPr bwMode="auto">
          <a:xfrm>
            <a:off x="4419600" y="3185212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4" name="Straight Connector 253"/>
          <p:cNvCxnSpPr/>
          <p:nvPr/>
        </p:nvCxnSpPr>
        <p:spPr bwMode="auto">
          <a:xfrm flipV="1">
            <a:off x="4572000" y="3185212"/>
            <a:ext cx="0" cy="533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7" name="Straight Connector 256"/>
          <p:cNvCxnSpPr/>
          <p:nvPr/>
        </p:nvCxnSpPr>
        <p:spPr bwMode="auto">
          <a:xfrm>
            <a:off x="4572000" y="3718612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39" name="Group 238"/>
          <p:cNvGrpSpPr/>
          <p:nvPr/>
        </p:nvGrpSpPr>
        <p:grpSpPr>
          <a:xfrm>
            <a:off x="4953000" y="3566212"/>
            <a:ext cx="228600" cy="762000"/>
            <a:chOff x="1828800" y="2438400"/>
            <a:chExt cx="400110" cy="1752600"/>
          </a:xfrm>
        </p:grpSpPr>
        <p:sp>
          <p:nvSpPr>
            <p:cNvPr id="240" name="Trapezoid 239"/>
            <p:cNvSpPr/>
            <p:nvPr/>
          </p:nvSpPr>
          <p:spPr>
            <a:xfrm rot="5400000">
              <a:off x="1143000" y="3162300"/>
              <a:ext cx="1752600" cy="304800"/>
            </a:xfrm>
            <a:prstGeom prst="trapezoid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 dirty="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 rot="16200000">
              <a:off x="1936522" y="3085927"/>
              <a:ext cx="1846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cxnSp>
        <p:nvCxnSpPr>
          <p:cNvPr id="264" name="Straight Connector 263"/>
          <p:cNvCxnSpPr/>
          <p:nvPr/>
        </p:nvCxnSpPr>
        <p:spPr bwMode="auto">
          <a:xfrm flipV="1">
            <a:off x="4800600" y="3185212"/>
            <a:ext cx="0" cy="990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6" name="Straight Connector 265"/>
          <p:cNvCxnSpPr>
            <a:stCxn id="220" idx="0"/>
          </p:cNvCxnSpPr>
          <p:nvPr/>
        </p:nvCxnSpPr>
        <p:spPr bwMode="auto">
          <a:xfrm flipH="1">
            <a:off x="4800600" y="3185073"/>
            <a:ext cx="1219203" cy="1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4" name="Straight Connector 273"/>
          <p:cNvCxnSpPr>
            <a:endCxn id="220" idx="2"/>
          </p:cNvCxnSpPr>
          <p:nvPr/>
        </p:nvCxnSpPr>
        <p:spPr bwMode="auto">
          <a:xfrm flipH="1" flipV="1">
            <a:off x="6248400" y="3185073"/>
            <a:ext cx="380998" cy="27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7" name="Straight Connector 276"/>
          <p:cNvCxnSpPr/>
          <p:nvPr/>
        </p:nvCxnSpPr>
        <p:spPr bwMode="auto">
          <a:xfrm flipH="1" flipV="1">
            <a:off x="3657600" y="5928412"/>
            <a:ext cx="5105402" cy="1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2" name="Straight Connector 281"/>
          <p:cNvCxnSpPr>
            <a:endCxn id="131" idx="1"/>
          </p:cNvCxnSpPr>
          <p:nvPr/>
        </p:nvCxnSpPr>
        <p:spPr bwMode="auto">
          <a:xfrm flipV="1">
            <a:off x="3657601" y="5242613"/>
            <a:ext cx="1" cy="6858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286" name="Group 285"/>
          <p:cNvGrpSpPr/>
          <p:nvPr/>
        </p:nvGrpSpPr>
        <p:grpSpPr>
          <a:xfrm>
            <a:off x="2209800" y="3261412"/>
            <a:ext cx="304800" cy="2133600"/>
            <a:chOff x="7162800" y="2597423"/>
            <a:chExt cx="457204" cy="1809477"/>
          </a:xfrm>
        </p:grpSpPr>
        <p:cxnSp>
          <p:nvCxnSpPr>
            <p:cNvPr id="287" name="Straight Connector 286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8" name="Rectangle 287"/>
            <p:cNvSpPr/>
            <p:nvPr/>
          </p:nvSpPr>
          <p:spPr>
            <a:xfrm rot="16200000">
              <a:off x="6556517" y="3203712"/>
              <a:ext cx="1669775" cy="457198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Inst. Register</a:t>
              </a:r>
            </a:p>
          </p:txBody>
        </p:sp>
        <p:sp>
          <p:nvSpPr>
            <p:cNvPr id="289" name="Isosceles Triangle 288"/>
            <p:cNvSpPr/>
            <p:nvPr/>
          </p:nvSpPr>
          <p:spPr>
            <a:xfrm>
              <a:off x="7162800" y="4038599"/>
              <a:ext cx="457201" cy="228603"/>
            </a:xfrm>
            <a:prstGeom prst="triangle">
              <a:avLst>
                <a:gd name="adj" fmla="val 54064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sp>
        <p:nvSpPr>
          <p:cNvPr id="328" name="TextBox 327"/>
          <p:cNvSpPr txBox="1"/>
          <p:nvPr/>
        </p:nvSpPr>
        <p:spPr>
          <a:xfrm>
            <a:off x="7853347" y="91440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b="1" dirty="0" err="1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W</a:t>
            </a:r>
            <a:r>
              <a:rPr lang="en-US" sz="2000" dirty="0" err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riteback</a:t>
            </a:r>
            <a:endParaRPr lang="en-US" sz="20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85800" y="1676400"/>
            <a:ext cx="1266067" cy="2651812"/>
            <a:chOff x="685800" y="1676400"/>
            <a:chExt cx="1266067" cy="2651812"/>
          </a:xfrm>
        </p:grpSpPr>
        <p:cxnSp>
          <p:nvCxnSpPr>
            <p:cNvPr id="103" name="Straight Connector 102"/>
            <p:cNvCxnSpPr/>
            <p:nvPr/>
          </p:nvCxnSpPr>
          <p:spPr bwMode="auto">
            <a:xfrm flipV="1">
              <a:off x="762000" y="2118412"/>
              <a:ext cx="0" cy="22098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685800" y="1676400"/>
              <a:ext cx="12660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PC known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90800" y="1524000"/>
            <a:ext cx="1589047" cy="1661212"/>
            <a:chOff x="2590800" y="1524000"/>
            <a:chExt cx="1589047" cy="1661212"/>
          </a:xfrm>
        </p:grpSpPr>
        <p:cxnSp>
          <p:nvCxnSpPr>
            <p:cNvPr id="291" name="Straight Connector 290"/>
            <p:cNvCxnSpPr/>
            <p:nvPr/>
          </p:nvCxnSpPr>
          <p:spPr bwMode="auto">
            <a:xfrm flipV="1">
              <a:off x="2895600" y="2423212"/>
              <a:ext cx="0" cy="762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8" name="TextBox 117"/>
            <p:cNvSpPr txBox="1"/>
            <p:nvPr/>
          </p:nvSpPr>
          <p:spPr>
            <a:xfrm>
              <a:off x="2590800" y="1524000"/>
              <a:ext cx="15890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 err="1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Opcode</a:t>
              </a:r>
              <a:r>
                <a:rPr lang="en-US" sz="2000" i="1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, 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offset known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43399" y="1371600"/>
            <a:ext cx="2057389" cy="3594760"/>
            <a:chOff x="4343399" y="1371600"/>
            <a:chExt cx="2057389" cy="3594760"/>
          </a:xfrm>
        </p:grpSpPr>
        <p:cxnSp>
          <p:nvCxnSpPr>
            <p:cNvPr id="294" name="Straight Connector 293"/>
            <p:cNvCxnSpPr/>
            <p:nvPr/>
          </p:nvCxnSpPr>
          <p:spPr bwMode="auto">
            <a:xfrm flipV="1">
              <a:off x="5715000" y="2423212"/>
              <a:ext cx="0" cy="13716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 bwMode="auto">
            <a:xfrm flipV="1">
              <a:off x="4648200" y="2423212"/>
              <a:ext cx="0" cy="254314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20" name="TextBox 119"/>
            <p:cNvSpPr txBox="1"/>
            <p:nvPr/>
          </p:nvSpPr>
          <p:spPr>
            <a:xfrm>
              <a:off x="4343399" y="1371600"/>
              <a:ext cx="20573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Branch condition, Jump register value known</a:t>
              </a:r>
            </a:p>
          </p:txBody>
        </p:sp>
      </p:grpSp>
      <p:sp>
        <p:nvSpPr>
          <p:cNvPr id="10" name="Freeform 31"/>
          <p:cNvSpPr>
            <a:spLocks/>
          </p:cNvSpPr>
          <p:nvPr/>
        </p:nvSpPr>
        <p:spPr bwMode="auto">
          <a:xfrm rot="16200000">
            <a:off x="4762499" y="4137713"/>
            <a:ext cx="1752600" cy="45719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0"/>
              </a:cxn>
              <a:cxn ang="0">
                <a:pos x="336" y="144"/>
              </a:cxn>
              <a:cxn ang="0">
                <a:pos x="384" y="0"/>
              </a:cxn>
              <a:cxn ang="0">
                <a:pos x="672" y="0"/>
              </a:cxn>
              <a:cxn ang="0">
                <a:pos x="528" y="384"/>
              </a:cxn>
              <a:cxn ang="0">
                <a:pos x="144" y="384"/>
              </a:cxn>
              <a:cxn ang="0">
                <a:pos x="0" y="0"/>
              </a:cxn>
            </a:cxnLst>
            <a:rect l="0" t="0" r="r" b="b"/>
            <a:pathLst>
              <a:path w="673" h="385">
                <a:moveTo>
                  <a:pt x="0" y="0"/>
                </a:moveTo>
                <a:lnTo>
                  <a:pt x="288" y="0"/>
                </a:lnTo>
                <a:lnTo>
                  <a:pt x="336" y="144"/>
                </a:lnTo>
                <a:lnTo>
                  <a:pt x="384" y="0"/>
                </a:lnTo>
                <a:lnTo>
                  <a:pt x="672" y="0"/>
                </a:lnTo>
                <a:lnTo>
                  <a:pt x="528" y="384"/>
                </a:lnTo>
                <a:lnTo>
                  <a:pt x="144" y="384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ALU</a:t>
            </a:r>
          </a:p>
        </p:txBody>
      </p:sp>
    </p:spTree>
    <p:extLst>
      <p:ext uri="{BB962C8B-B14F-4D97-AF65-F5344CB8AC3E}">
        <p14:creationId xmlns:p14="http://schemas.microsoft.com/office/powerpoint/2010/main" val="327495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Box 325"/>
          <p:cNvSpPr txBox="1"/>
          <p:nvPr/>
        </p:nvSpPr>
        <p:spPr>
          <a:xfrm>
            <a:off x="5486400" y="5638800"/>
            <a:ext cx="1035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 err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E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X</a:t>
            </a:r>
            <a:r>
              <a:rPr lang="en-US" sz="2000" dirty="0" err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ecute</a:t>
            </a:r>
            <a:endParaRPr lang="en-US" sz="20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3657600" y="5638800"/>
            <a:ext cx="976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b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D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ecode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1524000" y="5715000"/>
            <a:ext cx="759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b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F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etch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Unconditional PC-Relative Jumps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35</a:t>
            </a:fld>
            <a:endParaRPr lang="en-US">
              <a:solidFill>
                <a:srgbClr val="FBBA03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038598" y="3958211"/>
            <a:ext cx="914399" cy="1451989"/>
            <a:chOff x="2362200" y="3809999"/>
            <a:chExt cx="914399" cy="1340864"/>
          </a:xfrm>
        </p:grpSpPr>
        <p:grpSp>
          <p:nvGrpSpPr>
            <p:cNvPr id="127" name="Group 126"/>
            <p:cNvGrpSpPr/>
            <p:nvPr/>
          </p:nvGrpSpPr>
          <p:grpSpPr>
            <a:xfrm>
              <a:off x="2362200" y="3809999"/>
              <a:ext cx="914399" cy="1340864"/>
              <a:chOff x="2362200" y="3809999"/>
              <a:chExt cx="914399" cy="1340864"/>
            </a:xfrm>
          </p:grpSpPr>
          <p:sp>
            <p:nvSpPr>
              <p:cNvPr id="129" name="Rectangle 128"/>
              <p:cNvSpPr/>
              <p:nvPr/>
            </p:nvSpPr>
            <p:spPr>
              <a:xfrm rot="16200000">
                <a:off x="17679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 rot="16200000">
                <a:off x="19203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 rot="16200000">
                <a:off x="20727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 rot="16200000">
                <a:off x="22251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 rot="16200000">
                <a:off x="2377568" y="4404231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 rot="16200000">
                <a:off x="25299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 rot="16200000">
              <a:off x="2223507" y="4253493"/>
              <a:ext cx="11346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Registers</a:t>
              </a:r>
            </a:p>
          </p:txBody>
        </p:sp>
      </p:grpSp>
      <p:cxnSp>
        <p:nvCxnSpPr>
          <p:cNvPr id="37" name="Straight Connector 36"/>
          <p:cNvCxnSpPr/>
          <p:nvPr/>
        </p:nvCxnSpPr>
        <p:spPr bwMode="auto">
          <a:xfrm flipH="1">
            <a:off x="2438397" y="457200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oup 42"/>
          <p:cNvGrpSpPr/>
          <p:nvPr/>
        </p:nvGrpSpPr>
        <p:grpSpPr>
          <a:xfrm>
            <a:off x="4953000" y="3962400"/>
            <a:ext cx="228600" cy="609600"/>
            <a:chOff x="7162800" y="1828800"/>
            <a:chExt cx="457200" cy="2813901"/>
          </a:xfrm>
        </p:grpSpPr>
        <p:cxnSp>
          <p:nvCxnSpPr>
            <p:cNvPr id="112" name="Straight Connector 111"/>
            <p:cNvCxnSpPr/>
            <p:nvPr/>
          </p:nvCxnSpPr>
          <p:spPr bwMode="auto">
            <a:xfrm>
              <a:off x="7391400" y="4267201"/>
              <a:ext cx="0" cy="3755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Rectangle 112"/>
            <p:cNvSpPr/>
            <p:nvPr/>
          </p:nvSpPr>
          <p:spPr>
            <a:xfrm rot="16200000">
              <a:off x="6172200" y="2819400"/>
              <a:ext cx="2438400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B</a:t>
              </a:r>
            </a:p>
          </p:txBody>
        </p:sp>
        <p:sp>
          <p:nvSpPr>
            <p:cNvPr id="114" name="Isosceles Triangle 113"/>
            <p:cNvSpPr/>
            <p:nvPr/>
          </p:nvSpPr>
          <p:spPr>
            <a:xfrm>
              <a:off x="7162800" y="3732628"/>
              <a:ext cx="457200" cy="534574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45" name="Straight Connector 44"/>
          <p:cNvCxnSpPr/>
          <p:nvPr/>
        </p:nvCxnSpPr>
        <p:spPr bwMode="auto">
          <a:xfrm flipH="1">
            <a:off x="6629395" y="4495800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1" name="Group 50"/>
          <p:cNvGrpSpPr/>
          <p:nvPr/>
        </p:nvGrpSpPr>
        <p:grpSpPr>
          <a:xfrm>
            <a:off x="4952997" y="4876800"/>
            <a:ext cx="228600" cy="609600"/>
            <a:chOff x="7162800" y="1828800"/>
            <a:chExt cx="457200" cy="2813901"/>
          </a:xfrm>
        </p:grpSpPr>
        <p:cxnSp>
          <p:nvCxnSpPr>
            <p:cNvPr id="105" name="Straight Connector 104"/>
            <p:cNvCxnSpPr/>
            <p:nvPr/>
          </p:nvCxnSpPr>
          <p:spPr bwMode="auto">
            <a:xfrm>
              <a:off x="7391400" y="4267201"/>
              <a:ext cx="0" cy="3755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Rectangle 105"/>
            <p:cNvSpPr/>
            <p:nvPr/>
          </p:nvSpPr>
          <p:spPr>
            <a:xfrm rot="16200000">
              <a:off x="6172200" y="2819400"/>
              <a:ext cx="2438400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A</a:t>
              </a:r>
            </a:p>
          </p:txBody>
        </p:sp>
        <p:sp>
          <p:nvSpPr>
            <p:cNvPr id="107" name="Isosceles Triangle 106"/>
            <p:cNvSpPr/>
            <p:nvPr/>
          </p:nvSpPr>
          <p:spPr>
            <a:xfrm>
              <a:off x="7162800" y="3732628"/>
              <a:ext cx="457200" cy="534574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52" name="Straight Connector 51"/>
          <p:cNvCxnSpPr/>
          <p:nvPr/>
        </p:nvCxnSpPr>
        <p:spPr bwMode="auto">
          <a:xfrm>
            <a:off x="5181597" y="4343400"/>
            <a:ext cx="533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106" idx="2"/>
          </p:cNvCxnSpPr>
          <p:nvPr/>
        </p:nvCxnSpPr>
        <p:spPr bwMode="auto">
          <a:xfrm flipV="1">
            <a:off x="5181597" y="5105400"/>
            <a:ext cx="990600" cy="3552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Rectangle 138"/>
          <p:cNvSpPr/>
          <p:nvPr/>
        </p:nvSpPr>
        <p:spPr>
          <a:xfrm>
            <a:off x="1600197" y="3733800"/>
            <a:ext cx="1371600" cy="167640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Instruction Cache</a:t>
            </a:r>
          </a:p>
        </p:txBody>
      </p:sp>
      <p:cxnSp>
        <p:nvCxnSpPr>
          <p:cNvPr id="141" name="Straight Connector 140"/>
          <p:cNvCxnSpPr/>
          <p:nvPr/>
        </p:nvCxnSpPr>
        <p:spPr bwMode="auto">
          <a:xfrm flipH="1" flipV="1">
            <a:off x="914400" y="4495800"/>
            <a:ext cx="685800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/>
          <p:cNvCxnSpPr>
            <a:stCxn id="129" idx="0"/>
          </p:cNvCxnSpPr>
          <p:nvPr/>
        </p:nvCxnSpPr>
        <p:spPr bwMode="auto">
          <a:xfrm flipH="1">
            <a:off x="3276597" y="4684207"/>
            <a:ext cx="762002" cy="401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7" name="Group 226"/>
          <p:cNvGrpSpPr/>
          <p:nvPr/>
        </p:nvGrpSpPr>
        <p:grpSpPr>
          <a:xfrm>
            <a:off x="4952997" y="2895600"/>
            <a:ext cx="228601" cy="914400"/>
            <a:chOff x="6553200" y="3886200"/>
            <a:chExt cx="228601" cy="568327"/>
          </a:xfrm>
        </p:grpSpPr>
        <p:cxnSp>
          <p:nvCxnSpPr>
            <p:cNvPr id="228" name="Straight Connector 227"/>
            <p:cNvCxnSpPr/>
            <p:nvPr/>
          </p:nvCxnSpPr>
          <p:spPr bwMode="auto">
            <a:xfrm>
              <a:off x="6667500" y="4378687"/>
              <a:ext cx="0" cy="758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9" name="Rectangle 228"/>
            <p:cNvSpPr/>
            <p:nvPr/>
          </p:nvSpPr>
          <p:spPr>
            <a:xfrm rot="16200000">
              <a:off x="6421258" y="4018143"/>
              <a:ext cx="492485" cy="2286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Imm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230" name="Isosceles Triangle 229"/>
            <p:cNvSpPr/>
            <p:nvPr/>
          </p:nvSpPr>
          <p:spPr>
            <a:xfrm>
              <a:off x="6553200" y="4270719"/>
              <a:ext cx="228600" cy="107968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231" name="Straight Connector 230"/>
          <p:cNvCxnSpPr/>
          <p:nvPr/>
        </p:nvCxnSpPr>
        <p:spPr bwMode="auto">
          <a:xfrm flipV="1">
            <a:off x="3657597" y="3352800"/>
            <a:ext cx="0" cy="1371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2" name="Straight Connector 231"/>
          <p:cNvCxnSpPr/>
          <p:nvPr/>
        </p:nvCxnSpPr>
        <p:spPr bwMode="auto">
          <a:xfrm flipH="1" flipV="1">
            <a:off x="3657597" y="3352800"/>
            <a:ext cx="1295401" cy="1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6" name="Straight Connector 245"/>
          <p:cNvCxnSpPr>
            <a:endCxn id="240" idx="0"/>
          </p:cNvCxnSpPr>
          <p:nvPr/>
        </p:nvCxnSpPr>
        <p:spPr bwMode="auto">
          <a:xfrm flipH="1">
            <a:off x="5910911" y="4114800"/>
            <a:ext cx="26128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2" name="Straight Connector 251"/>
          <p:cNvCxnSpPr/>
          <p:nvPr/>
        </p:nvCxnSpPr>
        <p:spPr bwMode="auto">
          <a:xfrm>
            <a:off x="5181597" y="3352800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4" name="Straight Connector 253"/>
          <p:cNvCxnSpPr/>
          <p:nvPr/>
        </p:nvCxnSpPr>
        <p:spPr bwMode="auto">
          <a:xfrm flipV="1">
            <a:off x="5333997" y="3352800"/>
            <a:ext cx="0" cy="533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7" name="Straight Connector 256"/>
          <p:cNvCxnSpPr/>
          <p:nvPr/>
        </p:nvCxnSpPr>
        <p:spPr bwMode="auto">
          <a:xfrm>
            <a:off x="5333997" y="3886200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39" name="Group 238"/>
          <p:cNvGrpSpPr/>
          <p:nvPr/>
        </p:nvGrpSpPr>
        <p:grpSpPr>
          <a:xfrm>
            <a:off x="5714997" y="3733800"/>
            <a:ext cx="228600" cy="762000"/>
            <a:chOff x="1828800" y="2438400"/>
            <a:chExt cx="400110" cy="1752600"/>
          </a:xfrm>
        </p:grpSpPr>
        <p:sp>
          <p:nvSpPr>
            <p:cNvPr id="240" name="Trapezoid 239"/>
            <p:cNvSpPr/>
            <p:nvPr/>
          </p:nvSpPr>
          <p:spPr>
            <a:xfrm rot="5400000">
              <a:off x="1143000" y="3162300"/>
              <a:ext cx="1752600" cy="304800"/>
            </a:xfrm>
            <a:prstGeom prst="trapezoid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 dirty="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 rot="16200000">
              <a:off x="1936522" y="3085927"/>
              <a:ext cx="1846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cxnSp>
        <p:nvCxnSpPr>
          <p:cNvPr id="264" name="Straight Connector 263"/>
          <p:cNvCxnSpPr/>
          <p:nvPr/>
        </p:nvCxnSpPr>
        <p:spPr bwMode="auto">
          <a:xfrm flipV="1">
            <a:off x="5562597" y="3352800"/>
            <a:ext cx="0" cy="990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6" name="Straight Connector 265"/>
          <p:cNvCxnSpPr/>
          <p:nvPr/>
        </p:nvCxnSpPr>
        <p:spPr bwMode="auto">
          <a:xfrm flipH="1">
            <a:off x="5562597" y="3352661"/>
            <a:ext cx="1219203" cy="1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86" name="Group 285"/>
          <p:cNvGrpSpPr/>
          <p:nvPr/>
        </p:nvGrpSpPr>
        <p:grpSpPr>
          <a:xfrm>
            <a:off x="2971797" y="3733800"/>
            <a:ext cx="304800" cy="1828800"/>
            <a:chOff x="7162800" y="2597423"/>
            <a:chExt cx="457204" cy="1809477"/>
          </a:xfrm>
        </p:grpSpPr>
        <p:cxnSp>
          <p:nvCxnSpPr>
            <p:cNvPr id="287" name="Straight Connector 286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8" name="Rectangle 287"/>
            <p:cNvSpPr/>
            <p:nvPr/>
          </p:nvSpPr>
          <p:spPr>
            <a:xfrm rot="16200000">
              <a:off x="6556517" y="3203712"/>
              <a:ext cx="1669775" cy="457198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Inst. Register</a:t>
              </a:r>
            </a:p>
          </p:txBody>
        </p:sp>
        <p:sp>
          <p:nvSpPr>
            <p:cNvPr id="289" name="Isosceles Triangle 288"/>
            <p:cNvSpPr/>
            <p:nvPr/>
          </p:nvSpPr>
          <p:spPr>
            <a:xfrm>
              <a:off x="7162800" y="4038599"/>
              <a:ext cx="457201" cy="228603"/>
            </a:xfrm>
            <a:prstGeom prst="triangle">
              <a:avLst>
                <a:gd name="adj" fmla="val 54064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sp>
        <p:nvSpPr>
          <p:cNvPr id="10" name="Freeform 31"/>
          <p:cNvSpPr>
            <a:spLocks/>
          </p:cNvSpPr>
          <p:nvPr/>
        </p:nvSpPr>
        <p:spPr bwMode="auto">
          <a:xfrm rot="16200000">
            <a:off x="5524496" y="4305301"/>
            <a:ext cx="1752600" cy="45719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0"/>
              </a:cxn>
              <a:cxn ang="0">
                <a:pos x="336" y="144"/>
              </a:cxn>
              <a:cxn ang="0">
                <a:pos x="384" y="0"/>
              </a:cxn>
              <a:cxn ang="0">
                <a:pos x="672" y="0"/>
              </a:cxn>
              <a:cxn ang="0">
                <a:pos x="528" y="384"/>
              </a:cxn>
              <a:cxn ang="0">
                <a:pos x="144" y="384"/>
              </a:cxn>
              <a:cxn ang="0">
                <a:pos x="0" y="0"/>
              </a:cxn>
            </a:cxnLst>
            <a:rect l="0" t="0" r="r" b="b"/>
            <a:pathLst>
              <a:path w="673" h="385">
                <a:moveTo>
                  <a:pt x="0" y="0"/>
                </a:moveTo>
                <a:lnTo>
                  <a:pt x="288" y="0"/>
                </a:lnTo>
                <a:lnTo>
                  <a:pt x="336" y="144"/>
                </a:lnTo>
                <a:lnTo>
                  <a:pt x="384" y="0"/>
                </a:lnTo>
                <a:lnTo>
                  <a:pt x="672" y="0"/>
                </a:lnTo>
                <a:lnTo>
                  <a:pt x="528" y="384"/>
                </a:lnTo>
                <a:lnTo>
                  <a:pt x="144" y="384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ALU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71800" y="1447800"/>
            <a:ext cx="304807" cy="1610022"/>
            <a:chOff x="2286000" y="1066800"/>
            <a:chExt cx="304807" cy="1610022"/>
          </a:xfrm>
        </p:grpSpPr>
        <p:cxnSp>
          <p:nvCxnSpPr>
            <p:cNvPr id="102" name="Straight Connector 101"/>
            <p:cNvCxnSpPr/>
            <p:nvPr/>
          </p:nvCxnSpPr>
          <p:spPr bwMode="auto">
            <a:xfrm>
              <a:off x="2438400" y="2590800"/>
              <a:ext cx="0" cy="860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4" name="Rectangle 103"/>
            <p:cNvSpPr/>
            <p:nvPr/>
          </p:nvSpPr>
          <p:spPr>
            <a:xfrm rot="16200000">
              <a:off x="1676401" y="1676399"/>
              <a:ext cx="1524000" cy="304802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PC_decode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108" name="Isosceles Triangle 107"/>
            <p:cNvSpPr/>
            <p:nvPr/>
          </p:nvSpPr>
          <p:spPr>
            <a:xfrm>
              <a:off x="2286006" y="2417689"/>
              <a:ext cx="304801" cy="173111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sp>
        <p:nvSpPr>
          <p:cNvPr id="109" name="Freeform 31"/>
          <p:cNvSpPr>
            <a:spLocks/>
          </p:cNvSpPr>
          <p:nvPr/>
        </p:nvSpPr>
        <p:spPr bwMode="auto">
          <a:xfrm rot="16200000">
            <a:off x="3505199" y="2209801"/>
            <a:ext cx="1219200" cy="45719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0"/>
              </a:cxn>
              <a:cxn ang="0">
                <a:pos x="336" y="144"/>
              </a:cxn>
              <a:cxn ang="0">
                <a:pos x="384" y="0"/>
              </a:cxn>
              <a:cxn ang="0">
                <a:pos x="672" y="0"/>
              </a:cxn>
              <a:cxn ang="0">
                <a:pos x="528" y="384"/>
              </a:cxn>
              <a:cxn ang="0">
                <a:pos x="144" y="384"/>
              </a:cxn>
              <a:cxn ang="0">
                <a:pos x="0" y="0"/>
              </a:cxn>
            </a:cxnLst>
            <a:rect l="0" t="0" r="r" b="b"/>
            <a:pathLst>
              <a:path w="673" h="385">
                <a:moveTo>
                  <a:pt x="0" y="0"/>
                </a:moveTo>
                <a:lnTo>
                  <a:pt x="288" y="0"/>
                </a:lnTo>
                <a:lnTo>
                  <a:pt x="336" y="144"/>
                </a:lnTo>
                <a:lnTo>
                  <a:pt x="384" y="0"/>
                </a:lnTo>
                <a:lnTo>
                  <a:pt x="672" y="0"/>
                </a:lnTo>
                <a:lnTo>
                  <a:pt x="528" y="384"/>
                </a:lnTo>
                <a:lnTo>
                  <a:pt x="144" y="384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Add</a:t>
            </a:r>
          </a:p>
        </p:txBody>
      </p:sp>
      <p:cxnSp>
        <p:nvCxnSpPr>
          <p:cNvPr id="110" name="Straight Connector 109"/>
          <p:cNvCxnSpPr/>
          <p:nvPr/>
        </p:nvCxnSpPr>
        <p:spPr bwMode="auto">
          <a:xfrm>
            <a:off x="3657600" y="2895600"/>
            <a:ext cx="1" cy="457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 flipH="1">
            <a:off x="3657600" y="2895600"/>
            <a:ext cx="2285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/>
          <p:cNvCxnSpPr/>
          <p:nvPr/>
        </p:nvCxnSpPr>
        <p:spPr bwMode="auto">
          <a:xfrm flipH="1">
            <a:off x="3276600" y="2133600"/>
            <a:ext cx="609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>
            <a:off x="1524000" y="2209800"/>
            <a:ext cx="0" cy="2286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/>
          <p:cNvCxnSpPr/>
          <p:nvPr/>
        </p:nvCxnSpPr>
        <p:spPr bwMode="auto">
          <a:xfrm flipH="1">
            <a:off x="1524000" y="2209800"/>
            <a:ext cx="1447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 flipH="1">
            <a:off x="4343402" y="2514600"/>
            <a:ext cx="30479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/>
          <p:cNvCxnSpPr/>
          <p:nvPr/>
        </p:nvCxnSpPr>
        <p:spPr bwMode="auto">
          <a:xfrm>
            <a:off x="4648200" y="1371600"/>
            <a:ext cx="1" cy="1143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/>
          <p:cNvCxnSpPr/>
          <p:nvPr/>
        </p:nvCxnSpPr>
        <p:spPr bwMode="auto">
          <a:xfrm flipH="1">
            <a:off x="609600" y="1371600"/>
            <a:ext cx="403859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Straight Connector 141"/>
          <p:cNvCxnSpPr/>
          <p:nvPr/>
        </p:nvCxnSpPr>
        <p:spPr bwMode="auto">
          <a:xfrm>
            <a:off x="609600" y="1371600"/>
            <a:ext cx="0" cy="33528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/>
          <p:cNvCxnSpPr/>
          <p:nvPr/>
        </p:nvCxnSpPr>
        <p:spPr bwMode="auto">
          <a:xfrm flipH="1">
            <a:off x="609600" y="472440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Arrow Connector 143"/>
          <p:cNvCxnSpPr/>
          <p:nvPr/>
        </p:nvCxnSpPr>
        <p:spPr bwMode="auto">
          <a:xfrm flipH="1" flipV="1">
            <a:off x="3657600" y="838200"/>
            <a:ext cx="1" cy="2057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3" name="TextBox 242"/>
          <p:cNvSpPr txBox="1"/>
          <p:nvPr/>
        </p:nvSpPr>
        <p:spPr>
          <a:xfrm>
            <a:off x="3657600" y="685800"/>
            <a:ext cx="994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Jump?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09600" y="762000"/>
            <a:ext cx="154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 err="1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PCJumpSel</a:t>
            </a:r>
            <a:endParaRPr lang="en-US" sz="2400" dirty="0">
              <a:solidFill>
                <a:srgbClr val="FF0000"/>
              </a:solidFill>
              <a:latin typeface="Calibri"/>
              <a:ea typeface="ＭＳ Ｐゴシック"/>
              <a:cs typeface="Calibri"/>
            </a:endParaRPr>
          </a:p>
        </p:txBody>
      </p:sp>
      <p:cxnSp>
        <p:nvCxnSpPr>
          <p:cNvPr id="152" name="Straight Arrow Connector 151"/>
          <p:cNvCxnSpPr>
            <a:endCxn id="171" idx="0"/>
          </p:cNvCxnSpPr>
          <p:nvPr/>
        </p:nvCxnSpPr>
        <p:spPr bwMode="auto">
          <a:xfrm flipV="1">
            <a:off x="2590800" y="3388326"/>
            <a:ext cx="381000" cy="4067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35" name="Group 134"/>
          <p:cNvGrpSpPr/>
          <p:nvPr/>
        </p:nvGrpSpPr>
        <p:grpSpPr>
          <a:xfrm>
            <a:off x="1143000" y="3733799"/>
            <a:ext cx="304806" cy="1587500"/>
            <a:chOff x="7162800" y="1828800"/>
            <a:chExt cx="457209" cy="2578100"/>
          </a:xfrm>
        </p:grpSpPr>
        <p:cxnSp>
          <p:nvCxnSpPr>
            <p:cNvPr id="136" name="Straight Connector 135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7" name="Rectangle 136"/>
            <p:cNvSpPr/>
            <p:nvPr/>
          </p:nvSpPr>
          <p:spPr>
            <a:xfrm rot="16200000">
              <a:off x="6172209" y="2819400"/>
              <a:ext cx="2438399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PC_fetch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138" name="Isosceles Triangle 137"/>
            <p:cNvSpPr/>
            <p:nvPr/>
          </p:nvSpPr>
          <p:spPr>
            <a:xfrm>
              <a:off x="7162800" y="4038600"/>
              <a:ext cx="457200" cy="228600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2971800" y="3124200"/>
            <a:ext cx="304800" cy="609600"/>
            <a:chOff x="7162800" y="1828800"/>
            <a:chExt cx="609600" cy="2813901"/>
          </a:xfrm>
        </p:grpSpPr>
        <p:cxnSp>
          <p:nvCxnSpPr>
            <p:cNvPr id="170" name="Straight Connector 169"/>
            <p:cNvCxnSpPr/>
            <p:nvPr/>
          </p:nvCxnSpPr>
          <p:spPr bwMode="auto">
            <a:xfrm>
              <a:off x="7391400" y="4267201"/>
              <a:ext cx="0" cy="3755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1" name="Rectangle 170"/>
            <p:cNvSpPr/>
            <p:nvPr/>
          </p:nvSpPr>
          <p:spPr>
            <a:xfrm rot="16200000">
              <a:off x="6248400" y="2743200"/>
              <a:ext cx="2438400" cy="6096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Kill</a:t>
              </a:r>
            </a:p>
          </p:txBody>
        </p:sp>
        <p:sp>
          <p:nvSpPr>
            <p:cNvPr id="172" name="Isosceles Triangle 171"/>
            <p:cNvSpPr/>
            <p:nvPr/>
          </p:nvSpPr>
          <p:spPr>
            <a:xfrm>
              <a:off x="7162800" y="3732628"/>
              <a:ext cx="457200" cy="534574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178" name="Straight Connector 177"/>
          <p:cNvCxnSpPr/>
          <p:nvPr/>
        </p:nvCxnSpPr>
        <p:spPr bwMode="auto">
          <a:xfrm>
            <a:off x="2590800" y="1143000"/>
            <a:ext cx="0" cy="2286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9" name="TextBox 178"/>
          <p:cNvSpPr txBox="1"/>
          <p:nvPr/>
        </p:nvSpPr>
        <p:spPr>
          <a:xfrm>
            <a:off x="2286000" y="762000"/>
            <a:ext cx="697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 err="1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FKill</a:t>
            </a:r>
            <a:endParaRPr lang="en-US" sz="2400" dirty="0">
              <a:solidFill>
                <a:srgbClr val="FF0000"/>
              </a:solidFill>
              <a:latin typeface="Calibri"/>
              <a:ea typeface="ＭＳ Ｐゴシック"/>
              <a:cs typeface="Calibri"/>
            </a:endParaRPr>
          </a:p>
        </p:txBody>
      </p:sp>
      <p:cxnSp>
        <p:nvCxnSpPr>
          <p:cNvPr id="180" name="Straight Connector 179"/>
          <p:cNvCxnSpPr/>
          <p:nvPr/>
        </p:nvCxnSpPr>
        <p:spPr bwMode="auto">
          <a:xfrm>
            <a:off x="3276600" y="3276600"/>
            <a:ext cx="381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0" name="Group 159"/>
          <p:cNvGrpSpPr/>
          <p:nvPr/>
        </p:nvGrpSpPr>
        <p:grpSpPr>
          <a:xfrm>
            <a:off x="838200" y="4114800"/>
            <a:ext cx="228600" cy="762000"/>
            <a:chOff x="1828800" y="2438400"/>
            <a:chExt cx="400110" cy="1752600"/>
          </a:xfrm>
        </p:grpSpPr>
        <p:sp>
          <p:nvSpPr>
            <p:cNvPr id="161" name="Trapezoid 160"/>
            <p:cNvSpPr/>
            <p:nvPr/>
          </p:nvSpPr>
          <p:spPr>
            <a:xfrm rot="5400000">
              <a:off x="1142997" y="3162300"/>
              <a:ext cx="1752600" cy="304799"/>
            </a:xfrm>
            <a:prstGeom prst="trapezoid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 dirty="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 rot="16200000">
              <a:off x="1936522" y="3085927"/>
              <a:ext cx="1846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cxnSp>
        <p:nvCxnSpPr>
          <p:cNvPr id="184" name="Straight Connector 183"/>
          <p:cNvCxnSpPr/>
          <p:nvPr/>
        </p:nvCxnSpPr>
        <p:spPr bwMode="auto">
          <a:xfrm flipH="1" flipV="1">
            <a:off x="1524000" y="3048000"/>
            <a:ext cx="228600" cy="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6" name="Straight Connector 185"/>
          <p:cNvCxnSpPr/>
          <p:nvPr/>
        </p:nvCxnSpPr>
        <p:spPr bwMode="auto">
          <a:xfrm flipH="1">
            <a:off x="1981200" y="3048000"/>
            <a:ext cx="304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9" name="Straight Connector 188"/>
          <p:cNvCxnSpPr/>
          <p:nvPr/>
        </p:nvCxnSpPr>
        <p:spPr bwMode="auto">
          <a:xfrm flipH="1" flipV="1">
            <a:off x="2286000" y="2514600"/>
            <a:ext cx="1" cy="533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2" name="Straight Connector 191"/>
          <p:cNvCxnSpPr/>
          <p:nvPr/>
        </p:nvCxnSpPr>
        <p:spPr bwMode="auto">
          <a:xfrm>
            <a:off x="762000" y="2514600"/>
            <a:ext cx="1524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5" name="Straight Connector 194"/>
          <p:cNvCxnSpPr/>
          <p:nvPr/>
        </p:nvCxnSpPr>
        <p:spPr bwMode="auto">
          <a:xfrm flipV="1">
            <a:off x="762000" y="2514600"/>
            <a:ext cx="0" cy="1752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2" name="Straight Connector 201"/>
          <p:cNvCxnSpPr/>
          <p:nvPr/>
        </p:nvCxnSpPr>
        <p:spPr bwMode="auto">
          <a:xfrm flipH="1">
            <a:off x="762000" y="4267200"/>
            <a:ext cx="76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5" name="Straight Arrow Connector 224"/>
          <p:cNvCxnSpPr/>
          <p:nvPr/>
        </p:nvCxnSpPr>
        <p:spPr bwMode="auto">
          <a:xfrm flipH="1">
            <a:off x="914400" y="1219200"/>
            <a:ext cx="43559" cy="29173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9" name="Group 38"/>
          <p:cNvGrpSpPr/>
          <p:nvPr/>
        </p:nvGrpSpPr>
        <p:grpSpPr>
          <a:xfrm>
            <a:off x="1676400" y="2743200"/>
            <a:ext cx="416625" cy="762000"/>
            <a:chOff x="381000" y="4419600"/>
            <a:chExt cx="416625" cy="762000"/>
          </a:xfrm>
        </p:grpSpPr>
        <p:grpSp>
          <p:nvGrpSpPr>
            <p:cNvPr id="98" name="Group 97"/>
            <p:cNvGrpSpPr/>
            <p:nvPr/>
          </p:nvGrpSpPr>
          <p:grpSpPr>
            <a:xfrm>
              <a:off x="381000" y="4419600"/>
              <a:ext cx="381000" cy="762000"/>
              <a:chOff x="1828800" y="2438400"/>
              <a:chExt cx="400110" cy="1752600"/>
            </a:xfrm>
          </p:grpSpPr>
          <p:sp>
            <p:nvSpPr>
              <p:cNvPr id="99" name="Trapezoid 98"/>
              <p:cNvSpPr/>
              <p:nvPr/>
            </p:nvSpPr>
            <p:spPr>
              <a:xfrm rot="5400000">
                <a:off x="1143000" y="3162300"/>
                <a:ext cx="1752600" cy="304800"/>
              </a:xfrm>
              <a:prstGeom prst="trapezoid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 dirty="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 rot="16200000">
                <a:off x="1936522" y="3085927"/>
                <a:ext cx="1846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381000" y="4572000"/>
              <a:ext cx="4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+4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6553201" y="1752600"/>
            <a:ext cx="1981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[ Kill bit turns instruction into a bubble ]</a:t>
            </a:r>
          </a:p>
        </p:txBody>
      </p:sp>
    </p:spTree>
    <p:extLst>
      <p:ext uri="{BB962C8B-B14F-4D97-AF65-F5344CB8AC3E}">
        <p14:creationId xmlns:p14="http://schemas.microsoft.com/office/powerpoint/2010/main" val="1029320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 for Unconditional PC-Relative Jumps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36</a:t>
            </a:fld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2362200" y="1828800"/>
            <a:ext cx="1828800" cy="1371600"/>
            <a:chOff x="2362200" y="1828800"/>
            <a:chExt cx="1828800" cy="1371600"/>
          </a:xfrm>
        </p:grpSpPr>
        <p:grpSp>
          <p:nvGrpSpPr>
            <p:cNvPr id="143" name="Group 142"/>
            <p:cNvGrpSpPr/>
            <p:nvPr/>
          </p:nvGrpSpPr>
          <p:grpSpPr>
            <a:xfrm>
              <a:off x="2362200" y="1828800"/>
              <a:ext cx="457200" cy="457200"/>
              <a:chOff x="1524000" y="2667000"/>
              <a:chExt cx="457200" cy="457200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</a:t>
                </a:r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51" name="Rectangle 150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52" name="Isosceles Triangle 151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144" name="Group 143"/>
            <p:cNvGrpSpPr/>
            <p:nvPr/>
          </p:nvGrpSpPr>
          <p:grpSpPr>
            <a:xfrm>
              <a:off x="2819400" y="1828800"/>
              <a:ext cx="457200" cy="457200"/>
              <a:chOff x="1524000" y="2667000"/>
              <a:chExt cx="457200" cy="457200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W</a:t>
                </a:r>
              </a:p>
            </p:txBody>
          </p:sp>
          <p:grpSp>
            <p:nvGrpSpPr>
              <p:cNvPr id="146" name="Group 145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47" name="Rectangle 146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48" name="Isosceles Triangle 147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10" name="Group 209"/>
            <p:cNvGrpSpPr/>
            <p:nvPr/>
          </p:nvGrpSpPr>
          <p:grpSpPr>
            <a:xfrm>
              <a:off x="2362200" y="2286000"/>
              <a:ext cx="457200" cy="457200"/>
              <a:chOff x="1524000" y="2667000"/>
              <a:chExt cx="457200" cy="457200"/>
            </a:xfrm>
          </p:grpSpPr>
          <p:sp>
            <p:nvSpPr>
              <p:cNvPr id="253" name="Rectangle 252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X</a:t>
                </a:r>
              </a:p>
            </p:txBody>
          </p:sp>
          <p:grpSp>
            <p:nvGrpSpPr>
              <p:cNvPr id="254" name="Group 253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56" name="Isosceles Triangle 255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11" name="Group 210"/>
            <p:cNvGrpSpPr/>
            <p:nvPr/>
          </p:nvGrpSpPr>
          <p:grpSpPr>
            <a:xfrm>
              <a:off x="2819400" y="2286000"/>
              <a:ext cx="457200" cy="457200"/>
              <a:chOff x="1524000" y="2667000"/>
              <a:chExt cx="457200" cy="457200"/>
            </a:xfrm>
          </p:grpSpPr>
          <p:sp>
            <p:nvSpPr>
              <p:cNvPr id="219" name="Rectangle 218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</a:t>
                </a:r>
              </a:p>
            </p:txBody>
          </p:sp>
          <p:grpSp>
            <p:nvGrpSpPr>
              <p:cNvPr id="220" name="Group 219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22" name="Rectangle 221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25" name="Isosceles Triangle 224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12" name="Group 211"/>
            <p:cNvGrpSpPr/>
            <p:nvPr/>
          </p:nvGrpSpPr>
          <p:grpSpPr>
            <a:xfrm>
              <a:off x="3276600" y="2286000"/>
              <a:ext cx="457200" cy="457200"/>
              <a:chOff x="1524000" y="2667000"/>
              <a:chExt cx="457200" cy="457200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W</a:t>
                </a:r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15" name="Rectangle 214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16" name="Isosceles Triangle 215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70" name="Group 269"/>
            <p:cNvGrpSpPr/>
            <p:nvPr/>
          </p:nvGrpSpPr>
          <p:grpSpPr>
            <a:xfrm>
              <a:off x="2362200" y="2743200"/>
              <a:ext cx="457200" cy="457200"/>
              <a:chOff x="1524000" y="2667000"/>
              <a:chExt cx="457200" cy="457200"/>
            </a:xfrm>
          </p:grpSpPr>
          <p:sp>
            <p:nvSpPr>
              <p:cNvPr id="301" name="Rectangle 300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D</a:t>
                </a:r>
              </a:p>
            </p:txBody>
          </p:sp>
          <p:grpSp>
            <p:nvGrpSpPr>
              <p:cNvPr id="302" name="Group 301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303" name="Rectangle 302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04" name="Isosceles Triangle 303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71" name="Group 270"/>
            <p:cNvGrpSpPr/>
            <p:nvPr/>
          </p:nvGrpSpPr>
          <p:grpSpPr>
            <a:xfrm>
              <a:off x="2819400" y="2743200"/>
              <a:ext cx="457200" cy="457200"/>
              <a:chOff x="1524000" y="2667000"/>
              <a:chExt cx="457200" cy="457200"/>
            </a:xfrm>
          </p:grpSpPr>
          <p:sp>
            <p:nvSpPr>
              <p:cNvPr id="285" name="Rectangle 284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X</a:t>
                </a: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99" name="Rectangle 298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00" name="Isosceles Triangle 299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72" name="Group 271"/>
            <p:cNvGrpSpPr/>
            <p:nvPr/>
          </p:nvGrpSpPr>
          <p:grpSpPr>
            <a:xfrm>
              <a:off x="3276600" y="2743200"/>
              <a:ext cx="457200" cy="457200"/>
              <a:chOff x="1524000" y="2667000"/>
              <a:chExt cx="457200" cy="457200"/>
            </a:xfrm>
          </p:grpSpPr>
          <p:sp>
            <p:nvSpPr>
              <p:cNvPr id="281" name="Rectangle 280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</a:t>
                </a:r>
              </a:p>
            </p:txBody>
          </p:sp>
          <p:grpSp>
            <p:nvGrpSpPr>
              <p:cNvPr id="282" name="Group 281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83" name="Rectangle 282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84" name="Isosceles Triangle 283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73" name="Group 272"/>
            <p:cNvGrpSpPr/>
            <p:nvPr/>
          </p:nvGrpSpPr>
          <p:grpSpPr>
            <a:xfrm>
              <a:off x="3733800" y="2743200"/>
              <a:ext cx="457200" cy="457200"/>
              <a:chOff x="1524000" y="2667000"/>
              <a:chExt cx="457200" cy="457200"/>
            </a:xfrm>
          </p:grpSpPr>
          <p:sp>
            <p:nvSpPr>
              <p:cNvPr id="274" name="Rectangle 273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W</a:t>
                </a:r>
              </a:p>
            </p:txBody>
          </p:sp>
          <p:grpSp>
            <p:nvGrpSpPr>
              <p:cNvPr id="275" name="Group 274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77" name="Rectangle 276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78" name="Isosceles Triangle 277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</p:grpSp>
      <p:grpSp>
        <p:nvGrpSpPr>
          <p:cNvPr id="33" name="Group 32"/>
          <p:cNvGrpSpPr/>
          <p:nvPr/>
        </p:nvGrpSpPr>
        <p:grpSpPr>
          <a:xfrm>
            <a:off x="914400" y="1828800"/>
            <a:ext cx="3731242" cy="457200"/>
            <a:chOff x="914400" y="1828800"/>
            <a:chExt cx="3731242" cy="457200"/>
          </a:xfrm>
        </p:grpSpPr>
        <p:sp>
          <p:nvSpPr>
            <p:cNvPr id="265" name="TextBox 264"/>
            <p:cNvSpPr txBox="1"/>
            <p:nvPr/>
          </p:nvSpPr>
          <p:spPr>
            <a:xfrm>
              <a:off x="3352800" y="1828800"/>
              <a:ext cx="12928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 dirty="0">
                  <a:solidFill>
                    <a:prstClr val="black"/>
                  </a:solidFill>
                  <a:latin typeface="Courier New"/>
                  <a:ea typeface="ＭＳ Ｐゴシック"/>
                  <a:cs typeface="Courier New"/>
                </a:rPr>
                <a:t>j target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914400" y="1828800"/>
              <a:ext cx="533400" cy="457200"/>
              <a:chOff x="914400" y="1828800"/>
              <a:chExt cx="533400" cy="457200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990600" y="18288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F</a:t>
                  </a:r>
                </a:p>
              </p:txBody>
            </p:sp>
            <p:grpSp>
              <p:nvGrpSpPr>
                <p:cNvPr id="162" name="Group 161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63" name="Rectangle 162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64" name="Isosceles Triangle 163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337" name="Group 336"/>
              <p:cNvGrpSpPr/>
              <p:nvPr/>
            </p:nvGrpSpPr>
            <p:grpSpPr>
              <a:xfrm>
                <a:off x="914400" y="1828800"/>
                <a:ext cx="76200" cy="457200"/>
                <a:chOff x="7162800" y="2180537"/>
                <a:chExt cx="457201" cy="2110427"/>
              </a:xfrm>
            </p:grpSpPr>
            <p:sp>
              <p:nvSpPr>
                <p:cNvPr id="338" name="Rectangle 337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39" name="Isosceles Triangle 338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</p:grpSp>
      <p:grpSp>
        <p:nvGrpSpPr>
          <p:cNvPr id="61" name="Group 60"/>
          <p:cNvGrpSpPr/>
          <p:nvPr/>
        </p:nvGrpSpPr>
        <p:grpSpPr>
          <a:xfrm>
            <a:off x="1371600" y="1828800"/>
            <a:ext cx="533400" cy="1371600"/>
            <a:chOff x="1371600" y="1828800"/>
            <a:chExt cx="533400" cy="1371600"/>
          </a:xfrm>
        </p:grpSpPr>
        <p:grpSp>
          <p:nvGrpSpPr>
            <p:cNvPr id="39" name="Group 38"/>
            <p:cNvGrpSpPr/>
            <p:nvPr/>
          </p:nvGrpSpPr>
          <p:grpSpPr>
            <a:xfrm>
              <a:off x="1371600" y="1828800"/>
              <a:ext cx="533400" cy="914400"/>
              <a:chOff x="1371600" y="1828800"/>
              <a:chExt cx="533400" cy="91440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447800" y="1828800"/>
                <a:ext cx="457200" cy="914400"/>
                <a:chOff x="1447800" y="1828800"/>
                <a:chExt cx="457200" cy="914400"/>
              </a:xfrm>
            </p:grpSpPr>
            <p:grpSp>
              <p:nvGrpSpPr>
                <p:cNvPr id="141" name="Group 140"/>
                <p:cNvGrpSpPr/>
                <p:nvPr/>
              </p:nvGrpSpPr>
              <p:grpSpPr>
                <a:xfrm>
                  <a:off x="1447800" y="1828800"/>
                  <a:ext cx="457200" cy="457200"/>
                  <a:chOff x="1524000" y="2667000"/>
                  <a:chExt cx="457200" cy="457200"/>
                </a:xfrm>
              </p:grpSpPr>
              <p:sp>
                <p:nvSpPr>
                  <p:cNvPr id="157" name="Rectangle 156"/>
                  <p:cNvSpPr/>
                  <p:nvPr/>
                </p:nvSpPr>
                <p:spPr>
                  <a:xfrm>
                    <a:off x="1524000" y="2667000"/>
                    <a:ext cx="457200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r>
                      <a:rPr lang="en-US" sz="2000" dirty="0">
                        <a:solidFill>
                          <a:prstClr val="black"/>
                        </a:solidFill>
                        <a:latin typeface="Calibri"/>
                        <a:ea typeface="ＭＳ Ｐゴシック" pitchFamily="18" charset="-128"/>
                        <a:cs typeface="Calibri"/>
                      </a:rPr>
                      <a:t>D</a:t>
                    </a:r>
                  </a:p>
                </p:txBody>
              </p:sp>
              <p:grpSp>
                <p:nvGrpSpPr>
                  <p:cNvPr id="158" name="Group 157"/>
                  <p:cNvGrpSpPr/>
                  <p:nvPr/>
                </p:nvGrpSpPr>
                <p:grpSpPr>
                  <a:xfrm>
                    <a:off x="1904997" y="2667000"/>
                    <a:ext cx="76200" cy="457200"/>
                    <a:chOff x="7162800" y="2180537"/>
                    <a:chExt cx="457201" cy="2110427"/>
                  </a:xfrm>
                </p:grpSpPr>
                <p:sp>
                  <p:nvSpPr>
                    <p:cNvPr id="159" name="Rectangle 158"/>
                    <p:cNvSpPr/>
                    <p:nvPr/>
                  </p:nvSpPr>
                  <p:spPr>
                    <a:xfrm rot="16200000">
                      <a:off x="6348069" y="2995269"/>
                      <a:ext cx="2086663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2000" dirty="0">
                        <a:solidFill>
                          <a:prstClr val="black"/>
                        </a:solidFill>
                        <a:latin typeface="Calibri"/>
                        <a:ea typeface="ＭＳ Ｐゴシック" pitchFamily="18" charset="-128"/>
                        <a:cs typeface="Calibri"/>
                      </a:endParaRPr>
                    </a:p>
                  </p:txBody>
                </p:sp>
                <p:sp>
                  <p:nvSpPr>
                    <p:cNvPr id="160" name="Isosceles Triangle 159"/>
                    <p:cNvSpPr/>
                    <p:nvPr/>
                  </p:nvSpPr>
                  <p:spPr>
                    <a:xfrm>
                      <a:off x="7162800" y="3962989"/>
                      <a:ext cx="457200" cy="327975"/>
                    </a:xfrm>
                    <a:prstGeom prst="triangle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en-US" sz="2400">
                        <a:solidFill>
                          <a:prstClr val="black"/>
                        </a:solidFill>
                        <a:latin typeface="Arial" pitchFamily="18" charset="0"/>
                        <a:ea typeface="ＭＳ Ｐゴシック" pitchFamily="18" charset="-128"/>
                        <a:cs typeface="ＭＳ Ｐゴシック" pitchFamily="18" charset="-128"/>
                      </a:endParaRPr>
                    </a:p>
                  </p:txBody>
                </p:sp>
              </p:grpSp>
            </p:grpSp>
            <p:grpSp>
              <p:nvGrpSpPr>
                <p:cNvPr id="208" name="Group 207"/>
                <p:cNvGrpSpPr/>
                <p:nvPr/>
              </p:nvGrpSpPr>
              <p:grpSpPr>
                <a:xfrm>
                  <a:off x="1447800" y="2286000"/>
                  <a:ext cx="457200" cy="457200"/>
                  <a:chOff x="1524000" y="2667000"/>
                  <a:chExt cx="457200" cy="457200"/>
                </a:xfrm>
              </p:grpSpPr>
              <p:sp>
                <p:nvSpPr>
                  <p:cNvPr id="261" name="Rectangle 260"/>
                  <p:cNvSpPr/>
                  <p:nvPr/>
                </p:nvSpPr>
                <p:spPr>
                  <a:xfrm>
                    <a:off x="1524000" y="2667000"/>
                    <a:ext cx="457200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r>
                      <a:rPr lang="en-US" sz="2000" dirty="0">
                        <a:solidFill>
                          <a:prstClr val="black"/>
                        </a:solidFill>
                        <a:latin typeface="Calibri"/>
                        <a:ea typeface="ＭＳ Ｐゴシック" pitchFamily="18" charset="-128"/>
                        <a:cs typeface="Calibri"/>
                      </a:rPr>
                      <a:t>F</a:t>
                    </a:r>
                  </a:p>
                </p:txBody>
              </p:sp>
              <p:grpSp>
                <p:nvGrpSpPr>
                  <p:cNvPr id="262" name="Group 261"/>
                  <p:cNvGrpSpPr/>
                  <p:nvPr/>
                </p:nvGrpSpPr>
                <p:grpSpPr>
                  <a:xfrm>
                    <a:off x="1904997" y="2667000"/>
                    <a:ext cx="76200" cy="457200"/>
                    <a:chOff x="7162800" y="2180537"/>
                    <a:chExt cx="457201" cy="2110427"/>
                  </a:xfrm>
                </p:grpSpPr>
                <p:sp>
                  <p:nvSpPr>
                    <p:cNvPr id="263" name="Rectangle 262"/>
                    <p:cNvSpPr/>
                    <p:nvPr/>
                  </p:nvSpPr>
                  <p:spPr>
                    <a:xfrm rot="16200000">
                      <a:off x="6348069" y="2995269"/>
                      <a:ext cx="2086663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2000" dirty="0">
                        <a:solidFill>
                          <a:prstClr val="black"/>
                        </a:solidFill>
                        <a:latin typeface="Calibri"/>
                        <a:ea typeface="ＭＳ Ｐゴシック" pitchFamily="18" charset="-128"/>
                        <a:cs typeface="Calibri"/>
                      </a:endParaRPr>
                    </a:p>
                  </p:txBody>
                </p:sp>
                <p:sp>
                  <p:nvSpPr>
                    <p:cNvPr id="264" name="Isosceles Triangle 263"/>
                    <p:cNvSpPr/>
                    <p:nvPr/>
                  </p:nvSpPr>
                  <p:spPr>
                    <a:xfrm>
                      <a:off x="7162800" y="3962989"/>
                      <a:ext cx="457200" cy="327975"/>
                    </a:xfrm>
                    <a:prstGeom prst="triangle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en-US" sz="2400">
                        <a:solidFill>
                          <a:prstClr val="black"/>
                        </a:solidFill>
                        <a:latin typeface="Arial" pitchFamily="18" charset="0"/>
                        <a:ea typeface="ＭＳ Ｐゴシック" pitchFamily="18" charset="-128"/>
                        <a:cs typeface="ＭＳ Ｐゴシック" pitchFamily="18" charset="-128"/>
                      </a:endParaRPr>
                    </a:p>
                  </p:txBody>
                </p:sp>
              </p:grpSp>
            </p:grpSp>
          </p:grpSp>
          <p:grpSp>
            <p:nvGrpSpPr>
              <p:cNvPr id="340" name="Group 339"/>
              <p:cNvGrpSpPr/>
              <p:nvPr/>
            </p:nvGrpSpPr>
            <p:grpSpPr>
              <a:xfrm>
                <a:off x="1371600" y="2286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341" name="Rectangle 340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42" name="Isosceles Triangle 341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343" name="Group 342"/>
            <p:cNvGrpSpPr/>
            <p:nvPr/>
          </p:nvGrpSpPr>
          <p:grpSpPr>
            <a:xfrm>
              <a:off x="1828800" y="2743200"/>
              <a:ext cx="76200" cy="457200"/>
              <a:chOff x="7162800" y="2180537"/>
              <a:chExt cx="457201" cy="2110427"/>
            </a:xfrm>
          </p:grpSpPr>
          <p:sp>
            <p:nvSpPr>
              <p:cNvPr id="344" name="Rectangle 343"/>
              <p:cNvSpPr/>
              <p:nvPr/>
            </p:nvSpPr>
            <p:spPr>
              <a:xfrm rot="16200000">
                <a:off x="6348069" y="2995269"/>
                <a:ext cx="2086663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345" name="Isosceles Triangle 344"/>
              <p:cNvSpPr/>
              <p:nvPr/>
            </p:nvSpPr>
            <p:spPr>
              <a:xfrm>
                <a:off x="7162800" y="3962989"/>
                <a:ext cx="457200" cy="327975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905000" y="1828800"/>
            <a:ext cx="5594350" cy="1371600"/>
            <a:chOff x="1905000" y="1828800"/>
            <a:chExt cx="5594350" cy="1371600"/>
          </a:xfrm>
        </p:grpSpPr>
        <p:sp>
          <p:nvSpPr>
            <p:cNvPr id="310" name="TextBox 309"/>
            <p:cNvSpPr txBox="1"/>
            <p:nvPr/>
          </p:nvSpPr>
          <p:spPr>
            <a:xfrm>
              <a:off x="4267200" y="2819400"/>
              <a:ext cx="3232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 dirty="0">
                  <a:solidFill>
                    <a:prstClr val="black"/>
                  </a:solidFill>
                  <a:latin typeface="Courier New"/>
                  <a:ea typeface="ＭＳ Ｐゴシック"/>
                  <a:cs typeface="Courier New"/>
                </a:rPr>
                <a:t>target: add x1, x2, x3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905000" y="1828800"/>
              <a:ext cx="2860292" cy="1371600"/>
              <a:chOff x="1905000" y="1828800"/>
              <a:chExt cx="2860292" cy="1371600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1905000" y="18288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53" name="Rectangle 152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X</a:t>
                  </a:r>
                </a:p>
              </p:txBody>
            </p:sp>
            <p:grpSp>
              <p:nvGrpSpPr>
                <p:cNvPr id="154" name="Group 153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55" name="Rectangle 154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56" name="Isosceles Triangle 155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209" name="Group 208"/>
              <p:cNvGrpSpPr/>
              <p:nvPr/>
            </p:nvGrpSpPr>
            <p:grpSpPr>
              <a:xfrm>
                <a:off x="1905000" y="2286000"/>
                <a:ext cx="457200" cy="457200"/>
                <a:chOff x="1524000" y="2667000"/>
                <a:chExt cx="457200" cy="457200"/>
              </a:xfrm>
            </p:grpSpPr>
            <p:sp>
              <p:nvSpPr>
                <p:cNvPr id="257" name="Rectangle 256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7F7F7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D</a:t>
                  </a:r>
                </a:p>
              </p:txBody>
            </p:sp>
            <p:grpSp>
              <p:nvGrpSpPr>
                <p:cNvPr id="258" name="Group 257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259" name="Rectangle 258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260" name="Isosceles Triangle 259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269" name="Group 268"/>
              <p:cNvGrpSpPr/>
              <p:nvPr/>
            </p:nvGrpSpPr>
            <p:grpSpPr>
              <a:xfrm>
                <a:off x="1905000" y="2743200"/>
                <a:ext cx="457200" cy="457200"/>
                <a:chOff x="1524000" y="2667000"/>
                <a:chExt cx="457200" cy="4572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F</a:t>
                  </a:r>
                </a:p>
              </p:txBody>
            </p:sp>
            <p:grpSp>
              <p:nvGrpSpPr>
                <p:cNvPr id="306" name="Group 305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307" name="Rectangle 306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308" name="Isosceles Triangle 307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sp>
            <p:nvSpPr>
              <p:cNvPr id="347" name="TextBox 346"/>
              <p:cNvSpPr txBox="1"/>
              <p:nvPr/>
            </p:nvSpPr>
            <p:spPr>
              <a:xfrm>
                <a:off x="3886200" y="2286000"/>
                <a:ext cx="879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i="1" dirty="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bubble</a:t>
                </a: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1447800" y="2057400"/>
            <a:ext cx="381000" cy="911826"/>
            <a:chOff x="1447800" y="2057400"/>
            <a:chExt cx="381000" cy="911826"/>
          </a:xfrm>
        </p:grpSpPr>
        <p:cxnSp>
          <p:nvCxnSpPr>
            <p:cNvPr id="309" name="Curved Connector 308"/>
            <p:cNvCxnSpPr>
              <a:stCxn id="157" idx="1"/>
              <a:endCxn id="344" idx="0"/>
            </p:cNvCxnSpPr>
            <p:nvPr/>
          </p:nvCxnSpPr>
          <p:spPr bwMode="auto">
            <a:xfrm>
              <a:off x="1447800" y="2057400"/>
              <a:ext cx="381000" cy="9118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/>
              <a:tailEnd type="arrow"/>
            </a:ln>
            <a:effectLst/>
          </p:spPr>
        </p:cxnSp>
        <p:cxnSp>
          <p:nvCxnSpPr>
            <p:cNvPr id="346" name="Curved Connector 345"/>
            <p:cNvCxnSpPr>
              <a:stCxn id="157" idx="1"/>
            </p:cNvCxnSpPr>
            <p:nvPr/>
          </p:nvCxnSpPr>
          <p:spPr bwMode="auto">
            <a:xfrm>
              <a:off x="1447800" y="2057400"/>
              <a:ext cx="381000" cy="533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3250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Delay Slots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838200"/>
            <a:ext cx="7683500" cy="3352800"/>
          </a:xfrm>
        </p:spPr>
        <p:txBody>
          <a:bodyPr/>
          <a:lstStyle/>
          <a:p>
            <a:r>
              <a:rPr lang="en-US" sz="2400" dirty="0"/>
              <a:t>Early RISCs adopted idea from pipelined microcode engines, and changed ISA semantics so instruction </a:t>
            </a:r>
            <a:r>
              <a:rPr lang="en-US" sz="2400" i="1" dirty="0"/>
              <a:t>after</a:t>
            </a:r>
            <a:r>
              <a:rPr lang="en-US" sz="2400" dirty="0"/>
              <a:t> branch/jump is always executed before control flow change occurs:</a:t>
            </a:r>
          </a:p>
          <a:p>
            <a:pPr marL="455613" lvl="1" indent="0">
              <a:buNone/>
            </a:pPr>
            <a:r>
              <a:rPr lang="en-US" sz="2000" b="1" dirty="0">
                <a:latin typeface="Courier New"/>
                <a:cs typeface="Courier New"/>
              </a:rPr>
              <a:t>0x100 j target</a:t>
            </a:r>
          </a:p>
          <a:p>
            <a:pPr marL="455613" lvl="1" indent="0">
              <a:buNone/>
            </a:pPr>
            <a:r>
              <a:rPr lang="en-US" sz="2000" b="1" dirty="0">
                <a:latin typeface="Courier New"/>
                <a:cs typeface="Courier New"/>
              </a:rPr>
              <a:t>0x104 add x1, x2, x3 // Executed before target</a:t>
            </a:r>
          </a:p>
          <a:p>
            <a:pPr marL="455613" lvl="1" indent="0">
              <a:buNone/>
            </a:pPr>
            <a:r>
              <a:rPr lang="en-US" sz="2000" b="1" dirty="0">
                <a:latin typeface="Courier New"/>
                <a:cs typeface="Courier New"/>
              </a:rPr>
              <a:t>…</a:t>
            </a:r>
          </a:p>
          <a:p>
            <a:pPr marL="455613" lvl="1" indent="0">
              <a:buNone/>
            </a:pPr>
            <a:r>
              <a:rPr lang="en-US" sz="2000" b="1" dirty="0">
                <a:latin typeface="Courier New"/>
                <a:cs typeface="Courier New"/>
              </a:rPr>
              <a:t>0x205 target: </a:t>
            </a:r>
            <a:r>
              <a:rPr lang="en-US" sz="2000" b="1" dirty="0" err="1">
                <a:latin typeface="Courier New"/>
                <a:cs typeface="Courier New"/>
              </a:rPr>
              <a:t>xori</a:t>
            </a:r>
            <a:r>
              <a:rPr lang="en-US" sz="2000" b="1" dirty="0">
                <a:latin typeface="Courier New"/>
                <a:cs typeface="Courier New"/>
              </a:rPr>
              <a:t> x1, x1, 7</a:t>
            </a:r>
          </a:p>
          <a:p>
            <a:r>
              <a:rPr lang="en-US" sz="2400" dirty="0"/>
              <a:t>Software has to fill delay slot with useful work, or fill with explicit NOP instruction</a:t>
            </a:r>
          </a:p>
          <a:p>
            <a:pPr marL="455613" lvl="1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37</a:t>
            </a:fld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2667000" y="4648200"/>
            <a:ext cx="1828800" cy="1371600"/>
            <a:chOff x="2362200" y="1828800"/>
            <a:chExt cx="1828800" cy="1371600"/>
          </a:xfrm>
        </p:grpSpPr>
        <p:grpSp>
          <p:nvGrpSpPr>
            <p:cNvPr id="143" name="Group 142"/>
            <p:cNvGrpSpPr/>
            <p:nvPr/>
          </p:nvGrpSpPr>
          <p:grpSpPr>
            <a:xfrm>
              <a:off x="2362200" y="1828800"/>
              <a:ext cx="457200" cy="457200"/>
              <a:chOff x="1524000" y="2667000"/>
              <a:chExt cx="457200" cy="457200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</a:t>
                </a:r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51" name="Rectangle 150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52" name="Isosceles Triangle 151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144" name="Group 143"/>
            <p:cNvGrpSpPr/>
            <p:nvPr/>
          </p:nvGrpSpPr>
          <p:grpSpPr>
            <a:xfrm>
              <a:off x="2819400" y="1828800"/>
              <a:ext cx="457200" cy="457200"/>
              <a:chOff x="1524000" y="2667000"/>
              <a:chExt cx="457200" cy="457200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W</a:t>
                </a:r>
              </a:p>
            </p:txBody>
          </p:sp>
          <p:grpSp>
            <p:nvGrpSpPr>
              <p:cNvPr id="146" name="Group 145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47" name="Rectangle 146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48" name="Isosceles Triangle 147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10" name="Group 209"/>
            <p:cNvGrpSpPr/>
            <p:nvPr/>
          </p:nvGrpSpPr>
          <p:grpSpPr>
            <a:xfrm>
              <a:off x="2362200" y="2286000"/>
              <a:ext cx="457200" cy="457200"/>
              <a:chOff x="1524000" y="2667000"/>
              <a:chExt cx="457200" cy="457200"/>
            </a:xfrm>
          </p:grpSpPr>
          <p:sp>
            <p:nvSpPr>
              <p:cNvPr id="253" name="Rectangle 252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X</a:t>
                </a:r>
              </a:p>
            </p:txBody>
          </p:sp>
          <p:grpSp>
            <p:nvGrpSpPr>
              <p:cNvPr id="254" name="Group 253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56" name="Isosceles Triangle 255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11" name="Group 210"/>
            <p:cNvGrpSpPr/>
            <p:nvPr/>
          </p:nvGrpSpPr>
          <p:grpSpPr>
            <a:xfrm>
              <a:off x="2819400" y="2286000"/>
              <a:ext cx="457200" cy="457200"/>
              <a:chOff x="1524000" y="2667000"/>
              <a:chExt cx="457200" cy="457200"/>
            </a:xfrm>
          </p:grpSpPr>
          <p:sp>
            <p:nvSpPr>
              <p:cNvPr id="219" name="Rectangle 218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</a:t>
                </a:r>
              </a:p>
            </p:txBody>
          </p:sp>
          <p:grpSp>
            <p:nvGrpSpPr>
              <p:cNvPr id="220" name="Group 219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22" name="Rectangle 221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25" name="Isosceles Triangle 224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12" name="Group 211"/>
            <p:cNvGrpSpPr/>
            <p:nvPr/>
          </p:nvGrpSpPr>
          <p:grpSpPr>
            <a:xfrm>
              <a:off x="3276600" y="2286000"/>
              <a:ext cx="457200" cy="457200"/>
              <a:chOff x="1524000" y="2667000"/>
              <a:chExt cx="457200" cy="457200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W</a:t>
                </a:r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15" name="Rectangle 214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16" name="Isosceles Triangle 215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70" name="Group 269"/>
            <p:cNvGrpSpPr/>
            <p:nvPr/>
          </p:nvGrpSpPr>
          <p:grpSpPr>
            <a:xfrm>
              <a:off x="2362200" y="2743200"/>
              <a:ext cx="457200" cy="457200"/>
              <a:chOff x="1524000" y="2667000"/>
              <a:chExt cx="457200" cy="457200"/>
            </a:xfrm>
          </p:grpSpPr>
          <p:sp>
            <p:nvSpPr>
              <p:cNvPr id="301" name="Rectangle 300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D</a:t>
                </a:r>
              </a:p>
            </p:txBody>
          </p:sp>
          <p:grpSp>
            <p:nvGrpSpPr>
              <p:cNvPr id="302" name="Group 301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303" name="Rectangle 302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04" name="Isosceles Triangle 303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71" name="Group 270"/>
            <p:cNvGrpSpPr/>
            <p:nvPr/>
          </p:nvGrpSpPr>
          <p:grpSpPr>
            <a:xfrm>
              <a:off x="2819400" y="2743200"/>
              <a:ext cx="457200" cy="457200"/>
              <a:chOff x="1524000" y="2667000"/>
              <a:chExt cx="457200" cy="457200"/>
            </a:xfrm>
          </p:grpSpPr>
          <p:sp>
            <p:nvSpPr>
              <p:cNvPr id="285" name="Rectangle 284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X</a:t>
                </a: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99" name="Rectangle 298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00" name="Isosceles Triangle 299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72" name="Group 271"/>
            <p:cNvGrpSpPr/>
            <p:nvPr/>
          </p:nvGrpSpPr>
          <p:grpSpPr>
            <a:xfrm>
              <a:off x="3276600" y="2743200"/>
              <a:ext cx="457200" cy="457200"/>
              <a:chOff x="1524000" y="2667000"/>
              <a:chExt cx="457200" cy="457200"/>
            </a:xfrm>
          </p:grpSpPr>
          <p:sp>
            <p:nvSpPr>
              <p:cNvPr id="281" name="Rectangle 280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</a:t>
                </a:r>
              </a:p>
            </p:txBody>
          </p:sp>
          <p:grpSp>
            <p:nvGrpSpPr>
              <p:cNvPr id="282" name="Group 281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83" name="Rectangle 282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84" name="Isosceles Triangle 283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73" name="Group 272"/>
            <p:cNvGrpSpPr/>
            <p:nvPr/>
          </p:nvGrpSpPr>
          <p:grpSpPr>
            <a:xfrm>
              <a:off x="3733800" y="2743200"/>
              <a:ext cx="457200" cy="457200"/>
              <a:chOff x="1524000" y="2667000"/>
              <a:chExt cx="457200" cy="457200"/>
            </a:xfrm>
          </p:grpSpPr>
          <p:sp>
            <p:nvSpPr>
              <p:cNvPr id="274" name="Rectangle 273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W</a:t>
                </a:r>
              </a:p>
            </p:txBody>
          </p:sp>
          <p:grpSp>
            <p:nvGrpSpPr>
              <p:cNvPr id="275" name="Group 274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77" name="Rectangle 276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78" name="Isosceles Triangle 277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</p:grpSp>
      <p:grpSp>
        <p:nvGrpSpPr>
          <p:cNvPr id="33" name="Group 32"/>
          <p:cNvGrpSpPr/>
          <p:nvPr/>
        </p:nvGrpSpPr>
        <p:grpSpPr>
          <a:xfrm>
            <a:off x="1219200" y="4648200"/>
            <a:ext cx="3731242" cy="457200"/>
            <a:chOff x="914400" y="1828800"/>
            <a:chExt cx="3731242" cy="457200"/>
          </a:xfrm>
        </p:grpSpPr>
        <p:sp>
          <p:nvSpPr>
            <p:cNvPr id="265" name="TextBox 264"/>
            <p:cNvSpPr txBox="1"/>
            <p:nvPr/>
          </p:nvSpPr>
          <p:spPr>
            <a:xfrm>
              <a:off x="3352800" y="1828800"/>
              <a:ext cx="12928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 dirty="0">
                  <a:solidFill>
                    <a:prstClr val="black"/>
                  </a:solidFill>
                  <a:latin typeface="Courier New"/>
                  <a:ea typeface="ＭＳ Ｐゴシック"/>
                  <a:cs typeface="Courier New"/>
                </a:rPr>
                <a:t>j target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914400" y="1828800"/>
              <a:ext cx="533400" cy="457200"/>
              <a:chOff x="914400" y="1828800"/>
              <a:chExt cx="533400" cy="457200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990600" y="18288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F</a:t>
                  </a:r>
                </a:p>
              </p:txBody>
            </p:sp>
            <p:grpSp>
              <p:nvGrpSpPr>
                <p:cNvPr id="162" name="Group 161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63" name="Rectangle 162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64" name="Isosceles Triangle 163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337" name="Group 336"/>
              <p:cNvGrpSpPr/>
              <p:nvPr/>
            </p:nvGrpSpPr>
            <p:grpSpPr>
              <a:xfrm>
                <a:off x="914400" y="1828800"/>
                <a:ext cx="76200" cy="457200"/>
                <a:chOff x="7162800" y="2180537"/>
                <a:chExt cx="457201" cy="2110427"/>
              </a:xfrm>
            </p:grpSpPr>
            <p:sp>
              <p:nvSpPr>
                <p:cNvPr id="338" name="Rectangle 337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39" name="Isosceles Triangle 338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</p:grpSp>
      <p:grpSp>
        <p:nvGrpSpPr>
          <p:cNvPr id="61" name="Group 60"/>
          <p:cNvGrpSpPr/>
          <p:nvPr/>
        </p:nvGrpSpPr>
        <p:grpSpPr>
          <a:xfrm>
            <a:off x="1676400" y="4648200"/>
            <a:ext cx="533400" cy="1371600"/>
            <a:chOff x="1371600" y="1828800"/>
            <a:chExt cx="533400" cy="1371600"/>
          </a:xfrm>
        </p:grpSpPr>
        <p:grpSp>
          <p:nvGrpSpPr>
            <p:cNvPr id="39" name="Group 38"/>
            <p:cNvGrpSpPr/>
            <p:nvPr/>
          </p:nvGrpSpPr>
          <p:grpSpPr>
            <a:xfrm>
              <a:off x="1371600" y="1828800"/>
              <a:ext cx="533400" cy="914400"/>
              <a:chOff x="1371600" y="1828800"/>
              <a:chExt cx="533400" cy="91440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447800" y="1828800"/>
                <a:ext cx="457200" cy="914400"/>
                <a:chOff x="1447800" y="1828800"/>
                <a:chExt cx="457200" cy="914400"/>
              </a:xfrm>
            </p:grpSpPr>
            <p:grpSp>
              <p:nvGrpSpPr>
                <p:cNvPr id="141" name="Group 140"/>
                <p:cNvGrpSpPr/>
                <p:nvPr/>
              </p:nvGrpSpPr>
              <p:grpSpPr>
                <a:xfrm>
                  <a:off x="1447800" y="1828800"/>
                  <a:ext cx="457200" cy="457200"/>
                  <a:chOff x="1524000" y="2667000"/>
                  <a:chExt cx="457200" cy="457200"/>
                </a:xfrm>
              </p:grpSpPr>
              <p:sp>
                <p:nvSpPr>
                  <p:cNvPr id="157" name="Rectangle 156"/>
                  <p:cNvSpPr/>
                  <p:nvPr/>
                </p:nvSpPr>
                <p:spPr>
                  <a:xfrm>
                    <a:off x="1524000" y="2667000"/>
                    <a:ext cx="457200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r>
                      <a:rPr lang="en-US" sz="2000" dirty="0">
                        <a:solidFill>
                          <a:prstClr val="black"/>
                        </a:solidFill>
                        <a:latin typeface="Calibri"/>
                        <a:ea typeface="ＭＳ Ｐゴシック" pitchFamily="18" charset="-128"/>
                        <a:cs typeface="Calibri"/>
                      </a:rPr>
                      <a:t>D</a:t>
                    </a:r>
                  </a:p>
                </p:txBody>
              </p:sp>
              <p:grpSp>
                <p:nvGrpSpPr>
                  <p:cNvPr id="158" name="Group 157"/>
                  <p:cNvGrpSpPr/>
                  <p:nvPr/>
                </p:nvGrpSpPr>
                <p:grpSpPr>
                  <a:xfrm>
                    <a:off x="1904997" y="2667000"/>
                    <a:ext cx="76200" cy="457200"/>
                    <a:chOff x="7162800" y="2180537"/>
                    <a:chExt cx="457201" cy="2110427"/>
                  </a:xfrm>
                </p:grpSpPr>
                <p:sp>
                  <p:nvSpPr>
                    <p:cNvPr id="159" name="Rectangle 158"/>
                    <p:cNvSpPr/>
                    <p:nvPr/>
                  </p:nvSpPr>
                  <p:spPr>
                    <a:xfrm rot="16200000">
                      <a:off x="6348069" y="2995269"/>
                      <a:ext cx="2086663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2000" dirty="0">
                        <a:solidFill>
                          <a:prstClr val="black"/>
                        </a:solidFill>
                        <a:latin typeface="Calibri"/>
                        <a:ea typeface="ＭＳ Ｐゴシック" pitchFamily="18" charset="-128"/>
                        <a:cs typeface="Calibri"/>
                      </a:endParaRPr>
                    </a:p>
                  </p:txBody>
                </p:sp>
                <p:sp>
                  <p:nvSpPr>
                    <p:cNvPr id="160" name="Isosceles Triangle 159"/>
                    <p:cNvSpPr/>
                    <p:nvPr/>
                  </p:nvSpPr>
                  <p:spPr>
                    <a:xfrm>
                      <a:off x="7162800" y="3962989"/>
                      <a:ext cx="457200" cy="327975"/>
                    </a:xfrm>
                    <a:prstGeom prst="triangle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en-US" sz="2400">
                        <a:solidFill>
                          <a:prstClr val="black"/>
                        </a:solidFill>
                        <a:latin typeface="Arial" pitchFamily="18" charset="0"/>
                        <a:ea typeface="ＭＳ Ｐゴシック" pitchFamily="18" charset="-128"/>
                        <a:cs typeface="ＭＳ Ｐゴシック" pitchFamily="18" charset="-128"/>
                      </a:endParaRPr>
                    </a:p>
                  </p:txBody>
                </p:sp>
              </p:grpSp>
            </p:grpSp>
            <p:grpSp>
              <p:nvGrpSpPr>
                <p:cNvPr id="208" name="Group 207"/>
                <p:cNvGrpSpPr/>
                <p:nvPr/>
              </p:nvGrpSpPr>
              <p:grpSpPr>
                <a:xfrm>
                  <a:off x="1447800" y="2286000"/>
                  <a:ext cx="457200" cy="457200"/>
                  <a:chOff x="1524000" y="2667000"/>
                  <a:chExt cx="457200" cy="457200"/>
                </a:xfrm>
              </p:grpSpPr>
              <p:sp>
                <p:nvSpPr>
                  <p:cNvPr id="261" name="Rectangle 260"/>
                  <p:cNvSpPr/>
                  <p:nvPr/>
                </p:nvSpPr>
                <p:spPr>
                  <a:xfrm>
                    <a:off x="1524000" y="2667000"/>
                    <a:ext cx="457200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r>
                      <a:rPr lang="en-US" sz="2000" dirty="0">
                        <a:solidFill>
                          <a:prstClr val="black"/>
                        </a:solidFill>
                        <a:latin typeface="Calibri"/>
                        <a:ea typeface="ＭＳ Ｐゴシック" pitchFamily="18" charset="-128"/>
                        <a:cs typeface="Calibri"/>
                      </a:rPr>
                      <a:t>F</a:t>
                    </a:r>
                  </a:p>
                </p:txBody>
              </p:sp>
              <p:grpSp>
                <p:nvGrpSpPr>
                  <p:cNvPr id="262" name="Group 261"/>
                  <p:cNvGrpSpPr/>
                  <p:nvPr/>
                </p:nvGrpSpPr>
                <p:grpSpPr>
                  <a:xfrm>
                    <a:off x="1904997" y="2667000"/>
                    <a:ext cx="76200" cy="457200"/>
                    <a:chOff x="7162800" y="2180537"/>
                    <a:chExt cx="457201" cy="2110427"/>
                  </a:xfrm>
                </p:grpSpPr>
                <p:sp>
                  <p:nvSpPr>
                    <p:cNvPr id="263" name="Rectangle 262"/>
                    <p:cNvSpPr/>
                    <p:nvPr/>
                  </p:nvSpPr>
                  <p:spPr>
                    <a:xfrm rot="16200000">
                      <a:off x="6348069" y="2995269"/>
                      <a:ext cx="2086663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2000" dirty="0">
                        <a:solidFill>
                          <a:prstClr val="black"/>
                        </a:solidFill>
                        <a:latin typeface="Calibri"/>
                        <a:ea typeface="ＭＳ Ｐゴシック" pitchFamily="18" charset="-128"/>
                        <a:cs typeface="Calibri"/>
                      </a:endParaRPr>
                    </a:p>
                  </p:txBody>
                </p:sp>
                <p:sp>
                  <p:nvSpPr>
                    <p:cNvPr id="264" name="Isosceles Triangle 263"/>
                    <p:cNvSpPr/>
                    <p:nvPr/>
                  </p:nvSpPr>
                  <p:spPr>
                    <a:xfrm>
                      <a:off x="7162800" y="3962989"/>
                      <a:ext cx="457200" cy="327975"/>
                    </a:xfrm>
                    <a:prstGeom prst="triangle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en-US" sz="2400">
                        <a:solidFill>
                          <a:prstClr val="black"/>
                        </a:solidFill>
                        <a:latin typeface="Arial" pitchFamily="18" charset="0"/>
                        <a:ea typeface="ＭＳ Ｐゴシック" pitchFamily="18" charset="-128"/>
                        <a:cs typeface="ＭＳ Ｐゴシック" pitchFamily="18" charset="-128"/>
                      </a:endParaRPr>
                    </a:p>
                  </p:txBody>
                </p:sp>
              </p:grpSp>
            </p:grpSp>
          </p:grpSp>
          <p:grpSp>
            <p:nvGrpSpPr>
              <p:cNvPr id="340" name="Group 339"/>
              <p:cNvGrpSpPr/>
              <p:nvPr/>
            </p:nvGrpSpPr>
            <p:grpSpPr>
              <a:xfrm>
                <a:off x="1371600" y="2286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341" name="Rectangle 340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42" name="Isosceles Triangle 341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343" name="Group 342"/>
            <p:cNvGrpSpPr/>
            <p:nvPr/>
          </p:nvGrpSpPr>
          <p:grpSpPr>
            <a:xfrm>
              <a:off x="1828800" y="2743200"/>
              <a:ext cx="76200" cy="457200"/>
              <a:chOff x="7162800" y="2180537"/>
              <a:chExt cx="457201" cy="2110427"/>
            </a:xfrm>
          </p:grpSpPr>
          <p:sp>
            <p:nvSpPr>
              <p:cNvPr id="344" name="Rectangle 343"/>
              <p:cNvSpPr/>
              <p:nvPr/>
            </p:nvSpPr>
            <p:spPr>
              <a:xfrm rot="16200000">
                <a:off x="6348069" y="2995269"/>
                <a:ext cx="2086663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345" name="Isosceles Triangle 344"/>
              <p:cNvSpPr/>
              <p:nvPr/>
            </p:nvSpPr>
            <p:spPr>
              <a:xfrm>
                <a:off x="7162800" y="3962989"/>
                <a:ext cx="457200" cy="327975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2209800" y="4648200"/>
            <a:ext cx="5594350" cy="1371600"/>
            <a:chOff x="1905000" y="1828800"/>
            <a:chExt cx="5594350" cy="1371600"/>
          </a:xfrm>
        </p:grpSpPr>
        <p:sp>
          <p:nvSpPr>
            <p:cNvPr id="310" name="TextBox 309"/>
            <p:cNvSpPr txBox="1"/>
            <p:nvPr/>
          </p:nvSpPr>
          <p:spPr>
            <a:xfrm>
              <a:off x="4267200" y="2819400"/>
              <a:ext cx="3232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 dirty="0">
                  <a:solidFill>
                    <a:prstClr val="black"/>
                  </a:solidFill>
                  <a:latin typeface="Courier New"/>
                  <a:ea typeface="ＭＳ Ｐゴシック"/>
                  <a:cs typeface="Courier New"/>
                </a:rPr>
                <a:t>target: </a:t>
              </a:r>
              <a:r>
                <a:rPr lang="en-US" sz="1800" b="1" dirty="0" err="1">
                  <a:solidFill>
                    <a:prstClr val="black"/>
                  </a:solidFill>
                  <a:latin typeface="Courier New"/>
                  <a:ea typeface="ＭＳ Ｐゴシック"/>
                  <a:cs typeface="Courier New"/>
                </a:rPr>
                <a:t>xori</a:t>
              </a:r>
              <a:r>
                <a:rPr lang="en-US" sz="1800" b="1" dirty="0">
                  <a:solidFill>
                    <a:prstClr val="black"/>
                  </a:solidFill>
                  <a:latin typeface="Courier New"/>
                  <a:ea typeface="ＭＳ Ｐゴシック"/>
                  <a:cs typeface="Courier New"/>
                </a:rPr>
                <a:t> x1, x1, 7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905000" y="1828800"/>
              <a:ext cx="457200" cy="1371600"/>
              <a:chOff x="1905000" y="1828800"/>
              <a:chExt cx="457200" cy="1371600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1905000" y="18288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53" name="Rectangle 152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X</a:t>
                  </a:r>
                </a:p>
              </p:txBody>
            </p:sp>
            <p:grpSp>
              <p:nvGrpSpPr>
                <p:cNvPr id="154" name="Group 153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55" name="Rectangle 154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56" name="Isosceles Triangle 155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209" name="Group 208"/>
              <p:cNvGrpSpPr/>
              <p:nvPr/>
            </p:nvGrpSpPr>
            <p:grpSpPr>
              <a:xfrm>
                <a:off x="1905000" y="2286000"/>
                <a:ext cx="457200" cy="457200"/>
                <a:chOff x="1524000" y="2667000"/>
                <a:chExt cx="457200" cy="457200"/>
              </a:xfrm>
            </p:grpSpPr>
            <p:sp>
              <p:nvSpPr>
                <p:cNvPr id="257" name="Rectangle 256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D</a:t>
                  </a:r>
                </a:p>
              </p:txBody>
            </p:sp>
            <p:grpSp>
              <p:nvGrpSpPr>
                <p:cNvPr id="258" name="Group 257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259" name="Rectangle 258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260" name="Isosceles Triangle 259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269" name="Group 268"/>
              <p:cNvGrpSpPr/>
              <p:nvPr/>
            </p:nvGrpSpPr>
            <p:grpSpPr>
              <a:xfrm>
                <a:off x="1905000" y="2743200"/>
                <a:ext cx="457200" cy="457200"/>
                <a:chOff x="1524000" y="2667000"/>
                <a:chExt cx="457200" cy="4572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F</a:t>
                  </a:r>
                </a:p>
              </p:txBody>
            </p:sp>
            <p:grpSp>
              <p:nvGrpSpPr>
                <p:cNvPr id="306" name="Group 305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307" name="Rectangle 306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308" name="Isosceles Triangle 307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</p:grpSp>
        <p:sp>
          <p:nvSpPr>
            <p:cNvPr id="103" name="TextBox 102"/>
            <p:cNvSpPr txBox="1"/>
            <p:nvPr/>
          </p:nvSpPr>
          <p:spPr>
            <a:xfrm>
              <a:off x="3886200" y="2286000"/>
              <a:ext cx="2123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 dirty="0">
                  <a:solidFill>
                    <a:prstClr val="black"/>
                  </a:solidFill>
                  <a:latin typeface="Courier New"/>
                  <a:ea typeface="ＭＳ Ｐゴシック"/>
                  <a:cs typeface="Courier New"/>
                </a:rPr>
                <a:t>add x1, x2, x3</a:t>
              </a:r>
            </a:p>
          </p:txBody>
        </p:sp>
      </p:grpSp>
      <p:cxnSp>
        <p:nvCxnSpPr>
          <p:cNvPr id="309" name="Curved Connector 308"/>
          <p:cNvCxnSpPr>
            <a:stCxn id="157" idx="1"/>
            <a:endCxn id="344" idx="0"/>
          </p:cNvCxnSpPr>
          <p:nvPr/>
        </p:nvCxnSpPr>
        <p:spPr bwMode="auto">
          <a:xfrm>
            <a:off x="1752600" y="4876800"/>
            <a:ext cx="381000" cy="9118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12770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Post-1990 RISC ISAs don</a:t>
            </a:r>
            <a:r>
              <a:rPr lang="fr-FR" dirty="0"/>
              <a:t>’</a:t>
            </a:r>
            <a:r>
              <a:rPr lang="en-US" dirty="0"/>
              <a:t>t have delay slots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Encodes </a:t>
            </a:r>
            <a:r>
              <a:rPr lang="en-US" sz="2800" dirty="0" err="1"/>
              <a:t>microarchitectural</a:t>
            </a:r>
            <a:r>
              <a:rPr lang="en-US" sz="2800" dirty="0"/>
              <a:t> detail into ISA</a:t>
            </a:r>
          </a:p>
          <a:p>
            <a:pPr lvl="1"/>
            <a:r>
              <a:rPr lang="en-US" sz="2000" dirty="0"/>
              <a:t>c.f. IBM 650 drum layout</a:t>
            </a:r>
          </a:p>
          <a:p>
            <a:r>
              <a:rPr lang="en-US" sz="2800" dirty="0"/>
              <a:t>Performance issues</a:t>
            </a:r>
          </a:p>
          <a:p>
            <a:pPr lvl="1"/>
            <a:r>
              <a:rPr lang="en-US" sz="2000" dirty="0"/>
              <a:t>Increased I-cache misses from NOPs in unused delay slots</a:t>
            </a:r>
          </a:p>
          <a:p>
            <a:pPr lvl="1"/>
            <a:r>
              <a:rPr lang="en-US" sz="2000" dirty="0"/>
              <a:t>I-cache miss on delay slot causes machine to wait, even if delay slot is a NOP</a:t>
            </a:r>
          </a:p>
          <a:p>
            <a:r>
              <a:rPr lang="en-US" sz="2800" dirty="0"/>
              <a:t>Complicates more advanced microarchitectures</a:t>
            </a:r>
          </a:p>
          <a:p>
            <a:pPr lvl="1"/>
            <a:r>
              <a:rPr lang="en-US" sz="2000" dirty="0"/>
              <a:t>Consider 30-stage pipeline with four-instruction-per-cycle issue</a:t>
            </a:r>
          </a:p>
          <a:p>
            <a:r>
              <a:rPr lang="en-US" sz="2800" dirty="0"/>
              <a:t>Better branch prediction reduced need</a:t>
            </a:r>
          </a:p>
          <a:p>
            <a:pPr lvl="1"/>
            <a:r>
              <a:rPr lang="en-US" sz="2000" dirty="0"/>
              <a:t>Branch prediction in later lecture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A8C89C21-81C6-1849-AF7F-456E69B3BB35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98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Box 325"/>
          <p:cNvSpPr txBox="1"/>
          <p:nvPr/>
        </p:nvSpPr>
        <p:spPr>
          <a:xfrm>
            <a:off x="5880900" y="5924490"/>
            <a:ext cx="1035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 err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E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X</a:t>
            </a:r>
            <a:r>
              <a:rPr lang="en-US" sz="2000" dirty="0" err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ecute</a:t>
            </a:r>
            <a:endParaRPr lang="en-US" sz="20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4052100" y="5924490"/>
            <a:ext cx="976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b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D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ecode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1918500" y="6000690"/>
            <a:ext cx="759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b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F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etch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Conditional Branches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39</a:t>
            </a:fld>
            <a:endParaRPr lang="en-US">
              <a:solidFill>
                <a:srgbClr val="FBBA03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433098" y="4548701"/>
            <a:ext cx="914399" cy="1451989"/>
            <a:chOff x="2362200" y="3809999"/>
            <a:chExt cx="914399" cy="1340864"/>
          </a:xfrm>
        </p:grpSpPr>
        <p:grpSp>
          <p:nvGrpSpPr>
            <p:cNvPr id="127" name="Group 126"/>
            <p:cNvGrpSpPr/>
            <p:nvPr/>
          </p:nvGrpSpPr>
          <p:grpSpPr>
            <a:xfrm>
              <a:off x="2362200" y="3809999"/>
              <a:ext cx="914399" cy="1340864"/>
              <a:chOff x="2362200" y="3809999"/>
              <a:chExt cx="914399" cy="1340864"/>
            </a:xfrm>
          </p:grpSpPr>
          <p:sp>
            <p:nvSpPr>
              <p:cNvPr id="129" name="Rectangle 128"/>
              <p:cNvSpPr/>
              <p:nvPr/>
            </p:nvSpPr>
            <p:spPr>
              <a:xfrm rot="16200000">
                <a:off x="17679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 rot="16200000">
                <a:off x="19203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 rot="16200000">
                <a:off x="20727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 rot="16200000">
                <a:off x="22251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 rot="16200000">
                <a:off x="2377568" y="4404231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 rot="16200000">
                <a:off x="25299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 rot="16200000">
              <a:off x="2223507" y="4253493"/>
              <a:ext cx="11346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Registers</a:t>
              </a:r>
            </a:p>
          </p:txBody>
        </p:sp>
      </p:grpSp>
      <p:cxnSp>
        <p:nvCxnSpPr>
          <p:cNvPr id="37" name="Straight Connector 36"/>
          <p:cNvCxnSpPr/>
          <p:nvPr/>
        </p:nvCxnSpPr>
        <p:spPr bwMode="auto">
          <a:xfrm flipH="1">
            <a:off x="2832897" y="485769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oup 42"/>
          <p:cNvGrpSpPr/>
          <p:nvPr/>
        </p:nvGrpSpPr>
        <p:grpSpPr>
          <a:xfrm>
            <a:off x="5347500" y="4552890"/>
            <a:ext cx="228600" cy="609600"/>
            <a:chOff x="7162800" y="1828800"/>
            <a:chExt cx="457200" cy="2813901"/>
          </a:xfrm>
        </p:grpSpPr>
        <p:cxnSp>
          <p:nvCxnSpPr>
            <p:cNvPr id="112" name="Straight Connector 111"/>
            <p:cNvCxnSpPr/>
            <p:nvPr/>
          </p:nvCxnSpPr>
          <p:spPr bwMode="auto">
            <a:xfrm>
              <a:off x="7391400" y="4267201"/>
              <a:ext cx="0" cy="3755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Rectangle 112"/>
            <p:cNvSpPr/>
            <p:nvPr/>
          </p:nvSpPr>
          <p:spPr>
            <a:xfrm rot="16200000">
              <a:off x="6172200" y="2819400"/>
              <a:ext cx="2438400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B</a:t>
              </a:r>
            </a:p>
          </p:txBody>
        </p:sp>
        <p:sp>
          <p:nvSpPr>
            <p:cNvPr id="114" name="Isosceles Triangle 113"/>
            <p:cNvSpPr/>
            <p:nvPr/>
          </p:nvSpPr>
          <p:spPr>
            <a:xfrm>
              <a:off x="7162800" y="3732628"/>
              <a:ext cx="457200" cy="534574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45" name="Straight Connector 44"/>
          <p:cNvCxnSpPr/>
          <p:nvPr/>
        </p:nvCxnSpPr>
        <p:spPr bwMode="auto">
          <a:xfrm flipH="1">
            <a:off x="7023895" y="5391090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1" name="Group 50"/>
          <p:cNvGrpSpPr/>
          <p:nvPr/>
        </p:nvGrpSpPr>
        <p:grpSpPr>
          <a:xfrm>
            <a:off x="5347497" y="5467290"/>
            <a:ext cx="228600" cy="609600"/>
            <a:chOff x="7162800" y="1828800"/>
            <a:chExt cx="457200" cy="2813901"/>
          </a:xfrm>
        </p:grpSpPr>
        <p:cxnSp>
          <p:nvCxnSpPr>
            <p:cNvPr id="105" name="Straight Connector 104"/>
            <p:cNvCxnSpPr/>
            <p:nvPr/>
          </p:nvCxnSpPr>
          <p:spPr bwMode="auto">
            <a:xfrm>
              <a:off x="7391400" y="4267201"/>
              <a:ext cx="0" cy="3755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Rectangle 105"/>
            <p:cNvSpPr/>
            <p:nvPr/>
          </p:nvSpPr>
          <p:spPr>
            <a:xfrm rot="16200000">
              <a:off x="6172200" y="2819400"/>
              <a:ext cx="2438400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A</a:t>
              </a:r>
            </a:p>
          </p:txBody>
        </p:sp>
        <p:sp>
          <p:nvSpPr>
            <p:cNvPr id="107" name="Isosceles Triangle 106"/>
            <p:cNvSpPr/>
            <p:nvPr/>
          </p:nvSpPr>
          <p:spPr>
            <a:xfrm>
              <a:off x="7162800" y="3732628"/>
              <a:ext cx="457200" cy="534574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52" name="Straight Connector 51"/>
          <p:cNvCxnSpPr/>
          <p:nvPr/>
        </p:nvCxnSpPr>
        <p:spPr bwMode="auto">
          <a:xfrm>
            <a:off x="5576097" y="4933890"/>
            <a:ext cx="533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106" idx="2"/>
          </p:cNvCxnSpPr>
          <p:nvPr/>
        </p:nvCxnSpPr>
        <p:spPr bwMode="auto">
          <a:xfrm flipV="1">
            <a:off x="5576097" y="5695890"/>
            <a:ext cx="990600" cy="3552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Rectangle 138"/>
          <p:cNvSpPr/>
          <p:nvPr/>
        </p:nvSpPr>
        <p:spPr>
          <a:xfrm>
            <a:off x="1994697" y="4019490"/>
            <a:ext cx="1371600" cy="167640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Instruction Cache</a:t>
            </a:r>
          </a:p>
        </p:txBody>
      </p:sp>
      <p:cxnSp>
        <p:nvCxnSpPr>
          <p:cNvPr id="141" name="Straight Connector 140"/>
          <p:cNvCxnSpPr/>
          <p:nvPr/>
        </p:nvCxnSpPr>
        <p:spPr bwMode="auto">
          <a:xfrm flipH="1" flipV="1">
            <a:off x="1308900" y="4781490"/>
            <a:ext cx="685800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/>
          <p:cNvCxnSpPr>
            <a:stCxn id="129" idx="0"/>
          </p:cNvCxnSpPr>
          <p:nvPr/>
        </p:nvCxnSpPr>
        <p:spPr bwMode="auto">
          <a:xfrm flipH="1">
            <a:off x="3671097" y="5274697"/>
            <a:ext cx="762002" cy="401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7" name="Group 226"/>
          <p:cNvGrpSpPr/>
          <p:nvPr/>
        </p:nvGrpSpPr>
        <p:grpSpPr>
          <a:xfrm>
            <a:off x="5347500" y="3867087"/>
            <a:ext cx="228601" cy="762000"/>
            <a:chOff x="6553200" y="3980921"/>
            <a:chExt cx="228601" cy="473606"/>
          </a:xfrm>
        </p:grpSpPr>
        <p:cxnSp>
          <p:nvCxnSpPr>
            <p:cNvPr id="228" name="Straight Connector 227"/>
            <p:cNvCxnSpPr/>
            <p:nvPr/>
          </p:nvCxnSpPr>
          <p:spPr bwMode="auto">
            <a:xfrm>
              <a:off x="6667500" y="4378687"/>
              <a:ext cx="0" cy="758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9" name="Rectangle 228"/>
            <p:cNvSpPr/>
            <p:nvPr/>
          </p:nvSpPr>
          <p:spPr>
            <a:xfrm rot="16200000">
              <a:off x="6468619" y="4065503"/>
              <a:ext cx="397764" cy="2286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Inst.</a:t>
              </a:r>
            </a:p>
          </p:txBody>
        </p:sp>
        <p:sp>
          <p:nvSpPr>
            <p:cNvPr id="230" name="Isosceles Triangle 229"/>
            <p:cNvSpPr/>
            <p:nvPr/>
          </p:nvSpPr>
          <p:spPr>
            <a:xfrm>
              <a:off x="6553200" y="4270719"/>
              <a:ext cx="228600" cy="107968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231" name="Straight Connector 230"/>
          <p:cNvCxnSpPr/>
          <p:nvPr/>
        </p:nvCxnSpPr>
        <p:spPr bwMode="auto">
          <a:xfrm flipH="1" flipV="1">
            <a:off x="4052097" y="3638490"/>
            <a:ext cx="3" cy="1676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2" name="Straight Connector 231"/>
          <p:cNvCxnSpPr/>
          <p:nvPr/>
        </p:nvCxnSpPr>
        <p:spPr bwMode="auto">
          <a:xfrm flipH="1" flipV="1">
            <a:off x="4052100" y="4019490"/>
            <a:ext cx="1295401" cy="1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6" name="Straight Connector 245"/>
          <p:cNvCxnSpPr/>
          <p:nvPr/>
        </p:nvCxnSpPr>
        <p:spPr bwMode="auto">
          <a:xfrm flipH="1">
            <a:off x="6305411" y="5010090"/>
            <a:ext cx="26128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2" name="Straight Connector 251"/>
          <p:cNvCxnSpPr/>
          <p:nvPr/>
        </p:nvCxnSpPr>
        <p:spPr bwMode="auto">
          <a:xfrm>
            <a:off x="5576100" y="3943290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4" name="Straight Connector 253"/>
          <p:cNvCxnSpPr/>
          <p:nvPr/>
        </p:nvCxnSpPr>
        <p:spPr bwMode="auto">
          <a:xfrm flipV="1">
            <a:off x="5728500" y="2952690"/>
            <a:ext cx="0" cy="15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7" name="Straight Connector 256"/>
          <p:cNvCxnSpPr/>
          <p:nvPr/>
        </p:nvCxnSpPr>
        <p:spPr bwMode="auto">
          <a:xfrm>
            <a:off x="5728497" y="4476690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39" name="Group 238"/>
          <p:cNvGrpSpPr/>
          <p:nvPr/>
        </p:nvGrpSpPr>
        <p:grpSpPr>
          <a:xfrm>
            <a:off x="6109497" y="4324290"/>
            <a:ext cx="228600" cy="762000"/>
            <a:chOff x="1828800" y="2438400"/>
            <a:chExt cx="400110" cy="1752600"/>
          </a:xfrm>
        </p:grpSpPr>
        <p:sp>
          <p:nvSpPr>
            <p:cNvPr id="240" name="Trapezoid 239"/>
            <p:cNvSpPr/>
            <p:nvPr/>
          </p:nvSpPr>
          <p:spPr>
            <a:xfrm rot="5400000">
              <a:off x="1143000" y="3162300"/>
              <a:ext cx="1752600" cy="304800"/>
            </a:xfrm>
            <a:prstGeom prst="trapezoid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 dirty="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 rot="16200000">
              <a:off x="1936522" y="3085927"/>
              <a:ext cx="1846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cxnSp>
        <p:nvCxnSpPr>
          <p:cNvPr id="264" name="Straight Connector 263"/>
          <p:cNvCxnSpPr/>
          <p:nvPr/>
        </p:nvCxnSpPr>
        <p:spPr bwMode="auto">
          <a:xfrm flipV="1">
            <a:off x="5957097" y="3943290"/>
            <a:ext cx="0" cy="990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6" name="Straight Connector 265"/>
          <p:cNvCxnSpPr/>
          <p:nvPr/>
        </p:nvCxnSpPr>
        <p:spPr bwMode="auto">
          <a:xfrm flipH="1">
            <a:off x="5957097" y="3943151"/>
            <a:ext cx="1219203" cy="1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86" name="Group 285"/>
          <p:cNvGrpSpPr/>
          <p:nvPr/>
        </p:nvGrpSpPr>
        <p:grpSpPr>
          <a:xfrm>
            <a:off x="3366297" y="4019490"/>
            <a:ext cx="304800" cy="1828800"/>
            <a:chOff x="7162800" y="2597423"/>
            <a:chExt cx="457204" cy="1809477"/>
          </a:xfrm>
        </p:grpSpPr>
        <p:cxnSp>
          <p:nvCxnSpPr>
            <p:cNvPr id="287" name="Straight Connector 286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8" name="Rectangle 287"/>
            <p:cNvSpPr/>
            <p:nvPr/>
          </p:nvSpPr>
          <p:spPr>
            <a:xfrm rot="16200000">
              <a:off x="6556517" y="3203712"/>
              <a:ext cx="1669775" cy="457198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Inst. Register</a:t>
              </a:r>
            </a:p>
          </p:txBody>
        </p:sp>
        <p:sp>
          <p:nvSpPr>
            <p:cNvPr id="289" name="Isosceles Triangle 288"/>
            <p:cNvSpPr/>
            <p:nvPr/>
          </p:nvSpPr>
          <p:spPr>
            <a:xfrm>
              <a:off x="7162800" y="4038599"/>
              <a:ext cx="457201" cy="228603"/>
            </a:xfrm>
            <a:prstGeom prst="triangle">
              <a:avLst>
                <a:gd name="adj" fmla="val 54064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sp>
        <p:nvSpPr>
          <p:cNvPr id="10" name="Freeform 31"/>
          <p:cNvSpPr>
            <a:spLocks/>
          </p:cNvSpPr>
          <p:nvPr/>
        </p:nvSpPr>
        <p:spPr bwMode="auto">
          <a:xfrm rot="16200000">
            <a:off x="5918996" y="4895791"/>
            <a:ext cx="1752600" cy="45719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0"/>
              </a:cxn>
              <a:cxn ang="0">
                <a:pos x="336" y="144"/>
              </a:cxn>
              <a:cxn ang="0">
                <a:pos x="384" y="0"/>
              </a:cxn>
              <a:cxn ang="0">
                <a:pos x="672" y="0"/>
              </a:cxn>
              <a:cxn ang="0">
                <a:pos x="528" y="384"/>
              </a:cxn>
              <a:cxn ang="0">
                <a:pos x="144" y="384"/>
              </a:cxn>
              <a:cxn ang="0">
                <a:pos x="0" y="0"/>
              </a:cxn>
            </a:cxnLst>
            <a:rect l="0" t="0" r="r" b="b"/>
            <a:pathLst>
              <a:path w="673" h="385">
                <a:moveTo>
                  <a:pt x="0" y="0"/>
                </a:moveTo>
                <a:lnTo>
                  <a:pt x="288" y="0"/>
                </a:lnTo>
                <a:lnTo>
                  <a:pt x="336" y="144"/>
                </a:lnTo>
                <a:lnTo>
                  <a:pt x="384" y="0"/>
                </a:lnTo>
                <a:lnTo>
                  <a:pt x="672" y="0"/>
                </a:lnTo>
                <a:lnTo>
                  <a:pt x="528" y="384"/>
                </a:lnTo>
                <a:lnTo>
                  <a:pt x="144" y="384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ALU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66300" y="1733490"/>
            <a:ext cx="304807" cy="1610022"/>
            <a:chOff x="2286000" y="1066800"/>
            <a:chExt cx="304807" cy="1610022"/>
          </a:xfrm>
        </p:grpSpPr>
        <p:cxnSp>
          <p:nvCxnSpPr>
            <p:cNvPr id="102" name="Straight Connector 101"/>
            <p:cNvCxnSpPr/>
            <p:nvPr/>
          </p:nvCxnSpPr>
          <p:spPr bwMode="auto">
            <a:xfrm>
              <a:off x="2438400" y="2590800"/>
              <a:ext cx="0" cy="860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4" name="Rectangle 103"/>
            <p:cNvSpPr/>
            <p:nvPr/>
          </p:nvSpPr>
          <p:spPr>
            <a:xfrm rot="16200000">
              <a:off x="1676401" y="1676399"/>
              <a:ext cx="1524000" cy="304802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PC_decode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108" name="Isosceles Triangle 107"/>
            <p:cNvSpPr/>
            <p:nvPr/>
          </p:nvSpPr>
          <p:spPr>
            <a:xfrm>
              <a:off x="2286006" y="2417689"/>
              <a:ext cx="304801" cy="173111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sp>
        <p:nvSpPr>
          <p:cNvPr id="109" name="Freeform 31"/>
          <p:cNvSpPr>
            <a:spLocks/>
          </p:cNvSpPr>
          <p:nvPr/>
        </p:nvSpPr>
        <p:spPr bwMode="auto">
          <a:xfrm rot="16200000">
            <a:off x="3899699" y="2495491"/>
            <a:ext cx="1219200" cy="45719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0"/>
              </a:cxn>
              <a:cxn ang="0">
                <a:pos x="336" y="144"/>
              </a:cxn>
              <a:cxn ang="0">
                <a:pos x="384" y="0"/>
              </a:cxn>
              <a:cxn ang="0">
                <a:pos x="672" y="0"/>
              </a:cxn>
              <a:cxn ang="0">
                <a:pos x="528" y="384"/>
              </a:cxn>
              <a:cxn ang="0">
                <a:pos x="144" y="384"/>
              </a:cxn>
              <a:cxn ang="0">
                <a:pos x="0" y="0"/>
              </a:cxn>
            </a:cxnLst>
            <a:rect l="0" t="0" r="r" b="b"/>
            <a:pathLst>
              <a:path w="673" h="385">
                <a:moveTo>
                  <a:pt x="0" y="0"/>
                </a:moveTo>
                <a:lnTo>
                  <a:pt x="288" y="0"/>
                </a:lnTo>
                <a:lnTo>
                  <a:pt x="336" y="144"/>
                </a:lnTo>
                <a:lnTo>
                  <a:pt x="384" y="0"/>
                </a:lnTo>
                <a:lnTo>
                  <a:pt x="672" y="0"/>
                </a:lnTo>
                <a:lnTo>
                  <a:pt x="528" y="384"/>
                </a:lnTo>
                <a:lnTo>
                  <a:pt x="144" y="384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Add</a:t>
            </a:r>
          </a:p>
        </p:txBody>
      </p:sp>
      <p:cxnSp>
        <p:nvCxnSpPr>
          <p:cNvPr id="110" name="Straight Connector 109"/>
          <p:cNvCxnSpPr/>
          <p:nvPr/>
        </p:nvCxnSpPr>
        <p:spPr bwMode="auto">
          <a:xfrm>
            <a:off x="4052100" y="3181290"/>
            <a:ext cx="1" cy="457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 flipH="1">
            <a:off x="4052100" y="3181290"/>
            <a:ext cx="2285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/>
          <p:cNvCxnSpPr/>
          <p:nvPr/>
        </p:nvCxnSpPr>
        <p:spPr bwMode="auto">
          <a:xfrm flipH="1">
            <a:off x="3671100" y="2419290"/>
            <a:ext cx="609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>
            <a:off x="1918500" y="2495490"/>
            <a:ext cx="0" cy="2286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/>
          <p:cNvCxnSpPr/>
          <p:nvPr/>
        </p:nvCxnSpPr>
        <p:spPr bwMode="auto">
          <a:xfrm flipH="1">
            <a:off x="1918500" y="2495490"/>
            <a:ext cx="1447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 flipH="1">
            <a:off x="4737902" y="2800290"/>
            <a:ext cx="30479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/>
          <p:cNvCxnSpPr/>
          <p:nvPr/>
        </p:nvCxnSpPr>
        <p:spPr bwMode="auto">
          <a:xfrm>
            <a:off x="5042700" y="1657290"/>
            <a:ext cx="1" cy="1143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/>
          <p:cNvCxnSpPr/>
          <p:nvPr/>
        </p:nvCxnSpPr>
        <p:spPr bwMode="auto">
          <a:xfrm flipH="1">
            <a:off x="1004100" y="1657290"/>
            <a:ext cx="403859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Straight Connector 141"/>
          <p:cNvCxnSpPr/>
          <p:nvPr/>
        </p:nvCxnSpPr>
        <p:spPr bwMode="auto">
          <a:xfrm>
            <a:off x="1004100" y="1657290"/>
            <a:ext cx="0" cy="3124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/>
          <p:cNvCxnSpPr/>
          <p:nvPr/>
        </p:nvCxnSpPr>
        <p:spPr bwMode="auto">
          <a:xfrm flipH="1">
            <a:off x="1004100" y="478149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Arrow Connector 143"/>
          <p:cNvCxnSpPr/>
          <p:nvPr/>
        </p:nvCxnSpPr>
        <p:spPr bwMode="auto">
          <a:xfrm flipH="1" flipV="1">
            <a:off x="4052100" y="1123890"/>
            <a:ext cx="1" cy="2057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3" name="TextBox 242"/>
          <p:cNvSpPr txBox="1"/>
          <p:nvPr/>
        </p:nvSpPr>
        <p:spPr>
          <a:xfrm>
            <a:off x="3505200" y="762000"/>
            <a:ext cx="1202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Branch?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990600" y="895290"/>
            <a:ext cx="87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 err="1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PCSel</a:t>
            </a:r>
            <a:endParaRPr lang="en-US" sz="2400" dirty="0">
              <a:solidFill>
                <a:srgbClr val="FF0000"/>
              </a:solidFill>
              <a:latin typeface="Calibri"/>
              <a:ea typeface="ＭＳ Ｐゴシック"/>
              <a:cs typeface="Calibri"/>
            </a:endParaRPr>
          </a:p>
        </p:txBody>
      </p:sp>
      <p:cxnSp>
        <p:nvCxnSpPr>
          <p:cNvPr id="152" name="Straight Arrow Connector 151"/>
          <p:cNvCxnSpPr>
            <a:endCxn id="171" idx="0"/>
          </p:cNvCxnSpPr>
          <p:nvPr/>
        </p:nvCxnSpPr>
        <p:spPr bwMode="auto">
          <a:xfrm flipV="1">
            <a:off x="2985300" y="3674016"/>
            <a:ext cx="381000" cy="4067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35" name="Group 134"/>
          <p:cNvGrpSpPr/>
          <p:nvPr/>
        </p:nvGrpSpPr>
        <p:grpSpPr>
          <a:xfrm>
            <a:off x="1537500" y="4019489"/>
            <a:ext cx="304806" cy="1587500"/>
            <a:chOff x="7162800" y="1828800"/>
            <a:chExt cx="457209" cy="2578100"/>
          </a:xfrm>
        </p:grpSpPr>
        <p:cxnSp>
          <p:nvCxnSpPr>
            <p:cNvPr id="136" name="Straight Connector 135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7" name="Rectangle 136"/>
            <p:cNvSpPr/>
            <p:nvPr/>
          </p:nvSpPr>
          <p:spPr>
            <a:xfrm rot="16200000">
              <a:off x="6172209" y="2819400"/>
              <a:ext cx="2438399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PC_fetch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138" name="Isosceles Triangle 137"/>
            <p:cNvSpPr/>
            <p:nvPr/>
          </p:nvSpPr>
          <p:spPr>
            <a:xfrm>
              <a:off x="7162800" y="4038600"/>
              <a:ext cx="457200" cy="228600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3366300" y="3409890"/>
            <a:ext cx="304800" cy="609600"/>
            <a:chOff x="7162800" y="1828800"/>
            <a:chExt cx="609600" cy="2813901"/>
          </a:xfrm>
        </p:grpSpPr>
        <p:cxnSp>
          <p:nvCxnSpPr>
            <p:cNvPr id="170" name="Straight Connector 169"/>
            <p:cNvCxnSpPr/>
            <p:nvPr/>
          </p:nvCxnSpPr>
          <p:spPr bwMode="auto">
            <a:xfrm>
              <a:off x="7391400" y="4267201"/>
              <a:ext cx="0" cy="3755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1" name="Rectangle 170"/>
            <p:cNvSpPr/>
            <p:nvPr/>
          </p:nvSpPr>
          <p:spPr>
            <a:xfrm rot="16200000">
              <a:off x="6248400" y="2743200"/>
              <a:ext cx="2438400" cy="6096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Kill</a:t>
              </a:r>
            </a:p>
          </p:txBody>
        </p:sp>
        <p:sp>
          <p:nvSpPr>
            <p:cNvPr id="172" name="Isosceles Triangle 171"/>
            <p:cNvSpPr/>
            <p:nvPr/>
          </p:nvSpPr>
          <p:spPr>
            <a:xfrm>
              <a:off x="7162800" y="3732628"/>
              <a:ext cx="457200" cy="534574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178" name="Straight Connector 177"/>
          <p:cNvCxnSpPr>
            <a:stCxn id="179" idx="2"/>
          </p:cNvCxnSpPr>
          <p:nvPr/>
        </p:nvCxnSpPr>
        <p:spPr bwMode="auto">
          <a:xfrm flipH="1">
            <a:off x="2985300" y="1433155"/>
            <a:ext cx="44139" cy="22815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9" name="TextBox 178"/>
          <p:cNvSpPr txBox="1"/>
          <p:nvPr/>
        </p:nvSpPr>
        <p:spPr>
          <a:xfrm>
            <a:off x="2680500" y="971490"/>
            <a:ext cx="697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 err="1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FKill</a:t>
            </a:r>
            <a:endParaRPr lang="en-US" sz="2400" dirty="0">
              <a:solidFill>
                <a:srgbClr val="FF0000"/>
              </a:solidFill>
              <a:latin typeface="Calibri"/>
              <a:ea typeface="ＭＳ Ｐゴシック"/>
              <a:cs typeface="Calibri"/>
            </a:endParaRPr>
          </a:p>
        </p:txBody>
      </p:sp>
      <p:cxnSp>
        <p:nvCxnSpPr>
          <p:cNvPr id="180" name="Straight Connector 179"/>
          <p:cNvCxnSpPr/>
          <p:nvPr/>
        </p:nvCxnSpPr>
        <p:spPr bwMode="auto">
          <a:xfrm>
            <a:off x="3671100" y="3562290"/>
            <a:ext cx="381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0" name="Group 159"/>
          <p:cNvGrpSpPr/>
          <p:nvPr/>
        </p:nvGrpSpPr>
        <p:grpSpPr>
          <a:xfrm>
            <a:off x="1232700" y="4400490"/>
            <a:ext cx="228600" cy="762000"/>
            <a:chOff x="1828800" y="2438400"/>
            <a:chExt cx="400110" cy="1752600"/>
          </a:xfrm>
        </p:grpSpPr>
        <p:sp>
          <p:nvSpPr>
            <p:cNvPr id="161" name="Trapezoid 160"/>
            <p:cNvSpPr/>
            <p:nvPr/>
          </p:nvSpPr>
          <p:spPr>
            <a:xfrm rot="5400000">
              <a:off x="1142997" y="3162300"/>
              <a:ext cx="1752600" cy="304799"/>
            </a:xfrm>
            <a:prstGeom prst="trapezoid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 dirty="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 rot="16200000">
              <a:off x="1936522" y="3085927"/>
              <a:ext cx="1846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cxnSp>
        <p:nvCxnSpPr>
          <p:cNvPr id="184" name="Straight Connector 183"/>
          <p:cNvCxnSpPr/>
          <p:nvPr/>
        </p:nvCxnSpPr>
        <p:spPr bwMode="auto">
          <a:xfrm flipH="1" flipV="1">
            <a:off x="1918500" y="3333690"/>
            <a:ext cx="228600" cy="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6" name="Straight Connector 185"/>
          <p:cNvCxnSpPr/>
          <p:nvPr/>
        </p:nvCxnSpPr>
        <p:spPr bwMode="auto">
          <a:xfrm flipH="1">
            <a:off x="2375700" y="3333690"/>
            <a:ext cx="304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9" name="Straight Connector 188"/>
          <p:cNvCxnSpPr/>
          <p:nvPr/>
        </p:nvCxnSpPr>
        <p:spPr bwMode="auto">
          <a:xfrm flipH="1" flipV="1">
            <a:off x="2680500" y="2800290"/>
            <a:ext cx="1" cy="533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2" name="Straight Connector 191"/>
          <p:cNvCxnSpPr/>
          <p:nvPr/>
        </p:nvCxnSpPr>
        <p:spPr bwMode="auto">
          <a:xfrm>
            <a:off x="1156500" y="2800290"/>
            <a:ext cx="1524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5" name="Straight Connector 194"/>
          <p:cNvCxnSpPr/>
          <p:nvPr/>
        </p:nvCxnSpPr>
        <p:spPr bwMode="auto">
          <a:xfrm flipV="1">
            <a:off x="1156500" y="2800290"/>
            <a:ext cx="0" cy="1752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2" name="Straight Connector 201"/>
          <p:cNvCxnSpPr/>
          <p:nvPr/>
        </p:nvCxnSpPr>
        <p:spPr bwMode="auto">
          <a:xfrm flipH="1">
            <a:off x="1156500" y="4552890"/>
            <a:ext cx="76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5" name="Straight Arrow Connector 224"/>
          <p:cNvCxnSpPr/>
          <p:nvPr/>
        </p:nvCxnSpPr>
        <p:spPr bwMode="auto">
          <a:xfrm flipH="1">
            <a:off x="1308901" y="1352490"/>
            <a:ext cx="76199" cy="30697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9" name="Group 38"/>
          <p:cNvGrpSpPr/>
          <p:nvPr/>
        </p:nvGrpSpPr>
        <p:grpSpPr>
          <a:xfrm>
            <a:off x="2070900" y="3028890"/>
            <a:ext cx="416625" cy="762000"/>
            <a:chOff x="381000" y="4419600"/>
            <a:chExt cx="416625" cy="762000"/>
          </a:xfrm>
        </p:grpSpPr>
        <p:grpSp>
          <p:nvGrpSpPr>
            <p:cNvPr id="98" name="Group 97"/>
            <p:cNvGrpSpPr/>
            <p:nvPr/>
          </p:nvGrpSpPr>
          <p:grpSpPr>
            <a:xfrm>
              <a:off x="381000" y="4419600"/>
              <a:ext cx="381000" cy="762000"/>
              <a:chOff x="1828800" y="2438400"/>
              <a:chExt cx="400110" cy="1752600"/>
            </a:xfrm>
          </p:grpSpPr>
          <p:sp>
            <p:nvSpPr>
              <p:cNvPr id="99" name="Trapezoid 98"/>
              <p:cNvSpPr/>
              <p:nvPr/>
            </p:nvSpPr>
            <p:spPr>
              <a:xfrm rot="5400000">
                <a:off x="1143000" y="3162300"/>
                <a:ext cx="1752600" cy="304800"/>
              </a:xfrm>
              <a:prstGeom prst="trapezoid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 dirty="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 rot="16200000">
                <a:off x="1936522" y="3085927"/>
                <a:ext cx="1846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381000" y="4572000"/>
              <a:ext cx="4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+4</a:t>
              </a:r>
            </a:p>
          </p:txBody>
        </p:sp>
      </p:grpSp>
      <p:cxnSp>
        <p:nvCxnSpPr>
          <p:cNvPr id="97" name="Straight Arrow Connector 96"/>
          <p:cNvCxnSpPr/>
          <p:nvPr/>
        </p:nvCxnSpPr>
        <p:spPr bwMode="auto">
          <a:xfrm flipV="1">
            <a:off x="6795300" y="1276290"/>
            <a:ext cx="0" cy="3124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1" name="TextBox 100"/>
          <p:cNvSpPr txBox="1"/>
          <p:nvPr/>
        </p:nvSpPr>
        <p:spPr>
          <a:xfrm>
            <a:off x="6795300" y="1047690"/>
            <a:ext cx="977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Cond?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5347500" y="1581090"/>
            <a:ext cx="304807" cy="1610022"/>
            <a:chOff x="2286000" y="1066800"/>
            <a:chExt cx="304807" cy="1610022"/>
          </a:xfrm>
        </p:grpSpPr>
        <p:cxnSp>
          <p:nvCxnSpPr>
            <p:cNvPr id="115" name="Straight Connector 114"/>
            <p:cNvCxnSpPr/>
            <p:nvPr/>
          </p:nvCxnSpPr>
          <p:spPr bwMode="auto">
            <a:xfrm>
              <a:off x="2438400" y="2590800"/>
              <a:ext cx="0" cy="860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Rectangle 115"/>
            <p:cNvSpPr/>
            <p:nvPr/>
          </p:nvSpPr>
          <p:spPr>
            <a:xfrm rot="16200000">
              <a:off x="1676401" y="1676399"/>
              <a:ext cx="1524000" cy="304802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PC_execute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117" name="Isosceles Triangle 116"/>
            <p:cNvSpPr/>
            <p:nvPr/>
          </p:nvSpPr>
          <p:spPr>
            <a:xfrm>
              <a:off x="2286006" y="2417689"/>
              <a:ext cx="304801" cy="173111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sp>
        <p:nvSpPr>
          <p:cNvPr id="118" name="Freeform 31"/>
          <p:cNvSpPr>
            <a:spLocks/>
          </p:cNvSpPr>
          <p:nvPr/>
        </p:nvSpPr>
        <p:spPr bwMode="auto">
          <a:xfrm rot="16200000">
            <a:off x="5576099" y="2419291"/>
            <a:ext cx="1219200" cy="45719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0"/>
              </a:cxn>
              <a:cxn ang="0">
                <a:pos x="336" y="144"/>
              </a:cxn>
              <a:cxn ang="0">
                <a:pos x="384" y="0"/>
              </a:cxn>
              <a:cxn ang="0">
                <a:pos x="672" y="0"/>
              </a:cxn>
              <a:cxn ang="0">
                <a:pos x="528" y="384"/>
              </a:cxn>
              <a:cxn ang="0">
                <a:pos x="144" y="384"/>
              </a:cxn>
              <a:cxn ang="0">
                <a:pos x="0" y="0"/>
              </a:cxn>
            </a:cxnLst>
            <a:rect l="0" t="0" r="r" b="b"/>
            <a:pathLst>
              <a:path w="673" h="385">
                <a:moveTo>
                  <a:pt x="0" y="0"/>
                </a:moveTo>
                <a:lnTo>
                  <a:pt x="288" y="0"/>
                </a:lnTo>
                <a:lnTo>
                  <a:pt x="336" y="144"/>
                </a:lnTo>
                <a:lnTo>
                  <a:pt x="384" y="0"/>
                </a:lnTo>
                <a:lnTo>
                  <a:pt x="672" y="0"/>
                </a:lnTo>
                <a:lnTo>
                  <a:pt x="528" y="384"/>
                </a:lnTo>
                <a:lnTo>
                  <a:pt x="144" y="384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Add</a:t>
            </a:r>
          </a:p>
        </p:txBody>
      </p:sp>
      <p:cxnSp>
        <p:nvCxnSpPr>
          <p:cNvPr id="119" name="Straight Connector 118"/>
          <p:cNvCxnSpPr/>
          <p:nvPr/>
        </p:nvCxnSpPr>
        <p:spPr bwMode="auto">
          <a:xfrm flipH="1">
            <a:off x="5652300" y="2343090"/>
            <a:ext cx="304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/>
          <p:cNvCxnSpPr/>
          <p:nvPr/>
        </p:nvCxnSpPr>
        <p:spPr bwMode="auto">
          <a:xfrm>
            <a:off x="3899700" y="1885890"/>
            <a:ext cx="0" cy="533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/>
          <p:nvPr/>
        </p:nvCxnSpPr>
        <p:spPr bwMode="auto">
          <a:xfrm flipH="1">
            <a:off x="3899700" y="1885890"/>
            <a:ext cx="1447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/>
          <p:cNvCxnSpPr/>
          <p:nvPr/>
        </p:nvCxnSpPr>
        <p:spPr bwMode="auto">
          <a:xfrm>
            <a:off x="5728500" y="295269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/>
          <p:cNvCxnSpPr/>
          <p:nvPr/>
        </p:nvCxnSpPr>
        <p:spPr bwMode="auto">
          <a:xfrm flipH="1">
            <a:off x="6414300" y="2647890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/>
          <p:cNvCxnSpPr/>
          <p:nvPr/>
        </p:nvCxnSpPr>
        <p:spPr bwMode="auto">
          <a:xfrm>
            <a:off x="6566700" y="1504890"/>
            <a:ext cx="1" cy="1143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/>
          <p:cNvCxnSpPr/>
          <p:nvPr/>
        </p:nvCxnSpPr>
        <p:spPr bwMode="auto">
          <a:xfrm flipH="1">
            <a:off x="775500" y="1504890"/>
            <a:ext cx="579119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1" name="Group 150"/>
          <p:cNvGrpSpPr/>
          <p:nvPr/>
        </p:nvGrpSpPr>
        <p:grpSpPr>
          <a:xfrm>
            <a:off x="5347500" y="3181290"/>
            <a:ext cx="304800" cy="609600"/>
            <a:chOff x="7162800" y="1828800"/>
            <a:chExt cx="609600" cy="2813901"/>
          </a:xfrm>
        </p:grpSpPr>
        <p:cxnSp>
          <p:nvCxnSpPr>
            <p:cNvPr id="153" name="Straight Connector 152"/>
            <p:cNvCxnSpPr/>
            <p:nvPr/>
          </p:nvCxnSpPr>
          <p:spPr bwMode="auto">
            <a:xfrm>
              <a:off x="7391400" y="4267201"/>
              <a:ext cx="0" cy="3755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4" name="Rectangle 153"/>
            <p:cNvSpPr/>
            <p:nvPr/>
          </p:nvSpPr>
          <p:spPr>
            <a:xfrm rot="16200000">
              <a:off x="6248400" y="2743200"/>
              <a:ext cx="2438400" cy="6096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Kill</a:t>
              </a:r>
            </a:p>
          </p:txBody>
        </p:sp>
        <p:sp>
          <p:nvSpPr>
            <p:cNvPr id="155" name="Isosceles Triangle 154"/>
            <p:cNvSpPr/>
            <p:nvPr/>
          </p:nvSpPr>
          <p:spPr>
            <a:xfrm>
              <a:off x="7162800" y="3732628"/>
              <a:ext cx="457200" cy="534574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156" name="Straight Arrow Connector 155"/>
          <p:cNvCxnSpPr>
            <a:endCxn id="154" idx="0"/>
          </p:cNvCxnSpPr>
          <p:nvPr/>
        </p:nvCxnSpPr>
        <p:spPr bwMode="auto">
          <a:xfrm flipV="1">
            <a:off x="5118900" y="3445416"/>
            <a:ext cx="228600" cy="362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7" name="Straight Connector 156"/>
          <p:cNvCxnSpPr/>
          <p:nvPr/>
        </p:nvCxnSpPr>
        <p:spPr bwMode="auto">
          <a:xfrm flipH="1">
            <a:off x="5118900" y="1200090"/>
            <a:ext cx="44140" cy="2286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8" name="TextBox 157"/>
          <p:cNvSpPr txBox="1"/>
          <p:nvPr/>
        </p:nvSpPr>
        <p:spPr>
          <a:xfrm>
            <a:off x="5181600" y="838200"/>
            <a:ext cx="74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 err="1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DKill</a:t>
            </a:r>
            <a:endParaRPr lang="en-US" sz="2400" dirty="0">
              <a:solidFill>
                <a:srgbClr val="FF0000"/>
              </a:solidFill>
              <a:latin typeface="Calibri"/>
              <a:ea typeface="ＭＳ Ｐゴシック"/>
              <a:cs typeface="Calibri"/>
            </a:endParaRPr>
          </a:p>
        </p:txBody>
      </p:sp>
      <p:cxnSp>
        <p:nvCxnSpPr>
          <p:cNvPr id="159" name="Straight Connector 158"/>
          <p:cNvCxnSpPr/>
          <p:nvPr/>
        </p:nvCxnSpPr>
        <p:spPr bwMode="auto">
          <a:xfrm>
            <a:off x="775500" y="1504890"/>
            <a:ext cx="0" cy="3581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/>
          <p:cNvCxnSpPr/>
          <p:nvPr/>
        </p:nvCxnSpPr>
        <p:spPr bwMode="auto">
          <a:xfrm flipH="1">
            <a:off x="775500" y="5086290"/>
            <a:ext cx="457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2691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Microprogramming in IBM 360</a:t>
            </a:r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7CCF-9835-114A-8B5B-466F407C0D02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520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7575" y="5715000"/>
            <a:ext cx="8226425" cy="450850"/>
          </a:xfrm>
        </p:spPr>
        <p:txBody>
          <a:bodyPr/>
          <a:lstStyle/>
          <a:p>
            <a:r>
              <a:rPr lang="en-US" dirty="0"/>
              <a:t>  Only the fastest models (75 and 95) were hardwired</a:t>
            </a:r>
          </a:p>
        </p:txBody>
      </p:sp>
      <p:graphicFrame>
        <p:nvGraphicFramePr>
          <p:cNvPr id="1152065" name="Group 65"/>
          <p:cNvGraphicFramePr>
            <a:graphicFrameLocks noGrp="1"/>
          </p:cNvGraphicFramePr>
          <p:nvPr/>
        </p:nvGraphicFramePr>
        <p:xfrm>
          <a:off x="549080" y="889922"/>
          <a:ext cx="8077200" cy="4572000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M30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M40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M50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M65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Datapath width (bits)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µ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inst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 width (bits)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µcode size (K µ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insts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2.75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2.75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µstore technology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CCROS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TCROS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BCROS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BCROS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µstore cycle (ns)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625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memory cycle (ns)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5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Rental fee ($K/month)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5594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 for Conditional Branches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40</a:t>
            </a:fld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66800" y="1600200"/>
            <a:ext cx="7042150" cy="1828800"/>
            <a:chOff x="914400" y="1828800"/>
            <a:chExt cx="7042150" cy="1828800"/>
          </a:xfrm>
        </p:grpSpPr>
        <p:grpSp>
          <p:nvGrpSpPr>
            <p:cNvPr id="143" name="Group 142"/>
            <p:cNvGrpSpPr/>
            <p:nvPr/>
          </p:nvGrpSpPr>
          <p:grpSpPr>
            <a:xfrm>
              <a:off x="2362200" y="1828800"/>
              <a:ext cx="457200" cy="457200"/>
              <a:chOff x="1524000" y="2667000"/>
              <a:chExt cx="457200" cy="457200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</a:t>
                </a:r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51" name="Rectangle 150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52" name="Isosceles Triangle 151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144" name="Group 143"/>
            <p:cNvGrpSpPr/>
            <p:nvPr/>
          </p:nvGrpSpPr>
          <p:grpSpPr>
            <a:xfrm>
              <a:off x="2819400" y="1828800"/>
              <a:ext cx="457200" cy="457200"/>
              <a:chOff x="1524000" y="2667000"/>
              <a:chExt cx="457200" cy="457200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W</a:t>
                </a:r>
              </a:p>
            </p:txBody>
          </p:sp>
          <p:grpSp>
            <p:nvGrpSpPr>
              <p:cNvPr id="146" name="Group 145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47" name="Rectangle 146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48" name="Isosceles Triangle 147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10" name="Group 209"/>
            <p:cNvGrpSpPr/>
            <p:nvPr/>
          </p:nvGrpSpPr>
          <p:grpSpPr>
            <a:xfrm>
              <a:off x="2362200" y="2286000"/>
              <a:ext cx="457200" cy="457200"/>
              <a:chOff x="1524000" y="2667000"/>
              <a:chExt cx="457200" cy="457200"/>
            </a:xfrm>
          </p:grpSpPr>
          <p:sp>
            <p:nvSpPr>
              <p:cNvPr id="253" name="Rectangle 252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X</a:t>
                </a:r>
              </a:p>
            </p:txBody>
          </p:sp>
          <p:grpSp>
            <p:nvGrpSpPr>
              <p:cNvPr id="254" name="Group 253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56" name="Isosceles Triangle 255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11" name="Group 210"/>
            <p:cNvGrpSpPr/>
            <p:nvPr/>
          </p:nvGrpSpPr>
          <p:grpSpPr>
            <a:xfrm>
              <a:off x="2819400" y="2286000"/>
              <a:ext cx="457200" cy="457200"/>
              <a:chOff x="1524000" y="2667000"/>
              <a:chExt cx="457200" cy="457200"/>
            </a:xfrm>
          </p:grpSpPr>
          <p:sp>
            <p:nvSpPr>
              <p:cNvPr id="219" name="Rectangle 218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</a:t>
                </a:r>
              </a:p>
            </p:txBody>
          </p:sp>
          <p:grpSp>
            <p:nvGrpSpPr>
              <p:cNvPr id="220" name="Group 219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22" name="Rectangle 221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25" name="Isosceles Triangle 224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12" name="Group 211"/>
            <p:cNvGrpSpPr/>
            <p:nvPr/>
          </p:nvGrpSpPr>
          <p:grpSpPr>
            <a:xfrm>
              <a:off x="3276600" y="2286000"/>
              <a:ext cx="457200" cy="457200"/>
              <a:chOff x="1524000" y="2667000"/>
              <a:chExt cx="457200" cy="457200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W</a:t>
                </a:r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15" name="Rectangle 214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16" name="Isosceles Triangle 215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70" name="Group 269"/>
            <p:cNvGrpSpPr/>
            <p:nvPr/>
          </p:nvGrpSpPr>
          <p:grpSpPr>
            <a:xfrm>
              <a:off x="2362200" y="2743200"/>
              <a:ext cx="457200" cy="457200"/>
              <a:chOff x="1524000" y="2667000"/>
              <a:chExt cx="457200" cy="457200"/>
            </a:xfrm>
          </p:grpSpPr>
          <p:sp>
            <p:nvSpPr>
              <p:cNvPr id="301" name="Rectangle 300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D</a:t>
                </a:r>
              </a:p>
            </p:txBody>
          </p:sp>
          <p:grpSp>
            <p:nvGrpSpPr>
              <p:cNvPr id="302" name="Group 301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303" name="Rectangle 302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04" name="Isosceles Triangle 303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71" name="Group 270"/>
            <p:cNvGrpSpPr/>
            <p:nvPr/>
          </p:nvGrpSpPr>
          <p:grpSpPr>
            <a:xfrm>
              <a:off x="2819400" y="2743200"/>
              <a:ext cx="457200" cy="457200"/>
              <a:chOff x="1524000" y="2667000"/>
              <a:chExt cx="457200" cy="457200"/>
            </a:xfrm>
          </p:grpSpPr>
          <p:sp>
            <p:nvSpPr>
              <p:cNvPr id="285" name="Rectangle 284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X</a:t>
                </a: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99" name="Rectangle 298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00" name="Isosceles Triangle 299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72" name="Group 271"/>
            <p:cNvGrpSpPr/>
            <p:nvPr/>
          </p:nvGrpSpPr>
          <p:grpSpPr>
            <a:xfrm>
              <a:off x="3276600" y="2743200"/>
              <a:ext cx="457200" cy="457200"/>
              <a:chOff x="1524000" y="2667000"/>
              <a:chExt cx="457200" cy="457200"/>
            </a:xfrm>
          </p:grpSpPr>
          <p:sp>
            <p:nvSpPr>
              <p:cNvPr id="281" name="Rectangle 280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</a:t>
                </a:r>
              </a:p>
            </p:txBody>
          </p:sp>
          <p:grpSp>
            <p:nvGrpSpPr>
              <p:cNvPr id="282" name="Group 281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83" name="Rectangle 282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84" name="Isosceles Triangle 283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73" name="Group 272"/>
            <p:cNvGrpSpPr/>
            <p:nvPr/>
          </p:nvGrpSpPr>
          <p:grpSpPr>
            <a:xfrm>
              <a:off x="3733800" y="2743200"/>
              <a:ext cx="457200" cy="457200"/>
              <a:chOff x="1524000" y="2667000"/>
              <a:chExt cx="457200" cy="457200"/>
            </a:xfrm>
          </p:grpSpPr>
          <p:sp>
            <p:nvSpPr>
              <p:cNvPr id="274" name="Rectangle 273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W</a:t>
                </a:r>
              </a:p>
            </p:txBody>
          </p:sp>
          <p:grpSp>
            <p:nvGrpSpPr>
              <p:cNvPr id="275" name="Group 274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77" name="Rectangle 276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78" name="Isosceles Triangle 277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sp>
          <p:nvSpPr>
            <p:cNvPr id="265" name="TextBox 264"/>
            <p:cNvSpPr txBox="1"/>
            <p:nvPr/>
          </p:nvSpPr>
          <p:spPr>
            <a:xfrm>
              <a:off x="3352800" y="1828800"/>
              <a:ext cx="2678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 dirty="0" err="1">
                  <a:solidFill>
                    <a:prstClr val="black"/>
                  </a:solidFill>
                  <a:latin typeface="Courier New"/>
                  <a:ea typeface="ＭＳ Ｐゴシック"/>
                  <a:cs typeface="Courier New"/>
                </a:rPr>
                <a:t>beq</a:t>
              </a:r>
              <a:r>
                <a:rPr lang="en-US" sz="1800" b="1" dirty="0">
                  <a:solidFill>
                    <a:prstClr val="black"/>
                  </a:solidFill>
                  <a:latin typeface="Courier New"/>
                  <a:ea typeface="ＭＳ Ｐゴシック"/>
                  <a:cs typeface="Courier New"/>
                </a:rPr>
                <a:t> x1, x2, target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914400" y="1828800"/>
              <a:ext cx="533400" cy="457200"/>
              <a:chOff x="914400" y="1828800"/>
              <a:chExt cx="533400" cy="457200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990600" y="18288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F</a:t>
                  </a:r>
                </a:p>
              </p:txBody>
            </p:sp>
            <p:grpSp>
              <p:nvGrpSpPr>
                <p:cNvPr id="162" name="Group 161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63" name="Rectangle 162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64" name="Isosceles Triangle 163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337" name="Group 336"/>
              <p:cNvGrpSpPr/>
              <p:nvPr/>
            </p:nvGrpSpPr>
            <p:grpSpPr>
              <a:xfrm>
                <a:off x="914400" y="1828800"/>
                <a:ext cx="76200" cy="457200"/>
                <a:chOff x="7162800" y="2180537"/>
                <a:chExt cx="457201" cy="2110427"/>
              </a:xfrm>
            </p:grpSpPr>
            <p:sp>
              <p:nvSpPr>
                <p:cNvPr id="338" name="Rectangle 337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39" name="Isosceles Triangle 338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39" name="Group 38"/>
            <p:cNvGrpSpPr/>
            <p:nvPr/>
          </p:nvGrpSpPr>
          <p:grpSpPr>
            <a:xfrm>
              <a:off x="1371600" y="1828800"/>
              <a:ext cx="533400" cy="914400"/>
              <a:chOff x="1371600" y="1828800"/>
              <a:chExt cx="533400" cy="91440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447800" y="1828800"/>
                <a:ext cx="457200" cy="914400"/>
                <a:chOff x="1447800" y="1828800"/>
                <a:chExt cx="457200" cy="914400"/>
              </a:xfrm>
            </p:grpSpPr>
            <p:grpSp>
              <p:nvGrpSpPr>
                <p:cNvPr id="141" name="Group 140"/>
                <p:cNvGrpSpPr/>
                <p:nvPr/>
              </p:nvGrpSpPr>
              <p:grpSpPr>
                <a:xfrm>
                  <a:off x="1447800" y="1828800"/>
                  <a:ext cx="457200" cy="457200"/>
                  <a:chOff x="1524000" y="2667000"/>
                  <a:chExt cx="457200" cy="457200"/>
                </a:xfrm>
              </p:grpSpPr>
              <p:sp>
                <p:nvSpPr>
                  <p:cNvPr id="157" name="Rectangle 156"/>
                  <p:cNvSpPr/>
                  <p:nvPr/>
                </p:nvSpPr>
                <p:spPr>
                  <a:xfrm>
                    <a:off x="1524000" y="2667000"/>
                    <a:ext cx="457200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r>
                      <a:rPr lang="en-US" sz="2000" dirty="0">
                        <a:solidFill>
                          <a:prstClr val="black"/>
                        </a:solidFill>
                        <a:latin typeface="Calibri"/>
                        <a:ea typeface="ＭＳ Ｐゴシック" pitchFamily="18" charset="-128"/>
                        <a:cs typeface="Calibri"/>
                      </a:rPr>
                      <a:t>D</a:t>
                    </a:r>
                  </a:p>
                </p:txBody>
              </p:sp>
              <p:grpSp>
                <p:nvGrpSpPr>
                  <p:cNvPr id="158" name="Group 157"/>
                  <p:cNvGrpSpPr/>
                  <p:nvPr/>
                </p:nvGrpSpPr>
                <p:grpSpPr>
                  <a:xfrm>
                    <a:off x="1904997" y="2667000"/>
                    <a:ext cx="76200" cy="457200"/>
                    <a:chOff x="7162800" y="2180537"/>
                    <a:chExt cx="457201" cy="2110427"/>
                  </a:xfrm>
                </p:grpSpPr>
                <p:sp>
                  <p:nvSpPr>
                    <p:cNvPr id="159" name="Rectangle 158"/>
                    <p:cNvSpPr/>
                    <p:nvPr/>
                  </p:nvSpPr>
                  <p:spPr>
                    <a:xfrm rot="16200000">
                      <a:off x="6348069" y="2995269"/>
                      <a:ext cx="2086663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2000" dirty="0">
                        <a:solidFill>
                          <a:prstClr val="black"/>
                        </a:solidFill>
                        <a:latin typeface="Calibri"/>
                        <a:ea typeface="ＭＳ Ｐゴシック" pitchFamily="18" charset="-128"/>
                        <a:cs typeface="Calibri"/>
                      </a:endParaRPr>
                    </a:p>
                  </p:txBody>
                </p:sp>
                <p:sp>
                  <p:nvSpPr>
                    <p:cNvPr id="160" name="Isosceles Triangle 159"/>
                    <p:cNvSpPr/>
                    <p:nvPr/>
                  </p:nvSpPr>
                  <p:spPr>
                    <a:xfrm>
                      <a:off x="7162800" y="3962989"/>
                      <a:ext cx="457200" cy="327975"/>
                    </a:xfrm>
                    <a:prstGeom prst="triangle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en-US" sz="2400">
                        <a:solidFill>
                          <a:prstClr val="black"/>
                        </a:solidFill>
                        <a:latin typeface="Arial" pitchFamily="18" charset="0"/>
                        <a:ea typeface="ＭＳ Ｐゴシック" pitchFamily="18" charset="-128"/>
                        <a:cs typeface="ＭＳ Ｐゴシック" pitchFamily="18" charset="-128"/>
                      </a:endParaRPr>
                    </a:p>
                  </p:txBody>
                </p:sp>
              </p:grpSp>
            </p:grpSp>
            <p:grpSp>
              <p:nvGrpSpPr>
                <p:cNvPr id="208" name="Group 207"/>
                <p:cNvGrpSpPr/>
                <p:nvPr/>
              </p:nvGrpSpPr>
              <p:grpSpPr>
                <a:xfrm>
                  <a:off x="1447800" y="2286000"/>
                  <a:ext cx="457200" cy="457200"/>
                  <a:chOff x="1524000" y="2667000"/>
                  <a:chExt cx="457200" cy="457200"/>
                </a:xfrm>
              </p:grpSpPr>
              <p:sp>
                <p:nvSpPr>
                  <p:cNvPr id="261" name="Rectangle 260"/>
                  <p:cNvSpPr/>
                  <p:nvPr/>
                </p:nvSpPr>
                <p:spPr>
                  <a:xfrm>
                    <a:off x="1524000" y="2667000"/>
                    <a:ext cx="457200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r>
                      <a:rPr lang="en-US" sz="2000" dirty="0">
                        <a:solidFill>
                          <a:prstClr val="black"/>
                        </a:solidFill>
                        <a:latin typeface="Calibri"/>
                        <a:ea typeface="ＭＳ Ｐゴシック" pitchFamily="18" charset="-128"/>
                        <a:cs typeface="Calibri"/>
                      </a:rPr>
                      <a:t>F</a:t>
                    </a:r>
                  </a:p>
                </p:txBody>
              </p:sp>
              <p:grpSp>
                <p:nvGrpSpPr>
                  <p:cNvPr id="262" name="Group 261"/>
                  <p:cNvGrpSpPr/>
                  <p:nvPr/>
                </p:nvGrpSpPr>
                <p:grpSpPr>
                  <a:xfrm>
                    <a:off x="1904997" y="2667000"/>
                    <a:ext cx="76200" cy="457200"/>
                    <a:chOff x="7162800" y="2180537"/>
                    <a:chExt cx="457201" cy="2110427"/>
                  </a:xfrm>
                </p:grpSpPr>
                <p:sp>
                  <p:nvSpPr>
                    <p:cNvPr id="263" name="Rectangle 262"/>
                    <p:cNvSpPr/>
                    <p:nvPr/>
                  </p:nvSpPr>
                  <p:spPr>
                    <a:xfrm rot="16200000">
                      <a:off x="6348069" y="2995269"/>
                      <a:ext cx="2086663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2000" dirty="0">
                        <a:solidFill>
                          <a:prstClr val="black"/>
                        </a:solidFill>
                        <a:latin typeface="Calibri"/>
                        <a:ea typeface="ＭＳ Ｐゴシック" pitchFamily="18" charset="-128"/>
                        <a:cs typeface="Calibri"/>
                      </a:endParaRPr>
                    </a:p>
                  </p:txBody>
                </p:sp>
                <p:sp>
                  <p:nvSpPr>
                    <p:cNvPr id="264" name="Isosceles Triangle 263"/>
                    <p:cNvSpPr/>
                    <p:nvPr/>
                  </p:nvSpPr>
                  <p:spPr>
                    <a:xfrm>
                      <a:off x="7162800" y="3962989"/>
                      <a:ext cx="457200" cy="327975"/>
                    </a:xfrm>
                    <a:prstGeom prst="triangle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en-US" sz="2400">
                        <a:solidFill>
                          <a:prstClr val="black"/>
                        </a:solidFill>
                        <a:latin typeface="Arial" pitchFamily="18" charset="0"/>
                        <a:ea typeface="ＭＳ Ｐゴシック" pitchFamily="18" charset="-128"/>
                        <a:cs typeface="ＭＳ Ｐゴシック" pitchFamily="18" charset="-128"/>
                      </a:endParaRPr>
                    </a:p>
                  </p:txBody>
                </p:sp>
              </p:grpSp>
            </p:grpSp>
          </p:grpSp>
          <p:grpSp>
            <p:nvGrpSpPr>
              <p:cNvPr id="340" name="Group 339"/>
              <p:cNvGrpSpPr/>
              <p:nvPr/>
            </p:nvGrpSpPr>
            <p:grpSpPr>
              <a:xfrm>
                <a:off x="1371600" y="2286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341" name="Rectangle 340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42" name="Isosceles Triangle 341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343" name="Group 342"/>
            <p:cNvGrpSpPr/>
            <p:nvPr/>
          </p:nvGrpSpPr>
          <p:grpSpPr>
            <a:xfrm>
              <a:off x="1828800" y="2743200"/>
              <a:ext cx="76200" cy="457200"/>
              <a:chOff x="7162800" y="2180537"/>
              <a:chExt cx="457201" cy="2110427"/>
            </a:xfrm>
          </p:grpSpPr>
          <p:sp>
            <p:nvSpPr>
              <p:cNvPr id="344" name="Rectangle 343"/>
              <p:cNvSpPr/>
              <p:nvPr/>
            </p:nvSpPr>
            <p:spPr>
              <a:xfrm rot="16200000">
                <a:off x="6348069" y="2995269"/>
                <a:ext cx="2086663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345" name="Isosceles Triangle 344"/>
              <p:cNvSpPr/>
              <p:nvPr/>
            </p:nvSpPr>
            <p:spPr>
              <a:xfrm>
                <a:off x="7162800" y="3962989"/>
                <a:ext cx="457200" cy="327975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sp>
          <p:nvSpPr>
            <p:cNvPr id="310" name="TextBox 309"/>
            <p:cNvSpPr txBox="1"/>
            <p:nvPr/>
          </p:nvSpPr>
          <p:spPr>
            <a:xfrm>
              <a:off x="4724400" y="3276600"/>
              <a:ext cx="3232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 dirty="0">
                  <a:solidFill>
                    <a:prstClr val="black"/>
                  </a:solidFill>
                  <a:latin typeface="Courier New"/>
                  <a:ea typeface="ＭＳ Ｐゴシック"/>
                  <a:cs typeface="Courier New"/>
                </a:rPr>
                <a:t>target: add x1, x2, x3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905000" y="1828800"/>
              <a:ext cx="3317492" cy="1371600"/>
              <a:chOff x="1905000" y="1828800"/>
              <a:chExt cx="3317492" cy="1371600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1905000" y="18288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53" name="Rectangle 152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X</a:t>
                  </a:r>
                </a:p>
              </p:txBody>
            </p:sp>
            <p:grpSp>
              <p:nvGrpSpPr>
                <p:cNvPr id="154" name="Group 153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55" name="Rectangle 154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56" name="Isosceles Triangle 155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209" name="Group 208"/>
              <p:cNvGrpSpPr/>
              <p:nvPr/>
            </p:nvGrpSpPr>
            <p:grpSpPr>
              <a:xfrm>
                <a:off x="1905000" y="2286000"/>
                <a:ext cx="457200" cy="457200"/>
                <a:chOff x="1524000" y="2667000"/>
                <a:chExt cx="457200" cy="457200"/>
              </a:xfrm>
            </p:grpSpPr>
            <p:sp>
              <p:nvSpPr>
                <p:cNvPr id="257" name="Rectangle 256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D</a:t>
                  </a:r>
                </a:p>
              </p:txBody>
            </p:sp>
            <p:grpSp>
              <p:nvGrpSpPr>
                <p:cNvPr id="258" name="Group 257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259" name="Rectangle 258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260" name="Isosceles Triangle 259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269" name="Group 268"/>
              <p:cNvGrpSpPr/>
              <p:nvPr/>
            </p:nvGrpSpPr>
            <p:grpSpPr>
              <a:xfrm>
                <a:off x="1905000" y="2743200"/>
                <a:ext cx="457200" cy="457200"/>
                <a:chOff x="1524000" y="2667000"/>
                <a:chExt cx="457200" cy="4572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F</a:t>
                  </a:r>
                </a:p>
              </p:txBody>
            </p:sp>
            <p:grpSp>
              <p:nvGrpSpPr>
                <p:cNvPr id="306" name="Group 305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307" name="Rectangle 306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308" name="Isosceles Triangle 307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sp>
            <p:nvSpPr>
              <p:cNvPr id="347" name="TextBox 346"/>
              <p:cNvSpPr txBox="1"/>
              <p:nvPr/>
            </p:nvSpPr>
            <p:spPr>
              <a:xfrm>
                <a:off x="3886200" y="2286000"/>
                <a:ext cx="879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i="1" dirty="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bubble</a:t>
                </a:r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4343400" y="2743200"/>
                <a:ext cx="879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i="1" dirty="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bubble</a:t>
                </a:r>
              </a:p>
            </p:txBody>
          </p:sp>
        </p:grpSp>
        <p:cxnSp>
          <p:nvCxnSpPr>
            <p:cNvPr id="309" name="Curved Connector 308"/>
            <p:cNvCxnSpPr/>
            <p:nvPr/>
          </p:nvCxnSpPr>
          <p:spPr bwMode="auto">
            <a:xfrm>
              <a:off x="1981200" y="2209800"/>
              <a:ext cx="304800" cy="6858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/>
              <a:tailEnd type="arrow"/>
            </a:ln>
            <a:effectLst/>
          </p:spPr>
        </p:cxnSp>
        <p:cxnSp>
          <p:nvCxnSpPr>
            <p:cNvPr id="346" name="Curved Connector 345"/>
            <p:cNvCxnSpPr/>
            <p:nvPr/>
          </p:nvCxnSpPr>
          <p:spPr bwMode="auto">
            <a:xfrm>
              <a:off x="1981200" y="2133600"/>
              <a:ext cx="304800" cy="4572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/>
              <a:tailEnd type="arrow"/>
            </a:ln>
            <a:effectLst/>
          </p:spPr>
        </p:cxnSp>
        <p:cxnSp>
          <p:nvCxnSpPr>
            <p:cNvPr id="102" name="Curved Connector 308"/>
            <p:cNvCxnSpPr/>
            <p:nvPr/>
          </p:nvCxnSpPr>
          <p:spPr bwMode="auto">
            <a:xfrm>
              <a:off x="1981200" y="2362200"/>
              <a:ext cx="304800" cy="11430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/>
              <a:tailEnd type="arrow"/>
            </a:ln>
            <a:effectLst/>
          </p:spPr>
        </p:cxnSp>
        <p:grpSp>
          <p:nvGrpSpPr>
            <p:cNvPr id="132" name="Group 131"/>
            <p:cNvGrpSpPr/>
            <p:nvPr/>
          </p:nvGrpSpPr>
          <p:grpSpPr>
            <a:xfrm>
              <a:off x="2362200" y="3200400"/>
              <a:ext cx="2286000" cy="457200"/>
              <a:chOff x="1524000" y="2667000"/>
              <a:chExt cx="2286000" cy="457200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1524000" y="26670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79" name="Rectangle 178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F</a:t>
                  </a:r>
                </a:p>
              </p:txBody>
            </p:sp>
            <p:grpSp>
              <p:nvGrpSpPr>
                <p:cNvPr id="180" name="Group 179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81" name="Rectangle 180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82" name="Isosceles Triangle 181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1981200" y="26670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75" name="Rectangle 174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D</a:t>
                  </a:r>
                </a:p>
              </p:txBody>
            </p:sp>
            <p:grpSp>
              <p:nvGrpSpPr>
                <p:cNvPr id="176" name="Group 175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77" name="Rectangle 176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78" name="Isosceles Triangle 177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135" name="Group 134"/>
              <p:cNvGrpSpPr/>
              <p:nvPr/>
            </p:nvGrpSpPr>
            <p:grpSpPr>
              <a:xfrm>
                <a:off x="2438400" y="26670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71" name="Rectangle 170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X</a:t>
                  </a:r>
                </a:p>
              </p:txBody>
            </p:sp>
            <p:grpSp>
              <p:nvGrpSpPr>
                <p:cNvPr id="172" name="Group 171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73" name="Rectangle 172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74" name="Isosceles Triangle 173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136" name="Group 135"/>
              <p:cNvGrpSpPr/>
              <p:nvPr/>
            </p:nvGrpSpPr>
            <p:grpSpPr>
              <a:xfrm>
                <a:off x="2895600" y="26670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67" name="Rectangle 166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M</a:t>
                  </a:r>
                </a:p>
              </p:txBody>
            </p:sp>
            <p:grpSp>
              <p:nvGrpSpPr>
                <p:cNvPr id="168" name="Group 167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69" name="Rectangle 168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70" name="Isosceles Triangle 169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137" name="Group 136"/>
              <p:cNvGrpSpPr/>
              <p:nvPr/>
            </p:nvGrpSpPr>
            <p:grpSpPr>
              <a:xfrm>
                <a:off x="3352800" y="26670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38" name="Rectangle 137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W</a:t>
                  </a:r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65" name="Rectangle 164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66" name="Isosceles Triangle 165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</p:grpSp>
        <p:grpSp>
          <p:nvGrpSpPr>
            <p:cNvPr id="217" name="Group 216"/>
            <p:cNvGrpSpPr/>
            <p:nvPr/>
          </p:nvGrpSpPr>
          <p:grpSpPr>
            <a:xfrm>
              <a:off x="2286000" y="3200400"/>
              <a:ext cx="76200" cy="457200"/>
              <a:chOff x="7162800" y="2180537"/>
              <a:chExt cx="457201" cy="2110427"/>
            </a:xfrm>
          </p:grpSpPr>
          <p:sp>
            <p:nvSpPr>
              <p:cNvPr id="218" name="Rectangle 217"/>
              <p:cNvSpPr/>
              <p:nvPr/>
            </p:nvSpPr>
            <p:spPr>
              <a:xfrm rot="16200000">
                <a:off x="6348069" y="2995269"/>
                <a:ext cx="2086663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221" name="Isosceles Triangle 220"/>
              <p:cNvSpPr/>
              <p:nvPr/>
            </p:nvSpPr>
            <p:spPr>
              <a:xfrm>
                <a:off x="7162800" y="3962989"/>
                <a:ext cx="457200" cy="327975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34634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 for Jump Register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990600"/>
            <a:ext cx="7683500" cy="5054600"/>
          </a:xfrm>
        </p:spPr>
        <p:txBody>
          <a:bodyPr/>
          <a:lstStyle/>
          <a:p>
            <a:r>
              <a:rPr lang="en-US" sz="2800" dirty="0"/>
              <a:t>Register value obtained in execute stage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41</a:t>
            </a:fld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66800" y="1600200"/>
            <a:ext cx="7042150" cy="1828800"/>
            <a:chOff x="914400" y="1828800"/>
            <a:chExt cx="7042150" cy="1828800"/>
          </a:xfrm>
        </p:grpSpPr>
        <p:grpSp>
          <p:nvGrpSpPr>
            <p:cNvPr id="143" name="Group 142"/>
            <p:cNvGrpSpPr/>
            <p:nvPr/>
          </p:nvGrpSpPr>
          <p:grpSpPr>
            <a:xfrm>
              <a:off x="2362200" y="1828800"/>
              <a:ext cx="457200" cy="457200"/>
              <a:chOff x="1524000" y="2667000"/>
              <a:chExt cx="457200" cy="457200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</a:t>
                </a:r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51" name="Rectangle 150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52" name="Isosceles Triangle 151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144" name="Group 143"/>
            <p:cNvGrpSpPr/>
            <p:nvPr/>
          </p:nvGrpSpPr>
          <p:grpSpPr>
            <a:xfrm>
              <a:off x="2819400" y="1828800"/>
              <a:ext cx="457200" cy="457200"/>
              <a:chOff x="1524000" y="2667000"/>
              <a:chExt cx="457200" cy="457200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W</a:t>
                </a:r>
              </a:p>
            </p:txBody>
          </p:sp>
          <p:grpSp>
            <p:nvGrpSpPr>
              <p:cNvPr id="146" name="Group 145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47" name="Rectangle 146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48" name="Isosceles Triangle 147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10" name="Group 209"/>
            <p:cNvGrpSpPr/>
            <p:nvPr/>
          </p:nvGrpSpPr>
          <p:grpSpPr>
            <a:xfrm>
              <a:off x="2362200" y="2286000"/>
              <a:ext cx="457200" cy="457200"/>
              <a:chOff x="1524000" y="2667000"/>
              <a:chExt cx="457200" cy="457200"/>
            </a:xfrm>
          </p:grpSpPr>
          <p:sp>
            <p:nvSpPr>
              <p:cNvPr id="253" name="Rectangle 252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X</a:t>
                </a:r>
              </a:p>
            </p:txBody>
          </p:sp>
          <p:grpSp>
            <p:nvGrpSpPr>
              <p:cNvPr id="254" name="Group 253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56" name="Isosceles Triangle 255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11" name="Group 210"/>
            <p:cNvGrpSpPr/>
            <p:nvPr/>
          </p:nvGrpSpPr>
          <p:grpSpPr>
            <a:xfrm>
              <a:off x="2819400" y="2286000"/>
              <a:ext cx="457200" cy="457200"/>
              <a:chOff x="1524000" y="2667000"/>
              <a:chExt cx="457200" cy="457200"/>
            </a:xfrm>
          </p:grpSpPr>
          <p:sp>
            <p:nvSpPr>
              <p:cNvPr id="219" name="Rectangle 218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</a:t>
                </a:r>
              </a:p>
            </p:txBody>
          </p:sp>
          <p:grpSp>
            <p:nvGrpSpPr>
              <p:cNvPr id="220" name="Group 219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22" name="Rectangle 221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25" name="Isosceles Triangle 224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12" name="Group 211"/>
            <p:cNvGrpSpPr/>
            <p:nvPr/>
          </p:nvGrpSpPr>
          <p:grpSpPr>
            <a:xfrm>
              <a:off x="3276600" y="2286000"/>
              <a:ext cx="457200" cy="457200"/>
              <a:chOff x="1524000" y="2667000"/>
              <a:chExt cx="457200" cy="457200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W</a:t>
                </a:r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15" name="Rectangle 214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16" name="Isosceles Triangle 215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70" name="Group 269"/>
            <p:cNvGrpSpPr/>
            <p:nvPr/>
          </p:nvGrpSpPr>
          <p:grpSpPr>
            <a:xfrm>
              <a:off x="2362200" y="2743200"/>
              <a:ext cx="457200" cy="457200"/>
              <a:chOff x="1524000" y="2667000"/>
              <a:chExt cx="457200" cy="457200"/>
            </a:xfrm>
          </p:grpSpPr>
          <p:sp>
            <p:nvSpPr>
              <p:cNvPr id="301" name="Rectangle 300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D</a:t>
                </a:r>
              </a:p>
            </p:txBody>
          </p:sp>
          <p:grpSp>
            <p:nvGrpSpPr>
              <p:cNvPr id="302" name="Group 301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303" name="Rectangle 302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04" name="Isosceles Triangle 303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71" name="Group 270"/>
            <p:cNvGrpSpPr/>
            <p:nvPr/>
          </p:nvGrpSpPr>
          <p:grpSpPr>
            <a:xfrm>
              <a:off x="2819400" y="2743200"/>
              <a:ext cx="457200" cy="457200"/>
              <a:chOff x="1524000" y="2667000"/>
              <a:chExt cx="457200" cy="457200"/>
            </a:xfrm>
          </p:grpSpPr>
          <p:sp>
            <p:nvSpPr>
              <p:cNvPr id="285" name="Rectangle 284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X</a:t>
                </a: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99" name="Rectangle 298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00" name="Isosceles Triangle 299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72" name="Group 271"/>
            <p:cNvGrpSpPr/>
            <p:nvPr/>
          </p:nvGrpSpPr>
          <p:grpSpPr>
            <a:xfrm>
              <a:off x="3276600" y="2743200"/>
              <a:ext cx="457200" cy="457200"/>
              <a:chOff x="1524000" y="2667000"/>
              <a:chExt cx="457200" cy="457200"/>
            </a:xfrm>
          </p:grpSpPr>
          <p:sp>
            <p:nvSpPr>
              <p:cNvPr id="281" name="Rectangle 280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</a:t>
                </a:r>
              </a:p>
            </p:txBody>
          </p:sp>
          <p:grpSp>
            <p:nvGrpSpPr>
              <p:cNvPr id="282" name="Group 281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83" name="Rectangle 282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84" name="Isosceles Triangle 283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73" name="Group 272"/>
            <p:cNvGrpSpPr/>
            <p:nvPr/>
          </p:nvGrpSpPr>
          <p:grpSpPr>
            <a:xfrm>
              <a:off x="3733800" y="2743200"/>
              <a:ext cx="457200" cy="457200"/>
              <a:chOff x="1524000" y="2667000"/>
              <a:chExt cx="457200" cy="457200"/>
            </a:xfrm>
          </p:grpSpPr>
          <p:sp>
            <p:nvSpPr>
              <p:cNvPr id="274" name="Rectangle 273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W</a:t>
                </a:r>
              </a:p>
            </p:txBody>
          </p:sp>
          <p:grpSp>
            <p:nvGrpSpPr>
              <p:cNvPr id="275" name="Group 274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77" name="Rectangle 276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78" name="Isosceles Triangle 277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sp>
          <p:nvSpPr>
            <p:cNvPr id="265" name="TextBox 264"/>
            <p:cNvSpPr txBox="1"/>
            <p:nvPr/>
          </p:nvSpPr>
          <p:spPr>
            <a:xfrm>
              <a:off x="3352800" y="1828800"/>
              <a:ext cx="877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 dirty="0" err="1">
                  <a:solidFill>
                    <a:prstClr val="black"/>
                  </a:solidFill>
                  <a:latin typeface="Courier New"/>
                  <a:ea typeface="ＭＳ Ｐゴシック"/>
                  <a:cs typeface="Courier New"/>
                </a:rPr>
                <a:t>jr</a:t>
              </a:r>
              <a:r>
                <a:rPr lang="en-US" sz="1800" b="1" dirty="0">
                  <a:solidFill>
                    <a:prstClr val="black"/>
                  </a:solidFill>
                  <a:latin typeface="Courier New"/>
                  <a:ea typeface="ＭＳ Ｐゴシック"/>
                  <a:cs typeface="Courier New"/>
                </a:rPr>
                <a:t> x1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914400" y="1828800"/>
              <a:ext cx="533400" cy="457200"/>
              <a:chOff x="914400" y="1828800"/>
              <a:chExt cx="533400" cy="457200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990600" y="18288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F</a:t>
                  </a:r>
                </a:p>
              </p:txBody>
            </p:sp>
            <p:grpSp>
              <p:nvGrpSpPr>
                <p:cNvPr id="162" name="Group 161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63" name="Rectangle 162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64" name="Isosceles Triangle 163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337" name="Group 336"/>
              <p:cNvGrpSpPr/>
              <p:nvPr/>
            </p:nvGrpSpPr>
            <p:grpSpPr>
              <a:xfrm>
                <a:off x="914400" y="1828800"/>
                <a:ext cx="76200" cy="457200"/>
                <a:chOff x="7162800" y="2180537"/>
                <a:chExt cx="457201" cy="2110427"/>
              </a:xfrm>
            </p:grpSpPr>
            <p:sp>
              <p:nvSpPr>
                <p:cNvPr id="338" name="Rectangle 337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39" name="Isosceles Triangle 338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39" name="Group 38"/>
            <p:cNvGrpSpPr/>
            <p:nvPr/>
          </p:nvGrpSpPr>
          <p:grpSpPr>
            <a:xfrm>
              <a:off x="1371600" y="1828800"/>
              <a:ext cx="533400" cy="914400"/>
              <a:chOff x="1371600" y="1828800"/>
              <a:chExt cx="533400" cy="91440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447800" y="1828800"/>
                <a:ext cx="457200" cy="914400"/>
                <a:chOff x="1447800" y="1828800"/>
                <a:chExt cx="457200" cy="914400"/>
              </a:xfrm>
            </p:grpSpPr>
            <p:grpSp>
              <p:nvGrpSpPr>
                <p:cNvPr id="141" name="Group 140"/>
                <p:cNvGrpSpPr/>
                <p:nvPr/>
              </p:nvGrpSpPr>
              <p:grpSpPr>
                <a:xfrm>
                  <a:off x="1447800" y="1828800"/>
                  <a:ext cx="457200" cy="457200"/>
                  <a:chOff x="1524000" y="2667000"/>
                  <a:chExt cx="457200" cy="457200"/>
                </a:xfrm>
              </p:grpSpPr>
              <p:sp>
                <p:nvSpPr>
                  <p:cNvPr id="157" name="Rectangle 156"/>
                  <p:cNvSpPr/>
                  <p:nvPr/>
                </p:nvSpPr>
                <p:spPr>
                  <a:xfrm>
                    <a:off x="1524000" y="2667000"/>
                    <a:ext cx="457200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r>
                      <a:rPr lang="en-US" sz="2000" dirty="0">
                        <a:solidFill>
                          <a:prstClr val="black"/>
                        </a:solidFill>
                        <a:latin typeface="Calibri"/>
                        <a:ea typeface="ＭＳ Ｐゴシック" pitchFamily="18" charset="-128"/>
                        <a:cs typeface="Calibri"/>
                      </a:rPr>
                      <a:t>D</a:t>
                    </a:r>
                  </a:p>
                </p:txBody>
              </p:sp>
              <p:grpSp>
                <p:nvGrpSpPr>
                  <p:cNvPr id="158" name="Group 157"/>
                  <p:cNvGrpSpPr/>
                  <p:nvPr/>
                </p:nvGrpSpPr>
                <p:grpSpPr>
                  <a:xfrm>
                    <a:off x="1904997" y="2667000"/>
                    <a:ext cx="76200" cy="457200"/>
                    <a:chOff x="7162800" y="2180537"/>
                    <a:chExt cx="457201" cy="2110427"/>
                  </a:xfrm>
                </p:grpSpPr>
                <p:sp>
                  <p:nvSpPr>
                    <p:cNvPr id="159" name="Rectangle 158"/>
                    <p:cNvSpPr/>
                    <p:nvPr/>
                  </p:nvSpPr>
                  <p:spPr>
                    <a:xfrm rot="16200000">
                      <a:off x="6348069" y="2995269"/>
                      <a:ext cx="2086663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2000" dirty="0">
                        <a:solidFill>
                          <a:prstClr val="black"/>
                        </a:solidFill>
                        <a:latin typeface="Calibri"/>
                        <a:ea typeface="ＭＳ Ｐゴシック" pitchFamily="18" charset="-128"/>
                        <a:cs typeface="Calibri"/>
                      </a:endParaRPr>
                    </a:p>
                  </p:txBody>
                </p:sp>
                <p:sp>
                  <p:nvSpPr>
                    <p:cNvPr id="160" name="Isosceles Triangle 159"/>
                    <p:cNvSpPr/>
                    <p:nvPr/>
                  </p:nvSpPr>
                  <p:spPr>
                    <a:xfrm>
                      <a:off x="7162800" y="3962989"/>
                      <a:ext cx="457200" cy="327975"/>
                    </a:xfrm>
                    <a:prstGeom prst="triangle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en-US" sz="2400">
                        <a:solidFill>
                          <a:prstClr val="black"/>
                        </a:solidFill>
                        <a:latin typeface="Arial" pitchFamily="18" charset="0"/>
                        <a:ea typeface="ＭＳ Ｐゴシック" pitchFamily="18" charset="-128"/>
                        <a:cs typeface="ＭＳ Ｐゴシック" pitchFamily="18" charset="-128"/>
                      </a:endParaRPr>
                    </a:p>
                  </p:txBody>
                </p:sp>
              </p:grpSp>
            </p:grpSp>
            <p:grpSp>
              <p:nvGrpSpPr>
                <p:cNvPr id="208" name="Group 207"/>
                <p:cNvGrpSpPr/>
                <p:nvPr/>
              </p:nvGrpSpPr>
              <p:grpSpPr>
                <a:xfrm>
                  <a:off x="1447800" y="2286000"/>
                  <a:ext cx="457200" cy="457200"/>
                  <a:chOff x="1524000" y="2667000"/>
                  <a:chExt cx="457200" cy="457200"/>
                </a:xfrm>
              </p:grpSpPr>
              <p:sp>
                <p:nvSpPr>
                  <p:cNvPr id="261" name="Rectangle 260"/>
                  <p:cNvSpPr/>
                  <p:nvPr/>
                </p:nvSpPr>
                <p:spPr>
                  <a:xfrm>
                    <a:off x="1524000" y="2667000"/>
                    <a:ext cx="457200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r>
                      <a:rPr lang="en-US" sz="2000" dirty="0">
                        <a:solidFill>
                          <a:prstClr val="black"/>
                        </a:solidFill>
                        <a:latin typeface="Calibri"/>
                        <a:ea typeface="ＭＳ Ｐゴシック" pitchFamily="18" charset="-128"/>
                        <a:cs typeface="Calibri"/>
                      </a:rPr>
                      <a:t>F</a:t>
                    </a:r>
                  </a:p>
                </p:txBody>
              </p:sp>
              <p:grpSp>
                <p:nvGrpSpPr>
                  <p:cNvPr id="262" name="Group 261"/>
                  <p:cNvGrpSpPr/>
                  <p:nvPr/>
                </p:nvGrpSpPr>
                <p:grpSpPr>
                  <a:xfrm>
                    <a:off x="1904997" y="2667000"/>
                    <a:ext cx="76200" cy="457200"/>
                    <a:chOff x="7162800" y="2180537"/>
                    <a:chExt cx="457201" cy="2110427"/>
                  </a:xfrm>
                </p:grpSpPr>
                <p:sp>
                  <p:nvSpPr>
                    <p:cNvPr id="263" name="Rectangle 262"/>
                    <p:cNvSpPr/>
                    <p:nvPr/>
                  </p:nvSpPr>
                  <p:spPr>
                    <a:xfrm rot="16200000">
                      <a:off x="6348069" y="2995269"/>
                      <a:ext cx="2086663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2000" dirty="0">
                        <a:solidFill>
                          <a:prstClr val="black"/>
                        </a:solidFill>
                        <a:latin typeface="Calibri"/>
                        <a:ea typeface="ＭＳ Ｐゴシック" pitchFamily="18" charset="-128"/>
                        <a:cs typeface="Calibri"/>
                      </a:endParaRPr>
                    </a:p>
                  </p:txBody>
                </p:sp>
                <p:sp>
                  <p:nvSpPr>
                    <p:cNvPr id="264" name="Isosceles Triangle 263"/>
                    <p:cNvSpPr/>
                    <p:nvPr/>
                  </p:nvSpPr>
                  <p:spPr>
                    <a:xfrm>
                      <a:off x="7162800" y="3962989"/>
                      <a:ext cx="457200" cy="327975"/>
                    </a:xfrm>
                    <a:prstGeom prst="triangle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en-US" sz="2400">
                        <a:solidFill>
                          <a:prstClr val="black"/>
                        </a:solidFill>
                        <a:latin typeface="Arial" pitchFamily="18" charset="0"/>
                        <a:ea typeface="ＭＳ Ｐゴシック" pitchFamily="18" charset="-128"/>
                        <a:cs typeface="ＭＳ Ｐゴシック" pitchFamily="18" charset="-128"/>
                      </a:endParaRPr>
                    </a:p>
                  </p:txBody>
                </p:sp>
              </p:grpSp>
            </p:grpSp>
          </p:grpSp>
          <p:grpSp>
            <p:nvGrpSpPr>
              <p:cNvPr id="340" name="Group 339"/>
              <p:cNvGrpSpPr/>
              <p:nvPr/>
            </p:nvGrpSpPr>
            <p:grpSpPr>
              <a:xfrm>
                <a:off x="1371600" y="2286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341" name="Rectangle 340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42" name="Isosceles Triangle 341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343" name="Group 342"/>
            <p:cNvGrpSpPr/>
            <p:nvPr/>
          </p:nvGrpSpPr>
          <p:grpSpPr>
            <a:xfrm>
              <a:off x="1828800" y="2743200"/>
              <a:ext cx="76200" cy="457200"/>
              <a:chOff x="7162800" y="2180537"/>
              <a:chExt cx="457201" cy="2110427"/>
            </a:xfrm>
          </p:grpSpPr>
          <p:sp>
            <p:nvSpPr>
              <p:cNvPr id="344" name="Rectangle 343"/>
              <p:cNvSpPr/>
              <p:nvPr/>
            </p:nvSpPr>
            <p:spPr>
              <a:xfrm rot="16200000">
                <a:off x="6348069" y="2995269"/>
                <a:ext cx="2086663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345" name="Isosceles Triangle 344"/>
              <p:cNvSpPr/>
              <p:nvPr/>
            </p:nvSpPr>
            <p:spPr>
              <a:xfrm>
                <a:off x="7162800" y="3962989"/>
                <a:ext cx="457200" cy="327975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sp>
          <p:nvSpPr>
            <p:cNvPr id="310" name="TextBox 309"/>
            <p:cNvSpPr txBox="1"/>
            <p:nvPr/>
          </p:nvSpPr>
          <p:spPr>
            <a:xfrm>
              <a:off x="4724400" y="3276600"/>
              <a:ext cx="3232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 dirty="0">
                  <a:solidFill>
                    <a:prstClr val="black"/>
                  </a:solidFill>
                  <a:latin typeface="Courier New"/>
                  <a:ea typeface="ＭＳ Ｐゴシック"/>
                  <a:cs typeface="Courier New"/>
                </a:rPr>
                <a:t>target: add x5, x6, x7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905000" y="1828800"/>
              <a:ext cx="3317492" cy="1371600"/>
              <a:chOff x="1905000" y="1828800"/>
              <a:chExt cx="3317492" cy="1371600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1905000" y="18288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53" name="Rectangle 152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X</a:t>
                  </a:r>
                </a:p>
              </p:txBody>
            </p:sp>
            <p:grpSp>
              <p:nvGrpSpPr>
                <p:cNvPr id="154" name="Group 153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55" name="Rectangle 154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56" name="Isosceles Triangle 155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209" name="Group 208"/>
              <p:cNvGrpSpPr/>
              <p:nvPr/>
            </p:nvGrpSpPr>
            <p:grpSpPr>
              <a:xfrm>
                <a:off x="1905000" y="2286000"/>
                <a:ext cx="457200" cy="457200"/>
                <a:chOff x="1524000" y="2667000"/>
                <a:chExt cx="457200" cy="457200"/>
              </a:xfrm>
            </p:grpSpPr>
            <p:sp>
              <p:nvSpPr>
                <p:cNvPr id="257" name="Rectangle 256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D</a:t>
                  </a:r>
                </a:p>
              </p:txBody>
            </p:sp>
            <p:grpSp>
              <p:nvGrpSpPr>
                <p:cNvPr id="258" name="Group 257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259" name="Rectangle 258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260" name="Isosceles Triangle 259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269" name="Group 268"/>
              <p:cNvGrpSpPr/>
              <p:nvPr/>
            </p:nvGrpSpPr>
            <p:grpSpPr>
              <a:xfrm>
                <a:off x="1905000" y="2743200"/>
                <a:ext cx="457200" cy="457200"/>
                <a:chOff x="1524000" y="2667000"/>
                <a:chExt cx="457200" cy="4572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F</a:t>
                  </a:r>
                </a:p>
              </p:txBody>
            </p:sp>
            <p:grpSp>
              <p:nvGrpSpPr>
                <p:cNvPr id="306" name="Group 305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307" name="Rectangle 306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308" name="Isosceles Triangle 307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sp>
            <p:nvSpPr>
              <p:cNvPr id="347" name="TextBox 346"/>
              <p:cNvSpPr txBox="1"/>
              <p:nvPr/>
            </p:nvSpPr>
            <p:spPr>
              <a:xfrm>
                <a:off x="3886200" y="2286000"/>
                <a:ext cx="879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i="1" dirty="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bubble</a:t>
                </a:r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4343400" y="2743200"/>
                <a:ext cx="879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i="1" dirty="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bubble</a:t>
                </a:r>
              </a:p>
            </p:txBody>
          </p:sp>
        </p:grpSp>
        <p:cxnSp>
          <p:nvCxnSpPr>
            <p:cNvPr id="309" name="Curved Connector 308"/>
            <p:cNvCxnSpPr/>
            <p:nvPr/>
          </p:nvCxnSpPr>
          <p:spPr bwMode="auto">
            <a:xfrm>
              <a:off x="1981200" y="2209800"/>
              <a:ext cx="304800" cy="6858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/>
              <a:tailEnd type="arrow"/>
            </a:ln>
            <a:effectLst/>
          </p:spPr>
        </p:cxnSp>
        <p:cxnSp>
          <p:nvCxnSpPr>
            <p:cNvPr id="346" name="Curved Connector 345"/>
            <p:cNvCxnSpPr/>
            <p:nvPr/>
          </p:nvCxnSpPr>
          <p:spPr bwMode="auto">
            <a:xfrm>
              <a:off x="1981200" y="2133600"/>
              <a:ext cx="304800" cy="4572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/>
              <a:tailEnd type="arrow"/>
            </a:ln>
            <a:effectLst/>
          </p:spPr>
        </p:cxnSp>
        <p:cxnSp>
          <p:nvCxnSpPr>
            <p:cNvPr id="102" name="Curved Connector 308"/>
            <p:cNvCxnSpPr/>
            <p:nvPr/>
          </p:nvCxnSpPr>
          <p:spPr bwMode="auto">
            <a:xfrm>
              <a:off x="1981200" y="2362200"/>
              <a:ext cx="304800" cy="11430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/>
              <a:tailEnd type="arrow"/>
            </a:ln>
            <a:effectLst/>
          </p:spPr>
        </p:cxnSp>
        <p:grpSp>
          <p:nvGrpSpPr>
            <p:cNvPr id="132" name="Group 131"/>
            <p:cNvGrpSpPr/>
            <p:nvPr/>
          </p:nvGrpSpPr>
          <p:grpSpPr>
            <a:xfrm>
              <a:off x="2362200" y="3200400"/>
              <a:ext cx="2286000" cy="457200"/>
              <a:chOff x="1524000" y="2667000"/>
              <a:chExt cx="2286000" cy="457200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1524000" y="26670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79" name="Rectangle 178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F</a:t>
                  </a:r>
                </a:p>
              </p:txBody>
            </p:sp>
            <p:grpSp>
              <p:nvGrpSpPr>
                <p:cNvPr id="180" name="Group 179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81" name="Rectangle 180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82" name="Isosceles Triangle 181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1981200" y="26670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75" name="Rectangle 174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D</a:t>
                  </a:r>
                </a:p>
              </p:txBody>
            </p:sp>
            <p:grpSp>
              <p:nvGrpSpPr>
                <p:cNvPr id="176" name="Group 175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77" name="Rectangle 176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78" name="Isosceles Triangle 177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135" name="Group 134"/>
              <p:cNvGrpSpPr/>
              <p:nvPr/>
            </p:nvGrpSpPr>
            <p:grpSpPr>
              <a:xfrm>
                <a:off x="2438400" y="26670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71" name="Rectangle 170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X</a:t>
                  </a:r>
                </a:p>
              </p:txBody>
            </p:sp>
            <p:grpSp>
              <p:nvGrpSpPr>
                <p:cNvPr id="172" name="Group 171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73" name="Rectangle 172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74" name="Isosceles Triangle 173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136" name="Group 135"/>
              <p:cNvGrpSpPr/>
              <p:nvPr/>
            </p:nvGrpSpPr>
            <p:grpSpPr>
              <a:xfrm>
                <a:off x="2895600" y="26670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67" name="Rectangle 166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M</a:t>
                  </a:r>
                </a:p>
              </p:txBody>
            </p:sp>
            <p:grpSp>
              <p:nvGrpSpPr>
                <p:cNvPr id="168" name="Group 167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69" name="Rectangle 168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70" name="Isosceles Triangle 169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137" name="Group 136"/>
              <p:cNvGrpSpPr/>
              <p:nvPr/>
            </p:nvGrpSpPr>
            <p:grpSpPr>
              <a:xfrm>
                <a:off x="3352800" y="26670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38" name="Rectangle 137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W</a:t>
                  </a:r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65" name="Rectangle 164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66" name="Isosceles Triangle 165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</p:grpSp>
        <p:grpSp>
          <p:nvGrpSpPr>
            <p:cNvPr id="217" name="Group 216"/>
            <p:cNvGrpSpPr/>
            <p:nvPr/>
          </p:nvGrpSpPr>
          <p:grpSpPr>
            <a:xfrm>
              <a:off x="2286000" y="3200400"/>
              <a:ext cx="76200" cy="457200"/>
              <a:chOff x="7162800" y="2180537"/>
              <a:chExt cx="457201" cy="2110427"/>
            </a:xfrm>
          </p:grpSpPr>
          <p:sp>
            <p:nvSpPr>
              <p:cNvPr id="218" name="Rectangle 217"/>
              <p:cNvSpPr/>
              <p:nvPr/>
            </p:nvSpPr>
            <p:spPr>
              <a:xfrm rot="16200000">
                <a:off x="6348069" y="2995269"/>
                <a:ext cx="2086663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221" name="Isosceles Triangle 220"/>
              <p:cNvSpPr/>
              <p:nvPr/>
            </p:nvSpPr>
            <p:spPr>
              <a:xfrm>
                <a:off x="7162800" y="3962989"/>
                <a:ext cx="457200" cy="327975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62154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620000" cy="736600"/>
          </a:xfrm>
        </p:spPr>
        <p:txBody>
          <a:bodyPr/>
          <a:lstStyle/>
          <a:p>
            <a:r>
              <a:rPr lang="en-US" dirty="0"/>
              <a:t>Why instruction may not be dispatched every cycle in classic 5-stage pipeline </a:t>
            </a:r>
            <a:r>
              <a:rPr lang="en-US" sz="2400" dirty="0"/>
              <a:t>(CPI&gt;1)</a:t>
            </a:r>
          </a:p>
        </p:txBody>
      </p:sp>
      <p:sp>
        <p:nvSpPr>
          <p:cNvPr id="132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sz="2400" dirty="0"/>
              <a:t>Full bypassing may be too expensive to implement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sz="2000" dirty="0"/>
              <a:t>typically all frequently used paths are provided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sz="2000" dirty="0"/>
              <a:t>some infrequently used bypass paths may increase cycle time and counteract the benefit of reducing CPI</a:t>
            </a:r>
            <a:endParaRPr lang="en-US" sz="1800" dirty="0"/>
          </a:p>
          <a:p>
            <a:pPr marL="342900" indent="-342900"/>
            <a:r>
              <a:rPr lang="en-US" sz="1800" dirty="0"/>
              <a:t> </a:t>
            </a:r>
            <a:r>
              <a:rPr lang="en-US" sz="2400" dirty="0"/>
              <a:t>Loads have two-cycle latency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sz="2000" dirty="0"/>
              <a:t>Instruction after load cannot use load result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sz="2000" dirty="0"/>
              <a:t>MIPS-I ISA defined </a:t>
            </a:r>
            <a:r>
              <a:rPr lang="en-US" sz="2000" i="1" dirty="0"/>
              <a:t>load delay slots</a:t>
            </a:r>
            <a:r>
              <a:rPr lang="en-US" sz="2000" dirty="0"/>
              <a:t>, a software-visible pipeline hazard (compiler schedules independent instruction or inserts NOP to avoid hazard). Removed in MIPS-II (pipeline interlocks added in hardware)</a:t>
            </a:r>
          </a:p>
          <a:p>
            <a:pPr lvl="2"/>
            <a:r>
              <a:rPr lang="en-US" sz="1800" dirty="0" err="1"/>
              <a:t>MIPS:“</a:t>
            </a:r>
            <a:r>
              <a:rPr lang="en-US" sz="1800" b="1" dirty="0" err="1"/>
              <a:t>M</a:t>
            </a:r>
            <a:r>
              <a:rPr lang="en-US" sz="1800" dirty="0" err="1"/>
              <a:t>icroprocessor</a:t>
            </a:r>
            <a:r>
              <a:rPr lang="en-US" sz="1800" dirty="0"/>
              <a:t> without </a:t>
            </a:r>
            <a:r>
              <a:rPr lang="en-US" sz="1800" b="1" dirty="0"/>
              <a:t>I</a:t>
            </a:r>
            <a:r>
              <a:rPr lang="en-US" sz="1800" dirty="0"/>
              <a:t>nterlocked </a:t>
            </a:r>
            <a:r>
              <a:rPr lang="en-US" sz="1800" b="1" dirty="0"/>
              <a:t>P</a:t>
            </a:r>
            <a:r>
              <a:rPr lang="en-US" sz="1800" dirty="0"/>
              <a:t>ipeline </a:t>
            </a:r>
            <a:r>
              <a:rPr lang="en-US" sz="1800" b="1" dirty="0"/>
              <a:t>S</a:t>
            </a:r>
            <a:r>
              <a:rPr lang="en-US" sz="1800" dirty="0"/>
              <a:t>tages</a:t>
            </a:r>
            <a:r>
              <a:rPr lang="en-US" sz="1800" dirty="0">
                <a:latin typeface="ヒラギノ角ゴ Pro W3" charset="-128"/>
              </a:rPr>
              <a:t>”</a:t>
            </a:r>
            <a:endParaRPr lang="en-US" sz="1800" dirty="0"/>
          </a:p>
          <a:p>
            <a:pPr marL="342900" indent="-342900"/>
            <a:r>
              <a:rPr lang="en-US" sz="1800" dirty="0"/>
              <a:t> </a:t>
            </a:r>
            <a:r>
              <a:rPr lang="en-US" sz="2400" dirty="0"/>
              <a:t>Jumps/Conditional branches may cause bubbles</a:t>
            </a:r>
          </a:p>
          <a:p>
            <a:pPr marL="742950" lvl="1" indent="-285750"/>
            <a:r>
              <a:rPr lang="en-US" sz="2000" dirty="0"/>
              <a:t>kill following </a:t>
            </a:r>
            <a:r>
              <a:rPr lang="en-US" sz="2000" dirty="0" err="1"/>
              <a:t>instruction(s</a:t>
            </a:r>
            <a:r>
              <a:rPr lang="en-US" sz="2000" dirty="0"/>
              <a:t>) if no delay slots</a:t>
            </a:r>
            <a:endParaRPr lang="en-US" sz="14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7F229ABC-AA2A-4349-8A31-237E0D66C753}" type="slidenum">
              <a:rPr lang="en-US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323012" name="Text Box 4"/>
          <p:cNvSpPr txBox="1">
            <a:spLocks noChangeArrowheads="1"/>
          </p:cNvSpPr>
          <p:nvPr/>
        </p:nvSpPr>
        <p:spPr bwMode="auto">
          <a:xfrm>
            <a:off x="990600" y="5562600"/>
            <a:ext cx="7162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Machines with software-visible delay slots may execute significant number of NOP instructions inserted by the compiler.</a:t>
            </a:r>
          </a:p>
          <a:p>
            <a:pPr eaLnBrk="1" hangingPunct="1">
              <a:spcBef>
                <a:spcPct val="0"/>
              </a:spcBef>
            </a:pPr>
            <a:r>
              <a:rPr lang="en-US" sz="20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NOPs reduce CPI, but increase instructions/program!</a:t>
            </a:r>
          </a:p>
        </p:txBody>
      </p:sp>
    </p:spTree>
    <p:extLst>
      <p:ext uri="{BB962C8B-B14F-4D97-AF65-F5344CB8AC3E}">
        <p14:creationId xmlns:p14="http://schemas.microsoft.com/office/powerpoint/2010/main" val="132570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3011" grpId="0" build="p"/>
      <p:bldP spid="13230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Traps and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In class, we’ll use following terminology</a:t>
            </a:r>
          </a:p>
          <a:p>
            <a:r>
              <a:rPr lang="en-US" sz="2800" b="1" i="1" dirty="0"/>
              <a:t>Exception</a:t>
            </a:r>
            <a:r>
              <a:rPr lang="en-US" sz="2800" dirty="0"/>
              <a:t>: An unusual internal event caused by program during execution</a:t>
            </a:r>
          </a:p>
          <a:p>
            <a:pPr lvl="1"/>
            <a:r>
              <a:rPr lang="en-US" sz="2000" dirty="0"/>
              <a:t>E.g., page fault, arithmetic underflow</a:t>
            </a:r>
          </a:p>
          <a:p>
            <a:r>
              <a:rPr lang="en-US" sz="2800" b="1" i="1" dirty="0"/>
              <a:t>Interrupt</a:t>
            </a:r>
            <a:r>
              <a:rPr lang="en-US" sz="2800" dirty="0"/>
              <a:t>: An external event outside of running program</a:t>
            </a:r>
          </a:p>
          <a:p>
            <a:r>
              <a:rPr lang="en-US" sz="2800" b="1" i="1" dirty="0"/>
              <a:t>Trap</a:t>
            </a:r>
            <a:r>
              <a:rPr lang="en-US" sz="2800" dirty="0"/>
              <a:t>: Forced transfer of control to supervisor caused by exception or interrupt</a:t>
            </a:r>
          </a:p>
          <a:p>
            <a:pPr lvl="1"/>
            <a:r>
              <a:rPr lang="en-US" sz="2000" dirty="0"/>
              <a:t>Not all exceptions cause traps (c.f. IEEE 754 floating-point standard)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8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 of Exception Handling</a:t>
            </a:r>
          </a:p>
        </p:txBody>
      </p:sp>
      <p:sp>
        <p:nvSpPr>
          <p:cNvPr id="139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Analytical Engine had overflow exceptions</a:t>
            </a:r>
          </a:p>
          <a:p>
            <a:r>
              <a:rPr lang="en-US" sz="2800" dirty="0"/>
              <a:t>First system with traps was Univac-I, 1951</a:t>
            </a:r>
          </a:p>
          <a:p>
            <a:pPr lvl="1"/>
            <a:r>
              <a:rPr lang="en-US" sz="2000" dirty="0">
                <a:ea typeface="ヒラギノ角ゴ Pro W3" charset="-128"/>
                <a:cs typeface="ヒラギノ角ゴ Pro W3" charset="-128"/>
              </a:rPr>
              <a:t>A</a:t>
            </a:r>
            <a:r>
              <a:rPr lang="en-US" sz="2000" dirty="0"/>
              <a:t>rithmetic overflow would either</a:t>
            </a:r>
          </a:p>
          <a:p>
            <a:pPr lvl="2"/>
            <a:r>
              <a:rPr lang="en-US" sz="2000" dirty="0"/>
              <a:t>1. trigger the execution a two-instruction fix-up routine at address 0, or</a:t>
            </a:r>
          </a:p>
          <a:p>
            <a:pPr lvl="2"/>
            <a:r>
              <a:rPr lang="en-US" sz="2000" dirty="0"/>
              <a:t>2. at the programmer's option, cause the computer to stop</a:t>
            </a:r>
            <a:endParaRPr lang="en-US" sz="2000" dirty="0">
              <a:ea typeface="ヒラギノ角ゴ Pro W3" charset="-128"/>
              <a:cs typeface="ヒラギノ角ゴ Pro W3" charset="-128"/>
            </a:endParaRPr>
          </a:p>
          <a:p>
            <a:pPr lvl="1"/>
            <a:r>
              <a:rPr lang="en-US" sz="2000" dirty="0"/>
              <a:t>Later Univac 1103, 1955, modified to add external interrupts</a:t>
            </a:r>
          </a:p>
          <a:p>
            <a:pPr lvl="2"/>
            <a:r>
              <a:rPr lang="en-US" sz="2000" dirty="0"/>
              <a:t>Used to gather real-time wind tunnel data</a:t>
            </a:r>
          </a:p>
          <a:p>
            <a:r>
              <a:rPr lang="en-US" sz="2800" dirty="0"/>
              <a:t>First system with I/O interrupts was DYSEAC, 1954</a:t>
            </a:r>
          </a:p>
          <a:p>
            <a:pPr lvl="1"/>
            <a:r>
              <a:rPr lang="en-US" sz="2000" dirty="0"/>
              <a:t>Had two program counters, and I/O signal caused switch between two PCs</a:t>
            </a:r>
          </a:p>
          <a:p>
            <a:pPr lvl="1"/>
            <a:r>
              <a:rPr lang="en-US" sz="2000" dirty="0"/>
              <a:t>Also, first system with DMA (</a:t>
            </a:r>
            <a:r>
              <a:rPr lang="en-US" sz="2000" b="1" dirty="0">
                <a:solidFill>
                  <a:srgbClr val="FF0000"/>
                </a:solidFill>
              </a:rPr>
              <a:t>D</a:t>
            </a:r>
            <a:r>
              <a:rPr lang="en-US" sz="2000" dirty="0"/>
              <a:t>irect </a:t>
            </a:r>
            <a:r>
              <a:rPr lang="en-US" sz="2000" b="1" dirty="0">
                <a:solidFill>
                  <a:srgbClr val="FF0000"/>
                </a:solidFill>
              </a:rPr>
              <a:t>M</a:t>
            </a:r>
            <a:r>
              <a:rPr lang="en-US" sz="2000" dirty="0"/>
              <a:t>emory 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ccess by I/O device)</a:t>
            </a:r>
          </a:p>
          <a:p>
            <a:pPr lvl="1"/>
            <a:r>
              <a:rPr lang="en-US" sz="2000" dirty="0"/>
              <a:t>And, first mobile computer!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7293746-5331-7E47-831D-5E0834393DB9}" type="slidenum">
              <a:rPr lang="en-US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51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4691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DYSEAC, first mobile computer!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53B8-1360-4149-B0FC-FADDF13CCC33}" type="slidenum">
              <a:rPr lang="en-US"/>
              <a:pPr/>
              <a:t>45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85800" y="990600"/>
            <a:ext cx="7950557" cy="5456238"/>
            <a:chOff x="685800" y="990600"/>
            <a:chExt cx="7950557" cy="5456238"/>
          </a:xfrm>
        </p:grpSpPr>
        <p:grpSp>
          <p:nvGrpSpPr>
            <p:cNvPr id="1395718" name="Group 6"/>
            <p:cNvGrpSpPr>
              <a:grpSpLocks/>
            </p:cNvGrpSpPr>
            <p:nvPr/>
          </p:nvGrpSpPr>
          <p:grpSpPr bwMode="auto">
            <a:xfrm>
              <a:off x="685800" y="990600"/>
              <a:ext cx="7894638" cy="5456238"/>
              <a:chOff x="432" y="624"/>
              <a:chExt cx="4973" cy="3437"/>
            </a:xfrm>
          </p:grpSpPr>
          <p:pic>
            <p:nvPicPr>
              <p:cNvPr id="1395716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200" y="624"/>
                <a:ext cx="3480" cy="27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395717" name="Rectangle 5"/>
              <p:cNvSpPr>
                <a:spLocks noChangeArrowheads="1"/>
              </p:cNvSpPr>
              <p:nvPr/>
            </p:nvSpPr>
            <p:spPr bwMode="auto">
              <a:xfrm>
                <a:off x="432" y="3360"/>
                <a:ext cx="4973" cy="7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prstTxWarp prst="textNoShape">
                  <a:avLst/>
                </a:prstTxWarp>
              </a:bodyPr>
              <a:lstStyle/>
              <a:p>
                <a:pPr marL="285750" indent="-2857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Tx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latin typeface="Calibri"/>
                    <a:cs typeface="Calibri"/>
                  </a:rPr>
                  <a:t>Carried in two tractor trailers, 12 tons + 8 tons</a:t>
                </a:r>
              </a:p>
              <a:p>
                <a:pPr marL="285750" indent="-2857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Tx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latin typeface="Calibri"/>
                    <a:cs typeface="Calibri"/>
                  </a:rPr>
                  <a:t>Built for US Army Signal Corps</a:t>
                </a:r>
              </a:p>
            </p:txBody>
          </p:sp>
        </p:grpSp>
        <p:sp>
          <p:nvSpPr>
            <p:cNvPr id="1395719" name="Text Box 7"/>
            <p:cNvSpPr txBox="1">
              <a:spLocks noChangeArrowheads="1"/>
            </p:cNvSpPr>
            <p:nvPr/>
          </p:nvSpPr>
          <p:spPr bwMode="auto">
            <a:xfrm>
              <a:off x="5936893" y="6094998"/>
              <a:ext cx="269946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i="1">
                  <a:latin typeface="Calibri"/>
                  <a:cs typeface="Calibri"/>
                </a:rPr>
                <a:t>[Courtesy Mark Smotherman]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819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Interrupts</a:t>
            </a:r>
            <a:endParaRPr lang="en-US" sz="2000" dirty="0"/>
          </a:p>
        </p:txBody>
      </p:sp>
      <p:sp>
        <p:nvSpPr>
          <p:cNvPr id="1373187" name="Rectangle 3"/>
          <p:cNvSpPr>
            <a:spLocks noGrp="1" noChangeArrowheads="1"/>
          </p:cNvSpPr>
          <p:nvPr>
            <p:ph idx="1"/>
          </p:nvPr>
        </p:nvSpPr>
        <p:spPr>
          <a:xfrm>
            <a:off x="698500" y="1066800"/>
            <a:ext cx="7912100" cy="5054600"/>
          </a:xfrm>
        </p:spPr>
        <p:txBody>
          <a:bodyPr/>
          <a:lstStyle/>
          <a:p>
            <a:r>
              <a:rPr lang="en-US" sz="2800" dirty="0"/>
              <a:t>An I/O device requests attention by asserting one of the </a:t>
            </a:r>
            <a:r>
              <a:rPr lang="en-US" sz="2800" i="1" dirty="0"/>
              <a:t>prioritized interrupt request lines</a:t>
            </a:r>
          </a:p>
          <a:p>
            <a:pPr lvl="2"/>
            <a:endParaRPr lang="en-US" sz="2000" i="1" dirty="0"/>
          </a:p>
          <a:p>
            <a:r>
              <a:rPr lang="en-US" sz="2800" dirty="0"/>
              <a:t>When the processor decides to process the interrupt </a:t>
            </a:r>
          </a:p>
          <a:p>
            <a:pPr lvl="1"/>
            <a:r>
              <a:rPr lang="en-US" sz="2400" dirty="0"/>
              <a:t>It stops the current program at instruction I</a:t>
            </a:r>
            <a:r>
              <a:rPr lang="en-US" sz="3600" baseline="-25000" dirty="0"/>
              <a:t>i </a:t>
            </a:r>
            <a:r>
              <a:rPr lang="en-US" sz="2400" dirty="0"/>
              <a:t>, completing all the instructions up to I</a:t>
            </a:r>
            <a:r>
              <a:rPr lang="en-US" sz="3600" baseline="-25000" dirty="0"/>
              <a:t>i-1  </a:t>
            </a:r>
            <a:r>
              <a:rPr lang="en-US" sz="2400" i="1" dirty="0"/>
              <a:t>(precise interrupt)</a:t>
            </a:r>
            <a:endParaRPr lang="en-US" sz="2400" dirty="0"/>
          </a:p>
          <a:p>
            <a:pPr lvl="1"/>
            <a:r>
              <a:rPr lang="en-US" sz="2400" dirty="0"/>
              <a:t>It saves the PC of instruction I</a:t>
            </a:r>
            <a:r>
              <a:rPr lang="en-US" sz="3600" baseline="-25000" dirty="0"/>
              <a:t>i</a:t>
            </a:r>
            <a:r>
              <a:rPr lang="en-US" sz="2400" dirty="0"/>
              <a:t> in a special register (EPC)</a:t>
            </a:r>
          </a:p>
          <a:p>
            <a:pPr lvl="1"/>
            <a:r>
              <a:rPr lang="en-US" sz="2400" dirty="0"/>
              <a:t>It disables interrupts and transfers control to a designated interrupt handler running in supervisor mode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F23D183B-F9E6-9541-A4D2-D8501B36E5AB}" type="slidenum">
              <a:rPr lang="en-US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0216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1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Trap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400" dirty="0"/>
              <a:t>altering the normal flow of control</a:t>
            </a:r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19A6-D343-5C4F-99D7-0C3219A119EF}" type="slidenum">
              <a:rPr lang="en-US"/>
              <a:pPr/>
              <a:t>47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71138" name="Freeform 2"/>
          <p:cNvSpPr>
            <a:spLocks/>
          </p:cNvSpPr>
          <p:nvPr/>
        </p:nvSpPr>
        <p:spPr bwMode="auto">
          <a:xfrm>
            <a:off x="3670300" y="3454400"/>
            <a:ext cx="1601788" cy="149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2" y="1056"/>
              </a:cxn>
              <a:cxn ang="0">
                <a:pos x="1008" y="1056"/>
              </a:cxn>
              <a:cxn ang="0">
                <a:pos x="1008" y="816"/>
              </a:cxn>
            </a:cxnLst>
            <a:rect l="0" t="0" r="r" b="b"/>
            <a:pathLst>
              <a:path w="1009" h="1057">
                <a:moveTo>
                  <a:pt x="0" y="0"/>
                </a:moveTo>
                <a:lnTo>
                  <a:pt x="672" y="1056"/>
                </a:lnTo>
                <a:lnTo>
                  <a:pt x="1008" y="1056"/>
                </a:lnTo>
                <a:lnTo>
                  <a:pt x="1008" y="81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371140" name="Line 4"/>
          <p:cNvSpPr>
            <a:spLocks noChangeShapeType="1"/>
          </p:cNvSpPr>
          <p:nvPr/>
        </p:nvSpPr>
        <p:spPr bwMode="auto">
          <a:xfrm>
            <a:off x="3441700" y="1181100"/>
            <a:ext cx="0" cy="355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371141" name="Rectangle 5"/>
          <p:cNvSpPr>
            <a:spLocks noChangeArrowheads="1"/>
          </p:cNvSpPr>
          <p:nvPr/>
        </p:nvSpPr>
        <p:spPr bwMode="auto">
          <a:xfrm>
            <a:off x="3262313" y="1674813"/>
            <a:ext cx="47418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cs typeface="Calibri"/>
              </a:rPr>
              <a:t>I</a:t>
            </a:r>
            <a:r>
              <a:rPr lang="en-US" sz="2400" baseline="-25000">
                <a:solidFill>
                  <a:srgbClr val="56127A"/>
                </a:solidFill>
                <a:latin typeface="Calibri"/>
                <a:cs typeface="Calibri"/>
              </a:rPr>
              <a:t>i-1</a:t>
            </a:r>
          </a:p>
        </p:txBody>
      </p:sp>
      <p:sp>
        <p:nvSpPr>
          <p:cNvPr id="1371142" name="Oval 6"/>
          <p:cNvSpPr>
            <a:spLocks noChangeArrowheads="1"/>
          </p:cNvSpPr>
          <p:nvPr/>
        </p:nvSpPr>
        <p:spPr bwMode="auto">
          <a:xfrm>
            <a:off x="3073400" y="2781300"/>
            <a:ext cx="736600" cy="736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371143" name="Line 7"/>
          <p:cNvSpPr>
            <a:spLocks noChangeShapeType="1"/>
          </p:cNvSpPr>
          <p:nvPr/>
        </p:nvSpPr>
        <p:spPr bwMode="auto">
          <a:xfrm>
            <a:off x="3441700" y="2324100"/>
            <a:ext cx="0" cy="431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371144" name="Oval 8"/>
          <p:cNvSpPr>
            <a:spLocks noChangeArrowheads="1"/>
          </p:cNvSpPr>
          <p:nvPr/>
        </p:nvSpPr>
        <p:spPr bwMode="auto">
          <a:xfrm>
            <a:off x="3073400" y="4000500"/>
            <a:ext cx="736600" cy="736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371145" name="Line 9"/>
          <p:cNvSpPr>
            <a:spLocks noChangeShapeType="1"/>
          </p:cNvSpPr>
          <p:nvPr/>
        </p:nvSpPr>
        <p:spPr bwMode="auto">
          <a:xfrm>
            <a:off x="3441700" y="3543300"/>
            <a:ext cx="0" cy="431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371146" name="Oval 10"/>
          <p:cNvSpPr>
            <a:spLocks noChangeArrowheads="1"/>
          </p:cNvSpPr>
          <p:nvPr/>
        </p:nvSpPr>
        <p:spPr bwMode="auto">
          <a:xfrm>
            <a:off x="4902200" y="1562100"/>
            <a:ext cx="736600" cy="736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371147" name="Line 11"/>
          <p:cNvSpPr>
            <a:spLocks noChangeShapeType="1"/>
          </p:cNvSpPr>
          <p:nvPr/>
        </p:nvSpPr>
        <p:spPr bwMode="auto">
          <a:xfrm flipV="1">
            <a:off x="3759200" y="2679700"/>
            <a:ext cx="4318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371148" name="Rectangle 12"/>
          <p:cNvSpPr>
            <a:spLocks noChangeArrowheads="1"/>
          </p:cNvSpPr>
          <p:nvPr/>
        </p:nvSpPr>
        <p:spPr bwMode="auto">
          <a:xfrm>
            <a:off x="4976813" y="1687513"/>
            <a:ext cx="55604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cs typeface="Calibri"/>
              </a:rPr>
              <a:t>HI</a:t>
            </a:r>
            <a:r>
              <a:rPr lang="en-US" sz="2400" baseline="-25000">
                <a:solidFill>
                  <a:srgbClr val="56127A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1371149" name="Oval 13"/>
          <p:cNvSpPr>
            <a:spLocks noChangeArrowheads="1"/>
          </p:cNvSpPr>
          <p:nvPr/>
        </p:nvSpPr>
        <p:spPr bwMode="auto">
          <a:xfrm>
            <a:off x="4902200" y="2781300"/>
            <a:ext cx="736600" cy="736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371150" name="Line 14"/>
          <p:cNvSpPr>
            <a:spLocks noChangeShapeType="1"/>
          </p:cNvSpPr>
          <p:nvPr/>
        </p:nvSpPr>
        <p:spPr bwMode="auto">
          <a:xfrm>
            <a:off x="5270500" y="23241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371151" name="Oval 15"/>
          <p:cNvSpPr>
            <a:spLocks noChangeArrowheads="1"/>
          </p:cNvSpPr>
          <p:nvPr/>
        </p:nvSpPr>
        <p:spPr bwMode="auto">
          <a:xfrm>
            <a:off x="4902200" y="4000500"/>
            <a:ext cx="736600" cy="736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371152" name="Line 16"/>
          <p:cNvSpPr>
            <a:spLocks noChangeShapeType="1"/>
          </p:cNvSpPr>
          <p:nvPr/>
        </p:nvSpPr>
        <p:spPr bwMode="auto">
          <a:xfrm>
            <a:off x="3441700" y="4762500"/>
            <a:ext cx="0" cy="266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371153" name="Freeform 17"/>
          <p:cNvSpPr>
            <a:spLocks/>
          </p:cNvSpPr>
          <p:nvPr/>
        </p:nvSpPr>
        <p:spPr bwMode="auto">
          <a:xfrm>
            <a:off x="3670300" y="1168400"/>
            <a:ext cx="1601788" cy="1677988"/>
          </a:xfrm>
          <a:custGeom>
            <a:avLst/>
            <a:gdLst/>
            <a:ahLst/>
            <a:cxnLst>
              <a:cxn ang="0">
                <a:pos x="0" y="1056"/>
              </a:cxn>
              <a:cxn ang="0">
                <a:pos x="672" y="0"/>
              </a:cxn>
              <a:cxn ang="0">
                <a:pos x="1008" y="0"/>
              </a:cxn>
              <a:cxn ang="0">
                <a:pos x="1008" y="240"/>
              </a:cxn>
            </a:cxnLst>
            <a:rect l="0" t="0" r="r" b="b"/>
            <a:pathLst>
              <a:path w="1009" h="1057">
                <a:moveTo>
                  <a:pt x="0" y="1056"/>
                </a:moveTo>
                <a:lnTo>
                  <a:pt x="672" y="0"/>
                </a:lnTo>
                <a:lnTo>
                  <a:pt x="1008" y="0"/>
                </a:lnTo>
                <a:lnTo>
                  <a:pt x="1008" y="24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371154" name="Line 18"/>
          <p:cNvSpPr>
            <a:spLocks noChangeShapeType="1"/>
          </p:cNvSpPr>
          <p:nvPr/>
        </p:nvSpPr>
        <p:spPr bwMode="auto">
          <a:xfrm>
            <a:off x="3835400" y="3149600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371155" name="Line 19"/>
          <p:cNvSpPr>
            <a:spLocks noChangeShapeType="1"/>
          </p:cNvSpPr>
          <p:nvPr/>
        </p:nvSpPr>
        <p:spPr bwMode="auto">
          <a:xfrm>
            <a:off x="3759200" y="3390900"/>
            <a:ext cx="4318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371156" name="Oval 20"/>
          <p:cNvSpPr>
            <a:spLocks noChangeArrowheads="1"/>
          </p:cNvSpPr>
          <p:nvPr/>
        </p:nvSpPr>
        <p:spPr bwMode="auto">
          <a:xfrm>
            <a:off x="4292600" y="3619500"/>
            <a:ext cx="6667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371157" name="Oval 21"/>
          <p:cNvSpPr>
            <a:spLocks noChangeArrowheads="1"/>
          </p:cNvSpPr>
          <p:nvPr/>
        </p:nvSpPr>
        <p:spPr bwMode="auto">
          <a:xfrm>
            <a:off x="4475163" y="3741738"/>
            <a:ext cx="6667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371158" name="Oval 22"/>
          <p:cNvSpPr>
            <a:spLocks noChangeArrowheads="1"/>
          </p:cNvSpPr>
          <p:nvPr/>
        </p:nvSpPr>
        <p:spPr bwMode="auto">
          <a:xfrm>
            <a:off x="4292600" y="2568575"/>
            <a:ext cx="6667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371159" name="Oval 23"/>
          <p:cNvSpPr>
            <a:spLocks noChangeArrowheads="1"/>
          </p:cNvSpPr>
          <p:nvPr/>
        </p:nvSpPr>
        <p:spPr bwMode="auto">
          <a:xfrm>
            <a:off x="4475163" y="2446338"/>
            <a:ext cx="6667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371160" name="Oval 24"/>
          <p:cNvSpPr>
            <a:spLocks noChangeArrowheads="1"/>
          </p:cNvSpPr>
          <p:nvPr/>
        </p:nvSpPr>
        <p:spPr bwMode="auto">
          <a:xfrm>
            <a:off x="4305300" y="3124200"/>
            <a:ext cx="50800" cy="508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371161" name="Oval 25"/>
          <p:cNvSpPr>
            <a:spLocks noChangeArrowheads="1"/>
          </p:cNvSpPr>
          <p:nvPr/>
        </p:nvSpPr>
        <p:spPr bwMode="auto">
          <a:xfrm>
            <a:off x="4457700" y="3124200"/>
            <a:ext cx="50800" cy="508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371162" name="Rectangle 26"/>
          <p:cNvSpPr>
            <a:spLocks noChangeArrowheads="1"/>
          </p:cNvSpPr>
          <p:nvPr/>
        </p:nvSpPr>
        <p:spPr bwMode="auto">
          <a:xfrm>
            <a:off x="4938713" y="2919413"/>
            <a:ext cx="55604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cs typeface="Calibri"/>
              </a:rPr>
              <a:t>HI</a:t>
            </a:r>
            <a:r>
              <a:rPr lang="en-US" sz="2400" baseline="-25000">
                <a:solidFill>
                  <a:srgbClr val="56127A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1371163" name="Rectangle 27"/>
          <p:cNvSpPr>
            <a:spLocks noChangeArrowheads="1"/>
          </p:cNvSpPr>
          <p:nvPr/>
        </p:nvSpPr>
        <p:spPr bwMode="auto">
          <a:xfrm>
            <a:off x="4951413" y="4138613"/>
            <a:ext cx="55985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cs typeface="Calibri"/>
              </a:rPr>
              <a:t>HI</a:t>
            </a:r>
            <a:r>
              <a:rPr lang="en-US" sz="2400" baseline="-25000">
                <a:solidFill>
                  <a:srgbClr val="56127A"/>
                </a:solidFill>
                <a:latin typeface="Calibri"/>
                <a:cs typeface="Calibri"/>
              </a:rPr>
              <a:t>n</a:t>
            </a:r>
          </a:p>
        </p:txBody>
      </p:sp>
      <p:grpSp>
        <p:nvGrpSpPr>
          <p:cNvPr id="1371164" name="Group 28"/>
          <p:cNvGrpSpPr>
            <a:grpSpLocks/>
          </p:cNvGrpSpPr>
          <p:nvPr/>
        </p:nvGrpSpPr>
        <p:grpSpPr bwMode="auto">
          <a:xfrm>
            <a:off x="5233988" y="3582988"/>
            <a:ext cx="49212" cy="328612"/>
            <a:chOff x="3297" y="2353"/>
            <a:chExt cx="31" cy="207"/>
          </a:xfrm>
        </p:grpSpPr>
        <p:sp>
          <p:nvSpPr>
            <p:cNvPr id="1371165" name="Oval 29"/>
            <p:cNvSpPr>
              <a:spLocks noChangeArrowheads="1"/>
            </p:cNvSpPr>
            <p:nvPr/>
          </p:nvSpPr>
          <p:spPr bwMode="auto">
            <a:xfrm>
              <a:off x="3297" y="2353"/>
              <a:ext cx="31" cy="3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1371166" name="Oval 30"/>
            <p:cNvSpPr>
              <a:spLocks noChangeArrowheads="1"/>
            </p:cNvSpPr>
            <p:nvPr/>
          </p:nvSpPr>
          <p:spPr bwMode="auto">
            <a:xfrm>
              <a:off x="3297" y="2441"/>
              <a:ext cx="31" cy="3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1371167" name="Oval 31"/>
            <p:cNvSpPr>
              <a:spLocks noChangeArrowheads="1"/>
            </p:cNvSpPr>
            <p:nvPr/>
          </p:nvSpPr>
          <p:spPr bwMode="auto">
            <a:xfrm>
              <a:off x="3297" y="2529"/>
              <a:ext cx="31" cy="3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1371168" name="Rectangle 32"/>
          <p:cNvSpPr>
            <a:spLocks noChangeArrowheads="1"/>
          </p:cNvSpPr>
          <p:nvPr/>
        </p:nvSpPr>
        <p:spPr bwMode="auto">
          <a:xfrm>
            <a:off x="3236913" y="2944813"/>
            <a:ext cx="31383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cs typeface="Calibri"/>
              </a:rPr>
              <a:t>I</a:t>
            </a:r>
            <a:r>
              <a:rPr lang="en-US" sz="2400" baseline="-25000">
                <a:solidFill>
                  <a:srgbClr val="56127A"/>
                </a:solidFill>
                <a:latin typeface="Calibri"/>
                <a:cs typeface="Calibri"/>
              </a:rPr>
              <a:t>i</a:t>
            </a:r>
          </a:p>
        </p:txBody>
      </p:sp>
      <p:sp>
        <p:nvSpPr>
          <p:cNvPr id="1371169" name="Rectangle 33"/>
          <p:cNvSpPr>
            <a:spLocks noChangeArrowheads="1"/>
          </p:cNvSpPr>
          <p:nvPr/>
        </p:nvSpPr>
        <p:spPr bwMode="auto">
          <a:xfrm>
            <a:off x="3211513" y="4164013"/>
            <a:ext cx="51356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cs typeface="Calibri"/>
              </a:rPr>
              <a:t>I</a:t>
            </a:r>
            <a:r>
              <a:rPr lang="en-US" sz="2400" baseline="-25000">
                <a:solidFill>
                  <a:srgbClr val="56127A"/>
                </a:solidFill>
                <a:latin typeface="Calibri"/>
                <a:cs typeface="Calibri"/>
              </a:rPr>
              <a:t>i+1</a:t>
            </a:r>
          </a:p>
        </p:txBody>
      </p:sp>
      <p:sp>
        <p:nvSpPr>
          <p:cNvPr id="1371170" name="Rectangle 34"/>
          <p:cNvSpPr>
            <a:spLocks noChangeArrowheads="1"/>
          </p:cNvSpPr>
          <p:nvPr/>
        </p:nvSpPr>
        <p:spPr bwMode="auto">
          <a:xfrm>
            <a:off x="1204913" y="2944813"/>
            <a:ext cx="125951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"/>
                <a:cs typeface="Calibri"/>
              </a:rPr>
              <a:t>program</a:t>
            </a:r>
          </a:p>
        </p:txBody>
      </p:sp>
      <p:sp>
        <p:nvSpPr>
          <p:cNvPr id="1371171" name="Rectangle 35"/>
          <p:cNvSpPr>
            <a:spLocks noChangeArrowheads="1"/>
          </p:cNvSpPr>
          <p:nvPr/>
        </p:nvSpPr>
        <p:spPr bwMode="auto">
          <a:xfrm>
            <a:off x="6119813" y="2678113"/>
            <a:ext cx="1147751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trap </a:t>
            </a: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handler</a:t>
            </a:r>
          </a:p>
        </p:txBody>
      </p:sp>
      <p:sp>
        <p:nvSpPr>
          <p:cNvPr id="1371172" name="Rectangle 36"/>
          <p:cNvSpPr>
            <a:spLocks noChangeArrowheads="1"/>
          </p:cNvSpPr>
          <p:nvPr/>
        </p:nvSpPr>
        <p:spPr bwMode="auto">
          <a:xfrm>
            <a:off x="381000" y="5257800"/>
            <a:ext cx="8382000" cy="10033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Calibri"/>
                <a:cs typeface="Calibri"/>
              </a:rPr>
              <a:t>An </a:t>
            </a:r>
            <a:r>
              <a:rPr lang="en-US" sz="2000" i="1">
                <a:solidFill>
                  <a:srgbClr val="56127A"/>
                </a:solidFill>
                <a:latin typeface="Calibri"/>
                <a:cs typeface="Calibri"/>
              </a:rPr>
              <a:t>external or internal event</a:t>
            </a:r>
            <a:r>
              <a:rPr lang="en-US" sz="2000">
                <a:solidFill>
                  <a:srgbClr val="56127A"/>
                </a:solidFill>
                <a:latin typeface="Calibri"/>
                <a:cs typeface="Calibri"/>
              </a:rPr>
              <a:t>  that needs to be processed by another (system) program. The event is usually unexpected or rare from program’s point of view. </a:t>
            </a:r>
          </a:p>
        </p:txBody>
      </p:sp>
      <p:sp>
        <p:nvSpPr>
          <p:cNvPr id="1371173" name="Oval 37"/>
          <p:cNvSpPr>
            <a:spLocks noChangeArrowheads="1"/>
          </p:cNvSpPr>
          <p:nvPr/>
        </p:nvSpPr>
        <p:spPr bwMode="auto">
          <a:xfrm>
            <a:off x="3073400" y="1562100"/>
            <a:ext cx="736600" cy="736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4719137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 Handler</a:t>
            </a:r>
          </a:p>
        </p:txBody>
      </p:sp>
      <p:sp>
        <p:nvSpPr>
          <p:cNvPr id="137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Saves </a:t>
            </a:r>
            <a:r>
              <a:rPr lang="en-US" sz="2800" b="1" i="1" dirty="0"/>
              <a:t>EPC</a:t>
            </a:r>
            <a:r>
              <a:rPr lang="en-US" sz="2800" dirty="0"/>
              <a:t> before enabling interrupts to allow nested interrupts </a:t>
            </a:r>
            <a:r>
              <a:rPr lang="en-US" sz="2800" dirty="0">
                <a:solidFill>
                  <a:schemeClr val="tx2"/>
                </a:solidFill>
                <a:latin typeface="Symbol" charset="2"/>
              </a:rPr>
              <a:t></a:t>
            </a:r>
            <a:r>
              <a:rPr lang="en-US" sz="2800" dirty="0"/>
              <a:t> </a:t>
            </a:r>
            <a:r>
              <a:rPr lang="en-US" sz="2800" i="1" dirty="0"/>
              <a:t>  </a:t>
            </a:r>
          </a:p>
          <a:p>
            <a:pPr lvl="1"/>
            <a:r>
              <a:rPr lang="en-US" sz="2000" dirty="0"/>
              <a:t>need an instruction to move EPC into GPRs </a:t>
            </a:r>
          </a:p>
          <a:p>
            <a:pPr lvl="1"/>
            <a:r>
              <a:rPr lang="en-US" sz="2000" dirty="0"/>
              <a:t>need a way to mask further interrupts at least until EPC can be saved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800" dirty="0"/>
              <a:t>Needs to read a</a:t>
            </a:r>
            <a:r>
              <a:rPr lang="en-US" sz="2800" i="1" dirty="0"/>
              <a:t> status register</a:t>
            </a:r>
            <a:r>
              <a:rPr lang="en-US" sz="2800" dirty="0"/>
              <a:t> that indicates the </a:t>
            </a:r>
            <a:r>
              <a:rPr lang="en-US" sz="2800" b="1" i="1" dirty="0"/>
              <a:t>cause</a:t>
            </a:r>
            <a:r>
              <a:rPr lang="en-US" sz="2800" dirty="0"/>
              <a:t> of the trap</a:t>
            </a:r>
          </a:p>
          <a:p>
            <a:r>
              <a:rPr lang="en-US" sz="2800" dirty="0"/>
              <a:t>Uses a special</a:t>
            </a:r>
            <a:r>
              <a:rPr lang="en-US" sz="2800" i="1" dirty="0"/>
              <a:t> </a:t>
            </a:r>
            <a:r>
              <a:rPr lang="en-US" sz="2800" dirty="0"/>
              <a:t>indirect jump instruction ERET (</a:t>
            </a:r>
            <a:r>
              <a:rPr lang="en-US" sz="2800" i="1" dirty="0"/>
              <a:t>return-from-environment</a:t>
            </a:r>
            <a:r>
              <a:rPr lang="en-US" sz="2800" dirty="0"/>
              <a:t>) which</a:t>
            </a:r>
          </a:p>
          <a:p>
            <a:pPr lvl="1"/>
            <a:r>
              <a:rPr lang="en-US" sz="2000" dirty="0"/>
              <a:t>enables interrupts</a:t>
            </a:r>
          </a:p>
          <a:p>
            <a:pPr lvl="1"/>
            <a:r>
              <a:rPr lang="en-US" sz="2000" dirty="0"/>
              <a:t>restores the processor to the user mode</a:t>
            </a:r>
          </a:p>
          <a:p>
            <a:pPr lvl="1"/>
            <a:r>
              <a:rPr lang="en-US" sz="2000" dirty="0"/>
              <a:t>restores hardware status and control state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16C1E367-CA14-9C47-9852-C8FD9804BE8E}" type="slidenum">
              <a:rPr lang="en-US">
                <a:solidFill>
                  <a:prstClr val="black"/>
                </a:solidFill>
              </a:rPr>
              <a:pPr/>
              <a:t>48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9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421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Trap</a:t>
            </a:r>
          </a:p>
        </p:txBody>
      </p:sp>
      <p:sp>
        <p:nvSpPr>
          <p:cNvPr id="137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synchronous trap is caused by an exception on a </a:t>
            </a:r>
            <a:r>
              <a:rPr lang="en-US" sz="2800" i="1" dirty="0"/>
              <a:t>particular instruction</a:t>
            </a:r>
            <a:endParaRPr lang="en-US" sz="2800" dirty="0"/>
          </a:p>
          <a:p>
            <a:pPr lvl="1"/>
            <a:endParaRPr lang="en-US" sz="2000" dirty="0"/>
          </a:p>
          <a:p>
            <a:r>
              <a:rPr lang="en-US" sz="2800" dirty="0"/>
              <a:t>In general, the instruction cannot be completed and needs to be </a:t>
            </a:r>
            <a:r>
              <a:rPr lang="en-US" sz="2800" i="1" dirty="0"/>
              <a:t>restarted</a:t>
            </a:r>
            <a:r>
              <a:rPr lang="en-US" sz="2800" dirty="0"/>
              <a:t> after the exception has been handled</a:t>
            </a:r>
          </a:p>
          <a:p>
            <a:pPr lvl="1"/>
            <a:r>
              <a:rPr lang="en-US" sz="2400" dirty="0"/>
              <a:t>requires undoing the effect of one or more partially executed instructions</a:t>
            </a:r>
          </a:p>
          <a:p>
            <a:pPr lvl="1"/>
            <a:endParaRPr lang="en-US" sz="2400" dirty="0"/>
          </a:p>
          <a:p>
            <a:r>
              <a:rPr lang="en-US" sz="2800" dirty="0"/>
              <a:t>In the case of a system call trap, the instruction is considered to have been completed  </a:t>
            </a:r>
          </a:p>
          <a:p>
            <a:pPr lvl="1"/>
            <a:r>
              <a:rPr lang="en-US" sz="2400" dirty="0"/>
              <a:t>a special jump instruction involving a change to a privileged mode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255B079-C596-4C45-8FF4-8B4AA1BA3EFB}" type="slidenum">
              <a:rPr lang="en-US">
                <a:solidFill>
                  <a:prstClr val="black"/>
                </a:solidFill>
              </a:rPr>
              <a:pPr/>
              <a:t>49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49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523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30200"/>
            <a:ext cx="7772400" cy="736600"/>
          </a:xfrm>
        </p:spPr>
        <p:txBody>
          <a:bodyPr/>
          <a:lstStyle/>
          <a:p>
            <a:r>
              <a:rPr lang="en-US" dirty="0"/>
              <a:t>IBM Card-Capacitor Read-Only Storage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6FE6-D586-C649-BA6E-AD2DBC84A05F}" type="slidenum">
              <a:rPr lang="en-US" smtClean="0"/>
              <a:pPr/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23938"/>
            <a:ext cx="6934200" cy="5373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4513" y="6172200"/>
            <a:ext cx="3732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[ IBM Journal, January 1961]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0200" y="1143000"/>
            <a:ext cx="365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libri"/>
                <a:cs typeface="Calibri"/>
              </a:rPr>
              <a:t>Punched Card with metal film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3124200" y="1981200"/>
            <a:ext cx="1066800" cy="99060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6134100" y="3543300"/>
            <a:ext cx="457200" cy="22860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6324600" y="2209800"/>
            <a:ext cx="152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libri"/>
                <a:cs typeface="Calibri"/>
              </a:rPr>
              <a:t>Fixed sensing plates</a:t>
            </a:r>
          </a:p>
        </p:txBody>
      </p:sp>
    </p:spTree>
    <p:extLst>
      <p:ext uri="{BB962C8B-B14F-4D97-AF65-F5344CB8AC3E}">
        <p14:creationId xmlns:p14="http://schemas.microsoft.com/office/powerpoint/2010/main" val="1706690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 Handling </a:t>
            </a:r>
            <a:r>
              <a:rPr lang="en-US" sz="2000"/>
              <a:t>5-Stage Pipeline</a:t>
            </a: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5BA8FB24-CE5A-9940-A975-E651D7363B13}" type="slidenum">
              <a:rPr lang="en-US">
                <a:solidFill>
                  <a:prstClr val="black"/>
                </a:solidFill>
              </a:rPr>
              <a:pPr/>
              <a:t>50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3762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43000" y="4267200"/>
            <a:ext cx="6907212" cy="18288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How to handle multiple simultaneous exceptions in different pipeline stages?</a:t>
            </a:r>
          </a:p>
          <a:p>
            <a:r>
              <a:rPr lang="en-US" dirty="0">
                <a:solidFill>
                  <a:schemeClr val="tx2"/>
                </a:solidFill>
              </a:rPr>
              <a:t>How and where to handle external asynchronous interrupts?</a:t>
            </a:r>
            <a:endParaRPr lang="en-US" dirty="0"/>
          </a:p>
        </p:txBody>
      </p:sp>
      <p:grpSp>
        <p:nvGrpSpPr>
          <p:cNvPr id="1376260" name="Group 4"/>
          <p:cNvGrpSpPr>
            <a:grpSpLocks/>
          </p:cNvGrpSpPr>
          <p:nvPr/>
        </p:nvGrpSpPr>
        <p:grpSpPr bwMode="auto">
          <a:xfrm>
            <a:off x="381000" y="1447800"/>
            <a:ext cx="8305800" cy="2347913"/>
            <a:chOff x="240" y="912"/>
            <a:chExt cx="5232" cy="1479"/>
          </a:xfrm>
        </p:grpSpPr>
        <p:sp>
          <p:nvSpPr>
            <p:cNvPr id="1376261" name="Line 5"/>
            <p:cNvSpPr>
              <a:spLocks noChangeShapeType="1"/>
            </p:cNvSpPr>
            <p:nvPr/>
          </p:nvSpPr>
          <p:spPr bwMode="auto">
            <a:xfrm>
              <a:off x="4032" y="1296"/>
              <a:ext cx="0" cy="7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376262" name="Line 6"/>
            <p:cNvSpPr>
              <a:spLocks noChangeShapeType="1"/>
            </p:cNvSpPr>
            <p:nvPr/>
          </p:nvSpPr>
          <p:spPr bwMode="auto">
            <a:xfrm>
              <a:off x="720" y="1296"/>
              <a:ext cx="0" cy="7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376263" name="Line 7"/>
            <p:cNvSpPr>
              <a:spLocks noChangeShapeType="1"/>
            </p:cNvSpPr>
            <p:nvPr/>
          </p:nvSpPr>
          <p:spPr bwMode="auto">
            <a:xfrm>
              <a:off x="3264" y="1296"/>
              <a:ext cx="2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376264" name="Line 8"/>
            <p:cNvSpPr>
              <a:spLocks noChangeShapeType="1"/>
            </p:cNvSpPr>
            <p:nvPr/>
          </p:nvSpPr>
          <p:spPr bwMode="auto">
            <a:xfrm>
              <a:off x="336" y="1296"/>
              <a:ext cx="2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grpSp>
          <p:nvGrpSpPr>
            <p:cNvPr id="1376265" name="Group 9"/>
            <p:cNvGrpSpPr>
              <a:grpSpLocks/>
            </p:cNvGrpSpPr>
            <p:nvPr/>
          </p:nvGrpSpPr>
          <p:grpSpPr bwMode="auto">
            <a:xfrm>
              <a:off x="240" y="912"/>
              <a:ext cx="192" cy="768"/>
              <a:chOff x="336" y="1200"/>
              <a:chExt cx="144" cy="720"/>
            </a:xfrm>
          </p:grpSpPr>
          <p:sp>
            <p:nvSpPr>
              <p:cNvPr id="1376266" name="Rectangle 10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sz="240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PC</a:t>
                </a:r>
              </a:p>
            </p:txBody>
          </p:sp>
          <p:sp>
            <p:nvSpPr>
              <p:cNvPr id="1376267" name="Freeform 11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96" y="0"/>
                  </a:cxn>
                  <a:cxn ang="0">
                    <a:pos x="192" y="144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1376268" name="Rectangle 12"/>
            <p:cNvSpPr>
              <a:spLocks noChangeArrowheads="1"/>
            </p:cNvSpPr>
            <p:nvPr/>
          </p:nvSpPr>
          <p:spPr bwMode="auto">
            <a:xfrm>
              <a:off x="960" y="960"/>
              <a:ext cx="576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Inst. Mem</a:t>
              </a:r>
            </a:p>
          </p:txBody>
        </p:sp>
        <p:grpSp>
          <p:nvGrpSpPr>
            <p:cNvPr id="1376269" name="Group 13"/>
            <p:cNvGrpSpPr>
              <a:grpSpLocks/>
            </p:cNvGrpSpPr>
            <p:nvPr/>
          </p:nvGrpSpPr>
          <p:grpSpPr bwMode="auto">
            <a:xfrm>
              <a:off x="1632" y="912"/>
              <a:ext cx="192" cy="768"/>
              <a:chOff x="336" y="1200"/>
              <a:chExt cx="144" cy="720"/>
            </a:xfrm>
          </p:grpSpPr>
          <p:sp>
            <p:nvSpPr>
              <p:cNvPr id="1376270" name="Rectangle 14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sz="240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D</a:t>
                </a:r>
              </a:p>
            </p:txBody>
          </p:sp>
          <p:sp>
            <p:nvSpPr>
              <p:cNvPr id="1376271" name="Freeform 15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96" y="0"/>
                  </a:cxn>
                  <a:cxn ang="0">
                    <a:pos x="192" y="144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1376272" name="Rectangle 16"/>
            <p:cNvSpPr>
              <a:spLocks noChangeArrowheads="1"/>
            </p:cNvSpPr>
            <p:nvPr/>
          </p:nvSpPr>
          <p:spPr bwMode="auto">
            <a:xfrm>
              <a:off x="1920" y="960"/>
              <a:ext cx="768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Decode</a:t>
              </a:r>
            </a:p>
          </p:txBody>
        </p:sp>
        <p:grpSp>
          <p:nvGrpSpPr>
            <p:cNvPr id="1376273" name="Group 17"/>
            <p:cNvGrpSpPr>
              <a:grpSpLocks/>
            </p:cNvGrpSpPr>
            <p:nvPr/>
          </p:nvGrpSpPr>
          <p:grpSpPr bwMode="auto">
            <a:xfrm>
              <a:off x="2736" y="912"/>
              <a:ext cx="192" cy="768"/>
              <a:chOff x="336" y="1200"/>
              <a:chExt cx="144" cy="720"/>
            </a:xfrm>
          </p:grpSpPr>
          <p:sp>
            <p:nvSpPr>
              <p:cNvPr id="1376274" name="Rectangle 18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sz="240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E</a:t>
                </a:r>
              </a:p>
            </p:txBody>
          </p:sp>
          <p:sp>
            <p:nvSpPr>
              <p:cNvPr id="1376275" name="Freeform 19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96" y="0"/>
                  </a:cxn>
                  <a:cxn ang="0">
                    <a:pos x="192" y="144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1376276" name="Freeform 20"/>
            <p:cNvSpPr>
              <a:spLocks/>
            </p:cNvSpPr>
            <p:nvPr/>
          </p:nvSpPr>
          <p:spPr bwMode="auto">
            <a:xfrm>
              <a:off x="3024" y="960"/>
              <a:ext cx="240" cy="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8"/>
                </a:cxn>
                <a:cxn ang="0">
                  <a:pos x="48" y="336"/>
                </a:cxn>
                <a:cxn ang="0">
                  <a:pos x="0" y="384"/>
                </a:cxn>
                <a:cxn ang="0">
                  <a:pos x="0" y="672"/>
                </a:cxn>
                <a:cxn ang="0">
                  <a:pos x="240" y="480"/>
                </a:cxn>
                <a:cxn ang="0">
                  <a:pos x="240" y="144"/>
                </a:cxn>
                <a:cxn ang="0">
                  <a:pos x="0" y="0"/>
                </a:cxn>
              </a:cxnLst>
              <a:rect l="0" t="0" r="r" b="b"/>
              <a:pathLst>
                <a:path w="240" h="672">
                  <a:moveTo>
                    <a:pt x="0" y="0"/>
                  </a:moveTo>
                  <a:lnTo>
                    <a:pt x="0" y="288"/>
                  </a:lnTo>
                  <a:lnTo>
                    <a:pt x="48" y="336"/>
                  </a:lnTo>
                  <a:lnTo>
                    <a:pt x="0" y="384"/>
                  </a:lnTo>
                  <a:lnTo>
                    <a:pt x="0" y="672"/>
                  </a:lnTo>
                  <a:lnTo>
                    <a:pt x="240" y="480"/>
                  </a:lnTo>
                  <a:lnTo>
                    <a:pt x="24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grpSp>
          <p:nvGrpSpPr>
            <p:cNvPr id="1376277" name="Group 21"/>
            <p:cNvGrpSpPr>
              <a:grpSpLocks/>
            </p:cNvGrpSpPr>
            <p:nvPr/>
          </p:nvGrpSpPr>
          <p:grpSpPr bwMode="auto">
            <a:xfrm>
              <a:off x="3600" y="912"/>
              <a:ext cx="192" cy="768"/>
              <a:chOff x="336" y="1200"/>
              <a:chExt cx="144" cy="720"/>
            </a:xfrm>
          </p:grpSpPr>
          <p:sp>
            <p:nvSpPr>
              <p:cNvPr id="1376278" name="Rectangle 22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sz="240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M</a:t>
                </a:r>
              </a:p>
            </p:txBody>
          </p:sp>
          <p:sp>
            <p:nvSpPr>
              <p:cNvPr id="1376279" name="Freeform 23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96" y="0"/>
                  </a:cxn>
                  <a:cxn ang="0">
                    <a:pos x="192" y="144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1376280" name="Rectangle 24"/>
            <p:cNvSpPr>
              <a:spLocks noChangeArrowheads="1"/>
            </p:cNvSpPr>
            <p:nvPr/>
          </p:nvSpPr>
          <p:spPr bwMode="auto">
            <a:xfrm>
              <a:off x="4464" y="960"/>
              <a:ext cx="576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Data Mem</a:t>
              </a:r>
            </a:p>
          </p:txBody>
        </p:sp>
        <p:grpSp>
          <p:nvGrpSpPr>
            <p:cNvPr id="1376281" name="Group 25"/>
            <p:cNvGrpSpPr>
              <a:grpSpLocks/>
            </p:cNvGrpSpPr>
            <p:nvPr/>
          </p:nvGrpSpPr>
          <p:grpSpPr bwMode="auto">
            <a:xfrm>
              <a:off x="5136" y="912"/>
              <a:ext cx="192" cy="768"/>
              <a:chOff x="336" y="1200"/>
              <a:chExt cx="144" cy="720"/>
            </a:xfrm>
          </p:grpSpPr>
          <p:sp>
            <p:nvSpPr>
              <p:cNvPr id="1376282" name="Rectangle 26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sz="240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W</a:t>
                </a:r>
              </a:p>
            </p:txBody>
          </p:sp>
          <p:sp>
            <p:nvSpPr>
              <p:cNvPr id="1376283" name="Freeform 27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96" y="0"/>
                  </a:cxn>
                  <a:cxn ang="0">
                    <a:pos x="192" y="144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1376284" name="Line 28"/>
            <p:cNvSpPr>
              <a:spLocks noChangeShapeType="1"/>
            </p:cNvSpPr>
            <p:nvPr/>
          </p:nvSpPr>
          <p:spPr bwMode="auto">
            <a:xfrm>
              <a:off x="2928" y="110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376285" name="Line 29"/>
            <p:cNvSpPr>
              <a:spLocks noChangeShapeType="1"/>
            </p:cNvSpPr>
            <p:nvPr/>
          </p:nvSpPr>
          <p:spPr bwMode="auto">
            <a:xfrm>
              <a:off x="2928" y="1488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376286" name="Text Box 30"/>
            <p:cNvSpPr txBox="1">
              <a:spLocks noChangeArrowheads="1"/>
            </p:cNvSpPr>
            <p:nvPr/>
          </p:nvSpPr>
          <p:spPr bwMode="auto">
            <a:xfrm>
              <a:off x="3077" y="1199"/>
              <a:ext cx="181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2400" b="1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+</a:t>
              </a:r>
            </a:p>
          </p:txBody>
        </p:sp>
        <p:sp>
          <p:nvSpPr>
            <p:cNvPr id="1376287" name="Text Box 31"/>
            <p:cNvSpPr txBox="1">
              <a:spLocks noChangeArrowheads="1"/>
            </p:cNvSpPr>
            <p:nvPr/>
          </p:nvSpPr>
          <p:spPr bwMode="auto">
            <a:xfrm>
              <a:off x="2016" y="1632"/>
              <a:ext cx="76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Illegal Opcode</a:t>
              </a:r>
            </a:p>
          </p:txBody>
        </p:sp>
        <p:sp>
          <p:nvSpPr>
            <p:cNvPr id="1376288" name="Text Box 32"/>
            <p:cNvSpPr txBox="1">
              <a:spLocks noChangeArrowheads="1"/>
            </p:cNvSpPr>
            <p:nvPr/>
          </p:nvSpPr>
          <p:spPr bwMode="auto">
            <a:xfrm>
              <a:off x="3169" y="1718"/>
              <a:ext cx="659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Overflow</a:t>
              </a:r>
            </a:p>
          </p:txBody>
        </p:sp>
        <p:sp>
          <p:nvSpPr>
            <p:cNvPr id="1376289" name="Text Box 33"/>
            <p:cNvSpPr txBox="1">
              <a:spLocks noChangeArrowheads="1"/>
            </p:cNvSpPr>
            <p:nvPr/>
          </p:nvSpPr>
          <p:spPr bwMode="auto">
            <a:xfrm>
              <a:off x="4032" y="1632"/>
              <a:ext cx="115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Data address Exceptions</a:t>
              </a:r>
            </a:p>
          </p:txBody>
        </p:sp>
        <p:sp>
          <p:nvSpPr>
            <p:cNvPr id="1376290" name="Oval 34"/>
            <p:cNvSpPr>
              <a:spLocks noChangeArrowheads="1"/>
            </p:cNvSpPr>
            <p:nvPr/>
          </p:nvSpPr>
          <p:spPr bwMode="auto">
            <a:xfrm>
              <a:off x="3840" y="1392"/>
              <a:ext cx="384" cy="2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376291" name="Oval 35"/>
            <p:cNvSpPr>
              <a:spLocks noChangeArrowheads="1"/>
            </p:cNvSpPr>
            <p:nvPr/>
          </p:nvSpPr>
          <p:spPr bwMode="auto">
            <a:xfrm>
              <a:off x="528" y="1392"/>
              <a:ext cx="384" cy="2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376292" name="Text Box 36"/>
            <p:cNvSpPr txBox="1">
              <a:spLocks noChangeArrowheads="1"/>
            </p:cNvSpPr>
            <p:nvPr/>
          </p:nvSpPr>
          <p:spPr bwMode="auto">
            <a:xfrm>
              <a:off x="720" y="1632"/>
              <a:ext cx="1015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PC address Exception</a:t>
              </a:r>
            </a:p>
          </p:txBody>
        </p:sp>
        <p:sp>
          <p:nvSpPr>
            <p:cNvPr id="1376293" name="Line 37"/>
            <p:cNvSpPr>
              <a:spLocks noChangeShapeType="1"/>
            </p:cNvSpPr>
            <p:nvPr/>
          </p:nvSpPr>
          <p:spPr bwMode="auto">
            <a:xfrm flipV="1">
              <a:off x="240" y="2256"/>
              <a:ext cx="62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376294" name="Text Box 38"/>
            <p:cNvSpPr txBox="1">
              <a:spLocks noChangeArrowheads="1"/>
            </p:cNvSpPr>
            <p:nvPr/>
          </p:nvSpPr>
          <p:spPr bwMode="auto">
            <a:xfrm>
              <a:off x="912" y="2160"/>
              <a:ext cx="206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Asynchronous Interrupts</a:t>
              </a:r>
            </a:p>
          </p:txBody>
        </p:sp>
        <p:sp>
          <p:nvSpPr>
            <p:cNvPr id="1376295" name="Line 39"/>
            <p:cNvSpPr>
              <a:spLocks noChangeShapeType="1"/>
            </p:cNvSpPr>
            <p:nvPr/>
          </p:nvSpPr>
          <p:spPr bwMode="auto">
            <a:xfrm>
              <a:off x="2016" y="1584"/>
              <a:ext cx="0" cy="43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376296" name="Line 40"/>
            <p:cNvSpPr>
              <a:spLocks noChangeShapeType="1"/>
            </p:cNvSpPr>
            <p:nvPr/>
          </p:nvSpPr>
          <p:spPr bwMode="auto">
            <a:xfrm>
              <a:off x="3120" y="1536"/>
              <a:ext cx="0" cy="48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17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625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</a:t>
            </a:r>
            <a:r>
              <a:rPr lang="en-US" sz="2000" dirty="0"/>
              <a:t>5-Stage Pipeline</a:t>
            </a:r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9D51-BA66-A041-8859-3D7F0A595C6A}" type="slidenum">
              <a:rPr lang="en-US">
                <a:solidFill>
                  <a:prstClr val="black"/>
                </a:solidFill>
              </a:rPr>
              <a:pPr/>
              <a:t>51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377282" name="Freeform 2"/>
          <p:cNvSpPr>
            <a:spLocks/>
          </p:cNvSpPr>
          <p:nvPr/>
        </p:nvSpPr>
        <p:spPr bwMode="auto">
          <a:xfrm>
            <a:off x="6400800" y="2362200"/>
            <a:ext cx="685800" cy="1371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68"/>
              </a:cxn>
              <a:cxn ang="0">
                <a:pos x="432" y="864"/>
              </a:cxn>
            </a:cxnLst>
            <a:rect l="0" t="0" r="r" b="b"/>
            <a:pathLst>
              <a:path w="432" h="864">
                <a:moveTo>
                  <a:pt x="0" y="0"/>
                </a:moveTo>
                <a:lnTo>
                  <a:pt x="0" y="768"/>
                </a:lnTo>
                <a:lnTo>
                  <a:pt x="432" y="864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77283" name="Freeform 3"/>
          <p:cNvSpPr>
            <a:spLocks/>
          </p:cNvSpPr>
          <p:nvPr/>
        </p:nvSpPr>
        <p:spPr bwMode="auto">
          <a:xfrm>
            <a:off x="1143000" y="2362200"/>
            <a:ext cx="1447800" cy="1524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08"/>
              </a:cxn>
              <a:cxn ang="0">
                <a:pos x="912" y="1008"/>
              </a:cxn>
            </a:cxnLst>
            <a:rect l="0" t="0" r="r" b="b"/>
            <a:pathLst>
              <a:path w="912" h="1008">
                <a:moveTo>
                  <a:pt x="0" y="0"/>
                </a:moveTo>
                <a:lnTo>
                  <a:pt x="0" y="1008"/>
                </a:lnTo>
                <a:lnTo>
                  <a:pt x="912" y="1008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77284" name="Line 4"/>
          <p:cNvSpPr>
            <a:spLocks noChangeShapeType="1"/>
          </p:cNvSpPr>
          <p:nvPr/>
        </p:nvSpPr>
        <p:spPr bwMode="auto">
          <a:xfrm>
            <a:off x="4953000" y="2743200"/>
            <a:ext cx="0" cy="8524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77286" name="Line 6"/>
          <p:cNvSpPr>
            <a:spLocks noChangeShapeType="1"/>
          </p:cNvSpPr>
          <p:nvPr/>
        </p:nvSpPr>
        <p:spPr bwMode="auto">
          <a:xfrm>
            <a:off x="5181600" y="2376488"/>
            <a:ext cx="350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77287" name="Line 7"/>
          <p:cNvSpPr>
            <a:spLocks noChangeShapeType="1"/>
          </p:cNvSpPr>
          <p:nvPr/>
        </p:nvSpPr>
        <p:spPr bwMode="auto">
          <a:xfrm>
            <a:off x="533400" y="2376488"/>
            <a:ext cx="381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grpSp>
        <p:nvGrpSpPr>
          <p:cNvPr id="1377288" name="Group 8"/>
          <p:cNvGrpSpPr>
            <a:grpSpLocks/>
          </p:cNvGrpSpPr>
          <p:nvPr/>
        </p:nvGrpSpPr>
        <p:grpSpPr bwMode="auto">
          <a:xfrm>
            <a:off x="381000" y="1766888"/>
            <a:ext cx="304800" cy="1219200"/>
            <a:chOff x="336" y="1200"/>
            <a:chExt cx="144" cy="720"/>
          </a:xfrm>
        </p:grpSpPr>
        <p:sp>
          <p:nvSpPr>
            <p:cNvPr id="1377289" name="Rectangle 9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24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PC</a:t>
              </a:r>
            </a:p>
          </p:txBody>
        </p:sp>
        <p:sp>
          <p:nvSpPr>
            <p:cNvPr id="1377290" name="Freeform 10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1377291" name="Rectangle 11"/>
          <p:cNvSpPr>
            <a:spLocks noChangeArrowheads="1"/>
          </p:cNvSpPr>
          <p:nvPr/>
        </p:nvSpPr>
        <p:spPr bwMode="auto">
          <a:xfrm>
            <a:off x="1524000" y="1843088"/>
            <a:ext cx="9144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Inst. </a:t>
            </a:r>
            <a:r>
              <a:rPr lang="en-US" sz="1800" dirty="0" err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Mem</a:t>
            </a:r>
            <a:endParaRPr lang="en-US" sz="18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grpSp>
        <p:nvGrpSpPr>
          <p:cNvPr id="1377292" name="Group 12"/>
          <p:cNvGrpSpPr>
            <a:grpSpLocks/>
          </p:cNvGrpSpPr>
          <p:nvPr/>
        </p:nvGrpSpPr>
        <p:grpSpPr bwMode="auto">
          <a:xfrm>
            <a:off x="2590800" y="1766888"/>
            <a:ext cx="304800" cy="1219200"/>
            <a:chOff x="336" y="1200"/>
            <a:chExt cx="144" cy="720"/>
          </a:xfrm>
        </p:grpSpPr>
        <p:sp>
          <p:nvSpPr>
            <p:cNvPr id="1377293" name="Rectangle 13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24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</a:t>
              </a:r>
            </a:p>
          </p:txBody>
        </p:sp>
        <p:sp>
          <p:nvSpPr>
            <p:cNvPr id="1377294" name="Freeform 14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1377295" name="Rectangle 15"/>
          <p:cNvSpPr>
            <a:spLocks noChangeArrowheads="1"/>
          </p:cNvSpPr>
          <p:nvPr/>
        </p:nvSpPr>
        <p:spPr bwMode="auto">
          <a:xfrm>
            <a:off x="2971800" y="1843088"/>
            <a:ext cx="12192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Decode</a:t>
            </a:r>
          </a:p>
        </p:txBody>
      </p:sp>
      <p:grpSp>
        <p:nvGrpSpPr>
          <p:cNvPr id="1377296" name="Group 16"/>
          <p:cNvGrpSpPr>
            <a:grpSpLocks/>
          </p:cNvGrpSpPr>
          <p:nvPr/>
        </p:nvGrpSpPr>
        <p:grpSpPr bwMode="auto">
          <a:xfrm>
            <a:off x="4343400" y="1766888"/>
            <a:ext cx="304800" cy="1219200"/>
            <a:chOff x="336" y="1200"/>
            <a:chExt cx="144" cy="720"/>
          </a:xfrm>
        </p:grpSpPr>
        <p:sp>
          <p:nvSpPr>
            <p:cNvPr id="1377297" name="Rectangle 17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</a:t>
              </a:r>
            </a:p>
          </p:txBody>
        </p:sp>
        <p:sp>
          <p:nvSpPr>
            <p:cNvPr id="1377298" name="Freeform 18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1377299" name="Freeform 19"/>
          <p:cNvSpPr>
            <a:spLocks/>
          </p:cNvSpPr>
          <p:nvPr/>
        </p:nvSpPr>
        <p:spPr bwMode="auto">
          <a:xfrm>
            <a:off x="4800600" y="1843088"/>
            <a:ext cx="3810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48" y="336"/>
              </a:cxn>
              <a:cxn ang="0">
                <a:pos x="0" y="384"/>
              </a:cxn>
              <a:cxn ang="0">
                <a:pos x="0" y="672"/>
              </a:cxn>
              <a:cxn ang="0">
                <a:pos x="240" y="480"/>
              </a:cxn>
              <a:cxn ang="0">
                <a:pos x="240" y="144"/>
              </a:cxn>
              <a:cxn ang="0">
                <a:pos x="0" y="0"/>
              </a:cxn>
            </a:cxnLst>
            <a:rect l="0" t="0" r="r" b="b"/>
            <a:pathLst>
              <a:path w="240" h="672">
                <a:moveTo>
                  <a:pt x="0" y="0"/>
                </a:moveTo>
                <a:lnTo>
                  <a:pt x="0" y="288"/>
                </a:lnTo>
                <a:lnTo>
                  <a:pt x="48" y="336"/>
                </a:lnTo>
                <a:lnTo>
                  <a:pt x="0" y="384"/>
                </a:lnTo>
                <a:lnTo>
                  <a:pt x="0" y="672"/>
                </a:lnTo>
                <a:lnTo>
                  <a:pt x="240" y="480"/>
                </a:lnTo>
                <a:lnTo>
                  <a:pt x="240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grpSp>
        <p:nvGrpSpPr>
          <p:cNvPr id="1377300" name="Group 20"/>
          <p:cNvGrpSpPr>
            <a:grpSpLocks/>
          </p:cNvGrpSpPr>
          <p:nvPr/>
        </p:nvGrpSpPr>
        <p:grpSpPr bwMode="auto">
          <a:xfrm>
            <a:off x="5715000" y="1766888"/>
            <a:ext cx="304800" cy="1219200"/>
            <a:chOff x="336" y="1200"/>
            <a:chExt cx="144" cy="720"/>
          </a:xfrm>
        </p:grpSpPr>
        <p:sp>
          <p:nvSpPr>
            <p:cNvPr id="1377301" name="Rectangle 21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M</a:t>
              </a:r>
            </a:p>
          </p:txBody>
        </p:sp>
        <p:sp>
          <p:nvSpPr>
            <p:cNvPr id="1377302" name="Freeform 22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1377303" name="Rectangle 23"/>
          <p:cNvSpPr>
            <a:spLocks noChangeArrowheads="1"/>
          </p:cNvSpPr>
          <p:nvPr/>
        </p:nvSpPr>
        <p:spPr bwMode="auto">
          <a:xfrm>
            <a:off x="7086600" y="1843088"/>
            <a:ext cx="9144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Data Mem</a:t>
            </a:r>
          </a:p>
        </p:txBody>
      </p:sp>
      <p:grpSp>
        <p:nvGrpSpPr>
          <p:cNvPr id="1377304" name="Group 24"/>
          <p:cNvGrpSpPr>
            <a:grpSpLocks/>
          </p:cNvGrpSpPr>
          <p:nvPr/>
        </p:nvGrpSpPr>
        <p:grpSpPr bwMode="auto">
          <a:xfrm>
            <a:off x="8153400" y="1766888"/>
            <a:ext cx="304800" cy="1219200"/>
            <a:chOff x="336" y="1200"/>
            <a:chExt cx="144" cy="720"/>
          </a:xfrm>
        </p:grpSpPr>
        <p:sp>
          <p:nvSpPr>
            <p:cNvPr id="1377305" name="Rectangle 25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W</a:t>
              </a:r>
            </a:p>
          </p:txBody>
        </p:sp>
        <p:sp>
          <p:nvSpPr>
            <p:cNvPr id="1377306" name="Freeform 26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1377307" name="Line 27"/>
          <p:cNvSpPr>
            <a:spLocks noChangeShapeType="1"/>
          </p:cNvSpPr>
          <p:nvPr/>
        </p:nvSpPr>
        <p:spPr bwMode="auto">
          <a:xfrm>
            <a:off x="4648200" y="2071688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77308" name="Line 28"/>
          <p:cNvSpPr>
            <a:spLocks noChangeShapeType="1"/>
          </p:cNvSpPr>
          <p:nvPr/>
        </p:nvSpPr>
        <p:spPr bwMode="auto">
          <a:xfrm>
            <a:off x="4648200" y="2833688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77309" name="Text Box 29"/>
          <p:cNvSpPr txBox="1">
            <a:spLocks noChangeArrowheads="1"/>
          </p:cNvSpPr>
          <p:nvPr/>
        </p:nvSpPr>
        <p:spPr bwMode="auto">
          <a:xfrm>
            <a:off x="4884777" y="2223086"/>
            <a:ext cx="287258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+</a:t>
            </a:r>
          </a:p>
        </p:txBody>
      </p:sp>
      <p:sp>
        <p:nvSpPr>
          <p:cNvPr id="1377310" name="Text Box 30"/>
          <p:cNvSpPr txBox="1">
            <a:spLocks noChangeArrowheads="1"/>
          </p:cNvSpPr>
          <p:nvPr/>
        </p:nvSpPr>
        <p:spPr bwMode="auto">
          <a:xfrm>
            <a:off x="3124200" y="2895600"/>
            <a:ext cx="121920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Illegal Opcode</a:t>
            </a:r>
          </a:p>
        </p:txBody>
      </p:sp>
      <p:sp>
        <p:nvSpPr>
          <p:cNvPr id="1377311" name="Text Box 31"/>
          <p:cNvSpPr txBox="1">
            <a:spLocks noChangeArrowheads="1"/>
          </p:cNvSpPr>
          <p:nvPr/>
        </p:nvSpPr>
        <p:spPr bwMode="auto">
          <a:xfrm>
            <a:off x="4972129" y="2984778"/>
            <a:ext cx="104600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18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Overflow</a:t>
            </a:r>
          </a:p>
        </p:txBody>
      </p:sp>
      <p:sp>
        <p:nvSpPr>
          <p:cNvPr id="1377312" name="Text Box 32"/>
          <p:cNvSpPr txBox="1">
            <a:spLocks noChangeArrowheads="1"/>
          </p:cNvSpPr>
          <p:nvPr/>
        </p:nvSpPr>
        <p:spPr bwMode="auto">
          <a:xfrm>
            <a:off x="6400800" y="2971800"/>
            <a:ext cx="182880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Data address Exceptions</a:t>
            </a:r>
          </a:p>
        </p:txBody>
      </p:sp>
      <p:sp>
        <p:nvSpPr>
          <p:cNvPr id="1377313" name="Oval 33"/>
          <p:cNvSpPr>
            <a:spLocks noChangeArrowheads="1"/>
          </p:cNvSpPr>
          <p:nvPr/>
        </p:nvSpPr>
        <p:spPr bwMode="auto">
          <a:xfrm>
            <a:off x="6096000" y="2681288"/>
            <a:ext cx="6096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77314" name="Oval 34"/>
          <p:cNvSpPr>
            <a:spLocks noChangeArrowheads="1"/>
          </p:cNvSpPr>
          <p:nvPr/>
        </p:nvSpPr>
        <p:spPr bwMode="auto">
          <a:xfrm>
            <a:off x="914400" y="2681288"/>
            <a:ext cx="6096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77315" name="Text Box 35"/>
          <p:cNvSpPr txBox="1">
            <a:spLocks noChangeArrowheads="1"/>
          </p:cNvSpPr>
          <p:nvPr/>
        </p:nvSpPr>
        <p:spPr bwMode="auto">
          <a:xfrm>
            <a:off x="1143000" y="3048000"/>
            <a:ext cx="1611313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PC address Exception</a:t>
            </a:r>
          </a:p>
        </p:txBody>
      </p:sp>
      <p:sp>
        <p:nvSpPr>
          <p:cNvPr id="1377316" name="Text Box 36"/>
          <p:cNvSpPr txBox="1">
            <a:spLocks noChangeArrowheads="1"/>
          </p:cNvSpPr>
          <p:nvPr/>
        </p:nvSpPr>
        <p:spPr bwMode="auto">
          <a:xfrm>
            <a:off x="5943600" y="4768850"/>
            <a:ext cx="182880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18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Asynchronous</a:t>
            </a:r>
          </a:p>
          <a:p>
            <a:pPr algn="ctr" eaLnBrk="1" hangingPunct="1">
              <a:spcBef>
                <a:spcPct val="0"/>
              </a:spcBef>
            </a:pPr>
            <a:r>
              <a:rPr lang="en-US" sz="18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Interrupts</a:t>
            </a:r>
          </a:p>
        </p:txBody>
      </p:sp>
      <p:sp>
        <p:nvSpPr>
          <p:cNvPr id="1377317" name="Freeform 37"/>
          <p:cNvSpPr>
            <a:spLocks/>
          </p:cNvSpPr>
          <p:nvPr/>
        </p:nvSpPr>
        <p:spPr bwMode="auto">
          <a:xfrm>
            <a:off x="3124200" y="2819400"/>
            <a:ext cx="152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0"/>
              </a:cxn>
              <a:cxn ang="0">
                <a:pos x="144" y="336"/>
              </a:cxn>
            </a:cxnLst>
            <a:rect l="0" t="0" r="r" b="b"/>
            <a:pathLst>
              <a:path w="144" h="336">
                <a:moveTo>
                  <a:pt x="0" y="0"/>
                </a:moveTo>
                <a:lnTo>
                  <a:pt x="0" y="240"/>
                </a:lnTo>
                <a:lnTo>
                  <a:pt x="144" y="336"/>
                </a:ln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77318" name="Line 38"/>
          <p:cNvSpPr>
            <a:spLocks noChangeShapeType="1"/>
          </p:cNvSpPr>
          <p:nvPr/>
        </p:nvSpPr>
        <p:spPr bwMode="auto">
          <a:xfrm flipV="1">
            <a:off x="6934200" y="4191000"/>
            <a:ext cx="2286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grpSp>
        <p:nvGrpSpPr>
          <p:cNvPr id="1377319" name="Group 39"/>
          <p:cNvGrpSpPr>
            <a:grpSpLocks/>
          </p:cNvGrpSpPr>
          <p:nvPr/>
        </p:nvGrpSpPr>
        <p:grpSpPr bwMode="auto">
          <a:xfrm>
            <a:off x="2590800" y="3429000"/>
            <a:ext cx="304800" cy="838200"/>
            <a:chOff x="336" y="1200"/>
            <a:chExt cx="144" cy="720"/>
          </a:xfrm>
        </p:grpSpPr>
        <p:sp>
          <p:nvSpPr>
            <p:cNvPr id="1377320" name="Rectangle 40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Exc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  <a:p>
              <a:pPr algn="ctr"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</a:t>
              </a:r>
            </a:p>
          </p:txBody>
        </p:sp>
        <p:sp>
          <p:nvSpPr>
            <p:cNvPr id="1377321" name="Freeform 41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grpSp>
        <p:nvGrpSpPr>
          <p:cNvPr id="1377322" name="Group 42"/>
          <p:cNvGrpSpPr>
            <a:grpSpLocks/>
          </p:cNvGrpSpPr>
          <p:nvPr/>
        </p:nvGrpSpPr>
        <p:grpSpPr bwMode="auto">
          <a:xfrm>
            <a:off x="2590800" y="4343400"/>
            <a:ext cx="304800" cy="838200"/>
            <a:chOff x="336" y="1200"/>
            <a:chExt cx="144" cy="720"/>
          </a:xfrm>
        </p:grpSpPr>
        <p:sp>
          <p:nvSpPr>
            <p:cNvPr id="1377323" name="Rectangle 43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PC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</a:t>
              </a:r>
            </a:p>
          </p:txBody>
        </p:sp>
        <p:sp>
          <p:nvSpPr>
            <p:cNvPr id="1377324" name="Freeform 44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grpSp>
        <p:nvGrpSpPr>
          <p:cNvPr id="1377325" name="Group 45"/>
          <p:cNvGrpSpPr>
            <a:grpSpLocks/>
          </p:cNvGrpSpPr>
          <p:nvPr/>
        </p:nvGrpSpPr>
        <p:grpSpPr bwMode="auto">
          <a:xfrm>
            <a:off x="4343400" y="3429000"/>
            <a:ext cx="304800" cy="838200"/>
            <a:chOff x="336" y="1200"/>
            <a:chExt cx="144" cy="720"/>
          </a:xfrm>
        </p:grpSpPr>
        <p:sp>
          <p:nvSpPr>
            <p:cNvPr id="1377326" name="Rectangle 46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Exc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</a:t>
              </a:r>
            </a:p>
          </p:txBody>
        </p:sp>
        <p:sp>
          <p:nvSpPr>
            <p:cNvPr id="1377327" name="Freeform 47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grpSp>
        <p:nvGrpSpPr>
          <p:cNvPr id="1377328" name="Group 48"/>
          <p:cNvGrpSpPr>
            <a:grpSpLocks/>
          </p:cNvGrpSpPr>
          <p:nvPr/>
        </p:nvGrpSpPr>
        <p:grpSpPr bwMode="auto">
          <a:xfrm>
            <a:off x="4343400" y="4343400"/>
            <a:ext cx="304800" cy="838200"/>
            <a:chOff x="336" y="1200"/>
            <a:chExt cx="144" cy="720"/>
          </a:xfrm>
        </p:grpSpPr>
        <p:sp>
          <p:nvSpPr>
            <p:cNvPr id="1377329" name="Rectangle 49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PC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</a:t>
              </a:r>
            </a:p>
          </p:txBody>
        </p:sp>
        <p:sp>
          <p:nvSpPr>
            <p:cNvPr id="1377330" name="Freeform 50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grpSp>
        <p:nvGrpSpPr>
          <p:cNvPr id="1377331" name="Group 51"/>
          <p:cNvGrpSpPr>
            <a:grpSpLocks/>
          </p:cNvGrpSpPr>
          <p:nvPr/>
        </p:nvGrpSpPr>
        <p:grpSpPr bwMode="auto">
          <a:xfrm>
            <a:off x="5715000" y="3429000"/>
            <a:ext cx="304800" cy="838200"/>
            <a:chOff x="336" y="1200"/>
            <a:chExt cx="144" cy="720"/>
          </a:xfrm>
        </p:grpSpPr>
        <p:sp>
          <p:nvSpPr>
            <p:cNvPr id="1377332" name="Rectangle 52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Exc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M</a:t>
              </a:r>
            </a:p>
          </p:txBody>
        </p:sp>
        <p:sp>
          <p:nvSpPr>
            <p:cNvPr id="1377333" name="Freeform 53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grpSp>
        <p:nvGrpSpPr>
          <p:cNvPr id="1377334" name="Group 54"/>
          <p:cNvGrpSpPr>
            <a:grpSpLocks/>
          </p:cNvGrpSpPr>
          <p:nvPr/>
        </p:nvGrpSpPr>
        <p:grpSpPr bwMode="auto">
          <a:xfrm>
            <a:off x="5715000" y="4343400"/>
            <a:ext cx="304800" cy="838200"/>
            <a:chOff x="336" y="1200"/>
            <a:chExt cx="144" cy="720"/>
          </a:xfrm>
        </p:grpSpPr>
        <p:sp>
          <p:nvSpPr>
            <p:cNvPr id="1377335" name="Rectangle 55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PC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M</a:t>
              </a:r>
            </a:p>
          </p:txBody>
        </p:sp>
        <p:sp>
          <p:nvSpPr>
            <p:cNvPr id="1377336" name="Freeform 56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grpSp>
        <p:nvGrpSpPr>
          <p:cNvPr id="1377337" name="Group 57"/>
          <p:cNvGrpSpPr>
            <a:grpSpLocks/>
          </p:cNvGrpSpPr>
          <p:nvPr/>
        </p:nvGrpSpPr>
        <p:grpSpPr bwMode="auto">
          <a:xfrm>
            <a:off x="8077200" y="3429000"/>
            <a:ext cx="304800" cy="838200"/>
            <a:chOff x="336" y="1200"/>
            <a:chExt cx="144" cy="720"/>
          </a:xfrm>
        </p:grpSpPr>
        <p:sp>
          <p:nvSpPr>
            <p:cNvPr id="1377338" name="Rectangle 58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endParaRPr lang="en-US" sz="2400" b="1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77339" name="Freeform 59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77340" name="Group 60"/>
          <p:cNvGrpSpPr>
            <a:grpSpLocks/>
          </p:cNvGrpSpPr>
          <p:nvPr/>
        </p:nvGrpSpPr>
        <p:grpSpPr bwMode="auto">
          <a:xfrm>
            <a:off x="8077200" y="4343400"/>
            <a:ext cx="304800" cy="838200"/>
            <a:chOff x="336" y="1200"/>
            <a:chExt cx="144" cy="720"/>
          </a:xfrm>
        </p:grpSpPr>
        <p:sp>
          <p:nvSpPr>
            <p:cNvPr id="1377341" name="Rectangle 61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77342" name="Freeform 62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377343" name="Line 63"/>
          <p:cNvSpPr>
            <a:spLocks noChangeShapeType="1"/>
          </p:cNvSpPr>
          <p:nvPr/>
        </p:nvSpPr>
        <p:spPr bwMode="auto">
          <a:xfrm>
            <a:off x="2895600" y="3886200"/>
            <a:ext cx="1447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77344" name="Line 64"/>
          <p:cNvSpPr>
            <a:spLocks noChangeShapeType="1"/>
          </p:cNvSpPr>
          <p:nvPr/>
        </p:nvSpPr>
        <p:spPr bwMode="auto">
          <a:xfrm>
            <a:off x="4648200" y="3886200"/>
            <a:ext cx="1066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77345" name="Line 65"/>
          <p:cNvSpPr>
            <a:spLocks noChangeShapeType="1"/>
          </p:cNvSpPr>
          <p:nvPr/>
        </p:nvSpPr>
        <p:spPr bwMode="auto">
          <a:xfrm>
            <a:off x="6019800" y="3886200"/>
            <a:ext cx="2057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77346" name="Oval 66"/>
          <p:cNvSpPr>
            <a:spLocks noChangeArrowheads="1"/>
          </p:cNvSpPr>
          <p:nvPr/>
        </p:nvSpPr>
        <p:spPr bwMode="auto">
          <a:xfrm>
            <a:off x="3276600" y="3581400"/>
            <a:ext cx="609600" cy="533400"/>
          </a:xfrm>
          <a:prstGeom prst="ellipse">
            <a:avLst/>
          </a:prstGeom>
          <a:solidFill>
            <a:schemeClr val="folHlink"/>
          </a:solidFill>
          <a:ln w="254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77347" name="Oval 67"/>
          <p:cNvSpPr>
            <a:spLocks noChangeArrowheads="1"/>
          </p:cNvSpPr>
          <p:nvPr/>
        </p:nvSpPr>
        <p:spPr bwMode="auto">
          <a:xfrm>
            <a:off x="4800600" y="3581400"/>
            <a:ext cx="609600" cy="533400"/>
          </a:xfrm>
          <a:prstGeom prst="ellipse">
            <a:avLst/>
          </a:prstGeom>
          <a:solidFill>
            <a:schemeClr val="folHlink"/>
          </a:solidFill>
          <a:ln w="254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77348" name="Text Box 68"/>
          <p:cNvSpPr txBox="1">
            <a:spLocks noChangeArrowheads="1"/>
          </p:cNvSpPr>
          <p:nvPr/>
        </p:nvSpPr>
        <p:spPr bwMode="auto">
          <a:xfrm rot="16200000">
            <a:off x="8039894" y="3663126"/>
            <a:ext cx="102076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Cause</a:t>
            </a:r>
          </a:p>
        </p:txBody>
      </p:sp>
      <p:sp>
        <p:nvSpPr>
          <p:cNvPr id="1377349" name="Text Box 69"/>
          <p:cNvSpPr txBox="1">
            <a:spLocks noChangeArrowheads="1"/>
          </p:cNvSpPr>
          <p:nvPr/>
        </p:nvSpPr>
        <p:spPr bwMode="auto">
          <a:xfrm rot="16200000">
            <a:off x="8261700" y="4472178"/>
            <a:ext cx="57915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EPC</a:t>
            </a:r>
          </a:p>
        </p:txBody>
      </p:sp>
      <p:sp>
        <p:nvSpPr>
          <p:cNvPr id="1377350" name="Line 70"/>
          <p:cNvSpPr>
            <a:spLocks noChangeShapeType="1"/>
          </p:cNvSpPr>
          <p:nvPr/>
        </p:nvSpPr>
        <p:spPr bwMode="auto">
          <a:xfrm>
            <a:off x="7848600" y="1447800"/>
            <a:ext cx="0" cy="4114800"/>
          </a:xfrm>
          <a:prstGeom prst="line">
            <a:avLst/>
          </a:prstGeom>
          <a:noFill/>
          <a:ln w="57150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77351" name="Oval 71"/>
          <p:cNvSpPr>
            <a:spLocks noChangeArrowheads="1"/>
          </p:cNvSpPr>
          <p:nvPr/>
        </p:nvSpPr>
        <p:spPr bwMode="auto">
          <a:xfrm>
            <a:off x="6934200" y="3657600"/>
            <a:ext cx="609600" cy="533400"/>
          </a:xfrm>
          <a:prstGeom prst="ellipse">
            <a:avLst/>
          </a:prstGeom>
          <a:solidFill>
            <a:schemeClr val="folHlink"/>
          </a:solidFill>
          <a:ln w="254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77352" name="Freeform 72"/>
          <p:cNvSpPr>
            <a:spLocks/>
          </p:cNvSpPr>
          <p:nvPr/>
        </p:nvSpPr>
        <p:spPr bwMode="auto">
          <a:xfrm>
            <a:off x="838200" y="2362200"/>
            <a:ext cx="1752600" cy="2362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08"/>
              </a:cxn>
              <a:cxn ang="0">
                <a:pos x="912" y="1008"/>
              </a:cxn>
            </a:cxnLst>
            <a:rect l="0" t="0" r="r" b="b"/>
            <a:pathLst>
              <a:path w="912" h="1008">
                <a:moveTo>
                  <a:pt x="0" y="0"/>
                </a:moveTo>
                <a:lnTo>
                  <a:pt x="0" y="1008"/>
                </a:lnTo>
                <a:lnTo>
                  <a:pt x="912" y="100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77353" name="Line 73"/>
          <p:cNvSpPr>
            <a:spLocks noChangeShapeType="1"/>
          </p:cNvSpPr>
          <p:nvPr/>
        </p:nvSpPr>
        <p:spPr bwMode="auto">
          <a:xfrm>
            <a:off x="2895600" y="47244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77354" name="Line 74"/>
          <p:cNvSpPr>
            <a:spLocks noChangeShapeType="1"/>
          </p:cNvSpPr>
          <p:nvPr/>
        </p:nvSpPr>
        <p:spPr bwMode="auto">
          <a:xfrm>
            <a:off x="4648200" y="47244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77355" name="Line 75"/>
          <p:cNvSpPr>
            <a:spLocks noChangeShapeType="1"/>
          </p:cNvSpPr>
          <p:nvPr/>
        </p:nvSpPr>
        <p:spPr bwMode="auto">
          <a:xfrm>
            <a:off x="6019800" y="4724400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grpSp>
        <p:nvGrpSpPr>
          <p:cNvPr id="1377356" name="Group 76"/>
          <p:cNvGrpSpPr>
            <a:grpSpLocks/>
          </p:cNvGrpSpPr>
          <p:nvPr/>
        </p:nvGrpSpPr>
        <p:grpSpPr bwMode="auto">
          <a:xfrm>
            <a:off x="152400" y="2601913"/>
            <a:ext cx="8763000" cy="3454399"/>
            <a:chOff x="96" y="1639"/>
            <a:chExt cx="5520" cy="2176"/>
          </a:xfrm>
        </p:grpSpPr>
        <p:sp>
          <p:nvSpPr>
            <p:cNvPr id="1377357" name="Freeform 77"/>
            <p:cNvSpPr>
              <a:spLocks/>
            </p:cNvSpPr>
            <p:nvPr/>
          </p:nvSpPr>
          <p:spPr bwMode="auto">
            <a:xfrm>
              <a:off x="96" y="1639"/>
              <a:ext cx="4752" cy="1776"/>
            </a:xfrm>
            <a:custGeom>
              <a:avLst/>
              <a:gdLst/>
              <a:ahLst/>
              <a:cxnLst>
                <a:cxn ang="0">
                  <a:pos x="4608" y="960"/>
                </a:cxn>
                <a:cxn ang="0">
                  <a:pos x="4752" y="1104"/>
                </a:cxn>
                <a:cxn ang="0">
                  <a:pos x="4752" y="1968"/>
                </a:cxn>
                <a:cxn ang="0">
                  <a:pos x="0" y="1968"/>
                </a:cxn>
                <a:cxn ang="0">
                  <a:pos x="0" y="0"/>
                </a:cxn>
              </a:cxnLst>
              <a:rect l="0" t="0" r="r" b="b"/>
              <a:pathLst>
                <a:path w="4752" h="1968">
                  <a:moveTo>
                    <a:pt x="4608" y="960"/>
                  </a:moveTo>
                  <a:lnTo>
                    <a:pt x="4752" y="1104"/>
                  </a:lnTo>
                  <a:lnTo>
                    <a:pt x="4752" y="1968"/>
                  </a:lnTo>
                  <a:lnTo>
                    <a:pt x="0" y="1968"/>
                  </a:lnTo>
                  <a:lnTo>
                    <a:pt x="0" y="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77358" name="Line 78"/>
            <p:cNvSpPr>
              <a:spLocks noChangeShapeType="1"/>
            </p:cNvSpPr>
            <p:nvPr/>
          </p:nvSpPr>
          <p:spPr bwMode="auto">
            <a:xfrm flipH="1" flipV="1">
              <a:off x="2640" y="3072"/>
              <a:ext cx="0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77359" name="Text Box 79"/>
            <p:cNvSpPr txBox="1">
              <a:spLocks noChangeArrowheads="1"/>
            </p:cNvSpPr>
            <p:nvPr/>
          </p:nvSpPr>
          <p:spPr bwMode="auto">
            <a:xfrm>
              <a:off x="2016" y="3024"/>
              <a:ext cx="604" cy="40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r"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Kill D Stage</a:t>
              </a:r>
            </a:p>
          </p:txBody>
        </p:sp>
        <p:sp>
          <p:nvSpPr>
            <p:cNvPr id="1377360" name="Line 80"/>
            <p:cNvSpPr>
              <a:spLocks noChangeShapeType="1"/>
            </p:cNvSpPr>
            <p:nvPr/>
          </p:nvSpPr>
          <p:spPr bwMode="auto">
            <a:xfrm flipH="1" flipV="1">
              <a:off x="1536" y="3072"/>
              <a:ext cx="0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77361" name="Text Box 81"/>
            <p:cNvSpPr txBox="1">
              <a:spLocks noChangeArrowheads="1"/>
            </p:cNvSpPr>
            <p:nvPr/>
          </p:nvSpPr>
          <p:spPr bwMode="auto">
            <a:xfrm>
              <a:off x="960" y="3024"/>
              <a:ext cx="604" cy="40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r"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Kill F Stage</a:t>
              </a:r>
            </a:p>
          </p:txBody>
        </p:sp>
        <p:sp>
          <p:nvSpPr>
            <p:cNvPr id="1377362" name="Line 82"/>
            <p:cNvSpPr>
              <a:spLocks noChangeShapeType="1"/>
            </p:cNvSpPr>
            <p:nvPr/>
          </p:nvSpPr>
          <p:spPr bwMode="auto">
            <a:xfrm flipH="1" flipV="1">
              <a:off x="3456" y="3072"/>
              <a:ext cx="0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77363" name="Text Box 83"/>
            <p:cNvSpPr txBox="1">
              <a:spLocks noChangeArrowheads="1"/>
            </p:cNvSpPr>
            <p:nvPr/>
          </p:nvSpPr>
          <p:spPr bwMode="auto">
            <a:xfrm>
              <a:off x="2880" y="3024"/>
              <a:ext cx="604" cy="40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r"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Kill E Stage</a:t>
              </a:r>
            </a:p>
          </p:txBody>
        </p:sp>
        <p:sp>
          <p:nvSpPr>
            <p:cNvPr id="1377364" name="Text Box 84"/>
            <p:cNvSpPr txBox="1">
              <a:spLocks noChangeArrowheads="1"/>
            </p:cNvSpPr>
            <p:nvPr/>
          </p:nvSpPr>
          <p:spPr bwMode="auto">
            <a:xfrm>
              <a:off x="96" y="2880"/>
              <a:ext cx="700" cy="58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Select Handler PC</a:t>
              </a:r>
            </a:p>
          </p:txBody>
        </p:sp>
        <p:sp>
          <p:nvSpPr>
            <p:cNvPr id="1377365" name="Text Box 85"/>
            <p:cNvSpPr txBox="1">
              <a:spLocks noChangeArrowheads="1"/>
            </p:cNvSpPr>
            <p:nvPr/>
          </p:nvSpPr>
          <p:spPr bwMode="auto">
            <a:xfrm>
              <a:off x="4848" y="3408"/>
              <a:ext cx="720" cy="40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Kill </a:t>
              </a:r>
              <a:r>
                <a:rPr lang="en-US" sz="1800" i="1" dirty="0" err="1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Writeback</a:t>
              </a:r>
              <a:endParaRPr lang="en-US" sz="18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377366" name="Freeform 86"/>
            <p:cNvSpPr>
              <a:spLocks/>
            </p:cNvSpPr>
            <p:nvPr/>
          </p:nvSpPr>
          <p:spPr bwMode="auto">
            <a:xfrm>
              <a:off x="4848" y="3072"/>
              <a:ext cx="768" cy="336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768" y="336"/>
                </a:cxn>
                <a:cxn ang="0">
                  <a:pos x="768" y="0"/>
                </a:cxn>
              </a:cxnLst>
              <a:rect l="0" t="0" r="r" b="b"/>
              <a:pathLst>
                <a:path w="768" h="336">
                  <a:moveTo>
                    <a:pt x="0" y="336"/>
                  </a:moveTo>
                  <a:lnTo>
                    <a:pt x="768" y="336"/>
                  </a:lnTo>
                  <a:lnTo>
                    <a:pt x="768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377367" name="Text Box 87"/>
          <p:cNvSpPr txBox="1">
            <a:spLocks noChangeArrowheads="1"/>
          </p:cNvSpPr>
          <p:nvPr/>
        </p:nvSpPr>
        <p:spPr bwMode="auto">
          <a:xfrm>
            <a:off x="6934200" y="762000"/>
            <a:ext cx="1284288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1" hangingPunct="1">
              <a:spcBef>
                <a:spcPct val="0"/>
              </a:spcBef>
            </a:pPr>
            <a:r>
              <a:rPr lang="en-US" sz="20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Commit Point</a:t>
            </a:r>
          </a:p>
        </p:txBody>
      </p:sp>
    </p:spTree>
    <p:extLst>
      <p:ext uri="{BB962C8B-B14F-4D97-AF65-F5344CB8AC3E}">
        <p14:creationId xmlns:p14="http://schemas.microsoft.com/office/powerpoint/2010/main" val="415855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37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 Handling </a:t>
            </a:r>
            <a:r>
              <a:rPr lang="en-US" sz="2000"/>
              <a:t>5-Stage Pipeline</a:t>
            </a:r>
          </a:p>
        </p:txBody>
      </p:sp>
      <p:sp>
        <p:nvSpPr>
          <p:cNvPr id="137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Hold exception flags in pipeline until commit point (M stage)</a:t>
            </a:r>
          </a:p>
          <a:p>
            <a:pPr lvl="1"/>
            <a:endParaRPr lang="en-US" sz="2000" dirty="0"/>
          </a:p>
          <a:p>
            <a:r>
              <a:rPr lang="en-US" sz="2800" dirty="0"/>
              <a:t>Exceptions in earlier pipe stages override later exceptions </a:t>
            </a:r>
            <a:r>
              <a:rPr lang="en-US" sz="2800" i="1" dirty="0"/>
              <a:t>for a given instruction</a:t>
            </a:r>
          </a:p>
          <a:p>
            <a:pPr lvl="1"/>
            <a:endParaRPr lang="en-US" sz="2000" dirty="0"/>
          </a:p>
          <a:p>
            <a:r>
              <a:rPr lang="en-US" sz="2800" dirty="0"/>
              <a:t>Inject external interrupts at commit point (override others)</a:t>
            </a:r>
          </a:p>
          <a:p>
            <a:pPr lvl="1"/>
            <a:endParaRPr lang="en-US" sz="2000" dirty="0"/>
          </a:p>
          <a:p>
            <a:r>
              <a:rPr lang="en-US" sz="2800" dirty="0"/>
              <a:t>If trap at commit: update Cause and EPC registers, kill all stages, inject handler PC into fetch stage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79E7606-972F-6044-AB80-A3FFF3A6DD37}" type="slidenum">
              <a:rPr lang="en-US">
                <a:solidFill>
                  <a:prstClr val="black"/>
                </a:solidFill>
              </a:rPr>
              <a:pPr/>
              <a:t>52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69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830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Speculating on Exceptions</a:t>
            </a:r>
          </a:p>
        </p:txBody>
      </p:sp>
      <p:sp>
        <p:nvSpPr>
          <p:cNvPr id="1390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Prediction mechanism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Exceptions are rare, so simply predicting no exceptions is very accurate!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Check prediction mechanism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Exceptions detected at end of instruction execution pipeline, special hardware for various exception types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Recovery mechanism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Only write architectural state at commit point, so can throw away partially executed instructions after exception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Launch exception handler after flushing pipeline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Bypassing allows use of uncommitted instruction results by following instructions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41D907A-5789-E54C-8975-FFA1B69FB24F}" type="slidenum">
              <a:rPr lang="en-US">
                <a:solidFill>
                  <a:prstClr val="black"/>
                </a:solidFill>
              </a:rPr>
              <a:pPr/>
              <a:t>53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87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0595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is partly inspired by previous MIT 6.823 and Berkeley CS252 computer architecture courses created by my collaborators and colleagues:</a:t>
            </a:r>
          </a:p>
          <a:p>
            <a:pPr lvl="1"/>
            <a:r>
              <a:rPr lang="en-US" dirty="0" err="1"/>
              <a:t>Arvind</a:t>
            </a:r>
            <a:r>
              <a:rPr lang="en-US" dirty="0"/>
              <a:t> (MIT)</a:t>
            </a:r>
          </a:p>
          <a:p>
            <a:pPr lvl="1"/>
            <a:r>
              <a:rPr lang="en-US" dirty="0"/>
              <a:t>Joel </a:t>
            </a:r>
            <a:r>
              <a:rPr lang="en-US" dirty="0" err="1"/>
              <a:t>Emer</a:t>
            </a:r>
            <a:r>
              <a:rPr lang="en-US" dirty="0"/>
              <a:t> (Intel/MIT)</a:t>
            </a:r>
          </a:p>
          <a:p>
            <a:pPr lvl="1"/>
            <a:r>
              <a:rPr lang="en-US" dirty="0"/>
              <a:t>James Hoe (CMU)</a:t>
            </a:r>
          </a:p>
          <a:p>
            <a:pPr lvl="1"/>
            <a:r>
              <a:rPr lang="en-US" dirty="0"/>
              <a:t>John </a:t>
            </a:r>
            <a:r>
              <a:rPr lang="en-US" dirty="0" err="1"/>
              <a:t>Kubiatowicz</a:t>
            </a:r>
            <a:r>
              <a:rPr lang="en-US" dirty="0"/>
              <a:t> (UCB)</a:t>
            </a:r>
          </a:p>
          <a:p>
            <a:pPr lvl="1"/>
            <a:r>
              <a:rPr lang="en-US" dirty="0"/>
              <a:t>David Patterson (UCB)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67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Microcode Emulation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B4C3-169E-DE46-BEBD-86628BB09131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530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838200"/>
            <a:ext cx="8226425" cy="5562600"/>
          </a:xfrm>
        </p:spPr>
        <p:txBody>
          <a:bodyPr/>
          <a:lstStyle/>
          <a:p>
            <a:r>
              <a:rPr lang="en-US" dirty="0"/>
              <a:t>IBM initially miscalculated the importance of software compatibility with earlier models when introducing the 360 series</a:t>
            </a:r>
          </a:p>
          <a:p>
            <a:r>
              <a:rPr lang="en-US" dirty="0"/>
              <a:t>Honeywell stole some IBM 1401 customers by offering translation software (“Liberator”) for Honeywell H200 series machine</a:t>
            </a:r>
          </a:p>
          <a:p>
            <a:r>
              <a:rPr lang="en-US" dirty="0"/>
              <a:t>IBM retaliated with optional additional microcode for 360 series that could emulate IBM 1401 ISA, later extended for IBM 7000 series</a:t>
            </a:r>
          </a:p>
          <a:p>
            <a:pPr lvl="1"/>
            <a:r>
              <a:rPr lang="en-US" dirty="0"/>
              <a:t>one popular program on 1401 was a 650 simulator, so some customers ran many 650 programs on emulated 1401s</a:t>
            </a:r>
          </a:p>
          <a:p>
            <a:pPr lvl="1"/>
            <a:r>
              <a:rPr lang="en-US" dirty="0"/>
              <a:t>i.e., 650 simulated on 1401 emulated on 360</a:t>
            </a:r>
          </a:p>
        </p:txBody>
      </p:sp>
    </p:spTree>
    <p:extLst>
      <p:ext uri="{BB962C8B-B14F-4D97-AF65-F5344CB8AC3E}">
        <p14:creationId xmlns:p14="http://schemas.microsoft.com/office/powerpoint/2010/main" val="95949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3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3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3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3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302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696200" cy="736600"/>
          </a:xfrm>
        </p:spPr>
        <p:txBody>
          <a:bodyPr/>
          <a:lstStyle/>
          <a:p>
            <a:r>
              <a:rPr lang="en-US" dirty="0"/>
              <a:t>Microprogramming thrived in ‘60s and ‘70s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DF2C-820D-2240-A5EC-5EF923F7E814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540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9562" y="914400"/>
            <a:ext cx="8226425" cy="5562600"/>
          </a:xfrm>
        </p:spPr>
        <p:txBody>
          <a:bodyPr/>
          <a:lstStyle/>
          <a:p>
            <a:r>
              <a:rPr lang="en-US" dirty="0"/>
              <a:t>Significantly faster ROMs than DRAMs were available</a:t>
            </a:r>
          </a:p>
          <a:p>
            <a:r>
              <a:rPr lang="en-US" dirty="0"/>
              <a:t>For complex instruction sets, </a:t>
            </a:r>
            <a:r>
              <a:rPr lang="en-US" dirty="0" err="1"/>
              <a:t>datapath</a:t>
            </a:r>
            <a:r>
              <a:rPr lang="en-US" dirty="0"/>
              <a:t> and controller were cheaper and simpler </a:t>
            </a:r>
          </a:p>
          <a:p>
            <a:r>
              <a:rPr lang="en-US" dirty="0"/>
              <a:t>New instructions , e.g., floating point, could be supported without </a:t>
            </a:r>
            <a:r>
              <a:rPr lang="en-US" dirty="0" err="1"/>
              <a:t>datapath</a:t>
            </a:r>
            <a:r>
              <a:rPr lang="en-US" dirty="0"/>
              <a:t> modifications</a:t>
            </a:r>
          </a:p>
          <a:p>
            <a:r>
              <a:rPr lang="en-US" dirty="0"/>
              <a:t>Fixing bugs in the controller was easier</a:t>
            </a:r>
          </a:p>
          <a:p>
            <a:r>
              <a:rPr lang="en-US" dirty="0"/>
              <a:t>ISA compatibility across various models could be achieved easily and cheaply</a:t>
            </a:r>
          </a:p>
        </p:txBody>
      </p:sp>
      <p:sp>
        <p:nvSpPr>
          <p:cNvPr id="1154052" name="Text Box 4"/>
          <p:cNvSpPr txBox="1">
            <a:spLocks noChangeArrowheads="1"/>
          </p:cNvSpPr>
          <p:nvPr/>
        </p:nvSpPr>
        <p:spPr bwMode="auto">
          <a:xfrm>
            <a:off x="1457325" y="5391150"/>
            <a:ext cx="73771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8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Except for the cheapest and fastest machines, all computers were </a:t>
            </a:r>
            <a:r>
              <a:rPr lang="en-US" sz="2800" i="1" dirty="0" err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microprogrammed</a:t>
            </a:r>
            <a:endParaRPr lang="en-US" sz="2800" i="1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49487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40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Microprogramming: early 1980s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EEE788EA-2F1D-6E4C-89EC-028D344B6E0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56101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304800" y="838200"/>
            <a:ext cx="8226425" cy="5562600"/>
          </a:xfrm>
        </p:spPr>
        <p:txBody>
          <a:bodyPr/>
          <a:lstStyle/>
          <a:p>
            <a:r>
              <a:rPr lang="en-US" sz="2400" dirty="0"/>
              <a:t>Evolution bred more complex micro-machines</a:t>
            </a:r>
          </a:p>
          <a:p>
            <a:pPr lvl="1"/>
            <a:r>
              <a:rPr lang="en-US" sz="2000" dirty="0"/>
              <a:t>Complex instruction sets led to need for subroutine and call stacks in µcode</a:t>
            </a:r>
          </a:p>
          <a:p>
            <a:pPr lvl="1"/>
            <a:r>
              <a:rPr lang="en-US" sz="2000" dirty="0"/>
              <a:t>Need for fixing bugs in control programs was in conflict with read-only nature of µROM </a:t>
            </a:r>
          </a:p>
          <a:p>
            <a:pPr lvl="1"/>
            <a:r>
              <a:rPr lang="en-US" sz="2000" dirty="0">
                <a:sym typeface="Wingdings"/>
              </a:rPr>
              <a:t></a:t>
            </a:r>
            <a:r>
              <a:rPr lang="en-US" sz="2000" dirty="0"/>
              <a:t>Writable Control Store (WCS)  (B1700, </a:t>
            </a:r>
            <a:r>
              <a:rPr lang="en-US" sz="2000" dirty="0" err="1"/>
              <a:t>QMachine</a:t>
            </a:r>
            <a:r>
              <a:rPr lang="en-US" sz="2000" dirty="0"/>
              <a:t>, Intel i432, …)</a:t>
            </a:r>
          </a:p>
          <a:p>
            <a:r>
              <a:rPr lang="en-US" sz="2400" dirty="0"/>
              <a:t>With the advent of VLSI technology assumptions about ROM &amp; RAM speed became invalid 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/>
              <a:t>more complexity</a:t>
            </a:r>
          </a:p>
          <a:p>
            <a:r>
              <a:rPr lang="en-US" sz="2400" dirty="0"/>
              <a:t>Better compilers made complex instructions less important.</a:t>
            </a:r>
          </a:p>
          <a:p>
            <a:r>
              <a:rPr lang="en-US" sz="2400" dirty="0"/>
              <a:t>Use of numerous micro-architectural innovations, e.g., pipelining, caches and buffers, made multiple-cycle execution of </a:t>
            </a:r>
            <a:r>
              <a:rPr lang="en-US" sz="2400" dirty="0" err="1"/>
              <a:t>reg-reg</a:t>
            </a:r>
            <a:r>
              <a:rPr lang="en-US" sz="2400" dirty="0"/>
              <a:t> instructions unattractive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2493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610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VAX 11-780 Microcode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FD29-0713-8541-971B-728FF0985824}" type="slidenum">
              <a:rPr lang="en-US"/>
              <a:pPr/>
              <a:t>9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1144835" name="Picture 3" descr="vax-11-780-ucod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38200"/>
            <a:ext cx="9144000" cy="5788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2788845"/>
      </p:ext>
    </p:extLst>
  </p:cSld>
  <p:clrMapOvr>
    <a:masterClrMapping/>
  </p:clrMapOvr>
</p:sld>
</file>

<file path=ppt/theme/theme1.xml><?xml version="1.0" encoding="utf-8"?>
<a:theme xmlns:a="http://schemas.openxmlformats.org/drawingml/2006/main" name="1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3608</TotalTime>
  <Pages>12</Pages>
  <Words>3652</Words>
  <Application>Microsoft Macintosh PowerPoint</Application>
  <PresentationFormat>Letter Paper (8.5x11 in)</PresentationFormat>
  <Paragraphs>853</Paragraphs>
  <Slides>54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54</vt:i4>
      </vt:variant>
    </vt:vector>
  </HeadingPairs>
  <TitlesOfParts>
    <vt:vector size="66" baseType="lpstr">
      <vt:lpstr>ヒラギノ角ゴ Pro W3</vt:lpstr>
      <vt:lpstr>Arial</vt:lpstr>
      <vt:lpstr>Calibri</vt:lpstr>
      <vt:lpstr>Courier</vt:lpstr>
      <vt:lpstr>Courier New</vt:lpstr>
      <vt:lpstr>Symbol</vt:lpstr>
      <vt:lpstr>Times New Roman</vt:lpstr>
      <vt:lpstr>Verdana</vt:lpstr>
      <vt:lpstr>Wingdings</vt:lpstr>
      <vt:lpstr>1_CS252-template</vt:lpstr>
      <vt:lpstr>2_CS252-template</vt:lpstr>
      <vt:lpstr>3_CS252-template</vt:lpstr>
      <vt:lpstr>CS 152 Computer Architecture and Engineering CS252A Graduate Computer Architecture   Lecture 3 - Pipelining</vt:lpstr>
      <vt:lpstr>Q&amp;A in lecture</vt:lpstr>
      <vt:lpstr>Last Time in Lecture 2</vt:lpstr>
      <vt:lpstr>Recap: Microprogramming in IBM 360</vt:lpstr>
      <vt:lpstr>IBM Card-Capacitor Read-Only Storage</vt:lpstr>
      <vt:lpstr>Microcode Emulation</vt:lpstr>
      <vt:lpstr>Microprogramming thrived in ‘60s and ‘70s</vt:lpstr>
      <vt:lpstr>Microprogramming: early 1980s</vt:lpstr>
      <vt:lpstr>VAX 11-780 Microcode</vt:lpstr>
      <vt:lpstr> Writable Control Store (WCS)</vt:lpstr>
      <vt:lpstr> Microprogramming is far from extinct</vt:lpstr>
      <vt:lpstr>Analyzing Microcoded Machines</vt:lpstr>
      <vt:lpstr>“Iron Law” of Processor Performance</vt:lpstr>
      <vt:lpstr>CPI for Microcoded Machine</vt:lpstr>
      <vt:lpstr>IC Technology Changes Tradeoffs</vt:lpstr>
      <vt:lpstr>Reconsidering Microcode Machine (Nanocoded 68000 example)</vt:lpstr>
      <vt:lpstr>From CISC to RISC</vt:lpstr>
      <vt:lpstr>Berkeley RISC Chips</vt:lpstr>
      <vt:lpstr>“Iron Law” of Processor Performance</vt:lpstr>
      <vt:lpstr>Classic 5-Stage RISC Pipeline</vt:lpstr>
      <vt:lpstr>CPI Examples</vt:lpstr>
      <vt:lpstr>Instructions interact with each other in pipeline</vt:lpstr>
      <vt:lpstr>Pipeline CPI Examples</vt:lpstr>
      <vt:lpstr>Resolving Structural Hazards</vt:lpstr>
      <vt:lpstr>Types of Data Hazards </vt:lpstr>
      <vt:lpstr>Three Strategies for Data Hazards</vt:lpstr>
      <vt:lpstr>Interlocking Versus Bypassing</vt:lpstr>
      <vt:lpstr>Example Bypass Path</vt:lpstr>
      <vt:lpstr>Fully Bypassed Data Path</vt:lpstr>
      <vt:lpstr>Value Speculation for RAW Data Hazards </vt:lpstr>
      <vt:lpstr>CS152 Administrivia</vt:lpstr>
      <vt:lpstr>CS252A Administrivia</vt:lpstr>
      <vt:lpstr>Control Hazards</vt:lpstr>
      <vt:lpstr>Control flow information in pipeline</vt:lpstr>
      <vt:lpstr>RISC-V Unconditional PC-Relative Jumps</vt:lpstr>
      <vt:lpstr>Pipelining for Unconditional PC-Relative Jumps</vt:lpstr>
      <vt:lpstr>Branch Delay Slots</vt:lpstr>
      <vt:lpstr>Post-1990 RISC ISAs don’t have delay slots</vt:lpstr>
      <vt:lpstr>RISC-V Conditional Branches</vt:lpstr>
      <vt:lpstr>Pipelining for Conditional Branches</vt:lpstr>
      <vt:lpstr>Pipelining for Jump Register</vt:lpstr>
      <vt:lpstr>Why instruction may not be dispatched every cycle in classic 5-stage pipeline (CPI&gt;1)</vt:lpstr>
      <vt:lpstr>Traps and Interrupts</vt:lpstr>
      <vt:lpstr>History of Exception Handling</vt:lpstr>
      <vt:lpstr>DYSEAC, first mobile computer!</vt:lpstr>
      <vt:lpstr>Asynchronous Interrupts</vt:lpstr>
      <vt:lpstr>Trap: altering the normal flow of control</vt:lpstr>
      <vt:lpstr>Trap Handler</vt:lpstr>
      <vt:lpstr>Synchronous Trap</vt:lpstr>
      <vt:lpstr>Exception Handling 5-Stage Pipeline</vt:lpstr>
      <vt:lpstr>Exception Handling 5-Stage Pipeline</vt:lpstr>
      <vt:lpstr>Exception Handling 5-Stage Pipeline</vt:lpstr>
      <vt:lpstr>Speculating on Exceptions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Computer Architecture and Engineering</dc:title>
  <dc:subject/>
  <dc:creator> Krste Asanovic</dc:creator>
  <cp:keywords/>
  <dc:description/>
  <cp:lastModifiedBy>Krste Asanovic</cp:lastModifiedBy>
  <cp:revision>472</cp:revision>
  <cp:lastPrinted>2021-01-26T05:14:36Z</cp:lastPrinted>
  <dcterms:created xsi:type="dcterms:W3CDTF">2012-01-24T20:37:12Z</dcterms:created>
  <dcterms:modified xsi:type="dcterms:W3CDTF">2021-01-26T20:25:10Z</dcterms:modified>
  <cp:category/>
</cp:coreProperties>
</file>