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698" r:id="rId2"/>
  </p:sldMasterIdLst>
  <p:notesMasterIdLst>
    <p:notesMasterId r:id="rId42"/>
  </p:notesMasterIdLst>
  <p:handoutMasterIdLst>
    <p:handoutMasterId r:id="rId43"/>
  </p:handoutMasterIdLst>
  <p:sldIdLst>
    <p:sldId id="322" r:id="rId3"/>
    <p:sldId id="582" r:id="rId4"/>
    <p:sldId id="607" r:id="rId5"/>
    <p:sldId id="642" r:id="rId6"/>
    <p:sldId id="643" r:id="rId7"/>
    <p:sldId id="644" r:id="rId8"/>
    <p:sldId id="645" r:id="rId9"/>
    <p:sldId id="646" r:id="rId10"/>
    <p:sldId id="647" r:id="rId11"/>
    <p:sldId id="648" r:id="rId12"/>
    <p:sldId id="639" r:id="rId13"/>
    <p:sldId id="640" r:id="rId14"/>
    <p:sldId id="641" r:id="rId15"/>
    <p:sldId id="621" r:id="rId16"/>
    <p:sldId id="622" r:id="rId17"/>
    <p:sldId id="623" r:id="rId18"/>
    <p:sldId id="624" r:id="rId19"/>
    <p:sldId id="625" r:id="rId20"/>
    <p:sldId id="626" r:id="rId21"/>
    <p:sldId id="636" r:id="rId22"/>
    <p:sldId id="637" r:id="rId23"/>
    <p:sldId id="638" r:id="rId24"/>
    <p:sldId id="620" r:id="rId25"/>
    <p:sldId id="627" r:id="rId26"/>
    <p:sldId id="628" r:id="rId27"/>
    <p:sldId id="629" r:id="rId28"/>
    <p:sldId id="630" r:id="rId29"/>
    <p:sldId id="632" r:id="rId30"/>
    <p:sldId id="631" r:id="rId31"/>
    <p:sldId id="634" r:id="rId32"/>
    <p:sldId id="635" r:id="rId33"/>
    <p:sldId id="651" r:id="rId34"/>
    <p:sldId id="614" r:id="rId35"/>
    <p:sldId id="633" r:id="rId36"/>
    <p:sldId id="615" r:id="rId37"/>
    <p:sldId id="616" r:id="rId38"/>
    <p:sldId id="649" r:id="rId39"/>
    <p:sldId id="650" r:id="rId40"/>
    <p:sldId id="617" r:id="rId41"/>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11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F9E"/>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7959" autoAdjust="0"/>
  </p:normalViewPr>
  <p:slideViewPr>
    <p:cSldViewPr>
      <p:cViewPr varScale="1">
        <p:scale>
          <a:sx n="107" d="100"/>
          <a:sy n="107" d="100"/>
        </p:scale>
        <p:origin x="904" y="176"/>
      </p:cViewPr>
      <p:guideLst>
        <p:guide orient="horz" pos="2208"/>
        <p:guide pos="211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19" d="100"/>
        <a:sy n="219" d="100"/>
      </p:scale>
      <p:origin x="0" y="28496"/>
    </p:cViewPr>
  </p:sorterViewPr>
  <p:notesViewPr>
    <p:cSldViewPr>
      <p:cViewPr varScale="1">
        <p:scale>
          <a:sx n="50" d="100"/>
          <a:sy n="50" d="100"/>
        </p:scale>
        <p:origin x="-1830"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defRPr>
            </a:lvl1pPr>
          </a:lstStyle>
          <a:p>
            <a:r>
              <a:rPr lang="en-US"/>
              <a:t>CS252 S05</a:t>
            </a:r>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fld id="{F00E107E-D012-E24C-A720-81082AB523BB}" type="slidenum">
              <a:rPr lang="en-US"/>
              <a:pPr/>
              <a:t>‹#›</a:t>
            </a:fld>
            <a:endParaRPr lang="en-US"/>
          </a:p>
        </p:txBody>
      </p:sp>
    </p:spTree>
    <p:extLst>
      <p:ext uri="{BB962C8B-B14F-4D97-AF65-F5344CB8AC3E}">
        <p14:creationId xmlns:p14="http://schemas.microsoft.com/office/powerpoint/2010/main" val="136131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latin typeface="Times New Roman" charset="0"/>
              </a:defRPr>
            </a:lvl1pPr>
          </a:lstStyle>
          <a:p>
            <a:r>
              <a:rPr lang="en-US"/>
              <a:t>CS252 S05</a:t>
            </a:r>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fld id="{CBD889F7-70D0-5A4F-884D-48B5C2AEA447}" type="slidenum">
              <a:rPr lang="en-US"/>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pPr>
            <a:r>
              <a:rPr lang="en-US" sz="1300">
                <a:solidFill>
                  <a:schemeClr val="tx1"/>
                </a:solidFill>
              </a:rPr>
              <a:t>Page </a:t>
            </a:r>
            <a:fld id="{D69BA9E0-E144-6649-918E-93571149F481}" type="slidenum">
              <a:rPr lang="en-US" sz="1300">
                <a:solidFill>
                  <a:schemeClr val="tx1"/>
                </a:solidFill>
              </a:rPr>
              <a:pPr algn="ctr" defTabSz="919163">
                <a:lnSpc>
                  <a:spcPct val="90000"/>
                </a:lnSpc>
                <a:spcBef>
                  <a:spcPct val="0"/>
                </a:spcBef>
              </a:pPr>
              <a:t>‹#›</a:t>
            </a:fld>
            <a:endParaRPr lang="en-US" sz="1300">
              <a:solidFill>
                <a:schemeClr val="tx1"/>
              </a:solidFill>
            </a:endParaRPr>
          </a:p>
        </p:txBody>
      </p:sp>
      <p:sp>
        <p:nvSpPr>
          <p:cNvPr id="2055"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a:effectLst/>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510624"/>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D3A8BD4-06CA-C241-9CF8-A2F132F37E8E}" type="slidenum">
              <a:rPr lang="en-US"/>
              <a:pPr/>
              <a:t>1</a:t>
            </a:fld>
            <a:endParaRPr lang="en-US"/>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4EFE086-303A-F643-B264-09C33DC16DB4}" type="slidenum">
              <a:rPr lang="en-US">
                <a:solidFill>
                  <a:prstClr val="black"/>
                </a:solidFill>
              </a:rPr>
              <a:pPr/>
              <a:t>10</a:t>
            </a:fld>
            <a:endParaRPr lang="en-US">
              <a:solidFill>
                <a:prstClr val="black"/>
              </a:solidFill>
            </a:endParaRPr>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13B5D6E-0BFE-7643-844A-39DD386E98A4}" type="slidenum">
              <a:rPr lang="en-US">
                <a:solidFill>
                  <a:prstClr val="black"/>
                </a:solidFill>
              </a:rPr>
              <a:pPr/>
              <a:t>24</a:t>
            </a:fld>
            <a:endParaRPr lang="en-US">
              <a:solidFill>
                <a:prstClr val="black"/>
              </a:solidFill>
            </a:endParaRPr>
          </a:p>
        </p:txBody>
      </p:sp>
      <p:sp>
        <p:nvSpPr>
          <p:cNvPr id="1316866" name="Rectangle 2"/>
          <p:cNvSpPr>
            <a:spLocks noGrp="1" noRot="1" noChangeAspect="1" noChangeArrowheads="1" noTextEdit="1"/>
          </p:cNvSpPr>
          <p:nvPr>
            <p:ph type="sldImg"/>
          </p:nvPr>
        </p:nvSpPr>
        <p:spPr bwMode="auto">
          <a:xfrm>
            <a:off x="1266825" y="727075"/>
            <a:ext cx="4784725" cy="3587750"/>
          </a:xfrm>
          <a:prstGeom prst="rect">
            <a:avLst/>
          </a:prstGeom>
          <a:solidFill>
            <a:srgbClr val="FFFFFF"/>
          </a:solidFill>
          <a:ln>
            <a:solidFill>
              <a:srgbClr val="000000"/>
            </a:solidFill>
            <a:miter lim="800000"/>
            <a:headEnd/>
            <a:tailEnd/>
          </a:ln>
        </p:spPr>
      </p:sp>
      <p:sp>
        <p:nvSpPr>
          <p:cNvPr id="1316867" name="Rectangle 3"/>
          <p:cNvSpPr>
            <a:spLocks noGrp="1" noChangeArrowheads="1"/>
          </p:cNvSpPr>
          <p:nvPr>
            <p:ph type="body" idx="1"/>
          </p:nvPr>
        </p:nvSpPr>
        <p:spPr bwMode="auto">
          <a:xfrm>
            <a:off x="974726" y="4559301"/>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49155" name="Rectangle 5"/>
          <p:cNvSpPr>
            <a:spLocks noGrp="1" noChangeArrowheads="1"/>
          </p:cNvSpPr>
          <p:nvPr>
            <p:ph type="sldNum" sz="quarter" idx="5"/>
          </p:nvPr>
        </p:nvSpPr>
        <p:spPr>
          <a:noFill/>
        </p:spPr>
        <p:txBody>
          <a:bodyPr/>
          <a:lstStyle/>
          <a:p>
            <a:fld id="{0112C83E-5E14-AF45-B611-2793862C8825}" type="slidenum">
              <a:rPr lang="en-US">
                <a:solidFill>
                  <a:prstClr val="black"/>
                </a:solidFill>
              </a:rPr>
              <a:pPr/>
              <a:t>25</a:t>
            </a:fld>
            <a:endParaRPr lang="en-US">
              <a:solidFill>
                <a:prstClr val="black"/>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57347" name="Rectangle 5"/>
          <p:cNvSpPr>
            <a:spLocks noGrp="1" noChangeArrowheads="1"/>
          </p:cNvSpPr>
          <p:nvPr>
            <p:ph type="sldNum" sz="quarter" idx="5"/>
          </p:nvPr>
        </p:nvSpPr>
        <p:spPr>
          <a:noFill/>
        </p:spPr>
        <p:txBody>
          <a:bodyPr/>
          <a:lstStyle/>
          <a:p>
            <a:fld id="{6BDA094C-546A-314F-9AD3-B3015DE80B9F}" type="slidenum">
              <a:rPr lang="en-US">
                <a:solidFill>
                  <a:prstClr val="black"/>
                </a:solidFill>
              </a:rPr>
              <a:pPr/>
              <a:t>26</a:t>
            </a:fld>
            <a:endParaRPr lang="en-US">
              <a:solidFill>
                <a:prstClr val="black"/>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55299" name="Rectangle 5"/>
          <p:cNvSpPr>
            <a:spLocks noGrp="1" noChangeArrowheads="1"/>
          </p:cNvSpPr>
          <p:nvPr>
            <p:ph type="sldNum" sz="quarter" idx="5"/>
          </p:nvPr>
        </p:nvSpPr>
        <p:spPr>
          <a:noFill/>
        </p:spPr>
        <p:txBody>
          <a:bodyPr/>
          <a:lstStyle/>
          <a:p>
            <a:fld id="{83D68B15-5338-5742-A34A-68A5F2377FCA}" type="slidenum">
              <a:rPr lang="en-US">
                <a:solidFill>
                  <a:prstClr val="black"/>
                </a:solidFill>
              </a:rPr>
              <a:pPr/>
              <a:t>27</a:t>
            </a:fld>
            <a:endParaRPr lang="en-US">
              <a:solidFill>
                <a:prstClr val="black"/>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59395" name="Rectangle 5"/>
          <p:cNvSpPr>
            <a:spLocks noGrp="1" noChangeArrowheads="1"/>
          </p:cNvSpPr>
          <p:nvPr>
            <p:ph type="sldNum" sz="quarter" idx="5"/>
          </p:nvPr>
        </p:nvSpPr>
        <p:spPr>
          <a:noFill/>
        </p:spPr>
        <p:txBody>
          <a:bodyPr/>
          <a:lstStyle/>
          <a:p>
            <a:fld id="{F00CB4AA-EC7B-C049-A727-F3EC719D626A}" type="slidenum">
              <a:rPr lang="en-US">
                <a:solidFill>
                  <a:prstClr val="black"/>
                </a:solidFill>
              </a:rPr>
              <a:pPr/>
              <a:t>28</a:t>
            </a:fld>
            <a:endParaRPr lang="en-US">
              <a:solidFill>
                <a:prstClr val="black"/>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61443" name="Rectangle 5"/>
          <p:cNvSpPr>
            <a:spLocks noGrp="1" noChangeArrowheads="1"/>
          </p:cNvSpPr>
          <p:nvPr>
            <p:ph type="sldNum" sz="quarter" idx="5"/>
          </p:nvPr>
        </p:nvSpPr>
        <p:spPr>
          <a:noFill/>
        </p:spPr>
        <p:txBody>
          <a:bodyPr/>
          <a:lstStyle/>
          <a:p>
            <a:fld id="{BD61924C-9A06-7445-A225-9A34012DC207}" type="slidenum">
              <a:rPr lang="en-US">
                <a:solidFill>
                  <a:prstClr val="black"/>
                </a:solidFill>
              </a:rPr>
              <a:pPr/>
              <a:t>29</a:t>
            </a:fld>
            <a:endParaRPr lang="en-US">
              <a:solidFill>
                <a:prstClr val="black"/>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51203" name="Rectangle 5"/>
          <p:cNvSpPr>
            <a:spLocks noGrp="1" noChangeArrowheads="1"/>
          </p:cNvSpPr>
          <p:nvPr>
            <p:ph type="sldNum" sz="quarter" idx="5"/>
          </p:nvPr>
        </p:nvSpPr>
        <p:spPr>
          <a:noFill/>
        </p:spPr>
        <p:txBody>
          <a:bodyPr/>
          <a:lstStyle/>
          <a:p>
            <a:fld id="{44B06E1B-2972-644B-AAEC-911D68EE62ED}" type="slidenum">
              <a:rPr lang="en-US">
                <a:solidFill>
                  <a:prstClr val="black"/>
                </a:solidFill>
              </a:rPr>
              <a:pPr/>
              <a:t>31</a:t>
            </a:fld>
            <a:endParaRPr lang="en-US">
              <a:solidFill>
                <a:prstClr val="black"/>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30723" name="Rectangle 5"/>
          <p:cNvSpPr>
            <a:spLocks noGrp="1" noChangeArrowheads="1"/>
          </p:cNvSpPr>
          <p:nvPr>
            <p:ph type="sldNum" sz="quarter" idx="5"/>
          </p:nvPr>
        </p:nvSpPr>
        <p:spPr>
          <a:noFill/>
        </p:spPr>
        <p:txBody>
          <a:bodyPr/>
          <a:lstStyle/>
          <a:p>
            <a:fld id="{B4F72D67-8EA9-D046-8CA1-41C21D2A952D}" type="slidenum">
              <a:rPr lang="en-US">
                <a:solidFill>
                  <a:prstClr val="black"/>
                </a:solidFill>
              </a:rPr>
              <a:pPr/>
              <a:t>33</a:t>
            </a:fld>
            <a:endParaRPr lang="en-US">
              <a:solidFill>
                <a:prstClr val="black"/>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34819" name="Rectangle 5"/>
          <p:cNvSpPr>
            <a:spLocks noGrp="1" noChangeArrowheads="1"/>
          </p:cNvSpPr>
          <p:nvPr>
            <p:ph type="sldNum" sz="quarter" idx="5"/>
          </p:nvPr>
        </p:nvSpPr>
        <p:spPr>
          <a:noFill/>
        </p:spPr>
        <p:txBody>
          <a:bodyPr/>
          <a:lstStyle/>
          <a:p>
            <a:fld id="{C62046E1-0B74-0E4D-957D-45BB85BD91D4}" type="slidenum">
              <a:rPr lang="en-US">
                <a:solidFill>
                  <a:prstClr val="black"/>
                </a:solidFill>
              </a:rPr>
              <a:pPr/>
              <a:t>35</a:t>
            </a:fld>
            <a:endParaRPr lang="en-US">
              <a:solidFill>
                <a:prstClr val="black"/>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B08D30B2-5371-3646-82BF-EA599888780C}" type="slidenum">
              <a:rPr lang="en-US">
                <a:solidFill>
                  <a:prstClr val="black"/>
                </a:solidFill>
              </a:rPr>
              <a:pPr/>
              <a:t>2</a:t>
            </a:fld>
            <a:endParaRPr lang="en-US">
              <a:solidFill>
                <a:prstClr val="black"/>
              </a:solidFill>
            </a:endParaRPr>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ftr" sz="quarter" idx="4"/>
          </p:nvPr>
        </p:nvSpPr>
        <p:spPr>
          <a:noFill/>
        </p:spPr>
        <p:txBody>
          <a:bodyPr/>
          <a:lstStyle/>
          <a:p>
            <a:r>
              <a:rPr lang="en-US">
                <a:solidFill>
                  <a:prstClr val="black"/>
                </a:solidFill>
              </a:rPr>
              <a:t>CS252 S05</a:t>
            </a:r>
          </a:p>
        </p:txBody>
      </p:sp>
      <p:sp>
        <p:nvSpPr>
          <p:cNvPr id="36867" name="Rectangle 5"/>
          <p:cNvSpPr>
            <a:spLocks noGrp="1" noChangeArrowheads="1"/>
          </p:cNvSpPr>
          <p:nvPr>
            <p:ph type="sldNum" sz="quarter" idx="5"/>
          </p:nvPr>
        </p:nvSpPr>
        <p:spPr>
          <a:noFill/>
        </p:spPr>
        <p:txBody>
          <a:bodyPr/>
          <a:lstStyle/>
          <a:p>
            <a:fld id="{C1308B32-C238-5D4C-9B0C-E0ED23537E20}" type="slidenum">
              <a:rPr lang="en-US">
                <a:solidFill>
                  <a:prstClr val="black"/>
                </a:solidFill>
              </a:rPr>
              <a:pPr/>
              <a:t>36</a:t>
            </a:fld>
            <a:endParaRPr lang="en-US">
              <a:solidFill>
                <a:prstClr val="black"/>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3F18C2ED-404E-CC4C-9616-F3F020BC0D46}" type="slidenum">
              <a:rPr lang="en-US">
                <a:solidFill>
                  <a:prstClr val="black"/>
                </a:solidFill>
              </a:rPr>
              <a:pPr/>
              <a:t>3</a:t>
            </a:fld>
            <a:endParaRPr lang="en-US">
              <a:solidFill>
                <a:prstClr val="black"/>
              </a:solidFill>
            </a:endParaRPr>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106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srgbClr val="0000FF"/>
                </a:solidFill>
              </a:rPr>
              <a:t>CS252 S05</a:t>
            </a:r>
          </a:p>
        </p:txBody>
      </p:sp>
      <p:sp>
        <p:nvSpPr>
          <p:cNvPr id="7" name="Rectangle 5"/>
          <p:cNvSpPr>
            <a:spLocks noGrp="1" noChangeArrowheads="1"/>
          </p:cNvSpPr>
          <p:nvPr>
            <p:ph type="sldNum" sz="quarter" idx="5"/>
          </p:nvPr>
        </p:nvSpPr>
        <p:spPr>
          <a:ln/>
        </p:spPr>
        <p:txBody>
          <a:bodyPr/>
          <a:lstStyle/>
          <a:p>
            <a:fld id="{EDE0C5A4-1028-7546-8C2D-2F62609A3124}" type="slidenum">
              <a:rPr lang="en-US">
                <a:solidFill>
                  <a:srgbClr val="0000FF"/>
                </a:solidFill>
              </a:rPr>
              <a:pPr/>
              <a:t>4</a:t>
            </a:fld>
            <a:endParaRPr lang="en-US">
              <a:solidFill>
                <a:srgbClr val="0000FF"/>
              </a:solidFill>
            </a:endParaRPr>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0E770E7-9DCB-D445-98F6-45CD2F4C647A}" type="slidenum">
              <a:rPr lang="en-US">
                <a:solidFill>
                  <a:prstClr val="black"/>
                </a:solidFill>
              </a:rPr>
              <a:pPr/>
              <a:t>5</a:t>
            </a:fld>
            <a:endParaRPr lang="en-US">
              <a:solidFill>
                <a:prstClr val="black"/>
              </a:solidFill>
            </a:endParaRPr>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9946EAF-E913-4E45-BEBA-BE636A3FCDC9}" type="slidenum">
              <a:rPr lang="en-US">
                <a:solidFill>
                  <a:prstClr val="black"/>
                </a:solidFill>
              </a:rPr>
              <a:pPr/>
              <a:t>6</a:t>
            </a:fld>
            <a:endParaRPr lang="en-US">
              <a:solidFill>
                <a:prstClr val="black"/>
              </a:solidFill>
            </a:endParaRPr>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571234BD-4AB3-F74F-AA9F-33344BD48B4C}" type="slidenum">
              <a:rPr lang="en-US">
                <a:solidFill>
                  <a:prstClr val="black"/>
                </a:solidFill>
              </a:rPr>
              <a:pPr/>
              <a:t>7</a:t>
            </a:fld>
            <a:endParaRPr lang="en-US">
              <a:solidFill>
                <a:prstClr val="black"/>
              </a:solidFill>
            </a:endParaRPr>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454EC99-FAF8-6A4C-9FF0-D0BD9225D538}" type="slidenum">
              <a:rPr lang="en-US">
                <a:solidFill>
                  <a:prstClr val="black"/>
                </a:solidFill>
              </a:rPr>
              <a:pPr/>
              <a:t>8</a:t>
            </a:fld>
            <a:endParaRPr lang="en-US">
              <a:solidFill>
                <a:prstClr val="black"/>
              </a:solidFill>
            </a:endParaRPr>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2D0CB8C-9F66-D745-9B58-A109522BBF2B}" type="slidenum">
              <a:rPr lang="en-US">
                <a:solidFill>
                  <a:prstClr val="black"/>
                </a:solidFill>
              </a:rPr>
              <a:pPr/>
              <a:t>9</a:t>
            </a:fld>
            <a:endParaRPr lang="en-US">
              <a:solidFill>
                <a:prstClr val="black"/>
              </a:solidFill>
            </a:endParaRPr>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2699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291619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57922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2122224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6139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94870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63568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97321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0889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48728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58060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138014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04143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624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6258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413233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82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97" r:id="rId8"/>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F9E"/>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76200" y="6505159"/>
            <a:ext cx="812041" cy="338554"/>
          </a:xfrm>
          <a:prstGeom prst="rect">
            <a:avLst/>
          </a:prstGeom>
          <a:noFill/>
        </p:spPr>
        <p:txBody>
          <a:bodyPr wrap="none" rtlCol="0">
            <a:spAutoFit/>
          </a:bodyPr>
          <a:lstStyle/>
          <a:p>
            <a:r>
              <a:rPr lang="en-US" dirty="0">
                <a:solidFill>
                  <a:srgbClr val="000000"/>
                </a:solidFill>
              </a:rPr>
              <a:t>CS252</a:t>
            </a:r>
          </a:p>
        </p:txBody>
      </p:sp>
    </p:spTree>
    <p:extLst>
      <p:ext uri="{BB962C8B-B14F-4D97-AF65-F5344CB8AC3E}">
        <p14:creationId xmlns:p14="http://schemas.microsoft.com/office/powerpoint/2010/main" val="266502349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a:xfrm>
            <a:off x="152400" y="1600200"/>
            <a:ext cx="8834438" cy="1666875"/>
          </a:xfrm>
        </p:spPr>
        <p:txBody>
          <a:bodyPr/>
          <a:lstStyle/>
          <a:p>
            <a:pPr algn="ctr">
              <a:lnSpc>
                <a:spcPct val="120000"/>
              </a:lnSpc>
            </a:pPr>
            <a:r>
              <a:rPr lang="en-US" dirty="0"/>
              <a:t>CS 152 Computer Architecture and Engineering</a:t>
            </a:r>
            <a:br>
              <a:rPr lang="en-US" dirty="0"/>
            </a:br>
            <a:r>
              <a:rPr lang="en-US" dirty="0"/>
              <a:t>CS252 Graduate Computer Architecture</a:t>
            </a:r>
            <a:br>
              <a:rPr lang="en-US" dirty="0"/>
            </a:br>
            <a:br>
              <a:rPr lang="en-US" dirty="0"/>
            </a:br>
            <a:r>
              <a:rPr lang="en-US" dirty="0"/>
              <a:t> Lecture 4 </a:t>
            </a:r>
            <a:r>
              <a:rPr lang="mr-IN" dirty="0"/>
              <a:t>–</a:t>
            </a:r>
            <a:r>
              <a:rPr lang="en-US" dirty="0"/>
              <a:t> Pipelining Part II</a:t>
            </a:r>
          </a:p>
        </p:txBody>
      </p:sp>
      <p:sp>
        <p:nvSpPr>
          <p:cNvPr id="655363" name="Rectangle 3"/>
          <p:cNvSpPr>
            <a:spLocks noGrp="1" noChangeArrowheads="1"/>
          </p:cNvSpPr>
          <p:nvPr>
            <p:ph type="subTitle" idx="1"/>
          </p:nvPr>
        </p:nvSpPr>
        <p:spPr>
          <a:xfrm>
            <a:off x="1171575" y="4289425"/>
            <a:ext cx="6900863" cy="1295400"/>
          </a:xfrm>
        </p:spPr>
        <p:txBody>
          <a:bodyPr/>
          <a:lstStyle/>
          <a:p>
            <a:pPr>
              <a:lnSpc>
                <a:spcPct val="70000"/>
              </a:lnSpc>
            </a:pPr>
            <a:r>
              <a:rPr lang="en-US"/>
              <a:t>Krste Asanovic</a:t>
            </a:r>
          </a:p>
          <a:p>
            <a:pPr>
              <a:lnSpc>
                <a:spcPct val="70000"/>
              </a:lnSpc>
            </a:pPr>
            <a:r>
              <a:rPr lang="en-US" sz="2000"/>
              <a:t>Electrical Engineering and Computer Sciences</a:t>
            </a:r>
          </a:p>
          <a:p>
            <a:pPr>
              <a:lnSpc>
                <a:spcPct val="70000"/>
              </a:lnSpc>
            </a:pPr>
            <a:r>
              <a:rPr lang="en-US" sz="2000"/>
              <a:t>University of California at Berkeley</a:t>
            </a:r>
          </a:p>
          <a:p>
            <a:pPr>
              <a:lnSpc>
                <a:spcPct val="70000"/>
              </a:lnSpc>
            </a:pPr>
            <a:endParaRPr lang="en-US" sz="2000"/>
          </a:p>
          <a:p>
            <a:pPr>
              <a:lnSpc>
                <a:spcPct val="70000"/>
              </a:lnSpc>
            </a:pPr>
            <a:r>
              <a:rPr lang="en-US" sz="2000" b="1">
                <a:latin typeface="Courier" charset="0"/>
              </a:rPr>
              <a:t>http://www.eecs.berkeley.edu/~krste</a:t>
            </a:r>
          </a:p>
          <a:p>
            <a:pPr>
              <a:lnSpc>
                <a:spcPct val="70000"/>
              </a:lnSpc>
            </a:pPr>
            <a:r>
              <a:rPr lang="en-US" sz="2000" b="1">
                <a:latin typeface="Courier" charset="0"/>
              </a:rPr>
              <a:t>http://inst.eecs.berkeley.edu/~cs152</a:t>
            </a:r>
          </a:p>
          <a:p>
            <a:pPr>
              <a:lnSpc>
                <a:spcPct val="70000"/>
              </a:lnSpc>
            </a:pPr>
            <a:endParaRPr lang="en-US" sz="2000"/>
          </a:p>
          <a:p>
            <a:pPr>
              <a:lnSpc>
                <a:spcPct val="70000"/>
              </a:lnSpc>
            </a:pPr>
            <a:endParaRPr lang="en-US" sz="20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p:txBody>
          <a:bodyPr/>
          <a:lstStyle/>
          <a:p>
            <a:r>
              <a:rPr lang="en-US" dirty="0"/>
              <a:t>Speculating on Exceptions</a:t>
            </a:r>
          </a:p>
        </p:txBody>
      </p:sp>
      <p:sp>
        <p:nvSpPr>
          <p:cNvPr id="1390595" name="Rectangle 3"/>
          <p:cNvSpPr>
            <a:spLocks noGrp="1" noChangeArrowheads="1"/>
          </p:cNvSpPr>
          <p:nvPr>
            <p:ph idx="1"/>
          </p:nvPr>
        </p:nvSpPr>
        <p:spPr/>
        <p:txBody>
          <a:bodyPr/>
          <a:lstStyle/>
          <a:p>
            <a:pPr>
              <a:lnSpc>
                <a:spcPct val="80000"/>
              </a:lnSpc>
            </a:pPr>
            <a:r>
              <a:rPr lang="en-US" sz="2800" dirty="0"/>
              <a:t>Prediction mechanism</a:t>
            </a:r>
          </a:p>
          <a:p>
            <a:pPr lvl="1">
              <a:lnSpc>
                <a:spcPct val="80000"/>
              </a:lnSpc>
            </a:pPr>
            <a:r>
              <a:rPr lang="en-US" sz="2000" dirty="0"/>
              <a:t>Exceptions are rare, so simply predicting no exceptions is very accurate!</a:t>
            </a:r>
          </a:p>
          <a:p>
            <a:pPr>
              <a:lnSpc>
                <a:spcPct val="80000"/>
              </a:lnSpc>
            </a:pPr>
            <a:r>
              <a:rPr lang="en-US" sz="2800" dirty="0"/>
              <a:t>Check prediction mechanism</a:t>
            </a:r>
          </a:p>
          <a:p>
            <a:pPr lvl="1">
              <a:lnSpc>
                <a:spcPct val="80000"/>
              </a:lnSpc>
            </a:pPr>
            <a:r>
              <a:rPr lang="en-US" sz="2000" dirty="0"/>
              <a:t>Exceptions detected at end of instruction execution pipeline, special hardware for various exception types</a:t>
            </a:r>
          </a:p>
          <a:p>
            <a:pPr>
              <a:lnSpc>
                <a:spcPct val="80000"/>
              </a:lnSpc>
            </a:pPr>
            <a:r>
              <a:rPr lang="en-US" sz="2800" dirty="0"/>
              <a:t>Recovery mechanism</a:t>
            </a:r>
          </a:p>
          <a:p>
            <a:pPr lvl="1">
              <a:lnSpc>
                <a:spcPct val="80000"/>
              </a:lnSpc>
            </a:pPr>
            <a:r>
              <a:rPr lang="en-US" sz="2000" dirty="0"/>
              <a:t>Only write architectural state at commit point, so can throw away partially executed instructions after exception</a:t>
            </a:r>
          </a:p>
          <a:p>
            <a:pPr lvl="1">
              <a:lnSpc>
                <a:spcPct val="80000"/>
              </a:lnSpc>
            </a:pPr>
            <a:r>
              <a:rPr lang="en-US" sz="2000" dirty="0"/>
              <a:t>Launch exception handler after flushing pipeline</a:t>
            </a:r>
          </a:p>
          <a:p>
            <a:pPr>
              <a:lnSpc>
                <a:spcPct val="80000"/>
              </a:lnSpc>
            </a:pPr>
            <a:endParaRPr lang="en-US" sz="2800" dirty="0"/>
          </a:p>
          <a:p>
            <a:pPr>
              <a:lnSpc>
                <a:spcPct val="80000"/>
              </a:lnSpc>
            </a:pPr>
            <a:r>
              <a:rPr lang="en-US" sz="2800" dirty="0"/>
              <a:t>Bypassing allows use of uncommitted instruction results by following instructions</a:t>
            </a:r>
          </a:p>
        </p:txBody>
      </p:sp>
      <p:sp>
        <p:nvSpPr>
          <p:cNvPr id="6" name="Slide Number Placeholder 5"/>
          <p:cNvSpPr>
            <a:spLocks noGrp="1"/>
          </p:cNvSpPr>
          <p:nvPr>
            <p:ph type="sldNum" sz="quarter" idx="12"/>
          </p:nvPr>
        </p:nvSpPr>
        <p:spPr>
          <a:prstGeom prst="rect">
            <a:avLst/>
          </a:prstGeom>
        </p:spPr>
        <p:txBody>
          <a:bodyPr/>
          <a:lstStyle/>
          <a:p>
            <a:fld id="{241D907A-5789-E54C-8975-FFA1B69FB24F}" type="slidenum">
              <a:rPr lang="en-US">
                <a:solidFill>
                  <a:prstClr val="black"/>
                </a:solidFill>
              </a:rPr>
              <a:pPr/>
              <a:t>10</a:t>
            </a:fld>
            <a:endParaRPr lang="en-US">
              <a:solidFill>
                <a:srgbClr val="FBBA03"/>
              </a:solidFill>
            </a:endParaRPr>
          </a:p>
        </p:txBody>
      </p:sp>
    </p:spTree>
    <p:extLst>
      <p:ext uri="{BB962C8B-B14F-4D97-AF65-F5344CB8AC3E}">
        <p14:creationId xmlns:p14="http://schemas.microsoft.com/office/powerpoint/2010/main" val="39933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0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05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05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05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0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Deeper Pipelines: MIPS R4000</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sp>
        <p:nvSpPr>
          <p:cNvPr id="5" name="Rectangle 1"/>
          <p:cNvSpPr>
            <a:spLocks noChangeArrowheads="1"/>
          </p:cNvSpPr>
          <p:nvPr/>
        </p:nvSpPr>
        <p:spPr bwMode="auto">
          <a:xfrm>
            <a:off x="533400" y="3886200"/>
            <a:ext cx="8351837"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b="1" dirty="0">
                <a:solidFill>
                  <a:schemeClr val="tx1"/>
                </a:solidFill>
              </a:rPr>
              <a:t>Figure C.36 The eight-stage pipeline structure of the R4000 uses pipelined instruction and data caches. </a:t>
            </a:r>
            <a:r>
              <a:rPr lang="en-US" sz="1800" dirty="0">
                <a:solidFill>
                  <a:schemeClr val="tx1"/>
                </a:solidFill>
              </a:rPr>
              <a:t>The pipe stages are labeled and their detailed function is described in the text. The vertical dashed lines represent the stage boundaries as well as the location of pipeline latches. The instruction is actually available at the end of IS, but the tag check is done in RF, while the registers are fetched. Thus, we show the instruction memory as operating through RF. The TC stage is needed for data memory access, because we cannot write the data into the register until we know whether the cache access was a hit or not.</a:t>
            </a:r>
          </a:p>
        </p:txBody>
      </p:sp>
      <p:pic>
        <p:nvPicPr>
          <p:cNvPr id="6" name="Picture 2" descr="X:\Production\Artfinal\0000000038\MKCAD\978-0-12-811905-1\0003170711\XMLLowres\bm36-9780128119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18456" cy="1769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900113" y="6389688"/>
            <a:ext cx="7343775" cy="360362"/>
          </a:xfrm>
          <a:prstGeom prst="rect">
            <a:avLst/>
          </a:prstGeom>
          <a:noFill/>
          <a:ln>
            <a:noFill/>
          </a:ln>
          <a:effectLst/>
        </p:spPr>
        <p:txBody>
          <a:bodyPr lIns="90000" tIns="54779"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9pPr>
          </a:lstStyle>
          <a:p>
            <a:pPr algn="ctr" eaLnBrk="1">
              <a:lnSpc>
                <a:spcPct val="93000"/>
              </a:lnSpc>
              <a:buClr>
                <a:srgbClr val="000000"/>
              </a:buClr>
              <a:buSzPct val="100000"/>
              <a:buFont typeface="Times New Roman" charset="0"/>
              <a:buNone/>
            </a:pPr>
            <a:r>
              <a:rPr lang="en-US" sz="1100" dirty="0">
                <a:solidFill>
                  <a:srgbClr val="000000"/>
                </a:solidFill>
              </a:rPr>
              <a:t>© 2018 Elsevier Inc. All rights reserved.</a:t>
            </a:r>
          </a:p>
        </p:txBody>
      </p:sp>
      <p:grpSp>
        <p:nvGrpSpPr>
          <p:cNvPr id="12" name="Group 11"/>
          <p:cNvGrpSpPr/>
          <p:nvPr/>
        </p:nvGrpSpPr>
        <p:grpSpPr>
          <a:xfrm>
            <a:off x="7467600" y="685800"/>
            <a:ext cx="1416073" cy="2895600"/>
            <a:chOff x="7467600" y="685800"/>
            <a:chExt cx="1416073" cy="2895600"/>
          </a:xfrm>
        </p:grpSpPr>
        <p:cxnSp>
          <p:nvCxnSpPr>
            <p:cNvPr id="8" name="Straight Connector 7"/>
            <p:cNvCxnSpPr/>
            <p:nvPr/>
          </p:nvCxnSpPr>
          <p:spPr bwMode="auto">
            <a:xfrm>
              <a:off x="8001000" y="1066800"/>
              <a:ext cx="0" cy="2514600"/>
            </a:xfrm>
            <a:prstGeom prst="line">
              <a:avLst/>
            </a:prstGeom>
            <a:solidFill>
              <a:schemeClr val="bg1"/>
            </a:solidFill>
            <a:ln w="76200" cap="flat" cmpd="sng" algn="ctr">
              <a:solidFill>
                <a:srgbClr val="FF0000"/>
              </a:solidFill>
              <a:prstDash val="dash"/>
              <a:round/>
              <a:headEnd type="none" w="med" len="med"/>
              <a:tailEnd type="none" w="med" len="med"/>
            </a:ln>
            <a:effectLst/>
          </p:spPr>
        </p:cxnSp>
        <p:sp>
          <p:nvSpPr>
            <p:cNvPr id="10" name="TextBox 9"/>
            <p:cNvSpPr txBox="1"/>
            <p:nvPr/>
          </p:nvSpPr>
          <p:spPr>
            <a:xfrm>
              <a:off x="7467600" y="685800"/>
              <a:ext cx="1416073" cy="338554"/>
            </a:xfrm>
            <a:prstGeom prst="rect">
              <a:avLst/>
            </a:prstGeom>
            <a:noFill/>
          </p:spPr>
          <p:txBody>
            <a:bodyPr wrap="none" rtlCol="0">
              <a:spAutoFit/>
            </a:bodyPr>
            <a:lstStyle/>
            <a:p>
              <a:r>
                <a:rPr lang="en-US" dirty="0">
                  <a:solidFill>
                    <a:srgbClr val="000000"/>
                  </a:solidFill>
                </a:rPr>
                <a:t>Commit Point</a:t>
              </a:r>
            </a:p>
          </p:txBody>
        </p:sp>
      </p:grpSp>
      <p:sp>
        <p:nvSpPr>
          <p:cNvPr id="3" name="TextBox 2">
            <a:extLst>
              <a:ext uri="{FF2B5EF4-FFF2-40B4-BE49-F238E27FC236}">
                <a16:creationId xmlns:a16="http://schemas.microsoft.com/office/drawing/2014/main" id="{F3F25210-9E06-4745-844C-99654A81BD6D}"/>
              </a:ext>
            </a:extLst>
          </p:cNvPr>
          <p:cNvSpPr txBox="1"/>
          <p:nvPr/>
        </p:nvSpPr>
        <p:spPr>
          <a:xfrm>
            <a:off x="228601" y="3195957"/>
            <a:ext cx="3581400" cy="584775"/>
          </a:xfrm>
          <a:prstGeom prst="rect">
            <a:avLst/>
          </a:prstGeom>
          <a:solidFill>
            <a:schemeClr val="accent2">
              <a:lumMod val="20000"/>
              <a:lumOff val="80000"/>
            </a:schemeClr>
          </a:solidFill>
          <a:ln>
            <a:solidFill>
              <a:schemeClr val="tx1"/>
            </a:solidFill>
          </a:ln>
        </p:spPr>
        <p:txBody>
          <a:bodyPr wrap="square" rtlCol="0">
            <a:spAutoFit/>
          </a:bodyPr>
          <a:lstStyle/>
          <a:p>
            <a:r>
              <a:rPr lang="en-US" i="1" dirty="0">
                <a:solidFill>
                  <a:srgbClr val="000000"/>
                </a:solidFill>
              </a:rPr>
              <a:t>Direct-mapped I$ allows use of instruction before tag check complete</a:t>
            </a:r>
          </a:p>
        </p:txBody>
      </p:sp>
      <p:cxnSp>
        <p:nvCxnSpPr>
          <p:cNvPr id="11" name="Straight Arrow Connector 10">
            <a:extLst>
              <a:ext uri="{FF2B5EF4-FFF2-40B4-BE49-F238E27FC236}">
                <a16:creationId xmlns:a16="http://schemas.microsoft.com/office/drawing/2014/main" id="{A3F88AA8-5542-7843-86C2-B54AF9D56CF8}"/>
              </a:ext>
            </a:extLst>
          </p:cNvPr>
          <p:cNvCxnSpPr>
            <a:cxnSpLocks/>
            <a:stCxn id="3" idx="0"/>
          </p:cNvCxnSpPr>
          <p:nvPr/>
        </p:nvCxnSpPr>
        <p:spPr bwMode="auto">
          <a:xfrm flipV="1">
            <a:off x="2019301" y="2651985"/>
            <a:ext cx="114300" cy="54397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0644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R4000 Load-Use Delay</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12</a:t>
            </a:fld>
            <a:endParaRPr lang="en-US" b="0">
              <a:solidFill>
                <a:srgbClr val="FBBA03"/>
              </a:solidFill>
            </a:endParaRPr>
          </a:p>
        </p:txBody>
      </p:sp>
      <p:sp>
        <p:nvSpPr>
          <p:cNvPr id="4" name="Rectangle 1"/>
          <p:cNvSpPr>
            <a:spLocks noChangeArrowheads="1"/>
          </p:cNvSpPr>
          <p:nvPr/>
        </p:nvSpPr>
        <p:spPr bwMode="auto">
          <a:xfrm>
            <a:off x="457200" y="5105400"/>
            <a:ext cx="8358187" cy="161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b="1" dirty="0">
                <a:solidFill>
                  <a:srgbClr val="000000"/>
                </a:solidFill>
              </a:rPr>
              <a:t>Figure C.37 The structure of the R4000 integer pipeline leads to a x1 load delay. </a:t>
            </a:r>
            <a:r>
              <a:rPr lang="en-US" sz="1800" dirty="0">
                <a:solidFill>
                  <a:srgbClr val="000000"/>
                </a:solidFill>
              </a:rPr>
              <a:t>A x1 delay is possible because the data value is available at the end of DS and can be bypassed. If the tag check in TC indicates a miss, the pipeline is backed up a cycle, when the correct data are available.</a:t>
            </a:r>
          </a:p>
          <a:p>
            <a:endParaRPr lang="en-US" sz="1800" dirty="0">
              <a:solidFill>
                <a:srgbClr val="000000"/>
              </a:solidFill>
            </a:endParaRPr>
          </a:p>
        </p:txBody>
      </p:sp>
      <p:pic>
        <p:nvPicPr>
          <p:cNvPr id="5" name="Picture 2" descr="X:\Production\Artfinal\0000000038\MKCAD\978-0-12-811905-1\0003170711\XMLLowres\bm37-9780128119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94339"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900113" y="6389688"/>
            <a:ext cx="7343775" cy="360362"/>
          </a:xfrm>
          <a:prstGeom prst="rect">
            <a:avLst/>
          </a:prstGeom>
          <a:noFill/>
          <a:ln>
            <a:noFill/>
          </a:ln>
          <a:effectLst/>
        </p:spPr>
        <p:txBody>
          <a:bodyPr lIns="90000" tIns="54779"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9pPr>
          </a:lstStyle>
          <a:p>
            <a:pPr algn="ctr" eaLnBrk="1">
              <a:lnSpc>
                <a:spcPct val="93000"/>
              </a:lnSpc>
              <a:buClr>
                <a:srgbClr val="000000"/>
              </a:buClr>
              <a:buSzPct val="100000"/>
              <a:buFont typeface="Times New Roman" charset="0"/>
              <a:buNone/>
            </a:pPr>
            <a:r>
              <a:rPr lang="en-US" sz="1100" dirty="0">
                <a:solidFill>
                  <a:srgbClr val="000000"/>
                </a:solidFill>
              </a:rPr>
              <a:t>© 2018 Elsevier Inc. All rights reserved.</a:t>
            </a:r>
          </a:p>
        </p:txBody>
      </p:sp>
      <p:sp>
        <p:nvSpPr>
          <p:cNvPr id="7" name="TextBox 6">
            <a:extLst>
              <a:ext uri="{FF2B5EF4-FFF2-40B4-BE49-F238E27FC236}">
                <a16:creationId xmlns:a16="http://schemas.microsoft.com/office/drawing/2014/main" id="{F31278F9-E448-1C48-8AAE-E76D2E6A4D70}"/>
              </a:ext>
            </a:extLst>
          </p:cNvPr>
          <p:cNvSpPr txBox="1"/>
          <p:nvPr/>
        </p:nvSpPr>
        <p:spPr>
          <a:xfrm>
            <a:off x="4961891" y="726539"/>
            <a:ext cx="3169284" cy="584775"/>
          </a:xfrm>
          <a:prstGeom prst="rect">
            <a:avLst/>
          </a:prstGeom>
          <a:solidFill>
            <a:schemeClr val="accent2">
              <a:lumMod val="20000"/>
              <a:lumOff val="80000"/>
            </a:schemeClr>
          </a:solidFill>
          <a:ln>
            <a:solidFill>
              <a:schemeClr val="tx1"/>
            </a:solidFill>
          </a:ln>
        </p:spPr>
        <p:txBody>
          <a:bodyPr wrap="square" rtlCol="0">
            <a:spAutoFit/>
          </a:bodyPr>
          <a:lstStyle/>
          <a:p>
            <a:r>
              <a:rPr lang="en-US" i="1" dirty="0">
                <a:solidFill>
                  <a:srgbClr val="000000"/>
                </a:solidFill>
              </a:rPr>
              <a:t>Direct-mapped D$ allows use of data before tag check complete</a:t>
            </a:r>
          </a:p>
        </p:txBody>
      </p:sp>
      <p:cxnSp>
        <p:nvCxnSpPr>
          <p:cNvPr id="8" name="Straight Arrow Connector 7">
            <a:extLst>
              <a:ext uri="{FF2B5EF4-FFF2-40B4-BE49-F238E27FC236}">
                <a16:creationId xmlns:a16="http://schemas.microsoft.com/office/drawing/2014/main" id="{0EFFA87A-C291-6C42-880C-80F4BA94E943}"/>
              </a:ext>
            </a:extLst>
          </p:cNvPr>
          <p:cNvCxnSpPr>
            <a:cxnSpLocks/>
            <a:stCxn id="7" idx="2"/>
          </p:cNvCxnSpPr>
          <p:nvPr/>
        </p:nvCxnSpPr>
        <p:spPr bwMode="auto">
          <a:xfrm flipH="1">
            <a:off x="5419091" y="1311314"/>
            <a:ext cx="1127442" cy="74608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137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R4000 Branches</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13</a:t>
            </a:fld>
            <a:endParaRPr lang="en-US" b="0">
              <a:solidFill>
                <a:srgbClr val="FBBA03"/>
              </a:solidFill>
            </a:endParaRPr>
          </a:p>
        </p:txBody>
      </p:sp>
      <p:sp>
        <p:nvSpPr>
          <p:cNvPr id="4" name="Rectangle 1"/>
          <p:cNvSpPr>
            <a:spLocks noChangeArrowheads="1"/>
          </p:cNvSpPr>
          <p:nvPr/>
        </p:nvSpPr>
        <p:spPr bwMode="auto">
          <a:xfrm>
            <a:off x="685800" y="5562600"/>
            <a:ext cx="774858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b="1" dirty="0">
                <a:solidFill>
                  <a:srgbClr val="000000"/>
                </a:solidFill>
              </a:rPr>
              <a:t>Figure C.39 The basic branch delay is three cycles, because the condition evaluation is performed during EX.</a:t>
            </a:r>
          </a:p>
        </p:txBody>
      </p:sp>
      <p:pic>
        <p:nvPicPr>
          <p:cNvPr id="5" name="Picture 2" descr="X:\Production\Artfinal\0000000038\MKCAD\978-0-12-811905-1\0003170711\XMLLowres\bm39-9780128119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90600"/>
            <a:ext cx="8436383"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900113" y="6389688"/>
            <a:ext cx="7343775" cy="360362"/>
          </a:xfrm>
          <a:prstGeom prst="rect">
            <a:avLst/>
          </a:prstGeom>
          <a:noFill/>
          <a:ln>
            <a:noFill/>
          </a:ln>
          <a:effectLst/>
        </p:spPr>
        <p:txBody>
          <a:bodyPr lIns="90000" tIns="54779"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9pPr>
          </a:lstStyle>
          <a:p>
            <a:pPr algn="ctr" eaLnBrk="1">
              <a:lnSpc>
                <a:spcPct val="93000"/>
              </a:lnSpc>
              <a:buClr>
                <a:srgbClr val="000000"/>
              </a:buClr>
              <a:buSzPct val="100000"/>
              <a:buFont typeface="Times New Roman" charset="0"/>
              <a:buNone/>
            </a:pPr>
            <a:r>
              <a:rPr lang="en-US" sz="1100" dirty="0">
                <a:solidFill>
                  <a:srgbClr val="000000"/>
                </a:solidFill>
              </a:rPr>
              <a:t>© 2018 Elsevier Inc. All rights reserved.</a:t>
            </a:r>
          </a:p>
        </p:txBody>
      </p:sp>
    </p:spTree>
    <p:extLst>
      <p:ext uri="{BB962C8B-B14F-4D97-AF65-F5344CB8AC3E}">
        <p14:creationId xmlns:p14="http://schemas.microsoft.com/office/powerpoint/2010/main" val="284034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01000" cy="685800"/>
          </a:xfrm>
        </p:spPr>
        <p:txBody>
          <a:bodyPr/>
          <a:lstStyle/>
          <a:p>
            <a:r>
              <a:rPr lang="en-US" dirty="0"/>
              <a:t>Simple vector-vector add code example</a:t>
            </a:r>
          </a:p>
        </p:txBody>
      </p:sp>
      <p:sp>
        <p:nvSpPr>
          <p:cNvPr id="3" name="Content Placeholder 2"/>
          <p:cNvSpPr>
            <a:spLocks noGrp="1"/>
          </p:cNvSpPr>
          <p:nvPr>
            <p:ph idx="1"/>
          </p:nvPr>
        </p:nvSpPr>
        <p:spPr/>
        <p:txBody>
          <a:bodyPr/>
          <a:lstStyle/>
          <a:p>
            <a:pPr marL="0" indent="0">
              <a:buNone/>
            </a:pPr>
            <a:r>
              <a:rPr lang="en-US" sz="2400" b="1" dirty="0">
                <a:latin typeface="Courier New"/>
                <a:cs typeface="Courier New"/>
              </a:rPr>
              <a:t>#	for(</a:t>
            </a:r>
            <a:r>
              <a:rPr lang="en-US" sz="2400" b="1" dirty="0" err="1">
                <a:latin typeface="Courier New"/>
                <a:cs typeface="Courier New"/>
              </a:rPr>
              <a:t>i</a:t>
            </a:r>
            <a:r>
              <a:rPr lang="en-US" sz="2400" b="1" dirty="0">
                <a:latin typeface="Courier New"/>
                <a:cs typeface="Courier New"/>
              </a:rPr>
              <a:t>=0; </a:t>
            </a:r>
            <a:r>
              <a:rPr lang="en-US" sz="2400" b="1" dirty="0" err="1">
                <a:latin typeface="Courier New"/>
                <a:cs typeface="Courier New"/>
              </a:rPr>
              <a:t>i</a:t>
            </a:r>
            <a:r>
              <a:rPr lang="en-US" sz="2400" b="1" dirty="0">
                <a:latin typeface="Courier New"/>
                <a:cs typeface="Courier New"/>
              </a:rPr>
              <a:t>&lt;N; </a:t>
            </a:r>
            <a:r>
              <a:rPr lang="en-US" sz="2400" b="1" dirty="0" err="1">
                <a:latin typeface="Courier New"/>
                <a:cs typeface="Courier New"/>
              </a:rPr>
              <a:t>i</a:t>
            </a:r>
            <a:r>
              <a:rPr lang="en-US" sz="2400" b="1" dirty="0">
                <a:latin typeface="Courier New"/>
                <a:cs typeface="Courier New"/>
              </a:rPr>
              <a:t>++)</a:t>
            </a:r>
          </a:p>
          <a:p>
            <a:pPr marL="0" indent="0">
              <a:buNone/>
            </a:pPr>
            <a:r>
              <a:rPr lang="en-US" sz="2400" b="1" dirty="0">
                <a:latin typeface="Courier New"/>
                <a:cs typeface="Courier New"/>
              </a:rPr>
              <a:t>#		A[</a:t>
            </a:r>
            <a:r>
              <a:rPr lang="en-US" sz="2400" b="1" dirty="0" err="1">
                <a:latin typeface="Courier New"/>
                <a:cs typeface="Courier New"/>
              </a:rPr>
              <a:t>i</a:t>
            </a:r>
            <a:r>
              <a:rPr lang="en-US" sz="2400" b="1" dirty="0">
                <a:latin typeface="Courier New"/>
                <a:cs typeface="Courier New"/>
              </a:rPr>
              <a:t>] = B[</a:t>
            </a:r>
            <a:r>
              <a:rPr lang="en-US" sz="2400" b="1" dirty="0" err="1">
                <a:latin typeface="Courier New"/>
                <a:cs typeface="Courier New"/>
              </a:rPr>
              <a:t>i</a:t>
            </a:r>
            <a:r>
              <a:rPr lang="en-US" sz="2400" b="1" dirty="0">
                <a:latin typeface="Courier New"/>
                <a:cs typeface="Courier New"/>
              </a:rPr>
              <a:t>]+C[</a:t>
            </a:r>
            <a:r>
              <a:rPr lang="en-US" sz="2400" b="1" dirty="0" err="1">
                <a:latin typeface="Courier New"/>
                <a:cs typeface="Courier New"/>
              </a:rPr>
              <a:t>i</a:t>
            </a:r>
            <a:r>
              <a:rPr lang="en-US" sz="2400" b="1" dirty="0">
                <a:latin typeface="Courier New"/>
                <a:cs typeface="Courier New"/>
              </a:rPr>
              <a:t>];</a:t>
            </a:r>
          </a:p>
          <a:p>
            <a:pPr marL="0" indent="0">
              <a:buNone/>
            </a:pPr>
            <a:endParaRPr lang="en-US" sz="2400" b="1" dirty="0">
              <a:latin typeface="Courier New"/>
              <a:cs typeface="Courier New"/>
            </a:endParaRPr>
          </a:p>
          <a:p>
            <a:pPr marL="0" indent="0">
              <a:buNone/>
            </a:pPr>
            <a:r>
              <a:rPr lang="en-US" sz="2400" b="1" dirty="0">
                <a:latin typeface="Courier New"/>
                <a:cs typeface="Courier New"/>
              </a:rPr>
              <a:t>loop: </a:t>
            </a:r>
            <a:r>
              <a:rPr lang="en-US" sz="2400" b="1" dirty="0" err="1">
                <a:latin typeface="Courier New"/>
                <a:cs typeface="Courier New"/>
              </a:rPr>
              <a:t>fld</a:t>
            </a:r>
            <a:r>
              <a:rPr lang="en-US" sz="2400" b="1" dirty="0">
                <a:latin typeface="Courier New"/>
                <a:cs typeface="Courier New"/>
              </a:rPr>
              <a:t> f0, 0(x2) // x2 points to B</a:t>
            </a:r>
          </a:p>
          <a:p>
            <a:pPr marL="0" indent="0">
              <a:buNone/>
            </a:pPr>
            <a:r>
              <a:rPr lang="en-US" sz="2400" b="1" dirty="0">
                <a:latin typeface="Courier New"/>
                <a:cs typeface="Courier New"/>
              </a:rPr>
              <a:t>	 </a:t>
            </a:r>
            <a:r>
              <a:rPr lang="en-US" sz="2400" b="1" dirty="0" err="1">
                <a:latin typeface="Courier New"/>
                <a:cs typeface="Courier New"/>
              </a:rPr>
              <a:t>fld</a:t>
            </a:r>
            <a:r>
              <a:rPr lang="en-US" sz="2400" b="1" dirty="0">
                <a:latin typeface="Courier New"/>
                <a:cs typeface="Courier New"/>
              </a:rPr>
              <a:t> f1, 0(x3) // x3 points to C</a:t>
            </a:r>
          </a:p>
          <a:p>
            <a:pPr marL="0" indent="0">
              <a:buNone/>
            </a:pPr>
            <a:r>
              <a:rPr lang="en-US" sz="2400" b="1" dirty="0">
                <a:latin typeface="Courier New"/>
                <a:cs typeface="Courier New"/>
              </a:rPr>
              <a:t>	 </a:t>
            </a:r>
            <a:r>
              <a:rPr lang="en-US" sz="2400" b="1" dirty="0" err="1">
                <a:latin typeface="Courier New"/>
                <a:cs typeface="Courier New"/>
              </a:rPr>
              <a:t>fadd.d</a:t>
            </a:r>
            <a:r>
              <a:rPr lang="en-US" sz="2400" b="1" dirty="0">
                <a:latin typeface="Courier New"/>
                <a:cs typeface="Courier New"/>
              </a:rPr>
              <a:t> f2, f0, f1</a:t>
            </a:r>
          </a:p>
          <a:p>
            <a:pPr marL="0" indent="0">
              <a:buNone/>
            </a:pPr>
            <a:r>
              <a:rPr lang="en-US" sz="2400" b="1" dirty="0">
                <a:latin typeface="Courier New"/>
                <a:cs typeface="Courier New"/>
              </a:rPr>
              <a:t>	 </a:t>
            </a:r>
            <a:r>
              <a:rPr lang="en-US" sz="2400" b="1" dirty="0" err="1">
                <a:latin typeface="Courier New"/>
                <a:cs typeface="Courier New"/>
              </a:rPr>
              <a:t>fsd</a:t>
            </a:r>
            <a:r>
              <a:rPr lang="en-US" sz="2400" b="1" dirty="0">
                <a:latin typeface="Courier New"/>
                <a:cs typeface="Courier New"/>
              </a:rPr>
              <a:t> f2, 0(x1) // x1 points to A</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x1, x1, 8	// Bump pointer</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x2, x2, 8	// Bump pointer</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x3, x3, 8	// Bump pointer</a:t>
            </a:r>
          </a:p>
          <a:p>
            <a:pPr marL="0" indent="0">
              <a:buNone/>
            </a:pPr>
            <a:r>
              <a:rPr lang="en-US" sz="2400" b="1" dirty="0">
                <a:latin typeface="Courier New"/>
                <a:cs typeface="Courier New"/>
              </a:rPr>
              <a:t>	 </a:t>
            </a:r>
            <a:r>
              <a:rPr lang="en-US" sz="2400" b="1" dirty="0" err="1">
                <a:latin typeface="Courier New"/>
                <a:cs typeface="Courier New"/>
              </a:rPr>
              <a:t>bne</a:t>
            </a:r>
            <a:r>
              <a:rPr lang="en-US" sz="2400" b="1" dirty="0">
                <a:latin typeface="Courier New"/>
                <a:cs typeface="Courier New"/>
              </a:rPr>
              <a:t> x1, x4, loop // x4 holds end</a:t>
            </a:r>
          </a:p>
          <a:p>
            <a:pPr marL="0" indent="0">
              <a:buNone/>
            </a:pPr>
            <a:r>
              <a:rPr lang="en-US" sz="2400" b="1" dirty="0">
                <a:latin typeface="Courier New"/>
                <a:cs typeface="Courier New"/>
              </a:rPr>
              <a:t>		 </a:t>
            </a:r>
          </a:p>
          <a:p>
            <a:pPr marL="0" indent="0">
              <a:buNone/>
            </a:pPr>
            <a:endParaRPr lang="en-US" sz="2400" b="1" dirty="0">
              <a:latin typeface="Courier New"/>
              <a:cs typeface="Courier New"/>
            </a:endParaRPr>
          </a:p>
          <a:p>
            <a:pPr marL="0" indent="0">
              <a:buNone/>
            </a:pPr>
            <a:r>
              <a:rPr lang="en-US" sz="2400" b="1" dirty="0">
                <a:latin typeface="Courier New"/>
                <a:cs typeface="Courier New"/>
              </a:rPr>
              <a:t>	</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354367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01000" cy="685800"/>
          </a:xfrm>
        </p:spPr>
        <p:txBody>
          <a:bodyPr/>
          <a:lstStyle/>
          <a:p>
            <a:r>
              <a:rPr lang="en-US" dirty="0"/>
              <a:t>Simple Pipeline Scheduling</a:t>
            </a:r>
          </a:p>
        </p:txBody>
      </p:sp>
      <p:sp>
        <p:nvSpPr>
          <p:cNvPr id="3" name="Content Placeholder 2"/>
          <p:cNvSpPr>
            <a:spLocks noGrp="1"/>
          </p:cNvSpPr>
          <p:nvPr>
            <p:ph idx="1"/>
          </p:nvPr>
        </p:nvSpPr>
        <p:spPr/>
        <p:txBody>
          <a:bodyPr/>
          <a:lstStyle/>
          <a:p>
            <a:pPr marL="0" indent="0">
              <a:buNone/>
            </a:pPr>
            <a:r>
              <a:rPr lang="en-US" sz="2400" dirty="0"/>
              <a:t>Can reschedule code to try to reduce pipeline hazards</a:t>
            </a:r>
            <a:endParaRPr lang="en-US" sz="2400" b="1" dirty="0">
              <a:latin typeface="Courier New"/>
              <a:cs typeface="Courier New"/>
            </a:endParaRPr>
          </a:p>
          <a:p>
            <a:pPr marL="0" indent="0">
              <a:buNone/>
            </a:pPr>
            <a:endParaRPr lang="en-US" sz="2400" b="1" dirty="0">
              <a:latin typeface="Courier New"/>
              <a:cs typeface="Courier New"/>
            </a:endParaRPr>
          </a:p>
          <a:p>
            <a:pPr marL="0" indent="0">
              <a:buNone/>
            </a:pPr>
            <a:r>
              <a:rPr lang="en-US" sz="2400" b="1" dirty="0">
                <a:latin typeface="Courier New"/>
                <a:cs typeface="Courier New"/>
              </a:rPr>
              <a:t>loop: </a:t>
            </a:r>
            <a:r>
              <a:rPr lang="en-US" sz="2400" b="1" dirty="0" err="1">
                <a:latin typeface="Courier New"/>
                <a:cs typeface="Courier New"/>
              </a:rPr>
              <a:t>fld</a:t>
            </a:r>
            <a:r>
              <a:rPr lang="en-US" sz="2400" b="1" dirty="0">
                <a:latin typeface="Courier New"/>
                <a:cs typeface="Courier New"/>
              </a:rPr>
              <a:t> f0, 0(x2) // x2 points to B</a:t>
            </a:r>
          </a:p>
          <a:p>
            <a:pPr marL="0" indent="0">
              <a:buNone/>
            </a:pPr>
            <a:r>
              <a:rPr lang="en-US" sz="2400" b="1" dirty="0">
                <a:latin typeface="Courier New"/>
                <a:cs typeface="Courier New"/>
              </a:rPr>
              <a:t>	 </a:t>
            </a:r>
            <a:r>
              <a:rPr lang="en-US" sz="2400" b="1" dirty="0" err="1">
                <a:latin typeface="Courier New"/>
                <a:cs typeface="Courier New"/>
              </a:rPr>
              <a:t>fld</a:t>
            </a:r>
            <a:r>
              <a:rPr lang="en-US" sz="2400" b="1" dirty="0">
                <a:latin typeface="Courier New"/>
                <a:cs typeface="Courier New"/>
              </a:rPr>
              <a:t> f1, 0(x3) // x3 points to C</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x3, x3, 8	// Bump pointer</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x2, x2, 8	// Bump pointer</a:t>
            </a:r>
          </a:p>
          <a:p>
            <a:pPr marL="0" indent="0">
              <a:buNone/>
            </a:pPr>
            <a:r>
              <a:rPr lang="en-US" sz="2400" b="1" dirty="0">
                <a:latin typeface="Courier New"/>
                <a:cs typeface="Courier New"/>
              </a:rPr>
              <a:t>	 </a:t>
            </a:r>
            <a:r>
              <a:rPr lang="en-US" sz="2400" b="1" dirty="0" err="1">
                <a:latin typeface="Courier New"/>
                <a:cs typeface="Courier New"/>
              </a:rPr>
              <a:t>fadd.d</a:t>
            </a:r>
            <a:r>
              <a:rPr lang="en-US" sz="2400" b="1" dirty="0">
                <a:latin typeface="Courier New"/>
                <a:cs typeface="Courier New"/>
              </a:rPr>
              <a:t> f2, f0, f1</a:t>
            </a:r>
          </a:p>
          <a:p>
            <a:pPr marL="0" indent="0">
              <a:buNone/>
            </a:pPr>
            <a:r>
              <a:rPr lang="en-US" sz="2400" b="1" dirty="0">
                <a:latin typeface="Courier New"/>
                <a:cs typeface="Courier New"/>
              </a:rPr>
              <a:t>	 </a:t>
            </a:r>
            <a:r>
              <a:rPr lang="en-US" sz="2400" b="1" dirty="0" err="1">
                <a:latin typeface="Courier New"/>
                <a:cs typeface="Courier New"/>
              </a:rPr>
              <a:t>addi</a:t>
            </a:r>
            <a:r>
              <a:rPr lang="en-US" sz="2400" b="1" dirty="0">
                <a:latin typeface="Courier New"/>
                <a:cs typeface="Courier New"/>
              </a:rPr>
              <a:t> x1, x1, 8	// Bump pointer</a:t>
            </a:r>
          </a:p>
          <a:p>
            <a:pPr marL="0" indent="0">
              <a:buNone/>
            </a:pPr>
            <a:r>
              <a:rPr lang="en-US" sz="2400" b="1" dirty="0">
                <a:latin typeface="Courier New"/>
                <a:cs typeface="Courier New"/>
              </a:rPr>
              <a:t>	 </a:t>
            </a:r>
            <a:r>
              <a:rPr lang="en-US" sz="2400" b="1" dirty="0" err="1">
                <a:latin typeface="Courier New"/>
                <a:cs typeface="Courier New"/>
              </a:rPr>
              <a:t>fsd</a:t>
            </a:r>
            <a:r>
              <a:rPr lang="en-US" sz="2400" b="1" dirty="0">
                <a:latin typeface="Courier New"/>
                <a:cs typeface="Courier New"/>
              </a:rPr>
              <a:t> f2, -8(x1) // x1 points to A</a:t>
            </a:r>
          </a:p>
          <a:p>
            <a:pPr marL="0" indent="0">
              <a:buNone/>
            </a:pPr>
            <a:r>
              <a:rPr lang="en-US" sz="2400" b="1" dirty="0">
                <a:latin typeface="Courier New"/>
                <a:cs typeface="Courier New"/>
              </a:rPr>
              <a:t>	 </a:t>
            </a:r>
            <a:r>
              <a:rPr lang="en-US" sz="2400" b="1" dirty="0" err="1">
                <a:latin typeface="Courier New"/>
                <a:cs typeface="Courier New"/>
              </a:rPr>
              <a:t>bne</a:t>
            </a:r>
            <a:r>
              <a:rPr lang="en-US" sz="2400" b="1" dirty="0">
                <a:latin typeface="Courier New"/>
                <a:cs typeface="Courier New"/>
              </a:rPr>
              <a:t> x1, x4, loop // x4 holds end</a:t>
            </a:r>
          </a:p>
          <a:p>
            <a:pPr marL="0" indent="0">
              <a:buNone/>
            </a:pPr>
            <a:r>
              <a:rPr lang="en-US" sz="2400" b="1" dirty="0">
                <a:latin typeface="Courier New"/>
                <a:cs typeface="Courier New"/>
              </a:rPr>
              <a:t>		 </a:t>
            </a:r>
          </a:p>
          <a:p>
            <a:pPr marL="0" indent="0">
              <a:buNone/>
            </a:pPr>
            <a:r>
              <a:rPr lang="en-US" sz="2400" dirty="0"/>
              <a:t>Long latency loads and floating-point operations limit parallelism within a single loop iteration</a:t>
            </a:r>
          </a:p>
          <a:p>
            <a:pPr marL="0" indent="0">
              <a:buNone/>
            </a:pPr>
            <a:r>
              <a:rPr lang="en-US" sz="2400" b="1" dirty="0">
                <a:latin typeface="Courier New"/>
                <a:cs typeface="Courier New"/>
              </a:rPr>
              <a:t>	</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64440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01000" cy="685800"/>
          </a:xfrm>
        </p:spPr>
        <p:txBody>
          <a:bodyPr/>
          <a:lstStyle/>
          <a:p>
            <a:r>
              <a:rPr lang="en-US" dirty="0"/>
              <a:t>One way to reduce hazards: Loop Unrolling</a:t>
            </a:r>
          </a:p>
        </p:txBody>
      </p:sp>
      <p:sp>
        <p:nvSpPr>
          <p:cNvPr id="3" name="Content Placeholder 2"/>
          <p:cNvSpPr>
            <a:spLocks noGrp="1"/>
          </p:cNvSpPr>
          <p:nvPr>
            <p:ph idx="1"/>
          </p:nvPr>
        </p:nvSpPr>
        <p:spPr>
          <a:xfrm>
            <a:off x="457200" y="762000"/>
            <a:ext cx="8226425" cy="5562600"/>
          </a:xfrm>
        </p:spPr>
        <p:txBody>
          <a:bodyPr/>
          <a:lstStyle/>
          <a:p>
            <a:pPr marL="0" indent="0">
              <a:spcBef>
                <a:spcPts val="400"/>
              </a:spcBef>
              <a:buNone/>
            </a:pPr>
            <a:r>
              <a:rPr lang="en-US" sz="2000" dirty="0"/>
              <a:t>Can unroll to expose more parallelism, reduce dynamic instruction count</a:t>
            </a:r>
            <a:endParaRPr lang="en-US" sz="2000" b="1" dirty="0">
              <a:latin typeface="Courier New"/>
              <a:cs typeface="Courier New"/>
            </a:endParaRPr>
          </a:p>
          <a:p>
            <a:pPr marL="0" indent="0">
              <a:spcBef>
                <a:spcPts val="400"/>
              </a:spcBef>
              <a:buNone/>
            </a:pPr>
            <a:r>
              <a:rPr lang="en-US" sz="2000" b="1" dirty="0">
                <a:latin typeface="Courier New"/>
                <a:cs typeface="Courier New"/>
              </a:rPr>
              <a:t>loop:  </a:t>
            </a:r>
            <a:r>
              <a:rPr lang="en-US" sz="2000" b="1" dirty="0" err="1">
                <a:latin typeface="Courier New"/>
                <a:cs typeface="Courier New"/>
              </a:rPr>
              <a:t>fld</a:t>
            </a:r>
            <a:r>
              <a:rPr lang="en-US" sz="2000" b="1" dirty="0">
                <a:latin typeface="Courier New"/>
                <a:cs typeface="Courier New"/>
              </a:rPr>
              <a:t> f0, 0(x2) // x2 points to B</a:t>
            </a:r>
          </a:p>
          <a:p>
            <a:pPr marL="0" indent="0">
              <a:spcBef>
                <a:spcPts val="400"/>
              </a:spcBef>
              <a:buNone/>
            </a:pPr>
            <a:r>
              <a:rPr lang="en-US" sz="2000" b="1" dirty="0">
                <a:latin typeface="Courier New"/>
                <a:cs typeface="Courier New"/>
              </a:rPr>
              <a:t>	 </a:t>
            </a:r>
            <a:r>
              <a:rPr lang="en-US" sz="2000" b="1" dirty="0" err="1">
                <a:latin typeface="Courier New"/>
                <a:cs typeface="Courier New"/>
              </a:rPr>
              <a:t>fld</a:t>
            </a:r>
            <a:r>
              <a:rPr lang="en-US" sz="2000" b="1" dirty="0">
                <a:latin typeface="Courier New"/>
                <a:cs typeface="Courier New"/>
              </a:rPr>
              <a:t> f1, 0(x3) // x3 points to C</a:t>
            </a:r>
          </a:p>
          <a:p>
            <a:pPr marL="0" indent="0">
              <a:spcBef>
                <a:spcPts val="400"/>
              </a:spcBef>
              <a:buNone/>
            </a:pPr>
            <a:r>
              <a:rPr lang="en-US" sz="2000" b="1" dirty="0">
                <a:latin typeface="Courier New"/>
                <a:cs typeface="Courier New"/>
              </a:rPr>
              <a:t>	 </a:t>
            </a:r>
            <a:r>
              <a:rPr lang="en-US" sz="2000" b="1" dirty="0" err="1">
                <a:latin typeface="Courier New"/>
                <a:cs typeface="Courier New"/>
              </a:rPr>
              <a:t>fld</a:t>
            </a:r>
            <a:r>
              <a:rPr lang="en-US" sz="2000" b="1" dirty="0">
                <a:latin typeface="Courier New"/>
                <a:cs typeface="Courier New"/>
              </a:rPr>
              <a:t> f10, 8(x2)</a:t>
            </a:r>
          </a:p>
          <a:p>
            <a:pPr marL="0" indent="0">
              <a:spcBef>
                <a:spcPts val="400"/>
              </a:spcBef>
              <a:buNone/>
            </a:pPr>
            <a:r>
              <a:rPr lang="en-US" sz="2000" b="1" dirty="0">
                <a:latin typeface="Courier New"/>
                <a:cs typeface="Courier New"/>
              </a:rPr>
              <a:t>	 </a:t>
            </a:r>
            <a:r>
              <a:rPr lang="en-US" sz="2000" b="1" dirty="0" err="1">
                <a:latin typeface="Courier New"/>
                <a:cs typeface="Courier New"/>
              </a:rPr>
              <a:t>fld</a:t>
            </a:r>
            <a:r>
              <a:rPr lang="en-US" sz="2000" b="1" dirty="0">
                <a:latin typeface="Courier New"/>
                <a:cs typeface="Courier New"/>
              </a:rPr>
              <a:t> f11, 8(x3)</a:t>
            </a:r>
          </a:p>
          <a:p>
            <a:pPr marL="0" indent="0">
              <a:spcBef>
                <a:spcPts val="400"/>
              </a:spcBef>
              <a:buNone/>
            </a:pPr>
            <a:r>
              <a:rPr lang="en-US" sz="2000" b="1" dirty="0">
                <a:latin typeface="Courier New"/>
                <a:cs typeface="Courier New"/>
              </a:rPr>
              <a:t>	 </a:t>
            </a:r>
            <a:r>
              <a:rPr lang="en-US" sz="2000" b="1" dirty="0" err="1">
                <a:latin typeface="Courier New"/>
                <a:cs typeface="Courier New"/>
              </a:rPr>
              <a:t>addi</a:t>
            </a:r>
            <a:r>
              <a:rPr lang="en-US" sz="2000" b="1" dirty="0">
                <a:latin typeface="Courier New"/>
                <a:cs typeface="Courier New"/>
              </a:rPr>
              <a:t> x3,x3,16	// Bump pointer</a:t>
            </a:r>
          </a:p>
          <a:p>
            <a:pPr marL="0" indent="0">
              <a:spcBef>
                <a:spcPts val="400"/>
              </a:spcBef>
              <a:buNone/>
            </a:pPr>
            <a:r>
              <a:rPr lang="en-US" sz="2000" b="1" dirty="0">
                <a:latin typeface="Courier New"/>
                <a:cs typeface="Courier New"/>
              </a:rPr>
              <a:t>	 </a:t>
            </a:r>
            <a:r>
              <a:rPr lang="en-US" sz="2000" b="1" dirty="0" err="1">
                <a:latin typeface="Courier New"/>
                <a:cs typeface="Courier New"/>
              </a:rPr>
              <a:t>addi</a:t>
            </a:r>
            <a:r>
              <a:rPr lang="en-US" sz="2000" b="1" dirty="0">
                <a:latin typeface="Courier New"/>
                <a:cs typeface="Courier New"/>
              </a:rPr>
              <a:t> x2,x2,16	// Bump pointer</a:t>
            </a:r>
          </a:p>
          <a:p>
            <a:pPr marL="0" indent="0">
              <a:spcBef>
                <a:spcPts val="400"/>
              </a:spcBef>
              <a:buNone/>
            </a:pPr>
            <a:r>
              <a:rPr lang="en-US" sz="2000" b="1" dirty="0">
                <a:latin typeface="Courier New"/>
                <a:cs typeface="Courier New"/>
              </a:rPr>
              <a:t>	 </a:t>
            </a:r>
            <a:r>
              <a:rPr lang="en-US" sz="2000" b="1" dirty="0" err="1">
                <a:latin typeface="Courier New"/>
                <a:cs typeface="Courier New"/>
              </a:rPr>
              <a:t>fadd.d</a:t>
            </a:r>
            <a:r>
              <a:rPr lang="en-US" sz="2000" b="1" dirty="0">
                <a:latin typeface="Courier New"/>
                <a:cs typeface="Courier New"/>
              </a:rPr>
              <a:t> f2, f0, f1</a:t>
            </a:r>
          </a:p>
          <a:p>
            <a:pPr marL="0" indent="0">
              <a:spcBef>
                <a:spcPts val="400"/>
              </a:spcBef>
              <a:buNone/>
            </a:pPr>
            <a:r>
              <a:rPr lang="en-US" sz="2000" b="1" dirty="0">
                <a:latin typeface="Courier New"/>
                <a:cs typeface="Courier New"/>
              </a:rPr>
              <a:t>	 </a:t>
            </a:r>
            <a:r>
              <a:rPr lang="en-US" sz="2000" b="1" dirty="0" err="1">
                <a:latin typeface="Courier New"/>
                <a:cs typeface="Courier New"/>
              </a:rPr>
              <a:t>fadd.d</a:t>
            </a:r>
            <a:r>
              <a:rPr lang="en-US" sz="2000" b="1" dirty="0">
                <a:latin typeface="Courier New"/>
                <a:cs typeface="Courier New"/>
              </a:rPr>
              <a:t> f12, f10, f11</a:t>
            </a:r>
          </a:p>
          <a:p>
            <a:pPr marL="0" indent="0">
              <a:spcBef>
                <a:spcPts val="400"/>
              </a:spcBef>
              <a:buNone/>
            </a:pPr>
            <a:r>
              <a:rPr lang="en-US" sz="2000" b="1" dirty="0">
                <a:latin typeface="Courier New"/>
                <a:cs typeface="Courier New"/>
              </a:rPr>
              <a:t>	 </a:t>
            </a:r>
            <a:r>
              <a:rPr lang="en-US" sz="2000" b="1" dirty="0" err="1">
                <a:latin typeface="Courier New"/>
                <a:cs typeface="Courier New"/>
              </a:rPr>
              <a:t>addi</a:t>
            </a:r>
            <a:r>
              <a:rPr lang="en-US" sz="2000" b="1" dirty="0">
                <a:latin typeface="Courier New"/>
                <a:cs typeface="Courier New"/>
              </a:rPr>
              <a:t> x1,x1,16	// Bump pointer</a:t>
            </a:r>
          </a:p>
          <a:p>
            <a:pPr marL="0" indent="0">
              <a:spcBef>
                <a:spcPts val="400"/>
              </a:spcBef>
              <a:buNone/>
            </a:pPr>
            <a:r>
              <a:rPr lang="en-US" sz="2000" b="1" dirty="0">
                <a:latin typeface="Courier New"/>
                <a:cs typeface="Courier New"/>
              </a:rPr>
              <a:t>	 </a:t>
            </a:r>
            <a:r>
              <a:rPr lang="en-US" sz="2000" b="1" dirty="0" err="1">
                <a:latin typeface="Courier New"/>
                <a:cs typeface="Courier New"/>
              </a:rPr>
              <a:t>fsd</a:t>
            </a:r>
            <a:r>
              <a:rPr lang="en-US" sz="2000" b="1" dirty="0">
                <a:latin typeface="Courier New"/>
                <a:cs typeface="Courier New"/>
              </a:rPr>
              <a:t> f2, -16(x1) // x1 points to A</a:t>
            </a:r>
          </a:p>
          <a:p>
            <a:pPr marL="0" indent="0">
              <a:spcBef>
                <a:spcPts val="400"/>
              </a:spcBef>
              <a:buNone/>
            </a:pPr>
            <a:r>
              <a:rPr lang="en-US" sz="2000" b="1" dirty="0">
                <a:latin typeface="Courier New"/>
                <a:cs typeface="Courier New"/>
              </a:rPr>
              <a:t>	 </a:t>
            </a:r>
            <a:r>
              <a:rPr lang="en-US" sz="2000" b="1" dirty="0" err="1">
                <a:latin typeface="Courier New"/>
                <a:cs typeface="Courier New"/>
              </a:rPr>
              <a:t>fsd</a:t>
            </a:r>
            <a:r>
              <a:rPr lang="en-US" sz="2000" b="1" dirty="0">
                <a:latin typeface="Courier New"/>
                <a:cs typeface="Courier New"/>
              </a:rPr>
              <a:t> f12, -8(x1)</a:t>
            </a:r>
          </a:p>
          <a:p>
            <a:pPr marL="0" indent="0">
              <a:spcBef>
                <a:spcPts val="400"/>
              </a:spcBef>
              <a:buNone/>
            </a:pPr>
            <a:r>
              <a:rPr lang="en-US" sz="2000" b="1" dirty="0">
                <a:latin typeface="Courier New"/>
                <a:cs typeface="Courier New"/>
              </a:rPr>
              <a:t>	 </a:t>
            </a:r>
            <a:r>
              <a:rPr lang="en-US" sz="2000" b="1" dirty="0" err="1">
                <a:latin typeface="Courier New"/>
                <a:cs typeface="Courier New"/>
              </a:rPr>
              <a:t>bne</a:t>
            </a:r>
            <a:r>
              <a:rPr lang="en-US" sz="2000" b="1" dirty="0">
                <a:latin typeface="Courier New"/>
                <a:cs typeface="Courier New"/>
              </a:rPr>
              <a:t> x1, x4, loop // x4 holds end</a:t>
            </a:r>
          </a:p>
          <a:p>
            <a:pPr marL="0" indent="0">
              <a:spcBef>
                <a:spcPts val="400"/>
              </a:spcBef>
              <a:buNone/>
            </a:pPr>
            <a:endParaRPr lang="en-US" sz="2000" b="1" dirty="0">
              <a:latin typeface="Courier New"/>
              <a:cs typeface="Courier New"/>
            </a:endParaRPr>
          </a:p>
          <a:p>
            <a:pPr>
              <a:spcBef>
                <a:spcPts val="400"/>
              </a:spcBef>
            </a:pPr>
            <a:r>
              <a:rPr lang="en-US" sz="2000" dirty="0"/>
              <a:t>Unrolling limited by number of architectural registers</a:t>
            </a:r>
          </a:p>
          <a:p>
            <a:pPr>
              <a:spcBef>
                <a:spcPts val="400"/>
              </a:spcBef>
            </a:pPr>
            <a:r>
              <a:rPr lang="en-US" sz="2000" dirty="0"/>
              <a:t>Unrolling increases instruction cache footprint</a:t>
            </a:r>
          </a:p>
          <a:p>
            <a:pPr>
              <a:spcBef>
                <a:spcPts val="400"/>
              </a:spcBef>
            </a:pPr>
            <a:r>
              <a:rPr lang="en-US" sz="2000" dirty="0"/>
              <a:t>More complex code generation for compiler, has to understand pointers</a:t>
            </a:r>
          </a:p>
          <a:p>
            <a:pPr>
              <a:spcBef>
                <a:spcPts val="400"/>
              </a:spcBef>
            </a:pPr>
            <a:r>
              <a:rPr lang="en-US" sz="2000" dirty="0"/>
              <a:t>Can also software pipeline, but has similar concerns</a:t>
            </a:r>
          </a:p>
          <a:p>
            <a:pPr marL="0" indent="0">
              <a:spcBef>
                <a:spcPts val="400"/>
              </a:spcBef>
              <a:buNone/>
            </a:pPr>
            <a:r>
              <a:rPr lang="en-US" sz="2000" b="1" dirty="0">
                <a:latin typeface="Courier New"/>
                <a:cs typeface="Courier New"/>
              </a:rPr>
              <a:t>		 </a:t>
            </a:r>
          </a:p>
          <a:p>
            <a:pPr marL="0" indent="0">
              <a:spcBef>
                <a:spcPts val="400"/>
              </a:spcBef>
              <a:buNone/>
            </a:pPr>
            <a:endParaRPr lang="en-US" sz="2000" b="1" dirty="0">
              <a:latin typeface="Courier New"/>
              <a:cs typeface="Courier New"/>
            </a:endParaRPr>
          </a:p>
          <a:p>
            <a:pPr marL="0" indent="0">
              <a:spcBef>
                <a:spcPts val="400"/>
              </a:spcBef>
              <a:buNone/>
            </a:pPr>
            <a:r>
              <a:rPr lang="en-US" sz="2000" b="1" dirty="0">
                <a:latin typeface="Courier New"/>
                <a:cs typeface="Courier New"/>
              </a:rPr>
              <a:t>	</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67873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Approach: Decoupling </a:t>
            </a:r>
            <a:r>
              <a:rPr lang="en-US" sz="2800" i="1" dirty="0"/>
              <a:t>(</a:t>
            </a:r>
            <a:r>
              <a:rPr lang="en-US" sz="2800" i="1" dirty="0" err="1"/>
              <a:t>lookahead</a:t>
            </a:r>
            <a:r>
              <a:rPr lang="en-US" sz="2800" i="1" dirty="0"/>
              <a:t>, </a:t>
            </a:r>
            <a:r>
              <a:rPr lang="en-US" sz="2800" i="1" dirty="0" err="1"/>
              <a:t>runahead</a:t>
            </a:r>
            <a:r>
              <a:rPr lang="en-US" sz="2800" i="1" dirty="0"/>
              <a:t>) </a:t>
            </a:r>
            <a:r>
              <a:rPr lang="en-US" dirty="0"/>
              <a:t>in µarchitecture</a:t>
            </a:r>
          </a:p>
        </p:txBody>
      </p:sp>
      <p:sp>
        <p:nvSpPr>
          <p:cNvPr id="3" name="Content Placeholder 2"/>
          <p:cNvSpPr>
            <a:spLocks noGrp="1"/>
          </p:cNvSpPr>
          <p:nvPr>
            <p:ph idx="1"/>
          </p:nvPr>
        </p:nvSpPr>
        <p:spPr>
          <a:xfrm>
            <a:off x="533400" y="1066800"/>
            <a:ext cx="8001000" cy="5054600"/>
          </a:xfrm>
        </p:spPr>
        <p:txBody>
          <a:bodyPr/>
          <a:lstStyle/>
          <a:p>
            <a:pPr marL="0" indent="0">
              <a:spcBef>
                <a:spcPts val="400"/>
              </a:spcBef>
              <a:buNone/>
            </a:pPr>
            <a:r>
              <a:rPr lang="en-US" sz="2400" dirty="0">
                <a:cs typeface="Calibri"/>
              </a:rPr>
              <a:t>Can separate </a:t>
            </a:r>
            <a:r>
              <a:rPr lang="en-US" sz="2400" dirty="0">
                <a:solidFill>
                  <a:srgbClr val="FF0000"/>
                </a:solidFill>
                <a:cs typeface="Calibri"/>
              </a:rPr>
              <a:t>control and memory address </a:t>
            </a:r>
            <a:r>
              <a:rPr lang="en-US" sz="2400" dirty="0">
                <a:cs typeface="Calibri"/>
              </a:rPr>
              <a:t>operations from </a:t>
            </a:r>
            <a:r>
              <a:rPr lang="en-US" sz="2400" dirty="0">
                <a:solidFill>
                  <a:srgbClr val="008000"/>
                </a:solidFill>
                <a:cs typeface="Calibri"/>
              </a:rPr>
              <a:t>data computations</a:t>
            </a:r>
            <a:r>
              <a:rPr lang="en-US" sz="2400" dirty="0">
                <a:cs typeface="Calibri"/>
              </a:rPr>
              <a:t>:</a:t>
            </a:r>
          </a:p>
          <a:p>
            <a:pPr marL="0" indent="0">
              <a:spcBef>
                <a:spcPts val="400"/>
              </a:spcBef>
              <a:buNone/>
            </a:pPr>
            <a:endParaRPr lang="en-US" sz="2400" b="1" dirty="0">
              <a:latin typeface="Courier New"/>
              <a:cs typeface="Courier New"/>
            </a:endParaRPr>
          </a:p>
          <a:p>
            <a:pPr marL="0" indent="0">
              <a:spcBef>
                <a:spcPts val="400"/>
              </a:spcBef>
              <a:buNone/>
            </a:pPr>
            <a:r>
              <a:rPr lang="en-US" sz="2400" b="1" dirty="0">
                <a:latin typeface="Courier New"/>
                <a:cs typeface="Courier New"/>
              </a:rPr>
              <a:t>loop: </a:t>
            </a:r>
            <a:r>
              <a:rPr lang="en-US" sz="2400" b="1" dirty="0" err="1">
                <a:solidFill>
                  <a:srgbClr val="FF0000"/>
                </a:solidFill>
                <a:latin typeface="Courier New"/>
                <a:cs typeface="Courier New"/>
              </a:rPr>
              <a:t>fld</a:t>
            </a:r>
            <a:r>
              <a:rPr lang="en-US" sz="2400" b="1" dirty="0">
                <a:latin typeface="Courier New"/>
                <a:cs typeface="Courier New"/>
              </a:rPr>
              <a:t> </a:t>
            </a:r>
            <a:r>
              <a:rPr lang="en-US" sz="2400" b="1" dirty="0">
                <a:solidFill>
                  <a:srgbClr val="008000"/>
                </a:solidFill>
                <a:latin typeface="Courier New"/>
                <a:cs typeface="Courier New"/>
              </a:rPr>
              <a:t>f0,</a:t>
            </a:r>
            <a:r>
              <a:rPr lang="en-US" sz="2400" b="1" dirty="0">
                <a:latin typeface="Courier New"/>
                <a:cs typeface="Courier New"/>
              </a:rPr>
              <a:t> </a:t>
            </a:r>
            <a:r>
              <a:rPr lang="en-US" sz="2400" b="1" dirty="0">
                <a:solidFill>
                  <a:srgbClr val="FF0000"/>
                </a:solidFill>
                <a:latin typeface="Courier New"/>
                <a:cs typeface="Courier New"/>
              </a:rPr>
              <a:t>0(x2) </a:t>
            </a:r>
            <a:r>
              <a:rPr lang="en-US" sz="2400" b="1" dirty="0">
                <a:latin typeface="Courier New"/>
                <a:cs typeface="Courier New"/>
              </a:rPr>
              <a:t>// x2 points to B</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fld</a:t>
            </a:r>
            <a:r>
              <a:rPr lang="en-US" sz="2400" b="1" dirty="0">
                <a:solidFill>
                  <a:srgbClr val="FF0000"/>
                </a:solidFill>
                <a:latin typeface="Courier New"/>
                <a:cs typeface="Courier New"/>
              </a:rPr>
              <a:t> </a:t>
            </a:r>
            <a:r>
              <a:rPr lang="en-US" sz="2400" b="1" dirty="0">
                <a:solidFill>
                  <a:srgbClr val="008000"/>
                </a:solidFill>
                <a:latin typeface="Courier New"/>
                <a:cs typeface="Courier New"/>
              </a:rPr>
              <a:t>f1</a:t>
            </a:r>
            <a:r>
              <a:rPr lang="en-US" sz="2400" b="1" dirty="0">
                <a:latin typeface="Courier New"/>
                <a:cs typeface="Courier New"/>
              </a:rPr>
              <a:t>, </a:t>
            </a:r>
            <a:r>
              <a:rPr lang="en-US" sz="2400" b="1" dirty="0">
                <a:solidFill>
                  <a:srgbClr val="FF0000"/>
                </a:solidFill>
                <a:latin typeface="Courier New"/>
                <a:cs typeface="Courier New"/>
              </a:rPr>
              <a:t>0(x3) </a:t>
            </a:r>
            <a:r>
              <a:rPr lang="en-US" sz="2400" b="1" dirty="0">
                <a:latin typeface="Courier New"/>
                <a:cs typeface="Courier New"/>
              </a:rPr>
              <a:t>// x3 points to C</a:t>
            </a:r>
          </a:p>
          <a:p>
            <a:pPr marL="0" indent="0">
              <a:spcBef>
                <a:spcPts val="400"/>
              </a:spcBef>
              <a:buNone/>
            </a:pPr>
            <a:r>
              <a:rPr lang="en-US" sz="2400" b="1" dirty="0">
                <a:latin typeface="Courier New"/>
                <a:cs typeface="Courier New"/>
              </a:rPr>
              <a:t>	 </a:t>
            </a:r>
            <a:r>
              <a:rPr lang="en-US" sz="2400" b="1" dirty="0" err="1">
                <a:solidFill>
                  <a:srgbClr val="008000"/>
                </a:solidFill>
                <a:latin typeface="Courier New"/>
                <a:cs typeface="Courier New"/>
              </a:rPr>
              <a:t>fadd.d</a:t>
            </a:r>
            <a:r>
              <a:rPr lang="en-US" sz="2400" b="1" dirty="0">
                <a:solidFill>
                  <a:srgbClr val="008000"/>
                </a:solidFill>
                <a:latin typeface="Courier New"/>
                <a:cs typeface="Courier New"/>
              </a:rPr>
              <a:t> f2, f0, f1</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fsd</a:t>
            </a:r>
            <a:r>
              <a:rPr lang="en-US" sz="2400" b="1" dirty="0">
                <a:latin typeface="Courier New"/>
                <a:cs typeface="Courier New"/>
              </a:rPr>
              <a:t> </a:t>
            </a:r>
            <a:r>
              <a:rPr lang="en-US" sz="2400" b="1" dirty="0">
                <a:solidFill>
                  <a:srgbClr val="008000"/>
                </a:solidFill>
                <a:latin typeface="Courier New"/>
                <a:cs typeface="Courier New"/>
              </a:rPr>
              <a:t>f2</a:t>
            </a:r>
            <a:r>
              <a:rPr lang="en-US" sz="2400" b="1" dirty="0">
                <a:latin typeface="Courier New"/>
                <a:cs typeface="Courier New"/>
              </a:rPr>
              <a:t>, </a:t>
            </a:r>
            <a:r>
              <a:rPr lang="en-US" sz="2400" b="1" dirty="0">
                <a:solidFill>
                  <a:srgbClr val="FF0000"/>
                </a:solidFill>
                <a:latin typeface="Courier New"/>
                <a:cs typeface="Courier New"/>
              </a:rPr>
              <a:t>0(x1) </a:t>
            </a:r>
            <a:r>
              <a:rPr lang="en-US" sz="2400" b="1" dirty="0">
                <a:latin typeface="Courier New"/>
                <a:cs typeface="Courier New"/>
              </a:rPr>
              <a:t>// x1 points to A</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addi</a:t>
            </a:r>
            <a:r>
              <a:rPr lang="en-US" sz="2400" b="1" dirty="0">
                <a:solidFill>
                  <a:srgbClr val="FF0000"/>
                </a:solidFill>
                <a:latin typeface="Courier New"/>
                <a:cs typeface="Courier New"/>
              </a:rPr>
              <a:t> x1,x1,8</a:t>
            </a:r>
            <a:r>
              <a:rPr lang="en-US" sz="2400" b="1" dirty="0">
                <a:latin typeface="Courier New"/>
                <a:cs typeface="Courier New"/>
              </a:rPr>
              <a:t>	// Bump pointer</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addi</a:t>
            </a:r>
            <a:r>
              <a:rPr lang="en-US" sz="2400" b="1" dirty="0">
                <a:solidFill>
                  <a:srgbClr val="FF0000"/>
                </a:solidFill>
                <a:latin typeface="Courier New"/>
                <a:cs typeface="Courier New"/>
              </a:rPr>
              <a:t> x2,x2,8</a:t>
            </a:r>
            <a:r>
              <a:rPr lang="en-US" sz="2400" b="1" dirty="0">
                <a:latin typeface="Courier New"/>
                <a:cs typeface="Courier New"/>
              </a:rPr>
              <a:t>	// Bump pointer</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addi</a:t>
            </a:r>
            <a:r>
              <a:rPr lang="en-US" sz="2400" b="1" dirty="0">
                <a:solidFill>
                  <a:srgbClr val="FF0000"/>
                </a:solidFill>
                <a:latin typeface="Courier New"/>
                <a:cs typeface="Courier New"/>
              </a:rPr>
              <a:t> x3,x3,8</a:t>
            </a:r>
            <a:r>
              <a:rPr lang="en-US" sz="2400" b="1" dirty="0">
                <a:latin typeface="Courier New"/>
                <a:cs typeface="Courier New"/>
              </a:rPr>
              <a:t>	// Bump pointer</a:t>
            </a:r>
          </a:p>
          <a:p>
            <a:pPr marL="0" indent="0">
              <a:spcBef>
                <a:spcPts val="400"/>
              </a:spcBef>
              <a:buNone/>
            </a:pPr>
            <a:r>
              <a:rPr lang="en-US" sz="2400" b="1" dirty="0">
                <a:latin typeface="Courier New"/>
                <a:cs typeface="Courier New"/>
              </a:rPr>
              <a:t>	 </a:t>
            </a:r>
            <a:r>
              <a:rPr lang="en-US" sz="2400" b="1" dirty="0" err="1">
                <a:solidFill>
                  <a:srgbClr val="FF0000"/>
                </a:solidFill>
                <a:latin typeface="Courier New"/>
                <a:cs typeface="Courier New"/>
              </a:rPr>
              <a:t>bne</a:t>
            </a:r>
            <a:r>
              <a:rPr lang="en-US" sz="2400" b="1" dirty="0">
                <a:solidFill>
                  <a:srgbClr val="FF0000"/>
                </a:solidFill>
                <a:latin typeface="Courier New"/>
                <a:cs typeface="Courier New"/>
              </a:rPr>
              <a:t> x1, x4, loop </a:t>
            </a:r>
            <a:r>
              <a:rPr lang="en-US" sz="2400" b="1" dirty="0">
                <a:latin typeface="Courier New"/>
                <a:cs typeface="Courier New"/>
              </a:rPr>
              <a:t>// x4 holds end</a:t>
            </a:r>
          </a:p>
          <a:p>
            <a:pPr marL="0" indent="0">
              <a:spcBef>
                <a:spcPts val="400"/>
              </a:spcBef>
              <a:buNone/>
            </a:pPr>
            <a:r>
              <a:rPr lang="en-US" sz="2400" dirty="0">
                <a:cs typeface="Calibri"/>
              </a:rPr>
              <a:t>The control and address operations do not depend on the data computations, so can be computed early relative to the data computations, which can be delayed until later.</a:t>
            </a:r>
          </a:p>
          <a:p>
            <a:pPr marL="0" indent="0">
              <a:spcBef>
                <a:spcPts val="400"/>
              </a:spcBef>
              <a:buNone/>
            </a:pPr>
            <a:endParaRPr lang="en-US" sz="2400" dirty="0">
              <a:cs typeface="Calibri"/>
            </a:endParaRP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194862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Decoupled Machine</a:t>
            </a:r>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18</a:t>
            </a:fld>
            <a:endParaRPr lang="en-US">
              <a:solidFill>
                <a:prstClr val="black"/>
              </a:solidFill>
            </a:endParaRPr>
          </a:p>
        </p:txBody>
      </p:sp>
      <p:sp>
        <p:nvSpPr>
          <p:cNvPr id="4" name="Rectangle 3"/>
          <p:cNvSpPr/>
          <p:nvPr/>
        </p:nvSpPr>
        <p:spPr>
          <a:xfrm>
            <a:off x="17526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F</a:t>
            </a:r>
          </a:p>
        </p:txBody>
      </p:sp>
      <p:sp>
        <p:nvSpPr>
          <p:cNvPr id="5" name="Rectangle 4"/>
          <p:cNvSpPr/>
          <p:nvPr/>
        </p:nvSpPr>
        <p:spPr>
          <a:xfrm>
            <a:off x="20574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D</a:t>
            </a:r>
          </a:p>
        </p:txBody>
      </p:sp>
      <p:sp>
        <p:nvSpPr>
          <p:cNvPr id="9" name="Rectangle 8"/>
          <p:cNvSpPr/>
          <p:nvPr/>
        </p:nvSpPr>
        <p:spPr>
          <a:xfrm>
            <a:off x="23622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p>
        </p:txBody>
      </p:sp>
      <p:sp>
        <p:nvSpPr>
          <p:cNvPr id="10" name="Rectangle 9"/>
          <p:cNvSpPr/>
          <p:nvPr/>
        </p:nvSpPr>
        <p:spPr>
          <a:xfrm>
            <a:off x="26670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p>
        </p:txBody>
      </p:sp>
      <p:sp>
        <p:nvSpPr>
          <p:cNvPr id="11" name="Rectangle 10"/>
          <p:cNvSpPr/>
          <p:nvPr/>
        </p:nvSpPr>
        <p:spPr>
          <a:xfrm>
            <a:off x="29718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p>
        </p:txBody>
      </p:sp>
      <p:sp>
        <p:nvSpPr>
          <p:cNvPr id="13" name="Rectangle 12"/>
          <p:cNvSpPr/>
          <p:nvPr/>
        </p:nvSpPr>
        <p:spPr>
          <a:xfrm>
            <a:off x="51816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X1</a:t>
            </a:r>
          </a:p>
        </p:txBody>
      </p:sp>
      <p:sp>
        <p:nvSpPr>
          <p:cNvPr id="14" name="Rectangle 13"/>
          <p:cNvSpPr/>
          <p:nvPr/>
        </p:nvSpPr>
        <p:spPr>
          <a:xfrm>
            <a:off x="54864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X2</a:t>
            </a:r>
          </a:p>
        </p:txBody>
      </p:sp>
      <p:sp>
        <p:nvSpPr>
          <p:cNvPr id="15" name="Rectangle 14"/>
          <p:cNvSpPr/>
          <p:nvPr/>
        </p:nvSpPr>
        <p:spPr>
          <a:xfrm>
            <a:off x="57912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X3</a:t>
            </a:r>
          </a:p>
        </p:txBody>
      </p:sp>
      <p:sp>
        <p:nvSpPr>
          <p:cNvPr id="16" name="Rectangle 15"/>
          <p:cNvSpPr/>
          <p:nvPr/>
        </p:nvSpPr>
        <p:spPr>
          <a:xfrm>
            <a:off x="60960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p>
        </p:txBody>
      </p:sp>
      <p:grpSp>
        <p:nvGrpSpPr>
          <p:cNvPr id="28" name="Group 27"/>
          <p:cNvGrpSpPr/>
          <p:nvPr/>
        </p:nvGrpSpPr>
        <p:grpSpPr>
          <a:xfrm>
            <a:off x="4343400" y="2133600"/>
            <a:ext cx="228600" cy="381000"/>
            <a:chOff x="1981200" y="3200400"/>
            <a:chExt cx="228600" cy="381000"/>
          </a:xfrm>
        </p:grpSpPr>
        <p:sp>
          <p:nvSpPr>
            <p:cNvPr id="17" name="Rectangle 16"/>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 name="Rectangle 17"/>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20" name="Straight Connector 19"/>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9" name="TextBox 28"/>
          <p:cNvSpPr txBox="1"/>
          <p:nvPr/>
        </p:nvSpPr>
        <p:spPr>
          <a:xfrm>
            <a:off x="5029200" y="2057400"/>
            <a:ext cx="1265453"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µOp Queue</a:t>
            </a:r>
          </a:p>
        </p:txBody>
      </p:sp>
      <p:grpSp>
        <p:nvGrpSpPr>
          <p:cNvPr id="30" name="Group 29"/>
          <p:cNvGrpSpPr/>
          <p:nvPr/>
        </p:nvGrpSpPr>
        <p:grpSpPr>
          <a:xfrm>
            <a:off x="4343400" y="2590800"/>
            <a:ext cx="228600" cy="381000"/>
            <a:chOff x="1981200" y="3200400"/>
            <a:chExt cx="228600" cy="381000"/>
          </a:xfrm>
        </p:grpSpPr>
        <p:sp>
          <p:nvSpPr>
            <p:cNvPr id="31" name="Rectangle 30"/>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2" name="Rectangle 31"/>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33" name="Straight Connector 32"/>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36" name="Rectangle 35"/>
          <p:cNvSpPr/>
          <p:nvPr/>
        </p:nvSpPr>
        <p:spPr>
          <a:xfrm>
            <a:off x="48768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R</a:t>
            </a:r>
          </a:p>
        </p:txBody>
      </p:sp>
      <p:sp>
        <p:nvSpPr>
          <p:cNvPr id="37" name="TextBox 36"/>
          <p:cNvSpPr txBox="1"/>
          <p:nvPr/>
        </p:nvSpPr>
        <p:spPr>
          <a:xfrm>
            <a:off x="5029200" y="2590800"/>
            <a:ext cx="1807706"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Load Data Queue</a:t>
            </a:r>
          </a:p>
        </p:txBody>
      </p:sp>
      <p:grpSp>
        <p:nvGrpSpPr>
          <p:cNvPr id="38" name="Group 37"/>
          <p:cNvGrpSpPr/>
          <p:nvPr/>
        </p:nvGrpSpPr>
        <p:grpSpPr>
          <a:xfrm rot="5400000">
            <a:off x="2590800" y="4724400"/>
            <a:ext cx="228600" cy="381000"/>
            <a:chOff x="1981200" y="3200400"/>
            <a:chExt cx="228600" cy="381000"/>
          </a:xfrm>
        </p:grpSpPr>
        <p:sp>
          <p:nvSpPr>
            <p:cNvPr id="39" name="Rectangle 38"/>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0" name="Rectangle 39"/>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1" name="Straight Connector 40"/>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44" name="Group 43"/>
          <p:cNvGrpSpPr/>
          <p:nvPr/>
        </p:nvGrpSpPr>
        <p:grpSpPr>
          <a:xfrm rot="5400000">
            <a:off x="5029200" y="4724400"/>
            <a:ext cx="228600" cy="381000"/>
            <a:chOff x="1981200" y="3200400"/>
            <a:chExt cx="228600" cy="381000"/>
          </a:xfrm>
        </p:grpSpPr>
        <p:sp>
          <p:nvSpPr>
            <p:cNvPr id="45" name="Rectangle 44"/>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6" name="Rectangle 45"/>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7" name="Straight Connector 46"/>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0" name="TextBox 49"/>
          <p:cNvSpPr txBox="1"/>
          <p:nvPr/>
        </p:nvSpPr>
        <p:spPr>
          <a:xfrm>
            <a:off x="1981200" y="5562600"/>
            <a:ext cx="15240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Address Queue</a:t>
            </a:r>
          </a:p>
        </p:txBody>
      </p:sp>
      <p:sp>
        <p:nvSpPr>
          <p:cNvPr id="51" name="TextBox 50"/>
          <p:cNvSpPr txBox="1"/>
          <p:nvPr/>
        </p:nvSpPr>
        <p:spPr>
          <a:xfrm>
            <a:off x="4419600" y="5562600"/>
            <a:ext cx="12192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Data Queue</a:t>
            </a:r>
          </a:p>
        </p:txBody>
      </p:sp>
      <p:sp>
        <p:nvSpPr>
          <p:cNvPr id="52" name="TextBox 51"/>
          <p:cNvSpPr txBox="1"/>
          <p:nvPr/>
        </p:nvSpPr>
        <p:spPr>
          <a:xfrm>
            <a:off x="2819400" y="914400"/>
            <a:ext cx="215560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Integer Pipeline</a:t>
            </a:r>
          </a:p>
        </p:txBody>
      </p:sp>
      <p:sp>
        <p:nvSpPr>
          <p:cNvPr id="53" name="TextBox 52"/>
          <p:cNvSpPr txBox="1"/>
          <p:nvPr/>
        </p:nvSpPr>
        <p:spPr>
          <a:xfrm>
            <a:off x="6553200" y="3048000"/>
            <a:ext cx="2133600" cy="830997"/>
          </a:xfrm>
          <a:prstGeom prst="rect">
            <a:avLst/>
          </a:prstGeom>
          <a:noFill/>
        </p:spPr>
        <p:txBody>
          <a:bodyPr wrap="square" rtlCol="0">
            <a:spAutoFit/>
          </a:bodyPr>
          <a:lstStyle/>
          <a:p>
            <a:pPr eaLnBrk="1" hangingPunct="1">
              <a:spcBef>
                <a:spcPct val="0"/>
              </a:spcBef>
            </a:pPr>
            <a:r>
              <a:rPr lang="en-US" sz="2400" dirty="0">
                <a:solidFill>
                  <a:prstClr val="black"/>
                </a:solidFill>
                <a:latin typeface="Calibri"/>
                <a:ea typeface="ＭＳ Ｐゴシック"/>
                <a:cs typeface="Calibri"/>
              </a:rPr>
              <a:t>Floating-Point Pipeline</a:t>
            </a:r>
          </a:p>
        </p:txBody>
      </p:sp>
      <p:cxnSp>
        <p:nvCxnSpPr>
          <p:cNvPr id="55" name="Curved Connector 54"/>
          <p:cNvCxnSpPr>
            <a:stCxn id="10" idx="2"/>
            <a:endCxn id="39" idx="1"/>
          </p:cNvCxnSpPr>
          <p:nvPr/>
        </p:nvCxnSpPr>
        <p:spPr bwMode="auto">
          <a:xfrm rot="5400000">
            <a:off x="1238250" y="3295650"/>
            <a:ext cx="3048000" cy="114300"/>
          </a:xfrm>
          <a:prstGeom prst="curvedConnector3">
            <a:avLst>
              <a:gd name="adj1" fmla="val 50000"/>
            </a:avLst>
          </a:prstGeom>
          <a:solidFill>
            <a:schemeClr val="accent1"/>
          </a:solidFill>
          <a:ln w="12700" cap="flat" cmpd="sng" algn="ctr">
            <a:solidFill>
              <a:schemeClr val="tx1"/>
            </a:solidFill>
            <a:prstDash val="solid"/>
            <a:round/>
            <a:headEnd type="none"/>
            <a:tailEnd type="arrow"/>
          </a:ln>
          <a:effectLst/>
        </p:spPr>
      </p:cxnSp>
      <p:cxnSp>
        <p:nvCxnSpPr>
          <p:cNvPr id="57" name="Curved Connector 56"/>
          <p:cNvCxnSpPr>
            <a:stCxn id="10" idx="2"/>
          </p:cNvCxnSpPr>
          <p:nvPr/>
        </p:nvCxnSpPr>
        <p:spPr bwMode="auto">
          <a:xfrm rot="5400000">
            <a:off x="533400" y="2819400"/>
            <a:ext cx="3276600" cy="1295400"/>
          </a:xfrm>
          <a:prstGeom prst="curvedConnector3">
            <a:avLst>
              <a:gd name="adj1" fmla="val 50000"/>
            </a:avLst>
          </a:prstGeom>
          <a:solidFill>
            <a:schemeClr val="accent1"/>
          </a:solidFill>
          <a:ln w="12700" cap="flat" cmpd="sng" algn="ctr">
            <a:solidFill>
              <a:schemeClr val="tx1"/>
            </a:solidFill>
            <a:prstDash val="solid"/>
            <a:round/>
            <a:headEnd type="none"/>
            <a:tailEnd type="arrow"/>
          </a:ln>
          <a:effectLst/>
        </p:spPr>
      </p:cxnSp>
      <p:sp>
        <p:nvSpPr>
          <p:cNvPr id="60" name="TextBox 59"/>
          <p:cNvSpPr txBox="1"/>
          <p:nvPr/>
        </p:nvSpPr>
        <p:spPr>
          <a:xfrm>
            <a:off x="457200" y="5105400"/>
            <a:ext cx="15240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Address</a:t>
            </a:r>
          </a:p>
        </p:txBody>
      </p:sp>
      <p:cxnSp>
        <p:nvCxnSpPr>
          <p:cNvPr id="63" name="Curved Connector 62"/>
          <p:cNvCxnSpPr>
            <a:endCxn id="39" idx="2"/>
          </p:cNvCxnSpPr>
          <p:nvPr/>
        </p:nvCxnSpPr>
        <p:spPr bwMode="auto">
          <a:xfrm>
            <a:off x="1600200" y="4343400"/>
            <a:ext cx="914400" cy="571500"/>
          </a:xfrm>
          <a:prstGeom prst="curved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64" name="TextBox 63"/>
          <p:cNvSpPr txBox="1"/>
          <p:nvPr/>
        </p:nvSpPr>
        <p:spPr>
          <a:xfrm>
            <a:off x="1752600" y="4038600"/>
            <a:ext cx="748923"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Check</a:t>
            </a:r>
          </a:p>
        </p:txBody>
      </p:sp>
      <p:sp>
        <p:nvSpPr>
          <p:cNvPr id="71" name="Freeform 70"/>
          <p:cNvSpPr/>
          <p:nvPr/>
        </p:nvSpPr>
        <p:spPr>
          <a:xfrm>
            <a:off x="5105400" y="3438748"/>
            <a:ext cx="1149034" cy="1438052"/>
          </a:xfrm>
          <a:custGeom>
            <a:avLst/>
            <a:gdLst>
              <a:gd name="connsiteX0" fmla="*/ 1025137 w 1025137"/>
              <a:gd name="connsiteY0" fmla="*/ 0 h 349074"/>
              <a:gd name="connsiteX1" fmla="*/ 1002857 w 1025137"/>
              <a:gd name="connsiteY1" fmla="*/ 37136 h 349074"/>
              <a:gd name="connsiteX2" fmla="*/ 936018 w 1025137"/>
              <a:gd name="connsiteY2" fmla="*/ 89125 h 349074"/>
              <a:gd name="connsiteX3" fmla="*/ 913738 w 1025137"/>
              <a:gd name="connsiteY3" fmla="*/ 96552 h 349074"/>
              <a:gd name="connsiteX4" fmla="*/ 869179 w 1025137"/>
              <a:gd name="connsiteY4" fmla="*/ 118834 h 349074"/>
              <a:gd name="connsiteX5" fmla="*/ 832046 w 1025137"/>
              <a:gd name="connsiteY5" fmla="*/ 133688 h 349074"/>
              <a:gd name="connsiteX6" fmla="*/ 668660 w 1025137"/>
              <a:gd name="connsiteY6" fmla="*/ 155969 h 349074"/>
              <a:gd name="connsiteX7" fmla="*/ 200785 w 1025137"/>
              <a:gd name="connsiteY7" fmla="*/ 163396 h 349074"/>
              <a:gd name="connsiteX8" fmla="*/ 156225 w 1025137"/>
              <a:gd name="connsiteY8" fmla="*/ 170823 h 349074"/>
              <a:gd name="connsiteX9" fmla="*/ 96812 w 1025137"/>
              <a:gd name="connsiteY9" fmla="*/ 193105 h 349074"/>
              <a:gd name="connsiteX10" fmla="*/ 81959 w 1025137"/>
              <a:gd name="connsiteY10" fmla="*/ 215386 h 349074"/>
              <a:gd name="connsiteX11" fmla="*/ 44826 w 1025137"/>
              <a:gd name="connsiteY11" fmla="*/ 252522 h 349074"/>
              <a:gd name="connsiteX12" fmla="*/ 22546 w 1025137"/>
              <a:gd name="connsiteY12" fmla="*/ 289657 h 349074"/>
              <a:gd name="connsiteX13" fmla="*/ 266 w 1025137"/>
              <a:gd name="connsiteY13" fmla="*/ 341647 h 349074"/>
              <a:gd name="connsiteX14" fmla="*/ 266 w 1025137"/>
              <a:gd name="connsiteY14" fmla="*/ 349074 h 34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137" h="349074">
                <a:moveTo>
                  <a:pt x="1025137" y="0"/>
                </a:moveTo>
                <a:cubicBezTo>
                  <a:pt x="1017710" y="12379"/>
                  <a:pt x="1012514" y="26406"/>
                  <a:pt x="1002857" y="37136"/>
                </a:cubicBezTo>
                <a:cubicBezTo>
                  <a:pt x="997477" y="43114"/>
                  <a:pt x="953133" y="80567"/>
                  <a:pt x="936018" y="89125"/>
                </a:cubicBezTo>
                <a:cubicBezTo>
                  <a:pt x="929016" y="92626"/>
                  <a:pt x="921165" y="94076"/>
                  <a:pt x="913738" y="96552"/>
                </a:cubicBezTo>
                <a:cubicBezTo>
                  <a:pt x="888539" y="121755"/>
                  <a:pt x="910240" y="105146"/>
                  <a:pt x="869179" y="118834"/>
                </a:cubicBezTo>
                <a:cubicBezTo>
                  <a:pt x="856532" y="123050"/>
                  <a:pt x="844927" y="130253"/>
                  <a:pt x="832046" y="133688"/>
                </a:cubicBezTo>
                <a:cubicBezTo>
                  <a:pt x="780149" y="147528"/>
                  <a:pt x="722010" y="154546"/>
                  <a:pt x="668660" y="155969"/>
                </a:cubicBezTo>
                <a:cubicBezTo>
                  <a:pt x="512737" y="160127"/>
                  <a:pt x="356743" y="160920"/>
                  <a:pt x="200785" y="163396"/>
                </a:cubicBezTo>
                <a:cubicBezTo>
                  <a:pt x="185932" y="165872"/>
                  <a:pt x="170925" y="167556"/>
                  <a:pt x="156225" y="170823"/>
                </a:cubicBezTo>
                <a:cubicBezTo>
                  <a:pt x="143135" y="173732"/>
                  <a:pt x="104028" y="190218"/>
                  <a:pt x="96812" y="193105"/>
                </a:cubicBezTo>
                <a:cubicBezTo>
                  <a:pt x="91861" y="200532"/>
                  <a:pt x="87837" y="208668"/>
                  <a:pt x="81959" y="215386"/>
                </a:cubicBezTo>
                <a:cubicBezTo>
                  <a:pt x="70432" y="228561"/>
                  <a:pt x="53832" y="237511"/>
                  <a:pt x="44826" y="252522"/>
                </a:cubicBezTo>
                <a:cubicBezTo>
                  <a:pt x="37399" y="264900"/>
                  <a:pt x="29556" y="277038"/>
                  <a:pt x="22546" y="289657"/>
                </a:cubicBezTo>
                <a:cubicBezTo>
                  <a:pt x="12885" y="307048"/>
                  <a:pt x="5047" y="322524"/>
                  <a:pt x="266" y="341647"/>
                </a:cubicBezTo>
                <a:cubicBezTo>
                  <a:pt x="-334" y="344049"/>
                  <a:pt x="266" y="346598"/>
                  <a:pt x="266" y="349074"/>
                </a:cubicBezTo>
              </a:path>
            </a:pathLst>
          </a:custGeom>
          <a:ln>
            <a:solidFill>
              <a:schemeClr val="tx1"/>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cxnSp>
        <p:nvCxnSpPr>
          <p:cNvPr id="73" name="Curved Connector 72"/>
          <p:cNvCxnSpPr>
            <a:stCxn id="10" idx="2"/>
            <a:endCxn id="17" idx="1"/>
          </p:cNvCxnSpPr>
          <p:nvPr/>
        </p:nvCxnSpPr>
        <p:spPr bwMode="auto">
          <a:xfrm rot="16200000" flipH="1">
            <a:off x="3371850" y="1276350"/>
            <a:ext cx="495300" cy="1600200"/>
          </a:xfrm>
          <a:prstGeom prst="curvedConnector2">
            <a:avLst/>
          </a:prstGeom>
          <a:solidFill>
            <a:schemeClr val="accent1"/>
          </a:solidFill>
          <a:ln w="12700" cap="flat" cmpd="sng" algn="ctr">
            <a:solidFill>
              <a:schemeClr val="tx1"/>
            </a:solidFill>
            <a:prstDash val="solid"/>
            <a:round/>
            <a:headEnd type="none" w="med" len="med"/>
            <a:tailEnd type="arrow"/>
          </a:ln>
          <a:effectLst/>
        </p:spPr>
      </p:cxnSp>
      <p:cxnSp>
        <p:nvCxnSpPr>
          <p:cNvPr id="79" name="Curved Connector 78"/>
          <p:cNvCxnSpPr>
            <a:stCxn id="110" idx="0"/>
            <a:endCxn id="31" idx="1"/>
          </p:cNvCxnSpPr>
          <p:nvPr/>
        </p:nvCxnSpPr>
        <p:spPr bwMode="auto">
          <a:xfrm rot="5400000" flipH="1" flipV="1">
            <a:off x="2971800" y="3657600"/>
            <a:ext cx="2324100" cy="571500"/>
          </a:xfrm>
          <a:prstGeom prst="curvedConnector2">
            <a:avLst/>
          </a:prstGeom>
          <a:solidFill>
            <a:schemeClr val="accent1"/>
          </a:solidFill>
          <a:ln w="12700" cap="flat" cmpd="sng" algn="ctr">
            <a:solidFill>
              <a:schemeClr val="tx1"/>
            </a:solidFill>
            <a:prstDash val="solid"/>
            <a:round/>
            <a:headEnd type="none" w="med" len="med"/>
            <a:tailEnd type="arrow"/>
          </a:ln>
          <a:effectLst/>
        </p:spPr>
      </p:cxnSp>
      <p:cxnSp>
        <p:nvCxnSpPr>
          <p:cNvPr id="85" name="Curved Connector 84"/>
          <p:cNvCxnSpPr>
            <a:endCxn id="36" idx="0"/>
          </p:cNvCxnSpPr>
          <p:nvPr/>
        </p:nvCxnSpPr>
        <p:spPr bwMode="auto">
          <a:xfrm rot="16200000" flipH="1">
            <a:off x="4419600" y="2514600"/>
            <a:ext cx="762000" cy="457200"/>
          </a:xfrm>
          <a:prstGeom prst="curvedConnector3">
            <a:avLst>
              <a:gd name="adj1" fmla="val 6139"/>
            </a:avLst>
          </a:prstGeom>
          <a:solidFill>
            <a:schemeClr val="accent1"/>
          </a:solidFill>
          <a:ln w="12700" cap="flat" cmpd="sng" algn="ctr">
            <a:solidFill>
              <a:schemeClr val="tx1"/>
            </a:solidFill>
            <a:prstDash val="solid"/>
            <a:round/>
            <a:headEnd type="none" w="med" len="med"/>
            <a:tailEnd type="arrow"/>
          </a:ln>
          <a:effectLst/>
        </p:spPr>
      </p:cxnSp>
      <p:cxnSp>
        <p:nvCxnSpPr>
          <p:cNvPr id="89" name="Curved Connector 88"/>
          <p:cNvCxnSpPr>
            <a:stCxn id="32" idx="3"/>
          </p:cNvCxnSpPr>
          <p:nvPr/>
        </p:nvCxnSpPr>
        <p:spPr bwMode="auto">
          <a:xfrm>
            <a:off x="4572000" y="2781300"/>
            <a:ext cx="381000" cy="266700"/>
          </a:xfrm>
          <a:prstGeom prst="curvedConnector3">
            <a:avLst>
              <a:gd name="adj1" fmla="val 71443"/>
            </a:avLst>
          </a:prstGeom>
          <a:solidFill>
            <a:schemeClr val="accent1"/>
          </a:solidFill>
          <a:ln w="12700" cap="flat" cmpd="sng" algn="ctr">
            <a:solidFill>
              <a:schemeClr val="tx1"/>
            </a:solidFill>
            <a:prstDash val="solid"/>
            <a:round/>
            <a:headEnd type="none" w="med" len="med"/>
            <a:tailEnd type="arrow"/>
          </a:ln>
          <a:effectLst/>
        </p:spPr>
      </p:cxnSp>
      <p:cxnSp>
        <p:nvCxnSpPr>
          <p:cNvPr id="107" name="Curved Connector 106"/>
          <p:cNvCxnSpPr>
            <a:stCxn id="40" idx="3"/>
          </p:cNvCxnSpPr>
          <p:nvPr/>
        </p:nvCxnSpPr>
        <p:spPr bwMode="auto">
          <a:xfrm rot="16200000" flipH="1">
            <a:off x="2495550" y="5238750"/>
            <a:ext cx="457200" cy="38100"/>
          </a:xfrm>
          <a:prstGeom prst="curvedConnector3">
            <a:avLst/>
          </a:prstGeom>
          <a:solidFill>
            <a:schemeClr val="accent1"/>
          </a:solidFill>
          <a:ln w="12700" cap="flat" cmpd="sng" algn="ctr">
            <a:solidFill>
              <a:schemeClr val="tx1"/>
            </a:solidFill>
            <a:prstDash val="solid"/>
            <a:round/>
            <a:headEnd type="none" w="med" len="med"/>
            <a:tailEnd type="arrow"/>
          </a:ln>
          <a:effectLst/>
        </p:spPr>
      </p:cxnSp>
      <p:cxnSp>
        <p:nvCxnSpPr>
          <p:cNvPr id="109" name="Curved Connector 108"/>
          <p:cNvCxnSpPr/>
          <p:nvPr/>
        </p:nvCxnSpPr>
        <p:spPr bwMode="auto">
          <a:xfrm rot="16200000" flipH="1">
            <a:off x="4895850" y="5238750"/>
            <a:ext cx="457200" cy="38100"/>
          </a:xfrm>
          <a:prstGeom prst="curvedConnector3">
            <a:avLst/>
          </a:prstGeom>
          <a:solidFill>
            <a:schemeClr val="accent1"/>
          </a:solidFill>
          <a:ln w="12700" cap="flat" cmpd="sng" algn="ctr">
            <a:solidFill>
              <a:schemeClr val="tx1"/>
            </a:solidFill>
            <a:prstDash val="solid"/>
            <a:round/>
            <a:headEnd type="none" w="med" len="med"/>
            <a:tailEnd type="arrow"/>
          </a:ln>
          <a:effectLst/>
        </p:spPr>
      </p:cxnSp>
      <p:sp>
        <p:nvSpPr>
          <p:cNvPr id="110" name="TextBox 109"/>
          <p:cNvSpPr txBox="1"/>
          <p:nvPr/>
        </p:nvSpPr>
        <p:spPr>
          <a:xfrm>
            <a:off x="3429000" y="5105400"/>
            <a:ext cx="8382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Data</a:t>
            </a:r>
          </a:p>
        </p:txBody>
      </p:sp>
      <p:sp>
        <p:nvSpPr>
          <p:cNvPr id="112" name="TextBox 111"/>
          <p:cNvSpPr txBox="1"/>
          <p:nvPr/>
        </p:nvSpPr>
        <p:spPr>
          <a:xfrm>
            <a:off x="6092236" y="1524000"/>
            <a:ext cx="30480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Data </a:t>
            </a:r>
            <a:r>
              <a:rPr lang="en-US" sz="1800" dirty="0" err="1">
                <a:solidFill>
                  <a:prstClr val="black"/>
                </a:solidFill>
                <a:latin typeface="Calibri"/>
                <a:ea typeface="ＭＳ Ｐゴシック"/>
                <a:cs typeface="Calibri"/>
              </a:rPr>
              <a:t>Writeback</a:t>
            </a:r>
            <a:r>
              <a:rPr lang="en-US" sz="1800" dirty="0">
                <a:solidFill>
                  <a:prstClr val="black"/>
                </a:solidFill>
                <a:latin typeface="Calibri"/>
                <a:ea typeface="ＭＳ Ｐゴシック"/>
                <a:cs typeface="Calibri"/>
              </a:rPr>
              <a:t> µOp} </a:t>
            </a:r>
          </a:p>
        </p:txBody>
      </p:sp>
      <p:sp>
        <p:nvSpPr>
          <p:cNvPr id="113" name="TextBox 112"/>
          <p:cNvSpPr txBox="1"/>
          <p:nvPr/>
        </p:nvSpPr>
        <p:spPr>
          <a:xfrm>
            <a:off x="6410178" y="1828800"/>
            <a:ext cx="25908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{Compute µOp}</a:t>
            </a:r>
          </a:p>
        </p:txBody>
      </p:sp>
      <p:sp>
        <p:nvSpPr>
          <p:cNvPr id="114" name="TextBox 113"/>
          <p:cNvSpPr txBox="1"/>
          <p:nvPr/>
        </p:nvSpPr>
        <p:spPr>
          <a:xfrm>
            <a:off x="6333978" y="2133600"/>
            <a:ext cx="25908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Data Read µOp}</a:t>
            </a:r>
          </a:p>
        </p:txBody>
      </p:sp>
    </p:spTree>
    <p:extLst>
      <p:ext uri="{BB962C8B-B14F-4D97-AF65-F5344CB8AC3E}">
        <p14:creationId xmlns:p14="http://schemas.microsoft.com/office/powerpoint/2010/main" val="371246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Decoupled Execution</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19</a:t>
            </a:fld>
            <a:endParaRPr lang="en-US">
              <a:solidFill>
                <a:prstClr val="black"/>
              </a:solidFill>
            </a:endParaRPr>
          </a:p>
        </p:txBody>
      </p:sp>
      <p:sp>
        <p:nvSpPr>
          <p:cNvPr id="5" name="Rectangle 4"/>
          <p:cNvSpPr/>
          <p:nvPr/>
        </p:nvSpPr>
        <p:spPr>
          <a:xfrm>
            <a:off x="1676400" y="1219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fld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f0</a:t>
            </a:r>
          </a:p>
        </p:txBody>
      </p:sp>
      <p:sp>
        <p:nvSpPr>
          <p:cNvPr id="6" name="Rectangle 5"/>
          <p:cNvSpPr/>
          <p:nvPr/>
        </p:nvSpPr>
        <p:spPr>
          <a:xfrm>
            <a:off x="1676400" y="1600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fld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f1</a:t>
            </a:r>
          </a:p>
        </p:txBody>
      </p:sp>
      <p:grpSp>
        <p:nvGrpSpPr>
          <p:cNvPr id="12" name="Group 11"/>
          <p:cNvGrpSpPr/>
          <p:nvPr/>
        </p:nvGrpSpPr>
        <p:grpSpPr>
          <a:xfrm>
            <a:off x="2590800" y="1219200"/>
            <a:ext cx="6114976" cy="461665"/>
            <a:chOff x="2590800" y="1219200"/>
            <a:chExt cx="6114976" cy="461665"/>
          </a:xfrm>
        </p:grpSpPr>
        <p:cxnSp>
          <p:nvCxnSpPr>
            <p:cNvPr id="8" name="Straight Arrow Connector 7"/>
            <p:cNvCxnSpPr>
              <a:stCxn id="5" idx="3"/>
            </p:cNvCxnSpPr>
            <p:nvPr/>
          </p:nvCxnSpPr>
          <p:spPr bwMode="auto">
            <a:xfrm>
              <a:off x="2590800" y="14097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p:cNvSpPr txBox="1"/>
            <p:nvPr/>
          </p:nvSpPr>
          <p:spPr>
            <a:xfrm>
              <a:off x="3124200" y="1219200"/>
              <a:ext cx="55815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Send load to memory, queue up write to f0</a:t>
              </a:r>
            </a:p>
          </p:txBody>
        </p:sp>
      </p:grpSp>
      <p:grpSp>
        <p:nvGrpSpPr>
          <p:cNvPr id="13" name="Group 12"/>
          <p:cNvGrpSpPr/>
          <p:nvPr/>
        </p:nvGrpSpPr>
        <p:grpSpPr>
          <a:xfrm>
            <a:off x="2590800" y="1638300"/>
            <a:ext cx="6114976" cy="461665"/>
            <a:chOff x="2590800" y="1638300"/>
            <a:chExt cx="6114976" cy="461665"/>
          </a:xfrm>
        </p:grpSpPr>
        <p:cxnSp>
          <p:nvCxnSpPr>
            <p:cNvPr id="10" name="Straight Arrow Connector 9"/>
            <p:cNvCxnSpPr/>
            <p:nvPr/>
          </p:nvCxnSpPr>
          <p:spPr bwMode="auto">
            <a:xfrm>
              <a:off x="2590800" y="18288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1" name="TextBox 10"/>
            <p:cNvSpPr txBox="1"/>
            <p:nvPr/>
          </p:nvSpPr>
          <p:spPr>
            <a:xfrm>
              <a:off x="3124200" y="1638300"/>
              <a:ext cx="55815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Send load to memory, queue up write to f1</a:t>
              </a:r>
            </a:p>
          </p:txBody>
        </p:sp>
      </p:grpSp>
      <p:sp>
        <p:nvSpPr>
          <p:cNvPr id="14" name="Rectangle 13"/>
          <p:cNvSpPr/>
          <p:nvPr/>
        </p:nvSpPr>
        <p:spPr>
          <a:xfrm>
            <a:off x="1676400" y="1981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008000"/>
                </a:solidFill>
                <a:latin typeface="Courier New"/>
                <a:ea typeface="ＭＳ Ｐゴシック" pitchFamily="18" charset="-128"/>
                <a:cs typeface="Courier New"/>
              </a:rPr>
              <a:t>fadd.d</a:t>
            </a:r>
            <a:endParaRPr lang="en-US" sz="2000" b="1" dirty="0">
              <a:solidFill>
                <a:srgbClr val="008000"/>
              </a:solidFill>
              <a:latin typeface="Courier New"/>
              <a:ea typeface="ＭＳ Ｐゴシック" pitchFamily="18" charset="-128"/>
              <a:cs typeface="Courier New"/>
            </a:endParaRPr>
          </a:p>
        </p:txBody>
      </p:sp>
      <p:grpSp>
        <p:nvGrpSpPr>
          <p:cNvPr id="15" name="Group 14"/>
          <p:cNvGrpSpPr/>
          <p:nvPr/>
        </p:nvGrpSpPr>
        <p:grpSpPr>
          <a:xfrm>
            <a:off x="2590800" y="1981200"/>
            <a:ext cx="2822150" cy="461665"/>
            <a:chOff x="2667000" y="1638300"/>
            <a:chExt cx="2822150" cy="461665"/>
          </a:xfrm>
        </p:grpSpPr>
        <p:cxnSp>
          <p:nvCxnSpPr>
            <p:cNvPr id="16" name="Straight Arrow Connector 15"/>
            <p:cNvCxnSpPr>
              <a:stCxn id="14" idx="3"/>
            </p:cNvCxnSpPr>
            <p:nvPr/>
          </p:nvCxnSpPr>
          <p:spPr bwMode="auto">
            <a:xfrm>
              <a:off x="2667000" y="18288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7" name="TextBox 16"/>
            <p:cNvSpPr txBox="1"/>
            <p:nvPr/>
          </p:nvSpPr>
          <p:spPr>
            <a:xfrm>
              <a:off x="3124200" y="1638300"/>
              <a:ext cx="236495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Queue up </a:t>
              </a:r>
              <a:r>
                <a:rPr lang="en-US" sz="2400" dirty="0" err="1">
                  <a:solidFill>
                    <a:prstClr val="black"/>
                  </a:solidFill>
                  <a:latin typeface="Calibri"/>
                  <a:ea typeface="ＭＳ Ｐゴシック"/>
                  <a:cs typeface="Calibri"/>
                </a:rPr>
                <a:t>fadd.d</a:t>
              </a:r>
              <a:endParaRPr lang="en-US" sz="2400" dirty="0">
                <a:solidFill>
                  <a:prstClr val="black"/>
                </a:solidFill>
                <a:latin typeface="Calibri"/>
                <a:ea typeface="ＭＳ Ｐゴシック"/>
                <a:cs typeface="Calibri"/>
              </a:endParaRPr>
            </a:p>
          </p:txBody>
        </p:sp>
      </p:grpSp>
      <p:sp>
        <p:nvSpPr>
          <p:cNvPr id="19" name="Rectangle 18"/>
          <p:cNvSpPr/>
          <p:nvPr/>
        </p:nvSpPr>
        <p:spPr>
          <a:xfrm>
            <a:off x="1676400" y="2362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fsd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f2</a:t>
            </a:r>
          </a:p>
        </p:txBody>
      </p:sp>
      <p:grpSp>
        <p:nvGrpSpPr>
          <p:cNvPr id="20" name="Group 19"/>
          <p:cNvGrpSpPr/>
          <p:nvPr/>
        </p:nvGrpSpPr>
        <p:grpSpPr>
          <a:xfrm>
            <a:off x="2590800" y="2362200"/>
            <a:ext cx="6170881" cy="461665"/>
            <a:chOff x="2590800" y="1219200"/>
            <a:chExt cx="6170881" cy="461665"/>
          </a:xfrm>
        </p:grpSpPr>
        <p:cxnSp>
          <p:nvCxnSpPr>
            <p:cNvPr id="21" name="Straight Arrow Connector 20"/>
            <p:cNvCxnSpPr/>
            <p:nvPr/>
          </p:nvCxnSpPr>
          <p:spPr bwMode="auto">
            <a:xfrm>
              <a:off x="2590800" y="14097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2" name="TextBox 21"/>
            <p:cNvSpPr txBox="1"/>
            <p:nvPr/>
          </p:nvSpPr>
          <p:spPr>
            <a:xfrm>
              <a:off x="3124200" y="1219200"/>
              <a:ext cx="5637481"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Queue up store address, wait for store data</a:t>
              </a:r>
            </a:p>
          </p:txBody>
        </p:sp>
      </p:grpSp>
      <p:sp>
        <p:nvSpPr>
          <p:cNvPr id="23" name="Rectangle 22"/>
          <p:cNvSpPr/>
          <p:nvPr/>
        </p:nvSpPr>
        <p:spPr>
          <a:xfrm>
            <a:off x="1676400" y="2743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b="1" dirty="0" err="1">
                <a:solidFill>
                  <a:srgbClr val="FF0000"/>
                </a:solidFill>
                <a:latin typeface="Courier New"/>
                <a:ea typeface="ＭＳ Ｐゴシック" pitchFamily="18" charset="-128"/>
                <a:cs typeface="Courier New"/>
              </a:rPr>
              <a:t>addi</a:t>
            </a:r>
            <a:r>
              <a:rPr lang="en-US" b="1" dirty="0">
                <a:solidFill>
                  <a:srgbClr val="FF0000"/>
                </a:solidFill>
                <a:latin typeface="Courier New"/>
                <a:ea typeface="ＭＳ Ｐゴシック" pitchFamily="18" charset="-128"/>
                <a:cs typeface="Courier New"/>
              </a:rPr>
              <a:t> x1</a:t>
            </a:r>
            <a:endParaRPr lang="en-US" b="1" dirty="0">
              <a:solidFill>
                <a:srgbClr val="008000"/>
              </a:solidFill>
              <a:latin typeface="Courier New"/>
              <a:ea typeface="ＭＳ Ｐゴシック" pitchFamily="18" charset="-128"/>
              <a:cs typeface="Courier New"/>
            </a:endParaRPr>
          </a:p>
        </p:txBody>
      </p:sp>
      <p:grpSp>
        <p:nvGrpSpPr>
          <p:cNvPr id="24" name="Group 23"/>
          <p:cNvGrpSpPr/>
          <p:nvPr/>
        </p:nvGrpSpPr>
        <p:grpSpPr>
          <a:xfrm>
            <a:off x="2590800" y="2743200"/>
            <a:ext cx="2368000" cy="461665"/>
            <a:chOff x="2667000" y="1638300"/>
            <a:chExt cx="2368000" cy="461665"/>
          </a:xfrm>
        </p:grpSpPr>
        <p:cxnSp>
          <p:nvCxnSpPr>
            <p:cNvPr id="25" name="Straight Arrow Connector 24"/>
            <p:cNvCxnSpPr/>
            <p:nvPr/>
          </p:nvCxnSpPr>
          <p:spPr bwMode="auto">
            <a:xfrm>
              <a:off x="2667000" y="18288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6" name="TextBox 25"/>
            <p:cNvSpPr txBox="1"/>
            <p:nvPr/>
          </p:nvSpPr>
          <p:spPr>
            <a:xfrm>
              <a:off x="3124200" y="1638300"/>
              <a:ext cx="191080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Bump pointer</a:t>
              </a:r>
            </a:p>
          </p:txBody>
        </p:sp>
      </p:grpSp>
      <p:sp>
        <p:nvSpPr>
          <p:cNvPr id="27" name="Rectangle 26"/>
          <p:cNvSpPr/>
          <p:nvPr/>
        </p:nvSpPr>
        <p:spPr>
          <a:xfrm>
            <a:off x="1676400" y="3124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b="1" dirty="0" err="1">
                <a:solidFill>
                  <a:srgbClr val="FF0000"/>
                </a:solidFill>
                <a:latin typeface="Courier New"/>
                <a:ea typeface="ＭＳ Ｐゴシック" pitchFamily="18" charset="-128"/>
                <a:cs typeface="Courier New"/>
              </a:rPr>
              <a:t>addi</a:t>
            </a:r>
            <a:r>
              <a:rPr lang="en-US" b="1" dirty="0">
                <a:solidFill>
                  <a:srgbClr val="FF0000"/>
                </a:solidFill>
                <a:latin typeface="Courier New"/>
                <a:ea typeface="ＭＳ Ｐゴシック" pitchFamily="18" charset="-128"/>
                <a:cs typeface="Courier New"/>
              </a:rPr>
              <a:t> x2</a:t>
            </a:r>
            <a:endParaRPr lang="en-US" b="1" dirty="0">
              <a:solidFill>
                <a:srgbClr val="008000"/>
              </a:solidFill>
              <a:latin typeface="Courier New"/>
              <a:ea typeface="ＭＳ Ｐゴシック" pitchFamily="18" charset="-128"/>
              <a:cs typeface="Courier New"/>
            </a:endParaRPr>
          </a:p>
        </p:txBody>
      </p:sp>
      <p:grpSp>
        <p:nvGrpSpPr>
          <p:cNvPr id="28" name="Group 27"/>
          <p:cNvGrpSpPr/>
          <p:nvPr/>
        </p:nvGrpSpPr>
        <p:grpSpPr>
          <a:xfrm>
            <a:off x="2590800" y="3124200"/>
            <a:ext cx="2368000" cy="461665"/>
            <a:chOff x="2667000" y="1638300"/>
            <a:chExt cx="2368000" cy="461665"/>
          </a:xfrm>
        </p:grpSpPr>
        <p:cxnSp>
          <p:nvCxnSpPr>
            <p:cNvPr id="29" name="Straight Arrow Connector 28"/>
            <p:cNvCxnSpPr/>
            <p:nvPr/>
          </p:nvCxnSpPr>
          <p:spPr bwMode="auto">
            <a:xfrm>
              <a:off x="2667000" y="18288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0" name="TextBox 29"/>
            <p:cNvSpPr txBox="1"/>
            <p:nvPr/>
          </p:nvSpPr>
          <p:spPr>
            <a:xfrm>
              <a:off x="3124200" y="1638300"/>
              <a:ext cx="191080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Bump pointer</a:t>
              </a:r>
            </a:p>
          </p:txBody>
        </p:sp>
      </p:grpSp>
      <p:sp>
        <p:nvSpPr>
          <p:cNvPr id="31" name="Rectangle 30"/>
          <p:cNvSpPr/>
          <p:nvPr/>
        </p:nvSpPr>
        <p:spPr>
          <a:xfrm>
            <a:off x="1676400" y="3505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b="1" dirty="0" err="1">
                <a:solidFill>
                  <a:srgbClr val="FF0000"/>
                </a:solidFill>
                <a:latin typeface="Courier New"/>
                <a:ea typeface="ＭＳ Ｐゴシック" pitchFamily="18" charset="-128"/>
                <a:cs typeface="Courier New"/>
              </a:rPr>
              <a:t>addi</a:t>
            </a:r>
            <a:r>
              <a:rPr lang="en-US" b="1" dirty="0">
                <a:solidFill>
                  <a:srgbClr val="FF0000"/>
                </a:solidFill>
                <a:latin typeface="Courier New"/>
                <a:ea typeface="ＭＳ Ｐゴシック" pitchFamily="18" charset="-128"/>
                <a:cs typeface="Courier New"/>
              </a:rPr>
              <a:t> x3</a:t>
            </a:r>
            <a:endParaRPr lang="en-US" b="1" dirty="0">
              <a:solidFill>
                <a:srgbClr val="008000"/>
              </a:solidFill>
              <a:latin typeface="Courier New"/>
              <a:ea typeface="ＭＳ Ｐゴシック" pitchFamily="18" charset="-128"/>
              <a:cs typeface="Courier New"/>
            </a:endParaRPr>
          </a:p>
        </p:txBody>
      </p:sp>
      <p:grpSp>
        <p:nvGrpSpPr>
          <p:cNvPr id="32" name="Group 31"/>
          <p:cNvGrpSpPr/>
          <p:nvPr/>
        </p:nvGrpSpPr>
        <p:grpSpPr>
          <a:xfrm>
            <a:off x="2590800" y="3505200"/>
            <a:ext cx="2368000" cy="461665"/>
            <a:chOff x="2667000" y="1638300"/>
            <a:chExt cx="2368000" cy="461665"/>
          </a:xfrm>
        </p:grpSpPr>
        <p:cxnSp>
          <p:nvCxnSpPr>
            <p:cNvPr id="33" name="Straight Arrow Connector 32"/>
            <p:cNvCxnSpPr/>
            <p:nvPr/>
          </p:nvCxnSpPr>
          <p:spPr bwMode="auto">
            <a:xfrm>
              <a:off x="2667000" y="18288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4" name="TextBox 33"/>
            <p:cNvSpPr txBox="1"/>
            <p:nvPr/>
          </p:nvSpPr>
          <p:spPr>
            <a:xfrm>
              <a:off x="3124200" y="1638300"/>
              <a:ext cx="191080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Bump pointer</a:t>
              </a:r>
            </a:p>
          </p:txBody>
        </p:sp>
      </p:grpSp>
      <p:sp>
        <p:nvSpPr>
          <p:cNvPr id="35" name="Rectangle 34"/>
          <p:cNvSpPr/>
          <p:nvPr/>
        </p:nvSpPr>
        <p:spPr>
          <a:xfrm>
            <a:off x="1676400" y="3886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bne</a:t>
            </a:r>
            <a:endParaRPr lang="en-US" sz="2000" b="1" dirty="0">
              <a:solidFill>
                <a:srgbClr val="008000"/>
              </a:solidFill>
              <a:latin typeface="Courier New"/>
              <a:ea typeface="ＭＳ Ｐゴシック" pitchFamily="18" charset="-128"/>
              <a:cs typeface="Courier New"/>
            </a:endParaRPr>
          </a:p>
        </p:txBody>
      </p:sp>
      <p:grpSp>
        <p:nvGrpSpPr>
          <p:cNvPr id="36" name="Group 35"/>
          <p:cNvGrpSpPr/>
          <p:nvPr/>
        </p:nvGrpSpPr>
        <p:grpSpPr>
          <a:xfrm>
            <a:off x="2590800" y="3886200"/>
            <a:ext cx="2171882" cy="461665"/>
            <a:chOff x="2667000" y="1638300"/>
            <a:chExt cx="2171882" cy="461665"/>
          </a:xfrm>
        </p:grpSpPr>
        <p:cxnSp>
          <p:nvCxnSpPr>
            <p:cNvPr id="37" name="Straight Arrow Connector 36"/>
            <p:cNvCxnSpPr/>
            <p:nvPr/>
          </p:nvCxnSpPr>
          <p:spPr bwMode="auto">
            <a:xfrm>
              <a:off x="2667000" y="18288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8" name="TextBox 37"/>
            <p:cNvSpPr txBox="1"/>
            <p:nvPr/>
          </p:nvSpPr>
          <p:spPr>
            <a:xfrm>
              <a:off x="3124200" y="1638300"/>
              <a:ext cx="1714682"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Take branch</a:t>
              </a:r>
            </a:p>
          </p:txBody>
        </p:sp>
      </p:grpSp>
      <p:sp>
        <p:nvSpPr>
          <p:cNvPr id="39" name="Rectangle 38"/>
          <p:cNvSpPr/>
          <p:nvPr/>
        </p:nvSpPr>
        <p:spPr>
          <a:xfrm>
            <a:off x="1676400" y="4267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fld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f0</a:t>
            </a:r>
          </a:p>
        </p:txBody>
      </p:sp>
      <p:sp>
        <p:nvSpPr>
          <p:cNvPr id="40" name="Rectangle 39"/>
          <p:cNvSpPr/>
          <p:nvPr/>
        </p:nvSpPr>
        <p:spPr>
          <a:xfrm>
            <a:off x="1676400" y="4648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fld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f1</a:t>
            </a:r>
          </a:p>
        </p:txBody>
      </p:sp>
      <p:grpSp>
        <p:nvGrpSpPr>
          <p:cNvPr id="41" name="Group 40"/>
          <p:cNvGrpSpPr/>
          <p:nvPr/>
        </p:nvGrpSpPr>
        <p:grpSpPr>
          <a:xfrm>
            <a:off x="2590800" y="4267200"/>
            <a:ext cx="6114976" cy="461665"/>
            <a:chOff x="2590800" y="1219200"/>
            <a:chExt cx="6114976" cy="461665"/>
          </a:xfrm>
        </p:grpSpPr>
        <p:cxnSp>
          <p:nvCxnSpPr>
            <p:cNvPr id="42" name="Straight Arrow Connector 41"/>
            <p:cNvCxnSpPr/>
            <p:nvPr/>
          </p:nvCxnSpPr>
          <p:spPr bwMode="auto">
            <a:xfrm>
              <a:off x="2590800" y="14478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3" name="TextBox 42"/>
            <p:cNvSpPr txBox="1"/>
            <p:nvPr/>
          </p:nvSpPr>
          <p:spPr>
            <a:xfrm>
              <a:off x="3124200" y="1219200"/>
              <a:ext cx="55815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Send load to memory, queue up write to f0</a:t>
              </a:r>
            </a:p>
          </p:txBody>
        </p:sp>
      </p:grpSp>
      <p:grpSp>
        <p:nvGrpSpPr>
          <p:cNvPr id="44" name="Group 43"/>
          <p:cNvGrpSpPr/>
          <p:nvPr/>
        </p:nvGrpSpPr>
        <p:grpSpPr>
          <a:xfrm>
            <a:off x="2590800" y="4686300"/>
            <a:ext cx="6114976" cy="461665"/>
            <a:chOff x="2590800" y="1638300"/>
            <a:chExt cx="6114976" cy="461665"/>
          </a:xfrm>
        </p:grpSpPr>
        <p:cxnSp>
          <p:nvCxnSpPr>
            <p:cNvPr id="45" name="Straight Arrow Connector 44"/>
            <p:cNvCxnSpPr/>
            <p:nvPr/>
          </p:nvCxnSpPr>
          <p:spPr bwMode="auto">
            <a:xfrm>
              <a:off x="2590800" y="18288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6" name="TextBox 45"/>
            <p:cNvSpPr txBox="1"/>
            <p:nvPr/>
          </p:nvSpPr>
          <p:spPr>
            <a:xfrm>
              <a:off x="3124200" y="1638300"/>
              <a:ext cx="55815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Send load to memory, queue up write to f1</a:t>
              </a:r>
            </a:p>
          </p:txBody>
        </p:sp>
      </p:grpSp>
      <p:sp>
        <p:nvSpPr>
          <p:cNvPr id="47" name="Rectangle 46"/>
          <p:cNvSpPr/>
          <p:nvPr/>
        </p:nvSpPr>
        <p:spPr>
          <a:xfrm>
            <a:off x="1676400" y="5029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008000"/>
                </a:solidFill>
                <a:latin typeface="Courier New"/>
                <a:ea typeface="ＭＳ Ｐゴシック" pitchFamily="18" charset="-128"/>
                <a:cs typeface="Courier New"/>
              </a:rPr>
              <a:t>fadd.d</a:t>
            </a:r>
            <a:endParaRPr lang="en-US" sz="2000" b="1" dirty="0">
              <a:solidFill>
                <a:srgbClr val="008000"/>
              </a:solidFill>
              <a:latin typeface="Courier New"/>
              <a:ea typeface="ＭＳ Ｐゴシック" pitchFamily="18" charset="-128"/>
              <a:cs typeface="Courier New"/>
            </a:endParaRPr>
          </a:p>
        </p:txBody>
      </p:sp>
      <p:grpSp>
        <p:nvGrpSpPr>
          <p:cNvPr id="48" name="Group 47"/>
          <p:cNvGrpSpPr/>
          <p:nvPr/>
        </p:nvGrpSpPr>
        <p:grpSpPr>
          <a:xfrm>
            <a:off x="2590800" y="5029200"/>
            <a:ext cx="2822150" cy="461665"/>
            <a:chOff x="2667000" y="1638300"/>
            <a:chExt cx="2822150" cy="461665"/>
          </a:xfrm>
        </p:grpSpPr>
        <p:cxnSp>
          <p:nvCxnSpPr>
            <p:cNvPr id="49" name="Straight Arrow Connector 48"/>
            <p:cNvCxnSpPr/>
            <p:nvPr/>
          </p:nvCxnSpPr>
          <p:spPr bwMode="auto">
            <a:xfrm>
              <a:off x="2667000" y="1866900"/>
              <a:ext cx="4572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0" name="TextBox 49"/>
            <p:cNvSpPr txBox="1"/>
            <p:nvPr/>
          </p:nvSpPr>
          <p:spPr>
            <a:xfrm>
              <a:off x="3124200" y="1638300"/>
              <a:ext cx="236495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Queue up </a:t>
              </a:r>
              <a:r>
                <a:rPr lang="en-US" sz="2400" dirty="0" err="1">
                  <a:solidFill>
                    <a:prstClr val="black"/>
                  </a:solidFill>
                  <a:latin typeface="Calibri"/>
                  <a:ea typeface="ＭＳ Ｐゴシック"/>
                  <a:cs typeface="Calibri"/>
                </a:rPr>
                <a:t>fadd.d</a:t>
              </a:r>
              <a:endParaRPr lang="en-US" sz="2400" dirty="0">
                <a:solidFill>
                  <a:prstClr val="black"/>
                </a:solidFill>
                <a:latin typeface="Calibri"/>
                <a:ea typeface="ＭＳ Ｐゴシック"/>
                <a:cs typeface="Calibri"/>
              </a:endParaRPr>
            </a:p>
          </p:txBody>
        </p:sp>
      </p:grpSp>
      <p:sp>
        <p:nvSpPr>
          <p:cNvPr id="51" name="Rectangle 50"/>
          <p:cNvSpPr/>
          <p:nvPr/>
        </p:nvSpPr>
        <p:spPr>
          <a:xfrm>
            <a:off x="1676400" y="5410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srgbClr val="FF0000"/>
                </a:solidFill>
                <a:latin typeface="Courier New"/>
                <a:ea typeface="ＭＳ Ｐゴシック" pitchFamily="18" charset="-128"/>
                <a:cs typeface="Courier New"/>
              </a:rPr>
              <a:t>fsd</a:t>
            </a:r>
            <a:r>
              <a:rPr lang="en-US" sz="2000" b="1" dirty="0">
                <a:solidFill>
                  <a:srgbClr val="FF0000"/>
                </a:solidFill>
                <a:latin typeface="Courier New"/>
                <a:ea typeface="ＭＳ Ｐゴシック" pitchFamily="18" charset="-128"/>
                <a:cs typeface="Courier New"/>
              </a:rPr>
              <a:t> </a:t>
            </a:r>
            <a:r>
              <a:rPr lang="en-US" sz="2000" b="1" dirty="0">
                <a:solidFill>
                  <a:srgbClr val="008000"/>
                </a:solidFill>
                <a:latin typeface="Courier New"/>
                <a:ea typeface="ＭＳ Ｐゴシック" pitchFamily="18" charset="-128"/>
                <a:cs typeface="Courier New"/>
              </a:rPr>
              <a:t>f2</a:t>
            </a:r>
          </a:p>
        </p:txBody>
      </p:sp>
      <p:grpSp>
        <p:nvGrpSpPr>
          <p:cNvPr id="52" name="Group 51"/>
          <p:cNvGrpSpPr/>
          <p:nvPr/>
        </p:nvGrpSpPr>
        <p:grpSpPr>
          <a:xfrm>
            <a:off x="2590800" y="5410200"/>
            <a:ext cx="6170881" cy="461665"/>
            <a:chOff x="2590800" y="1219200"/>
            <a:chExt cx="6170881" cy="461665"/>
          </a:xfrm>
        </p:grpSpPr>
        <p:cxnSp>
          <p:nvCxnSpPr>
            <p:cNvPr id="53" name="Straight Arrow Connector 52"/>
            <p:cNvCxnSpPr/>
            <p:nvPr/>
          </p:nvCxnSpPr>
          <p:spPr bwMode="auto">
            <a:xfrm>
              <a:off x="2590800" y="1409700"/>
              <a:ext cx="533400" cy="381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4" name="TextBox 53"/>
            <p:cNvSpPr txBox="1"/>
            <p:nvPr/>
          </p:nvSpPr>
          <p:spPr>
            <a:xfrm>
              <a:off x="3124200" y="1219200"/>
              <a:ext cx="5637481"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Queue up store address, wait for store data</a:t>
              </a:r>
            </a:p>
          </p:txBody>
        </p:sp>
      </p:grpSp>
      <p:sp>
        <p:nvSpPr>
          <p:cNvPr id="55" name="Rectangle 54"/>
          <p:cNvSpPr/>
          <p:nvPr/>
        </p:nvSpPr>
        <p:spPr>
          <a:xfrm>
            <a:off x="1676400" y="5791200"/>
            <a:ext cx="9144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srgbClr val="FF0000"/>
                </a:solidFill>
                <a:latin typeface="Courier New"/>
                <a:ea typeface="ＭＳ Ｐゴシック" pitchFamily="18" charset="-128"/>
                <a:cs typeface="Courier New"/>
              </a:rPr>
              <a:t>…</a:t>
            </a:r>
            <a:endParaRPr lang="en-US" sz="2000" b="1" dirty="0">
              <a:solidFill>
                <a:srgbClr val="008000"/>
              </a:solidFill>
              <a:latin typeface="Courier New"/>
              <a:ea typeface="ＭＳ Ｐゴシック" pitchFamily="18" charset="-128"/>
              <a:cs typeface="Courier New"/>
            </a:endParaRPr>
          </a:p>
        </p:txBody>
      </p:sp>
      <p:grpSp>
        <p:nvGrpSpPr>
          <p:cNvPr id="59" name="Group 58"/>
          <p:cNvGrpSpPr/>
          <p:nvPr/>
        </p:nvGrpSpPr>
        <p:grpSpPr>
          <a:xfrm>
            <a:off x="5029200" y="2819400"/>
            <a:ext cx="2133600" cy="1524000"/>
            <a:chOff x="5486400" y="2819400"/>
            <a:chExt cx="2133600" cy="1524000"/>
          </a:xfrm>
        </p:grpSpPr>
        <p:cxnSp>
          <p:nvCxnSpPr>
            <p:cNvPr id="57" name="Curved Connector 56"/>
            <p:cNvCxnSpPr/>
            <p:nvPr/>
          </p:nvCxnSpPr>
          <p:spPr bwMode="auto">
            <a:xfrm rot="5400000" flipH="1" flipV="1">
              <a:off x="4762500" y="3543300"/>
              <a:ext cx="1524000" cy="76200"/>
            </a:xfrm>
            <a:prstGeom prst="curvedConnector3">
              <a:avLst/>
            </a:prstGeom>
            <a:solidFill>
              <a:schemeClr val="accent1"/>
            </a:solidFill>
            <a:ln w="12700" cap="flat" cmpd="sng" algn="ctr">
              <a:solidFill>
                <a:schemeClr val="tx1"/>
              </a:solidFill>
              <a:prstDash val="solid"/>
              <a:round/>
              <a:headEnd type="none" w="med" len="med"/>
              <a:tailEnd type="arrow"/>
            </a:ln>
            <a:effectLst/>
          </p:spPr>
        </p:cxnSp>
        <p:sp>
          <p:nvSpPr>
            <p:cNvPr id="58" name="TextBox 57"/>
            <p:cNvSpPr txBox="1"/>
            <p:nvPr/>
          </p:nvSpPr>
          <p:spPr>
            <a:xfrm>
              <a:off x="5486400" y="2895600"/>
              <a:ext cx="2133600" cy="1323439"/>
            </a:xfrm>
            <a:prstGeom prst="rect">
              <a:avLst/>
            </a:prstGeom>
            <a:noFill/>
          </p:spPr>
          <p:txBody>
            <a:bodyPr wrap="square" rtlCol="0">
              <a:spAutoFit/>
            </a:bodyPr>
            <a:lstStyle/>
            <a:p>
              <a:pPr eaLnBrk="1" hangingPunct="1">
                <a:spcBef>
                  <a:spcPct val="0"/>
                </a:spcBef>
              </a:pPr>
              <a:r>
                <a:rPr lang="en-US" sz="2000" i="1" dirty="0">
                  <a:solidFill>
                    <a:prstClr val="black"/>
                  </a:solidFill>
                  <a:latin typeface="Calibri"/>
                  <a:ea typeface="ＭＳ Ｐゴシック"/>
                  <a:cs typeface="Calibri"/>
                </a:rPr>
                <a:t>Check load address against queued pending store addresses</a:t>
              </a:r>
            </a:p>
          </p:txBody>
        </p:sp>
      </p:grpSp>
      <p:grpSp>
        <p:nvGrpSpPr>
          <p:cNvPr id="68" name="Group 67"/>
          <p:cNvGrpSpPr/>
          <p:nvPr/>
        </p:nvGrpSpPr>
        <p:grpSpPr>
          <a:xfrm>
            <a:off x="6974505" y="1529982"/>
            <a:ext cx="2133600" cy="2822299"/>
            <a:chOff x="6974505" y="1529982"/>
            <a:chExt cx="2133600" cy="2822299"/>
          </a:xfrm>
        </p:grpSpPr>
        <p:sp>
          <p:nvSpPr>
            <p:cNvPr id="62" name="TextBox 61"/>
            <p:cNvSpPr txBox="1"/>
            <p:nvPr/>
          </p:nvSpPr>
          <p:spPr>
            <a:xfrm>
              <a:off x="6974505" y="2819400"/>
              <a:ext cx="2133600" cy="1015663"/>
            </a:xfrm>
            <a:prstGeom prst="rect">
              <a:avLst/>
            </a:prstGeom>
            <a:noFill/>
          </p:spPr>
          <p:txBody>
            <a:bodyPr wrap="square" rtlCol="0">
              <a:spAutoFit/>
            </a:bodyPr>
            <a:lstStyle/>
            <a:p>
              <a:pPr eaLnBrk="1" hangingPunct="1">
                <a:spcBef>
                  <a:spcPct val="0"/>
                </a:spcBef>
              </a:pPr>
              <a:r>
                <a:rPr lang="en-US" sz="2000" i="1" dirty="0">
                  <a:solidFill>
                    <a:prstClr val="black"/>
                  </a:solidFill>
                  <a:latin typeface="Calibri"/>
                  <a:ea typeface="ＭＳ Ｐゴシック"/>
                  <a:cs typeface="Calibri"/>
                </a:rPr>
                <a:t>Many writes to f0 can be in queue at same time</a:t>
              </a:r>
            </a:p>
          </p:txBody>
        </p:sp>
        <p:sp>
          <p:nvSpPr>
            <p:cNvPr id="66" name="Freeform 65"/>
            <p:cNvSpPr/>
            <p:nvPr/>
          </p:nvSpPr>
          <p:spPr>
            <a:xfrm>
              <a:off x="8585149" y="1529982"/>
              <a:ext cx="475987" cy="2822299"/>
            </a:xfrm>
            <a:custGeom>
              <a:avLst/>
              <a:gdLst>
                <a:gd name="connsiteX0" fmla="*/ 118854 w 430771"/>
                <a:gd name="connsiteY0" fmla="*/ 0 h 2748028"/>
                <a:gd name="connsiteX1" fmla="*/ 193120 w 430771"/>
                <a:gd name="connsiteY1" fmla="*/ 89125 h 2748028"/>
                <a:gd name="connsiteX2" fmla="*/ 207973 w 430771"/>
                <a:gd name="connsiteY2" fmla="*/ 111406 h 2748028"/>
                <a:gd name="connsiteX3" fmla="*/ 245106 w 430771"/>
                <a:gd name="connsiteY3" fmla="*/ 141115 h 2748028"/>
                <a:gd name="connsiteX4" fmla="*/ 267386 w 430771"/>
                <a:gd name="connsiteY4" fmla="*/ 319365 h 2748028"/>
                <a:gd name="connsiteX5" fmla="*/ 326799 w 430771"/>
                <a:gd name="connsiteY5" fmla="*/ 497616 h 2748028"/>
                <a:gd name="connsiteX6" fmla="*/ 356505 w 430771"/>
                <a:gd name="connsiteY6" fmla="*/ 631304 h 2748028"/>
                <a:gd name="connsiteX7" fmla="*/ 371358 w 430771"/>
                <a:gd name="connsiteY7" fmla="*/ 720429 h 2748028"/>
                <a:gd name="connsiteX8" fmla="*/ 393638 w 430771"/>
                <a:gd name="connsiteY8" fmla="*/ 764991 h 2748028"/>
                <a:gd name="connsiteX9" fmla="*/ 401065 w 430771"/>
                <a:gd name="connsiteY9" fmla="*/ 787273 h 2748028"/>
                <a:gd name="connsiteX10" fmla="*/ 423345 w 430771"/>
                <a:gd name="connsiteY10" fmla="*/ 1047221 h 2748028"/>
                <a:gd name="connsiteX11" fmla="*/ 430771 w 430771"/>
                <a:gd name="connsiteY11" fmla="*/ 1091784 h 2748028"/>
                <a:gd name="connsiteX12" fmla="*/ 415918 w 430771"/>
                <a:gd name="connsiteY12" fmla="*/ 1277461 h 2748028"/>
                <a:gd name="connsiteX13" fmla="*/ 401065 w 430771"/>
                <a:gd name="connsiteY13" fmla="*/ 1322024 h 2748028"/>
                <a:gd name="connsiteX14" fmla="*/ 393638 w 430771"/>
                <a:gd name="connsiteY14" fmla="*/ 1381441 h 2748028"/>
                <a:gd name="connsiteX15" fmla="*/ 371358 w 430771"/>
                <a:gd name="connsiteY15" fmla="*/ 1968182 h 2748028"/>
                <a:gd name="connsiteX16" fmla="*/ 356505 w 430771"/>
                <a:gd name="connsiteY16" fmla="*/ 2012745 h 2748028"/>
                <a:gd name="connsiteX17" fmla="*/ 341652 w 430771"/>
                <a:gd name="connsiteY17" fmla="*/ 2064734 h 2748028"/>
                <a:gd name="connsiteX18" fmla="*/ 326799 w 430771"/>
                <a:gd name="connsiteY18" fmla="*/ 2101870 h 2748028"/>
                <a:gd name="connsiteX19" fmla="*/ 319372 w 430771"/>
                <a:gd name="connsiteY19" fmla="*/ 2131578 h 2748028"/>
                <a:gd name="connsiteX20" fmla="*/ 297092 w 430771"/>
                <a:gd name="connsiteY20" fmla="*/ 2168714 h 2748028"/>
                <a:gd name="connsiteX21" fmla="*/ 259959 w 430771"/>
                <a:gd name="connsiteY21" fmla="*/ 2250412 h 2748028"/>
                <a:gd name="connsiteX22" fmla="*/ 245106 w 430771"/>
                <a:gd name="connsiteY22" fmla="*/ 2302401 h 2748028"/>
                <a:gd name="connsiteX23" fmla="*/ 193120 w 430771"/>
                <a:gd name="connsiteY23" fmla="*/ 2384100 h 2748028"/>
                <a:gd name="connsiteX24" fmla="*/ 170840 w 430771"/>
                <a:gd name="connsiteY24" fmla="*/ 2450944 h 2748028"/>
                <a:gd name="connsiteX25" fmla="*/ 163414 w 430771"/>
                <a:gd name="connsiteY25" fmla="*/ 2473225 h 2748028"/>
                <a:gd name="connsiteX26" fmla="*/ 126281 w 430771"/>
                <a:gd name="connsiteY26" fmla="*/ 2525215 h 2748028"/>
                <a:gd name="connsiteX27" fmla="*/ 96574 w 430771"/>
                <a:gd name="connsiteY27" fmla="*/ 2592058 h 2748028"/>
                <a:gd name="connsiteX28" fmla="*/ 74294 w 430771"/>
                <a:gd name="connsiteY28" fmla="*/ 2614340 h 2748028"/>
                <a:gd name="connsiteX29" fmla="*/ 66868 w 430771"/>
                <a:gd name="connsiteY29" fmla="*/ 2636621 h 2748028"/>
                <a:gd name="connsiteX30" fmla="*/ 37161 w 430771"/>
                <a:gd name="connsiteY30" fmla="*/ 2673757 h 2748028"/>
                <a:gd name="connsiteX31" fmla="*/ 22308 w 430771"/>
                <a:gd name="connsiteY31" fmla="*/ 2718319 h 2748028"/>
                <a:gd name="connsiteX32" fmla="*/ 28 w 430771"/>
                <a:gd name="connsiteY32" fmla="*/ 2748028 h 2748028"/>
                <a:gd name="connsiteX0" fmla="*/ 118854 w 430771"/>
                <a:gd name="connsiteY0" fmla="*/ 0 h 2748028"/>
                <a:gd name="connsiteX1" fmla="*/ 193120 w 430771"/>
                <a:gd name="connsiteY1" fmla="*/ 89125 h 2748028"/>
                <a:gd name="connsiteX2" fmla="*/ 207973 w 430771"/>
                <a:gd name="connsiteY2" fmla="*/ 111406 h 2748028"/>
                <a:gd name="connsiteX3" fmla="*/ 267386 w 430771"/>
                <a:gd name="connsiteY3" fmla="*/ 319365 h 2748028"/>
                <a:gd name="connsiteX4" fmla="*/ 326799 w 430771"/>
                <a:gd name="connsiteY4" fmla="*/ 497616 h 2748028"/>
                <a:gd name="connsiteX5" fmla="*/ 356505 w 430771"/>
                <a:gd name="connsiteY5" fmla="*/ 631304 h 2748028"/>
                <a:gd name="connsiteX6" fmla="*/ 371358 w 430771"/>
                <a:gd name="connsiteY6" fmla="*/ 720429 h 2748028"/>
                <a:gd name="connsiteX7" fmla="*/ 393638 w 430771"/>
                <a:gd name="connsiteY7" fmla="*/ 764991 h 2748028"/>
                <a:gd name="connsiteX8" fmla="*/ 401065 w 430771"/>
                <a:gd name="connsiteY8" fmla="*/ 787273 h 2748028"/>
                <a:gd name="connsiteX9" fmla="*/ 423345 w 430771"/>
                <a:gd name="connsiteY9" fmla="*/ 1047221 h 2748028"/>
                <a:gd name="connsiteX10" fmla="*/ 430771 w 430771"/>
                <a:gd name="connsiteY10" fmla="*/ 1091784 h 2748028"/>
                <a:gd name="connsiteX11" fmla="*/ 415918 w 430771"/>
                <a:gd name="connsiteY11" fmla="*/ 1277461 h 2748028"/>
                <a:gd name="connsiteX12" fmla="*/ 401065 w 430771"/>
                <a:gd name="connsiteY12" fmla="*/ 1322024 h 2748028"/>
                <a:gd name="connsiteX13" fmla="*/ 393638 w 430771"/>
                <a:gd name="connsiteY13" fmla="*/ 1381441 h 2748028"/>
                <a:gd name="connsiteX14" fmla="*/ 371358 w 430771"/>
                <a:gd name="connsiteY14" fmla="*/ 1968182 h 2748028"/>
                <a:gd name="connsiteX15" fmla="*/ 356505 w 430771"/>
                <a:gd name="connsiteY15" fmla="*/ 2012745 h 2748028"/>
                <a:gd name="connsiteX16" fmla="*/ 341652 w 430771"/>
                <a:gd name="connsiteY16" fmla="*/ 2064734 h 2748028"/>
                <a:gd name="connsiteX17" fmla="*/ 326799 w 430771"/>
                <a:gd name="connsiteY17" fmla="*/ 2101870 h 2748028"/>
                <a:gd name="connsiteX18" fmla="*/ 319372 w 430771"/>
                <a:gd name="connsiteY18" fmla="*/ 2131578 h 2748028"/>
                <a:gd name="connsiteX19" fmla="*/ 297092 w 430771"/>
                <a:gd name="connsiteY19" fmla="*/ 2168714 h 2748028"/>
                <a:gd name="connsiteX20" fmla="*/ 259959 w 430771"/>
                <a:gd name="connsiteY20" fmla="*/ 2250412 h 2748028"/>
                <a:gd name="connsiteX21" fmla="*/ 245106 w 430771"/>
                <a:gd name="connsiteY21" fmla="*/ 2302401 h 2748028"/>
                <a:gd name="connsiteX22" fmla="*/ 193120 w 430771"/>
                <a:gd name="connsiteY22" fmla="*/ 2384100 h 2748028"/>
                <a:gd name="connsiteX23" fmla="*/ 170840 w 430771"/>
                <a:gd name="connsiteY23" fmla="*/ 2450944 h 2748028"/>
                <a:gd name="connsiteX24" fmla="*/ 163414 w 430771"/>
                <a:gd name="connsiteY24" fmla="*/ 2473225 h 2748028"/>
                <a:gd name="connsiteX25" fmla="*/ 126281 w 430771"/>
                <a:gd name="connsiteY25" fmla="*/ 2525215 h 2748028"/>
                <a:gd name="connsiteX26" fmla="*/ 96574 w 430771"/>
                <a:gd name="connsiteY26" fmla="*/ 2592058 h 2748028"/>
                <a:gd name="connsiteX27" fmla="*/ 74294 w 430771"/>
                <a:gd name="connsiteY27" fmla="*/ 2614340 h 2748028"/>
                <a:gd name="connsiteX28" fmla="*/ 66868 w 430771"/>
                <a:gd name="connsiteY28" fmla="*/ 2636621 h 2748028"/>
                <a:gd name="connsiteX29" fmla="*/ 37161 w 430771"/>
                <a:gd name="connsiteY29" fmla="*/ 2673757 h 2748028"/>
                <a:gd name="connsiteX30" fmla="*/ 22308 w 430771"/>
                <a:gd name="connsiteY30" fmla="*/ 2718319 h 2748028"/>
                <a:gd name="connsiteX31" fmla="*/ 28 w 430771"/>
                <a:gd name="connsiteY31" fmla="*/ 2748028 h 2748028"/>
                <a:gd name="connsiteX0" fmla="*/ 118854 w 430771"/>
                <a:gd name="connsiteY0" fmla="*/ 0 h 2748028"/>
                <a:gd name="connsiteX1" fmla="*/ 193120 w 430771"/>
                <a:gd name="connsiteY1" fmla="*/ 89125 h 2748028"/>
                <a:gd name="connsiteX2" fmla="*/ 267386 w 430771"/>
                <a:gd name="connsiteY2" fmla="*/ 319365 h 2748028"/>
                <a:gd name="connsiteX3" fmla="*/ 326799 w 430771"/>
                <a:gd name="connsiteY3" fmla="*/ 497616 h 2748028"/>
                <a:gd name="connsiteX4" fmla="*/ 356505 w 430771"/>
                <a:gd name="connsiteY4" fmla="*/ 631304 h 2748028"/>
                <a:gd name="connsiteX5" fmla="*/ 371358 w 430771"/>
                <a:gd name="connsiteY5" fmla="*/ 720429 h 2748028"/>
                <a:gd name="connsiteX6" fmla="*/ 393638 w 430771"/>
                <a:gd name="connsiteY6" fmla="*/ 764991 h 2748028"/>
                <a:gd name="connsiteX7" fmla="*/ 401065 w 430771"/>
                <a:gd name="connsiteY7" fmla="*/ 787273 h 2748028"/>
                <a:gd name="connsiteX8" fmla="*/ 423345 w 430771"/>
                <a:gd name="connsiteY8" fmla="*/ 1047221 h 2748028"/>
                <a:gd name="connsiteX9" fmla="*/ 430771 w 430771"/>
                <a:gd name="connsiteY9" fmla="*/ 1091784 h 2748028"/>
                <a:gd name="connsiteX10" fmla="*/ 415918 w 430771"/>
                <a:gd name="connsiteY10" fmla="*/ 1277461 h 2748028"/>
                <a:gd name="connsiteX11" fmla="*/ 401065 w 430771"/>
                <a:gd name="connsiteY11" fmla="*/ 1322024 h 2748028"/>
                <a:gd name="connsiteX12" fmla="*/ 393638 w 430771"/>
                <a:gd name="connsiteY12" fmla="*/ 1381441 h 2748028"/>
                <a:gd name="connsiteX13" fmla="*/ 371358 w 430771"/>
                <a:gd name="connsiteY13" fmla="*/ 1968182 h 2748028"/>
                <a:gd name="connsiteX14" fmla="*/ 356505 w 430771"/>
                <a:gd name="connsiteY14" fmla="*/ 2012745 h 2748028"/>
                <a:gd name="connsiteX15" fmla="*/ 341652 w 430771"/>
                <a:gd name="connsiteY15" fmla="*/ 2064734 h 2748028"/>
                <a:gd name="connsiteX16" fmla="*/ 326799 w 430771"/>
                <a:gd name="connsiteY16" fmla="*/ 2101870 h 2748028"/>
                <a:gd name="connsiteX17" fmla="*/ 319372 w 430771"/>
                <a:gd name="connsiteY17" fmla="*/ 2131578 h 2748028"/>
                <a:gd name="connsiteX18" fmla="*/ 297092 w 430771"/>
                <a:gd name="connsiteY18" fmla="*/ 2168714 h 2748028"/>
                <a:gd name="connsiteX19" fmla="*/ 259959 w 430771"/>
                <a:gd name="connsiteY19" fmla="*/ 2250412 h 2748028"/>
                <a:gd name="connsiteX20" fmla="*/ 245106 w 430771"/>
                <a:gd name="connsiteY20" fmla="*/ 2302401 h 2748028"/>
                <a:gd name="connsiteX21" fmla="*/ 193120 w 430771"/>
                <a:gd name="connsiteY21" fmla="*/ 2384100 h 2748028"/>
                <a:gd name="connsiteX22" fmla="*/ 170840 w 430771"/>
                <a:gd name="connsiteY22" fmla="*/ 2450944 h 2748028"/>
                <a:gd name="connsiteX23" fmla="*/ 163414 w 430771"/>
                <a:gd name="connsiteY23" fmla="*/ 2473225 h 2748028"/>
                <a:gd name="connsiteX24" fmla="*/ 126281 w 430771"/>
                <a:gd name="connsiteY24" fmla="*/ 2525215 h 2748028"/>
                <a:gd name="connsiteX25" fmla="*/ 96574 w 430771"/>
                <a:gd name="connsiteY25" fmla="*/ 2592058 h 2748028"/>
                <a:gd name="connsiteX26" fmla="*/ 74294 w 430771"/>
                <a:gd name="connsiteY26" fmla="*/ 2614340 h 2748028"/>
                <a:gd name="connsiteX27" fmla="*/ 66868 w 430771"/>
                <a:gd name="connsiteY27" fmla="*/ 2636621 h 2748028"/>
                <a:gd name="connsiteX28" fmla="*/ 37161 w 430771"/>
                <a:gd name="connsiteY28" fmla="*/ 2673757 h 2748028"/>
                <a:gd name="connsiteX29" fmla="*/ 22308 w 430771"/>
                <a:gd name="connsiteY29" fmla="*/ 2718319 h 2748028"/>
                <a:gd name="connsiteX30" fmla="*/ 28 w 430771"/>
                <a:gd name="connsiteY30" fmla="*/ 2748028 h 2748028"/>
                <a:gd name="connsiteX0" fmla="*/ 118854 w 430771"/>
                <a:gd name="connsiteY0" fmla="*/ 0 h 2748028"/>
                <a:gd name="connsiteX1" fmla="*/ 267386 w 430771"/>
                <a:gd name="connsiteY1" fmla="*/ 319365 h 2748028"/>
                <a:gd name="connsiteX2" fmla="*/ 326799 w 430771"/>
                <a:gd name="connsiteY2" fmla="*/ 497616 h 2748028"/>
                <a:gd name="connsiteX3" fmla="*/ 356505 w 430771"/>
                <a:gd name="connsiteY3" fmla="*/ 631304 h 2748028"/>
                <a:gd name="connsiteX4" fmla="*/ 371358 w 430771"/>
                <a:gd name="connsiteY4" fmla="*/ 720429 h 2748028"/>
                <a:gd name="connsiteX5" fmla="*/ 393638 w 430771"/>
                <a:gd name="connsiteY5" fmla="*/ 764991 h 2748028"/>
                <a:gd name="connsiteX6" fmla="*/ 401065 w 430771"/>
                <a:gd name="connsiteY6" fmla="*/ 787273 h 2748028"/>
                <a:gd name="connsiteX7" fmla="*/ 423345 w 430771"/>
                <a:gd name="connsiteY7" fmla="*/ 1047221 h 2748028"/>
                <a:gd name="connsiteX8" fmla="*/ 430771 w 430771"/>
                <a:gd name="connsiteY8" fmla="*/ 1091784 h 2748028"/>
                <a:gd name="connsiteX9" fmla="*/ 415918 w 430771"/>
                <a:gd name="connsiteY9" fmla="*/ 1277461 h 2748028"/>
                <a:gd name="connsiteX10" fmla="*/ 401065 w 430771"/>
                <a:gd name="connsiteY10" fmla="*/ 1322024 h 2748028"/>
                <a:gd name="connsiteX11" fmla="*/ 393638 w 430771"/>
                <a:gd name="connsiteY11" fmla="*/ 1381441 h 2748028"/>
                <a:gd name="connsiteX12" fmla="*/ 371358 w 430771"/>
                <a:gd name="connsiteY12" fmla="*/ 1968182 h 2748028"/>
                <a:gd name="connsiteX13" fmla="*/ 356505 w 430771"/>
                <a:gd name="connsiteY13" fmla="*/ 2012745 h 2748028"/>
                <a:gd name="connsiteX14" fmla="*/ 341652 w 430771"/>
                <a:gd name="connsiteY14" fmla="*/ 2064734 h 2748028"/>
                <a:gd name="connsiteX15" fmla="*/ 326799 w 430771"/>
                <a:gd name="connsiteY15" fmla="*/ 2101870 h 2748028"/>
                <a:gd name="connsiteX16" fmla="*/ 319372 w 430771"/>
                <a:gd name="connsiteY16" fmla="*/ 2131578 h 2748028"/>
                <a:gd name="connsiteX17" fmla="*/ 297092 w 430771"/>
                <a:gd name="connsiteY17" fmla="*/ 2168714 h 2748028"/>
                <a:gd name="connsiteX18" fmla="*/ 259959 w 430771"/>
                <a:gd name="connsiteY18" fmla="*/ 2250412 h 2748028"/>
                <a:gd name="connsiteX19" fmla="*/ 245106 w 430771"/>
                <a:gd name="connsiteY19" fmla="*/ 2302401 h 2748028"/>
                <a:gd name="connsiteX20" fmla="*/ 193120 w 430771"/>
                <a:gd name="connsiteY20" fmla="*/ 2384100 h 2748028"/>
                <a:gd name="connsiteX21" fmla="*/ 170840 w 430771"/>
                <a:gd name="connsiteY21" fmla="*/ 2450944 h 2748028"/>
                <a:gd name="connsiteX22" fmla="*/ 163414 w 430771"/>
                <a:gd name="connsiteY22" fmla="*/ 2473225 h 2748028"/>
                <a:gd name="connsiteX23" fmla="*/ 126281 w 430771"/>
                <a:gd name="connsiteY23" fmla="*/ 2525215 h 2748028"/>
                <a:gd name="connsiteX24" fmla="*/ 96574 w 430771"/>
                <a:gd name="connsiteY24" fmla="*/ 2592058 h 2748028"/>
                <a:gd name="connsiteX25" fmla="*/ 74294 w 430771"/>
                <a:gd name="connsiteY25" fmla="*/ 2614340 h 2748028"/>
                <a:gd name="connsiteX26" fmla="*/ 66868 w 430771"/>
                <a:gd name="connsiteY26" fmla="*/ 2636621 h 2748028"/>
                <a:gd name="connsiteX27" fmla="*/ 37161 w 430771"/>
                <a:gd name="connsiteY27" fmla="*/ 2673757 h 2748028"/>
                <a:gd name="connsiteX28" fmla="*/ 22308 w 430771"/>
                <a:gd name="connsiteY28" fmla="*/ 2718319 h 2748028"/>
                <a:gd name="connsiteX29" fmla="*/ 28 w 430771"/>
                <a:gd name="connsiteY29" fmla="*/ 2748028 h 2748028"/>
                <a:gd name="connsiteX0" fmla="*/ 118854 w 430771"/>
                <a:gd name="connsiteY0" fmla="*/ 0 h 2748028"/>
                <a:gd name="connsiteX1" fmla="*/ 326799 w 430771"/>
                <a:gd name="connsiteY1" fmla="*/ 497616 h 2748028"/>
                <a:gd name="connsiteX2" fmla="*/ 356505 w 430771"/>
                <a:gd name="connsiteY2" fmla="*/ 631304 h 2748028"/>
                <a:gd name="connsiteX3" fmla="*/ 371358 w 430771"/>
                <a:gd name="connsiteY3" fmla="*/ 720429 h 2748028"/>
                <a:gd name="connsiteX4" fmla="*/ 393638 w 430771"/>
                <a:gd name="connsiteY4" fmla="*/ 764991 h 2748028"/>
                <a:gd name="connsiteX5" fmla="*/ 401065 w 430771"/>
                <a:gd name="connsiteY5" fmla="*/ 787273 h 2748028"/>
                <a:gd name="connsiteX6" fmla="*/ 423345 w 430771"/>
                <a:gd name="connsiteY6" fmla="*/ 1047221 h 2748028"/>
                <a:gd name="connsiteX7" fmla="*/ 430771 w 430771"/>
                <a:gd name="connsiteY7" fmla="*/ 1091784 h 2748028"/>
                <a:gd name="connsiteX8" fmla="*/ 415918 w 430771"/>
                <a:gd name="connsiteY8" fmla="*/ 1277461 h 2748028"/>
                <a:gd name="connsiteX9" fmla="*/ 401065 w 430771"/>
                <a:gd name="connsiteY9" fmla="*/ 1322024 h 2748028"/>
                <a:gd name="connsiteX10" fmla="*/ 393638 w 430771"/>
                <a:gd name="connsiteY10" fmla="*/ 1381441 h 2748028"/>
                <a:gd name="connsiteX11" fmla="*/ 371358 w 430771"/>
                <a:gd name="connsiteY11" fmla="*/ 1968182 h 2748028"/>
                <a:gd name="connsiteX12" fmla="*/ 356505 w 430771"/>
                <a:gd name="connsiteY12" fmla="*/ 2012745 h 2748028"/>
                <a:gd name="connsiteX13" fmla="*/ 341652 w 430771"/>
                <a:gd name="connsiteY13" fmla="*/ 2064734 h 2748028"/>
                <a:gd name="connsiteX14" fmla="*/ 326799 w 430771"/>
                <a:gd name="connsiteY14" fmla="*/ 2101870 h 2748028"/>
                <a:gd name="connsiteX15" fmla="*/ 319372 w 430771"/>
                <a:gd name="connsiteY15" fmla="*/ 2131578 h 2748028"/>
                <a:gd name="connsiteX16" fmla="*/ 297092 w 430771"/>
                <a:gd name="connsiteY16" fmla="*/ 2168714 h 2748028"/>
                <a:gd name="connsiteX17" fmla="*/ 259959 w 430771"/>
                <a:gd name="connsiteY17" fmla="*/ 2250412 h 2748028"/>
                <a:gd name="connsiteX18" fmla="*/ 245106 w 430771"/>
                <a:gd name="connsiteY18" fmla="*/ 2302401 h 2748028"/>
                <a:gd name="connsiteX19" fmla="*/ 193120 w 430771"/>
                <a:gd name="connsiteY19" fmla="*/ 2384100 h 2748028"/>
                <a:gd name="connsiteX20" fmla="*/ 170840 w 430771"/>
                <a:gd name="connsiteY20" fmla="*/ 2450944 h 2748028"/>
                <a:gd name="connsiteX21" fmla="*/ 163414 w 430771"/>
                <a:gd name="connsiteY21" fmla="*/ 2473225 h 2748028"/>
                <a:gd name="connsiteX22" fmla="*/ 126281 w 430771"/>
                <a:gd name="connsiteY22" fmla="*/ 2525215 h 2748028"/>
                <a:gd name="connsiteX23" fmla="*/ 96574 w 430771"/>
                <a:gd name="connsiteY23" fmla="*/ 2592058 h 2748028"/>
                <a:gd name="connsiteX24" fmla="*/ 74294 w 430771"/>
                <a:gd name="connsiteY24" fmla="*/ 2614340 h 2748028"/>
                <a:gd name="connsiteX25" fmla="*/ 66868 w 430771"/>
                <a:gd name="connsiteY25" fmla="*/ 2636621 h 2748028"/>
                <a:gd name="connsiteX26" fmla="*/ 37161 w 430771"/>
                <a:gd name="connsiteY26" fmla="*/ 2673757 h 2748028"/>
                <a:gd name="connsiteX27" fmla="*/ 22308 w 430771"/>
                <a:gd name="connsiteY27" fmla="*/ 2718319 h 2748028"/>
                <a:gd name="connsiteX28" fmla="*/ 28 w 430771"/>
                <a:gd name="connsiteY28" fmla="*/ 2748028 h 2748028"/>
                <a:gd name="connsiteX0" fmla="*/ 118854 w 430771"/>
                <a:gd name="connsiteY0" fmla="*/ 0 h 2748028"/>
                <a:gd name="connsiteX1" fmla="*/ 356505 w 430771"/>
                <a:gd name="connsiteY1" fmla="*/ 631304 h 2748028"/>
                <a:gd name="connsiteX2" fmla="*/ 371358 w 430771"/>
                <a:gd name="connsiteY2" fmla="*/ 720429 h 2748028"/>
                <a:gd name="connsiteX3" fmla="*/ 393638 w 430771"/>
                <a:gd name="connsiteY3" fmla="*/ 764991 h 2748028"/>
                <a:gd name="connsiteX4" fmla="*/ 401065 w 430771"/>
                <a:gd name="connsiteY4" fmla="*/ 787273 h 2748028"/>
                <a:gd name="connsiteX5" fmla="*/ 423345 w 430771"/>
                <a:gd name="connsiteY5" fmla="*/ 1047221 h 2748028"/>
                <a:gd name="connsiteX6" fmla="*/ 430771 w 430771"/>
                <a:gd name="connsiteY6" fmla="*/ 1091784 h 2748028"/>
                <a:gd name="connsiteX7" fmla="*/ 415918 w 430771"/>
                <a:gd name="connsiteY7" fmla="*/ 1277461 h 2748028"/>
                <a:gd name="connsiteX8" fmla="*/ 401065 w 430771"/>
                <a:gd name="connsiteY8" fmla="*/ 1322024 h 2748028"/>
                <a:gd name="connsiteX9" fmla="*/ 393638 w 430771"/>
                <a:gd name="connsiteY9" fmla="*/ 1381441 h 2748028"/>
                <a:gd name="connsiteX10" fmla="*/ 371358 w 430771"/>
                <a:gd name="connsiteY10" fmla="*/ 1968182 h 2748028"/>
                <a:gd name="connsiteX11" fmla="*/ 356505 w 430771"/>
                <a:gd name="connsiteY11" fmla="*/ 2012745 h 2748028"/>
                <a:gd name="connsiteX12" fmla="*/ 341652 w 430771"/>
                <a:gd name="connsiteY12" fmla="*/ 2064734 h 2748028"/>
                <a:gd name="connsiteX13" fmla="*/ 326799 w 430771"/>
                <a:gd name="connsiteY13" fmla="*/ 2101870 h 2748028"/>
                <a:gd name="connsiteX14" fmla="*/ 319372 w 430771"/>
                <a:gd name="connsiteY14" fmla="*/ 2131578 h 2748028"/>
                <a:gd name="connsiteX15" fmla="*/ 297092 w 430771"/>
                <a:gd name="connsiteY15" fmla="*/ 2168714 h 2748028"/>
                <a:gd name="connsiteX16" fmla="*/ 259959 w 430771"/>
                <a:gd name="connsiteY16" fmla="*/ 2250412 h 2748028"/>
                <a:gd name="connsiteX17" fmla="*/ 245106 w 430771"/>
                <a:gd name="connsiteY17" fmla="*/ 2302401 h 2748028"/>
                <a:gd name="connsiteX18" fmla="*/ 193120 w 430771"/>
                <a:gd name="connsiteY18" fmla="*/ 2384100 h 2748028"/>
                <a:gd name="connsiteX19" fmla="*/ 170840 w 430771"/>
                <a:gd name="connsiteY19" fmla="*/ 2450944 h 2748028"/>
                <a:gd name="connsiteX20" fmla="*/ 163414 w 430771"/>
                <a:gd name="connsiteY20" fmla="*/ 2473225 h 2748028"/>
                <a:gd name="connsiteX21" fmla="*/ 126281 w 430771"/>
                <a:gd name="connsiteY21" fmla="*/ 2525215 h 2748028"/>
                <a:gd name="connsiteX22" fmla="*/ 96574 w 430771"/>
                <a:gd name="connsiteY22" fmla="*/ 2592058 h 2748028"/>
                <a:gd name="connsiteX23" fmla="*/ 74294 w 430771"/>
                <a:gd name="connsiteY23" fmla="*/ 2614340 h 2748028"/>
                <a:gd name="connsiteX24" fmla="*/ 66868 w 430771"/>
                <a:gd name="connsiteY24" fmla="*/ 2636621 h 2748028"/>
                <a:gd name="connsiteX25" fmla="*/ 37161 w 430771"/>
                <a:gd name="connsiteY25" fmla="*/ 2673757 h 2748028"/>
                <a:gd name="connsiteX26" fmla="*/ 22308 w 430771"/>
                <a:gd name="connsiteY26" fmla="*/ 2718319 h 2748028"/>
                <a:gd name="connsiteX27" fmla="*/ 28 w 430771"/>
                <a:gd name="connsiteY27" fmla="*/ 2748028 h 2748028"/>
                <a:gd name="connsiteX0" fmla="*/ 118854 w 430771"/>
                <a:gd name="connsiteY0" fmla="*/ 0 h 2748028"/>
                <a:gd name="connsiteX1" fmla="*/ 371358 w 430771"/>
                <a:gd name="connsiteY1" fmla="*/ 720429 h 2748028"/>
                <a:gd name="connsiteX2" fmla="*/ 393638 w 430771"/>
                <a:gd name="connsiteY2" fmla="*/ 764991 h 2748028"/>
                <a:gd name="connsiteX3" fmla="*/ 401065 w 430771"/>
                <a:gd name="connsiteY3" fmla="*/ 787273 h 2748028"/>
                <a:gd name="connsiteX4" fmla="*/ 423345 w 430771"/>
                <a:gd name="connsiteY4" fmla="*/ 1047221 h 2748028"/>
                <a:gd name="connsiteX5" fmla="*/ 430771 w 430771"/>
                <a:gd name="connsiteY5" fmla="*/ 1091784 h 2748028"/>
                <a:gd name="connsiteX6" fmla="*/ 415918 w 430771"/>
                <a:gd name="connsiteY6" fmla="*/ 1277461 h 2748028"/>
                <a:gd name="connsiteX7" fmla="*/ 401065 w 430771"/>
                <a:gd name="connsiteY7" fmla="*/ 1322024 h 2748028"/>
                <a:gd name="connsiteX8" fmla="*/ 393638 w 430771"/>
                <a:gd name="connsiteY8" fmla="*/ 1381441 h 2748028"/>
                <a:gd name="connsiteX9" fmla="*/ 371358 w 430771"/>
                <a:gd name="connsiteY9" fmla="*/ 1968182 h 2748028"/>
                <a:gd name="connsiteX10" fmla="*/ 356505 w 430771"/>
                <a:gd name="connsiteY10" fmla="*/ 2012745 h 2748028"/>
                <a:gd name="connsiteX11" fmla="*/ 341652 w 430771"/>
                <a:gd name="connsiteY11" fmla="*/ 2064734 h 2748028"/>
                <a:gd name="connsiteX12" fmla="*/ 326799 w 430771"/>
                <a:gd name="connsiteY12" fmla="*/ 2101870 h 2748028"/>
                <a:gd name="connsiteX13" fmla="*/ 319372 w 430771"/>
                <a:gd name="connsiteY13" fmla="*/ 2131578 h 2748028"/>
                <a:gd name="connsiteX14" fmla="*/ 297092 w 430771"/>
                <a:gd name="connsiteY14" fmla="*/ 2168714 h 2748028"/>
                <a:gd name="connsiteX15" fmla="*/ 259959 w 430771"/>
                <a:gd name="connsiteY15" fmla="*/ 2250412 h 2748028"/>
                <a:gd name="connsiteX16" fmla="*/ 245106 w 430771"/>
                <a:gd name="connsiteY16" fmla="*/ 2302401 h 2748028"/>
                <a:gd name="connsiteX17" fmla="*/ 193120 w 430771"/>
                <a:gd name="connsiteY17" fmla="*/ 2384100 h 2748028"/>
                <a:gd name="connsiteX18" fmla="*/ 170840 w 430771"/>
                <a:gd name="connsiteY18" fmla="*/ 2450944 h 2748028"/>
                <a:gd name="connsiteX19" fmla="*/ 163414 w 430771"/>
                <a:gd name="connsiteY19" fmla="*/ 2473225 h 2748028"/>
                <a:gd name="connsiteX20" fmla="*/ 126281 w 430771"/>
                <a:gd name="connsiteY20" fmla="*/ 2525215 h 2748028"/>
                <a:gd name="connsiteX21" fmla="*/ 96574 w 430771"/>
                <a:gd name="connsiteY21" fmla="*/ 2592058 h 2748028"/>
                <a:gd name="connsiteX22" fmla="*/ 74294 w 430771"/>
                <a:gd name="connsiteY22" fmla="*/ 2614340 h 2748028"/>
                <a:gd name="connsiteX23" fmla="*/ 66868 w 430771"/>
                <a:gd name="connsiteY23" fmla="*/ 2636621 h 2748028"/>
                <a:gd name="connsiteX24" fmla="*/ 37161 w 430771"/>
                <a:gd name="connsiteY24" fmla="*/ 2673757 h 2748028"/>
                <a:gd name="connsiteX25" fmla="*/ 22308 w 430771"/>
                <a:gd name="connsiteY25" fmla="*/ 2718319 h 2748028"/>
                <a:gd name="connsiteX26" fmla="*/ 28 w 430771"/>
                <a:gd name="connsiteY26" fmla="*/ 2748028 h 2748028"/>
                <a:gd name="connsiteX0" fmla="*/ 118854 w 430771"/>
                <a:gd name="connsiteY0" fmla="*/ 0 h 2748028"/>
                <a:gd name="connsiteX1" fmla="*/ 371358 w 430771"/>
                <a:gd name="connsiteY1" fmla="*/ 720429 h 2748028"/>
                <a:gd name="connsiteX2" fmla="*/ 349079 w 430771"/>
                <a:gd name="connsiteY2" fmla="*/ 609022 h 2748028"/>
                <a:gd name="connsiteX3" fmla="*/ 393638 w 430771"/>
                <a:gd name="connsiteY3" fmla="*/ 764991 h 2748028"/>
                <a:gd name="connsiteX4" fmla="*/ 401065 w 430771"/>
                <a:gd name="connsiteY4" fmla="*/ 787273 h 2748028"/>
                <a:gd name="connsiteX5" fmla="*/ 423345 w 430771"/>
                <a:gd name="connsiteY5" fmla="*/ 1047221 h 2748028"/>
                <a:gd name="connsiteX6" fmla="*/ 430771 w 430771"/>
                <a:gd name="connsiteY6" fmla="*/ 1091784 h 2748028"/>
                <a:gd name="connsiteX7" fmla="*/ 415918 w 430771"/>
                <a:gd name="connsiteY7" fmla="*/ 1277461 h 2748028"/>
                <a:gd name="connsiteX8" fmla="*/ 401065 w 430771"/>
                <a:gd name="connsiteY8" fmla="*/ 1322024 h 2748028"/>
                <a:gd name="connsiteX9" fmla="*/ 393638 w 430771"/>
                <a:gd name="connsiteY9" fmla="*/ 1381441 h 2748028"/>
                <a:gd name="connsiteX10" fmla="*/ 371358 w 430771"/>
                <a:gd name="connsiteY10" fmla="*/ 1968182 h 2748028"/>
                <a:gd name="connsiteX11" fmla="*/ 356505 w 430771"/>
                <a:gd name="connsiteY11" fmla="*/ 2012745 h 2748028"/>
                <a:gd name="connsiteX12" fmla="*/ 341652 w 430771"/>
                <a:gd name="connsiteY12" fmla="*/ 2064734 h 2748028"/>
                <a:gd name="connsiteX13" fmla="*/ 326799 w 430771"/>
                <a:gd name="connsiteY13" fmla="*/ 2101870 h 2748028"/>
                <a:gd name="connsiteX14" fmla="*/ 319372 w 430771"/>
                <a:gd name="connsiteY14" fmla="*/ 2131578 h 2748028"/>
                <a:gd name="connsiteX15" fmla="*/ 297092 w 430771"/>
                <a:gd name="connsiteY15" fmla="*/ 2168714 h 2748028"/>
                <a:gd name="connsiteX16" fmla="*/ 259959 w 430771"/>
                <a:gd name="connsiteY16" fmla="*/ 2250412 h 2748028"/>
                <a:gd name="connsiteX17" fmla="*/ 245106 w 430771"/>
                <a:gd name="connsiteY17" fmla="*/ 2302401 h 2748028"/>
                <a:gd name="connsiteX18" fmla="*/ 193120 w 430771"/>
                <a:gd name="connsiteY18" fmla="*/ 2384100 h 2748028"/>
                <a:gd name="connsiteX19" fmla="*/ 170840 w 430771"/>
                <a:gd name="connsiteY19" fmla="*/ 2450944 h 2748028"/>
                <a:gd name="connsiteX20" fmla="*/ 163414 w 430771"/>
                <a:gd name="connsiteY20" fmla="*/ 2473225 h 2748028"/>
                <a:gd name="connsiteX21" fmla="*/ 126281 w 430771"/>
                <a:gd name="connsiteY21" fmla="*/ 2525215 h 2748028"/>
                <a:gd name="connsiteX22" fmla="*/ 96574 w 430771"/>
                <a:gd name="connsiteY22" fmla="*/ 2592058 h 2748028"/>
                <a:gd name="connsiteX23" fmla="*/ 74294 w 430771"/>
                <a:gd name="connsiteY23" fmla="*/ 2614340 h 2748028"/>
                <a:gd name="connsiteX24" fmla="*/ 66868 w 430771"/>
                <a:gd name="connsiteY24" fmla="*/ 2636621 h 2748028"/>
                <a:gd name="connsiteX25" fmla="*/ 37161 w 430771"/>
                <a:gd name="connsiteY25" fmla="*/ 2673757 h 2748028"/>
                <a:gd name="connsiteX26" fmla="*/ 22308 w 430771"/>
                <a:gd name="connsiteY26" fmla="*/ 2718319 h 2748028"/>
                <a:gd name="connsiteX27" fmla="*/ 28 w 430771"/>
                <a:gd name="connsiteY27" fmla="*/ 2748028 h 2748028"/>
                <a:gd name="connsiteX0" fmla="*/ 118854 w 430771"/>
                <a:gd name="connsiteY0" fmla="*/ 0 h 2748028"/>
                <a:gd name="connsiteX1" fmla="*/ 371358 w 430771"/>
                <a:gd name="connsiteY1" fmla="*/ 720429 h 2748028"/>
                <a:gd name="connsiteX2" fmla="*/ 349079 w 430771"/>
                <a:gd name="connsiteY2" fmla="*/ 609022 h 2748028"/>
                <a:gd name="connsiteX3" fmla="*/ 393638 w 430771"/>
                <a:gd name="connsiteY3" fmla="*/ 764991 h 2748028"/>
                <a:gd name="connsiteX4" fmla="*/ 423345 w 430771"/>
                <a:gd name="connsiteY4" fmla="*/ 1047221 h 2748028"/>
                <a:gd name="connsiteX5" fmla="*/ 430771 w 430771"/>
                <a:gd name="connsiteY5" fmla="*/ 1091784 h 2748028"/>
                <a:gd name="connsiteX6" fmla="*/ 415918 w 430771"/>
                <a:gd name="connsiteY6" fmla="*/ 1277461 h 2748028"/>
                <a:gd name="connsiteX7" fmla="*/ 401065 w 430771"/>
                <a:gd name="connsiteY7" fmla="*/ 1322024 h 2748028"/>
                <a:gd name="connsiteX8" fmla="*/ 393638 w 430771"/>
                <a:gd name="connsiteY8" fmla="*/ 1381441 h 2748028"/>
                <a:gd name="connsiteX9" fmla="*/ 371358 w 430771"/>
                <a:gd name="connsiteY9" fmla="*/ 1968182 h 2748028"/>
                <a:gd name="connsiteX10" fmla="*/ 356505 w 430771"/>
                <a:gd name="connsiteY10" fmla="*/ 2012745 h 2748028"/>
                <a:gd name="connsiteX11" fmla="*/ 341652 w 430771"/>
                <a:gd name="connsiteY11" fmla="*/ 2064734 h 2748028"/>
                <a:gd name="connsiteX12" fmla="*/ 326799 w 430771"/>
                <a:gd name="connsiteY12" fmla="*/ 2101870 h 2748028"/>
                <a:gd name="connsiteX13" fmla="*/ 319372 w 430771"/>
                <a:gd name="connsiteY13" fmla="*/ 2131578 h 2748028"/>
                <a:gd name="connsiteX14" fmla="*/ 297092 w 430771"/>
                <a:gd name="connsiteY14" fmla="*/ 2168714 h 2748028"/>
                <a:gd name="connsiteX15" fmla="*/ 259959 w 430771"/>
                <a:gd name="connsiteY15" fmla="*/ 2250412 h 2748028"/>
                <a:gd name="connsiteX16" fmla="*/ 245106 w 430771"/>
                <a:gd name="connsiteY16" fmla="*/ 2302401 h 2748028"/>
                <a:gd name="connsiteX17" fmla="*/ 193120 w 430771"/>
                <a:gd name="connsiteY17" fmla="*/ 2384100 h 2748028"/>
                <a:gd name="connsiteX18" fmla="*/ 170840 w 430771"/>
                <a:gd name="connsiteY18" fmla="*/ 2450944 h 2748028"/>
                <a:gd name="connsiteX19" fmla="*/ 163414 w 430771"/>
                <a:gd name="connsiteY19" fmla="*/ 2473225 h 2748028"/>
                <a:gd name="connsiteX20" fmla="*/ 126281 w 430771"/>
                <a:gd name="connsiteY20" fmla="*/ 2525215 h 2748028"/>
                <a:gd name="connsiteX21" fmla="*/ 96574 w 430771"/>
                <a:gd name="connsiteY21" fmla="*/ 2592058 h 2748028"/>
                <a:gd name="connsiteX22" fmla="*/ 74294 w 430771"/>
                <a:gd name="connsiteY22" fmla="*/ 2614340 h 2748028"/>
                <a:gd name="connsiteX23" fmla="*/ 66868 w 430771"/>
                <a:gd name="connsiteY23" fmla="*/ 2636621 h 2748028"/>
                <a:gd name="connsiteX24" fmla="*/ 37161 w 430771"/>
                <a:gd name="connsiteY24" fmla="*/ 2673757 h 2748028"/>
                <a:gd name="connsiteX25" fmla="*/ 22308 w 430771"/>
                <a:gd name="connsiteY25" fmla="*/ 2718319 h 2748028"/>
                <a:gd name="connsiteX26" fmla="*/ 28 w 430771"/>
                <a:gd name="connsiteY26" fmla="*/ 2748028 h 2748028"/>
                <a:gd name="connsiteX0" fmla="*/ 118854 w 431247"/>
                <a:gd name="connsiteY0" fmla="*/ 0 h 2748028"/>
                <a:gd name="connsiteX1" fmla="*/ 371358 w 431247"/>
                <a:gd name="connsiteY1" fmla="*/ 720429 h 2748028"/>
                <a:gd name="connsiteX2" fmla="*/ 349079 w 431247"/>
                <a:gd name="connsiteY2" fmla="*/ 609022 h 2748028"/>
                <a:gd name="connsiteX3" fmla="*/ 423345 w 431247"/>
                <a:gd name="connsiteY3" fmla="*/ 1047221 h 2748028"/>
                <a:gd name="connsiteX4" fmla="*/ 430771 w 431247"/>
                <a:gd name="connsiteY4" fmla="*/ 1091784 h 2748028"/>
                <a:gd name="connsiteX5" fmla="*/ 415918 w 431247"/>
                <a:gd name="connsiteY5" fmla="*/ 1277461 h 2748028"/>
                <a:gd name="connsiteX6" fmla="*/ 401065 w 431247"/>
                <a:gd name="connsiteY6" fmla="*/ 1322024 h 2748028"/>
                <a:gd name="connsiteX7" fmla="*/ 393638 w 431247"/>
                <a:gd name="connsiteY7" fmla="*/ 1381441 h 2748028"/>
                <a:gd name="connsiteX8" fmla="*/ 371358 w 431247"/>
                <a:gd name="connsiteY8" fmla="*/ 1968182 h 2748028"/>
                <a:gd name="connsiteX9" fmla="*/ 356505 w 431247"/>
                <a:gd name="connsiteY9" fmla="*/ 2012745 h 2748028"/>
                <a:gd name="connsiteX10" fmla="*/ 341652 w 431247"/>
                <a:gd name="connsiteY10" fmla="*/ 2064734 h 2748028"/>
                <a:gd name="connsiteX11" fmla="*/ 326799 w 431247"/>
                <a:gd name="connsiteY11" fmla="*/ 2101870 h 2748028"/>
                <a:gd name="connsiteX12" fmla="*/ 319372 w 431247"/>
                <a:gd name="connsiteY12" fmla="*/ 2131578 h 2748028"/>
                <a:gd name="connsiteX13" fmla="*/ 297092 w 431247"/>
                <a:gd name="connsiteY13" fmla="*/ 2168714 h 2748028"/>
                <a:gd name="connsiteX14" fmla="*/ 259959 w 431247"/>
                <a:gd name="connsiteY14" fmla="*/ 2250412 h 2748028"/>
                <a:gd name="connsiteX15" fmla="*/ 245106 w 431247"/>
                <a:gd name="connsiteY15" fmla="*/ 2302401 h 2748028"/>
                <a:gd name="connsiteX16" fmla="*/ 193120 w 431247"/>
                <a:gd name="connsiteY16" fmla="*/ 2384100 h 2748028"/>
                <a:gd name="connsiteX17" fmla="*/ 170840 w 431247"/>
                <a:gd name="connsiteY17" fmla="*/ 2450944 h 2748028"/>
                <a:gd name="connsiteX18" fmla="*/ 163414 w 431247"/>
                <a:gd name="connsiteY18" fmla="*/ 2473225 h 2748028"/>
                <a:gd name="connsiteX19" fmla="*/ 126281 w 431247"/>
                <a:gd name="connsiteY19" fmla="*/ 2525215 h 2748028"/>
                <a:gd name="connsiteX20" fmla="*/ 96574 w 431247"/>
                <a:gd name="connsiteY20" fmla="*/ 2592058 h 2748028"/>
                <a:gd name="connsiteX21" fmla="*/ 74294 w 431247"/>
                <a:gd name="connsiteY21" fmla="*/ 2614340 h 2748028"/>
                <a:gd name="connsiteX22" fmla="*/ 66868 w 431247"/>
                <a:gd name="connsiteY22" fmla="*/ 2636621 h 2748028"/>
                <a:gd name="connsiteX23" fmla="*/ 37161 w 431247"/>
                <a:gd name="connsiteY23" fmla="*/ 2673757 h 2748028"/>
                <a:gd name="connsiteX24" fmla="*/ 22308 w 431247"/>
                <a:gd name="connsiteY24" fmla="*/ 2718319 h 2748028"/>
                <a:gd name="connsiteX25" fmla="*/ 28 w 431247"/>
                <a:gd name="connsiteY25" fmla="*/ 2748028 h 2748028"/>
                <a:gd name="connsiteX0" fmla="*/ 118854 w 430771"/>
                <a:gd name="connsiteY0" fmla="*/ 0 h 2748028"/>
                <a:gd name="connsiteX1" fmla="*/ 371358 w 430771"/>
                <a:gd name="connsiteY1" fmla="*/ 720429 h 2748028"/>
                <a:gd name="connsiteX2" fmla="*/ 349079 w 430771"/>
                <a:gd name="connsiteY2" fmla="*/ 609022 h 2748028"/>
                <a:gd name="connsiteX3" fmla="*/ 356505 w 430771"/>
                <a:gd name="connsiteY3" fmla="*/ 601595 h 2748028"/>
                <a:gd name="connsiteX4" fmla="*/ 423345 w 430771"/>
                <a:gd name="connsiteY4" fmla="*/ 1047221 h 2748028"/>
                <a:gd name="connsiteX5" fmla="*/ 430771 w 430771"/>
                <a:gd name="connsiteY5" fmla="*/ 1091784 h 2748028"/>
                <a:gd name="connsiteX6" fmla="*/ 415918 w 430771"/>
                <a:gd name="connsiteY6" fmla="*/ 1277461 h 2748028"/>
                <a:gd name="connsiteX7" fmla="*/ 401065 w 430771"/>
                <a:gd name="connsiteY7" fmla="*/ 1322024 h 2748028"/>
                <a:gd name="connsiteX8" fmla="*/ 393638 w 430771"/>
                <a:gd name="connsiteY8" fmla="*/ 1381441 h 2748028"/>
                <a:gd name="connsiteX9" fmla="*/ 371358 w 430771"/>
                <a:gd name="connsiteY9" fmla="*/ 1968182 h 2748028"/>
                <a:gd name="connsiteX10" fmla="*/ 356505 w 430771"/>
                <a:gd name="connsiteY10" fmla="*/ 2012745 h 2748028"/>
                <a:gd name="connsiteX11" fmla="*/ 341652 w 430771"/>
                <a:gd name="connsiteY11" fmla="*/ 2064734 h 2748028"/>
                <a:gd name="connsiteX12" fmla="*/ 326799 w 430771"/>
                <a:gd name="connsiteY12" fmla="*/ 2101870 h 2748028"/>
                <a:gd name="connsiteX13" fmla="*/ 319372 w 430771"/>
                <a:gd name="connsiteY13" fmla="*/ 2131578 h 2748028"/>
                <a:gd name="connsiteX14" fmla="*/ 297092 w 430771"/>
                <a:gd name="connsiteY14" fmla="*/ 2168714 h 2748028"/>
                <a:gd name="connsiteX15" fmla="*/ 259959 w 430771"/>
                <a:gd name="connsiteY15" fmla="*/ 2250412 h 2748028"/>
                <a:gd name="connsiteX16" fmla="*/ 245106 w 430771"/>
                <a:gd name="connsiteY16" fmla="*/ 2302401 h 2748028"/>
                <a:gd name="connsiteX17" fmla="*/ 193120 w 430771"/>
                <a:gd name="connsiteY17" fmla="*/ 2384100 h 2748028"/>
                <a:gd name="connsiteX18" fmla="*/ 170840 w 430771"/>
                <a:gd name="connsiteY18" fmla="*/ 2450944 h 2748028"/>
                <a:gd name="connsiteX19" fmla="*/ 163414 w 430771"/>
                <a:gd name="connsiteY19" fmla="*/ 2473225 h 2748028"/>
                <a:gd name="connsiteX20" fmla="*/ 126281 w 430771"/>
                <a:gd name="connsiteY20" fmla="*/ 2525215 h 2748028"/>
                <a:gd name="connsiteX21" fmla="*/ 96574 w 430771"/>
                <a:gd name="connsiteY21" fmla="*/ 2592058 h 2748028"/>
                <a:gd name="connsiteX22" fmla="*/ 74294 w 430771"/>
                <a:gd name="connsiteY22" fmla="*/ 2614340 h 2748028"/>
                <a:gd name="connsiteX23" fmla="*/ 66868 w 430771"/>
                <a:gd name="connsiteY23" fmla="*/ 2636621 h 2748028"/>
                <a:gd name="connsiteX24" fmla="*/ 37161 w 430771"/>
                <a:gd name="connsiteY24" fmla="*/ 2673757 h 2748028"/>
                <a:gd name="connsiteX25" fmla="*/ 22308 w 430771"/>
                <a:gd name="connsiteY25" fmla="*/ 2718319 h 2748028"/>
                <a:gd name="connsiteX26" fmla="*/ 28 w 430771"/>
                <a:gd name="connsiteY26" fmla="*/ 2748028 h 2748028"/>
                <a:gd name="connsiteX0" fmla="*/ 118854 w 431247"/>
                <a:gd name="connsiteY0" fmla="*/ 0 h 2748028"/>
                <a:gd name="connsiteX1" fmla="*/ 371358 w 431247"/>
                <a:gd name="connsiteY1" fmla="*/ 720429 h 2748028"/>
                <a:gd name="connsiteX2" fmla="*/ 349079 w 431247"/>
                <a:gd name="connsiteY2" fmla="*/ 609022 h 2748028"/>
                <a:gd name="connsiteX3" fmla="*/ 423345 w 431247"/>
                <a:gd name="connsiteY3" fmla="*/ 1047221 h 2748028"/>
                <a:gd name="connsiteX4" fmla="*/ 430771 w 431247"/>
                <a:gd name="connsiteY4" fmla="*/ 1091784 h 2748028"/>
                <a:gd name="connsiteX5" fmla="*/ 415918 w 431247"/>
                <a:gd name="connsiteY5" fmla="*/ 1277461 h 2748028"/>
                <a:gd name="connsiteX6" fmla="*/ 401065 w 431247"/>
                <a:gd name="connsiteY6" fmla="*/ 1322024 h 2748028"/>
                <a:gd name="connsiteX7" fmla="*/ 393638 w 431247"/>
                <a:gd name="connsiteY7" fmla="*/ 1381441 h 2748028"/>
                <a:gd name="connsiteX8" fmla="*/ 371358 w 431247"/>
                <a:gd name="connsiteY8" fmla="*/ 1968182 h 2748028"/>
                <a:gd name="connsiteX9" fmla="*/ 356505 w 431247"/>
                <a:gd name="connsiteY9" fmla="*/ 2012745 h 2748028"/>
                <a:gd name="connsiteX10" fmla="*/ 341652 w 431247"/>
                <a:gd name="connsiteY10" fmla="*/ 2064734 h 2748028"/>
                <a:gd name="connsiteX11" fmla="*/ 326799 w 431247"/>
                <a:gd name="connsiteY11" fmla="*/ 2101870 h 2748028"/>
                <a:gd name="connsiteX12" fmla="*/ 319372 w 431247"/>
                <a:gd name="connsiteY12" fmla="*/ 2131578 h 2748028"/>
                <a:gd name="connsiteX13" fmla="*/ 297092 w 431247"/>
                <a:gd name="connsiteY13" fmla="*/ 2168714 h 2748028"/>
                <a:gd name="connsiteX14" fmla="*/ 259959 w 431247"/>
                <a:gd name="connsiteY14" fmla="*/ 2250412 h 2748028"/>
                <a:gd name="connsiteX15" fmla="*/ 245106 w 431247"/>
                <a:gd name="connsiteY15" fmla="*/ 2302401 h 2748028"/>
                <a:gd name="connsiteX16" fmla="*/ 193120 w 431247"/>
                <a:gd name="connsiteY16" fmla="*/ 2384100 h 2748028"/>
                <a:gd name="connsiteX17" fmla="*/ 170840 w 431247"/>
                <a:gd name="connsiteY17" fmla="*/ 2450944 h 2748028"/>
                <a:gd name="connsiteX18" fmla="*/ 163414 w 431247"/>
                <a:gd name="connsiteY18" fmla="*/ 2473225 h 2748028"/>
                <a:gd name="connsiteX19" fmla="*/ 126281 w 431247"/>
                <a:gd name="connsiteY19" fmla="*/ 2525215 h 2748028"/>
                <a:gd name="connsiteX20" fmla="*/ 96574 w 431247"/>
                <a:gd name="connsiteY20" fmla="*/ 2592058 h 2748028"/>
                <a:gd name="connsiteX21" fmla="*/ 74294 w 431247"/>
                <a:gd name="connsiteY21" fmla="*/ 2614340 h 2748028"/>
                <a:gd name="connsiteX22" fmla="*/ 66868 w 431247"/>
                <a:gd name="connsiteY22" fmla="*/ 2636621 h 2748028"/>
                <a:gd name="connsiteX23" fmla="*/ 37161 w 431247"/>
                <a:gd name="connsiteY23" fmla="*/ 2673757 h 2748028"/>
                <a:gd name="connsiteX24" fmla="*/ 22308 w 431247"/>
                <a:gd name="connsiteY24" fmla="*/ 2718319 h 2748028"/>
                <a:gd name="connsiteX25" fmla="*/ 28 w 431247"/>
                <a:gd name="connsiteY25" fmla="*/ 2748028 h 2748028"/>
                <a:gd name="connsiteX0" fmla="*/ 118854 w 430771"/>
                <a:gd name="connsiteY0" fmla="*/ 0 h 2748028"/>
                <a:gd name="connsiteX1" fmla="*/ 371358 w 430771"/>
                <a:gd name="connsiteY1" fmla="*/ 720429 h 2748028"/>
                <a:gd name="connsiteX2" fmla="*/ 423345 w 430771"/>
                <a:gd name="connsiteY2" fmla="*/ 1047221 h 2748028"/>
                <a:gd name="connsiteX3" fmla="*/ 430771 w 430771"/>
                <a:gd name="connsiteY3" fmla="*/ 1091784 h 2748028"/>
                <a:gd name="connsiteX4" fmla="*/ 415918 w 430771"/>
                <a:gd name="connsiteY4" fmla="*/ 1277461 h 2748028"/>
                <a:gd name="connsiteX5" fmla="*/ 401065 w 430771"/>
                <a:gd name="connsiteY5" fmla="*/ 1322024 h 2748028"/>
                <a:gd name="connsiteX6" fmla="*/ 393638 w 430771"/>
                <a:gd name="connsiteY6" fmla="*/ 1381441 h 2748028"/>
                <a:gd name="connsiteX7" fmla="*/ 371358 w 430771"/>
                <a:gd name="connsiteY7" fmla="*/ 1968182 h 2748028"/>
                <a:gd name="connsiteX8" fmla="*/ 356505 w 430771"/>
                <a:gd name="connsiteY8" fmla="*/ 2012745 h 2748028"/>
                <a:gd name="connsiteX9" fmla="*/ 341652 w 430771"/>
                <a:gd name="connsiteY9" fmla="*/ 2064734 h 2748028"/>
                <a:gd name="connsiteX10" fmla="*/ 326799 w 430771"/>
                <a:gd name="connsiteY10" fmla="*/ 2101870 h 2748028"/>
                <a:gd name="connsiteX11" fmla="*/ 319372 w 430771"/>
                <a:gd name="connsiteY11" fmla="*/ 2131578 h 2748028"/>
                <a:gd name="connsiteX12" fmla="*/ 297092 w 430771"/>
                <a:gd name="connsiteY12" fmla="*/ 2168714 h 2748028"/>
                <a:gd name="connsiteX13" fmla="*/ 259959 w 430771"/>
                <a:gd name="connsiteY13" fmla="*/ 2250412 h 2748028"/>
                <a:gd name="connsiteX14" fmla="*/ 245106 w 430771"/>
                <a:gd name="connsiteY14" fmla="*/ 2302401 h 2748028"/>
                <a:gd name="connsiteX15" fmla="*/ 193120 w 430771"/>
                <a:gd name="connsiteY15" fmla="*/ 2384100 h 2748028"/>
                <a:gd name="connsiteX16" fmla="*/ 170840 w 430771"/>
                <a:gd name="connsiteY16" fmla="*/ 2450944 h 2748028"/>
                <a:gd name="connsiteX17" fmla="*/ 163414 w 430771"/>
                <a:gd name="connsiteY17" fmla="*/ 2473225 h 2748028"/>
                <a:gd name="connsiteX18" fmla="*/ 126281 w 430771"/>
                <a:gd name="connsiteY18" fmla="*/ 2525215 h 2748028"/>
                <a:gd name="connsiteX19" fmla="*/ 96574 w 430771"/>
                <a:gd name="connsiteY19" fmla="*/ 2592058 h 2748028"/>
                <a:gd name="connsiteX20" fmla="*/ 74294 w 430771"/>
                <a:gd name="connsiteY20" fmla="*/ 2614340 h 2748028"/>
                <a:gd name="connsiteX21" fmla="*/ 66868 w 430771"/>
                <a:gd name="connsiteY21" fmla="*/ 2636621 h 2748028"/>
                <a:gd name="connsiteX22" fmla="*/ 37161 w 430771"/>
                <a:gd name="connsiteY22" fmla="*/ 2673757 h 2748028"/>
                <a:gd name="connsiteX23" fmla="*/ 22308 w 430771"/>
                <a:gd name="connsiteY23" fmla="*/ 2718319 h 2748028"/>
                <a:gd name="connsiteX24" fmla="*/ 28 w 430771"/>
                <a:gd name="connsiteY24" fmla="*/ 2748028 h 2748028"/>
                <a:gd name="connsiteX0" fmla="*/ 118854 w 425843"/>
                <a:gd name="connsiteY0" fmla="*/ 0 h 2748028"/>
                <a:gd name="connsiteX1" fmla="*/ 371358 w 425843"/>
                <a:gd name="connsiteY1" fmla="*/ 720429 h 2748028"/>
                <a:gd name="connsiteX2" fmla="*/ 423345 w 425843"/>
                <a:gd name="connsiteY2" fmla="*/ 1047221 h 2748028"/>
                <a:gd name="connsiteX3" fmla="*/ 415918 w 425843"/>
                <a:gd name="connsiteY3" fmla="*/ 1277461 h 2748028"/>
                <a:gd name="connsiteX4" fmla="*/ 401065 w 425843"/>
                <a:gd name="connsiteY4" fmla="*/ 1322024 h 2748028"/>
                <a:gd name="connsiteX5" fmla="*/ 393638 w 425843"/>
                <a:gd name="connsiteY5" fmla="*/ 1381441 h 2748028"/>
                <a:gd name="connsiteX6" fmla="*/ 371358 w 425843"/>
                <a:gd name="connsiteY6" fmla="*/ 1968182 h 2748028"/>
                <a:gd name="connsiteX7" fmla="*/ 356505 w 425843"/>
                <a:gd name="connsiteY7" fmla="*/ 2012745 h 2748028"/>
                <a:gd name="connsiteX8" fmla="*/ 341652 w 425843"/>
                <a:gd name="connsiteY8" fmla="*/ 2064734 h 2748028"/>
                <a:gd name="connsiteX9" fmla="*/ 326799 w 425843"/>
                <a:gd name="connsiteY9" fmla="*/ 2101870 h 2748028"/>
                <a:gd name="connsiteX10" fmla="*/ 319372 w 425843"/>
                <a:gd name="connsiteY10" fmla="*/ 2131578 h 2748028"/>
                <a:gd name="connsiteX11" fmla="*/ 297092 w 425843"/>
                <a:gd name="connsiteY11" fmla="*/ 2168714 h 2748028"/>
                <a:gd name="connsiteX12" fmla="*/ 259959 w 425843"/>
                <a:gd name="connsiteY12" fmla="*/ 2250412 h 2748028"/>
                <a:gd name="connsiteX13" fmla="*/ 245106 w 425843"/>
                <a:gd name="connsiteY13" fmla="*/ 2302401 h 2748028"/>
                <a:gd name="connsiteX14" fmla="*/ 193120 w 425843"/>
                <a:gd name="connsiteY14" fmla="*/ 2384100 h 2748028"/>
                <a:gd name="connsiteX15" fmla="*/ 170840 w 425843"/>
                <a:gd name="connsiteY15" fmla="*/ 2450944 h 2748028"/>
                <a:gd name="connsiteX16" fmla="*/ 163414 w 425843"/>
                <a:gd name="connsiteY16" fmla="*/ 2473225 h 2748028"/>
                <a:gd name="connsiteX17" fmla="*/ 126281 w 425843"/>
                <a:gd name="connsiteY17" fmla="*/ 2525215 h 2748028"/>
                <a:gd name="connsiteX18" fmla="*/ 96574 w 425843"/>
                <a:gd name="connsiteY18" fmla="*/ 2592058 h 2748028"/>
                <a:gd name="connsiteX19" fmla="*/ 74294 w 425843"/>
                <a:gd name="connsiteY19" fmla="*/ 2614340 h 2748028"/>
                <a:gd name="connsiteX20" fmla="*/ 66868 w 425843"/>
                <a:gd name="connsiteY20" fmla="*/ 2636621 h 2748028"/>
                <a:gd name="connsiteX21" fmla="*/ 37161 w 425843"/>
                <a:gd name="connsiteY21" fmla="*/ 2673757 h 2748028"/>
                <a:gd name="connsiteX22" fmla="*/ 22308 w 425843"/>
                <a:gd name="connsiteY22" fmla="*/ 2718319 h 2748028"/>
                <a:gd name="connsiteX23" fmla="*/ 28 w 425843"/>
                <a:gd name="connsiteY23" fmla="*/ 2748028 h 2748028"/>
                <a:gd name="connsiteX0" fmla="*/ 118854 w 426015"/>
                <a:gd name="connsiteY0" fmla="*/ 0 h 2748028"/>
                <a:gd name="connsiteX1" fmla="*/ 371358 w 426015"/>
                <a:gd name="connsiteY1" fmla="*/ 720429 h 2748028"/>
                <a:gd name="connsiteX2" fmla="*/ 423345 w 426015"/>
                <a:gd name="connsiteY2" fmla="*/ 1047221 h 2748028"/>
                <a:gd name="connsiteX3" fmla="*/ 415918 w 426015"/>
                <a:gd name="connsiteY3" fmla="*/ 1277461 h 2748028"/>
                <a:gd name="connsiteX4" fmla="*/ 393638 w 426015"/>
                <a:gd name="connsiteY4" fmla="*/ 1381441 h 2748028"/>
                <a:gd name="connsiteX5" fmla="*/ 371358 w 426015"/>
                <a:gd name="connsiteY5" fmla="*/ 1968182 h 2748028"/>
                <a:gd name="connsiteX6" fmla="*/ 356505 w 426015"/>
                <a:gd name="connsiteY6" fmla="*/ 2012745 h 2748028"/>
                <a:gd name="connsiteX7" fmla="*/ 341652 w 426015"/>
                <a:gd name="connsiteY7" fmla="*/ 2064734 h 2748028"/>
                <a:gd name="connsiteX8" fmla="*/ 326799 w 426015"/>
                <a:gd name="connsiteY8" fmla="*/ 2101870 h 2748028"/>
                <a:gd name="connsiteX9" fmla="*/ 319372 w 426015"/>
                <a:gd name="connsiteY9" fmla="*/ 2131578 h 2748028"/>
                <a:gd name="connsiteX10" fmla="*/ 297092 w 426015"/>
                <a:gd name="connsiteY10" fmla="*/ 2168714 h 2748028"/>
                <a:gd name="connsiteX11" fmla="*/ 259959 w 426015"/>
                <a:gd name="connsiteY11" fmla="*/ 2250412 h 2748028"/>
                <a:gd name="connsiteX12" fmla="*/ 245106 w 426015"/>
                <a:gd name="connsiteY12" fmla="*/ 2302401 h 2748028"/>
                <a:gd name="connsiteX13" fmla="*/ 193120 w 426015"/>
                <a:gd name="connsiteY13" fmla="*/ 2384100 h 2748028"/>
                <a:gd name="connsiteX14" fmla="*/ 170840 w 426015"/>
                <a:gd name="connsiteY14" fmla="*/ 2450944 h 2748028"/>
                <a:gd name="connsiteX15" fmla="*/ 163414 w 426015"/>
                <a:gd name="connsiteY15" fmla="*/ 2473225 h 2748028"/>
                <a:gd name="connsiteX16" fmla="*/ 126281 w 426015"/>
                <a:gd name="connsiteY16" fmla="*/ 2525215 h 2748028"/>
                <a:gd name="connsiteX17" fmla="*/ 96574 w 426015"/>
                <a:gd name="connsiteY17" fmla="*/ 2592058 h 2748028"/>
                <a:gd name="connsiteX18" fmla="*/ 74294 w 426015"/>
                <a:gd name="connsiteY18" fmla="*/ 2614340 h 2748028"/>
                <a:gd name="connsiteX19" fmla="*/ 66868 w 426015"/>
                <a:gd name="connsiteY19" fmla="*/ 2636621 h 2748028"/>
                <a:gd name="connsiteX20" fmla="*/ 37161 w 426015"/>
                <a:gd name="connsiteY20" fmla="*/ 2673757 h 2748028"/>
                <a:gd name="connsiteX21" fmla="*/ 22308 w 426015"/>
                <a:gd name="connsiteY21" fmla="*/ 2718319 h 2748028"/>
                <a:gd name="connsiteX22" fmla="*/ 28 w 426015"/>
                <a:gd name="connsiteY22"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56505 w 426658"/>
                <a:gd name="connsiteY5" fmla="*/ 2012745 h 2748028"/>
                <a:gd name="connsiteX6" fmla="*/ 341652 w 426658"/>
                <a:gd name="connsiteY6" fmla="*/ 2064734 h 2748028"/>
                <a:gd name="connsiteX7" fmla="*/ 326799 w 426658"/>
                <a:gd name="connsiteY7" fmla="*/ 2101870 h 2748028"/>
                <a:gd name="connsiteX8" fmla="*/ 319372 w 426658"/>
                <a:gd name="connsiteY8" fmla="*/ 2131578 h 2748028"/>
                <a:gd name="connsiteX9" fmla="*/ 297092 w 426658"/>
                <a:gd name="connsiteY9" fmla="*/ 2168714 h 2748028"/>
                <a:gd name="connsiteX10" fmla="*/ 259959 w 426658"/>
                <a:gd name="connsiteY10" fmla="*/ 2250412 h 2748028"/>
                <a:gd name="connsiteX11" fmla="*/ 245106 w 426658"/>
                <a:gd name="connsiteY11" fmla="*/ 2302401 h 2748028"/>
                <a:gd name="connsiteX12" fmla="*/ 193120 w 426658"/>
                <a:gd name="connsiteY12" fmla="*/ 2384100 h 2748028"/>
                <a:gd name="connsiteX13" fmla="*/ 170840 w 426658"/>
                <a:gd name="connsiteY13" fmla="*/ 2450944 h 2748028"/>
                <a:gd name="connsiteX14" fmla="*/ 163414 w 426658"/>
                <a:gd name="connsiteY14" fmla="*/ 2473225 h 2748028"/>
                <a:gd name="connsiteX15" fmla="*/ 126281 w 426658"/>
                <a:gd name="connsiteY15" fmla="*/ 2525215 h 2748028"/>
                <a:gd name="connsiteX16" fmla="*/ 96574 w 426658"/>
                <a:gd name="connsiteY16" fmla="*/ 2592058 h 2748028"/>
                <a:gd name="connsiteX17" fmla="*/ 74294 w 426658"/>
                <a:gd name="connsiteY17" fmla="*/ 2614340 h 2748028"/>
                <a:gd name="connsiteX18" fmla="*/ 66868 w 426658"/>
                <a:gd name="connsiteY18" fmla="*/ 2636621 h 2748028"/>
                <a:gd name="connsiteX19" fmla="*/ 37161 w 426658"/>
                <a:gd name="connsiteY19" fmla="*/ 2673757 h 2748028"/>
                <a:gd name="connsiteX20" fmla="*/ 22308 w 426658"/>
                <a:gd name="connsiteY20" fmla="*/ 2718319 h 2748028"/>
                <a:gd name="connsiteX21" fmla="*/ 28 w 426658"/>
                <a:gd name="connsiteY21"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41652 w 426658"/>
                <a:gd name="connsiteY5" fmla="*/ 2064734 h 2748028"/>
                <a:gd name="connsiteX6" fmla="*/ 326799 w 426658"/>
                <a:gd name="connsiteY6" fmla="*/ 2101870 h 2748028"/>
                <a:gd name="connsiteX7" fmla="*/ 319372 w 426658"/>
                <a:gd name="connsiteY7" fmla="*/ 2131578 h 2748028"/>
                <a:gd name="connsiteX8" fmla="*/ 297092 w 426658"/>
                <a:gd name="connsiteY8" fmla="*/ 2168714 h 2748028"/>
                <a:gd name="connsiteX9" fmla="*/ 259959 w 426658"/>
                <a:gd name="connsiteY9" fmla="*/ 2250412 h 2748028"/>
                <a:gd name="connsiteX10" fmla="*/ 245106 w 426658"/>
                <a:gd name="connsiteY10" fmla="*/ 2302401 h 2748028"/>
                <a:gd name="connsiteX11" fmla="*/ 193120 w 426658"/>
                <a:gd name="connsiteY11" fmla="*/ 2384100 h 2748028"/>
                <a:gd name="connsiteX12" fmla="*/ 170840 w 426658"/>
                <a:gd name="connsiteY12" fmla="*/ 2450944 h 2748028"/>
                <a:gd name="connsiteX13" fmla="*/ 163414 w 426658"/>
                <a:gd name="connsiteY13" fmla="*/ 2473225 h 2748028"/>
                <a:gd name="connsiteX14" fmla="*/ 126281 w 426658"/>
                <a:gd name="connsiteY14" fmla="*/ 2525215 h 2748028"/>
                <a:gd name="connsiteX15" fmla="*/ 96574 w 426658"/>
                <a:gd name="connsiteY15" fmla="*/ 2592058 h 2748028"/>
                <a:gd name="connsiteX16" fmla="*/ 74294 w 426658"/>
                <a:gd name="connsiteY16" fmla="*/ 2614340 h 2748028"/>
                <a:gd name="connsiteX17" fmla="*/ 66868 w 426658"/>
                <a:gd name="connsiteY17" fmla="*/ 2636621 h 2748028"/>
                <a:gd name="connsiteX18" fmla="*/ 37161 w 426658"/>
                <a:gd name="connsiteY18" fmla="*/ 2673757 h 2748028"/>
                <a:gd name="connsiteX19" fmla="*/ 22308 w 426658"/>
                <a:gd name="connsiteY19" fmla="*/ 2718319 h 2748028"/>
                <a:gd name="connsiteX20" fmla="*/ 28 w 426658"/>
                <a:gd name="connsiteY20"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41652 w 426658"/>
                <a:gd name="connsiteY5" fmla="*/ 2064734 h 2748028"/>
                <a:gd name="connsiteX6" fmla="*/ 326799 w 426658"/>
                <a:gd name="connsiteY6" fmla="*/ 2101870 h 2748028"/>
                <a:gd name="connsiteX7" fmla="*/ 319372 w 426658"/>
                <a:gd name="connsiteY7" fmla="*/ 2131578 h 2748028"/>
                <a:gd name="connsiteX8" fmla="*/ 259959 w 426658"/>
                <a:gd name="connsiteY8" fmla="*/ 2250412 h 2748028"/>
                <a:gd name="connsiteX9" fmla="*/ 245106 w 426658"/>
                <a:gd name="connsiteY9" fmla="*/ 2302401 h 2748028"/>
                <a:gd name="connsiteX10" fmla="*/ 193120 w 426658"/>
                <a:gd name="connsiteY10" fmla="*/ 2384100 h 2748028"/>
                <a:gd name="connsiteX11" fmla="*/ 170840 w 426658"/>
                <a:gd name="connsiteY11" fmla="*/ 2450944 h 2748028"/>
                <a:gd name="connsiteX12" fmla="*/ 163414 w 426658"/>
                <a:gd name="connsiteY12" fmla="*/ 2473225 h 2748028"/>
                <a:gd name="connsiteX13" fmla="*/ 126281 w 426658"/>
                <a:gd name="connsiteY13" fmla="*/ 2525215 h 2748028"/>
                <a:gd name="connsiteX14" fmla="*/ 96574 w 426658"/>
                <a:gd name="connsiteY14" fmla="*/ 2592058 h 2748028"/>
                <a:gd name="connsiteX15" fmla="*/ 74294 w 426658"/>
                <a:gd name="connsiteY15" fmla="*/ 2614340 h 2748028"/>
                <a:gd name="connsiteX16" fmla="*/ 66868 w 426658"/>
                <a:gd name="connsiteY16" fmla="*/ 2636621 h 2748028"/>
                <a:gd name="connsiteX17" fmla="*/ 37161 w 426658"/>
                <a:gd name="connsiteY17" fmla="*/ 2673757 h 2748028"/>
                <a:gd name="connsiteX18" fmla="*/ 22308 w 426658"/>
                <a:gd name="connsiteY18" fmla="*/ 2718319 h 2748028"/>
                <a:gd name="connsiteX19" fmla="*/ 28 w 426658"/>
                <a:gd name="connsiteY19"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41652 w 426658"/>
                <a:gd name="connsiteY5" fmla="*/ 2064734 h 2748028"/>
                <a:gd name="connsiteX6" fmla="*/ 326799 w 426658"/>
                <a:gd name="connsiteY6" fmla="*/ 2101870 h 2748028"/>
                <a:gd name="connsiteX7" fmla="*/ 319372 w 426658"/>
                <a:gd name="connsiteY7" fmla="*/ 2131578 h 2748028"/>
                <a:gd name="connsiteX8" fmla="*/ 259959 w 426658"/>
                <a:gd name="connsiteY8" fmla="*/ 2250412 h 2748028"/>
                <a:gd name="connsiteX9" fmla="*/ 245106 w 426658"/>
                <a:gd name="connsiteY9" fmla="*/ 2302401 h 2748028"/>
                <a:gd name="connsiteX10" fmla="*/ 170840 w 426658"/>
                <a:gd name="connsiteY10" fmla="*/ 2450944 h 2748028"/>
                <a:gd name="connsiteX11" fmla="*/ 163414 w 426658"/>
                <a:gd name="connsiteY11" fmla="*/ 2473225 h 2748028"/>
                <a:gd name="connsiteX12" fmla="*/ 126281 w 426658"/>
                <a:gd name="connsiteY12" fmla="*/ 2525215 h 2748028"/>
                <a:gd name="connsiteX13" fmla="*/ 96574 w 426658"/>
                <a:gd name="connsiteY13" fmla="*/ 2592058 h 2748028"/>
                <a:gd name="connsiteX14" fmla="*/ 74294 w 426658"/>
                <a:gd name="connsiteY14" fmla="*/ 2614340 h 2748028"/>
                <a:gd name="connsiteX15" fmla="*/ 66868 w 426658"/>
                <a:gd name="connsiteY15" fmla="*/ 2636621 h 2748028"/>
                <a:gd name="connsiteX16" fmla="*/ 37161 w 426658"/>
                <a:gd name="connsiteY16" fmla="*/ 2673757 h 2748028"/>
                <a:gd name="connsiteX17" fmla="*/ 22308 w 426658"/>
                <a:gd name="connsiteY17" fmla="*/ 2718319 h 2748028"/>
                <a:gd name="connsiteX18" fmla="*/ 28 w 426658"/>
                <a:gd name="connsiteY18"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41652 w 426658"/>
                <a:gd name="connsiteY5" fmla="*/ 2064734 h 2748028"/>
                <a:gd name="connsiteX6" fmla="*/ 326799 w 426658"/>
                <a:gd name="connsiteY6" fmla="*/ 2101870 h 2748028"/>
                <a:gd name="connsiteX7" fmla="*/ 319372 w 426658"/>
                <a:gd name="connsiteY7" fmla="*/ 2131578 h 2748028"/>
                <a:gd name="connsiteX8" fmla="*/ 259959 w 426658"/>
                <a:gd name="connsiteY8" fmla="*/ 2250412 h 2748028"/>
                <a:gd name="connsiteX9" fmla="*/ 245106 w 426658"/>
                <a:gd name="connsiteY9" fmla="*/ 2302401 h 2748028"/>
                <a:gd name="connsiteX10" fmla="*/ 170840 w 426658"/>
                <a:gd name="connsiteY10" fmla="*/ 2450944 h 2748028"/>
                <a:gd name="connsiteX11" fmla="*/ 163414 w 426658"/>
                <a:gd name="connsiteY11" fmla="*/ 2473225 h 2748028"/>
                <a:gd name="connsiteX12" fmla="*/ 96574 w 426658"/>
                <a:gd name="connsiteY12" fmla="*/ 2592058 h 2748028"/>
                <a:gd name="connsiteX13" fmla="*/ 74294 w 426658"/>
                <a:gd name="connsiteY13" fmla="*/ 2614340 h 2748028"/>
                <a:gd name="connsiteX14" fmla="*/ 66868 w 426658"/>
                <a:gd name="connsiteY14" fmla="*/ 2636621 h 2748028"/>
                <a:gd name="connsiteX15" fmla="*/ 37161 w 426658"/>
                <a:gd name="connsiteY15" fmla="*/ 2673757 h 2748028"/>
                <a:gd name="connsiteX16" fmla="*/ 22308 w 426658"/>
                <a:gd name="connsiteY16" fmla="*/ 2718319 h 2748028"/>
                <a:gd name="connsiteX17" fmla="*/ 28 w 426658"/>
                <a:gd name="connsiteY17" fmla="*/ 2748028 h 2748028"/>
                <a:gd name="connsiteX0" fmla="*/ 118854 w 426658"/>
                <a:gd name="connsiteY0" fmla="*/ 0 h 2748028"/>
                <a:gd name="connsiteX1" fmla="*/ 371358 w 426658"/>
                <a:gd name="connsiteY1" fmla="*/ 720429 h 2748028"/>
                <a:gd name="connsiteX2" fmla="*/ 423345 w 426658"/>
                <a:gd name="connsiteY2" fmla="*/ 1047221 h 2748028"/>
                <a:gd name="connsiteX3" fmla="*/ 415918 w 426658"/>
                <a:gd name="connsiteY3" fmla="*/ 1277461 h 2748028"/>
                <a:gd name="connsiteX4" fmla="*/ 371358 w 426658"/>
                <a:gd name="connsiteY4" fmla="*/ 1968182 h 2748028"/>
                <a:gd name="connsiteX5" fmla="*/ 341652 w 426658"/>
                <a:gd name="connsiteY5" fmla="*/ 2064734 h 2748028"/>
                <a:gd name="connsiteX6" fmla="*/ 326799 w 426658"/>
                <a:gd name="connsiteY6" fmla="*/ 2101870 h 2748028"/>
                <a:gd name="connsiteX7" fmla="*/ 319372 w 426658"/>
                <a:gd name="connsiteY7" fmla="*/ 2131578 h 2748028"/>
                <a:gd name="connsiteX8" fmla="*/ 259959 w 426658"/>
                <a:gd name="connsiteY8" fmla="*/ 2250412 h 2748028"/>
                <a:gd name="connsiteX9" fmla="*/ 245106 w 426658"/>
                <a:gd name="connsiteY9" fmla="*/ 2302401 h 2748028"/>
                <a:gd name="connsiteX10" fmla="*/ 170840 w 426658"/>
                <a:gd name="connsiteY10" fmla="*/ 2450944 h 2748028"/>
                <a:gd name="connsiteX11" fmla="*/ 163414 w 426658"/>
                <a:gd name="connsiteY11" fmla="*/ 2473225 h 2748028"/>
                <a:gd name="connsiteX12" fmla="*/ 96574 w 426658"/>
                <a:gd name="connsiteY12" fmla="*/ 2592058 h 2748028"/>
                <a:gd name="connsiteX13" fmla="*/ 74294 w 426658"/>
                <a:gd name="connsiteY13" fmla="*/ 2614340 h 2748028"/>
                <a:gd name="connsiteX14" fmla="*/ 37161 w 426658"/>
                <a:gd name="connsiteY14" fmla="*/ 2673757 h 2748028"/>
                <a:gd name="connsiteX15" fmla="*/ 22308 w 426658"/>
                <a:gd name="connsiteY15" fmla="*/ 2718319 h 2748028"/>
                <a:gd name="connsiteX16" fmla="*/ 28 w 426658"/>
                <a:gd name="connsiteY16" fmla="*/ 2748028 h 2748028"/>
                <a:gd name="connsiteX0" fmla="*/ 118826 w 426630"/>
                <a:gd name="connsiteY0" fmla="*/ 0 h 2748028"/>
                <a:gd name="connsiteX1" fmla="*/ 371330 w 426630"/>
                <a:gd name="connsiteY1" fmla="*/ 720429 h 2748028"/>
                <a:gd name="connsiteX2" fmla="*/ 423317 w 426630"/>
                <a:gd name="connsiteY2" fmla="*/ 1047221 h 2748028"/>
                <a:gd name="connsiteX3" fmla="*/ 415890 w 426630"/>
                <a:gd name="connsiteY3" fmla="*/ 1277461 h 2748028"/>
                <a:gd name="connsiteX4" fmla="*/ 371330 w 426630"/>
                <a:gd name="connsiteY4" fmla="*/ 1968182 h 2748028"/>
                <a:gd name="connsiteX5" fmla="*/ 341624 w 426630"/>
                <a:gd name="connsiteY5" fmla="*/ 2064734 h 2748028"/>
                <a:gd name="connsiteX6" fmla="*/ 326771 w 426630"/>
                <a:gd name="connsiteY6" fmla="*/ 2101870 h 2748028"/>
                <a:gd name="connsiteX7" fmla="*/ 319344 w 426630"/>
                <a:gd name="connsiteY7" fmla="*/ 2131578 h 2748028"/>
                <a:gd name="connsiteX8" fmla="*/ 259931 w 426630"/>
                <a:gd name="connsiteY8" fmla="*/ 2250412 h 2748028"/>
                <a:gd name="connsiteX9" fmla="*/ 245078 w 426630"/>
                <a:gd name="connsiteY9" fmla="*/ 2302401 h 2748028"/>
                <a:gd name="connsiteX10" fmla="*/ 170812 w 426630"/>
                <a:gd name="connsiteY10" fmla="*/ 2450944 h 2748028"/>
                <a:gd name="connsiteX11" fmla="*/ 163386 w 426630"/>
                <a:gd name="connsiteY11" fmla="*/ 2473225 h 2748028"/>
                <a:gd name="connsiteX12" fmla="*/ 96546 w 426630"/>
                <a:gd name="connsiteY12" fmla="*/ 2592058 h 2748028"/>
                <a:gd name="connsiteX13" fmla="*/ 74266 w 426630"/>
                <a:gd name="connsiteY13" fmla="*/ 2614340 h 2748028"/>
                <a:gd name="connsiteX14" fmla="*/ 22280 w 426630"/>
                <a:gd name="connsiteY14" fmla="*/ 2718319 h 2748028"/>
                <a:gd name="connsiteX15" fmla="*/ 0 w 426630"/>
                <a:gd name="connsiteY15" fmla="*/ 2748028 h 2748028"/>
                <a:gd name="connsiteX0" fmla="*/ 118826 w 426630"/>
                <a:gd name="connsiteY0" fmla="*/ 0 h 2748028"/>
                <a:gd name="connsiteX1" fmla="*/ 371330 w 426630"/>
                <a:gd name="connsiteY1" fmla="*/ 720429 h 2748028"/>
                <a:gd name="connsiteX2" fmla="*/ 423317 w 426630"/>
                <a:gd name="connsiteY2" fmla="*/ 1047221 h 2748028"/>
                <a:gd name="connsiteX3" fmla="*/ 415890 w 426630"/>
                <a:gd name="connsiteY3" fmla="*/ 1277461 h 2748028"/>
                <a:gd name="connsiteX4" fmla="*/ 371330 w 426630"/>
                <a:gd name="connsiteY4" fmla="*/ 1968182 h 2748028"/>
                <a:gd name="connsiteX5" fmla="*/ 341624 w 426630"/>
                <a:gd name="connsiteY5" fmla="*/ 2064734 h 2748028"/>
                <a:gd name="connsiteX6" fmla="*/ 326771 w 426630"/>
                <a:gd name="connsiteY6" fmla="*/ 2101870 h 2748028"/>
                <a:gd name="connsiteX7" fmla="*/ 319344 w 426630"/>
                <a:gd name="connsiteY7" fmla="*/ 2131578 h 2748028"/>
                <a:gd name="connsiteX8" fmla="*/ 259931 w 426630"/>
                <a:gd name="connsiteY8" fmla="*/ 2250412 h 2748028"/>
                <a:gd name="connsiteX9" fmla="*/ 245078 w 426630"/>
                <a:gd name="connsiteY9" fmla="*/ 2302401 h 2748028"/>
                <a:gd name="connsiteX10" fmla="*/ 170812 w 426630"/>
                <a:gd name="connsiteY10" fmla="*/ 2450944 h 2748028"/>
                <a:gd name="connsiteX11" fmla="*/ 163386 w 426630"/>
                <a:gd name="connsiteY11" fmla="*/ 2473225 h 2748028"/>
                <a:gd name="connsiteX12" fmla="*/ 96546 w 426630"/>
                <a:gd name="connsiteY12" fmla="*/ 2592058 h 2748028"/>
                <a:gd name="connsiteX13" fmla="*/ 22280 w 426630"/>
                <a:gd name="connsiteY13" fmla="*/ 2718319 h 2748028"/>
                <a:gd name="connsiteX14" fmla="*/ 0 w 426630"/>
                <a:gd name="connsiteY14" fmla="*/ 2748028 h 2748028"/>
                <a:gd name="connsiteX0" fmla="*/ 119178 w 426982"/>
                <a:gd name="connsiteY0" fmla="*/ 0 h 2748028"/>
                <a:gd name="connsiteX1" fmla="*/ 371682 w 426982"/>
                <a:gd name="connsiteY1" fmla="*/ 720429 h 2748028"/>
                <a:gd name="connsiteX2" fmla="*/ 423669 w 426982"/>
                <a:gd name="connsiteY2" fmla="*/ 1047221 h 2748028"/>
                <a:gd name="connsiteX3" fmla="*/ 416242 w 426982"/>
                <a:gd name="connsiteY3" fmla="*/ 1277461 h 2748028"/>
                <a:gd name="connsiteX4" fmla="*/ 371682 w 426982"/>
                <a:gd name="connsiteY4" fmla="*/ 1968182 h 2748028"/>
                <a:gd name="connsiteX5" fmla="*/ 341976 w 426982"/>
                <a:gd name="connsiteY5" fmla="*/ 2064734 h 2748028"/>
                <a:gd name="connsiteX6" fmla="*/ 327123 w 426982"/>
                <a:gd name="connsiteY6" fmla="*/ 2101870 h 2748028"/>
                <a:gd name="connsiteX7" fmla="*/ 319696 w 426982"/>
                <a:gd name="connsiteY7" fmla="*/ 2131578 h 2748028"/>
                <a:gd name="connsiteX8" fmla="*/ 260283 w 426982"/>
                <a:gd name="connsiteY8" fmla="*/ 2250412 h 2748028"/>
                <a:gd name="connsiteX9" fmla="*/ 245430 w 426982"/>
                <a:gd name="connsiteY9" fmla="*/ 2302401 h 2748028"/>
                <a:gd name="connsiteX10" fmla="*/ 171164 w 426982"/>
                <a:gd name="connsiteY10" fmla="*/ 2450944 h 2748028"/>
                <a:gd name="connsiteX11" fmla="*/ 163738 w 426982"/>
                <a:gd name="connsiteY11" fmla="*/ 2473225 h 2748028"/>
                <a:gd name="connsiteX12" fmla="*/ 22632 w 426982"/>
                <a:gd name="connsiteY12" fmla="*/ 2718319 h 2748028"/>
                <a:gd name="connsiteX13" fmla="*/ 352 w 426982"/>
                <a:gd name="connsiteY13" fmla="*/ 2748028 h 2748028"/>
                <a:gd name="connsiteX0" fmla="*/ 119394 w 427198"/>
                <a:gd name="connsiteY0" fmla="*/ 0 h 2748028"/>
                <a:gd name="connsiteX1" fmla="*/ 371898 w 427198"/>
                <a:gd name="connsiteY1" fmla="*/ 720429 h 2748028"/>
                <a:gd name="connsiteX2" fmla="*/ 423885 w 427198"/>
                <a:gd name="connsiteY2" fmla="*/ 1047221 h 2748028"/>
                <a:gd name="connsiteX3" fmla="*/ 416458 w 427198"/>
                <a:gd name="connsiteY3" fmla="*/ 1277461 h 2748028"/>
                <a:gd name="connsiteX4" fmla="*/ 371898 w 427198"/>
                <a:gd name="connsiteY4" fmla="*/ 1968182 h 2748028"/>
                <a:gd name="connsiteX5" fmla="*/ 342192 w 427198"/>
                <a:gd name="connsiteY5" fmla="*/ 2064734 h 2748028"/>
                <a:gd name="connsiteX6" fmla="*/ 327339 w 427198"/>
                <a:gd name="connsiteY6" fmla="*/ 2101870 h 2748028"/>
                <a:gd name="connsiteX7" fmla="*/ 319912 w 427198"/>
                <a:gd name="connsiteY7" fmla="*/ 2131578 h 2748028"/>
                <a:gd name="connsiteX8" fmla="*/ 260499 w 427198"/>
                <a:gd name="connsiteY8" fmla="*/ 2250412 h 2748028"/>
                <a:gd name="connsiteX9" fmla="*/ 245646 w 427198"/>
                <a:gd name="connsiteY9" fmla="*/ 2302401 h 2748028"/>
                <a:gd name="connsiteX10" fmla="*/ 171380 w 427198"/>
                <a:gd name="connsiteY10" fmla="*/ 2450944 h 2748028"/>
                <a:gd name="connsiteX11" fmla="*/ 22848 w 427198"/>
                <a:gd name="connsiteY11" fmla="*/ 2718319 h 2748028"/>
                <a:gd name="connsiteX12" fmla="*/ 568 w 427198"/>
                <a:gd name="connsiteY12" fmla="*/ 2748028 h 2748028"/>
                <a:gd name="connsiteX0" fmla="*/ 123035 w 430839"/>
                <a:gd name="connsiteY0" fmla="*/ 0 h 2755699"/>
                <a:gd name="connsiteX1" fmla="*/ 375539 w 430839"/>
                <a:gd name="connsiteY1" fmla="*/ 720429 h 2755699"/>
                <a:gd name="connsiteX2" fmla="*/ 427526 w 430839"/>
                <a:gd name="connsiteY2" fmla="*/ 1047221 h 2755699"/>
                <a:gd name="connsiteX3" fmla="*/ 420099 w 430839"/>
                <a:gd name="connsiteY3" fmla="*/ 1277461 h 2755699"/>
                <a:gd name="connsiteX4" fmla="*/ 375539 w 430839"/>
                <a:gd name="connsiteY4" fmla="*/ 1968182 h 2755699"/>
                <a:gd name="connsiteX5" fmla="*/ 345833 w 430839"/>
                <a:gd name="connsiteY5" fmla="*/ 2064734 h 2755699"/>
                <a:gd name="connsiteX6" fmla="*/ 330980 w 430839"/>
                <a:gd name="connsiteY6" fmla="*/ 2101870 h 2755699"/>
                <a:gd name="connsiteX7" fmla="*/ 323553 w 430839"/>
                <a:gd name="connsiteY7" fmla="*/ 2131578 h 2755699"/>
                <a:gd name="connsiteX8" fmla="*/ 264140 w 430839"/>
                <a:gd name="connsiteY8" fmla="*/ 2250412 h 2755699"/>
                <a:gd name="connsiteX9" fmla="*/ 249287 w 430839"/>
                <a:gd name="connsiteY9" fmla="*/ 2302401 h 2755699"/>
                <a:gd name="connsiteX10" fmla="*/ 26489 w 430839"/>
                <a:gd name="connsiteY10" fmla="*/ 2718319 h 2755699"/>
                <a:gd name="connsiteX11" fmla="*/ 4209 w 430839"/>
                <a:gd name="connsiteY11" fmla="*/ 2748028 h 2755699"/>
                <a:gd name="connsiteX0" fmla="*/ 123935 w 431739"/>
                <a:gd name="connsiteY0" fmla="*/ 0 h 2759467"/>
                <a:gd name="connsiteX1" fmla="*/ 376439 w 431739"/>
                <a:gd name="connsiteY1" fmla="*/ 720429 h 2759467"/>
                <a:gd name="connsiteX2" fmla="*/ 428426 w 431739"/>
                <a:gd name="connsiteY2" fmla="*/ 1047221 h 2759467"/>
                <a:gd name="connsiteX3" fmla="*/ 420999 w 431739"/>
                <a:gd name="connsiteY3" fmla="*/ 1277461 h 2759467"/>
                <a:gd name="connsiteX4" fmla="*/ 376439 w 431739"/>
                <a:gd name="connsiteY4" fmla="*/ 1968182 h 2759467"/>
                <a:gd name="connsiteX5" fmla="*/ 346733 w 431739"/>
                <a:gd name="connsiteY5" fmla="*/ 2064734 h 2759467"/>
                <a:gd name="connsiteX6" fmla="*/ 331880 w 431739"/>
                <a:gd name="connsiteY6" fmla="*/ 2101870 h 2759467"/>
                <a:gd name="connsiteX7" fmla="*/ 324453 w 431739"/>
                <a:gd name="connsiteY7" fmla="*/ 2131578 h 2759467"/>
                <a:gd name="connsiteX8" fmla="*/ 265040 w 431739"/>
                <a:gd name="connsiteY8" fmla="*/ 2250412 h 2759467"/>
                <a:gd name="connsiteX9" fmla="*/ 27389 w 431739"/>
                <a:gd name="connsiteY9" fmla="*/ 2718319 h 2759467"/>
                <a:gd name="connsiteX10" fmla="*/ 5109 w 431739"/>
                <a:gd name="connsiteY10" fmla="*/ 2748028 h 2759467"/>
                <a:gd name="connsiteX0" fmla="*/ 118826 w 426630"/>
                <a:gd name="connsiteY0" fmla="*/ 0 h 2748028"/>
                <a:gd name="connsiteX1" fmla="*/ 371330 w 426630"/>
                <a:gd name="connsiteY1" fmla="*/ 720429 h 2748028"/>
                <a:gd name="connsiteX2" fmla="*/ 423317 w 426630"/>
                <a:gd name="connsiteY2" fmla="*/ 1047221 h 2748028"/>
                <a:gd name="connsiteX3" fmla="*/ 415890 w 426630"/>
                <a:gd name="connsiteY3" fmla="*/ 1277461 h 2748028"/>
                <a:gd name="connsiteX4" fmla="*/ 371330 w 426630"/>
                <a:gd name="connsiteY4" fmla="*/ 1968182 h 2748028"/>
                <a:gd name="connsiteX5" fmla="*/ 341624 w 426630"/>
                <a:gd name="connsiteY5" fmla="*/ 2064734 h 2748028"/>
                <a:gd name="connsiteX6" fmla="*/ 326771 w 426630"/>
                <a:gd name="connsiteY6" fmla="*/ 2101870 h 2748028"/>
                <a:gd name="connsiteX7" fmla="*/ 319344 w 426630"/>
                <a:gd name="connsiteY7" fmla="*/ 2131578 h 2748028"/>
                <a:gd name="connsiteX8" fmla="*/ 259931 w 426630"/>
                <a:gd name="connsiteY8" fmla="*/ 2250412 h 2748028"/>
                <a:gd name="connsiteX9" fmla="*/ 0 w 426630"/>
                <a:gd name="connsiteY9" fmla="*/ 2748028 h 2748028"/>
                <a:gd name="connsiteX0" fmla="*/ 118826 w 426630"/>
                <a:gd name="connsiteY0" fmla="*/ 0 h 2748028"/>
                <a:gd name="connsiteX1" fmla="*/ 371330 w 426630"/>
                <a:gd name="connsiteY1" fmla="*/ 720429 h 2748028"/>
                <a:gd name="connsiteX2" fmla="*/ 423317 w 426630"/>
                <a:gd name="connsiteY2" fmla="*/ 1047221 h 2748028"/>
                <a:gd name="connsiteX3" fmla="*/ 415890 w 426630"/>
                <a:gd name="connsiteY3" fmla="*/ 1277461 h 2748028"/>
                <a:gd name="connsiteX4" fmla="*/ 371330 w 426630"/>
                <a:gd name="connsiteY4" fmla="*/ 1968182 h 2748028"/>
                <a:gd name="connsiteX5" fmla="*/ 341624 w 426630"/>
                <a:gd name="connsiteY5" fmla="*/ 2064734 h 2748028"/>
                <a:gd name="connsiteX6" fmla="*/ 326771 w 426630"/>
                <a:gd name="connsiteY6" fmla="*/ 2101870 h 2748028"/>
                <a:gd name="connsiteX7" fmla="*/ 259931 w 426630"/>
                <a:gd name="connsiteY7" fmla="*/ 2250412 h 2748028"/>
                <a:gd name="connsiteX8" fmla="*/ 0 w 426630"/>
                <a:gd name="connsiteY8" fmla="*/ 2748028 h 2748028"/>
                <a:gd name="connsiteX0" fmla="*/ 118826 w 423317"/>
                <a:gd name="connsiteY0" fmla="*/ 0 h 2748028"/>
                <a:gd name="connsiteX1" fmla="*/ 371330 w 423317"/>
                <a:gd name="connsiteY1" fmla="*/ 720429 h 2748028"/>
                <a:gd name="connsiteX2" fmla="*/ 423317 w 423317"/>
                <a:gd name="connsiteY2" fmla="*/ 1047221 h 2748028"/>
                <a:gd name="connsiteX3" fmla="*/ 371330 w 423317"/>
                <a:gd name="connsiteY3" fmla="*/ 1968182 h 2748028"/>
                <a:gd name="connsiteX4" fmla="*/ 341624 w 423317"/>
                <a:gd name="connsiteY4" fmla="*/ 2064734 h 2748028"/>
                <a:gd name="connsiteX5" fmla="*/ 326771 w 423317"/>
                <a:gd name="connsiteY5" fmla="*/ 2101870 h 2748028"/>
                <a:gd name="connsiteX6" fmla="*/ 259931 w 423317"/>
                <a:gd name="connsiteY6" fmla="*/ 2250412 h 2748028"/>
                <a:gd name="connsiteX7" fmla="*/ 0 w 423317"/>
                <a:gd name="connsiteY7" fmla="*/ 2748028 h 2748028"/>
                <a:gd name="connsiteX0" fmla="*/ 118826 w 423317"/>
                <a:gd name="connsiteY0" fmla="*/ 0 h 2748028"/>
                <a:gd name="connsiteX1" fmla="*/ 371330 w 423317"/>
                <a:gd name="connsiteY1" fmla="*/ 720429 h 2748028"/>
                <a:gd name="connsiteX2" fmla="*/ 423317 w 423317"/>
                <a:gd name="connsiteY2" fmla="*/ 1047221 h 2748028"/>
                <a:gd name="connsiteX3" fmla="*/ 371330 w 423317"/>
                <a:gd name="connsiteY3" fmla="*/ 1968182 h 2748028"/>
                <a:gd name="connsiteX4" fmla="*/ 341624 w 423317"/>
                <a:gd name="connsiteY4" fmla="*/ 2064734 h 2748028"/>
                <a:gd name="connsiteX5" fmla="*/ 259931 w 423317"/>
                <a:gd name="connsiteY5" fmla="*/ 2250412 h 2748028"/>
                <a:gd name="connsiteX6" fmla="*/ 0 w 423317"/>
                <a:gd name="connsiteY6" fmla="*/ 2748028 h 2748028"/>
                <a:gd name="connsiteX0" fmla="*/ 118826 w 463474"/>
                <a:gd name="connsiteY0" fmla="*/ 0 h 2748028"/>
                <a:gd name="connsiteX1" fmla="*/ 371330 w 463474"/>
                <a:gd name="connsiteY1" fmla="*/ 720429 h 2748028"/>
                <a:gd name="connsiteX2" fmla="*/ 423317 w 463474"/>
                <a:gd name="connsiteY2" fmla="*/ 1047221 h 2748028"/>
                <a:gd name="connsiteX3" fmla="*/ 460449 w 463474"/>
                <a:gd name="connsiteY3" fmla="*/ 1641389 h 2748028"/>
                <a:gd name="connsiteX4" fmla="*/ 341624 w 463474"/>
                <a:gd name="connsiteY4" fmla="*/ 2064734 h 2748028"/>
                <a:gd name="connsiteX5" fmla="*/ 259931 w 463474"/>
                <a:gd name="connsiteY5" fmla="*/ 2250412 h 2748028"/>
                <a:gd name="connsiteX6" fmla="*/ 0 w 463474"/>
                <a:gd name="connsiteY6" fmla="*/ 2748028 h 2748028"/>
                <a:gd name="connsiteX0" fmla="*/ 14853 w 463474"/>
                <a:gd name="connsiteY0" fmla="*/ 0 h 2822299"/>
                <a:gd name="connsiteX1" fmla="*/ 371330 w 463474"/>
                <a:gd name="connsiteY1" fmla="*/ 794700 h 2822299"/>
                <a:gd name="connsiteX2" fmla="*/ 423317 w 463474"/>
                <a:gd name="connsiteY2" fmla="*/ 1121492 h 2822299"/>
                <a:gd name="connsiteX3" fmla="*/ 460449 w 463474"/>
                <a:gd name="connsiteY3" fmla="*/ 1715660 h 2822299"/>
                <a:gd name="connsiteX4" fmla="*/ 341624 w 463474"/>
                <a:gd name="connsiteY4" fmla="*/ 2139005 h 2822299"/>
                <a:gd name="connsiteX5" fmla="*/ 259931 w 463474"/>
                <a:gd name="connsiteY5" fmla="*/ 2324683 h 2822299"/>
                <a:gd name="connsiteX6" fmla="*/ 0 w 463474"/>
                <a:gd name="connsiteY6" fmla="*/ 2822299 h 2822299"/>
                <a:gd name="connsiteX0" fmla="*/ 14853 w 464430"/>
                <a:gd name="connsiteY0" fmla="*/ 0 h 2822299"/>
                <a:gd name="connsiteX1" fmla="*/ 297064 w 464430"/>
                <a:gd name="connsiteY1" fmla="*/ 534751 h 2822299"/>
                <a:gd name="connsiteX2" fmla="*/ 423317 w 464430"/>
                <a:gd name="connsiteY2" fmla="*/ 1121492 h 2822299"/>
                <a:gd name="connsiteX3" fmla="*/ 460449 w 464430"/>
                <a:gd name="connsiteY3" fmla="*/ 1715660 h 2822299"/>
                <a:gd name="connsiteX4" fmla="*/ 341624 w 464430"/>
                <a:gd name="connsiteY4" fmla="*/ 2139005 h 2822299"/>
                <a:gd name="connsiteX5" fmla="*/ 259931 w 464430"/>
                <a:gd name="connsiteY5" fmla="*/ 2324683 h 2822299"/>
                <a:gd name="connsiteX6" fmla="*/ 0 w 464430"/>
                <a:gd name="connsiteY6" fmla="*/ 2822299 h 2822299"/>
                <a:gd name="connsiteX0" fmla="*/ 14853 w 470557"/>
                <a:gd name="connsiteY0" fmla="*/ 0 h 2822299"/>
                <a:gd name="connsiteX1" fmla="*/ 297064 w 470557"/>
                <a:gd name="connsiteY1" fmla="*/ 534751 h 2822299"/>
                <a:gd name="connsiteX2" fmla="*/ 445597 w 470557"/>
                <a:gd name="connsiteY2" fmla="*/ 1069502 h 2822299"/>
                <a:gd name="connsiteX3" fmla="*/ 460449 w 470557"/>
                <a:gd name="connsiteY3" fmla="*/ 1715660 h 2822299"/>
                <a:gd name="connsiteX4" fmla="*/ 341624 w 470557"/>
                <a:gd name="connsiteY4" fmla="*/ 2139005 h 2822299"/>
                <a:gd name="connsiteX5" fmla="*/ 259931 w 470557"/>
                <a:gd name="connsiteY5" fmla="*/ 2324683 h 2822299"/>
                <a:gd name="connsiteX6" fmla="*/ 0 w 470557"/>
                <a:gd name="connsiteY6" fmla="*/ 2822299 h 2822299"/>
                <a:gd name="connsiteX0" fmla="*/ 14853 w 470557"/>
                <a:gd name="connsiteY0" fmla="*/ 0 h 2822299"/>
                <a:gd name="connsiteX1" fmla="*/ 297064 w 470557"/>
                <a:gd name="connsiteY1" fmla="*/ 534751 h 2822299"/>
                <a:gd name="connsiteX2" fmla="*/ 445597 w 470557"/>
                <a:gd name="connsiteY2" fmla="*/ 1069502 h 2822299"/>
                <a:gd name="connsiteX3" fmla="*/ 460449 w 470557"/>
                <a:gd name="connsiteY3" fmla="*/ 1715660 h 2822299"/>
                <a:gd name="connsiteX4" fmla="*/ 341624 w 470557"/>
                <a:gd name="connsiteY4" fmla="*/ 2139005 h 2822299"/>
                <a:gd name="connsiteX5" fmla="*/ 267357 w 470557"/>
                <a:gd name="connsiteY5" fmla="*/ 2428662 h 2822299"/>
                <a:gd name="connsiteX6" fmla="*/ 0 w 470557"/>
                <a:gd name="connsiteY6" fmla="*/ 2822299 h 2822299"/>
                <a:gd name="connsiteX0" fmla="*/ 14853 w 475987"/>
                <a:gd name="connsiteY0" fmla="*/ 0 h 2822299"/>
                <a:gd name="connsiteX1" fmla="*/ 297064 w 475987"/>
                <a:gd name="connsiteY1" fmla="*/ 534751 h 2822299"/>
                <a:gd name="connsiteX2" fmla="*/ 445597 w 475987"/>
                <a:gd name="connsiteY2" fmla="*/ 1069502 h 2822299"/>
                <a:gd name="connsiteX3" fmla="*/ 460449 w 475987"/>
                <a:gd name="connsiteY3" fmla="*/ 1715660 h 2822299"/>
                <a:gd name="connsiteX4" fmla="*/ 267357 w 475987"/>
                <a:gd name="connsiteY4" fmla="*/ 2428662 h 2822299"/>
                <a:gd name="connsiteX5" fmla="*/ 0 w 475987"/>
                <a:gd name="connsiteY5" fmla="*/ 2822299 h 282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987" h="2822299">
                  <a:moveTo>
                    <a:pt x="14853" y="0"/>
                  </a:moveTo>
                  <a:cubicBezTo>
                    <a:pt x="67458" y="150090"/>
                    <a:pt x="225273" y="356501"/>
                    <a:pt x="297064" y="534751"/>
                  </a:cubicBezTo>
                  <a:cubicBezTo>
                    <a:pt x="368855" y="713001"/>
                    <a:pt x="418366" y="872684"/>
                    <a:pt x="445597" y="1069502"/>
                  </a:cubicBezTo>
                  <a:cubicBezTo>
                    <a:pt x="472828" y="1266320"/>
                    <a:pt x="490156" y="1489133"/>
                    <a:pt x="460449" y="1715660"/>
                  </a:cubicBezTo>
                  <a:cubicBezTo>
                    <a:pt x="430742" y="1942187"/>
                    <a:pt x="344099" y="2244222"/>
                    <a:pt x="267357" y="2428662"/>
                  </a:cubicBezTo>
                  <a:cubicBezTo>
                    <a:pt x="190616" y="2613102"/>
                    <a:pt x="54152" y="2718629"/>
                    <a:pt x="0" y="2822299"/>
                  </a:cubicBezTo>
                </a:path>
              </a:pathLst>
            </a:custGeom>
            <a:ln>
              <a:solidFill>
                <a:srgbClr val="000000"/>
              </a:solidFill>
              <a:headEnd type="arrow"/>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339465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19" grpId="0" animBg="1"/>
      <p:bldP spid="23" grpId="0" animBg="1"/>
      <p:bldP spid="27" grpId="0" animBg="1"/>
      <p:bldP spid="31" grpId="0" animBg="1"/>
      <p:bldP spid="35" grpId="0" animBg="1"/>
      <p:bldP spid="39" grpId="0" animBg="1"/>
      <p:bldP spid="40" grpId="0" animBg="1"/>
      <p:bldP spid="47" grpId="0" animBg="1"/>
      <p:bldP spid="51"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en-US" dirty="0"/>
              <a:t>Last Time in Lecture 3</a:t>
            </a:r>
          </a:p>
        </p:txBody>
      </p:sp>
      <p:sp>
        <p:nvSpPr>
          <p:cNvPr id="879619" name="Rectangle 3"/>
          <p:cNvSpPr>
            <a:spLocks noGrp="1" noChangeArrowheads="1"/>
          </p:cNvSpPr>
          <p:nvPr>
            <p:ph idx="1"/>
          </p:nvPr>
        </p:nvSpPr>
        <p:spPr>
          <a:xfrm>
            <a:off x="533400" y="1066800"/>
            <a:ext cx="8077200" cy="5054600"/>
          </a:xfrm>
        </p:spPr>
        <p:txBody>
          <a:bodyPr/>
          <a:lstStyle/>
          <a:p>
            <a:r>
              <a:rPr lang="en-US" dirty="0"/>
              <a:t>Iron law of performance:</a:t>
            </a:r>
          </a:p>
          <a:p>
            <a:pPr lvl="1"/>
            <a:r>
              <a:rPr lang="en-US" dirty="0"/>
              <a:t>time/program = </a:t>
            </a:r>
            <a:r>
              <a:rPr lang="en-US" dirty="0" err="1"/>
              <a:t>insts</a:t>
            </a:r>
            <a:r>
              <a:rPr lang="en-US" dirty="0"/>
              <a:t>/program * cycles/</a:t>
            </a:r>
            <a:r>
              <a:rPr lang="en-US" dirty="0" err="1"/>
              <a:t>inst</a:t>
            </a:r>
            <a:r>
              <a:rPr lang="en-US" dirty="0"/>
              <a:t> * time/cycle</a:t>
            </a:r>
          </a:p>
          <a:p>
            <a:r>
              <a:rPr lang="en-US" dirty="0"/>
              <a:t>Classic 5-stage RISC pipeline</a:t>
            </a:r>
          </a:p>
          <a:p>
            <a:r>
              <a:rPr lang="en-US" dirty="0"/>
              <a:t>Structural, data, and control hazards</a:t>
            </a:r>
          </a:p>
          <a:p>
            <a:r>
              <a:rPr lang="en-US" dirty="0"/>
              <a:t>Structural hazards handled with interlock or more hardware</a:t>
            </a:r>
          </a:p>
          <a:p>
            <a:r>
              <a:rPr lang="en-US" dirty="0"/>
              <a:t>Data hazards include RAW, WAR, WAW</a:t>
            </a:r>
          </a:p>
          <a:p>
            <a:pPr lvl="1"/>
            <a:r>
              <a:rPr lang="en-US" dirty="0"/>
              <a:t>Handle data hazards with interlock, bypass, or speculation</a:t>
            </a:r>
          </a:p>
          <a:p>
            <a:r>
              <a:rPr lang="en-US" dirty="0"/>
              <a:t>Control hazards (branches, interrupts) most difficult as change which is next instruction</a:t>
            </a:r>
          </a:p>
          <a:p>
            <a:pPr lvl="1"/>
            <a:r>
              <a:rPr lang="en-US" dirty="0"/>
              <a:t>Branch prediction commonly used</a:t>
            </a:r>
          </a:p>
          <a:p>
            <a:r>
              <a:rPr lang="en-US" dirty="0"/>
              <a:t>Precise traps: stop cleanly on one instruction, all previous instructions completed, no following instructions have changed architectural state</a:t>
            </a:r>
          </a:p>
        </p:txBody>
      </p:sp>
      <p:sp>
        <p:nvSpPr>
          <p:cNvPr id="6" name="Slide Number Placeholder 5"/>
          <p:cNvSpPr>
            <a:spLocks noGrp="1"/>
          </p:cNvSpPr>
          <p:nvPr>
            <p:ph type="sldNum" sz="quarter" idx="12"/>
          </p:nvPr>
        </p:nvSpPr>
        <p:spPr/>
        <p:txBody>
          <a:bodyPr/>
          <a:lstStyle/>
          <a:p>
            <a:fld id="{C7B2343A-8D84-C940-A55B-E75DDCD6568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9154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Decoupled Machine</a:t>
            </a:r>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20</a:t>
            </a:fld>
            <a:endParaRPr lang="en-US">
              <a:solidFill>
                <a:prstClr val="black"/>
              </a:solidFill>
            </a:endParaRPr>
          </a:p>
        </p:txBody>
      </p:sp>
      <p:sp>
        <p:nvSpPr>
          <p:cNvPr id="4" name="Rectangle 3"/>
          <p:cNvSpPr/>
          <p:nvPr/>
        </p:nvSpPr>
        <p:spPr>
          <a:xfrm>
            <a:off x="17526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F</a:t>
            </a:r>
          </a:p>
        </p:txBody>
      </p:sp>
      <p:sp>
        <p:nvSpPr>
          <p:cNvPr id="5" name="Rectangle 4"/>
          <p:cNvSpPr/>
          <p:nvPr/>
        </p:nvSpPr>
        <p:spPr>
          <a:xfrm>
            <a:off x="20574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D</a:t>
            </a:r>
          </a:p>
        </p:txBody>
      </p:sp>
      <p:sp>
        <p:nvSpPr>
          <p:cNvPr id="9" name="Rectangle 8"/>
          <p:cNvSpPr/>
          <p:nvPr/>
        </p:nvSpPr>
        <p:spPr>
          <a:xfrm>
            <a:off x="23622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p>
        </p:txBody>
      </p:sp>
      <p:sp>
        <p:nvSpPr>
          <p:cNvPr id="10" name="Rectangle 9"/>
          <p:cNvSpPr/>
          <p:nvPr/>
        </p:nvSpPr>
        <p:spPr>
          <a:xfrm>
            <a:off x="26670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p>
        </p:txBody>
      </p:sp>
      <p:sp>
        <p:nvSpPr>
          <p:cNvPr id="11" name="Rectangle 10"/>
          <p:cNvSpPr/>
          <p:nvPr/>
        </p:nvSpPr>
        <p:spPr>
          <a:xfrm>
            <a:off x="2971800" y="15240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p>
        </p:txBody>
      </p:sp>
      <p:sp>
        <p:nvSpPr>
          <p:cNvPr id="13" name="Rectangle 12"/>
          <p:cNvSpPr/>
          <p:nvPr/>
        </p:nvSpPr>
        <p:spPr>
          <a:xfrm>
            <a:off x="51816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X1</a:t>
            </a:r>
          </a:p>
        </p:txBody>
      </p:sp>
      <p:sp>
        <p:nvSpPr>
          <p:cNvPr id="14" name="Rectangle 13"/>
          <p:cNvSpPr/>
          <p:nvPr/>
        </p:nvSpPr>
        <p:spPr>
          <a:xfrm>
            <a:off x="54864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X2</a:t>
            </a:r>
          </a:p>
        </p:txBody>
      </p:sp>
      <p:sp>
        <p:nvSpPr>
          <p:cNvPr id="15" name="Rectangle 14"/>
          <p:cNvSpPr/>
          <p:nvPr/>
        </p:nvSpPr>
        <p:spPr>
          <a:xfrm>
            <a:off x="57912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X3</a:t>
            </a:r>
          </a:p>
        </p:txBody>
      </p:sp>
      <p:sp>
        <p:nvSpPr>
          <p:cNvPr id="16" name="Rectangle 15"/>
          <p:cNvSpPr/>
          <p:nvPr/>
        </p:nvSpPr>
        <p:spPr>
          <a:xfrm>
            <a:off x="60960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p>
        </p:txBody>
      </p:sp>
      <p:grpSp>
        <p:nvGrpSpPr>
          <p:cNvPr id="28" name="Group 27"/>
          <p:cNvGrpSpPr/>
          <p:nvPr/>
        </p:nvGrpSpPr>
        <p:grpSpPr>
          <a:xfrm>
            <a:off x="4343400" y="2133600"/>
            <a:ext cx="228600" cy="381000"/>
            <a:chOff x="1981200" y="3200400"/>
            <a:chExt cx="228600" cy="381000"/>
          </a:xfrm>
        </p:grpSpPr>
        <p:sp>
          <p:nvSpPr>
            <p:cNvPr id="17" name="Rectangle 16"/>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 name="Rectangle 17"/>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20" name="Straight Connector 19"/>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9" name="TextBox 28"/>
          <p:cNvSpPr txBox="1"/>
          <p:nvPr/>
        </p:nvSpPr>
        <p:spPr>
          <a:xfrm>
            <a:off x="5029200" y="2057400"/>
            <a:ext cx="1265453"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µOp Queue</a:t>
            </a:r>
          </a:p>
        </p:txBody>
      </p:sp>
      <p:grpSp>
        <p:nvGrpSpPr>
          <p:cNvPr id="30" name="Group 29"/>
          <p:cNvGrpSpPr/>
          <p:nvPr/>
        </p:nvGrpSpPr>
        <p:grpSpPr>
          <a:xfrm>
            <a:off x="4343400" y="2590800"/>
            <a:ext cx="228600" cy="381000"/>
            <a:chOff x="1981200" y="3200400"/>
            <a:chExt cx="228600" cy="381000"/>
          </a:xfrm>
        </p:grpSpPr>
        <p:sp>
          <p:nvSpPr>
            <p:cNvPr id="31" name="Rectangle 30"/>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2" name="Rectangle 31"/>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33" name="Straight Connector 32"/>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36" name="Rectangle 35"/>
          <p:cNvSpPr/>
          <p:nvPr/>
        </p:nvSpPr>
        <p:spPr>
          <a:xfrm>
            <a:off x="4876800" y="3124200"/>
            <a:ext cx="304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R</a:t>
            </a:r>
          </a:p>
        </p:txBody>
      </p:sp>
      <p:sp>
        <p:nvSpPr>
          <p:cNvPr id="37" name="TextBox 36"/>
          <p:cNvSpPr txBox="1"/>
          <p:nvPr/>
        </p:nvSpPr>
        <p:spPr>
          <a:xfrm>
            <a:off x="5029200" y="2590800"/>
            <a:ext cx="1807706"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Load Data Queue</a:t>
            </a:r>
          </a:p>
        </p:txBody>
      </p:sp>
      <p:grpSp>
        <p:nvGrpSpPr>
          <p:cNvPr id="38" name="Group 37"/>
          <p:cNvGrpSpPr/>
          <p:nvPr/>
        </p:nvGrpSpPr>
        <p:grpSpPr>
          <a:xfrm rot="5400000">
            <a:off x="2590800" y="4724400"/>
            <a:ext cx="228600" cy="381000"/>
            <a:chOff x="1981200" y="3200400"/>
            <a:chExt cx="228600" cy="381000"/>
          </a:xfrm>
        </p:grpSpPr>
        <p:sp>
          <p:nvSpPr>
            <p:cNvPr id="39" name="Rectangle 38"/>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0" name="Rectangle 39"/>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1" name="Straight Connector 40"/>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44" name="Group 43"/>
          <p:cNvGrpSpPr/>
          <p:nvPr/>
        </p:nvGrpSpPr>
        <p:grpSpPr>
          <a:xfrm rot="5400000">
            <a:off x="5029200" y="4724400"/>
            <a:ext cx="228600" cy="381000"/>
            <a:chOff x="1981200" y="3200400"/>
            <a:chExt cx="228600" cy="381000"/>
          </a:xfrm>
        </p:grpSpPr>
        <p:sp>
          <p:nvSpPr>
            <p:cNvPr id="45" name="Rectangle 44"/>
            <p:cNvSpPr/>
            <p:nvPr/>
          </p:nvSpPr>
          <p:spPr>
            <a:xfrm>
              <a:off x="20574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6" name="Rectangle 45"/>
            <p:cNvSpPr/>
            <p:nvPr/>
          </p:nvSpPr>
          <p:spPr>
            <a:xfrm>
              <a:off x="2133600" y="3200400"/>
              <a:ext cx="762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7" name="Straight Connector 46"/>
            <p:cNvCxnSpPr/>
            <p:nvPr/>
          </p:nvCxnSpPr>
          <p:spPr bwMode="auto">
            <a:xfrm>
              <a:off x="1981200" y="3200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1981200" y="358140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2209800" y="3200400"/>
              <a:ext cx="0" cy="381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0" name="TextBox 49"/>
          <p:cNvSpPr txBox="1"/>
          <p:nvPr/>
        </p:nvSpPr>
        <p:spPr>
          <a:xfrm>
            <a:off x="1981200" y="5562600"/>
            <a:ext cx="15240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Address Queue</a:t>
            </a:r>
          </a:p>
        </p:txBody>
      </p:sp>
      <p:sp>
        <p:nvSpPr>
          <p:cNvPr id="51" name="TextBox 50"/>
          <p:cNvSpPr txBox="1"/>
          <p:nvPr/>
        </p:nvSpPr>
        <p:spPr>
          <a:xfrm>
            <a:off x="4419600" y="5562600"/>
            <a:ext cx="12192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Data Queue</a:t>
            </a:r>
          </a:p>
        </p:txBody>
      </p:sp>
      <p:sp>
        <p:nvSpPr>
          <p:cNvPr id="52" name="TextBox 51"/>
          <p:cNvSpPr txBox="1"/>
          <p:nvPr/>
        </p:nvSpPr>
        <p:spPr>
          <a:xfrm>
            <a:off x="2819400" y="914400"/>
            <a:ext cx="215560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Integer Pipeline</a:t>
            </a:r>
          </a:p>
        </p:txBody>
      </p:sp>
      <p:sp>
        <p:nvSpPr>
          <p:cNvPr id="53" name="TextBox 52"/>
          <p:cNvSpPr txBox="1"/>
          <p:nvPr/>
        </p:nvSpPr>
        <p:spPr>
          <a:xfrm>
            <a:off x="6553200" y="3048000"/>
            <a:ext cx="2133600" cy="830997"/>
          </a:xfrm>
          <a:prstGeom prst="rect">
            <a:avLst/>
          </a:prstGeom>
          <a:noFill/>
        </p:spPr>
        <p:txBody>
          <a:bodyPr wrap="square" rtlCol="0">
            <a:spAutoFit/>
          </a:bodyPr>
          <a:lstStyle/>
          <a:p>
            <a:pPr eaLnBrk="1" hangingPunct="1">
              <a:spcBef>
                <a:spcPct val="0"/>
              </a:spcBef>
            </a:pPr>
            <a:r>
              <a:rPr lang="en-US" sz="2400" dirty="0">
                <a:solidFill>
                  <a:prstClr val="black"/>
                </a:solidFill>
                <a:latin typeface="Calibri"/>
                <a:ea typeface="ＭＳ Ｐゴシック"/>
                <a:cs typeface="Calibri"/>
              </a:rPr>
              <a:t>Floating-Point Pipeline</a:t>
            </a:r>
          </a:p>
        </p:txBody>
      </p:sp>
      <p:cxnSp>
        <p:nvCxnSpPr>
          <p:cNvPr id="55" name="Curved Connector 54"/>
          <p:cNvCxnSpPr>
            <a:stCxn id="10" idx="2"/>
            <a:endCxn id="39" idx="1"/>
          </p:cNvCxnSpPr>
          <p:nvPr/>
        </p:nvCxnSpPr>
        <p:spPr bwMode="auto">
          <a:xfrm rot="5400000">
            <a:off x="1238250" y="3295650"/>
            <a:ext cx="3048000" cy="114300"/>
          </a:xfrm>
          <a:prstGeom prst="curvedConnector3">
            <a:avLst>
              <a:gd name="adj1" fmla="val 50000"/>
            </a:avLst>
          </a:prstGeom>
          <a:solidFill>
            <a:schemeClr val="accent1"/>
          </a:solidFill>
          <a:ln w="12700" cap="flat" cmpd="sng" algn="ctr">
            <a:solidFill>
              <a:schemeClr val="tx1"/>
            </a:solidFill>
            <a:prstDash val="solid"/>
            <a:round/>
            <a:headEnd type="none"/>
            <a:tailEnd type="arrow"/>
          </a:ln>
          <a:effectLst/>
        </p:spPr>
      </p:cxnSp>
      <p:cxnSp>
        <p:nvCxnSpPr>
          <p:cNvPr id="57" name="Curved Connector 56"/>
          <p:cNvCxnSpPr>
            <a:stCxn id="10" idx="2"/>
          </p:cNvCxnSpPr>
          <p:nvPr/>
        </p:nvCxnSpPr>
        <p:spPr bwMode="auto">
          <a:xfrm rot="5400000">
            <a:off x="533400" y="2819400"/>
            <a:ext cx="3276600" cy="1295400"/>
          </a:xfrm>
          <a:prstGeom prst="curvedConnector3">
            <a:avLst>
              <a:gd name="adj1" fmla="val 50000"/>
            </a:avLst>
          </a:prstGeom>
          <a:solidFill>
            <a:schemeClr val="accent1"/>
          </a:solidFill>
          <a:ln w="12700" cap="flat" cmpd="sng" algn="ctr">
            <a:solidFill>
              <a:schemeClr val="tx1"/>
            </a:solidFill>
            <a:prstDash val="solid"/>
            <a:round/>
            <a:headEnd type="none"/>
            <a:tailEnd type="arrow"/>
          </a:ln>
          <a:effectLst/>
        </p:spPr>
      </p:cxnSp>
      <p:sp>
        <p:nvSpPr>
          <p:cNvPr id="60" name="TextBox 59"/>
          <p:cNvSpPr txBox="1"/>
          <p:nvPr/>
        </p:nvSpPr>
        <p:spPr>
          <a:xfrm>
            <a:off x="457200" y="5105400"/>
            <a:ext cx="15240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Address</a:t>
            </a:r>
          </a:p>
        </p:txBody>
      </p:sp>
      <p:cxnSp>
        <p:nvCxnSpPr>
          <p:cNvPr id="63" name="Curved Connector 62"/>
          <p:cNvCxnSpPr>
            <a:endCxn id="39" idx="2"/>
          </p:cNvCxnSpPr>
          <p:nvPr/>
        </p:nvCxnSpPr>
        <p:spPr bwMode="auto">
          <a:xfrm>
            <a:off x="1600200" y="4343400"/>
            <a:ext cx="914400" cy="571500"/>
          </a:xfrm>
          <a:prstGeom prst="curved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64" name="TextBox 63"/>
          <p:cNvSpPr txBox="1"/>
          <p:nvPr/>
        </p:nvSpPr>
        <p:spPr>
          <a:xfrm>
            <a:off x="1752600" y="4038600"/>
            <a:ext cx="748923" cy="369332"/>
          </a:xfrm>
          <a:prstGeom prst="rect">
            <a:avLst/>
          </a:prstGeom>
          <a:noFill/>
        </p:spPr>
        <p:txBody>
          <a:bodyPr wrap="none" rtlCol="0">
            <a:spAutoFit/>
          </a:bodyPr>
          <a:lstStyle/>
          <a:p>
            <a:pPr eaLnBrk="1" hangingPunct="1">
              <a:spcBef>
                <a:spcPct val="0"/>
              </a:spcBef>
            </a:pPr>
            <a:r>
              <a:rPr lang="en-US" sz="1800" dirty="0">
                <a:solidFill>
                  <a:prstClr val="black"/>
                </a:solidFill>
                <a:latin typeface="Calibri"/>
                <a:ea typeface="ＭＳ Ｐゴシック"/>
                <a:cs typeface="Calibri"/>
              </a:rPr>
              <a:t>Check</a:t>
            </a:r>
          </a:p>
        </p:txBody>
      </p:sp>
      <p:sp>
        <p:nvSpPr>
          <p:cNvPr id="71" name="Freeform 70"/>
          <p:cNvSpPr/>
          <p:nvPr/>
        </p:nvSpPr>
        <p:spPr>
          <a:xfrm>
            <a:off x="5105400" y="3438748"/>
            <a:ext cx="1149034" cy="1438052"/>
          </a:xfrm>
          <a:custGeom>
            <a:avLst/>
            <a:gdLst>
              <a:gd name="connsiteX0" fmla="*/ 1025137 w 1025137"/>
              <a:gd name="connsiteY0" fmla="*/ 0 h 349074"/>
              <a:gd name="connsiteX1" fmla="*/ 1002857 w 1025137"/>
              <a:gd name="connsiteY1" fmla="*/ 37136 h 349074"/>
              <a:gd name="connsiteX2" fmla="*/ 936018 w 1025137"/>
              <a:gd name="connsiteY2" fmla="*/ 89125 h 349074"/>
              <a:gd name="connsiteX3" fmla="*/ 913738 w 1025137"/>
              <a:gd name="connsiteY3" fmla="*/ 96552 h 349074"/>
              <a:gd name="connsiteX4" fmla="*/ 869179 w 1025137"/>
              <a:gd name="connsiteY4" fmla="*/ 118834 h 349074"/>
              <a:gd name="connsiteX5" fmla="*/ 832046 w 1025137"/>
              <a:gd name="connsiteY5" fmla="*/ 133688 h 349074"/>
              <a:gd name="connsiteX6" fmla="*/ 668660 w 1025137"/>
              <a:gd name="connsiteY6" fmla="*/ 155969 h 349074"/>
              <a:gd name="connsiteX7" fmla="*/ 200785 w 1025137"/>
              <a:gd name="connsiteY7" fmla="*/ 163396 h 349074"/>
              <a:gd name="connsiteX8" fmla="*/ 156225 w 1025137"/>
              <a:gd name="connsiteY8" fmla="*/ 170823 h 349074"/>
              <a:gd name="connsiteX9" fmla="*/ 96812 w 1025137"/>
              <a:gd name="connsiteY9" fmla="*/ 193105 h 349074"/>
              <a:gd name="connsiteX10" fmla="*/ 81959 w 1025137"/>
              <a:gd name="connsiteY10" fmla="*/ 215386 h 349074"/>
              <a:gd name="connsiteX11" fmla="*/ 44826 w 1025137"/>
              <a:gd name="connsiteY11" fmla="*/ 252522 h 349074"/>
              <a:gd name="connsiteX12" fmla="*/ 22546 w 1025137"/>
              <a:gd name="connsiteY12" fmla="*/ 289657 h 349074"/>
              <a:gd name="connsiteX13" fmla="*/ 266 w 1025137"/>
              <a:gd name="connsiteY13" fmla="*/ 341647 h 349074"/>
              <a:gd name="connsiteX14" fmla="*/ 266 w 1025137"/>
              <a:gd name="connsiteY14" fmla="*/ 349074 h 34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137" h="349074">
                <a:moveTo>
                  <a:pt x="1025137" y="0"/>
                </a:moveTo>
                <a:cubicBezTo>
                  <a:pt x="1017710" y="12379"/>
                  <a:pt x="1012514" y="26406"/>
                  <a:pt x="1002857" y="37136"/>
                </a:cubicBezTo>
                <a:cubicBezTo>
                  <a:pt x="997477" y="43114"/>
                  <a:pt x="953133" y="80567"/>
                  <a:pt x="936018" y="89125"/>
                </a:cubicBezTo>
                <a:cubicBezTo>
                  <a:pt x="929016" y="92626"/>
                  <a:pt x="921165" y="94076"/>
                  <a:pt x="913738" y="96552"/>
                </a:cubicBezTo>
                <a:cubicBezTo>
                  <a:pt x="888539" y="121755"/>
                  <a:pt x="910240" y="105146"/>
                  <a:pt x="869179" y="118834"/>
                </a:cubicBezTo>
                <a:cubicBezTo>
                  <a:pt x="856532" y="123050"/>
                  <a:pt x="844927" y="130253"/>
                  <a:pt x="832046" y="133688"/>
                </a:cubicBezTo>
                <a:cubicBezTo>
                  <a:pt x="780149" y="147528"/>
                  <a:pt x="722010" y="154546"/>
                  <a:pt x="668660" y="155969"/>
                </a:cubicBezTo>
                <a:cubicBezTo>
                  <a:pt x="512737" y="160127"/>
                  <a:pt x="356743" y="160920"/>
                  <a:pt x="200785" y="163396"/>
                </a:cubicBezTo>
                <a:cubicBezTo>
                  <a:pt x="185932" y="165872"/>
                  <a:pt x="170925" y="167556"/>
                  <a:pt x="156225" y="170823"/>
                </a:cubicBezTo>
                <a:cubicBezTo>
                  <a:pt x="143135" y="173732"/>
                  <a:pt x="104028" y="190218"/>
                  <a:pt x="96812" y="193105"/>
                </a:cubicBezTo>
                <a:cubicBezTo>
                  <a:pt x="91861" y="200532"/>
                  <a:pt x="87837" y="208668"/>
                  <a:pt x="81959" y="215386"/>
                </a:cubicBezTo>
                <a:cubicBezTo>
                  <a:pt x="70432" y="228561"/>
                  <a:pt x="53832" y="237511"/>
                  <a:pt x="44826" y="252522"/>
                </a:cubicBezTo>
                <a:cubicBezTo>
                  <a:pt x="37399" y="264900"/>
                  <a:pt x="29556" y="277038"/>
                  <a:pt x="22546" y="289657"/>
                </a:cubicBezTo>
                <a:cubicBezTo>
                  <a:pt x="12885" y="307048"/>
                  <a:pt x="5047" y="322524"/>
                  <a:pt x="266" y="341647"/>
                </a:cubicBezTo>
                <a:cubicBezTo>
                  <a:pt x="-334" y="344049"/>
                  <a:pt x="266" y="346598"/>
                  <a:pt x="266" y="349074"/>
                </a:cubicBezTo>
              </a:path>
            </a:pathLst>
          </a:custGeom>
          <a:ln>
            <a:solidFill>
              <a:schemeClr val="tx1"/>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cxnSp>
        <p:nvCxnSpPr>
          <p:cNvPr id="73" name="Curved Connector 72"/>
          <p:cNvCxnSpPr>
            <a:stCxn id="10" idx="2"/>
            <a:endCxn id="17" idx="1"/>
          </p:cNvCxnSpPr>
          <p:nvPr/>
        </p:nvCxnSpPr>
        <p:spPr bwMode="auto">
          <a:xfrm rot="16200000" flipH="1">
            <a:off x="3371850" y="1276350"/>
            <a:ext cx="495300" cy="1600200"/>
          </a:xfrm>
          <a:prstGeom prst="curvedConnector2">
            <a:avLst/>
          </a:prstGeom>
          <a:solidFill>
            <a:schemeClr val="accent1"/>
          </a:solidFill>
          <a:ln w="12700" cap="flat" cmpd="sng" algn="ctr">
            <a:solidFill>
              <a:schemeClr val="tx1"/>
            </a:solidFill>
            <a:prstDash val="solid"/>
            <a:round/>
            <a:headEnd type="none" w="med" len="med"/>
            <a:tailEnd type="arrow"/>
          </a:ln>
          <a:effectLst/>
        </p:spPr>
      </p:cxnSp>
      <p:cxnSp>
        <p:nvCxnSpPr>
          <p:cNvPr id="79" name="Curved Connector 78"/>
          <p:cNvCxnSpPr>
            <a:stCxn id="110" idx="0"/>
            <a:endCxn id="31" idx="1"/>
          </p:cNvCxnSpPr>
          <p:nvPr/>
        </p:nvCxnSpPr>
        <p:spPr bwMode="auto">
          <a:xfrm rot="5400000" flipH="1" flipV="1">
            <a:off x="2971800" y="3657600"/>
            <a:ext cx="2324100" cy="571500"/>
          </a:xfrm>
          <a:prstGeom prst="curvedConnector2">
            <a:avLst/>
          </a:prstGeom>
          <a:solidFill>
            <a:schemeClr val="accent1"/>
          </a:solidFill>
          <a:ln w="12700" cap="flat" cmpd="sng" algn="ctr">
            <a:solidFill>
              <a:schemeClr val="tx1"/>
            </a:solidFill>
            <a:prstDash val="solid"/>
            <a:round/>
            <a:headEnd type="none" w="med" len="med"/>
            <a:tailEnd type="arrow"/>
          </a:ln>
          <a:effectLst/>
        </p:spPr>
      </p:cxnSp>
      <p:cxnSp>
        <p:nvCxnSpPr>
          <p:cNvPr id="85" name="Curved Connector 84"/>
          <p:cNvCxnSpPr>
            <a:endCxn id="36" idx="0"/>
          </p:cNvCxnSpPr>
          <p:nvPr/>
        </p:nvCxnSpPr>
        <p:spPr bwMode="auto">
          <a:xfrm rot="16200000" flipH="1">
            <a:off x="4419600" y="2514600"/>
            <a:ext cx="762000" cy="457200"/>
          </a:xfrm>
          <a:prstGeom prst="curvedConnector3">
            <a:avLst>
              <a:gd name="adj1" fmla="val 6139"/>
            </a:avLst>
          </a:prstGeom>
          <a:solidFill>
            <a:schemeClr val="accent1"/>
          </a:solidFill>
          <a:ln w="12700" cap="flat" cmpd="sng" algn="ctr">
            <a:solidFill>
              <a:schemeClr val="tx1"/>
            </a:solidFill>
            <a:prstDash val="solid"/>
            <a:round/>
            <a:headEnd type="none" w="med" len="med"/>
            <a:tailEnd type="arrow"/>
          </a:ln>
          <a:effectLst/>
        </p:spPr>
      </p:cxnSp>
      <p:cxnSp>
        <p:nvCxnSpPr>
          <p:cNvPr id="89" name="Curved Connector 88"/>
          <p:cNvCxnSpPr>
            <a:stCxn id="32" idx="3"/>
          </p:cNvCxnSpPr>
          <p:nvPr/>
        </p:nvCxnSpPr>
        <p:spPr bwMode="auto">
          <a:xfrm>
            <a:off x="4572000" y="2781300"/>
            <a:ext cx="381000" cy="266700"/>
          </a:xfrm>
          <a:prstGeom prst="curvedConnector3">
            <a:avLst>
              <a:gd name="adj1" fmla="val 71443"/>
            </a:avLst>
          </a:prstGeom>
          <a:solidFill>
            <a:schemeClr val="accent1"/>
          </a:solidFill>
          <a:ln w="12700" cap="flat" cmpd="sng" algn="ctr">
            <a:solidFill>
              <a:schemeClr val="tx1"/>
            </a:solidFill>
            <a:prstDash val="solid"/>
            <a:round/>
            <a:headEnd type="none" w="med" len="med"/>
            <a:tailEnd type="arrow"/>
          </a:ln>
          <a:effectLst/>
        </p:spPr>
      </p:cxnSp>
      <p:cxnSp>
        <p:nvCxnSpPr>
          <p:cNvPr id="107" name="Curved Connector 106"/>
          <p:cNvCxnSpPr>
            <a:stCxn id="40" idx="3"/>
          </p:cNvCxnSpPr>
          <p:nvPr/>
        </p:nvCxnSpPr>
        <p:spPr bwMode="auto">
          <a:xfrm rot="16200000" flipH="1">
            <a:off x="2495550" y="5238750"/>
            <a:ext cx="457200" cy="38100"/>
          </a:xfrm>
          <a:prstGeom prst="curvedConnector3">
            <a:avLst/>
          </a:prstGeom>
          <a:solidFill>
            <a:schemeClr val="accent1"/>
          </a:solidFill>
          <a:ln w="12700" cap="flat" cmpd="sng" algn="ctr">
            <a:solidFill>
              <a:schemeClr val="tx1"/>
            </a:solidFill>
            <a:prstDash val="solid"/>
            <a:round/>
            <a:headEnd type="none" w="med" len="med"/>
            <a:tailEnd type="arrow"/>
          </a:ln>
          <a:effectLst/>
        </p:spPr>
      </p:cxnSp>
      <p:cxnSp>
        <p:nvCxnSpPr>
          <p:cNvPr id="109" name="Curved Connector 108"/>
          <p:cNvCxnSpPr/>
          <p:nvPr/>
        </p:nvCxnSpPr>
        <p:spPr bwMode="auto">
          <a:xfrm rot="16200000" flipH="1">
            <a:off x="4895850" y="5238750"/>
            <a:ext cx="457200" cy="38100"/>
          </a:xfrm>
          <a:prstGeom prst="curvedConnector3">
            <a:avLst/>
          </a:prstGeom>
          <a:solidFill>
            <a:schemeClr val="accent1"/>
          </a:solidFill>
          <a:ln w="12700" cap="flat" cmpd="sng" algn="ctr">
            <a:solidFill>
              <a:schemeClr val="tx1"/>
            </a:solidFill>
            <a:prstDash val="solid"/>
            <a:round/>
            <a:headEnd type="none" w="med" len="med"/>
            <a:tailEnd type="arrow"/>
          </a:ln>
          <a:effectLst/>
        </p:spPr>
      </p:cxnSp>
      <p:sp>
        <p:nvSpPr>
          <p:cNvPr id="110" name="TextBox 109"/>
          <p:cNvSpPr txBox="1"/>
          <p:nvPr/>
        </p:nvSpPr>
        <p:spPr>
          <a:xfrm>
            <a:off x="3429000" y="5105400"/>
            <a:ext cx="838200" cy="646331"/>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Data</a:t>
            </a:r>
          </a:p>
        </p:txBody>
      </p:sp>
      <p:sp>
        <p:nvSpPr>
          <p:cNvPr id="112" name="TextBox 111"/>
          <p:cNvSpPr txBox="1"/>
          <p:nvPr/>
        </p:nvSpPr>
        <p:spPr>
          <a:xfrm>
            <a:off x="6092236" y="1524000"/>
            <a:ext cx="30480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{Load Data </a:t>
            </a:r>
            <a:r>
              <a:rPr lang="en-US" sz="1800" dirty="0" err="1">
                <a:solidFill>
                  <a:prstClr val="black"/>
                </a:solidFill>
                <a:latin typeface="Calibri"/>
                <a:ea typeface="ＭＳ Ｐゴシック"/>
                <a:cs typeface="Calibri"/>
              </a:rPr>
              <a:t>Writeback</a:t>
            </a:r>
            <a:r>
              <a:rPr lang="en-US" sz="1800" dirty="0">
                <a:solidFill>
                  <a:prstClr val="black"/>
                </a:solidFill>
                <a:latin typeface="Calibri"/>
                <a:ea typeface="ＭＳ Ｐゴシック"/>
                <a:cs typeface="Calibri"/>
              </a:rPr>
              <a:t> µOp} </a:t>
            </a:r>
          </a:p>
        </p:txBody>
      </p:sp>
      <p:sp>
        <p:nvSpPr>
          <p:cNvPr id="113" name="TextBox 112"/>
          <p:cNvSpPr txBox="1"/>
          <p:nvPr/>
        </p:nvSpPr>
        <p:spPr>
          <a:xfrm>
            <a:off x="6410178" y="1828800"/>
            <a:ext cx="25908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{Compute µOp}</a:t>
            </a:r>
          </a:p>
        </p:txBody>
      </p:sp>
      <p:sp>
        <p:nvSpPr>
          <p:cNvPr id="114" name="TextBox 113"/>
          <p:cNvSpPr txBox="1"/>
          <p:nvPr/>
        </p:nvSpPr>
        <p:spPr>
          <a:xfrm>
            <a:off x="6333978" y="2133600"/>
            <a:ext cx="2590800" cy="369332"/>
          </a:xfrm>
          <a:prstGeom prst="rect">
            <a:avLst/>
          </a:prstGeom>
          <a:noFill/>
        </p:spPr>
        <p:txBody>
          <a:bodyPr wrap="square" rtlCol="0">
            <a:spAutoFit/>
          </a:bodyPr>
          <a:lstStyle/>
          <a:p>
            <a:pPr algn="ctr" eaLnBrk="1" hangingPunct="1">
              <a:spcBef>
                <a:spcPct val="0"/>
              </a:spcBef>
            </a:pPr>
            <a:r>
              <a:rPr lang="en-US" sz="1800" dirty="0">
                <a:solidFill>
                  <a:prstClr val="black"/>
                </a:solidFill>
                <a:latin typeface="Calibri"/>
                <a:ea typeface="ＭＳ Ｐゴシック"/>
                <a:cs typeface="Calibri"/>
              </a:rPr>
              <a:t>{Store Data Read µOp}</a:t>
            </a:r>
          </a:p>
        </p:txBody>
      </p:sp>
    </p:spTree>
    <p:extLst>
      <p:ext uri="{BB962C8B-B14F-4D97-AF65-F5344CB8AC3E}">
        <p14:creationId xmlns:p14="http://schemas.microsoft.com/office/powerpoint/2010/main" val="65866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CS152 </a:t>
            </a:r>
            <a:r>
              <a:rPr lang="en-US" dirty="0" err="1"/>
              <a:t>Administrivia</a:t>
            </a:r>
            <a:endParaRPr lang="en-US" dirty="0"/>
          </a:p>
        </p:txBody>
      </p:sp>
      <p:sp>
        <p:nvSpPr>
          <p:cNvPr id="5" name="Content Placeholder 4"/>
          <p:cNvSpPr>
            <a:spLocks noGrp="1"/>
          </p:cNvSpPr>
          <p:nvPr>
            <p:ph idx="1"/>
          </p:nvPr>
        </p:nvSpPr>
        <p:spPr/>
        <p:txBody>
          <a:bodyPr/>
          <a:lstStyle/>
          <a:p>
            <a:r>
              <a:rPr lang="en-US" dirty="0"/>
              <a:t>PS 1 due 11:59PM on Monday Feb 8</a:t>
            </a:r>
          </a:p>
          <a:p>
            <a:r>
              <a:rPr lang="en-US" dirty="0"/>
              <a:t>Lab 1 due 11:59PM Wed Feb 17</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21</a:t>
            </a:fld>
            <a:endParaRPr lang="en-US" b="0">
              <a:solidFill>
                <a:srgbClr val="FBBA03"/>
              </a:solidFill>
            </a:endParaRPr>
          </a:p>
        </p:txBody>
      </p:sp>
    </p:spTree>
    <p:extLst>
      <p:ext uri="{BB962C8B-B14F-4D97-AF65-F5344CB8AC3E}">
        <p14:creationId xmlns:p14="http://schemas.microsoft.com/office/powerpoint/2010/main" val="331411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CS252 </a:t>
            </a:r>
            <a:r>
              <a:rPr lang="en-US" dirty="0" err="1"/>
              <a:t>Administrivia</a:t>
            </a:r>
            <a:endParaRPr lang="en-US" dirty="0"/>
          </a:p>
        </p:txBody>
      </p:sp>
      <p:sp>
        <p:nvSpPr>
          <p:cNvPr id="5" name="Content Placeholder 4"/>
          <p:cNvSpPr>
            <a:spLocks noGrp="1"/>
          </p:cNvSpPr>
          <p:nvPr>
            <p:ph idx="1"/>
          </p:nvPr>
        </p:nvSpPr>
        <p:spPr/>
        <p:txBody>
          <a:bodyPr/>
          <a:lstStyle/>
          <a:p>
            <a:pPr marL="0" indent="0">
              <a:buNone/>
            </a:pPr>
            <a:endParaRPr lang="en-US" dirty="0"/>
          </a:p>
          <a:p>
            <a:r>
              <a:rPr lang="en-US" dirty="0"/>
              <a:t>Project proposals due 11:59PM Wed Feb 26</a:t>
            </a:r>
            <a:r>
              <a:rPr lang="en-US" baseline="30000" dirty="0"/>
              <a:t>th</a:t>
            </a:r>
            <a:endParaRPr lang="en-US" dirty="0"/>
          </a:p>
          <a:p>
            <a:r>
              <a:rPr lang="en-US" dirty="0"/>
              <a:t>Use </a:t>
            </a:r>
            <a:r>
              <a:rPr lang="en-US" dirty="0" err="1"/>
              <a:t>Krste’s</a:t>
            </a:r>
            <a:r>
              <a:rPr lang="en-US" dirty="0"/>
              <a:t> office hours Tue 10-11am to get feedback on ideas</a:t>
            </a:r>
          </a:p>
          <a:p>
            <a:pPr lvl="1"/>
            <a:r>
              <a:rPr lang="en-US" dirty="0"/>
              <a:t>email for link</a:t>
            </a:r>
          </a:p>
          <a:p>
            <a:pPr lvl="1"/>
            <a:endParaRPr lang="en-US" dirty="0"/>
          </a:p>
          <a:p>
            <a:r>
              <a:rPr lang="en-US" dirty="0"/>
              <a:t>Readings discussion will be Thursdays 5-6pm</a:t>
            </a:r>
          </a:p>
          <a:p>
            <a:pPr lvl="1"/>
            <a:r>
              <a:rPr lang="en-US" dirty="0"/>
              <a:t>zoom link on Piazza</a:t>
            </a:r>
          </a:p>
          <a:p>
            <a:pPr lvl="1"/>
            <a:r>
              <a:rPr lang="en-US" dirty="0"/>
              <a:t>Questions on Piazza</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22</a:t>
            </a:fld>
            <a:endParaRPr lang="en-US" b="0">
              <a:solidFill>
                <a:srgbClr val="FBBA03"/>
              </a:solidFill>
            </a:endParaRPr>
          </a:p>
        </p:txBody>
      </p:sp>
    </p:spTree>
    <p:extLst>
      <p:ext uri="{BB962C8B-B14F-4D97-AF65-F5344CB8AC3E}">
        <p14:creationId xmlns:p14="http://schemas.microsoft.com/office/powerpoint/2010/main" val="18463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3886200" cy="4038600"/>
          </a:xfrm>
        </p:spPr>
        <p:txBody>
          <a:bodyPr/>
          <a:lstStyle/>
          <a:p>
            <a:r>
              <a:rPr lang="en-US" sz="2000" dirty="0"/>
              <a:t>Original goal was to use new transistor technology to give 100x performance of tube-based IBM 704.</a:t>
            </a:r>
          </a:p>
          <a:p>
            <a:r>
              <a:rPr lang="en-US" sz="2000" dirty="0"/>
              <a:t>Design based around 4 stages of “</a:t>
            </a:r>
            <a:r>
              <a:rPr lang="en-US" sz="2000" dirty="0" err="1"/>
              <a:t>lookahead</a:t>
            </a:r>
            <a:r>
              <a:rPr lang="en-US" sz="2000" dirty="0"/>
              <a:t>” pipelining</a:t>
            </a:r>
          </a:p>
          <a:p>
            <a:r>
              <a:rPr lang="en-US" sz="2000" dirty="0"/>
              <a:t>More than just pipelining, a simple form of decoupled execution with indexing and branch operations performed speculatively ahead of data operations</a:t>
            </a:r>
          </a:p>
          <a:p>
            <a:r>
              <a:rPr lang="en-US" sz="2000" dirty="0"/>
              <a:t>Also had a simple store buffer</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23</a:t>
            </a:fld>
            <a:endParaRPr lang="en-US">
              <a:solidFill>
                <a:prstClr val="black"/>
              </a:solidFill>
            </a:endParaRPr>
          </a:p>
        </p:txBody>
      </p:sp>
      <p:pic>
        <p:nvPicPr>
          <p:cNvPr id="5" name="Picture 4" descr="Supercomp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52" y="-76200"/>
            <a:ext cx="5254577" cy="4191000"/>
          </a:xfrm>
          <a:prstGeom prst="rect">
            <a:avLst/>
          </a:prstGeom>
        </p:spPr>
      </p:pic>
      <p:sp>
        <p:nvSpPr>
          <p:cNvPr id="2" name="Title 1"/>
          <p:cNvSpPr>
            <a:spLocks noGrp="1"/>
          </p:cNvSpPr>
          <p:nvPr>
            <p:ph type="title"/>
          </p:nvPr>
        </p:nvSpPr>
        <p:spPr>
          <a:xfrm>
            <a:off x="838200" y="76200"/>
            <a:ext cx="7292975" cy="736600"/>
          </a:xfrm>
          <a:noFill/>
        </p:spPr>
        <p:txBody>
          <a:bodyPr/>
          <a:lstStyle/>
          <a:p>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IBM 7030 “Stretch” (1954-1961)</a:t>
            </a:r>
          </a:p>
        </p:txBody>
      </p:sp>
      <p:sp>
        <p:nvSpPr>
          <p:cNvPr id="6" name="TextBox 5"/>
          <p:cNvSpPr txBox="1"/>
          <p:nvPr/>
        </p:nvSpPr>
        <p:spPr>
          <a:xfrm>
            <a:off x="609600" y="4648200"/>
            <a:ext cx="8001000" cy="2400657"/>
          </a:xfrm>
          <a:prstGeom prst="rect">
            <a:avLst/>
          </a:prstGeom>
          <a:noFill/>
        </p:spPr>
        <p:txBody>
          <a:bodyPr wrap="square" rtlCol="0">
            <a:spAutoFit/>
          </a:bodyPr>
          <a:lstStyle/>
          <a:p>
            <a:pPr marL="342900" indent="-342900">
              <a:spcBef>
                <a:spcPts val="400"/>
              </a:spcBef>
              <a:buFont typeface="Arial"/>
              <a:buChar char="•"/>
            </a:pPr>
            <a:r>
              <a:rPr lang="en-US" sz="2000" dirty="0">
                <a:solidFill>
                  <a:schemeClr val="tx1"/>
                </a:solidFill>
                <a:latin typeface="Calibri"/>
                <a:cs typeface="Calibri"/>
              </a:rPr>
              <a:t>Very complex design for the time, difficult to explain to users performance of pipelined machine</a:t>
            </a:r>
          </a:p>
          <a:p>
            <a:pPr marL="342900" indent="-342900">
              <a:spcBef>
                <a:spcPts val="400"/>
              </a:spcBef>
              <a:buFont typeface="Arial"/>
              <a:buChar char="•"/>
            </a:pPr>
            <a:r>
              <a:rPr lang="en-US" sz="2000" dirty="0">
                <a:solidFill>
                  <a:schemeClr val="tx1"/>
                </a:solidFill>
                <a:latin typeface="Calibri"/>
                <a:cs typeface="Calibri"/>
              </a:rPr>
              <a:t>When finally delivered in 1961, was benchmarked at only 30x 704 and embarrassed IBM, causing price to drop from $13.5M to $7.8M, and withdrawal after initial deliveries</a:t>
            </a:r>
          </a:p>
          <a:p>
            <a:pPr marL="342900" indent="-342900">
              <a:spcBef>
                <a:spcPts val="400"/>
              </a:spcBef>
              <a:buFont typeface="Arial"/>
              <a:buChar char="•"/>
            </a:pPr>
            <a:r>
              <a:rPr lang="en-US" sz="2000" dirty="0">
                <a:solidFill>
                  <a:schemeClr val="tx1"/>
                </a:solidFill>
                <a:latin typeface="Calibri"/>
                <a:cs typeface="Calibri"/>
              </a:rPr>
              <a:t>But technologies lived on in later IBM computers, 360 and POWER</a:t>
            </a:r>
          </a:p>
          <a:p>
            <a:pPr marL="342900" indent="-342900">
              <a:spcBef>
                <a:spcPts val="400"/>
              </a:spcBef>
              <a:buFont typeface="Arial"/>
              <a:buChar char="•"/>
            </a:pPr>
            <a:endParaRPr lang="en-US" sz="2000" dirty="0">
              <a:solidFill>
                <a:schemeClr val="tx1"/>
              </a:solidFill>
              <a:latin typeface="Calibri"/>
              <a:cs typeface="Calibri"/>
            </a:endParaRPr>
          </a:p>
        </p:txBody>
      </p:sp>
      <p:sp>
        <p:nvSpPr>
          <p:cNvPr id="7" name="TextBox 6"/>
          <p:cNvSpPr txBox="1"/>
          <p:nvPr/>
        </p:nvSpPr>
        <p:spPr>
          <a:xfrm>
            <a:off x="8263906" y="3581400"/>
            <a:ext cx="880094" cy="400110"/>
          </a:xfrm>
          <a:prstGeom prst="rect">
            <a:avLst/>
          </a:prstGeom>
          <a:noFill/>
        </p:spPr>
        <p:txBody>
          <a:bodyPr wrap="none" rtlCol="0">
            <a:spAutoFit/>
          </a:bodyPr>
          <a:lstStyle/>
          <a:p>
            <a:r>
              <a:rPr lang="de-DE" sz="2000" dirty="0">
                <a:solidFill>
                  <a:schemeClr val="bg1"/>
                </a:solidFill>
                <a:latin typeface="Calibri"/>
                <a:cs typeface="Calibri"/>
              </a:rPr>
              <a:t>© IBM</a:t>
            </a:r>
            <a:endParaRPr lang="en-US" sz="2000" dirty="0">
              <a:solidFill>
                <a:schemeClr val="bg1"/>
              </a:solidFill>
              <a:latin typeface="Calibri"/>
              <a:cs typeface="Calibri"/>
            </a:endParaRPr>
          </a:p>
        </p:txBody>
      </p:sp>
    </p:spTree>
    <p:extLst>
      <p:ext uri="{BB962C8B-B14F-4D97-AF65-F5344CB8AC3E}">
        <p14:creationId xmlns:p14="http://schemas.microsoft.com/office/powerpoint/2010/main" val="2185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p:txBody>
          <a:bodyPr/>
          <a:lstStyle/>
          <a:p>
            <a:r>
              <a:rPr lang="en-US" altLang="ko-KR"/>
              <a:t>Supercomputers</a:t>
            </a:r>
            <a:endParaRPr lang="en-US" altLang="ko-KR" dirty="0"/>
          </a:p>
        </p:txBody>
      </p:sp>
      <p:sp>
        <p:nvSpPr>
          <p:cNvPr id="1315843" name="Rectangle 3"/>
          <p:cNvSpPr>
            <a:spLocks noGrp="1" noChangeArrowheads="1"/>
          </p:cNvSpPr>
          <p:nvPr>
            <p:ph idx="1"/>
          </p:nvPr>
        </p:nvSpPr>
        <p:spPr>
          <a:xfrm>
            <a:off x="457201" y="838200"/>
            <a:ext cx="7924800" cy="5562600"/>
          </a:xfrm>
        </p:spPr>
        <p:txBody>
          <a:bodyPr/>
          <a:lstStyle/>
          <a:p>
            <a:pPr marL="0" indent="0">
              <a:buNone/>
            </a:pPr>
            <a:r>
              <a:rPr lang="en-US" altLang="ko-KR" dirty="0"/>
              <a:t>Definitions of a supercomputer:</a:t>
            </a:r>
          </a:p>
          <a:p>
            <a:r>
              <a:rPr lang="en-US" altLang="ko-KR" dirty="0"/>
              <a:t>Fastest machine in world at given task</a:t>
            </a:r>
          </a:p>
          <a:p>
            <a:r>
              <a:rPr lang="en-US" altLang="ko-KR" dirty="0"/>
              <a:t>A device to turn a compute-bound problem into an I/O bound problem </a:t>
            </a:r>
          </a:p>
          <a:p>
            <a:r>
              <a:rPr lang="en-US" altLang="ko-KR" dirty="0"/>
              <a:t>Any machine costing $30M+</a:t>
            </a:r>
          </a:p>
          <a:p>
            <a:r>
              <a:rPr lang="en-US" altLang="ko-KR" dirty="0"/>
              <a:t>Any machine designed by Seymour Cray</a:t>
            </a:r>
          </a:p>
          <a:p>
            <a:endParaRPr lang="en-US" altLang="ko-KR" dirty="0"/>
          </a:p>
          <a:p>
            <a:r>
              <a:rPr lang="en-US" altLang="ko-KR" dirty="0"/>
              <a:t>CDC6600 (Cray, 1964) regarded as first supercomputer</a:t>
            </a:r>
          </a:p>
        </p:txBody>
      </p:sp>
      <p:sp>
        <p:nvSpPr>
          <p:cNvPr id="5" name="Slide Number Placeholder 4"/>
          <p:cNvSpPr>
            <a:spLocks noGrp="1"/>
          </p:cNvSpPr>
          <p:nvPr>
            <p:ph type="sldNum" sz="quarter" idx="12"/>
          </p:nvPr>
        </p:nvSpPr>
        <p:spPr>
          <a:xfrm>
            <a:off x="7162800" y="6565900"/>
            <a:ext cx="1905000" cy="292100"/>
          </a:xfrm>
          <a:prstGeom prst="rect">
            <a:avLst/>
          </a:prstGeom>
        </p:spPr>
        <p:txBody>
          <a:bodyPr/>
          <a:lstStyle/>
          <a:p>
            <a:fld id="{6C97FE33-DC31-784D-BE0C-1C5994383A3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7088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1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1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1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685800" y="0"/>
            <a:ext cx="7292975" cy="736600"/>
          </a:xfrm>
        </p:spPr>
        <p:txBody>
          <a:bodyPr/>
          <a:lstStyle/>
          <a:p>
            <a:r>
              <a:rPr lang="en-US" sz="3600" dirty="0"/>
              <a:t>CDC 6600 </a:t>
            </a:r>
            <a:r>
              <a:rPr lang="en-US" sz="2400" i="1" dirty="0">
                <a:solidFill>
                  <a:schemeClr val="tx1"/>
                </a:solidFill>
              </a:rPr>
              <a:t>Seymour Cray</a:t>
            </a:r>
            <a:r>
              <a:rPr lang="en-US" sz="2400" i="1" dirty="0"/>
              <a:t>, 1964</a:t>
            </a:r>
          </a:p>
        </p:txBody>
      </p:sp>
      <p:sp>
        <p:nvSpPr>
          <p:cNvPr id="48134" name="Rectangle 3"/>
          <p:cNvSpPr>
            <a:spLocks noGrp="1" noChangeArrowheads="1"/>
          </p:cNvSpPr>
          <p:nvPr>
            <p:ph idx="1"/>
          </p:nvPr>
        </p:nvSpPr>
        <p:spPr>
          <a:xfrm>
            <a:off x="3276600" y="965200"/>
            <a:ext cx="6019800" cy="5410200"/>
          </a:xfrm>
        </p:spPr>
        <p:txBody>
          <a:bodyPr/>
          <a:lstStyle/>
          <a:p>
            <a:pPr marL="168275" indent="-168275"/>
            <a:r>
              <a:rPr lang="en-US" sz="2000" dirty="0"/>
              <a:t>A fast pipelined machine with 60-bit words</a:t>
            </a:r>
          </a:p>
          <a:p>
            <a:pPr marL="625475" lvl="1"/>
            <a:r>
              <a:rPr lang="en-US" sz="2000" dirty="0"/>
              <a:t>128 </a:t>
            </a:r>
            <a:r>
              <a:rPr lang="en-US" sz="2000" dirty="0" err="1"/>
              <a:t>Kword</a:t>
            </a:r>
            <a:r>
              <a:rPr lang="en-US" sz="2000" dirty="0"/>
              <a:t> main memory capacity, 32 banks</a:t>
            </a:r>
          </a:p>
          <a:p>
            <a:pPr marL="168275" indent="-168275"/>
            <a:r>
              <a:rPr lang="en-US" sz="2000" dirty="0"/>
              <a:t>Ten functional units (parallel, unpipelined)</a:t>
            </a:r>
          </a:p>
          <a:p>
            <a:pPr marL="625475" lvl="1"/>
            <a:r>
              <a:rPr lang="en-US" sz="2000" dirty="0"/>
              <a:t>Floating Point: adder, 2 multipliers, divider</a:t>
            </a:r>
          </a:p>
          <a:p>
            <a:pPr marL="625475" lvl="1"/>
            <a:r>
              <a:rPr lang="en-US" sz="2000" dirty="0"/>
              <a:t>Integer: adder, 2 </a:t>
            </a:r>
            <a:r>
              <a:rPr lang="en-US" sz="2000" dirty="0" err="1"/>
              <a:t>incrementers</a:t>
            </a:r>
            <a:r>
              <a:rPr lang="en-US" sz="2000" dirty="0"/>
              <a:t>, ...</a:t>
            </a:r>
          </a:p>
          <a:p>
            <a:pPr marL="168275" indent="-168275"/>
            <a:r>
              <a:rPr lang="en-US" sz="2000" dirty="0"/>
              <a:t>Hardwired control (no </a:t>
            </a:r>
            <a:r>
              <a:rPr lang="en-US" sz="2000" dirty="0" err="1"/>
              <a:t>microcoding</a:t>
            </a:r>
            <a:r>
              <a:rPr lang="en-US" sz="2000" dirty="0"/>
              <a:t>)</a:t>
            </a:r>
          </a:p>
          <a:p>
            <a:pPr marL="168275" indent="-168275"/>
            <a:r>
              <a:rPr lang="en-US" sz="2000" i="1" dirty="0"/>
              <a:t>Scoreboard</a:t>
            </a:r>
            <a:r>
              <a:rPr lang="en-US" sz="2000" dirty="0"/>
              <a:t> for dynamic scheduling of instructions </a:t>
            </a:r>
          </a:p>
          <a:p>
            <a:pPr marL="168275" indent="-168275"/>
            <a:r>
              <a:rPr lang="en-US" sz="2000" dirty="0"/>
              <a:t>Ten Peripheral Processors for </a:t>
            </a:r>
            <a:r>
              <a:rPr lang="en-US" sz="2000" dirty="0" err="1"/>
              <a:t>Input/Output</a:t>
            </a:r>
            <a:endParaRPr lang="en-US" sz="2000" dirty="0"/>
          </a:p>
          <a:p>
            <a:pPr marL="625475" lvl="1"/>
            <a:r>
              <a:rPr lang="en-US" sz="2000" dirty="0"/>
              <a:t>a fast multi-threaded 12-bit integer ALU</a:t>
            </a:r>
          </a:p>
          <a:p>
            <a:pPr marL="168275" indent="-168275"/>
            <a:r>
              <a:rPr lang="en-US" sz="2000" dirty="0"/>
              <a:t>Very fast clock, 10 MHz (FP add in 4 clocks)</a:t>
            </a:r>
          </a:p>
          <a:p>
            <a:pPr marL="168275" indent="-168275"/>
            <a:r>
              <a:rPr lang="en-US" sz="2000" dirty="0"/>
              <a:t>&gt;400,000 transistors,  750 sq. ft., 5 tons, 150 kW, novel </a:t>
            </a:r>
            <a:r>
              <a:rPr lang="en-US" sz="2000" dirty="0" err="1"/>
              <a:t>freon</a:t>
            </a:r>
            <a:r>
              <a:rPr lang="en-US" sz="2000" dirty="0"/>
              <a:t>-based technology for cooling</a:t>
            </a:r>
          </a:p>
          <a:p>
            <a:pPr marL="168275" indent="-168275"/>
            <a:r>
              <a:rPr lang="en-US" sz="2000" dirty="0"/>
              <a:t>Fastest machine in world for 5 years (until 7600)</a:t>
            </a:r>
          </a:p>
          <a:p>
            <a:pPr marL="625475" lvl="1"/>
            <a:r>
              <a:rPr lang="en-US" sz="2000" dirty="0"/>
              <a:t>over 100 sold ($7-10M each)</a:t>
            </a:r>
          </a:p>
        </p:txBody>
      </p:sp>
      <p:sp>
        <p:nvSpPr>
          <p:cNvPr id="48132" name="Slide Number Placeholder 5"/>
          <p:cNvSpPr>
            <a:spLocks noGrp="1"/>
          </p:cNvSpPr>
          <p:nvPr>
            <p:ph type="sldNum" sz="quarter" idx="12"/>
          </p:nvPr>
        </p:nvSpPr>
        <p:spPr>
          <a:xfrm>
            <a:off x="6553200" y="6565900"/>
            <a:ext cx="1905000" cy="292100"/>
          </a:xfrm>
          <a:prstGeom prst="rect">
            <a:avLst/>
          </a:prstGeom>
          <a:noFill/>
        </p:spPr>
        <p:txBody>
          <a:bodyPr/>
          <a:lstStyle/>
          <a:p>
            <a:fld id="{B45A795D-821E-544A-9C0A-1E33CD597E72}" type="slidenum">
              <a:rPr lang="en-US">
                <a:solidFill>
                  <a:prstClr val="black"/>
                </a:solidFill>
              </a:rPr>
              <a:pPr/>
              <a:t>25</a:t>
            </a:fld>
            <a:endParaRPr lang="en-US">
              <a:solidFill>
                <a:srgbClr val="FBBA03"/>
              </a:solidFill>
            </a:endParaRPr>
          </a:p>
        </p:txBody>
      </p:sp>
      <p:sp>
        <p:nvSpPr>
          <p:cNvPr id="48130" name="Date Placeholder 3"/>
          <p:cNvSpPr>
            <a:spLocks noGrp="1"/>
          </p:cNvSpPr>
          <p:nvPr>
            <p:ph type="dt" sz="quarter" idx="4294967295"/>
          </p:nvPr>
        </p:nvSpPr>
        <p:spPr>
          <a:xfrm>
            <a:off x="0" y="6248400"/>
            <a:ext cx="1905000" cy="279400"/>
          </a:xfrm>
          <a:prstGeom prst="rect">
            <a:avLst/>
          </a:prstGeom>
          <a:noFill/>
        </p:spPr>
        <p:txBody>
          <a:bodyPr/>
          <a:lstStyle/>
          <a:p>
            <a:pPr eaLnBrk="1" hangingPunct="1">
              <a:spcBef>
                <a:spcPct val="0"/>
              </a:spcBef>
            </a:pPr>
            <a:r>
              <a:rPr lang="en-US" sz="2400">
                <a:solidFill>
                  <a:prstClr val="black"/>
                </a:solidFill>
                <a:latin typeface="Arial" pitchFamily="-110" charset="0"/>
                <a:ea typeface="ＭＳ Ｐゴシック"/>
                <a:cs typeface="ＭＳ Ｐゴシック"/>
              </a:rPr>
              <a:t>3/10/2009</a:t>
            </a:r>
          </a:p>
        </p:txBody>
      </p:sp>
      <p:pic>
        <p:nvPicPr>
          <p:cNvPr id="48135" name="Picture 4" descr="cdc"/>
          <p:cNvPicPr>
            <a:picLocks noChangeAspect="1" noChangeArrowheads="1"/>
          </p:cNvPicPr>
          <p:nvPr/>
        </p:nvPicPr>
        <p:blipFill>
          <a:blip r:embed="rId3"/>
          <a:srcRect/>
          <a:stretch>
            <a:fillRect/>
          </a:stretch>
        </p:blipFill>
        <p:spPr bwMode="auto">
          <a:xfrm>
            <a:off x="-304799" y="636295"/>
            <a:ext cx="3589020" cy="2698721"/>
          </a:xfrm>
          <a:prstGeom prst="rect">
            <a:avLst/>
          </a:prstGeom>
          <a:noFill/>
          <a:ln w="9525">
            <a:noFill/>
            <a:miter lim="800000"/>
            <a:headEnd/>
            <a:tailEnd/>
          </a:ln>
        </p:spPr>
      </p:pic>
      <p:pic>
        <p:nvPicPr>
          <p:cNvPr id="48136" name="Picture 5" descr="cdc6600"/>
          <p:cNvPicPr>
            <a:picLocks noChangeAspect="1" noChangeArrowheads="1"/>
          </p:cNvPicPr>
          <p:nvPr/>
        </p:nvPicPr>
        <p:blipFill>
          <a:blip r:embed="rId4"/>
          <a:srcRect/>
          <a:stretch>
            <a:fillRect/>
          </a:stretch>
        </p:blipFill>
        <p:spPr bwMode="auto">
          <a:xfrm>
            <a:off x="-228599" y="3252601"/>
            <a:ext cx="3512820" cy="3605399"/>
          </a:xfrm>
          <a:prstGeom prst="rect">
            <a:avLst/>
          </a:prstGeom>
          <a:noFill/>
          <a:ln w="9525">
            <a:noFill/>
            <a:miter lim="800000"/>
            <a:headEnd/>
            <a:tailEnd/>
          </a:ln>
        </p:spPr>
      </p:pic>
    </p:spTree>
    <p:extLst>
      <p:ext uri="{BB962C8B-B14F-4D97-AF65-F5344CB8AC3E}">
        <p14:creationId xmlns:p14="http://schemas.microsoft.com/office/powerpoint/2010/main" val="112571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10"/>
          <p:cNvSpPr>
            <a:spLocks noGrp="1" noChangeArrowheads="1"/>
          </p:cNvSpPr>
          <p:nvPr>
            <p:ph type="title"/>
          </p:nvPr>
        </p:nvSpPr>
        <p:spPr/>
        <p:txBody>
          <a:bodyPr/>
          <a:lstStyle/>
          <a:p>
            <a:r>
              <a:rPr lang="en-US"/>
              <a:t>CDC 6600: </a:t>
            </a:r>
            <a:br>
              <a:rPr lang="en-US"/>
            </a:br>
            <a:r>
              <a:rPr lang="en-US"/>
              <a:t>A Load/Store Architecture</a:t>
            </a:r>
            <a:endParaRPr lang="en-US" dirty="0"/>
          </a:p>
        </p:txBody>
      </p:sp>
      <p:sp>
        <p:nvSpPr>
          <p:cNvPr id="56322" name="Slide Number Placeholder 5"/>
          <p:cNvSpPr>
            <a:spLocks noGrp="1"/>
          </p:cNvSpPr>
          <p:nvPr>
            <p:ph type="sldNum" sz="quarter" idx="10"/>
          </p:nvPr>
        </p:nvSpPr>
        <p:spPr/>
        <p:txBody>
          <a:bodyPr/>
          <a:lstStyle/>
          <a:p>
            <a:fld id="{389A6143-C59E-7142-98DF-59E343BC2A15}" type="slidenum">
              <a:rPr lang="en-US" smtClean="0">
                <a:solidFill>
                  <a:prstClr val="black"/>
                </a:solidFill>
              </a:rPr>
              <a:pPr/>
              <a:t>26</a:t>
            </a:fld>
            <a:endParaRPr lang="en-US">
              <a:solidFill>
                <a:prstClr val="black"/>
              </a:solidFill>
            </a:endParaRPr>
          </a:p>
        </p:txBody>
      </p:sp>
      <p:sp>
        <p:nvSpPr>
          <p:cNvPr id="56323" name="Rectangle 2"/>
          <p:cNvSpPr>
            <a:spLocks noChangeArrowheads="1"/>
          </p:cNvSpPr>
          <p:nvPr/>
        </p:nvSpPr>
        <p:spPr bwMode="auto">
          <a:xfrm>
            <a:off x="558760" y="1295400"/>
            <a:ext cx="7899440" cy="4891083"/>
          </a:xfrm>
          <a:prstGeom prst="rect">
            <a:avLst/>
          </a:prstGeom>
          <a:noFill/>
          <a:ln w="25400">
            <a:noFill/>
            <a:miter lim="800000"/>
            <a:headEnd/>
            <a:tailEnd/>
          </a:ln>
        </p:spPr>
        <p:txBody>
          <a:bodyPr wrap="square" lIns="90488" tIns="44450" rIns="90488" bIns="44450">
            <a:prstTxWarp prst="textNoShape">
              <a:avLst/>
            </a:prstTxWarp>
            <a:spAutoFit/>
          </a:bodyPr>
          <a:lstStyle/>
          <a:p>
            <a:pPr marL="230188" indent="-230188" eaLnBrk="1" hangingPunct="1">
              <a:spcBef>
                <a:spcPct val="0"/>
              </a:spcBef>
              <a:buFontTx/>
              <a:buChar char="•"/>
            </a:pPr>
            <a:r>
              <a:rPr lang="en-US" sz="2000" dirty="0">
                <a:solidFill>
                  <a:prstClr val="black"/>
                </a:solidFill>
                <a:latin typeface="Calibri"/>
                <a:ea typeface="ＭＳ Ｐゴシック"/>
                <a:cs typeface="Calibri"/>
              </a:rPr>
              <a:t>Separate instructions to manipulate three types of reg.</a:t>
            </a:r>
          </a:p>
          <a:p>
            <a:pPr marL="687388" lvl="1" indent="-230188" eaLnBrk="1" hangingPunct="1">
              <a:spcBef>
                <a:spcPct val="0"/>
              </a:spcBef>
              <a:buFontTx/>
              <a:buChar char="•"/>
            </a:pPr>
            <a:r>
              <a:rPr lang="en-US" sz="1800" dirty="0">
                <a:solidFill>
                  <a:srgbClr val="56127A"/>
                </a:solidFill>
                <a:latin typeface="Calibri"/>
                <a:ea typeface="ＭＳ Ｐゴシック"/>
                <a:cs typeface="Calibri"/>
              </a:rPr>
              <a:t>8x60-bit data registers (X)</a:t>
            </a:r>
          </a:p>
          <a:p>
            <a:pPr marL="687388" lvl="1" indent="-230188" eaLnBrk="1" hangingPunct="1">
              <a:spcBef>
                <a:spcPct val="0"/>
              </a:spcBef>
              <a:buFontTx/>
              <a:buChar char="•"/>
            </a:pPr>
            <a:r>
              <a:rPr lang="en-US" sz="1800" dirty="0">
                <a:solidFill>
                  <a:srgbClr val="56127A"/>
                </a:solidFill>
                <a:latin typeface="Calibri"/>
                <a:ea typeface="ＭＳ Ｐゴシック"/>
                <a:cs typeface="Calibri"/>
              </a:rPr>
              <a:t>8x18-bit address registers (A)</a:t>
            </a:r>
          </a:p>
          <a:p>
            <a:pPr marL="687388" lvl="1" indent="-230188" eaLnBrk="1" hangingPunct="1">
              <a:spcBef>
                <a:spcPct val="0"/>
              </a:spcBef>
              <a:buFontTx/>
              <a:buChar char="•"/>
            </a:pPr>
            <a:r>
              <a:rPr lang="en-US" sz="1800" dirty="0">
                <a:solidFill>
                  <a:srgbClr val="56127A"/>
                </a:solidFill>
                <a:latin typeface="Calibri"/>
                <a:ea typeface="ＭＳ Ｐゴシック"/>
                <a:cs typeface="Calibri"/>
              </a:rPr>
              <a:t> 8x18-bit index registers (B)</a:t>
            </a:r>
          </a:p>
          <a:p>
            <a:pPr marL="1828800" lvl="3" indent="-457200" eaLnBrk="1" hangingPunct="1">
              <a:spcBef>
                <a:spcPct val="0"/>
              </a:spcBef>
              <a:buFontTx/>
              <a:buAutoNum type="arabicPlain" startAt="8"/>
            </a:pPr>
            <a:endParaRPr lang="en-US" sz="1800" dirty="0">
              <a:solidFill>
                <a:srgbClr val="56127A"/>
              </a:solidFill>
              <a:latin typeface="Calibri"/>
              <a:ea typeface="ＭＳ Ｐゴシック"/>
              <a:cs typeface="Calibri"/>
            </a:endParaRPr>
          </a:p>
          <a:p>
            <a:pPr marL="173038" indent="-173038" eaLnBrk="1" hangingPunct="1">
              <a:spcBef>
                <a:spcPct val="0"/>
              </a:spcBef>
              <a:buFontTx/>
              <a:buChar char="•"/>
            </a:pPr>
            <a:r>
              <a:rPr lang="en-US" sz="2000" dirty="0">
                <a:solidFill>
                  <a:prstClr val="black"/>
                </a:solidFill>
                <a:latin typeface="Calibri"/>
                <a:ea typeface="ＭＳ Ｐゴシック"/>
                <a:cs typeface="Calibri"/>
              </a:rPr>
              <a:t>All arithmetic and logic instructions are register-to-register </a:t>
            </a:r>
          </a:p>
          <a:p>
            <a:pPr marL="457200" indent="-457200" eaLnBrk="1" hangingPunct="1">
              <a:spcBef>
                <a:spcPct val="0"/>
              </a:spcBef>
            </a:pPr>
            <a:endParaRPr lang="en-US" sz="2000" dirty="0">
              <a:solidFill>
                <a:prstClr val="black"/>
              </a:solidFill>
              <a:latin typeface="Calibri"/>
              <a:ea typeface="ＭＳ Ｐゴシック"/>
              <a:cs typeface="Calibri"/>
            </a:endParaRPr>
          </a:p>
          <a:p>
            <a:pPr marL="457200" indent="-457200" eaLnBrk="1" hangingPunct="1">
              <a:spcBef>
                <a:spcPct val="0"/>
              </a:spcBef>
            </a:pPr>
            <a:endParaRPr lang="en-US" sz="2000" dirty="0">
              <a:solidFill>
                <a:prstClr val="black"/>
              </a:solidFill>
              <a:latin typeface="Calibri"/>
              <a:ea typeface="ＭＳ Ｐゴシック"/>
              <a:cs typeface="Calibri"/>
            </a:endParaRPr>
          </a:p>
          <a:p>
            <a:pPr marL="457200" indent="-457200" eaLnBrk="1" hangingPunct="1">
              <a:spcBef>
                <a:spcPct val="0"/>
              </a:spcBef>
            </a:pPr>
            <a:endParaRPr lang="en-US" sz="2000" dirty="0">
              <a:solidFill>
                <a:prstClr val="black"/>
              </a:solidFill>
              <a:latin typeface="Calibri"/>
              <a:ea typeface="ＭＳ Ｐゴシック"/>
              <a:cs typeface="Calibri"/>
            </a:endParaRPr>
          </a:p>
          <a:p>
            <a:pPr eaLnBrk="1" hangingPunct="1">
              <a:spcBef>
                <a:spcPct val="0"/>
              </a:spcBef>
              <a:buFontTx/>
              <a:buChar char="•"/>
            </a:pPr>
            <a:r>
              <a:rPr lang="en-US" sz="2000" dirty="0">
                <a:solidFill>
                  <a:prstClr val="black"/>
                </a:solidFill>
                <a:latin typeface="Calibri"/>
                <a:ea typeface="ＭＳ Ｐゴシック"/>
                <a:cs typeface="Calibri"/>
              </a:rPr>
              <a:t>Only Load and Store instructions refer to memory!</a:t>
            </a:r>
          </a:p>
          <a:p>
            <a:pPr marL="457200" indent="-457200" eaLnBrk="1" hangingPunct="1">
              <a:spcBef>
                <a:spcPct val="0"/>
              </a:spcBef>
            </a:pPr>
            <a:endParaRPr lang="en-US" sz="2000" dirty="0">
              <a:solidFill>
                <a:prstClr val="black"/>
              </a:solidFill>
              <a:latin typeface="Calibri"/>
              <a:ea typeface="ＭＳ Ｐゴシック"/>
              <a:cs typeface="Calibri"/>
            </a:endParaRPr>
          </a:p>
          <a:p>
            <a:pPr marL="457200" indent="-457200" eaLnBrk="1" hangingPunct="1">
              <a:spcBef>
                <a:spcPct val="0"/>
              </a:spcBef>
            </a:pPr>
            <a:endParaRPr lang="en-US" sz="2000" dirty="0">
              <a:solidFill>
                <a:prstClr val="black"/>
              </a:solidFill>
              <a:latin typeface="Calibri"/>
              <a:ea typeface="ＭＳ Ｐゴシック"/>
              <a:cs typeface="Calibri"/>
            </a:endParaRPr>
          </a:p>
          <a:p>
            <a:pPr marL="457200" indent="-457200" eaLnBrk="1" hangingPunct="1">
              <a:spcBef>
                <a:spcPct val="0"/>
              </a:spcBef>
            </a:pPr>
            <a:endParaRPr lang="en-US" sz="2000" dirty="0">
              <a:solidFill>
                <a:prstClr val="black"/>
              </a:solidFill>
              <a:latin typeface="Calibri"/>
              <a:ea typeface="ＭＳ Ｐゴシック"/>
              <a:cs typeface="Calibri"/>
            </a:endParaRPr>
          </a:p>
          <a:p>
            <a:pPr marL="457200" indent="-457200" eaLnBrk="1" hangingPunct="1">
              <a:spcBef>
                <a:spcPct val="0"/>
              </a:spcBef>
            </a:pPr>
            <a:r>
              <a:rPr lang="en-US" sz="2000" dirty="0">
                <a:solidFill>
                  <a:srgbClr val="56127A"/>
                </a:solidFill>
                <a:latin typeface="Calibri"/>
                <a:ea typeface="ＭＳ Ｐゴシック"/>
                <a:cs typeface="Calibri"/>
              </a:rPr>
              <a:t>	Touching address registers 1 to 5 initiates a load  </a:t>
            </a:r>
          </a:p>
          <a:p>
            <a:pPr marL="457200" indent="-457200" eaLnBrk="1" hangingPunct="1">
              <a:spcBef>
                <a:spcPct val="0"/>
              </a:spcBef>
            </a:pPr>
            <a:r>
              <a:rPr lang="en-US" sz="2000" dirty="0">
                <a:solidFill>
                  <a:srgbClr val="56127A"/>
                </a:solidFill>
                <a:latin typeface="Calibri"/>
                <a:ea typeface="ＭＳ Ｐゴシック"/>
                <a:cs typeface="Calibri"/>
              </a:rPr>
              <a:t>				        6 to 7 initiates a store </a:t>
            </a:r>
          </a:p>
          <a:p>
            <a:pPr marL="2286000" lvl="4" indent="-457200" eaLnBrk="1" hangingPunct="1">
              <a:spcBef>
                <a:spcPct val="0"/>
              </a:spcBef>
            </a:pPr>
            <a:r>
              <a:rPr lang="en-US" sz="2000" dirty="0">
                <a:solidFill>
                  <a:prstClr val="black"/>
                </a:solidFill>
                <a:latin typeface="Calibri"/>
                <a:ea typeface="ＭＳ Ｐゴシック"/>
                <a:cs typeface="Calibri"/>
              </a:rPr>
              <a:t>	</a:t>
            </a:r>
            <a:r>
              <a:rPr lang="en-US" sz="2000" i="1" dirty="0">
                <a:solidFill>
                  <a:prstClr val="black"/>
                </a:solidFill>
                <a:latin typeface="Calibri"/>
                <a:ea typeface="ＭＳ Ｐゴシック"/>
                <a:cs typeface="Calibri"/>
              </a:rPr>
              <a:t>- very useful for vector operations</a:t>
            </a:r>
          </a:p>
        </p:txBody>
      </p:sp>
      <p:grpSp>
        <p:nvGrpSpPr>
          <p:cNvPr id="2" name="Group 3"/>
          <p:cNvGrpSpPr>
            <a:grpSpLocks/>
          </p:cNvGrpSpPr>
          <p:nvPr/>
        </p:nvGrpSpPr>
        <p:grpSpPr bwMode="auto">
          <a:xfrm>
            <a:off x="1066800" y="3271838"/>
            <a:ext cx="5919788" cy="766763"/>
            <a:chOff x="672" y="2134"/>
            <a:chExt cx="3729" cy="483"/>
          </a:xfrm>
        </p:grpSpPr>
        <p:sp>
          <p:nvSpPr>
            <p:cNvPr id="56332" name="Rectangle 4"/>
            <p:cNvSpPr>
              <a:spLocks noChangeArrowheads="1"/>
            </p:cNvSpPr>
            <p:nvPr/>
          </p:nvSpPr>
          <p:spPr bwMode="auto">
            <a:xfrm>
              <a:off x="672" y="2134"/>
              <a:ext cx="3729" cy="483"/>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dirty="0">
                  <a:solidFill>
                    <a:srgbClr val="56127A"/>
                  </a:solidFill>
                  <a:latin typeface="Verdana" charset="0"/>
                  <a:ea typeface="ＭＳ Ｐゴシック"/>
                  <a:cs typeface="ＭＳ Ｐゴシック"/>
                </a:rPr>
                <a:t>opcode   </a:t>
              </a:r>
              <a:r>
                <a:rPr lang="en-US" sz="2000" dirty="0" err="1">
                  <a:solidFill>
                    <a:srgbClr val="56127A"/>
                  </a:solidFill>
                  <a:latin typeface="Verdana" charset="0"/>
                  <a:ea typeface="ＭＳ Ｐゴシック"/>
                  <a:cs typeface="ＭＳ Ｐゴシック"/>
                </a:rPr>
                <a:t>i</a:t>
              </a:r>
              <a:r>
                <a:rPr lang="en-US" sz="2000" dirty="0">
                  <a:solidFill>
                    <a:srgbClr val="56127A"/>
                  </a:solidFill>
                  <a:latin typeface="Verdana" charset="0"/>
                  <a:ea typeface="ＭＳ Ｐゴシック"/>
                  <a:cs typeface="ＭＳ Ｐゴシック"/>
                </a:rPr>
                <a:t>      j      k  		 Ri</a:t>
              </a:r>
              <a:r>
                <a:rPr lang="en-US" sz="2000" dirty="0">
                  <a:solidFill>
                    <a:srgbClr val="56127A"/>
                  </a:solidFill>
                  <a:latin typeface="Symbol" charset="2"/>
                  <a:ea typeface="ＭＳ Ｐゴシック"/>
                  <a:cs typeface="ＭＳ Ｐゴシック"/>
                </a:rPr>
                <a:t> </a:t>
              </a:r>
              <a:r>
                <a:rPr lang="en-US" sz="2400" dirty="0">
                  <a:solidFill>
                    <a:srgbClr val="56127A"/>
                  </a:solidFill>
                  <a:latin typeface="Symbol" charset="2"/>
                  <a:ea typeface="ＭＳ Ｐゴシック"/>
                  <a:cs typeface="ＭＳ Ｐゴシック"/>
                </a:rPr>
                <a:t></a:t>
              </a:r>
              <a:r>
                <a:rPr lang="en-US" sz="2000" dirty="0">
                  <a:solidFill>
                    <a:srgbClr val="56127A"/>
                  </a:solidFill>
                  <a:latin typeface="Symbol" charset="2"/>
                  <a:ea typeface="ＭＳ Ｐゴシック"/>
                  <a:cs typeface="ＭＳ Ｐゴシック"/>
                </a:rPr>
                <a:t> </a:t>
              </a:r>
              <a:r>
                <a:rPr lang="en-US" sz="2000" dirty="0" err="1">
                  <a:solidFill>
                    <a:srgbClr val="56127A"/>
                  </a:solidFill>
                  <a:latin typeface="Verdana" charset="0"/>
                  <a:ea typeface="ＭＳ Ｐゴシック"/>
                  <a:cs typeface="ＭＳ Ｐゴシック"/>
                </a:rPr>
                <a:t>Rj</a:t>
              </a:r>
              <a:r>
                <a:rPr lang="en-US" sz="2000" dirty="0">
                  <a:solidFill>
                    <a:srgbClr val="56127A"/>
                  </a:solidFill>
                  <a:latin typeface="Verdana" charset="0"/>
                  <a:ea typeface="ＭＳ Ｐゴシック"/>
                  <a:cs typeface="ＭＳ Ｐゴシック"/>
                </a:rPr>
                <a:t> op </a:t>
              </a:r>
              <a:r>
                <a:rPr lang="en-US" sz="2000" dirty="0" err="1">
                  <a:solidFill>
                    <a:srgbClr val="56127A"/>
                  </a:solidFill>
                  <a:latin typeface="Verdana" charset="0"/>
                  <a:ea typeface="ＭＳ Ｐゴシック"/>
                  <a:cs typeface="ＭＳ Ｐゴシック"/>
                </a:rPr>
                <a:t>Rk</a:t>
              </a:r>
              <a:endParaRPr lang="en-US" sz="2000" dirty="0">
                <a:solidFill>
                  <a:srgbClr val="56127A"/>
                </a:solidFill>
                <a:latin typeface="Verdana" charset="0"/>
                <a:ea typeface="ＭＳ Ｐゴシック"/>
                <a:cs typeface="ＭＳ Ｐゴシック"/>
              </a:endParaRPr>
            </a:p>
            <a:p>
              <a:pPr eaLnBrk="1" latinLnBrk="1" hangingPunct="1">
                <a:spcBef>
                  <a:spcPct val="0"/>
                </a:spcBef>
              </a:pPr>
              <a:endParaRPr lang="en-US" sz="2000" dirty="0">
                <a:solidFill>
                  <a:prstClr val="black"/>
                </a:solidFill>
                <a:latin typeface="Verdana" charset="0"/>
                <a:ea typeface="ＭＳ Ｐゴシック"/>
                <a:cs typeface="ＭＳ Ｐゴシック"/>
              </a:endParaRPr>
            </a:p>
          </p:txBody>
        </p:sp>
        <p:grpSp>
          <p:nvGrpSpPr>
            <p:cNvPr id="3" name="Group 5"/>
            <p:cNvGrpSpPr>
              <a:grpSpLocks/>
            </p:cNvGrpSpPr>
            <p:nvPr/>
          </p:nvGrpSpPr>
          <p:grpSpPr bwMode="auto">
            <a:xfrm>
              <a:off x="724" y="2184"/>
              <a:ext cx="1731" cy="262"/>
              <a:chOff x="724" y="2160"/>
              <a:chExt cx="1731" cy="262"/>
            </a:xfrm>
          </p:grpSpPr>
          <p:sp>
            <p:nvSpPr>
              <p:cNvPr id="56334" name="Rectangle 6"/>
              <p:cNvSpPr>
                <a:spLocks noChangeArrowheads="1"/>
              </p:cNvSpPr>
              <p:nvPr/>
            </p:nvSpPr>
            <p:spPr bwMode="auto">
              <a:xfrm>
                <a:off x="724" y="2160"/>
                <a:ext cx="1731" cy="26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35" name="Line 7"/>
              <p:cNvSpPr>
                <a:spLocks noChangeShapeType="1"/>
              </p:cNvSpPr>
              <p:nvPr/>
            </p:nvSpPr>
            <p:spPr bwMode="auto">
              <a:xfrm>
                <a:off x="1356" y="2168"/>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36" name="Line 8"/>
              <p:cNvSpPr>
                <a:spLocks noChangeShapeType="1"/>
              </p:cNvSpPr>
              <p:nvPr/>
            </p:nvSpPr>
            <p:spPr bwMode="auto">
              <a:xfrm>
                <a:off x="1684" y="2176"/>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37" name="Line 9"/>
              <p:cNvSpPr>
                <a:spLocks noChangeShapeType="1"/>
              </p:cNvSpPr>
              <p:nvPr/>
            </p:nvSpPr>
            <p:spPr bwMode="auto">
              <a:xfrm>
                <a:off x="2012" y="2176"/>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grpSp>
        <p:nvGrpSpPr>
          <p:cNvPr id="4" name="Group 11"/>
          <p:cNvGrpSpPr>
            <a:grpSpLocks/>
          </p:cNvGrpSpPr>
          <p:nvPr/>
        </p:nvGrpSpPr>
        <p:grpSpPr bwMode="auto">
          <a:xfrm>
            <a:off x="979747" y="4306887"/>
            <a:ext cx="8088053" cy="950913"/>
            <a:chOff x="1006734" y="3202"/>
            <a:chExt cx="8088053" cy="599"/>
          </a:xfrm>
        </p:grpSpPr>
        <p:sp>
          <p:nvSpPr>
            <p:cNvPr id="56327" name="Rectangle 12"/>
            <p:cNvSpPr>
              <a:spLocks noChangeArrowheads="1"/>
            </p:cNvSpPr>
            <p:nvPr/>
          </p:nvSpPr>
          <p:spPr bwMode="auto">
            <a:xfrm>
              <a:off x="1006734" y="3202"/>
              <a:ext cx="8088053" cy="599"/>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 </a:t>
              </a:r>
            </a:p>
            <a:p>
              <a:pPr eaLnBrk="1" hangingPunct="1">
                <a:spcBef>
                  <a:spcPct val="0"/>
                </a:spcBef>
              </a:pPr>
              <a:r>
                <a:rPr lang="en-US" sz="2000" dirty="0">
                  <a:solidFill>
                    <a:srgbClr val="56127A"/>
                  </a:solidFill>
                  <a:latin typeface="Verdana" charset="0"/>
                  <a:ea typeface="ＭＳ Ｐゴシック"/>
                  <a:cs typeface="ＭＳ Ｐゴシック"/>
                </a:rPr>
                <a:t>opcode   </a:t>
              </a:r>
              <a:r>
                <a:rPr lang="en-US" sz="2000" dirty="0" err="1">
                  <a:solidFill>
                    <a:srgbClr val="56127A"/>
                  </a:solidFill>
                  <a:latin typeface="Verdana" charset="0"/>
                  <a:ea typeface="ＭＳ Ｐゴシック"/>
                  <a:cs typeface="ＭＳ Ｐゴシック"/>
                </a:rPr>
                <a:t>i</a:t>
              </a:r>
              <a:r>
                <a:rPr lang="en-US" sz="2000" dirty="0">
                  <a:solidFill>
                    <a:srgbClr val="56127A"/>
                  </a:solidFill>
                  <a:latin typeface="Verdana" charset="0"/>
                  <a:ea typeface="ＭＳ Ｐゴシック"/>
                  <a:cs typeface="ＭＳ Ｐゴシック"/>
                </a:rPr>
                <a:t>     j                </a:t>
              </a:r>
              <a:r>
                <a:rPr lang="en-US" sz="2000" dirty="0" err="1">
                  <a:solidFill>
                    <a:srgbClr val="56127A"/>
                  </a:solidFill>
                  <a:latin typeface="Verdana" charset="0"/>
                  <a:ea typeface="ＭＳ Ｐゴシック"/>
                  <a:cs typeface="ＭＳ Ｐゴシック"/>
                </a:rPr>
                <a:t>disp</a:t>
              </a:r>
              <a:r>
                <a:rPr lang="en-US" sz="2000" dirty="0">
                  <a:solidFill>
                    <a:srgbClr val="56127A"/>
                  </a:solidFill>
                  <a:latin typeface="Verdana" charset="0"/>
                  <a:ea typeface="ＭＳ Ｐゴシック"/>
                  <a:cs typeface="ＭＳ Ｐゴシック"/>
                </a:rPr>
                <a:t>                   Ri </a:t>
              </a:r>
              <a:r>
                <a:rPr lang="en-US" sz="2000" dirty="0">
                  <a:solidFill>
                    <a:srgbClr val="56127A"/>
                  </a:solidFill>
                  <a:latin typeface="Symbol" charset="2"/>
                  <a:ea typeface="ＭＳ Ｐゴシック"/>
                  <a:cs typeface="ＭＳ Ｐゴシック"/>
                </a:rPr>
                <a:t></a:t>
              </a:r>
              <a:r>
                <a:rPr lang="en-US" sz="2000" dirty="0">
                  <a:solidFill>
                    <a:srgbClr val="56127A"/>
                  </a:solidFill>
                  <a:latin typeface="Verdana" charset="0"/>
                  <a:ea typeface="ＭＳ Ｐゴシック"/>
                  <a:cs typeface="ＭＳ Ｐゴシック"/>
                </a:rPr>
                <a:t>M[</a:t>
              </a:r>
              <a:r>
                <a:rPr lang="en-US" sz="2000" dirty="0" err="1">
                  <a:solidFill>
                    <a:srgbClr val="56127A"/>
                  </a:solidFill>
                  <a:latin typeface="Verdana" charset="0"/>
                  <a:ea typeface="ＭＳ Ｐゴシック"/>
                  <a:cs typeface="ＭＳ Ｐゴシック"/>
                </a:rPr>
                <a:t>Rj</a:t>
              </a:r>
              <a:r>
                <a:rPr lang="en-US" sz="2000" dirty="0">
                  <a:solidFill>
                    <a:srgbClr val="56127A"/>
                  </a:solidFill>
                  <a:latin typeface="Verdana" charset="0"/>
                  <a:ea typeface="ＭＳ Ｐゴシック"/>
                  <a:cs typeface="ＭＳ Ｐゴシック"/>
                </a:rPr>
                <a:t> + </a:t>
              </a:r>
              <a:r>
                <a:rPr lang="en-US" sz="2000" dirty="0" err="1">
                  <a:solidFill>
                    <a:srgbClr val="56127A"/>
                  </a:solidFill>
                  <a:latin typeface="Verdana" charset="0"/>
                  <a:ea typeface="ＭＳ Ｐゴシック"/>
                  <a:cs typeface="ＭＳ Ｐゴシック"/>
                </a:rPr>
                <a:t>disp</a:t>
              </a:r>
              <a:r>
                <a:rPr lang="en-US" sz="2000" dirty="0">
                  <a:solidFill>
                    <a:srgbClr val="56127A"/>
                  </a:solidFill>
                  <a:latin typeface="Verdana" charset="0"/>
                  <a:ea typeface="ＭＳ Ｐゴシック"/>
                  <a:cs typeface="ＭＳ Ｐゴシック"/>
                </a:rPr>
                <a:t>]</a:t>
              </a:r>
              <a:endParaRPr lang="en-US" sz="1800" dirty="0">
                <a:solidFill>
                  <a:srgbClr val="56127A"/>
                </a:solidFill>
                <a:latin typeface="Verdana" charset="0"/>
                <a:ea typeface="ＭＳ Ｐゴシック"/>
                <a:cs typeface="ＭＳ Ｐゴシック"/>
              </a:endParaRPr>
            </a:p>
            <a:p>
              <a:pPr eaLnBrk="1" latinLnBrk="1" hangingPunct="1">
                <a:spcBef>
                  <a:spcPct val="0"/>
                </a:spcBef>
              </a:pPr>
              <a:endParaRPr lang="en-US" sz="1800" dirty="0">
                <a:solidFill>
                  <a:prstClr val="black"/>
                </a:solidFill>
                <a:latin typeface="Verdana" charset="0"/>
                <a:ea typeface="ＭＳ Ｐゴシック"/>
                <a:cs typeface="ＭＳ Ｐゴシック"/>
              </a:endParaRPr>
            </a:p>
          </p:txBody>
        </p:sp>
        <p:sp>
          <p:nvSpPr>
            <p:cNvPr id="56328" name="Rectangle 13"/>
            <p:cNvSpPr>
              <a:spLocks noChangeArrowheads="1"/>
            </p:cNvSpPr>
            <p:nvPr/>
          </p:nvSpPr>
          <p:spPr bwMode="auto">
            <a:xfrm>
              <a:off x="1055688" y="3400"/>
              <a:ext cx="5353050" cy="254"/>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29" name="Line 14"/>
            <p:cNvSpPr>
              <a:spLocks noChangeShapeType="1"/>
            </p:cNvSpPr>
            <p:nvPr/>
          </p:nvSpPr>
          <p:spPr bwMode="auto">
            <a:xfrm>
              <a:off x="2058988" y="3408"/>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30" name="Line 15"/>
            <p:cNvSpPr>
              <a:spLocks noChangeShapeType="1"/>
            </p:cNvSpPr>
            <p:nvPr/>
          </p:nvSpPr>
          <p:spPr bwMode="auto">
            <a:xfrm>
              <a:off x="2579688" y="3416"/>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6331" name="Line 16"/>
            <p:cNvSpPr>
              <a:spLocks noChangeShapeType="1"/>
            </p:cNvSpPr>
            <p:nvPr/>
          </p:nvSpPr>
          <p:spPr bwMode="auto">
            <a:xfrm>
              <a:off x="3227387" y="3417"/>
              <a:ext cx="0" cy="232"/>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 name="TextBox 17"/>
          <p:cNvSpPr txBox="1"/>
          <p:nvPr/>
        </p:nvSpPr>
        <p:spPr>
          <a:xfrm>
            <a:off x="1543143" y="2971800"/>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6</a:t>
            </a:r>
          </a:p>
        </p:txBody>
      </p:sp>
      <p:sp>
        <p:nvSpPr>
          <p:cNvPr id="19" name="TextBox 18"/>
          <p:cNvSpPr txBox="1"/>
          <p:nvPr/>
        </p:nvSpPr>
        <p:spPr>
          <a:xfrm>
            <a:off x="2286000" y="2971800"/>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3</a:t>
            </a:r>
          </a:p>
        </p:txBody>
      </p:sp>
      <p:sp>
        <p:nvSpPr>
          <p:cNvPr id="20" name="TextBox 19"/>
          <p:cNvSpPr txBox="1"/>
          <p:nvPr/>
        </p:nvSpPr>
        <p:spPr>
          <a:xfrm>
            <a:off x="2743200" y="2971800"/>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3</a:t>
            </a:r>
          </a:p>
        </p:txBody>
      </p:sp>
      <p:sp>
        <p:nvSpPr>
          <p:cNvPr id="21" name="TextBox 20"/>
          <p:cNvSpPr txBox="1"/>
          <p:nvPr/>
        </p:nvSpPr>
        <p:spPr>
          <a:xfrm>
            <a:off x="3429000" y="2971800"/>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3</a:t>
            </a:r>
          </a:p>
        </p:txBody>
      </p:sp>
      <p:sp>
        <p:nvSpPr>
          <p:cNvPr id="22" name="TextBox 21"/>
          <p:cNvSpPr txBox="1"/>
          <p:nvPr/>
        </p:nvSpPr>
        <p:spPr>
          <a:xfrm>
            <a:off x="1447800" y="4186535"/>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6</a:t>
            </a:r>
          </a:p>
        </p:txBody>
      </p:sp>
      <p:sp>
        <p:nvSpPr>
          <p:cNvPr id="23" name="TextBox 22"/>
          <p:cNvSpPr txBox="1"/>
          <p:nvPr/>
        </p:nvSpPr>
        <p:spPr>
          <a:xfrm>
            <a:off x="2190657" y="4186535"/>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3</a:t>
            </a:r>
          </a:p>
        </p:txBody>
      </p:sp>
      <p:sp>
        <p:nvSpPr>
          <p:cNvPr id="24" name="TextBox 23"/>
          <p:cNvSpPr txBox="1"/>
          <p:nvPr/>
        </p:nvSpPr>
        <p:spPr>
          <a:xfrm>
            <a:off x="2647857" y="4186535"/>
            <a:ext cx="340658"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3</a:t>
            </a:r>
          </a:p>
        </p:txBody>
      </p:sp>
      <p:sp>
        <p:nvSpPr>
          <p:cNvPr id="25" name="TextBox 24"/>
          <p:cNvSpPr txBox="1"/>
          <p:nvPr/>
        </p:nvSpPr>
        <p:spPr>
          <a:xfrm>
            <a:off x="4343400" y="4186535"/>
            <a:ext cx="49665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18</a:t>
            </a:r>
          </a:p>
        </p:txBody>
      </p:sp>
    </p:spTree>
    <p:extLst>
      <p:ext uri="{BB962C8B-B14F-4D97-AF65-F5344CB8AC3E}">
        <p14:creationId xmlns:p14="http://schemas.microsoft.com/office/powerpoint/2010/main" val="22248776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4"/>
          <p:cNvSpPr>
            <a:spLocks noGrp="1" noChangeArrowheads="1"/>
          </p:cNvSpPr>
          <p:nvPr>
            <p:ph type="title"/>
          </p:nvPr>
        </p:nvSpPr>
        <p:spPr/>
        <p:txBody>
          <a:bodyPr lIns="90488" tIns="44450" rIns="90488" bIns="44450"/>
          <a:lstStyle/>
          <a:p>
            <a:r>
              <a:rPr lang="en-US"/>
              <a:t>CDC 6600: Datapath</a:t>
            </a:r>
          </a:p>
        </p:txBody>
      </p:sp>
      <p:sp>
        <p:nvSpPr>
          <p:cNvPr id="54274" name="Slide Number Placeholder 5"/>
          <p:cNvSpPr>
            <a:spLocks noGrp="1"/>
          </p:cNvSpPr>
          <p:nvPr>
            <p:ph type="sldNum" sz="quarter" idx="12"/>
          </p:nvPr>
        </p:nvSpPr>
        <p:spPr>
          <a:prstGeom prst="rect">
            <a:avLst/>
          </a:prstGeom>
          <a:noFill/>
        </p:spPr>
        <p:txBody>
          <a:bodyPr/>
          <a:lstStyle/>
          <a:p>
            <a:fld id="{1289A92C-1B3A-7045-BBE0-F7BA4C887DCA}" type="slidenum">
              <a:rPr lang="en-US">
                <a:solidFill>
                  <a:prstClr val="black"/>
                </a:solidFill>
              </a:rPr>
              <a:pPr/>
              <a:t>27</a:t>
            </a:fld>
            <a:endParaRPr lang="en-US">
              <a:solidFill>
                <a:srgbClr val="FBBA03"/>
              </a:solidFill>
            </a:endParaRPr>
          </a:p>
        </p:txBody>
      </p:sp>
      <p:sp>
        <p:nvSpPr>
          <p:cNvPr id="54275" name="Rectangle 2" descr="80%"/>
          <p:cNvSpPr>
            <a:spLocks noChangeArrowheads="1"/>
          </p:cNvSpPr>
          <p:nvPr/>
        </p:nvSpPr>
        <p:spPr bwMode="auto">
          <a:xfrm>
            <a:off x="3095625" y="4805363"/>
            <a:ext cx="787400" cy="304800"/>
          </a:xfrm>
          <a:prstGeom prst="rect">
            <a:avLst/>
          </a:prstGeom>
          <a:pattFill prst="pct80">
            <a:fgClr>
              <a:schemeClr val="accent1"/>
            </a:fgClr>
            <a:bgClr>
              <a:srgbClr val="FFFFFF"/>
            </a:bgClr>
          </a:pattFill>
          <a:ln w="25400">
            <a:no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76" name="Rectangle 3" descr="80%"/>
          <p:cNvSpPr>
            <a:spLocks noChangeArrowheads="1"/>
          </p:cNvSpPr>
          <p:nvPr/>
        </p:nvSpPr>
        <p:spPr bwMode="auto">
          <a:xfrm>
            <a:off x="4849813" y="2436813"/>
            <a:ext cx="787400" cy="279400"/>
          </a:xfrm>
          <a:prstGeom prst="rect">
            <a:avLst/>
          </a:prstGeom>
          <a:pattFill prst="pct80">
            <a:fgClr>
              <a:schemeClr val="accent1"/>
            </a:fgClr>
            <a:bgClr>
              <a:srgbClr val="FFFFFF"/>
            </a:bgClr>
          </a:pattFill>
          <a:ln w="25400">
            <a:no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78" name="Rectangle 5"/>
          <p:cNvSpPr>
            <a:spLocks noChangeArrowheads="1"/>
          </p:cNvSpPr>
          <p:nvPr/>
        </p:nvSpPr>
        <p:spPr bwMode="auto">
          <a:xfrm>
            <a:off x="2497330" y="3168650"/>
            <a:ext cx="3204779"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Address Regs         Index Regs</a:t>
            </a:r>
          </a:p>
          <a:p>
            <a:pPr eaLnBrk="1" hangingPunct="1">
              <a:spcBef>
                <a:spcPct val="0"/>
              </a:spcBef>
            </a:pPr>
            <a:r>
              <a:rPr lang="en-US" sz="2000">
                <a:solidFill>
                  <a:prstClr val="black"/>
                </a:solidFill>
                <a:latin typeface="Calibri"/>
                <a:ea typeface="ＭＳ Ｐゴシック"/>
                <a:cs typeface="Calibri"/>
              </a:rPr>
              <a:t>  8 x 18-bit                8 x 18-bit</a:t>
            </a:r>
          </a:p>
        </p:txBody>
      </p:sp>
      <p:sp>
        <p:nvSpPr>
          <p:cNvPr id="54279" name="Rectangle 6"/>
          <p:cNvSpPr>
            <a:spLocks noChangeArrowheads="1"/>
          </p:cNvSpPr>
          <p:nvPr/>
        </p:nvSpPr>
        <p:spPr bwMode="auto">
          <a:xfrm>
            <a:off x="4465867" y="866775"/>
            <a:ext cx="1642603"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Operand Regs</a:t>
            </a:r>
          </a:p>
          <a:p>
            <a:pPr eaLnBrk="1" hangingPunct="1">
              <a:spcBef>
                <a:spcPct val="0"/>
              </a:spcBef>
            </a:pPr>
            <a:r>
              <a:rPr lang="en-US" sz="2000">
                <a:solidFill>
                  <a:prstClr val="black"/>
                </a:solidFill>
                <a:latin typeface="Calibri"/>
                <a:ea typeface="ＭＳ Ｐゴシック"/>
                <a:cs typeface="Calibri"/>
              </a:rPr>
              <a:t>8 x 60-bit</a:t>
            </a:r>
          </a:p>
        </p:txBody>
      </p:sp>
      <p:grpSp>
        <p:nvGrpSpPr>
          <p:cNvPr id="2" name="Group 7"/>
          <p:cNvGrpSpPr>
            <a:grpSpLocks/>
          </p:cNvGrpSpPr>
          <p:nvPr/>
        </p:nvGrpSpPr>
        <p:grpSpPr bwMode="auto">
          <a:xfrm>
            <a:off x="4767263" y="3897313"/>
            <a:ext cx="812800" cy="1193800"/>
            <a:chOff x="3003" y="2671"/>
            <a:chExt cx="512" cy="752"/>
          </a:xfrm>
        </p:grpSpPr>
        <p:sp>
          <p:nvSpPr>
            <p:cNvPr id="54324" name="Rectangle 8"/>
            <p:cNvSpPr>
              <a:spLocks noChangeArrowheads="1"/>
            </p:cNvSpPr>
            <p:nvPr/>
          </p:nvSpPr>
          <p:spPr bwMode="auto">
            <a:xfrm>
              <a:off x="3003" y="2671"/>
              <a:ext cx="512" cy="75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5" name="Line 9"/>
            <p:cNvSpPr>
              <a:spLocks noChangeShapeType="1"/>
            </p:cNvSpPr>
            <p:nvPr/>
          </p:nvSpPr>
          <p:spPr bwMode="auto">
            <a:xfrm>
              <a:off x="3003" y="2759"/>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6" name="Line 10"/>
            <p:cNvSpPr>
              <a:spLocks noChangeShapeType="1"/>
            </p:cNvSpPr>
            <p:nvPr/>
          </p:nvSpPr>
          <p:spPr bwMode="auto">
            <a:xfrm>
              <a:off x="3003" y="2855"/>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7" name="Line 11"/>
            <p:cNvSpPr>
              <a:spLocks noChangeShapeType="1"/>
            </p:cNvSpPr>
            <p:nvPr/>
          </p:nvSpPr>
          <p:spPr bwMode="auto">
            <a:xfrm>
              <a:off x="3003" y="2951"/>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8" name="Line 12"/>
            <p:cNvSpPr>
              <a:spLocks noChangeShapeType="1"/>
            </p:cNvSpPr>
            <p:nvPr/>
          </p:nvSpPr>
          <p:spPr bwMode="auto">
            <a:xfrm>
              <a:off x="3003" y="3143"/>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9" name="Line 13"/>
            <p:cNvSpPr>
              <a:spLocks noChangeShapeType="1"/>
            </p:cNvSpPr>
            <p:nvPr/>
          </p:nvSpPr>
          <p:spPr bwMode="auto">
            <a:xfrm>
              <a:off x="3003" y="3047"/>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30" name="Line 14"/>
            <p:cNvSpPr>
              <a:spLocks noChangeShapeType="1"/>
            </p:cNvSpPr>
            <p:nvPr/>
          </p:nvSpPr>
          <p:spPr bwMode="auto">
            <a:xfrm>
              <a:off x="3003" y="3335"/>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31" name="Line 15"/>
            <p:cNvSpPr>
              <a:spLocks noChangeShapeType="1"/>
            </p:cNvSpPr>
            <p:nvPr/>
          </p:nvSpPr>
          <p:spPr bwMode="auto">
            <a:xfrm>
              <a:off x="3003" y="3239"/>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54281" name="Rectangle 16"/>
          <p:cNvSpPr>
            <a:spLocks noChangeArrowheads="1"/>
          </p:cNvSpPr>
          <p:nvPr/>
        </p:nvSpPr>
        <p:spPr bwMode="auto">
          <a:xfrm>
            <a:off x="6443663" y="3592513"/>
            <a:ext cx="1727200" cy="8890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82" name="Rectangle 17"/>
          <p:cNvSpPr>
            <a:spLocks noChangeArrowheads="1"/>
          </p:cNvSpPr>
          <p:nvPr/>
        </p:nvSpPr>
        <p:spPr bwMode="auto">
          <a:xfrm>
            <a:off x="6721794" y="3687763"/>
            <a:ext cx="1247137"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Inst. Stack</a:t>
            </a:r>
          </a:p>
          <a:p>
            <a:pPr eaLnBrk="1" hangingPunct="1">
              <a:spcBef>
                <a:spcPct val="0"/>
              </a:spcBef>
            </a:pPr>
            <a:r>
              <a:rPr lang="en-US" sz="2000">
                <a:solidFill>
                  <a:prstClr val="black"/>
                </a:solidFill>
                <a:latin typeface="Calibri"/>
                <a:ea typeface="ＭＳ Ｐゴシック"/>
                <a:cs typeface="Calibri"/>
              </a:rPr>
              <a:t>8 x 60-bit</a:t>
            </a:r>
          </a:p>
        </p:txBody>
      </p:sp>
      <p:sp>
        <p:nvSpPr>
          <p:cNvPr id="54283" name="Rectangle 18"/>
          <p:cNvSpPr>
            <a:spLocks noChangeArrowheads="1"/>
          </p:cNvSpPr>
          <p:nvPr/>
        </p:nvSpPr>
        <p:spPr bwMode="auto">
          <a:xfrm>
            <a:off x="6443663" y="3059113"/>
            <a:ext cx="1270000" cy="2794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84" name="Rectangle 19"/>
          <p:cNvSpPr>
            <a:spLocks noChangeArrowheads="1"/>
          </p:cNvSpPr>
          <p:nvPr/>
        </p:nvSpPr>
        <p:spPr bwMode="auto">
          <a:xfrm>
            <a:off x="6821198" y="3013075"/>
            <a:ext cx="387928" cy="397545"/>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IR</a:t>
            </a:r>
          </a:p>
        </p:txBody>
      </p:sp>
      <p:sp>
        <p:nvSpPr>
          <p:cNvPr id="54285" name="Rectangle 20"/>
          <p:cNvSpPr>
            <a:spLocks noChangeArrowheads="1"/>
          </p:cNvSpPr>
          <p:nvPr/>
        </p:nvSpPr>
        <p:spPr bwMode="auto">
          <a:xfrm>
            <a:off x="6443663" y="1916113"/>
            <a:ext cx="1727200" cy="8890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86" name="Rectangle 21"/>
          <p:cNvSpPr>
            <a:spLocks noChangeArrowheads="1"/>
          </p:cNvSpPr>
          <p:nvPr/>
        </p:nvSpPr>
        <p:spPr bwMode="auto">
          <a:xfrm>
            <a:off x="6474391" y="2011363"/>
            <a:ext cx="1591132"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10 Functional</a:t>
            </a:r>
          </a:p>
          <a:p>
            <a:pPr eaLnBrk="1" hangingPunct="1">
              <a:spcBef>
                <a:spcPct val="0"/>
              </a:spcBef>
            </a:pPr>
            <a:r>
              <a:rPr lang="en-US" sz="2000">
                <a:solidFill>
                  <a:prstClr val="black"/>
                </a:solidFill>
                <a:latin typeface="Calibri"/>
                <a:ea typeface="ＭＳ Ｐゴシック"/>
                <a:cs typeface="Calibri"/>
              </a:rPr>
              <a:t>Units</a:t>
            </a:r>
          </a:p>
        </p:txBody>
      </p:sp>
      <p:sp>
        <p:nvSpPr>
          <p:cNvPr id="54287" name="Rectangle 22"/>
          <p:cNvSpPr>
            <a:spLocks noChangeArrowheads="1"/>
          </p:cNvSpPr>
          <p:nvPr/>
        </p:nvSpPr>
        <p:spPr bwMode="auto">
          <a:xfrm>
            <a:off x="533400" y="1306513"/>
            <a:ext cx="1543050" cy="3997325"/>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88" name="Rectangle 23"/>
          <p:cNvSpPr>
            <a:spLocks noChangeArrowheads="1"/>
          </p:cNvSpPr>
          <p:nvPr/>
        </p:nvSpPr>
        <p:spPr bwMode="auto">
          <a:xfrm>
            <a:off x="465955" y="2539531"/>
            <a:ext cx="1728689" cy="1936428"/>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400" dirty="0">
                <a:solidFill>
                  <a:prstClr val="black"/>
                </a:solidFill>
                <a:latin typeface="Calibri"/>
                <a:ea typeface="ＭＳ Ｐゴシック"/>
                <a:cs typeface="Calibri"/>
              </a:rPr>
              <a:t>Central</a:t>
            </a:r>
          </a:p>
          <a:p>
            <a:pPr eaLnBrk="1" hangingPunct="1">
              <a:spcBef>
                <a:spcPct val="0"/>
              </a:spcBef>
            </a:pPr>
            <a:r>
              <a:rPr lang="en-US" sz="2400" dirty="0">
                <a:solidFill>
                  <a:prstClr val="black"/>
                </a:solidFill>
                <a:latin typeface="Calibri"/>
                <a:ea typeface="ＭＳ Ｐゴシック"/>
                <a:cs typeface="Calibri"/>
              </a:rPr>
              <a:t>Memory</a:t>
            </a:r>
          </a:p>
          <a:p>
            <a:pPr eaLnBrk="1" hangingPunct="1">
              <a:spcBef>
                <a:spcPct val="0"/>
              </a:spcBef>
            </a:pPr>
            <a:r>
              <a:rPr lang="en-US" sz="2400" dirty="0">
                <a:solidFill>
                  <a:prstClr val="black"/>
                </a:solidFill>
                <a:latin typeface="Calibri"/>
                <a:ea typeface="ＭＳ Ｐゴシック"/>
                <a:cs typeface="Calibri"/>
              </a:rPr>
              <a:t>128K words,</a:t>
            </a:r>
          </a:p>
          <a:p>
            <a:pPr eaLnBrk="1" hangingPunct="1">
              <a:spcBef>
                <a:spcPct val="0"/>
              </a:spcBef>
            </a:pPr>
            <a:r>
              <a:rPr lang="en-US" sz="2400" dirty="0">
                <a:solidFill>
                  <a:prstClr val="black"/>
                </a:solidFill>
                <a:latin typeface="Calibri"/>
                <a:ea typeface="ＭＳ Ｐゴシック"/>
                <a:cs typeface="Calibri"/>
              </a:rPr>
              <a:t>32 banks,</a:t>
            </a:r>
          </a:p>
          <a:p>
            <a:pPr eaLnBrk="1" hangingPunct="1">
              <a:spcBef>
                <a:spcPct val="0"/>
              </a:spcBef>
            </a:pPr>
            <a:r>
              <a:rPr lang="en-US" sz="2400" dirty="0">
                <a:solidFill>
                  <a:prstClr val="black"/>
                </a:solidFill>
                <a:latin typeface="Calibri"/>
                <a:ea typeface="ＭＳ Ｐゴシック"/>
                <a:cs typeface="Calibri"/>
              </a:rPr>
              <a:t>1µs cycle</a:t>
            </a:r>
          </a:p>
        </p:txBody>
      </p:sp>
      <p:grpSp>
        <p:nvGrpSpPr>
          <p:cNvPr id="3" name="Group 24"/>
          <p:cNvGrpSpPr>
            <a:grpSpLocks/>
          </p:cNvGrpSpPr>
          <p:nvPr/>
        </p:nvGrpSpPr>
        <p:grpSpPr bwMode="auto">
          <a:xfrm>
            <a:off x="4754563" y="1535113"/>
            <a:ext cx="901700" cy="1193800"/>
            <a:chOff x="2995" y="1183"/>
            <a:chExt cx="568" cy="752"/>
          </a:xfrm>
        </p:grpSpPr>
        <p:sp>
          <p:nvSpPr>
            <p:cNvPr id="54315" name="Rectangle 25"/>
            <p:cNvSpPr>
              <a:spLocks noChangeArrowheads="1"/>
            </p:cNvSpPr>
            <p:nvPr/>
          </p:nvSpPr>
          <p:spPr bwMode="auto">
            <a:xfrm>
              <a:off x="3051" y="1183"/>
              <a:ext cx="512" cy="75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6" name="Line 26"/>
            <p:cNvSpPr>
              <a:spLocks noChangeShapeType="1"/>
            </p:cNvSpPr>
            <p:nvPr/>
          </p:nvSpPr>
          <p:spPr bwMode="auto">
            <a:xfrm>
              <a:off x="3051" y="1271"/>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7" name="Line 27"/>
            <p:cNvSpPr>
              <a:spLocks noChangeShapeType="1"/>
            </p:cNvSpPr>
            <p:nvPr/>
          </p:nvSpPr>
          <p:spPr bwMode="auto">
            <a:xfrm>
              <a:off x="3051" y="1367"/>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8" name="Line 28"/>
            <p:cNvSpPr>
              <a:spLocks noChangeShapeType="1"/>
            </p:cNvSpPr>
            <p:nvPr/>
          </p:nvSpPr>
          <p:spPr bwMode="auto">
            <a:xfrm>
              <a:off x="3051" y="1463"/>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9" name="Line 29"/>
            <p:cNvSpPr>
              <a:spLocks noChangeShapeType="1"/>
            </p:cNvSpPr>
            <p:nvPr/>
          </p:nvSpPr>
          <p:spPr bwMode="auto">
            <a:xfrm>
              <a:off x="3051" y="1655"/>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0" name="Line 30"/>
            <p:cNvSpPr>
              <a:spLocks noChangeShapeType="1"/>
            </p:cNvSpPr>
            <p:nvPr/>
          </p:nvSpPr>
          <p:spPr bwMode="auto">
            <a:xfrm>
              <a:off x="3051" y="1559"/>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1" name="Line 31"/>
            <p:cNvSpPr>
              <a:spLocks noChangeShapeType="1"/>
            </p:cNvSpPr>
            <p:nvPr/>
          </p:nvSpPr>
          <p:spPr bwMode="auto">
            <a:xfrm>
              <a:off x="3051" y="1847"/>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2" name="Line 32"/>
            <p:cNvSpPr>
              <a:spLocks noChangeShapeType="1"/>
            </p:cNvSpPr>
            <p:nvPr/>
          </p:nvSpPr>
          <p:spPr bwMode="auto">
            <a:xfrm>
              <a:off x="3051" y="1751"/>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23" name="Freeform 33"/>
            <p:cNvSpPr>
              <a:spLocks/>
            </p:cNvSpPr>
            <p:nvPr/>
          </p:nvSpPr>
          <p:spPr bwMode="auto">
            <a:xfrm>
              <a:off x="2995" y="1799"/>
              <a:ext cx="49" cy="97"/>
            </a:xfrm>
            <a:custGeom>
              <a:avLst/>
              <a:gdLst>
                <a:gd name="T0" fmla="*/ 48 w 49"/>
                <a:gd name="T1" fmla="*/ 0 h 97"/>
                <a:gd name="T2" fmla="*/ 0 w 49"/>
                <a:gd name="T3" fmla="*/ 0 h 97"/>
                <a:gd name="T4" fmla="*/ 0 w 49"/>
                <a:gd name="T5" fmla="*/ 96 h 97"/>
                <a:gd name="T6" fmla="*/ 48 w 49"/>
                <a:gd name="T7" fmla="*/ 96 h 97"/>
                <a:gd name="T8" fmla="*/ 0 60000 65536"/>
                <a:gd name="T9" fmla="*/ 0 60000 65536"/>
                <a:gd name="T10" fmla="*/ 0 60000 65536"/>
                <a:gd name="T11" fmla="*/ 0 60000 65536"/>
                <a:gd name="T12" fmla="*/ 0 w 49"/>
                <a:gd name="T13" fmla="*/ 0 h 97"/>
                <a:gd name="T14" fmla="*/ 49 w 49"/>
                <a:gd name="T15" fmla="*/ 97 h 97"/>
              </a:gdLst>
              <a:ahLst/>
              <a:cxnLst>
                <a:cxn ang="T8">
                  <a:pos x="T0" y="T1"/>
                </a:cxn>
                <a:cxn ang="T9">
                  <a:pos x="T2" y="T3"/>
                </a:cxn>
                <a:cxn ang="T10">
                  <a:pos x="T4" y="T5"/>
                </a:cxn>
                <a:cxn ang="T11">
                  <a:pos x="T6" y="T7"/>
                </a:cxn>
              </a:cxnLst>
              <a:rect l="T12" t="T13" r="T14" b="T15"/>
              <a:pathLst>
                <a:path w="49" h="97">
                  <a:moveTo>
                    <a:pt x="48" y="0"/>
                  </a:moveTo>
                  <a:lnTo>
                    <a:pt x="0" y="0"/>
                  </a:lnTo>
                  <a:lnTo>
                    <a:pt x="0" y="96"/>
                  </a:lnTo>
                  <a:lnTo>
                    <a:pt x="48" y="96"/>
                  </a:lnTo>
                </a:path>
              </a:pathLst>
            </a:custGeom>
            <a:noFill/>
            <a:ln w="25400" cap="rnd">
              <a:solidFill>
                <a:schemeClr val="tx1"/>
              </a:solidFill>
              <a:round/>
              <a:headEnd/>
              <a:tailEn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54290" name="Freeform 34"/>
          <p:cNvSpPr>
            <a:spLocks/>
          </p:cNvSpPr>
          <p:nvPr/>
        </p:nvSpPr>
        <p:spPr bwMode="auto">
          <a:xfrm>
            <a:off x="2087563" y="2589213"/>
            <a:ext cx="2668587" cy="1587"/>
          </a:xfrm>
          <a:custGeom>
            <a:avLst/>
            <a:gdLst>
              <a:gd name="T0" fmla="*/ 2667000 w 1681"/>
              <a:gd name="T1" fmla="*/ 0 h 1"/>
              <a:gd name="T2" fmla="*/ 0 w 1681"/>
              <a:gd name="T3" fmla="*/ 0 h 1"/>
              <a:gd name="T4" fmla="*/ 0 w 1681"/>
              <a:gd name="T5" fmla="*/ 0 h 1"/>
              <a:gd name="T6" fmla="*/ 0 60000 65536"/>
              <a:gd name="T7" fmla="*/ 0 60000 65536"/>
              <a:gd name="T8" fmla="*/ 0 60000 65536"/>
              <a:gd name="T9" fmla="*/ 0 w 1681"/>
              <a:gd name="T10" fmla="*/ 0 h 1"/>
              <a:gd name="T11" fmla="*/ 1681 w 1681"/>
              <a:gd name="T12" fmla="*/ 1 h 1"/>
            </a:gdLst>
            <a:ahLst/>
            <a:cxnLst>
              <a:cxn ang="T6">
                <a:pos x="T0" y="T1"/>
              </a:cxn>
              <a:cxn ang="T7">
                <a:pos x="T2" y="T3"/>
              </a:cxn>
              <a:cxn ang="T8">
                <a:pos x="T4" y="T5"/>
              </a:cxn>
            </a:cxnLst>
            <a:rect l="T9" t="T10" r="T11" b="T12"/>
            <a:pathLst>
              <a:path w="1681" h="1">
                <a:moveTo>
                  <a:pt x="1680" y="0"/>
                </a:moveTo>
                <a:lnTo>
                  <a:pt x="0" y="0"/>
                </a:lnTo>
              </a:path>
            </a:pathLst>
          </a:custGeom>
          <a:noFill/>
          <a:ln w="25400" cap="rnd">
            <a:solidFill>
              <a:schemeClr val="tx1"/>
            </a:solidFill>
            <a:round/>
            <a:headEn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1" name="Freeform 35"/>
          <p:cNvSpPr>
            <a:spLocks/>
          </p:cNvSpPr>
          <p:nvPr/>
        </p:nvSpPr>
        <p:spPr bwMode="auto">
          <a:xfrm>
            <a:off x="3001963" y="4867275"/>
            <a:ext cx="77787" cy="153988"/>
          </a:xfrm>
          <a:custGeom>
            <a:avLst/>
            <a:gdLst>
              <a:gd name="T0" fmla="*/ 76200 w 49"/>
              <a:gd name="T1" fmla="*/ 0 h 97"/>
              <a:gd name="T2" fmla="*/ 0 w 49"/>
              <a:gd name="T3" fmla="*/ 0 h 97"/>
              <a:gd name="T4" fmla="*/ 0 w 49"/>
              <a:gd name="T5" fmla="*/ 152400 h 97"/>
              <a:gd name="T6" fmla="*/ 76200 w 49"/>
              <a:gd name="T7" fmla="*/ 152400 h 97"/>
              <a:gd name="T8" fmla="*/ 0 60000 65536"/>
              <a:gd name="T9" fmla="*/ 0 60000 65536"/>
              <a:gd name="T10" fmla="*/ 0 60000 65536"/>
              <a:gd name="T11" fmla="*/ 0 60000 65536"/>
              <a:gd name="T12" fmla="*/ 0 w 49"/>
              <a:gd name="T13" fmla="*/ 0 h 97"/>
              <a:gd name="T14" fmla="*/ 49 w 49"/>
              <a:gd name="T15" fmla="*/ 97 h 97"/>
            </a:gdLst>
            <a:ahLst/>
            <a:cxnLst>
              <a:cxn ang="T8">
                <a:pos x="T0" y="T1"/>
              </a:cxn>
              <a:cxn ang="T9">
                <a:pos x="T2" y="T3"/>
              </a:cxn>
              <a:cxn ang="T10">
                <a:pos x="T4" y="T5"/>
              </a:cxn>
              <a:cxn ang="T11">
                <a:pos x="T6" y="T7"/>
              </a:cxn>
            </a:cxnLst>
            <a:rect l="T12" t="T13" r="T14" b="T15"/>
            <a:pathLst>
              <a:path w="49" h="97">
                <a:moveTo>
                  <a:pt x="48" y="0"/>
                </a:moveTo>
                <a:lnTo>
                  <a:pt x="0" y="0"/>
                </a:lnTo>
                <a:lnTo>
                  <a:pt x="0" y="96"/>
                </a:lnTo>
                <a:lnTo>
                  <a:pt x="48" y="96"/>
                </a:lnTo>
              </a:path>
            </a:pathLst>
          </a:custGeom>
          <a:noFill/>
          <a:ln w="25400" cap="rnd">
            <a:solidFill>
              <a:schemeClr val="tx1"/>
            </a:solidFill>
            <a:round/>
            <a:headEnd/>
            <a:tailEn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2" name="Freeform 36"/>
          <p:cNvSpPr>
            <a:spLocks/>
          </p:cNvSpPr>
          <p:nvPr/>
        </p:nvSpPr>
        <p:spPr bwMode="auto">
          <a:xfrm>
            <a:off x="2087563" y="4943475"/>
            <a:ext cx="915987" cy="1588"/>
          </a:xfrm>
          <a:custGeom>
            <a:avLst/>
            <a:gdLst>
              <a:gd name="T0" fmla="*/ 914400 w 577"/>
              <a:gd name="T1" fmla="*/ 0 h 1"/>
              <a:gd name="T2" fmla="*/ 0 w 577"/>
              <a:gd name="T3" fmla="*/ 0 h 1"/>
              <a:gd name="T4" fmla="*/ 0 w 577"/>
              <a:gd name="T5" fmla="*/ 0 h 1"/>
              <a:gd name="T6" fmla="*/ 0 60000 65536"/>
              <a:gd name="T7" fmla="*/ 0 60000 65536"/>
              <a:gd name="T8" fmla="*/ 0 60000 65536"/>
              <a:gd name="T9" fmla="*/ 0 w 577"/>
              <a:gd name="T10" fmla="*/ 0 h 1"/>
              <a:gd name="T11" fmla="*/ 577 w 577"/>
              <a:gd name="T12" fmla="*/ 1 h 1"/>
            </a:gdLst>
            <a:ahLst/>
            <a:cxnLst>
              <a:cxn ang="T6">
                <a:pos x="T0" y="T1"/>
              </a:cxn>
              <a:cxn ang="T7">
                <a:pos x="T2" y="T3"/>
              </a:cxn>
              <a:cxn ang="T8">
                <a:pos x="T4" y="T5"/>
              </a:cxn>
            </a:cxnLst>
            <a:rect l="T9" t="T10" r="T11" b="T12"/>
            <a:pathLst>
              <a:path w="577" h="1">
                <a:moveTo>
                  <a:pt x="576" y="0"/>
                </a:moveTo>
                <a:lnTo>
                  <a:pt x="0" y="0"/>
                </a:lnTo>
              </a:path>
            </a:pathLst>
          </a:custGeom>
          <a:noFill/>
          <a:ln w="25400" cap="rnd">
            <a:solidFill>
              <a:schemeClr val="tx1"/>
            </a:solidFill>
            <a:round/>
            <a:headEn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3" name="Rectangle 37"/>
          <p:cNvSpPr>
            <a:spLocks noChangeArrowheads="1"/>
          </p:cNvSpPr>
          <p:nvPr/>
        </p:nvSpPr>
        <p:spPr bwMode="auto">
          <a:xfrm>
            <a:off x="2189882" y="4610100"/>
            <a:ext cx="779611"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result</a:t>
            </a:r>
          </a:p>
          <a:p>
            <a:pPr eaLnBrk="1" hangingPunct="1">
              <a:spcBef>
                <a:spcPct val="0"/>
              </a:spcBef>
            </a:pPr>
            <a:r>
              <a:rPr lang="en-US" sz="2000">
                <a:solidFill>
                  <a:prstClr val="black"/>
                </a:solidFill>
                <a:latin typeface="Calibri"/>
                <a:ea typeface="ＭＳ Ｐゴシック"/>
                <a:cs typeface="Calibri"/>
              </a:rPr>
              <a:t>addr</a:t>
            </a:r>
          </a:p>
        </p:txBody>
      </p:sp>
      <p:sp>
        <p:nvSpPr>
          <p:cNvPr id="54294" name="Rectangle 38"/>
          <p:cNvSpPr>
            <a:spLocks noChangeArrowheads="1"/>
          </p:cNvSpPr>
          <p:nvPr/>
        </p:nvSpPr>
        <p:spPr bwMode="auto">
          <a:xfrm>
            <a:off x="3010620" y="2239963"/>
            <a:ext cx="779611" cy="397545"/>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result</a:t>
            </a:r>
          </a:p>
        </p:txBody>
      </p:sp>
      <p:grpSp>
        <p:nvGrpSpPr>
          <p:cNvPr id="4" name="Group 39"/>
          <p:cNvGrpSpPr>
            <a:grpSpLocks/>
          </p:cNvGrpSpPr>
          <p:nvPr/>
        </p:nvGrpSpPr>
        <p:grpSpPr bwMode="auto">
          <a:xfrm>
            <a:off x="2992438" y="3908425"/>
            <a:ext cx="896937" cy="1193800"/>
            <a:chOff x="1885" y="2678"/>
            <a:chExt cx="565" cy="752"/>
          </a:xfrm>
        </p:grpSpPr>
        <p:sp>
          <p:nvSpPr>
            <p:cNvPr id="54306" name="Rectangle 40"/>
            <p:cNvSpPr>
              <a:spLocks noChangeArrowheads="1"/>
            </p:cNvSpPr>
            <p:nvPr/>
          </p:nvSpPr>
          <p:spPr bwMode="auto">
            <a:xfrm>
              <a:off x="1938" y="2678"/>
              <a:ext cx="512" cy="75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7" name="Line 41"/>
            <p:cNvSpPr>
              <a:spLocks noChangeShapeType="1"/>
            </p:cNvSpPr>
            <p:nvPr/>
          </p:nvSpPr>
          <p:spPr bwMode="auto">
            <a:xfrm>
              <a:off x="1938" y="2766"/>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8" name="Line 42"/>
            <p:cNvSpPr>
              <a:spLocks noChangeShapeType="1"/>
            </p:cNvSpPr>
            <p:nvPr/>
          </p:nvSpPr>
          <p:spPr bwMode="auto">
            <a:xfrm>
              <a:off x="1938" y="2862"/>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9" name="Line 43"/>
            <p:cNvSpPr>
              <a:spLocks noChangeShapeType="1"/>
            </p:cNvSpPr>
            <p:nvPr/>
          </p:nvSpPr>
          <p:spPr bwMode="auto">
            <a:xfrm>
              <a:off x="1938" y="2958"/>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0" name="Line 44"/>
            <p:cNvSpPr>
              <a:spLocks noChangeShapeType="1"/>
            </p:cNvSpPr>
            <p:nvPr/>
          </p:nvSpPr>
          <p:spPr bwMode="auto">
            <a:xfrm>
              <a:off x="1938" y="3150"/>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1" name="Line 45"/>
            <p:cNvSpPr>
              <a:spLocks noChangeShapeType="1"/>
            </p:cNvSpPr>
            <p:nvPr/>
          </p:nvSpPr>
          <p:spPr bwMode="auto">
            <a:xfrm>
              <a:off x="1938" y="3054"/>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2" name="Line 46"/>
            <p:cNvSpPr>
              <a:spLocks noChangeShapeType="1"/>
            </p:cNvSpPr>
            <p:nvPr/>
          </p:nvSpPr>
          <p:spPr bwMode="auto">
            <a:xfrm>
              <a:off x="1938" y="3342"/>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3" name="Line 47"/>
            <p:cNvSpPr>
              <a:spLocks noChangeShapeType="1"/>
            </p:cNvSpPr>
            <p:nvPr/>
          </p:nvSpPr>
          <p:spPr bwMode="auto">
            <a:xfrm>
              <a:off x="1938" y="3246"/>
              <a:ext cx="5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14" name="Freeform 48"/>
            <p:cNvSpPr>
              <a:spLocks/>
            </p:cNvSpPr>
            <p:nvPr/>
          </p:nvSpPr>
          <p:spPr bwMode="auto">
            <a:xfrm>
              <a:off x="1885" y="2731"/>
              <a:ext cx="55" cy="461"/>
            </a:xfrm>
            <a:custGeom>
              <a:avLst/>
              <a:gdLst>
                <a:gd name="T0" fmla="*/ 54 w 55"/>
                <a:gd name="T1" fmla="*/ 0 h 461"/>
                <a:gd name="T2" fmla="*/ 0 w 55"/>
                <a:gd name="T3" fmla="*/ 0 h 461"/>
                <a:gd name="T4" fmla="*/ 0 w 55"/>
                <a:gd name="T5" fmla="*/ 460 h 461"/>
                <a:gd name="T6" fmla="*/ 54 w 55"/>
                <a:gd name="T7" fmla="*/ 460 h 461"/>
                <a:gd name="T8" fmla="*/ 0 60000 65536"/>
                <a:gd name="T9" fmla="*/ 0 60000 65536"/>
                <a:gd name="T10" fmla="*/ 0 60000 65536"/>
                <a:gd name="T11" fmla="*/ 0 60000 65536"/>
                <a:gd name="T12" fmla="*/ 0 w 55"/>
                <a:gd name="T13" fmla="*/ 0 h 461"/>
                <a:gd name="T14" fmla="*/ 55 w 55"/>
                <a:gd name="T15" fmla="*/ 461 h 461"/>
              </a:gdLst>
              <a:ahLst/>
              <a:cxnLst>
                <a:cxn ang="T8">
                  <a:pos x="T0" y="T1"/>
                </a:cxn>
                <a:cxn ang="T9">
                  <a:pos x="T2" y="T3"/>
                </a:cxn>
                <a:cxn ang="T10">
                  <a:pos x="T4" y="T5"/>
                </a:cxn>
                <a:cxn ang="T11">
                  <a:pos x="T6" y="T7"/>
                </a:cxn>
              </a:cxnLst>
              <a:rect l="T12" t="T13" r="T14" b="T15"/>
              <a:pathLst>
                <a:path w="55" h="461">
                  <a:moveTo>
                    <a:pt x="54" y="0"/>
                  </a:moveTo>
                  <a:lnTo>
                    <a:pt x="0" y="0"/>
                  </a:lnTo>
                  <a:lnTo>
                    <a:pt x="0" y="460"/>
                  </a:lnTo>
                  <a:lnTo>
                    <a:pt x="54" y="460"/>
                  </a:lnTo>
                </a:path>
              </a:pathLst>
            </a:custGeom>
            <a:noFill/>
            <a:ln w="25400" cap="rnd">
              <a:solidFill>
                <a:schemeClr val="tx1"/>
              </a:solidFill>
              <a:round/>
              <a:headEnd/>
              <a:tailEn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54296" name="Line 49"/>
          <p:cNvSpPr>
            <a:spLocks noChangeShapeType="1"/>
          </p:cNvSpPr>
          <p:nvPr/>
        </p:nvSpPr>
        <p:spPr bwMode="auto">
          <a:xfrm flipH="1">
            <a:off x="2060575" y="4352925"/>
            <a:ext cx="939800" cy="0"/>
          </a:xfrm>
          <a:prstGeom prst="line">
            <a:avLst/>
          </a:pr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7" name="Freeform 50"/>
          <p:cNvSpPr>
            <a:spLocks/>
          </p:cNvSpPr>
          <p:nvPr/>
        </p:nvSpPr>
        <p:spPr bwMode="auto">
          <a:xfrm>
            <a:off x="4487863" y="1751013"/>
            <a:ext cx="344487" cy="611187"/>
          </a:xfrm>
          <a:custGeom>
            <a:avLst/>
            <a:gdLst>
              <a:gd name="T0" fmla="*/ 342900 w 217"/>
              <a:gd name="T1" fmla="*/ 0 h 385"/>
              <a:gd name="T2" fmla="*/ 0 w 217"/>
              <a:gd name="T3" fmla="*/ 0 h 385"/>
              <a:gd name="T4" fmla="*/ 0 w 217"/>
              <a:gd name="T5" fmla="*/ 609600 h 385"/>
              <a:gd name="T6" fmla="*/ 342900 w 217"/>
              <a:gd name="T7" fmla="*/ 609600 h 385"/>
              <a:gd name="T8" fmla="*/ 0 60000 65536"/>
              <a:gd name="T9" fmla="*/ 0 60000 65536"/>
              <a:gd name="T10" fmla="*/ 0 60000 65536"/>
              <a:gd name="T11" fmla="*/ 0 60000 65536"/>
              <a:gd name="T12" fmla="*/ 0 w 217"/>
              <a:gd name="T13" fmla="*/ 0 h 385"/>
              <a:gd name="T14" fmla="*/ 217 w 217"/>
              <a:gd name="T15" fmla="*/ 385 h 385"/>
            </a:gdLst>
            <a:ahLst/>
            <a:cxnLst>
              <a:cxn ang="T8">
                <a:pos x="T0" y="T1"/>
              </a:cxn>
              <a:cxn ang="T9">
                <a:pos x="T2" y="T3"/>
              </a:cxn>
              <a:cxn ang="T10">
                <a:pos x="T4" y="T5"/>
              </a:cxn>
              <a:cxn ang="T11">
                <a:pos x="T6" y="T7"/>
              </a:cxn>
            </a:cxnLst>
            <a:rect l="T12" t="T13" r="T14" b="T15"/>
            <a:pathLst>
              <a:path w="217" h="385">
                <a:moveTo>
                  <a:pt x="216" y="0"/>
                </a:moveTo>
                <a:lnTo>
                  <a:pt x="0" y="0"/>
                </a:lnTo>
                <a:lnTo>
                  <a:pt x="0" y="384"/>
                </a:lnTo>
                <a:lnTo>
                  <a:pt x="216" y="384"/>
                </a:lnTo>
              </a:path>
            </a:pathLst>
          </a:custGeom>
          <a:noFill/>
          <a:ln w="25400" cap="rnd">
            <a:solidFill>
              <a:schemeClr val="tx1"/>
            </a:solidFill>
            <a:round/>
            <a:headEnd type="triangle" w="med" len="me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8" name="Line 51"/>
          <p:cNvSpPr>
            <a:spLocks noChangeShapeType="1"/>
          </p:cNvSpPr>
          <p:nvPr/>
        </p:nvSpPr>
        <p:spPr bwMode="auto">
          <a:xfrm flipH="1">
            <a:off x="2074863" y="2055813"/>
            <a:ext cx="2411412"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299" name="Freeform 52"/>
          <p:cNvSpPr>
            <a:spLocks/>
          </p:cNvSpPr>
          <p:nvPr/>
        </p:nvSpPr>
        <p:spPr bwMode="auto">
          <a:xfrm>
            <a:off x="5668963" y="2132013"/>
            <a:ext cx="763587" cy="1587"/>
          </a:xfrm>
          <a:custGeom>
            <a:avLst/>
            <a:gdLst>
              <a:gd name="T0" fmla="*/ 0 w 481"/>
              <a:gd name="T1" fmla="*/ 0 h 1"/>
              <a:gd name="T2" fmla="*/ 762000 w 481"/>
              <a:gd name="T3" fmla="*/ 0 h 1"/>
              <a:gd name="T4" fmla="*/ 0 60000 65536"/>
              <a:gd name="T5" fmla="*/ 0 60000 65536"/>
              <a:gd name="T6" fmla="*/ 0 w 481"/>
              <a:gd name="T7" fmla="*/ 0 h 1"/>
              <a:gd name="T8" fmla="*/ 481 w 481"/>
              <a:gd name="T9" fmla="*/ 1 h 1"/>
            </a:gdLst>
            <a:ahLst/>
            <a:cxnLst>
              <a:cxn ang="T4">
                <a:pos x="T0" y="T1"/>
              </a:cxn>
              <a:cxn ang="T5">
                <a:pos x="T2" y="T3"/>
              </a:cxn>
            </a:cxnLst>
            <a:rect l="T6" t="T7" r="T8" b="T9"/>
            <a:pathLst>
              <a:path w="481" h="1">
                <a:moveTo>
                  <a:pt x="0" y="0"/>
                </a:moveTo>
                <a:lnTo>
                  <a:pt x="480" y="0"/>
                </a:lnTo>
              </a:path>
            </a:pathLst>
          </a:custGeom>
          <a:noFill/>
          <a:ln w="25400" cap="rnd">
            <a:solidFill>
              <a:schemeClr val="tx1"/>
            </a:solidFill>
            <a:round/>
            <a:headEnd type="triangle" w="med" len="me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0" name="Freeform 53"/>
          <p:cNvSpPr>
            <a:spLocks/>
          </p:cNvSpPr>
          <p:nvPr/>
        </p:nvSpPr>
        <p:spPr bwMode="auto">
          <a:xfrm>
            <a:off x="3916363" y="2436813"/>
            <a:ext cx="2514600" cy="2114550"/>
          </a:xfrm>
          <a:custGeom>
            <a:avLst/>
            <a:gdLst>
              <a:gd name="T0" fmla="*/ 0 w 1584"/>
              <a:gd name="T1" fmla="*/ 2114550 h 1332"/>
              <a:gd name="T2" fmla="*/ 419100 w 1584"/>
              <a:gd name="T3" fmla="*/ 2114550 h 1332"/>
              <a:gd name="T4" fmla="*/ 419100 w 1584"/>
              <a:gd name="T5" fmla="*/ 685800 h 1332"/>
              <a:gd name="T6" fmla="*/ 1981200 w 1584"/>
              <a:gd name="T7" fmla="*/ 685800 h 1332"/>
              <a:gd name="T8" fmla="*/ 1981200 w 1584"/>
              <a:gd name="T9" fmla="*/ 0 h 1332"/>
              <a:gd name="T10" fmla="*/ 2514600 w 1584"/>
              <a:gd name="T11" fmla="*/ 0 h 1332"/>
              <a:gd name="T12" fmla="*/ 0 60000 65536"/>
              <a:gd name="T13" fmla="*/ 0 60000 65536"/>
              <a:gd name="T14" fmla="*/ 0 60000 65536"/>
              <a:gd name="T15" fmla="*/ 0 60000 65536"/>
              <a:gd name="T16" fmla="*/ 0 60000 65536"/>
              <a:gd name="T17" fmla="*/ 0 60000 65536"/>
              <a:gd name="T18" fmla="*/ 0 w 1584"/>
              <a:gd name="T19" fmla="*/ 0 h 1332"/>
              <a:gd name="T20" fmla="*/ 1584 w 1584"/>
              <a:gd name="T21" fmla="*/ 1332 h 1332"/>
            </a:gdLst>
            <a:ahLst/>
            <a:cxnLst>
              <a:cxn ang="T12">
                <a:pos x="T0" y="T1"/>
              </a:cxn>
              <a:cxn ang="T13">
                <a:pos x="T2" y="T3"/>
              </a:cxn>
              <a:cxn ang="T14">
                <a:pos x="T4" y="T5"/>
              </a:cxn>
              <a:cxn ang="T15">
                <a:pos x="T6" y="T7"/>
              </a:cxn>
              <a:cxn ang="T16">
                <a:pos x="T8" y="T9"/>
              </a:cxn>
              <a:cxn ang="T17">
                <a:pos x="T10" y="T11"/>
              </a:cxn>
            </a:cxnLst>
            <a:rect l="T18" t="T19" r="T20" b="T21"/>
            <a:pathLst>
              <a:path w="1584" h="1332">
                <a:moveTo>
                  <a:pt x="0" y="1332"/>
                </a:moveTo>
                <a:lnTo>
                  <a:pt x="264" y="1332"/>
                </a:lnTo>
                <a:lnTo>
                  <a:pt x="264" y="432"/>
                </a:lnTo>
                <a:lnTo>
                  <a:pt x="1248" y="432"/>
                </a:lnTo>
                <a:lnTo>
                  <a:pt x="1248" y="0"/>
                </a:lnTo>
                <a:lnTo>
                  <a:pt x="1584" y="0"/>
                </a:lnTo>
              </a:path>
            </a:pathLst>
          </a:custGeom>
          <a:noFill/>
          <a:ln w="25400" cap="rnd">
            <a:solidFill>
              <a:schemeClr val="tx1"/>
            </a:solidFill>
            <a:round/>
            <a:headEnd type="triangle" w="med" len="me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1" name="Freeform 54"/>
          <p:cNvSpPr>
            <a:spLocks/>
          </p:cNvSpPr>
          <p:nvPr/>
        </p:nvSpPr>
        <p:spPr bwMode="auto">
          <a:xfrm>
            <a:off x="5592763" y="2665413"/>
            <a:ext cx="839787" cy="1830387"/>
          </a:xfrm>
          <a:custGeom>
            <a:avLst/>
            <a:gdLst>
              <a:gd name="T0" fmla="*/ 0 w 529"/>
              <a:gd name="T1" fmla="*/ 1828800 h 1153"/>
              <a:gd name="T2" fmla="*/ 533400 w 529"/>
              <a:gd name="T3" fmla="*/ 1828800 h 1153"/>
              <a:gd name="T4" fmla="*/ 533400 w 529"/>
              <a:gd name="T5" fmla="*/ 0 h 1153"/>
              <a:gd name="T6" fmla="*/ 838200 w 529"/>
              <a:gd name="T7" fmla="*/ 0 h 1153"/>
              <a:gd name="T8" fmla="*/ 0 60000 65536"/>
              <a:gd name="T9" fmla="*/ 0 60000 65536"/>
              <a:gd name="T10" fmla="*/ 0 60000 65536"/>
              <a:gd name="T11" fmla="*/ 0 60000 65536"/>
              <a:gd name="T12" fmla="*/ 0 w 529"/>
              <a:gd name="T13" fmla="*/ 0 h 1153"/>
              <a:gd name="T14" fmla="*/ 529 w 529"/>
              <a:gd name="T15" fmla="*/ 1153 h 1153"/>
            </a:gdLst>
            <a:ahLst/>
            <a:cxnLst>
              <a:cxn ang="T8">
                <a:pos x="T0" y="T1"/>
              </a:cxn>
              <a:cxn ang="T9">
                <a:pos x="T2" y="T3"/>
              </a:cxn>
              <a:cxn ang="T10">
                <a:pos x="T4" y="T5"/>
              </a:cxn>
              <a:cxn ang="T11">
                <a:pos x="T6" y="T7"/>
              </a:cxn>
            </a:cxnLst>
            <a:rect l="T12" t="T13" r="T14" b="T15"/>
            <a:pathLst>
              <a:path w="529" h="1153">
                <a:moveTo>
                  <a:pt x="0" y="1152"/>
                </a:moveTo>
                <a:lnTo>
                  <a:pt x="336" y="1152"/>
                </a:lnTo>
                <a:lnTo>
                  <a:pt x="336" y="0"/>
                </a:lnTo>
                <a:lnTo>
                  <a:pt x="528" y="0"/>
                </a:lnTo>
              </a:path>
            </a:pathLst>
          </a:custGeom>
          <a:noFill/>
          <a:ln w="25400" cap="rnd">
            <a:solidFill>
              <a:schemeClr val="tx1"/>
            </a:solidFill>
            <a:round/>
            <a:headEnd type="triangle" w="med" len="me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2" name="Freeform 55"/>
          <p:cNvSpPr>
            <a:spLocks/>
          </p:cNvSpPr>
          <p:nvPr/>
        </p:nvSpPr>
        <p:spPr bwMode="auto">
          <a:xfrm>
            <a:off x="1481138" y="4468813"/>
            <a:ext cx="5872162" cy="1260475"/>
          </a:xfrm>
          <a:custGeom>
            <a:avLst/>
            <a:gdLst>
              <a:gd name="T0" fmla="*/ 0 w 3699"/>
              <a:gd name="T1" fmla="*/ 871538 h 794"/>
              <a:gd name="T2" fmla="*/ 0 w 3699"/>
              <a:gd name="T3" fmla="*/ 1258888 h 794"/>
              <a:gd name="T4" fmla="*/ 5870575 w 3699"/>
              <a:gd name="T5" fmla="*/ 1258888 h 794"/>
              <a:gd name="T6" fmla="*/ 5870575 w 3699"/>
              <a:gd name="T7" fmla="*/ 0 h 794"/>
              <a:gd name="T8" fmla="*/ 0 60000 65536"/>
              <a:gd name="T9" fmla="*/ 0 60000 65536"/>
              <a:gd name="T10" fmla="*/ 0 60000 65536"/>
              <a:gd name="T11" fmla="*/ 0 60000 65536"/>
              <a:gd name="T12" fmla="*/ 0 w 3699"/>
              <a:gd name="T13" fmla="*/ 0 h 794"/>
              <a:gd name="T14" fmla="*/ 3699 w 3699"/>
              <a:gd name="T15" fmla="*/ 794 h 794"/>
            </a:gdLst>
            <a:ahLst/>
            <a:cxnLst>
              <a:cxn ang="T8">
                <a:pos x="T0" y="T1"/>
              </a:cxn>
              <a:cxn ang="T9">
                <a:pos x="T2" y="T3"/>
              </a:cxn>
              <a:cxn ang="T10">
                <a:pos x="T4" y="T5"/>
              </a:cxn>
              <a:cxn ang="T11">
                <a:pos x="T6" y="T7"/>
              </a:cxn>
            </a:cxnLst>
            <a:rect l="T12" t="T13" r="T14" b="T15"/>
            <a:pathLst>
              <a:path w="3699" h="794">
                <a:moveTo>
                  <a:pt x="0" y="549"/>
                </a:moveTo>
                <a:lnTo>
                  <a:pt x="0" y="793"/>
                </a:lnTo>
                <a:lnTo>
                  <a:pt x="3698" y="793"/>
                </a:lnTo>
                <a:lnTo>
                  <a:pt x="3698" y="0"/>
                </a:lnTo>
              </a:path>
            </a:pathLst>
          </a:custGeom>
          <a:noFill/>
          <a:ln w="25400" cap="rnd">
            <a:solidFill>
              <a:schemeClr val="tx1"/>
            </a:solidFill>
            <a:round/>
            <a:headEn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3" name="Freeform 56"/>
          <p:cNvSpPr>
            <a:spLocks/>
          </p:cNvSpPr>
          <p:nvPr/>
        </p:nvSpPr>
        <p:spPr bwMode="auto">
          <a:xfrm>
            <a:off x="7726363" y="3198813"/>
            <a:ext cx="611187" cy="839787"/>
          </a:xfrm>
          <a:custGeom>
            <a:avLst/>
            <a:gdLst>
              <a:gd name="T0" fmla="*/ 457200 w 385"/>
              <a:gd name="T1" fmla="*/ 838200 h 529"/>
              <a:gd name="T2" fmla="*/ 609600 w 385"/>
              <a:gd name="T3" fmla="*/ 838200 h 529"/>
              <a:gd name="T4" fmla="*/ 609600 w 385"/>
              <a:gd name="T5" fmla="*/ 0 h 529"/>
              <a:gd name="T6" fmla="*/ 0 w 385"/>
              <a:gd name="T7" fmla="*/ 0 h 529"/>
              <a:gd name="T8" fmla="*/ 0 60000 65536"/>
              <a:gd name="T9" fmla="*/ 0 60000 65536"/>
              <a:gd name="T10" fmla="*/ 0 60000 65536"/>
              <a:gd name="T11" fmla="*/ 0 60000 65536"/>
              <a:gd name="T12" fmla="*/ 0 w 385"/>
              <a:gd name="T13" fmla="*/ 0 h 529"/>
              <a:gd name="T14" fmla="*/ 385 w 385"/>
              <a:gd name="T15" fmla="*/ 529 h 529"/>
            </a:gdLst>
            <a:ahLst/>
            <a:cxnLst>
              <a:cxn ang="T8">
                <a:pos x="T0" y="T1"/>
              </a:cxn>
              <a:cxn ang="T9">
                <a:pos x="T2" y="T3"/>
              </a:cxn>
              <a:cxn ang="T10">
                <a:pos x="T4" y="T5"/>
              </a:cxn>
              <a:cxn ang="T11">
                <a:pos x="T6" y="T7"/>
              </a:cxn>
            </a:cxnLst>
            <a:rect l="T12" t="T13" r="T14" b="T15"/>
            <a:pathLst>
              <a:path w="385" h="529">
                <a:moveTo>
                  <a:pt x="288" y="528"/>
                </a:moveTo>
                <a:lnTo>
                  <a:pt x="384" y="528"/>
                </a:lnTo>
                <a:lnTo>
                  <a:pt x="384" y="0"/>
                </a:lnTo>
                <a:lnTo>
                  <a:pt x="0" y="0"/>
                </a:lnTo>
              </a:path>
            </a:pathLst>
          </a:custGeom>
          <a:noFill/>
          <a:ln w="25400" cap="rnd">
            <a:solidFill>
              <a:schemeClr val="tx1"/>
            </a:solidFill>
            <a:round/>
            <a:headEnd/>
            <a:tailEnd type="triangle" w="med" len="med"/>
          </a:ln>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54304" name="Rectangle 57"/>
          <p:cNvSpPr>
            <a:spLocks noChangeArrowheads="1"/>
          </p:cNvSpPr>
          <p:nvPr/>
        </p:nvSpPr>
        <p:spPr bwMode="auto">
          <a:xfrm>
            <a:off x="2942380" y="1692275"/>
            <a:ext cx="1062141" cy="397545"/>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operand</a:t>
            </a:r>
          </a:p>
        </p:txBody>
      </p:sp>
      <p:sp>
        <p:nvSpPr>
          <p:cNvPr id="54305" name="Rectangle 58"/>
          <p:cNvSpPr>
            <a:spLocks noChangeArrowheads="1"/>
          </p:cNvSpPr>
          <p:nvPr/>
        </p:nvSpPr>
        <p:spPr bwMode="auto">
          <a:xfrm>
            <a:off x="2048617" y="4000500"/>
            <a:ext cx="1062141" cy="705321"/>
          </a:xfrm>
          <a:prstGeom prst="rect">
            <a:avLst/>
          </a:prstGeom>
          <a:noFill/>
          <a:ln w="25400">
            <a:noFill/>
            <a:miter lim="800000"/>
            <a:headEnd/>
            <a:tailEnd/>
          </a:ln>
        </p:spPr>
        <p:txBody>
          <a:bodyPr wrap="none" lIns="90488" tIns="44450" rIns="90488" bIns="44450">
            <a:prstTxWarp prst="textNoShape">
              <a:avLst/>
            </a:prstTxWarp>
            <a:spAutoFit/>
          </a:bodyPr>
          <a:lstStyle/>
          <a:p>
            <a:pPr eaLnBrk="1" hangingPunct="1">
              <a:spcBef>
                <a:spcPct val="0"/>
              </a:spcBef>
            </a:pPr>
            <a:r>
              <a:rPr lang="en-US" sz="2000" dirty="0">
                <a:solidFill>
                  <a:prstClr val="black"/>
                </a:solidFill>
                <a:latin typeface="Calibri"/>
                <a:ea typeface="ＭＳ Ｐゴシック"/>
                <a:cs typeface="Calibri"/>
              </a:rPr>
              <a:t>operand</a:t>
            </a:r>
          </a:p>
          <a:p>
            <a:pPr eaLnBrk="1" hangingPunct="1">
              <a:spcBef>
                <a:spcPct val="0"/>
              </a:spcBef>
            </a:pPr>
            <a:r>
              <a:rPr lang="en-US" sz="2000" dirty="0" err="1">
                <a:solidFill>
                  <a:prstClr val="black"/>
                </a:solidFill>
                <a:latin typeface="Calibri"/>
                <a:ea typeface="ＭＳ Ｐゴシック"/>
                <a:cs typeface="Calibri"/>
              </a:rPr>
              <a:t>addr</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37829499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t>CDC6600: Vector Addition</a:t>
            </a:r>
          </a:p>
        </p:txBody>
      </p:sp>
      <p:sp>
        <p:nvSpPr>
          <p:cNvPr id="58370" name="Slide Number Placeholder 5"/>
          <p:cNvSpPr>
            <a:spLocks noGrp="1"/>
          </p:cNvSpPr>
          <p:nvPr>
            <p:ph type="sldNum" sz="quarter" idx="12"/>
          </p:nvPr>
        </p:nvSpPr>
        <p:spPr/>
        <p:txBody>
          <a:bodyPr/>
          <a:lstStyle/>
          <a:p>
            <a:fld id="{0270560A-CE8D-6743-86E6-2F0B0273879D}" type="slidenum">
              <a:rPr lang="en-US">
                <a:solidFill>
                  <a:prstClr val="black"/>
                </a:solidFill>
              </a:rPr>
              <a:pPr/>
              <a:t>28</a:t>
            </a:fld>
            <a:endParaRPr lang="en-US">
              <a:solidFill>
                <a:prstClr val="black"/>
              </a:solidFill>
            </a:endParaRPr>
          </a:p>
        </p:txBody>
      </p:sp>
      <p:sp>
        <p:nvSpPr>
          <p:cNvPr id="58372" name="Rectangle 3"/>
          <p:cNvSpPr>
            <a:spLocks noChangeArrowheads="1"/>
          </p:cNvSpPr>
          <p:nvPr/>
        </p:nvSpPr>
        <p:spPr bwMode="auto">
          <a:xfrm>
            <a:off x="2037352" y="1082045"/>
            <a:ext cx="4894670" cy="3413755"/>
          </a:xfrm>
          <a:prstGeom prst="rect">
            <a:avLst/>
          </a:prstGeom>
          <a:noFill/>
          <a:ln w="25400">
            <a:noFill/>
            <a:miter lim="800000"/>
            <a:headEnd/>
            <a:tailEnd/>
          </a:ln>
        </p:spPr>
        <p:txBody>
          <a:bodyPr wrap="none" lIns="90488" tIns="44450" rIns="90488" bIns="44450">
            <a:prstTxWarp prst="textNoShape">
              <a:avLst/>
            </a:prstTxWarp>
            <a:spAutoFit/>
          </a:bodyPr>
          <a:lstStyle/>
          <a:p>
            <a:pPr lvl="2" eaLnBrk="1" hangingPunct="1">
              <a:spcBef>
                <a:spcPct val="0"/>
              </a:spcBef>
            </a:pPr>
            <a:r>
              <a:rPr lang="en-US" sz="2400" dirty="0">
                <a:solidFill>
                  <a:prstClr val="black"/>
                </a:solidFill>
                <a:latin typeface="Calibri"/>
                <a:ea typeface="ＭＳ Ｐゴシック"/>
                <a:cs typeface="Calibri"/>
              </a:rPr>
              <a:t>B0  ←  </a:t>
            </a:r>
            <a:r>
              <a:rPr lang="en-US" sz="2400" i="1" dirty="0">
                <a:solidFill>
                  <a:prstClr val="black"/>
                </a:solidFill>
                <a:latin typeface="Calibri"/>
                <a:ea typeface="ＭＳ Ｐゴシック"/>
                <a:cs typeface="Calibri"/>
              </a:rPr>
              <a:t>- n</a:t>
            </a:r>
            <a:endParaRPr lang="en-US" sz="2400" dirty="0">
              <a:solidFill>
                <a:prstClr val="black"/>
              </a:solidFill>
              <a:latin typeface="Calibri"/>
              <a:ea typeface="ＭＳ Ｐゴシック"/>
              <a:cs typeface="Calibri"/>
            </a:endParaRPr>
          </a:p>
          <a:p>
            <a:pPr eaLnBrk="1" hangingPunct="1">
              <a:spcBef>
                <a:spcPct val="0"/>
              </a:spcBef>
            </a:pPr>
            <a:r>
              <a:rPr lang="en-US" sz="2400" dirty="0">
                <a:solidFill>
                  <a:prstClr val="black"/>
                </a:solidFill>
                <a:latin typeface="Calibri"/>
                <a:ea typeface="ＭＳ Ｐゴシック"/>
                <a:cs typeface="Calibri"/>
              </a:rPr>
              <a:t>loop:	JZE   B0, exit</a:t>
            </a:r>
          </a:p>
          <a:p>
            <a:pPr lvl="2" eaLnBrk="1" hangingPunct="1">
              <a:spcBef>
                <a:spcPct val="0"/>
              </a:spcBef>
            </a:pPr>
            <a:r>
              <a:rPr lang="en-US" sz="2400" dirty="0">
                <a:solidFill>
                  <a:prstClr val="black"/>
                </a:solidFill>
                <a:latin typeface="Calibri"/>
                <a:ea typeface="ＭＳ Ｐゴシック"/>
                <a:cs typeface="Calibri"/>
              </a:rPr>
              <a:t>A0 ←  B0 + a0		</a:t>
            </a:r>
            <a:r>
              <a:rPr lang="en-US" sz="2400" i="1" dirty="0">
                <a:solidFill>
                  <a:prstClr val="black"/>
                </a:solidFill>
                <a:latin typeface="Calibri"/>
                <a:ea typeface="ＭＳ Ｐゴシック"/>
                <a:cs typeface="Calibri"/>
              </a:rPr>
              <a:t>load X0</a:t>
            </a:r>
            <a:endParaRPr lang="en-US" sz="2400" dirty="0">
              <a:solidFill>
                <a:prstClr val="black"/>
              </a:solidFill>
              <a:latin typeface="Calibri"/>
              <a:ea typeface="ＭＳ Ｐゴシック"/>
              <a:cs typeface="Calibri"/>
            </a:endParaRPr>
          </a:p>
          <a:p>
            <a:pPr lvl="2" eaLnBrk="1" hangingPunct="1">
              <a:spcBef>
                <a:spcPct val="0"/>
              </a:spcBef>
            </a:pPr>
            <a:r>
              <a:rPr lang="en-US" sz="2400" dirty="0">
                <a:solidFill>
                  <a:prstClr val="black"/>
                </a:solidFill>
                <a:latin typeface="Calibri"/>
                <a:ea typeface="ＭＳ Ｐゴシック"/>
                <a:cs typeface="Calibri"/>
              </a:rPr>
              <a:t>A1 ←  B0 + b0 		</a:t>
            </a:r>
            <a:r>
              <a:rPr lang="en-US" sz="2400" i="1" dirty="0">
                <a:solidFill>
                  <a:prstClr val="black"/>
                </a:solidFill>
                <a:latin typeface="Calibri"/>
                <a:ea typeface="ＭＳ Ｐゴシック"/>
                <a:cs typeface="Calibri"/>
              </a:rPr>
              <a:t>load X1</a:t>
            </a:r>
            <a:endParaRPr lang="en-US" sz="2400" dirty="0">
              <a:solidFill>
                <a:prstClr val="black"/>
              </a:solidFill>
              <a:latin typeface="Calibri"/>
              <a:ea typeface="ＭＳ Ｐゴシック"/>
              <a:cs typeface="Calibri"/>
            </a:endParaRPr>
          </a:p>
          <a:p>
            <a:pPr lvl="2" eaLnBrk="1" hangingPunct="1">
              <a:spcBef>
                <a:spcPct val="0"/>
              </a:spcBef>
            </a:pPr>
            <a:r>
              <a:rPr lang="en-US" sz="2400" dirty="0">
                <a:solidFill>
                  <a:prstClr val="black"/>
                </a:solidFill>
                <a:latin typeface="Calibri"/>
                <a:ea typeface="ＭＳ Ｐゴシック"/>
                <a:cs typeface="Calibri"/>
              </a:rPr>
              <a:t>X6 ←  X0 + X1</a:t>
            </a:r>
          </a:p>
          <a:p>
            <a:pPr lvl="2" eaLnBrk="1" hangingPunct="1">
              <a:spcBef>
                <a:spcPct val="0"/>
              </a:spcBef>
            </a:pPr>
            <a:r>
              <a:rPr lang="en-US" sz="2400" dirty="0">
                <a:solidFill>
                  <a:prstClr val="black"/>
                </a:solidFill>
                <a:latin typeface="Calibri"/>
                <a:ea typeface="ＭＳ Ｐゴシック"/>
                <a:cs typeface="Calibri"/>
              </a:rPr>
              <a:t>A6 ←  B0 + c0 		</a:t>
            </a:r>
            <a:r>
              <a:rPr lang="en-US" sz="2400" i="1" dirty="0">
                <a:solidFill>
                  <a:prstClr val="black"/>
                </a:solidFill>
                <a:latin typeface="Calibri"/>
                <a:ea typeface="ＭＳ Ｐゴシック"/>
                <a:cs typeface="Calibri"/>
              </a:rPr>
              <a:t>store X6</a:t>
            </a:r>
            <a:endParaRPr lang="en-US" sz="2400" dirty="0">
              <a:solidFill>
                <a:prstClr val="black"/>
              </a:solidFill>
              <a:latin typeface="Calibri"/>
              <a:ea typeface="ＭＳ Ｐゴシック"/>
              <a:cs typeface="Calibri"/>
            </a:endParaRPr>
          </a:p>
          <a:p>
            <a:pPr lvl="2" eaLnBrk="1" hangingPunct="1">
              <a:spcBef>
                <a:spcPct val="0"/>
              </a:spcBef>
            </a:pPr>
            <a:r>
              <a:rPr lang="en-US" sz="2400" dirty="0">
                <a:solidFill>
                  <a:prstClr val="black"/>
                </a:solidFill>
                <a:latin typeface="Calibri"/>
                <a:ea typeface="ＭＳ Ｐゴシック"/>
                <a:cs typeface="Calibri"/>
              </a:rPr>
              <a:t>B0 ←  B0 + 1</a:t>
            </a:r>
          </a:p>
          <a:p>
            <a:pPr lvl="2" eaLnBrk="1" hangingPunct="1">
              <a:spcBef>
                <a:spcPct val="0"/>
              </a:spcBef>
            </a:pPr>
            <a:r>
              <a:rPr lang="en-US" sz="2400" dirty="0">
                <a:solidFill>
                  <a:prstClr val="black"/>
                </a:solidFill>
                <a:latin typeface="Calibri"/>
                <a:ea typeface="ＭＳ Ｐゴシック"/>
                <a:cs typeface="Calibri"/>
              </a:rPr>
              <a:t>jump loop</a:t>
            </a:r>
          </a:p>
          <a:p>
            <a:pPr eaLnBrk="1" latinLnBrk="1" hangingPunct="1">
              <a:spcBef>
                <a:spcPct val="0"/>
              </a:spcBef>
            </a:pPr>
            <a:endParaRPr lang="en-US" sz="2400" dirty="0">
              <a:solidFill>
                <a:prstClr val="black"/>
              </a:solidFill>
              <a:latin typeface="Calibri"/>
              <a:ea typeface="ＭＳ Ｐゴシック"/>
              <a:cs typeface="Calibri"/>
            </a:endParaRPr>
          </a:p>
        </p:txBody>
      </p:sp>
      <p:sp>
        <p:nvSpPr>
          <p:cNvPr id="58373" name="Text Box 4"/>
          <p:cNvSpPr txBox="1">
            <a:spLocks noChangeArrowheads="1"/>
          </p:cNvSpPr>
          <p:nvPr/>
        </p:nvSpPr>
        <p:spPr bwMode="auto">
          <a:xfrm>
            <a:off x="914400" y="4495800"/>
            <a:ext cx="2727279" cy="1200328"/>
          </a:xfrm>
          <a:prstGeom prst="rect">
            <a:avLst/>
          </a:prstGeom>
          <a:noFill/>
          <a:ln w="9525">
            <a:noFill/>
            <a:miter lim="800000"/>
            <a:headEnd/>
            <a:tailEnd/>
          </a:ln>
        </p:spPr>
        <p:txBody>
          <a:bodyPr wrap="none">
            <a:prstTxWarp prst="textNoShape">
              <a:avLst/>
            </a:prstTxWarp>
            <a:spAutoFit/>
          </a:bodyPr>
          <a:lstStyle/>
          <a:p>
            <a:pPr eaLnBrk="1" hangingPunct="1">
              <a:spcBef>
                <a:spcPct val="0"/>
              </a:spcBef>
            </a:pPr>
            <a:r>
              <a:rPr lang="en-US" sz="2400" dirty="0">
                <a:solidFill>
                  <a:prstClr val="black"/>
                </a:solidFill>
                <a:latin typeface="Calibri"/>
                <a:ea typeface="ＭＳ Ｐゴシック"/>
                <a:cs typeface="Calibri"/>
              </a:rPr>
              <a:t>Ai = address register</a:t>
            </a:r>
          </a:p>
          <a:p>
            <a:pPr eaLnBrk="1" hangingPunct="1">
              <a:spcBef>
                <a:spcPct val="0"/>
              </a:spcBef>
            </a:pPr>
            <a:r>
              <a:rPr lang="en-US" sz="2400" dirty="0">
                <a:solidFill>
                  <a:prstClr val="black"/>
                </a:solidFill>
                <a:latin typeface="Calibri"/>
                <a:ea typeface="ＭＳ Ｐゴシック"/>
                <a:cs typeface="Calibri"/>
              </a:rPr>
              <a:t>Bi = index register</a:t>
            </a:r>
          </a:p>
          <a:p>
            <a:pPr eaLnBrk="1" hangingPunct="1">
              <a:spcBef>
                <a:spcPct val="0"/>
              </a:spcBef>
            </a:pPr>
            <a:r>
              <a:rPr lang="en-US" sz="2400" dirty="0">
                <a:solidFill>
                  <a:prstClr val="black"/>
                </a:solidFill>
                <a:latin typeface="Calibri"/>
                <a:ea typeface="ＭＳ Ｐゴシック"/>
                <a:cs typeface="Calibri"/>
              </a:rPr>
              <a:t>Xi = data register</a:t>
            </a:r>
          </a:p>
        </p:txBody>
      </p:sp>
    </p:spTree>
    <p:extLst>
      <p:ext uri="{BB962C8B-B14F-4D97-AF65-F5344CB8AC3E}">
        <p14:creationId xmlns:p14="http://schemas.microsoft.com/office/powerpoint/2010/main" val="9021422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219200" y="152400"/>
            <a:ext cx="6553199" cy="736600"/>
          </a:xfrm>
        </p:spPr>
        <p:txBody>
          <a:bodyPr/>
          <a:lstStyle/>
          <a:p>
            <a:r>
              <a:rPr lang="en-US" dirty="0"/>
              <a:t>CDC6600 ISA designed to simplify high-performance implementation</a:t>
            </a:r>
          </a:p>
        </p:txBody>
      </p:sp>
      <p:sp>
        <p:nvSpPr>
          <p:cNvPr id="60420" name="Rectangle 3"/>
          <p:cNvSpPr>
            <a:spLocks noGrp="1" noChangeArrowheads="1"/>
          </p:cNvSpPr>
          <p:nvPr>
            <p:ph idx="1"/>
          </p:nvPr>
        </p:nvSpPr>
        <p:spPr>
          <a:xfrm>
            <a:off x="457200" y="1143000"/>
            <a:ext cx="8077200" cy="5054600"/>
          </a:xfrm>
        </p:spPr>
        <p:txBody>
          <a:bodyPr/>
          <a:lstStyle/>
          <a:p>
            <a:r>
              <a:rPr lang="en-US" sz="2400" dirty="0"/>
              <a:t>Use of three-address, register-register ALU instructions simplifies pipelined implementation</a:t>
            </a:r>
          </a:p>
          <a:p>
            <a:pPr lvl="1"/>
            <a:r>
              <a:rPr lang="en-US" sz="2000" dirty="0"/>
              <a:t>Only 3-bit register-specifier fields checked for dependencies</a:t>
            </a:r>
          </a:p>
          <a:p>
            <a:pPr lvl="1"/>
            <a:r>
              <a:rPr lang="en-US" sz="2000" dirty="0"/>
              <a:t>No implicit dependencies between inputs and outputs</a:t>
            </a:r>
          </a:p>
          <a:p>
            <a:r>
              <a:rPr lang="en-US" sz="2400" dirty="0"/>
              <a:t>Decoupling setting of address register (</a:t>
            </a:r>
            <a:r>
              <a:rPr lang="en-US" sz="2400" dirty="0" err="1"/>
              <a:t>Ar</a:t>
            </a:r>
            <a:r>
              <a:rPr lang="en-US" sz="2400" dirty="0"/>
              <a:t>) from retrieving value from data register (</a:t>
            </a:r>
            <a:r>
              <a:rPr lang="en-US" sz="2400" dirty="0" err="1"/>
              <a:t>Xr</a:t>
            </a:r>
            <a:r>
              <a:rPr lang="en-US" sz="2400" dirty="0"/>
              <a:t>) simplifies providing multiple outstanding memory accesses</a:t>
            </a:r>
          </a:p>
          <a:p>
            <a:pPr lvl="1"/>
            <a:r>
              <a:rPr lang="en-US" sz="2000" dirty="0"/>
              <a:t>Address update instruction also issues implicit memory operation</a:t>
            </a:r>
          </a:p>
          <a:p>
            <a:pPr lvl="1"/>
            <a:r>
              <a:rPr lang="en-US" sz="2000" dirty="0"/>
              <a:t>Software can schedule load of address register before use of value</a:t>
            </a:r>
          </a:p>
          <a:p>
            <a:pPr lvl="1"/>
            <a:r>
              <a:rPr lang="en-US" sz="2000" dirty="0"/>
              <a:t>Can interleave independent instructions </a:t>
            </a:r>
            <a:r>
              <a:rPr lang="en-US" sz="2000" dirty="0" err="1"/>
              <a:t>inbetween</a:t>
            </a:r>
            <a:endParaRPr lang="en-US" sz="2000" dirty="0"/>
          </a:p>
          <a:p>
            <a:r>
              <a:rPr lang="en-US" sz="2400" dirty="0"/>
              <a:t>CDC6600 has multiple parallel </a:t>
            </a:r>
            <a:r>
              <a:rPr lang="en-US" sz="2400" i="1" dirty="0" err="1"/>
              <a:t>unpipelined</a:t>
            </a:r>
            <a:r>
              <a:rPr lang="en-US" sz="2400" dirty="0"/>
              <a:t> functional units</a:t>
            </a:r>
          </a:p>
          <a:p>
            <a:pPr lvl="1"/>
            <a:r>
              <a:rPr lang="en-US" sz="2000" dirty="0"/>
              <a:t>E.g., 2 separate multipliers</a:t>
            </a:r>
          </a:p>
          <a:p>
            <a:r>
              <a:rPr lang="en-US" sz="2400" dirty="0"/>
              <a:t>Follow-on machine CDC7600 used pipelined functional units</a:t>
            </a:r>
          </a:p>
          <a:p>
            <a:pPr lvl="1"/>
            <a:r>
              <a:rPr lang="en-US" sz="2000" dirty="0"/>
              <a:t>Foreshadows later RISC designs</a:t>
            </a:r>
          </a:p>
        </p:txBody>
      </p:sp>
      <p:sp>
        <p:nvSpPr>
          <p:cNvPr id="60418" name="Slide Number Placeholder 5"/>
          <p:cNvSpPr>
            <a:spLocks noGrp="1"/>
          </p:cNvSpPr>
          <p:nvPr>
            <p:ph type="sldNum" sz="quarter" idx="12"/>
          </p:nvPr>
        </p:nvSpPr>
        <p:spPr>
          <a:xfrm>
            <a:off x="7162800" y="6565900"/>
            <a:ext cx="1905000" cy="292100"/>
          </a:xfrm>
          <a:prstGeom prst="rect">
            <a:avLst/>
          </a:prstGeom>
        </p:spPr>
        <p:txBody>
          <a:bodyPr/>
          <a:lstStyle/>
          <a:p>
            <a:fld id="{E91933CF-A285-8949-85BE-4EB6DA5493AB}"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075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2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2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0">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en-US" dirty="0"/>
              <a:t>Asynchronous Interrupts</a:t>
            </a:r>
            <a:endParaRPr lang="en-US" sz="2000" dirty="0"/>
          </a:p>
        </p:txBody>
      </p:sp>
      <p:sp>
        <p:nvSpPr>
          <p:cNvPr id="1373187" name="Rectangle 3"/>
          <p:cNvSpPr>
            <a:spLocks noGrp="1" noChangeArrowheads="1"/>
          </p:cNvSpPr>
          <p:nvPr>
            <p:ph idx="1"/>
          </p:nvPr>
        </p:nvSpPr>
        <p:spPr>
          <a:xfrm>
            <a:off x="698500" y="1066800"/>
            <a:ext cx="7912100" cy="5054600"/>
          </a:xfrm>
        </p:spPr>
        <p:txBody>
          <a:bodyPr/>
          <a:lstStyle/>
          <a:p>
            <a:r>
              <a:rPr lang="en-US" dirty="0"/>
              <a:t>An I/O device requests attention by asserting one of the </a:t>
            </a:r>
            <a:r>
              <a:rPr lang="en-US" i="1" dirty="0"/>
              <a:t>prioritized interrupt request lines</a:t>
            </a:r>
          </a:p>
          <a:p>
            <a:pPr lvl="2"/>
            <a:endParaRPr lang="en-US" i="1" dirty="0"/>
          </a:p>
          <a:p>
            <a:r>
              <a:rPr lang="en-US" dirty="0"/>
              <a:t>When the processor decides to process the interrupt </a:t>
            </a:r>
          </a:p>
          <a:p>
            <a:pPr lvl="1"/>
            <a:r>
              <a:rPr lang="en-US" sz="2000" dirty="0"/>
              <a:t>It stops the current program at instruction I</a:t>
            </a:r>
            <a:r>
              <a:rPr lang="en-US" sz="3200" baseline="-25000" dirty="0"/>
              <a:t>i </a:t>
            </a:r>
            <a:r>
              <a:rPr lang="en-US" sz="2000" dirty="0"/>
              <a:t>, completing all the instructions up to I</a:t>
            </a:r>
            <a:r>
              <a:rPr lang="en-US" sz="3200" baseline="-25000" dirty="0"/>
              <a:t>i-1  </a:t>
            </a:r>
            <a:r>
              <a:rPr lang="en-US" sz="2000" i="1" dirty="0"/>
              <a:t>(precise interrupt)</a:t>
            </a:r>
            <a:endParaRPr lang="en-US" sz="2000" dirty="0"/>
          </a:p>
          <a:p>
            <a:pPr lvl="1"/>
            <a:r>
              <a:rPr lang="en-US" sz="2000" dirty="0"/>
              <a:t>It saves the PC of instruction I</a:t>
            </a:r>
            <a:r>
              <a:rPr lang="en-US" sz="3200" baseline="-25000" dirty="0"/>
              <a:t>i</a:t>
            </a:r>
            <a:r>
              <a:rPr lang="en-US" sz="2000" dirty="0"/>
              <a:t> in a special register (EPC)</a:t>
            </a:r>
          </a:p>
          <a:p>
            <a:pPr lvl="2"/>
            <a:r>
              <a:rPr lang="en-US" sz="2000" i="1" dirty="0"/>
              <a:t>EPC = Exception Program Counter, </a:t>
            </a:r>
            <a:r>
              <a:rPr lang="en-US" sz="2000" dirty="0"/>
              <a:t>but also used for traps cause by interrupts</a:t>
            </a:r>
          </a:p>
          <a:p>
            <a:pPr lvl="1"/>
            <a:r>
              <a:rPr lang="en-US" sz="2000" dirty="0"/>
              <a:t>Saves reason for interrupt in special </a:t>
            </a:r>
            <a:r>
              <a:rPr lang="en-US" sz="2000" i="1" dirty="0"/>
              <a:t>Cause</a:t>
            </a:r>
            <a:r>
              <a:rPr lang="en-US" sz="2000" dirty="0"/>
              <a:t> register, so handler can determine what to do</a:t>
            </a:r>
          </a:p>
          <a:p>
            <a:pPr lvl="1"/>
            <a:r>
              <a:rPr lang="en-US" sz="2000" dirty="0"/>
              <a:t>Disables interrupts and transfers control to a designated interrupt handler running in supervisor mode</a:t>
            </a:r>
          </a:p>
        </p:txBody>
      </p:sp>
      <p:sp>
        <p:nvSpPr>
          <p:cNvPr id="6" name="Slide Number Placeholder 5"/>
          <p:cNvSpPr>
            <a:spLocks noGrp="1"/>
          </p:cNvSpPr>
          <p:nvPr>
            <p:ph type="sldNum" sz="quarter" idx="12"/>
          </p:nvPr>
        </p:nvSpPr>
        <p:spPr>
          <a:prstGeom prst="rect">
            <a:avLst/>
          </a:prstGeom>
        </p:spPr>
        <p:txBody>
          <a:bodyPr/>
          <a:lstStyle/>
          <a:p>
            <a:fld id="{F23D183B-F9E6-9541-A4D2-D8501B36E5AB}" type="slidenum">
              <a:rPr lang="en-US">
                <a:solidFill>
                  <a:prstClr val="black"/>
                </a:solidFill>
              </a:rPr>
              <a:pPr/>
              <a:t>3</a:t>
            </a:fld>
            <a:endParaRPr lang="en-US">
              <a:solidFill>
                <a:srgbClr val="FBBA03"/>
              </a:solidFill>
            </a:endParaRPr>
          </a:p>
        </p:txBody>
      </p:sp>
    </p:spTree>
    <p:extLst>
      <p:ext uri="{BB962C8B-B14F-4D97-AF65-F5344CB8AC3E}">
        <p14:creationId xmlns:p14="http://schemas.microsoft.com/office/powerpoint/2010/main" val="4239406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90A75C8-C148-D646-81FC-1D13FFF086FF}" type="slidenum">
              <a:rPr lang="en-US" smtClean="0">
                <a:solidFill>
                  <a:prstClr val="black"/>
                </a:solidFill>
              </a:rPr>
              <a:pPr>
                <a:defRPr/>
              </a:pPr>
              <a:t>30</a:t>
            </a:fld>
            <a:endParaRPr lang="en-US">
              <a:solidFill>
                <a:prstClr val="black"/>
              </a:solidFill>
            </a:endParaRPr>
          </a:p>
        </p:txBody>
      </p:sp>
      <p:pic>
        <p:nvPicPr>
          <p:cNvPr id="6" name="Picture 5" descr="memo.jpeg"/>
          <p:cNvPicPr>
            <a:picLocks noChangeAspect="1"/>
          </p:cNvPicPr>
          <p:nvPr/>
        </p:nvPicPr>
        <p:blipFill rotWithShape="1">
          <a:blip r:embed="rId2">
            <a:extLst>
              <a:ext uri="{28A0092B-C50C-407E-A947-70E740481C1C}">
                <a14:useLocalDpi xmlns:a14="http://schemas.microsoft.com/office/drawing/2010/main" val="0"/>
              </a:ext>
            </a:extLst>
          </a:blip>
          <a:srcRect l="21247" t="7349" r="21243" b="18501"/>
          <a:stretch/>
        </p:blipFill>
        <p:spPr>
          <a:xfrm>
            <a:off x="990600" y="-1"/>
            <a:ext cx="7162800" cy="6921357"/>
          </a:xfrm>
          <a:prstGeom prst="rect">
            <a:avLst/>
          </a:prstGeom>
        </p:spPr>
      </p:pic>
      <p:sp>
        <p:nvSpPr>
          <p:cNvPr id="2" name="TextBox 1"/>
          <p:cNvSpPr txBox="1"/>
          <p:nvPr/>
        </p:nvSpPr>
        <p:spPr>
          <a:xfrm>
            <a:off x="7696200" y="6019800"/>
            <a:ext cx="1207933"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 IBM]</a:t>
            </a:r>
          </a:p>
        </p:txBody>
      </p:sp>
    </p:spTree>
    <p:extLst>
      <p:ext uri="{BB962C8B-B14F-4D97-AF65-F5344CB8AC3E}">
        <p14:creationId xmlns:p14="http://schemas.microsoft.com/office/powerpoint/2010/main" val="2303466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317500" y="0"/>
            <a:ext cx="8528050" cy="960437"/>
          </a:xfrm>
        </p:spPr>
        <p:txBody>
          <a:bodyPr/>
          <a:lstStyle/>
          <a:p>
            <a:r>
              <a:rPr lang="en-US"/>
              <a:t>IBM Memo on CDC6600</a:t>
            </a:r>
          </a:p>
        </p:txBody>
      </p:sp>
      <p:sp>
        <p:nvSpPr>
          <p:cNvPr id="1764355" name="Rectangle 3"/>
          <p:cNvSpPr>
            <a:spLocks noGrp="1" noChangeArrowheads="1"/>
          </p:cNvSpPr>
          <p:nvPr>
            <p:ph idx="1"/>
          </p:nvPr>
        </p:nvSpPr>
        <p:spPr>
          <a:xfrm>
            <a:off x="762000" y="838200"/>
            <a:ext cx="7772400" cy="5281612"/>
          </a:xfrm>
          <a:noFill/>
        </p:spPr>
        <p:txBody>
          <a:bodyPr/>
          <a:lstStyle/>
          <a:p>
            <a:pPr marL="342900" indent="-342900">
              <a:buFontTx/>
              <a:buNone/>
            </a:pPr>
            <a:r>
              <a:rPr lang="en-US" sz="2400" dirty="0"/>
              <a:t>Thomas Watson Jr., IBM CEO, August 1963:</a:t>
            </a:r>
          </a:p>
          <a:p>
            <a:pPr marL="742950" lvl="1" indent="-285750">
              <a:buFontTx/>
              <a:buNone/>
            </a:pPr>
            <a:r>
              <a:rPr lang="en-US" i="1" dirty="0"/>
              <a:t>	“Last week, Control Data ... announced the 6600 system. I understand that in the laboratory developing the system there are only 34 people including the janitor. Of these, 14 are engineers and 4 are programmers... Contrasting this modest effort with our vast development activities, I fail to understand why we have lost our industry leadership position by letting someone else offer the world's most powerful computer.”</a:t>
            </a:r>
          </a:p>
          <a:p>
            <a:pPr marL="342900" indent="-342900">
              <a:buFontTx/>
              <a:buNone/>
            </a:pPr>
            <a:r>
              <a:rPr lang="en-US" sz="2400" dirty="0"/>
              <a:t> </a:t>
            </a:r>
          </a:p>
          <a:p>
            <a:pPr marL="342900" indent="-342900">
              <a:buFontTx/>
              <a:buNone/>
            </a:pPr>
            <a:r>
              <a:rPr lang="en-US" sz="2400" dirty="0"/>
              <a:t>To which Cray replied: </a:t>
            </a:r>
            <a:r>
              <a:rPr lang="en-US" sz="2400" i="1" dirty="0"/>
              <a:t>“It seems like Mr. Watson has answered his own question.”</a:t>
            </a:r>
            <a:endParaRPr lang="en-US" sz="2400" dirty="0"/>
          </a:p>
        </p:txBody>
      </p:sp>
      <p:sp>
        <p:nvSpPr>
          <p:cNvPr id="50180" name="Slide Number Placeholder 5"/>
          <p:cNvSpPr>
            <a:spLocks noGrp="1"/>
          </p:cNvSpPr>
          <p:nvPr>
            <p:ph type="sldNum" sz="quarter" idx="12"/>
          </p:nvPr>
        </p:nvSpPr>
        <p:spPr>
          <a:xfrm>
            <a:off x="6553200" y="6565900"/>
            <a:ext cx="1905000" cy="292100"/>
          </a:xfrm>
          <a:prstGeom prst="rect">
            <a:avLst/>
          </a:prstGeom>
          <a:noFill/>
        </p:spPr>
        <p:txBody>
          <a:bodyPr/>
          <a:lstStyle/>
          <a:p>
            <a:fld id="{B99C88DA-A10C-D64F-9FCA-733807DCB1A3}" type="slidenum">
              <a:rPr lang="en-US" smtClean="0">
                <a:solidFill>
                  <a:prstClr val="black"/>
                </a:solidFill>
              </a:rPr>
              <a:pPr/>
              <a:t>31</a:t>
            </a:fld>
            <a:endParaRPr lang="en-US">
              <a:solidFill>
                <a:srgbClr val="FBBA03"/>
              </a:solidFill>
            </a:endParaRPr>
          </a:p>
        </p:txBody>
      </p:sp>
    </p:spTree>
    <p:extLst>
      <p:ext uri="{BB962C8B-B14F-4D97-AF65-F5344CB8AC3E}">
        <p14:creationId xmlns:p14="http://schemas.microsoft.com/office/powerpoint/2010/main" val="27787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4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 Terminology</a:t>
            </a:r>
          </a:p>
        </p:txBody>
      </p:sp>
      <p:sp>
        <p:nvSpPr>
          <p:cNvPr id="3" name="Content Placeholder 2"/>
          <p:cNvSpPr>
            <a:spLocks noGrp="1"/>
          </p:cNvSpPr>
          <p:nvPr>
            <p:ph idx="1"/>
          </p:nvPr>
        </p:nvSpPr>
        <p:spPr/>
        <p:txBody>
          <a:bodyPr/>
          <a:lstStyle/>
          <a:p>
            <a:pPr marL="0" indent="0">
              <a:buNone/>
            </a:pPr>
            <a:r>
              <a:rPr lang="en-US" b="1" dirty="0"/>
              <a:t>Latency</a:t>
            </a:r>
            <a:r>
              <a:rPr lang="en-US" dirty="0"/>
              <a:t> (in seconds or cycles):  Time taken for a single operation from start to finish (initiation to useable result)</a:t>
            </a:r>
          </a:p>
          <a:p>
            <a:pPr marL="0" indent="0">
              <a:buNone/>
            </a:pPr>
            <a:r>
              <a:rPr lang="en-US" b="1" dirty="0"/>
              <a:t>Bandwidth</a:t>
            </a:r>
            <a:r>
              <a:rPr lang="en-US" dirty="0"/>
              <a:t> (in operations/second or operations/cycle): Rate of which operations can be performed </a:t>
            </a:r>
          </a:p>
          <a:p>
            <a:pPr marL="0" indent="0">
              <a:buNone/>
            </a:pPr>
            <a:r>
              <a:rPr lang="en-US" b="1" dirty="0"/>
              <a:t>Occupancy</a:t>
            </a:r>
            <a:r>
              <a:rPr lang="en-US" dirty="0"/>
              <a:t> (in seconds or cycles): Time during which the unit is blocked on an operation (structural hazard)</a:t>
            </a:r>
          </a:p>
          <a:p>
            <a:pPr marL="0" indent="0">
              <a:buNone/>
            </a:pPr>
            <a:r>
              <a:rPr lang="en-US" dirty="0"/>
              <a:t>Note, for a single functional unit:</a:t>
            </a:r>
          </a:p>
          <a:p>
            <a:r>
              <a:rPr lang="en-US" dirty="0"/>
              <a:t>Occupancy can be much less than latency (how?)</a:t>
            </a:r>
          </a:p>
          <a:p>
            <a:r>
              <a:rPr lang="en-US" dirty="0"/>
              <a:t>Occupancy can be greater than latency (how?)</a:t>
            </a:r>
          </a:p>
          <a:p>
            <a:r>
              <a:rPr lang="en-US" dirty="0"/>
              <a:t>Bandwidth can be greater than 1/latency (how?)</a:t>
            </a:r>
          </a:p>
          <a:p>
            <a:r>
              <a:rPr lang="en-US" dirty="0"/>
              <a:t>Bandwidth can be less than 1/latency (how?)</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32</a:t>
            </a:fld>
            <a:endParaRPr lang="en-US" b="0">
              <a:solidFill>
                <a:srgbClr val="FBBA03"/>
              </a:solidFill>
            </a:endParaRPr>
          </a:p>
        </p:txBody>
      </p:sp>
    </p:spTree>
    <p:extLst>
      <p:ext uri="{BB962C8B-B14F-4D97-AF65-F5344CB8AC3E}">
        <p14:creationId xmlns:p14="http://schemas.microsoft.com/office/powerpoint/2010/main" val="8107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noFill/>
        </p:spPr>
        <p:txBody>
          <a:bodyPr lIns="90488" tIns="44450" rIns="90488" bIns="44450"/>
          <a:lstStyle/>
          <a:p>
            <a:r>
              <a:rPr lang="en-US" dirty="0"/>
              <a:t>Issues in Complex Pipeline Control</a:t>
            </a:r>
          </a:p>
        </p:txBody>
      </p:sp>
      <p:sp>
        <p:nvSpPr>
          <p:cNvPr id="29700" name="Slide Number Placeholder 5"/>
          <p:cNvSpPr>
            <a:spLocks noGrp="1"/>
          </p:cNvSpPr>
          <p:nvPr>
            <p:ph type="sldNum" sz="quarter" idx="12"/>
          </p:nvPr>
        </p:nvSpPr>
        <p:spPr>
          <a:prstGeom prst="rect">
            <a:avLst/>
          </a:prstGeom>
          <a:noFill/>
        </p:spPr>
        <p:txBody>
          <a:bodyPr/>
          <a:lstStyle/>
          <a:p>
            <a:fld id="{92E7ABAE-6A38-F740-9332-44C48504C62E}" type="slidenum">
              <a:rPr lang="en-US">
                <a:solidFill>
                  <a:prstClr val="black"/>
                </a:solidFill>
              </a:rPr>
              <a:pPr/>
              <a:t>33</a:t>
            </a:fld>
            <a:endParaRPr lang="en-US">
              <a:solidFill>
                <a:srgbClr val="FBBA03"/>
              </a:solidFill>
            </a:endParaRPr>
          </a:p>
        </p:txBody>
      </p:sp>
      <p:grpSp>
        <p:nvGrpSpPr>
          <p:cNvPr id="43" name="Group 42"/>
          <p:cNvGrpSpPr/>
          <p:nvPr/>
        </p:nvGrpSpPr>
        <p:grpSpPr>
          <a:xfrm>
            <a:off x="1676400" y="2514600"/>
            <a:ext cx="6159500" cy="3856296"/>
            <a:chOff x="317500" y="1435100"/>
            <a:chExt cx="7951788" cy="4978400"/>
          </a:xfrm>
        </p:grpSpPr>
        <p:grpSp>
          <p:nvGrpSpPr>
            <p:cNvPr id="29702" name="Group 3"/>
            <p:cNvGrpSpPr>
              <a:grpSpLocks/>
            </p:cNvGrpSpPr>
            <p:nvPr/>
          </p:nvGrpSpPr>
          <p:grpSpPr bwMode="auto">
            <a:xfrm>
              <a:off x="317500" y="2514600"/>
              <a:ext cx="812800" cy="812800"/>
              <a:chOff x="200" y="1584"/>
              <a:chExt cx="512" cy="512"/>
            </a:xfrm>
          </p:grpSpPr>
          <p:sp>
            <p:nvSpPr>
              <p:cNvPr id="29739" name="Rectangle 4"/>
              <p:cNvSpPr>
                <a:spLocks noChangeArrowheads="1"/>
              </p:cNvSpPr>
              <p:nvPr/>
            </p:nvSpPr>
            <p:spPr bwMode="auto">
              <a:xfrm>
                <a:off x="200" y="1584"/>
                <a:ext cx="512" cy="51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40" name="Rectangle 5"/>
              <p:cNvSpPr>
                <a:spLocks noChangeArrowheads="1"/>
              </p:cNvSpPr>
              <p:nvPr/>
            </p:nvSpPr>
            <p:spPr bwMode="auto">
              <a:xfrm>
                <a:off x="200" y="1711"/>
                <a:ext cx="496" cy="3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IF</a:t>
                </a:r>
              </a:p>
            </p:txBody>
          </p:sp>
        </p:grpSp>
        <p:sp>
          <p:nvSpPr>
            <p:cNvPr id="29703" name="Rectangle 6"/>
            <p:cNvSpPr>
              <a:spLocks noChangeArrowheads="1"/>
            </p:cNvSpPr>
            <p:nvPr/>
          </p:nvSpPr>
          <p:spPr bwMode="auto">
            <a:xfrm>
              <a:off x="1528763" y="2716213"/>
              <a:ext cx="657225"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ID</a:t>
              </a:r>
            </a:p>
          </p:txBody>
        </p:sp>
        <p:sp>
          <p:nvSpPr>
            <p:cNvPr id="29704" name="Line 7"/>
            <p:cNvSpPr>
              <a:spLocks noChangeShapeType="1"/>
            </p:cNvSpPr>
            <p:nvPr/>
          </p:nvSpPr>
          <p:spPr bwMode="auto">
            <a:xfrm>
              <a:off x="1143000" y="2908300"/>
              <a:ext cx="292100" cy="0"/>
            </a:xfrm>
            <a:prstGeom prst="line">
              <a:avLst/>
            </a:prstGeom>
            <a:noFill/>
            <a:ln w="25400">
              <a:solidFill>
                <a:schemeClr val="tx1"/>
              </a:solidFill>
              <a:round/>
              <a:headEnd/>
              <a:tailEnd type="triangle" w="lg" len="lg"/>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05" name="Rectangle 8"/>
            <p:cNvSpPr>
              <a:spLocks noChangeArrowheads="1"/>
            </p:cNvSpPr>
            <p:nvPr/>
          </p:nvSpPr>
          <p:spPr bwMode="auto">
            <a:xfrm>
              <a:off x="1435100" y="2540000"/>
              <a:ext cx="8128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06" name="Rectangle 9"/>
            <p:cNvSpPr>
              <a:spLocks noChangeArrowheads="1"/>
            </p:cNvSpPr>
            <p:nvPr/>
          </p:nvSpPr>
          <p:spPr bwMode="auto">
            <a:xfrm>
              <a:off x="2580071" y="2514600"/>
              <a:ext cx="925130" cy="850900"/>
            </a:xfrm>
            <a:prstGeom prst="rect">
              <a:avLst/>
            </a:prstGeom>
            <a:solidFill>
              <a:schemeClr val="accent1"/>
            </a:solidFill>
            <a:ln w="25400">
              <a:solidFill>
                <a:srgbClr val="FF0000"/>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29707" name="Group 10"/>
            <p:cNvGrpSpPr>
              <a:grpSpLocks/>
            </p:cNvGrpSpPr>
            <p:nvPr/>
          </p:nvGrpSpPr>
          <p:grpSpPr bwMode="auto">
            <a:xfrm>
              <a:off x="7073900" y="2514600"/>
              <a:ext cx="819150" cy="812800"/>
              <a:chOff x="4456" y="1584"/>
              <a:chExt cx="516" cy="512"/>
            </a:xfrm>
          </p:grpSpPr>
          <p:sp>
            <p:nvSpPr>
              <p:cNvPr id="29737" name="Rectangle 11"/>
              <p:cNvSpPr>
                <a:spLocks noChangeArrowheads="1"/>
              </p:cNvSpPr>
              <p:nvPr/>
            </p:nvSpPr>
            <p:spPr bwMode="auto">
              <a:xfrm>
                <a:off x="4456" y="1584"/>
                <a:ext cx="512" cy="512"/>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8" name="Rectangle 12"/>
              <p:cNvSpPr>
                <a:spLocks noChangeArrowheads="1"/>
              </p:cNvSpPr>
              <p:nvPr/>
            </p:nvSpPr>
            <p:spPr bwMode="auto">
              <a:xfrm>
                <a:off x="4476" y="1711"/>
                <a:ext cx="496" cy="3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WB</a:t>
                </a:r>
              </a:p>
            </p:txBody>
          </p:sp>
        </p:grpSp>
        <p:sp>
          <p:nvSpPr>
            <p:cNvPr id="29708" name="Rectangle 13"/>
            <p:cNvSpPr>
              <a:spLocks noChangeArrowheads="1"/>
            </p:cNvSpPr>
            <p:nvPr/>
          </p:nvSpPr>
          <p:spPr bwMode="auto">
            <a:xfrm>
              <a:off x="4140200" y="1752600"/>
              <a:ext cx="8128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09" name="Rectangle 14"/>
            <p:cNvSpPr>
              <a:spLocks noChangeArrowheads="1"/>
            </p:cNvSpPr>
            <p:nvPr/>
          </p:nvSpPr>
          <p:spPr bwMode="auto">
            <a:xfrm>
              <a:off x="4154033" y="2025336"/>
              <a:ext cx="854477"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ALU</a:t>
              </a:r>
            </a:p>
          </p:txBody>
        </p:sp>
        <p:sp>
          <p:nvSpPr>
            <p:cNvPr id="29710" name="Rectangle 15"/>
            <p:cNvSpPr>
              <a:spLocks noChangeArrowheads="1"/>
            </p:cNvSpPr>
            <p:nvPr/>
          </p:nvSpPr>
          <p:spPr bwMode="auto">
            <a:xfrm>
              <a:off x="5422900" y="1752600"/>
              <a:ext cx="11684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11" name="Rectangle 16"/>
            <p:cNvSpPr>
              <a:spLocks noChangeArrowheads="1"/>
            </p:cNvSpPr>
            <p:nvPr/>
          </p:nvSpPr>
          <p:spPr bwMode="auto">
            <a:xfrm>
              <a:off x="5432878" y="1954213"/>
              <a:ext cx="991736"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err="1">
                  <a:solidFill>
                    <a:srgbClr val="56127A"/>
                  </a:solidFill>
                  <a:latin typeface="Calibri"/>
                  <a:ea typeface="ＭＳ Ｐゴシック"/>
                  <a:cs typeface="Calibri"/>
                </a:rPr>
                <a:t>Mem</a:t>
              </a:r>
              <a:endParaRPr lang="en-US" sz="2000" dirty="0">
                <a:solidFill>
                  <a:srgbClr val="56127A"/>
                </a:solidFill>
                <a:latin typeface="Calibri"/>
                <a:ea typeface="ＭＳ Ｐゴシック"/>
                <a:cs typeface="Calibri"/>
              </a:endParaRPr>
            </a:p>
          </p:txBody>
        </p:sp>
        <p:sp>
          <p:nvSpPr>
            <p:cNvPr id="29712" name="Rectangle 17"/>
            <p:cNvSpPr>
              <a:spLocks noChangeArrowheads="1"/>
            </p:cNvSpPr>
            <p:nvPr/>
          </p:nvSpPr>
          <p:spPr bwMode="auto">
            <a:xfrm>
              <a:off x="4140200" y="29337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13" name="Rectangle 18"/>
            <p:cNvSpPr>
              <a:spLocks noChangeArrowheads="1"/>
            </p:cNvSpPr>
            <p:nvPr/>
          </p:nvSpPr>
          <p:spPr bwMode="auto">
            <a:xfrm>
              <a:off x="4252405" y="3135314"/>
              <a:ext cx="1377217"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err="1">
                  <a:solidFill>
                    <a:srgbClr val="56127A"/>
                  </a:solidFill>
                  <a:latin typeface="Calibri"/>
                  <a:ea typeface="ＭＳ Ｐゴシック"/>
                  <a:cs typeface="Calibri"/>
                </a:rPr>
                <a:t>Fadd</a:t>
              </a:r>
              <a:endParaRPr lang="en-US" sz="2000" dirty="0">
                <a:solidFill>
                  <a:srgbClr val="56127A"/>
                </a:solidFill>
                <a:latin typeface="Calibri"/>
                <a:ea typeface="ＭＳ Ｐゴシック"/>
                <a:cs typeface="Calibri"/>
              </a:endParaRPr>
            </a:p>
          </p:txBody>
        </p:sp>
        <p:sp>
          <p:nvSpPr>
            <p:cNvPr id="29714" name="Rectangle 19"/>
            <p:cNvSpPr>
              <a:spLocks noChangeArrowheads="1"/>
            </p:cNvSpPr>
            <p:nvPr/>
          </p:nvSpPr>
          <p:spPr bwMode="auto">
            <a:xfrm>
              <a:off x="4140200" y="39243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15" name="Rectangle 20"/>
            <p:cNvSpPr>
              <a:spLocks noChangeArrowheads="1"/>
            </p:cNvSpPr>
            <p:nvPr/>
          </p:nvSpPr>
          <p:spPr bwMode="auto">
            <a:xfrm>
              <a:off x="4252405" y="4125914"/>
              <a:ext cx="1278844"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err="1">
                  <a:solidFill>
                    <a:srgbClr val="56127A"/>
                  </a:solidFill>
                  <a:latin typeface="Calibri"/>
                  <a:ea typeface="ＭＳ Ｐゴシック"/>
                  <a:cs typeface="Calibri"/>
                </a:rPr>
                <a:t>Fmul</a:t>
              </a:r>
              <a:endParaRPr lang="en-US" sz="2000" dirty="0">
                <a:solidFill>
                  <a:srgbClr val="56127A"/>
                </a:solidFill>
                <a:latin typeface="Calibri"/>
                <a:ea typeface="ＭＳ Ｐゴシック"/>
                <a:cs typeface="Calibri"/>
              </a:endParaRPr>
            </a:p>
          </p:txBody>
        </p:sp>
        <p:sp>
          <p:nvSpPr>
            <p:cNvPr id="29716" name="Rectangle 21"/>
            <p:cNvSpPr>
              <a:spLocks noChangeArrowheads="1"/>
            </p:cNvSpPr>
            <p:nvPr/>
          </p:nvSpPr>
          <p:spPr bwMode="auto">
            <a:xfrm>
              <a:off x="4140200" y="56007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17" name="Rectangle 22"/>
            <p:cNvSpPr>
              <a:spLocks noChangeArrowheads="1"/>
            </p:cNvSpPr>
            <p:nvPr/>
          </p:nvSpPr>
          <p:spPr bwMode="auto">
            <a:xfrm>
              <a:off x="4350778" y="5802314"/>
              <a:ext cx="1278843"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err="1">
                  <a:solidFill>
                    <a:srgbClr val="56127A"/>
                  </a:solidFill>
                  <a:latin typeface="Calibri"/>
                  <a:ea typeface="ＭＳ Ｐゴシック"/>
                  <a:cs typeface="Calibri"/>
                </a:rPr>
                <a:t>Fdiv</a:t>
              </a:r>
              <a:endParaRPr lang="en-US" sz="2000" dirty="0">
                <a:solidFill>
                  <a:srgbClr val="56127A"/>
                </a:solidFill>
                <a:latin typeface="Calibri"/>
                <a:ea typeface="ＭＳ Ｐゴシック"/>
                <a:cs typeface="Calibri"/>
              </a:endParaRPr>
            </a:p>
          </p:txBody>
        </p:sp>
        <p:sp>
          <p:nvSpPr>
            <p:cNvPr id="29718" name="Oval 23"/>
            <p:cNvSpPr>
              <a:spLocks noChangeArrowheads="1"/>
            </p:cNvSpPr>
            <p:nvPr/>
          </p:nvSpPr>
          <p:spPr bwMode="auto">
            <a:xfrm>
              <a:off x="4870450" y="487045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19" name="Oval 24"/>
            <p:cNvSpPr>
              <a:spLocks noChangeArrowheads="1"/>
            </p:cNvSpPr>
            <p:nvPr/>
          </p:nvSpPr>
          <p:spPr bwMode="auto">
            <a:xfrm>
              <a:off x="4876800" y="501650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0" name="Oval 25"/>
            <p:cNvSpPr>
              <a:spLocks noChangeArrowheads="1"/>
            </p:cNvSpPr>
            <p:nvPr/>
          </p:nvSpPr>
          <p:spPr bwMode="auto">
            <a:xfrm>
              <a:off x="4870450" y="517525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1" name="Oval 26"/>
            <p:cNvSpPr>
              <a:spLocks noChangeArrowheads="1"/>
            </p:cNvSpPr>
            <p:nvPr/>
          </p:nvSpPr>
          <p:spPr bwMode="auto">
            <a:xfrm>
              <a:off x="4876800" y="532130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29722" name="Group 27"/>
            <p:cNvGrpSpPr>
              <a:grpSpLocks/>
            </p:cNvGrpSpPr>
            <p:nvPr/>
          </p:nvGrpSpPr>
          <p:grpSpPr bwMode="auto">
            <a:xfrm>
              <a:off x="3505200" y="2120900"/>
              <a:ext cx="636588" cy="3836988"/>
              <a:chOff x="2208" y="1336"/>
              <a:chExt cx="401" cy="2417"/>
            </a:xfrm>
          </p:grpSpPr>
          <p:sp>
            <p:nvSpPr>
              <p:cNvPr id="29733" name="Freeform 28"/>
              <p:cNvSpPr>
                <a:spLocks/>
              </p:cNvSpPr>
              <p:nvPr/>
            </p:nvSpPr>
            <p:spPr bwMode="auto">
              <a:xfrm>
                <a:off x="2208" y="1336"/>
                <a:ext cx="401" cy="497"/>
              </a:xfrm>
              <a:custGeom>
                <a:avLst/>
                <a:gdLst>
                  <a:gd name="T0" fmla="*/ 0 w 401"/>
                  <a:gd name="T1" fmla="*/ 496 h 497"/>
                  <a:gd name="T2" fmla="*/ 400 w 401"/>
                  <a:gd name="T3" fmla="*/ 0 h 497"/>
                  <a:gd name="T4" fmla="*/ 0 60000 65536"/>
                  <a:gd name="T5" fmla="*/ 0 60000 65536"/>
                  <a:gd name="T6" fmla="*/ 0 w 401"/>
                  <a:gd name="T7" fmla="*/ 0 h 497"/>
                  <a:gd name="T8" fmla="*/ 401 w 401"/>
                  <a:gd name="T9" fmla="*/ 497 h 497"/>
                </a:gdLst>
                <a:ahLst/>
                <a:cxnLst>
                  <a:cxn ang="T4">
                    <a:pos x="T0" y="T1"/>
                  </a:cxn>
                  <a:cxn ang="T5">
                    <a:pos x="T2" y="T3"/>
                  </a:cxn>
                </a:cxnLst>
                <a:rect l="T6" t="T7" r="T8" b="T9"/>
                <a:pathLst>
                  <a:path w="401" h="497">
                    <a:moveTo>
                      <a:pt x="0" y="496"/>
                    </a:moveTo>
                    <a:lnTo>
                      <a:pt x="400" y="0"/>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4" name="Freeform 29"/>
              <p:cNvSpPr>
                <a:spLocks/>
              </p:cNvSpPr>
              <p:nvPr/>
            </p:nvSpPr>
            <p:spPr bwMode="auto">
              <a:xfrm>
                <a:off x="2208" y="1824"/>
                <a:ext cx="401" cy="225"/>
              </a:xfrm>
              <a:custGeom>
                <a:avLst/>
                <a:gdLst>
                  <a:gd name="T0" fmla="*/ 0 w 401"/>
                  <a:gd name="T1" fmla="*/ 0 h 225"/>
                  <a:gd name="T2" fmla="*/ 400 w 401"/>
                  <a:gd name="T3" fmla="*/ 224 h 225"/>
                  <a:gd name="T4" fmla="*/ 0 60000 65536"/>
                  <a:gd name="T5" fmla="*/ 0 60000 65536"/>
                  <a:gd name="T6" fmla="*/ 0 w 401"/>
                  <a:gd name="T7" fmla="*/ 0 h 225"/>
                  <a:gd name="T8" fmla="*/ 401 w 401"/>
                  <a:gd name="T9" fmla="*/ 225 h 225"/>
                </a:gdLst>
                <a:ahLst/>
                <a:cxnLst>
                  <a:cxn ang="T4">
                    <a:pos x="T0" y="T1"/>
                  </a:cxn>
                  <a:cxn ang="T5">
                    <a:pos x="T2" y="T3"/>
                  </a:cxn>
                </a:cxnLst>
                <a:rect l="T6" t="T7" r="T8" b="T9"/>
                <a:pathLst>
                  <a:path w="401" h="225">
                    <a:moveTo>
                      <a:pt x="0" y="0"/>
                    </a:moveTo>
                    <a:lnTo>
                      <a:pt x="400" y="224"/>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5" name="Freeform 30"/>
              <p:cNvSpPr>
                <a:spLocks/>
              </p:cNvSpPr>
              <p:nvPr/>
            </p:nvSpPr>
            <p:spPr bwMode="auto">
              <a:xfrm>
                <a:off x="2208" y="1824"/>
                <a:ext cx="401" cy="841"/>
              </a:xfrm>
              <a:custGeom>
                <a:avLst/>
                <a:gdLst>
                  <a:gd name="T0" fmla="*/ 0 w 401"/>
                  <a:gd name="T1" fmla="*/ 0 h 841"/>
                  <a:gd name="T2" fmla="*/ 400 w 401"/>
                  <a:gd name="T3" fmla="*/ 840 h 841"/>
                  <a:gd name="T4" fmla="*/ 0 60000 65536"/>
                  <a:gd name="T5" fmla="*/ 0 60000 65536"/>
                  <a:gd name="T6" fmla="*/ 0 w 401"/>
                  <a:gd name="T7" fmla="*/ 0 h 841"/>
                  <a:gd name="T8" fmla="*/ 401 w 401"/>
                  <a:gd name="T9" fmla="*/ 841 h 841"/>
                </a:gdLst>
                <a:ahLst/>
                <a:cxnLst>
                  <a:cxn ang="T4">
                    <a:pos x="T0" y="T1"/>
                  </a:cxn>
                  <a:cxn ang="T5">
                    <a:pos x="T2" y="T3"/>
                  </a:cxn>
                </a:cxnLst>
                <a:rect l="T6" t="T7" r="T8" b="T9"/>
                <a:pathLst>
                  <a:path w="401" h="841">
                    <a:moveTo>
                      <a:pt x="0" y="0"/>
                    </a:moveTo>
                    <a:lnTo>
                      <a:pt x="400" y="840"/>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6" name="Freeform 31"/>
              <p:cNvSpPr>
                <a:spLocks/>
              </p:cNvSpPr>
              <p:nvPr/>
            </p:nvSpPr>
            <p:spPr bwMode="auto">
              <a:xfrm>
                <a:off x="2208" y="1832"/>
                <a:ext cx="393" cy="1921"/>
              </a:xfrm>
              <a:custGeom>
                <a:avLst/>
                <a:gdLst>
                  <a:gd name="T0" fmla="*/ 0 w 393"/>
                  <a:gd name="T1" fmla="*/ 0 h 1921"/>
                  <a:gd name="T2" fmla="*/ 392 w 393"/>
                  <a:gd name="T3" fmla="*/ 1920 h 1921"/>
                  <a:gd name="T4" fmla="*/ 0 60000 65536"/>
                  <a:gd name="T5" fmla="*/ 0 60000 65536"/>
                  <a:gd name="T6" fmla="*/ 0 w 393"/>
                  <a:gd name="T7" fmla="*/ 0 h 1921"/>
                  <a:gd name="T8" fmla="*/ 393 w 393"/>
                  <a:gd name="T9" fmla="*/ 1921 h 1921"/>
                </a:gdLst>
                <a:ahLst/>
                <a:cxnLst>
                  <a:cxn ang="T4">
                    <a:pos x="T0" y="T1"/>
                  </a:cxn>
                  <a:cxn ang="T5">
                    <a:pos x="T2" y="T3"/>
                  </a:cxn>
                </a:cxnLst>
                <a:rect l="T6" t="T7" r="T8" b="T9"/>
                <a:pathLst>
                  <a:path w="393" h="1921">
                    <a:moveTo>
                      <a:pt x="0" y="0"/>
                    </a:moveTo>
                    <a:lnTo>
                      <a:pt x="392" y="1920"/>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29723" name="Freeform 32"/>
            <p:cNvSpPr>
              <a:spLocks/>
            </p:cNvSpPr>
            <p:nvPr/>
          </p:nvSpPr>
          <p:spPr bwMode="auto">
            <a:xfrm>
              <a:off x="6604000" y="2133600"/>
              <a:ext cx="446088" cy="484188"/>
            </a:xfrm>
            <a:custGeom>
              <a:avLst/>
              <a:gdLst>
                <a:gd name="T0" fmla="*/ 280 w 281"/>
                <a:gd name="T1" fmla="*/ 304 h 305"/>
                <a:gd name="T2" fmla="*/ 0 w 281"/>
                <a:gd name="T3" fmla="*/ 0 h 305"/>
                <a:gd name="T4" fmla="*/ 0 60000 65536"/>
                <a:gd name="T5" fmla="*/ 0 60000 65536"/>
                <a:gd name="T6" fmla="*/ 0 w 281"/>
                <a:gd name="T7" fmla="*/ 0 h 305"/>
                <a:gd name="T8" fmla="*/ 281 w 281"/>
                <a:gd name="T9" fmla="*/ 305 h 305"/>
              </a:gdLst>
              <a:ahLst/>
              <a:cxnLst>
                <a:cxn ang="T4">
                  <a:pos x="T0" y="T1"/>
                </a:cxn>
                <a:cxn ang="T5">
                  <a:pos x="T2" y="T3"/>
                </a:cxn>
              </a:cxnLst>
              <a:rect l="T6" t="T7" r="T8" b="T9"/>
              <a:pathLst>
                <a:path w="281" h="305">
                  <a:moveTo>
                    <a:pt x="280" y="304"/>
                  </a:moveTo>
                  <a:lnTo>
                    <a:pt x="0" y="0"/>
                  </a:lnTo>
                </a:path>
              </a:pathLst>
            </a:custGeom>
            <a:noFill/>
            <a:ln w="25400" cap="rnd">
              <a:solidFill>
                <a:schemeClr val="tx1"/>
              </a:solidFill>
              <a:round/>
              <a:headEnd type="triangle" w="lg" len="lg"/>
              <a:tailEnd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4" name="Freeform 33"/>
            <p:cNvSpPr>
              <a:spLocks/>
            </p:cNvSpPr>
            <p:nvPr/>
          </p:nvSpPr>
          <p:spPr bwMode="auto">
            <a:xfrm>
              <a:off x="5803900" y="2946400"/>
              <a:ext cx="1233488" cy="331788"/>
            </a:xfrm>
            <a:custGeom>
              <a:avLst/>
              <a:gdLst>
                <a:gd name="T0" fmla="*/ 776 w 777"/>
                <a:gd name="T1" fmla="*/ 0 h 209"/>
                <a:gd name="T2" fmla="*/ 0 w 777"/>
                <a:gd name="T3" fmla="*/ 208 h 209"/>
                <a:gd name="T4" fmla="*/ 0 60000 65536"/>
                <a:gd name="T5" fmla="*/ 0 60000 65536"/>
                <a:gd name="T6" fmla="*/ 0 w 777"/>
                <a:gd name="T7" fmla="*/ 0 h 209"/>
                <a:gd name="T8" fmla="*/ 777 w 777"/>
                <a:gd name="T9" fmla="*/ 209 h 209"/>
              </a:gdLst>
              <a:ahLst/>
              <a:cxnLst>
                <a:cxn ang="T4">
                  <a:pos x="T0" y="T1"/>
                </a:cxn>
                <a:cxn ang="T5">
                  <a:pos x="T2" y="T3"/>
                </a:cxn>
              </a:cxnLst>
              <a:rect l="T6" t="T7" r="T8" b="T9"/>
              <a:pathLst>
                <a:path w="777" h="209">
                  <a:moveTo>
                    <a:pt x="776" y="0"/>
                  </a:moveTo>
                  <a:lnTo>
                    <a:pt x="0" y="208"/>
                  </a:lnTo>
                </a:path>
              </a:pathLst>
            </a:custGeom>
            <a:noFill/>
            <a:ln w="25400" cap="rnd">
              <a:solidFill>
                <a:schemeClr val="tx1"/>
              </a:solidFill>
              <a:round/>
              <a:headEnd type="triangle" w="lg" len="lg"/>
              <a:tailEnd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5" name="Freeform 34"/>
            <p:cNvSpPr>
              <a:spLocks/>
            </p:cNvSpPr>
            <p:nvPr/>
          </p:nvSpPr>
          <p:spPr bwMode="auto">
            <a:xfrm>
              <a:off x="5803900" y="3111500"/>
              <a:ext cx="1246188" cy="1144588"/>
            </a:xfrm>
            <a:custGeom>
              <a:avLst/>
              <a:gdLst>
                <a:gd name="T0" fmla="*/ 784 w 785"/>
                <a:gd name="T1" fmla="*/ 0 h 721"/>
                <a:gd name="T2" fmla="*/ 0 w 785"/>
                <a:gd name="T3" fmla="*/ 720 h 721"/>
                <a:gd name="T4" fmla="*/ 0 60000 65536"/>
                <a:gd name="T5" fmla="*/ 0 60000 65536"/>
                <a:gd name="T6" fmla="*/ 0 w 785"/>
                <a:gd name="T7" fmla="*/ 0 h 721"/>
                <a:gd name="T8" fmla="*/ 785 w 785"/>
                <a:gd name="T9" fmla="*/ 721 h 721"/>
              </a:gdLst>
              <a:ahLst/>
              <a:cxnLst>
                <a:cxn ang="T4">
                  <a:pos x="T0" y="T1"/>
                </a:cxn>
                <a:cxn ang="T5">
                  <a:pos x="T2" y="T3"/>
                </a:cxn>
              </a:cxnLst>
              <a:rect l="T6" t="T7" r="T8" b="T9"/>
              <a:pathLst>
                <a:path w="785" h="721">
                  <a:moveTo>
                    <a:pt x="784" y="0"/>
                  </a:moveTo>
                  <a:lnTo>
                    <a:pt x="0" y="720"/>
                  </a:lnTo>
                </a:path>
              </a:pathLst>
            </a:custGeom>
            <a:noFill/>
            <a:ln w="25400" cap="rnd">
              <a:solidFill>
                <a:schemeClr val="tx1"/>
              </a:solidFill>
              <a:round/>
              <a:headEnd type="triangle" w="lg" len="lg"/>
              <a:tailEnd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6" name="Freeform 35"/>
            <p:cNvSpPr>
              <a:spLocks/>
            </p:cNvSpPr>
            <p:nvPr/>
          </p:nvSpPr>
          <p:spPr bwMode="auto">
            <a:xfrm>
              <a:off x="5816600" y="3263900"/>
              <a:ext cx="1233488" cy="2719388"/>
            </a:xfrm>
            <a:custGeom>
              <a:avLst/>
              <a:gdLst>
                <a:gd name="T0" fmla="*/ 776 w 777"/>
                <a:gd name="T1" fmla="*/ 0 h 1713"/>
                <a:gd name="T2" fmla="*/ 0 w 777"/>
                <a:gd name="T3" fmla="*/ 1712 h 1713"/>
                <a:gd name="T4" fmla="*/ 0 60000 65536"/>
                <a:gd name="T5" fmla="*/ 0 60000 65536"/>
                <a:gd name="T6" fmla="*/ 0 w 777"/>
                <a:gd name="T7" fmla="*/ 0 h 1713"/>
                <a:gd name="T8" fmla="*/ 777 w 777"/>
                <a:gd name="T9" fmla="*/ 1713 h 1713"/>
              </a:gdLst>
              <a:ahLst/>
              <a:cxnLst>
                <a:cxn ang="T4">
                  <a:pos x="T0" y="T1"/>
                </a:cxn>
                <a:cxn ang="T5">
                  <a:pos x="T2" y="T3"/>
                </a:cxn>
              </a:cxnLst>
              <a:rect l="T6" t="T7" r="T8" b="T9"/>
              <a:pathLst>
                <a:path w="777" h="1713">
                  <a:moveTo>
                    <a:pt x="776" y="0"/>
                  </a:moveTo>
                  <a:lnTo>
                    <a:pt x="0" y="1712"/>
                  </a:lnTo>
                </a:path>
              </a:pathLst>
            </a:custGeom>
            <a:noFill/>
            <a:ln w="25400" cap="rnd">
              <a:solidFill>
                <a:schemeClr val="tx1"/>
              </a:solidFill>
              <a:round/>
              <a:headEnd type="triangle" w="lg" len="lg"/>
              <a:tailEnd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7" name="Freeform 36"/>
            <p:cNvSpPr>
              <a:spLocks/>
            </p:cNvSpPr>
            <p:nvPr/>
          </p:nvSpPr>
          <p:spPr bwMode="auto">
            <a:xfrm>
              <a:off x="4965700" y="2133600"/>
              <a:ext cx="2084388" cy="623888"/>
            </a:xfrm>
            <a:custGeom>
              <a:avLst/>
              <a:gdLst>
                <a:gd name="T0" fmla="*/ 0 w 1313"/>
                <a:gd name="T1" fmla="*/ 0 h 393"/>
                <a:gd name="T2" fmla="*/ 120 w 1313"/>
                <a:gd name="T3" fmla="*/ 0 h 393"/>
                <a:gd name="T4" fmla="*/ 120 w 1313"/>
                <a:gd name="T5" fmla="*/ 392 h 393"/>
                <a:gd name="T6" fmla="*/ 1312 w 1313"/>
                <a:gd name="T7" fmla="*/ 392 h 393"/>
                <a:gd name="T8" fmla="*/ 0 60000 65536"/>
                <a:gd name="T9" fmla="*/ 0 60000 65536"/>
                <a:gd name="T10" fmla="*/ 0 60000 65536"/>
                <a:gd name="T11" fmla="*/ 0 60000 65536"/>
                <a:gd name="T12" fmla="*/ 0 w 1313"/>
                <a:gd name="T13" fmla="*/ 0 h 393"/>
                <a:gd name="T14" fmla="*/ 1313 w 1313"/>
                <a:gd name="T15" fmla="*/ 393 h 393"/>
              </a:gdLst>
              <a:ahLst/>
              <a:cxnLst>
                <a:cxn ang="T8">
                  <a:pos x="T0" y="T1"/>
                </a:cxn>
                <a:cxn ang="T9">
                  <a:pos x="T2" y="T3"/>
                </a:cxn>
                <a:cxn ang="T10">
                  <a:pos x="T4" y="T5"/>
                </a:cxn>
                <a:cxn ang="T11">
                  <a:pos x="T6" y="T7"/>
                </a:cxn>
              </a:cxnLst>
              <a:rect l="T12" t="T13" r="T14" b="T15"/>
              <a:pathLst>
                <a:path w="1313" h="393">
                  <a:moveTo>
                    <a:pt x="0" y="0"/>
                  </a:moveTo>
                  <a:lnTo>
                    <a:pt x="120" y="0"/>
                  </a:lnTo>
                  <a:lnTo>
                    <a:pt x="120" y="392"/>
                  </a:lnTo>
                  <a:lnTo>
                    <a:pt x="1312" y="392"/>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8" name="Line 37"/>
            <p:cNvSpPr>
              <a:spLocks noChangeShapeType="1"/>
            </p:cNvSpPr>
            <p:nvPr/>
          </p:nvSpPr>
          <p:spPr bwMode="auto">
            <a:xfrm>
              <a:off x="5168900" y="2133600"/>
              <a:ext cx="241300" cy="0"/>
            </a:xfrm>
            <a:prstGeom prst="line">
              <a:avLst/>
            </a:prstGeom>
            <a:noFill/>
            <a:ln w="25400">
              <a:solidFill>
                <a:schemeClr val="tx1"/>
              </a:solidFill>
              <a:round/>
              <a:headEnd/>
              <a:tailEnd type="triangle" w="lg" len="lg"/>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29" name="Freeform 38"/>
            <p:cNvSpPr>
              <a:spLocks/>
            </p:cNvSpPr>
            <p:nvPr/>
          </p:nvSpPr>
          <p:spPr bwMode="auto">
            <a:xfrm>
              <a:off x="3086100" y="1435100"/>
              <a:ext cx="5183188" cy="1487488"/>
            </a:xfrm>
            <a:custGeom>
              <a:avLst/>
              <a:gdLst>
                <a:gd name="T0" fmla="*/ 3032 w 3265"/>
                <a:gd name="T1" fmla="*/ 936 h 937"/>
                <a:gd name="T2" fmla="*/ 3264 w 3265"/>
                <a:gd name="T3" fmla="*/ 936 h 937"/>
                <a:gd name="T4" fmla="*/ 3264 w 3265"/>
                <a:gd name="T5" fmla="*/ 0 h 937"/>
                <a:gd name="T6" fmla="*/ 0 w 3265"/>
                <a:gd name="T7" fmla="*/ 0 h 937"/>
                <a:gd name="T8" fmla="*/ 0 w 3265"/>
                <a:gd name="T9" fmla="*/ 680 h 937"/>
                <a:gd name="T10" fmla="*/ 0 60000 65536"/>
                <a:gd name="T11" fmla="*/ 0 60000 65536"/>
                <a:gd name="T12" fmla="*/ 0 60000 65536"/>
                <a:gd name="T13" fmla="*/ 0 60000 65536"/>
                <a:gd name="T14" fmla="*/ 0 60000 65536"/>
                <a:gd name="T15" fmla="*/ 0 w 3265"/>
                <a:gd name="T16" fmla="*/ 0 h 937"/>
                <a:gd name="T17" fmla="*/ 3265 w 3265"/>
                <a:gd name="T18" fmla="*/ 937 h 937"/>
              </a:gdLst>
              <a:ahLst/>
              <a:cxnLst>
                <a:cxn ang="T10">
                  <a:pos x="T0" y="T1"/>
                </a:cxn>
                <a:cxn ang="T11">
                  <a:pos x="T2" y="T3"/>
                </a:cxn>
                <a:cxn ang="T12">
                  <a:pos x="T4" y="T5"/>
                </a:cxn>
                <a:cxn ang="T13">
                  <a:pos x="T6" y="T7"/>
                </a:cxn>
                <a:cxn ang="T14">
                  <a:pos x="T8" y="T9"/>
                </a:cxn>
              </a:cxnLst>
              <a:rect l="T15" t="T16" r="T17" b="T18"/>
              <a:pathLst>
                <a:path w="3265" h="937">
                  <a:moveTo>
                    <a:pt x="3032" y="936"/>
                  </a:moveTo>
                  <a:lnTo>
                    <a:pt x="3264" y="936"/>
                  </a:lnTo>
                  <a:lnTo>
                    <a:pt x="3264" y="0"/>
                  </a:lnTo>
                  <a:lnTo>
                    <a:pt x="0" y="0"/>
                  </a:lnTo>
                  <a:lnTo>
                    <a:pt x="0" y="680"/>
                  </a:lnTo>
                </a:path>
              </a:pathLst>
            </a:custGeom>
            <a:noFill/>
            <a:ln w="25400" cap="rnd">
              <a:solidFill>
                <a:schemeClr val="tx1"/>
              </a:solidFill>
              <a:round/>
              <a:headEnd/>
              <a:tailEnd type="triangle" w="lg" len="lg"/>
            </a:ln>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0" name="Rectangle 39"/>
            <p:cNvSpPr>
              <a:spLocks noChangeArrowheads="1"/>
            </p:cNvSpPr>
            <p:nvPr/>
          </p:nvSpPr>
          <p:spPr bwMode="auto">
            <a:xfrm>
              <a:off x="2481698" y="2716213"/>
              <a:ext cx="1101289" cy="513223"/>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Issue</a:t>
              </a:r>
            </a:p>
          </p:txBody>
        </p:sp>
        <p:sp>
          <p:nvSpPr>
            <p:cNvPr id="29731" name="Line 40"/>
            <p:cNvSpPr>
              <a:spLocks noChangeShapeType="1"/>
            </p:cNvSpPr>
            <p:nvPr/>
          </p:nvSpPr>
          <p:spPr bwMode="auto">
            <a:xfrm>
              <a:off x="2273302" y="2946400"/>
              <a:ext cx="306770" cy="0"/>
            </a:xfrm>
            <a:prstGeom prst="line">
              <a:avLst/>
            </a:prstGeom>
            <a:noFill/>
            <a:ln w="25400">
              <a:solidFill>
                <a:schemeClr val="tx1"/>
              </a:solidFill>
              <a:round/>
              <a:headEnd/>
              <a:tailEnd type="triangle" w="lg" len="lg"/>
            </a:ln>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732" name="Rectangle 41"/>
            <p:cNvSpPr>
              <a:spLocks noChangeArrowheads="1"/>
            </p:cNvSpPr>
            <p:nvPr/>
          </p:nvSpPr>
          <p:spPr bwMode="auto">
            <a:xfrm>
              <a:off x="2481698" y="3402553"/>
              <a:ext cx="1129814" cy="910555"/>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pPr>
              <a:r>
                <a:rPr lang="en-US" sz="2000" dirty="0" err="1">
                  <a:solidFill>
                    <a:srgbClr val="56127A"/>
                  </a:solidFill>
                  <a:latin typeface="Calibri"/>
                  <a:ea typeface="ＭＳ Ｐゴシック"/>
                  <a:cs typeface="Calibri"/>
                </a:rPr>
                <a:t>GPRs</a:t>
              </a:r>
              <a:endParaRPr lang="en-US" sz="2000" dirty="0">
                <a:solidFill>
                  <a:srgbClr val="56127A"/>
                </a:solidFill>
                <a:latin typeface="Calibri"/>
                <a:ea typeface="ＭＳ Ｐゴシック"/>
                <a:cs typeface="Calibri"/>
              </a:endParaRPr>
            </a:p>
            <a:p>
              <a:pPr eaLnBrk="1" hangingPunct="1">
                <a:spcBef>
                  <a:spcPct val="0"/>
                </a:spcBef>
              </a:pPr>
              <a:r>
                <a:rPr lang="en-US" sz="2000" dirty="0" err="1">
                  <a:solidFill>
                    <a:srgbClr val="56127A"/>
                  </a:solidFill>
                  <a:latin typeface="Calibri"/>
                  <a:ea typeface="ＭＳ Ｐゴシック"/>
                  <a:cs typeface="Calibri"/>
                </a:rPr>
                <a:t>FPRs</a:t>
              </a:r>
              <a:endParaRPr lang="en-US" sz="2000" dirty="0">
                <a:solidFill>
                  <a:srgbClr val="56127A"/>
                </a:solidFill>
                <a:latin typeface="Calibri"/>
                <a:ea typeface="ＭＳ Ｐゴシック"/>
                <a:cs typeface="Calibri"/>
              </a:endParaRPr>
            </a:p>
          </p:txBody>
        </p:sp>
      </p:grpSp>
      <p:sp>
        <p:nvSpPr>
          <p:cNvPr id="44" name="Rectangle 3"/>
          <p:cNvSpPr>
            <a:spLocks noChangeArrowheads="1"/>
          </p:cNvSpPr>
          <p:nvPr/>
        </p:nvSpPr>
        <p:spPr bwMode="auto">
          <a:xfrm>
            <a:off x="228600" y="838200"/>
            <a:ext cx="8534400" cy="2244204"/>
          </a:xfrm>
          <a:prstGeom prst="rect">
            <a:avLst/>
          </a:prstGeom>
          <a:noFill/>
          <a:ln w="25400">
            <a:noFill/>
            <a:miter lim="800000"/>
            <a:headEnd/>
            <a:tailEnd/>
          </a:ln>
        </p:spPr>
        <p:txBody>
          <a:bodyPr wrap="square" lIns="90488" tIns="44450" rIns="90488" bIns="44450">
            <a:prstTxWarp prst="textNoShape">
              <a:avLst/>
            </a:prstTxWarp>
            <a:spAutoFit/>
          </a:bodyPr>
          <a:lstStyle/>
          <a:p>
            <a:pPr eaLnBrk="1" hangingPunct="1">
              <a:spcBef>
                <a:spcPct val="0"/>
              </a:spcBef>
              <a:buFontTx/>
              <a:buChar char="•"/>
            </a:pPr>
            <a:r>
              <a:rPr lang="en-US" sz="2000" dirty="0">
                <a:solidFill>
                  <a:prstClr val="black"/>
                </a:solidFill>
                <a:latin typeface="Calibri"/>
                <a:ea typeface="ＭＳ Ｐゴシック"/>
                <a:cs typeface="Calibri"/>
              </a:rPr>
              <a:t> Structural conflicts at the execution stage if some FPU or memory unit is not pipelined and takes more than one cycle</a:t>
            </a:r>
          </a:p>
          <a:p>
            <a:pPr eaLnBrk="1" hangingPunct="1">
              <a:spcBef>
                <a:spcPct val="0"/>
              </a:spcBef>
              <a:buFontTx/>
              <a:buChar char="•"/>
            </a:pPr>
            <a:r>
              <a:rPr lang="en-US" sz="2000" dirty="0">
                <a:solidFill>
                  <a:prstClr val="black"/>
                </a:solidFill>
                <a:latin typeface="Calibri"/>
                <a:ea typeface="ＭＳ Ｐゴシック"/>
                <a:cs typeface="Calibri"/>
              </a:rPr>
              <a:t> Structural conflicts at the write-back stage due to variable latencies of different functional units</a:t>
            </a:r>
          </a:p>
          <a:p>
            <a:pPr eaLnBrk="1" hangingPunct="1">
              <a:spcBef>
                <a:spcPct val="0"/>
              </a:spcBef>
              <a:buFontTx/>
              <a:buChar char="•"/>
            </a:pPr>
            <a:r>
              <a:rPr lang="en-US" sz="2000" dirty="0">
                <a:solidFill>
                  <a:prstClr val="black"/>
                </a:solidFill>
                <a:latin typeface="Calibri"/>
                <a:ea typeface="ＭＳ Ｐゴシック"/>
                <a:cs typeface="Calibri"/>
              </a:rPr>
              <a:t> Out-of-order write hazards due to variable latencies of different functional units</a:t>
            </a:r>
            <a:endParaRPr lang="en-US" sz="2000" i="1" dirty="0">
              <a:solidFill>
                <a:srgbClr val="56127A"/>
              </a:solidFill>
              <a:latin typeface="Calibri"/>
              <a:ea typeface="ＭＳ Ｐゴシック"/>
              <a:cs typeface="Calibri"/>
            </a:endParaRPr>
          </a:p>
          <a:p>
            <a:pPr eaLnBrk="1" hangingPunct="1">
              <a:spcBef>
                <a:spcPct val="0"/>
              </a:spcBef>
              <a:buFontTx/>
              <a:buChar char="•"/>
            </a:pPr>
            <a:r>
              <a:rPr lang="en-US" sz="2000" dirty="0">
                <a:solidFill>
                  <a:prstClr val="black"/>
                </a:solidFill>
                <a:latin typeface="Calibri"/>
                <a:ea typeface="ＭＳ Ｐゴシック"/>
                <a:cs typeface="Calibri"/>
              </a:rPr>
              <a:t> How to handle exceptions?</a:t>
            </a:r>
          </a:p>
        </p:txBody>
      </p:sp>
    </p:spTree>
    <p:extLst>
      <p:ext uri="{BB962C8B-B14F-4D97-AF65-F5344CB8AC3E}">
        <p14:creationId xmlns:p14="http://schemas.microsoft.com/office/powerpoint/2010/main" val="42879765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CDC6600 Scoreboard</a:t>
            </a:r>
          </a:p>
        </p:txBody>
      </p:sp>
      <p:sp>
        <p:nvSpPr>
          <p:cNvPr id="5" name="Content Placeholder 4"/>
          <p:cNvSpPr>
            <a:spLocks noGrp="1"/>
          </p:cNvSpPr>
          <p:nvPr>
            <p:ph idx="1"/>
          </p:nvPr>
        </p:nvSpPr>
        <p:spPr/>
        <p:txBody>
          <a:bodyPr/>
          <a:lstStyle/>
          <a:p>
            <a:r>
              <a:rPr lang="en-US" dirty="0"/>
              <a:t>Instructions dispatched in-order to functional units provided no structural hazard or WAW</a:t>
            </a:r>
          </a:p>
          <a:p>
            <a:pPr lvl="1"/>
            <a:r>
              <a:rPr lang="en-US" dirty="0"/>
              <a:t>Stall on structural hazard, no functional units available</a:t>
            </a:r>
          </a:p>
          <a:p>
            <a:pPr lvl="1"/>
            <a:r>
              <a:rPr lang="en-US" dirty="0"/>
              <a:t>Only one pending write to any register</a:t>
            </a:r>
          </a:p>
          <a:p>
            <a:r>
              <a:rPr lang="en-US" dirty="0"/>
              <a:t>Instructions wait for input operands (RAW hazards) before execution</a:t>
            </a:r>
          </a:p>
          <a:p>
            <a:pPr lvl="1"/>
            <a:r>
              <a:rPr lang="en-US" dirty="0"/>
              <a:t>Can execute out-of-order</a:t>
            </a:r>
          </a:p>
          <a:p>
            <a:r>
              <a:rPr lang="en-US" dirty="0"/>
              <a:t>Instructions wait for output register to be read by preceding instructions (WAR)</a:t>
            </a:r>
          </a:p>
          <a:p>
            <a:pPr lvl="1"/>
            <a:r>
              <a:rPr lang="en-US" dirty="0"/>
              <a:t>Result held in functional unit until register free</a:t>
            </a:r>
          </a:p>
          <a:p>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34</a:t>
            </a:fld>
            <a:endParaRPr lang="en-US">
              <a:solidFill>
                <a:srgbClr val="FBBA03"/>
              </a:solidFill>
            </a:endParaRPr>
          </a:p>
        </p:txBody>
      </p:sp>
    </p:spTree>
    <p:extLst>
      <p:ext uri="{BB962C8B-B14F-4D97-AF65-F5344CB8AC3E}">
        <p14:creationId xmlns:p14="http://schemas.microsoft.com/office/powerpoint/2010/main" val="201320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a:t>More Complex In-Order Pipeline</a:t>
            </a:r>
          </a:p>
        </p:txBody>
      </p:sp>
      <p:sp>
        <p:nvSpPr>
          <p:cNvPr id="33796" name="Slide Number Placeholder 5"/>
          <p:cNvSpPr>
            <a:spLocks noGrp="1"/>
          </p:cNvSpPr>
          <p:nvPr>
            <p:ph type="sldNum" sz="quarter" idx="12"/>
          </p:nvPr>
        </p:nvSpPr>
        <p:spPr>
          <a:prstGeom prst="rect">
            <a:avLst/>
          </a:prstGeom>
        </p:spPr>
        <p:txBody>
          <a:bodyPr/>
          <a:lstStyle/>
          <a:p>
            <a:fld id="{DBFCA227-806A-B440-A153-7728280E68BE}" type="slidenum">
              <a:rPr lang="en-US" smtClean="0">
                <a:solidFill>
                  <a:prstClr val="black"/>
                </a:solidFill>
              </a:rPr>
              <a:pPr/>
              <a:t>35</a:t>
            </a:fld>
            <a:endParaRPr lang="en-US">
              <a:solidFill>
                <a:prstClr val="black"/>
              </a:solidFill>
            </a:endParaRPr>
          </a:p>
        </p:txBody>
      </p:sp>
      <p:sp>
        <p:nvSpPr>
          <p:cNvPr id="33798" name="Rectangle 3"/>
          <p:cNvSpPr>
            <a:spLocks noGrp="1" noChangeArrowheads="1"/>
          </p:cNvSpPr>
          <p:nvPr>
            <p:ph idx="4294967295"/>
          </p:nvPr>
        </p:nvSpPr>
        <p:spPr>
          <a:xfrm>
            <a:off x="0" y="2133600"/>
            <a:ext cx="4038600" cy="3911600"/>
          </a:xfrm>
        </p:spPr>
        <p:txBody>
          <a:bodyPr/>
          <a:lstStyle/>
          <a:p>
            <a:r>
              <a:rPr lang="en-US" sz="2000" dirty="0"/>
              <a:t>Delay </a:t>
            </a:r>
            <a:r>
              <a:rPr lang="en-US" sz="2000" dirty="0" err="1"/>
              <a:t>writeback</a:t>
            </a:r>
            <a:r>
              <a:rPr lang="en-US" sz="2000" dirty="0"/>
              <a:t> so all operations have same latency to W stage</a:t>
            </a:r>
          </a:p>
          <a:p>
            <a:pPr lvl="1"/>
            <a:r>
              <a:rPr lang="en-US" sz="1800" dirty="0"/>
              <a:t>Write ports never oversubscribed (one inst. in &amp; one inst. out every cycle)</a:t>
            </a:r>
          </a:p>
          <a:p>
            <a:pPr lvl="1"/>
            <a:r>
              <a:rPr lang="en-US" sz="1800" dirty="0"/>
              <a:t>Stall pipeline on long latency operations, e.g., divides, cache misses</a:t>
            </a:r>
          </a:p>
          <a:p>
            <a:pPr lvl="1"/>
            <a:r>
              <a:rPr lang="en-US" sz="1800" dirty="0"/>
              <a:t>Handle exceptions in-order at commit point</a:t>
            </a:r>
          </a:p>
          <a:p>
            <a:endParaRPr lang="en-US" sz="2000" dirty="0"/>
          </a:p>
        </p:txBody>
      </p:sp>
      <p:grpSp>
        <p:nvGrpSpPr>
          <p:cNvPr id="33799" name="Group 87"/>
          <p:cNvGrpSpPr>
            <a:grpSpLocks/>
          </p:cNvGrpSpPr>
          <p:nvPr/>
        </p:nvGrpSpPr>
        <p:grpSpPr bwMode="auto">
          <a:xfrm>
            <a:off x="1343025" y="609600"/>
            <a:ext cx="7637463" cy="5392738"/>
            <a:chOff x="894" y="612"/>
            <a:chExt cx="4811" cy="3397"/>
          </a:xfrm>
        </p:grpSpPr>
        <p:sp>
          <p:nvSpPr>
            <p:cNvPr id="33802" name="Text Box 4"/>
            <p:cNvSpPr txBox="1">
              <a:spLocks noChangeArrowheads="1"/>
            </p:cNvSpPr>
            <p:nvPr/>
          </p:nvSpPr>
          <p:spPr bwMode="auto">
            <a:xfrm>
              <a:off x="4896" y="3588"/>
              <a:ext cx="809" cy="407"/>
            </a:xfrm>
            <a:prstGeom prst="rect">
              <a:avLst/>
            </a:prstGeom>
            <a:noFill/>
            <a:ln w="25400">
              <a:noFill/>
              <a:miter lim="800000"/>
              <a:headEnd/>
              <a:tailEnd/>
            </a:ln>
          </p:spPr>
          <p:txBody>
            <a:bodyPr>
              <a:prstTxWarp prst="textNoShape">
                <a:avLst/>
              </a:prstTxWarp>
              <a:spAutoFit/>
            </a:bodyPr>
            <a:lstStyle/>
            <a:p>
              <a:pPr eaLnBrk="1" hangingPunct="1">
                <a:spcBef>
                  <a:spcPct val="0"/>
                </a:spcBef>
              </a:pPr>
              <a:r>
                <a:rPr lang="en-US" sz="1800" b="1" i="1" dirty="0">
                  <a:solidFill>
                    <a:srgbClr val="7030A0"/>
                  </a:solidFill>
                  <a:latin typeface="Calibri"/>
                  <a:ea typeface="ＭＳ Ｐゴシック"/>
                  <a:cs typeface="Calibri"/>
                </a:rPr>
                <a:t>Commit Point</a:t>
              </a:r>
            </a:p>
          </p:txBody>
        </p:sp>
        <p:sp>
          <p:nvSpPr>
            <p:cNvPr id="33803" name="Freeform 6"/>
            <p:cNvSpPr>
              <a:spLocks/>
            </p:cNvSpPr>
            <p:nvPr/>
          </p:nvSpPr>
          <p:spPr bwMode="auto">
            <a:xfrm>
              <a:off x="3345" y="3532"/>
              <a:ext cx="656" cy="477"/>
            </a:xfrm>
            <a:custGeom>
              <a:avLst/>
              <a:gdLst>
                <a:gd name="T0" fmla="*/ 384 w 720"/>
                <a:gd name="T1" fmla="*/ 0 h 528"/>
                <a:gd name="T2" fmla="*/ 720 w 720"/>
                <a:gd name="T3" fmla="*/ 0 h 528"/>
                <a:gd name="T4" fmla="*/ 720 w 720"/>
                <a:gd name="T5" fmla="*/ 528 h 528"/>
                <a:gd name="T6" fmla="*/ 0 w 720"/>
                <a:gd name="T7" fmla="*/ 528 h 528"/>
                <a:gd name="T8" fmla="*/ 0 w 720"/>
                <a:gd name="T9" fmla="*/ 240 h 528"/>
                <a:gd name="T10" fmla="*/ 96 w 720"/>
                <a:gd name="T11" fmla="*/ 240 h 528"/>
                <a:gd name="T12" fmla="*/ 0 60000 65536"/>
                <a:gd name="T13" fmla="*/ 0 60000 65536"/>
                <a:gd name="T14" fmla="*/ 0 60000 65536"/>
                <a:gd name="T15" fmla="*/ 0 60000 65536"/>
                <a:gd name="T16" fmla="*/ 0 60000 65536"/>
                <a:gd name="T17" fmla="*/ 0 60000 65536"/>
                <a:gd name="T18" fmla="*/ 0 w 720"/>
                <a:gd name="T19" fmla="*/ 0 h 528"/>
                <a:gd name="T20" fmla="*/ 720 w 72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720" h="528">
                  <a:moveTo>
                    <a:pt x="384" y="0"/>
                  </a:moveTo>
                  <a:lnTo>
                    <a:pt x="720" y="0"/>
                  </a:lnTo>
                  <a:lnTo>
                    <a:pt x="720" y="528"/>
                  </a:lnTo>
                  <a:lnTo>
                    <a:pt x="0" y="528"/>
                  </a:lnTo>
                  <a:lnTo>
                    <a:pt x="0" y="240"/>
                  </a:lnTo>
                  <a:lnTo>
                    <a:pt x="96" y="24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04" name="Freeform 7"/>
            <p:cNvSpPr>
              <a:spLocks/>
            </p:cNvSpPr>
            <p:nvPr/>
          </p:nvSpPr>
          <p:spPr bwMode="auto">
            <a:xfrm>
              <a:off x="2863" y="1579"/>
              <a:ext cx="2801" cy="434"/>
            </a:xfrm>
            <a:custGeom>
              <a:avLst/>
              <a:gdLst>
                <a:gd name="T0" fmla="*/ 2880 w 3072"/>
                <a:gd name="T1" fmla="*/ 480 h 480"/>
                <a:gd name="T2" fmla="*/ 3072 w 3072"/>
                <a:gd name="T3" fmla="*/ 480 h 480"/>
                <a:gd name="T4" fmla="*/ 3072 w 3072"/>
                <a:gd name="T5" fmla="*/ 0 h 480"/>
                <a:gd name="T6" fmla="*/ 0 w 3072"/>
                <a:gd name="T7" fmla="*/ 0 h 480"/>
                <a:gd name="T8" fmla="*/ 0 w 3072"/>
                <a:gd name="T9" fmla="*/ 144 h 480"/>
                <a:gd name="T10" fmla="*/ 0 60000 65536"/>
                <a:gd name="T11" fmla="*/ 0 60000 65536"/>
                <a:gd name="T12" fmla="*/ 0 60000 65536"/>
                <a:gd name="T13" fmla="*/ 0 60000 65536"/>
                <a:gd name="T14" fmla="*/ 0 60000 65536"/>
                <a:gd name="T15" fmla="*/ 0 w 3072"/>
                <a:gd name="T16" fmla="*/ 0 h 480"/>
                <a:gd name="T17" fmla="*/ 3072 w 3072"/>
                <a:gd name="T18" fmla="*/ 480 h 480"/>
              </a:gdLst>
              <a:ahLst/>
              <a:cxnLst>
                <a:cxn ang="T10">
                  <a:pos x="T0" y="T1"/>
                </a:cxn>
                <a:cxn ang="T11">
                  <a:pos x="T2" y="T3"/>
                </a:cxn>
                <a:cxn ang="T12">
                  <a:pos x="T4" y="T5"/>
                </a:cxn>
                <a:cxn ang="T13">
                  <a:pos x="T6" y="T7"/>
                </a:cxn>
                <a:cxn ang="T14">
                  <a:pos x="T8" y="T9"/>
                </a:cxn>
              </a:cxnLst>
              <a:rect l="T15" t="T16" r="T17" b="T18"/>
              <a:pathLst>
                <a:path w="3072" h="480">
                  <a:moveTo>
                    <a:pt x="2880" y="480"/>
                  </a:moveTo>
                  <a:lnTo>
                    <a:pt x="3072" y="480"/>
                  </a:lnTo>
                  <a:lnTo>
                    <a:pt x="3072" y="0"/>
                  </a:lnTo>
                  <a:lnTo>
                    <a:pt x="0" y="0"/>
                  </a:lnTo>
                  <a:lnTo>
                    <a:pt x="0" y="144"/>
                  </a:lnTo>
                </a:path>
              </a:pathLst>
            </a:cu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05" name="Freeform 8"/>
            <p:cNvSpPr>
              <a:spLocks/>
            </p:cNvSpPr>
            <p:nvPr/>
          </p:nvSpPr>
          <p:spPr bwMode="auto">
            <a:xfrm>
              <a:off x="2863" y="711"/>
              <a:ext cx="2801" cy="434"/>
            </a:xfrm>
            <a:custGeom>
              <a:avLst/>
              <a:gdLst>
                <a:gd name="T0" fmla="*/ 2880 w 3072"/>
                <a:gd name="T1" fmla="*/ 480 h 480"/>
                <a:gd name="T2" fmla="*/ 3072 w 3072"/>
                <a:gd name="T3" fmla="*/ 480 h 480"/>
                <a:gd name="T4" fmla="*/ 3072 w 3072"/>
                <a:gd name="T5" fmla="*/ 0 h 480"/>
                <a:gd name="T6" fmla="*/ 0 w 3072"/>
                <a:gd name="T7" fmla="*/ 0 h 480"/>
                <a:gd name="T8" fmla="*/ 0 w 3072"/>
                <a:gd name="T9" fmla="*/ 144 h 480"/>
                <a:gd name="T10" fmla="*/ 0 60000 65536"/>
                <a:gd name="T11" fmla="*/ 0 60000 65536"/>
                <a:gd name="T12" fmla="*/ 0 60000 65536"/>
                <a:gd name="T13" fmla="*/ 0 60000 65536"/>
                <a:gd name="T14" fmla="*/ 0 60000 65536"/>
                <a:gd name="T15" fmla="*/ 0 w 3072"/>
                <a:gd name="T16" fmla="*/ 0 h 480"/>
                <a:gd name="T17" fmla="*/ 3072 w 3072"/>
                <a:gd name="T18" fmla="*/ 480 h 480"/>
              </a:gdLst>
              <a:ahLst/>
              <a:cxnLst>
                <a:cxn ang="T10">
                  <a:pos x="T0" y="T1"/>
                </a:cxn>
                <a:cxn ang="T11">
                  <a:pos x="T2" y="T3"/>
                </a:cxn>
                <a:cxn ang="T12">
                  <a:pos x="T4" y="T5"/>
                </a:cxn>
                <a:cxn ang="T13">
                  <a:pos x="T6" y="T7"/>
                </a:cxn>
                <a:cxn ang="T14">
                  <a:pos x="T8" y="T9"/>
                </a:cxn>
              </a:cxnLst>
              <a:rect l="T15" t="T16" r="T17" b="T18"/>
              <a:pathLst>
                <a:path w="3072" h="480">
                  <a:moveTo>
                    <a:pt x="2880" y="480"/>
                  </a:moveTo>
                  <a:lnTo>
                    <a:pt x="3072" y="480"/>
                  </a:lnTo>
                  <a:lnTo>
                    <a:pt x="3072" y="0"/>
                  </a:lnTo>
                  <a:lnTo>
                    <a:pt x="0" y="0"/>
                  </a:lnTo>
                  <a:lnTo>
                    <a:pt x="0" y="144"/>
                  </a:lnTo>
                </a:path>
              </a:pathLst>
            </a:cu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06" name="Freeform 9"/>
            <p:cNvSpPr>
              <a:spLocks/>
            </p:cNvSpPr>
            <p:nvPr/>
          </p:nvSpPr>
          <p:spPr bwMode="auto">
            <a:xfrm>
              <a:off x="4001" y="1839"/>
              <a:ext cx="1269" cy="1693"/>
            </a:xfrm>
            <a:custGeom>
              <a:avLst/>
              <a:gdLst>
                <a:gd name="T0" fmla="*/ 0 w 1440"/>
                <a:gd name="T1" fmla="*/ 1680 h 1680"/>
                <a:gd name="T2" fmla="*/ 1440 w 1440"/>
                <a:gd name="T3" fmla="*/ 1680 h 1680"/>
                <a:gd name="T4" fmla="*/ 1440 w 1440"/>
                <a:gd name="T5" fmla="*/ 0 h 1680"/>
                <a:gd name="T6" fmla="*/ 0 60000 65536"/>
                <a:gd name="T7" fmla="*/ 0 60000 65536"/>
                <a:gd name="T8" fmla="*/ 0 60000 65536"/>
                <a:gd name="T9" fmla="*/ 0 w 1440"/>
                <a:gd name="T10" fmla="*/ 0 h 1680"/>
                <a:gd name="T11" fmla="*/ 1440 w 1440"/>
                <a:gd name="T12" fmla="*/ 1680 h 1680"/>
              </a:gdLst>
              <a:ahLst/>
              <a:cxnLst>
                <a:cxn ang="T6">
                  <a:pos x="T0" y="T1"/>
                </a:cxn>
                <a:cxn ang="T7">
                  <a:pos x="T2" y="T3"/>
                </a:cxn>
                <a:cxn ang="T8">
                  <a:pos x="T4" y="T5"/>
                </a:cxn>
              </a:cxnLst>
              <a:rect l="T9" t="T10" r="T11" b="T12"/>
              <a:pathLst>
                <a:path w="1440" h="1680">
                  <a:moveTo>
                    <a:pt x="0" y="1680"/>
                  </a:moveTo>
                  <a:lnTo>
                    <a:pt x="1440" y="1680"/>
                  </a:lnTo>
                  <a:lnTo>
                    <a:pt x="1440"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07" name="Line 10"/>
            <p:cNvSpPr>
              <a:spLocks noChangeShapeType="1"/>
            </p:cNvSpPr>
            <p:nvPr/>
          </p:nvSpPr>
          <p:spPr bwMode="auto">
            <a:xfrm>
              <a:off x="3651" y="1145"/>
              <a:ext cx="1750" cy="0"/>
            </a:xfrm>
            <a:prstGeom prst="line">
              <a:avLst/>
            </a:pr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08" name="Line 11"/>
            <p:cNvSpPr>
              <a:spLocks noChangeShapeType="1"/>
            </p:cNvSpPr>
            <p:nvPr/>
          </p:nvSpPr>
          <p:spPr bwMode="auto">
            <a:xfrm>
              <a:off x="982" y="1145"/>
              <a:ext cx="1925"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09" name="Group 12"/>
            <p:cNvGrpSpPr>
              <a:grpSpLocks/>
            </p:cNvGrpSpPr>
            <p:nvPr/>
          </p:nvGrpSpPr>
          <p:grpSpPr bwMode="auto">
            <a:xfrm>
              <a:off x="894" y="798"/>
              <a:ext cx="175" cy="694"/>
              <a:chOff x="336" y="1200"/>
              <a:chExt cx="144" cy="720"/>
            </a:xfrm>
          </p:grpSpPr>
          <p:sp>
            <p:nvSpPr>
              <p:cNvPr id="33877" name="Rectangle 1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PC</a:t>
                </a:r>
              </a:p>
            </p:txBody>
          </p:sp>
          <p:sp>
            <p:nvSpPr>
              <p:cNvPr id="33878" name="Freeform 14"/>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10" name="Rectangle 15"/>
            <p:cNvSpPr>
              <a:spLocks noChangeArrowheads="1"/>
            </p:cNvSpPr>
            <p:nvPr/>
          </p:nvSpPr>
          <p:spPr bwMode="auto">
            <a:xfrm>
              <a:off x="1113" y="841"/>
              <a:ext cx="525"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sz="1800">
                  <a:solidFill>
                    <a:prstClr val="black"/>
                  </a:solidFill>
                  <a:latin typeface="Calibri"/>
                  <a:ea typeface="ＭＳ Ｐゴシック"/>
                  <a:cs typeface="Calibri"/>
                </a:rPr>
                <a:t>Inst. Mem</a:t>
              </a:r>
            </a:p>
          </p:txBody>
        </p:sp>
        <p:grpSp>
          <p:nvGrpSpPr>
            <p:cNvPr id="33811" name="Group 16"/>
            <p:cNvGrpSpPr>
              <a:grpSpLocks/>
            </p:cNvGrpSpPr>
            <p:nvPr/>
          </p:nvGrpSpPr>
          <p:grpSpPr bwMode="auto">
            <a:xfrm>
              <a:off x="1682" y="798"/>
              <a:ext cx="175" cy="694"/>
              <a:chOff x="336" y="1200"/>
              <a:chExt cx="144" cy="720"/>
            </a:xfrm>
          </p:grpSpPr>
          <p:sp>
            <p:nvSpPr>
              <p:cNvPr id="33875" name="Rectangle 1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D</a:t>
                </a:r>
              </a:p>
            </p:txBody>
          </p:sp>
          <p:sp>
            <p:nvSpPr>
              <p:cNvPr id="33876" name="Freeform 18"/>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12" name="Line 19"/>
            <p:cNvSpPr>
              <a:spLocks noChangeShapeType="1"/>
            </p:cNvSpPr>
            <p:nvPr/>
          </p:nvSpPr>
          <p:spPr bwMode="auto">
            <a:xfrm>
              <a:off x="2951" y="1318"/>
              <a:ext cx="481"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13" name="Rectangle 20"/>
            <p:cNvSpPr>
              <a:spLocks noChangeArrowheads="1"/>
            </p:cNvSpPr>
            <p:nvPr/>
          </p:nvSpPr>
          <p:spPr bwMode="auto">
            <a:xfrm>
              <a:off x="1901" y="841"/>
              <a:ext cx="612"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Decode</a:t>
              </a:r>
            </a:p>
          </p:txBody>
        </p:sp>
        <p:sp>
          <p:nvSpPr>
            <p:cNvPr id="33814" name="Line 21"/>
            <p:cNvSpPr>
              <a:spLocks noChangeShapeType="1"/>
            </p:cNvSpPr>
            <p:nvPr/>
          </p:nvSpPr>
          <p:spPr bwMode="auto">
            <a:xfrm>
              <a:off x="3038" y="971"/>
              <a:ext cx="394"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15" name="Group 22"/>
            <p:cNvGrpSpPr>
              <a:grpSpLocks/>
            </p:cNvGrpSpPr>
            <p:nvPr/>
          </p:nvGrpSpPr>
          <p:grpSpPr bwMode="auto">
            <a:xfrm>
              <a:off x="3170" y="798"/>
              <a:ext cx="175" cy="694"/>
              <a:chOff x="336" y="1200"/>
              <a:chExt cx="144" cy="720"/>
            </a:xfrm>
          </p:grpSpPr>
          <p:sp>
            <p:nvSpPr>
              <p:cNvPr id="33873" name="Rectangle 2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X1</a:t>
                </a:r>
              </a:p>
            </p:txBody>
          </p:sp>
          <p:sp>
            <p:nvSpPr>
              <p:cNvPr id="33874" name="Freeform 24"/>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16" name="Freeform 25"/>
            <p:cNvSpPr>
              <a:spLocks/>
            </p:cNvSpPr>
            <p:nvPr/>
          </p:nvSpPr>
          <p:spPr bwMode="auto">
            <a:xfrm>
              <a:off x="3432" y="841"/>
              <a:ext cx="219"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17" name="Group 26"/>
            <p:cNvGrpSpPr>
              <a:grpSpLocks/>
            </p:cNvGrpSpPr>
            <p:nvPr/>
          </p:nvGrpSpPr>
          <p:grpSpPr bwMode="auto">
            <a:xfrm>
              <a:off x="3738" y="798"/>
              <a:ext cx="176" cy="694"/>
              <a:chOff x="336" y="1200"/>
              <a:chExt cx="144" cy="720"/>
            </a:xfrm>
          </p:grpSpPr>
          <p:sp>
            <p:nvSpPr>
              <p:cNvPr id="33871" name="Rectangle 2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X2</a:t>
                </a:r>
              </a:p>
            </p:txBody>
          </p:sp>
          <p:sp>
            <p:nvSpPr>
              <p:cNvPr id="33872" name="Freeform 28"/>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18" name="Rectangle 29"/>
            <p:cNvSpPr>
              <a:spLocks noChangeArrowheads="1"/>
            </p:cNvSpPr>
            <p:nvPr/>
          </p:nvSpPr>
          <p:spPr bwMode="auto">
            <a:xfrm>
              <a:off x="4001" y="798"/>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sz="1800">
                  <a:solidFill>
                    <a:prstClr val="black"/>
                  </a:solidFill>
                  <a:latin typeface="Calibri"/>
                  <a:ea typeface="ＭＳ Ｐゴシック"/>
                  <a:cs typeface="Calibri"/>
                </a:rPr>
                <a:t>Data Mem</a:t>
              </a:r>
            </a:p>
          </p:txBody>
        </p:sp>
        <p:grpSp>
          <p:nvGrpSpPr>
            <p:cNvPr id="33819" name="Group 30"/>
            <p:cNvGrpSpPr>
              <a:grpSpLocks/>
            </p:cNvGrpSpPr>
            <p:nvPr/>
          </p:nvGrpSpPr>
          <p:grpSpPr bwMode="auto">
            <a:xfrm>
              <a:off x="5401" y="798"/>
              <a:ext cx="175" cy="694"/>
              <a:chOff x="336" y="1200"/>
              <a:chExt cx="144" cy="720"/>
            </a:xfrm>
          </p:grpSpPr>
          <p:sp>
            <p:nvSpPr>
              <p:cNvPr id="33869" name="Rectangle 3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W</a:t>
                </a:r>
              </a:p>
            </p:txBody>
          </p:sp>
          <p:sp>
            <p:nvSpPr>
              <p:cNvPr id="33870" name="Freeform 32"/>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20" name="Text Box 33"/>
            <p:cNvSpPr txBox="1">
              <a:spLocks noChangeArrowheads="1"/>
            </p:cNvSpPr>
            <p:nvPr/>
          </p:nvSpPr>
          <p:spPr bwMode="auto">
            <a:xfrm>
              <a:off x="3469" y="1047"/>
              <a:ext cx="181" cy="213"/>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b="1">
                  <a:solidFill>
                    <a:prstClr val="black"/>
                  </a:solidFill>
                  <a:latin typeface="Calibri"/>
                  <a:ea typeface="ＭＳ Ｐゴシック"/>
                  <a:cs typeface="Calibri"/>
                </a:rPr>
                <a:t>+</a:t>
              </a:r>
            </a:p>
          </p:txBody>
        </p:sp>
        <p:sp>
          <p:nvSpPr>
            <p:cNvPr id="33821" name="Rectangle 34"/>
            <p:cNvSpPr>
              <a:spLocks noChangeArrowheads="1"/>
            </p:cNvSpPr>
            <p:nvPr/>
          </p:nvSpPr>
          <p:spPr bwMode="auto">
            <a:xfrm>
              <a:off x="2601" y="841"/>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GPRs</a:t>
              </a:r>
            </a:p>
          </p:txBody>
        </p:sp>
        <p:sp>
          <p:nvSpPr>
            <p:cNvPr id="33822" name="Line 35"/>
            <p:cNvSpPr>
              <a:spLocks noChangeShapeType="1"/>
            </p:cNvSpPr>
            <p:nvPr/>
          </p:nvSpPr>
          <p:spPr bwMode="auto">
            <a:xfrm>
              <a:off x="3651" y="2013"/>
              <a:ext cx="1750" cy="0"/>
            </a:xfrm>
            <a:prstGeom prst="line">
              <a:avLst/>
            </a:pr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23" name="Freeform 36"/>
            <p:cNvSpPr>
              <a:spLocks/>
            </p:cNvSpPr>
            <p:nvPr/>
          </p:nvSpPr>
          <p:spPr bwMode="auto">
            <a:xfrm>
              <a:off x="3432" y="1709"/>
              <a:ext cx="1751"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24" name="Group 37"/>
            <p:cNvGrpSpPr>
              <a:grpSpLocks/>
            </p:cNvGrpSpPr>
            <p:nvPr/>
          </p:nvGrpSpPr>
          <p:grpSpPr bwMode="auto">
            <a:xfrm>
              <a:off x="3738" y="1666"/>
              <a:ext cx="176" cy="694"/>
              <a:chOff x="336" y="1200"/>
              <a:chExt cx="144" cy="720"/>
            </a:xfrm>
          </p:grpSpPr>
          <p:sp>
            <p:nvSpPr>
              <p:cNvPr id="33867" name="Rectangle 3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X2</a:t>
                </a:r>
              </a:p>
            </p:txBody>
          </p:sp>
          <p:sp>
            <p:nvSpPr>
              <p:cNvPr id="33868" name="Freeform 39"/>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grpSp>
          <p:nvGrpSpPr>
            <p:cNvPr id="33825" name="Group 40"/>
            <p:cNvGrpSpPr>
              <a:grpSpLocks/>
            </p:cNvGrpSpPr>
            <p:nvPr/>
          </p:nvGrpSpPr>
          <p:grpSpPr bwMode="auto">
            <a:xfrm>
              <a:off x="5401" y="1666"/>
              <a:ext cx="175" cy="694"/>
              <a:chOff x="336" y="1200"/>
              <a:chExt cx="144" cy="720"/>
            </a:xfrm>
          </p:grpSpPr>
          <p:sp>
            <p:nvSpPr>
              <p:cNvPr id="33865" name="Rectangle 4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W</a:t>
                </a:r>
              </a:p>
            </p:txBody>
          </p:sp>
          <p:sp>
            <p:nvSpPr>
              <p:cNvPr id="33866" name="Freeform 42"/>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26" name="Text Box 43"/>
            <p:cNvSpPr txBox="1">
              <a:spLocks noChangeArrowheads="1"/>
            </p:cNvSpPr>
            <p:nvPr/>
          </p:nvSpPr>
          <p:spPr bwMode="auto">
            <a:xfrm>
              <a:off x="4005" y="1916"/>
              <a:ext cx="386" cy="213"/>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a:solidFill>
                    <a:prstClr val="black"/>
                  </a:solidFill>
                  <a:latin typeface="Calibri"/>
                  <a:ea typeface="ＭＳ Ｐゴシック"/>
                  <a:cs typeface="Calibri"/>
                </a:rPr>
                <a:t>FAdd</a:t>
              </a:r>
            </a:p>
          </p:txBody>
        </p:sp>
        <p:grpSp>
          <p:nvGrpSpPr>
            <p:cNvPr id="33827" name="Group 44"/>
            <p:cNvGrpSpPr>
              <a:grpSpLocks/>
            </p:cNvGrpSpPr>
            <p:nvPr/>
          </p:nvGrpSpPr>
          <p:grpSpPr bwMode="auto">
            <a:xfrm>
              <a:off x="4570" y="1666"/>
              <a:ext cx="175" cy="694"/>
              <a:chOff x="336" y="1200"/>
              <a:chExt cx="144" cy="720"/>
            </a:xfrm>
          </p:grpSpPr>
          <p:sp>
            <p:nvSpPr>
              <p:cNvPr id="33863" name="Rectangle 4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X3</a:t>
                </a:r>
              </a:p>
            </p:txBody>
          </p:sp>
          <p:sp>
            <p:nvSpPr>
              <p:cNvPr id="33864" name="Freeform 46"/>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grpSp>
          <p:nvGrpSpPr>
            <p:cNvPr id="33828" name="Group 47"/>
            <p:cNvGrpSpPr>
              <a:grpSpLocks/>
            </p:cNvGrpSpPr>
            <p:nvPr/>
          </p:nvGrpSpPr>
          <p:grpSpPr bwMode="auto">
            <a:xfrm>
              <a:off x="4570" y="798"/>
              <a:ext cx="175" cy="694"/>
              <a:chOff x="336" y="1200"/>
              <a:chExt cx="144" cy="720"/>
            </a:xfrm>
          </p:grpSpPr>
          <p:sp>
            <p:nvSpPr>
              <p:cNvPr id="33861" name="Rectangle 4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X3</a:t>
                </a:r>
              </a:p>
            </p:txBody>
          </p:sp>
          <p:sp>
            <p:nvSpPr>
              <p:cNvPr id="33862" name="Freeform 49"/>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29" name="Line 50"/>
            <p:cNvSpPr>
              <a:spLocks noChangeShapeType="1"/>
            </p:cNvSpPr>
            <p:nvPr/>
          </p:nvSpPr>
          <p:spPr bwMode="auto">
            <a:xfrm>
              <a:off x="2951" y="2186"/>
              <a:ext cx="481"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30" name="Line 51"/>
            <p:cNvSpPr>
              <a:spLocks noChangeShapeType="1"/>
            </p:cNvSpPr>
            <p:nvPr/>
          </p:nvSpPr>
          <p:spPr bwMode="auto">
            <a:xfrm>
              <a:off x="3038" y="1839"/>
              <a:ext cx="394"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31" name="Rectangle 52"/>
            <p:cNvSpPr>
              <a:spLocks noChangeArrowheads="1"/>
            </p:cNvSpPr>
            <p:nvPr/>
          </p:nvSpPr>
          <p:spPr bwMode="auto">
            <a:xfrm>
              <a:off x="2601" y="1709"/>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FPRs</a:t>
              </a:r>
            </a:p>
          </p:txBody>
        </p:sp>
        <p:grpSp>
          <p:nvGrpSpPr>
            <p:cNvPr id="33832" name="Group 53"/>
            <p:cNvGrpSpPr>
              <a:grpSpLocks/>
            </p:cNvGrpSpPr>
            <p:nvPr/>
          </p:nvGrpSpPr>
          <p:grpSpPr bwMode="auto">
            <a:xfrm>
              <a:off x="3126" y="1666"/>
              <a:ext cx="175" cy="694"/>
              <a:chOff x="336" y="1200"/>
              <a:chExt cx="144" cy="720"/>
            </a:xfrm>
          </p:grpSpPr>
          <p:sp>
            <p:nvSpPr>
              <p:cNvPr id="33859" name="Rectangle 5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X1</a:t>
                </a:r>
              </a:p>
            </p:txBody>
          </p:sp>
          <p:sp>
            <p:nvSpPr>
              <p:cNvPr id="33860" name="Freeform 55"/>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33" name="Freeform 56"/>
            <p:cNvSpPr>
              <a:spLocks/>
            </p:cNvSpPr>
            <p:nvPr/>
          </p:nvSpPr>
          <p:spPr bwMode="auto">
            <a:xfrm>
              <a:off x="2557" y="1145"/>
              <a:ext cx="44" cy="824"/>
            </a:xfrm>
            <a:custGeom>
              <a:avLst/>
              <a:gdLst>
                <a:gd name="T0" fmla="*/ 0 w 48"/>
                <a:gd name="T1" fmla="*/ 0 h 912"/>
                <a:gd name="T2" fmla="*/ 0 w 48"/>
                <a:gd name="T3" fmla="*/ 912 h 912"/>
                <a:gd name="T4" fmla="*/ 48 w 48"/>
                <a:gd name="T5" fmla="*/ 912 h 912"/>
                <a:gd name="T6" fmla="*/ 0 60000 65536"/>
                <a:gd name="T7" fmla="*/ 0 60000 65536"/>
                <a:gd name="T8" fmla="*/ 0 60000 65536"/>
                <a:gd name="T9" fmla="*/ 0 w 48"/>
                <a:gd name="T10" fmla="*/ 0 h 912"/>
                <a:gd name="T11" fmla="*/ 48 w 48"/>
                <a:gd name="T12" fmla="*/ 912 h 912"/>
              </a:gdLst>
              <a:ahLst/>
              <a:cxnLst>
                <a:cxn ang="T6">
                  <a:pos x="T0" y="T1"/>
                </a:cxn>
                <a:cxn ang="T7">
                  <a:pos x="T2" y="T3"/>
                </a:cxn>
                <a:cxn ang="T8">
                  <a:pos x="T4" y="T5"/>
                </a:cxn>
              </a:cxnLst>
              <a:rect l="T9" t="T10" r="T11" b="T12"/>
              <a:pathLst>
                <a:path w="48" h="912">
                  <a:moveTo>
                    <a:pt x="0" y="0"/>
                  </a:moveTo>
                  <a:lnTo>
                    <a:pt x="0" y="912"/>
                  </a:lnTo>
                  <a:lnTo>
                    <a:pt x="48" y="912"/>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34" name="Freeform 57"/>
            <p:cNvSpPr>
              <a:spLocks/>
            </p:cNvSpPr>
            <p:nvPr/>
          </p:nvSpPr>
          <p:spPr bwMode="auto">
            <a:xfrm>
              <a:off x="3432" y="2490"/>
              <a:ext cx="1751"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35" name="Group 58"/>
            <p:cNvGrpSpPr>
              <a:grpSpLocks/>
            </p:cNvGrpSpPr>
            <p:nvPr/>
          </p:nvGrpSpPr>
          <p:grpSpPr bwMode="auto">
            <a:xfrm>
              <a:off x="3738" y="2447"/>
              <a:ext cx="176" cy="694"/>
              <a:chOff x="336" y="1200"/>
              <a:chExt cx="144" cy="720"/>
            </a:xfrm>
          </p:grpSpPr>
          <p:sp>
            <p:nvSpPr>
              <p:cNvPr id="33857" name="Rectangle 5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X2</a:t>
                </a:r>
              </a:p>
            </p:txBody>
          </p:sp>
          <p:sp>
            <p:nvSpPr>
              <p:cNvPr id="33858" name="Freeform 60"/>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36" name="Text Box 61"/>
            <p:cNvSpPr txBox="1">
              <a:spLocks noChangeArrowheads="1"/>
            </p:cNvSpPr>
            <p:nvPr/>
          </p:nvSpPr>
          <p:spPr bwMode="auto">
            <a:xfrm>
              <a:off x="4005" y="2697"/>
              <a:ext cx="384" cy="213"/>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a:solidFill>
                    <a:prstClr val="black"/>
                  </a:solidFill>
                  <a:latin typeface="Calibri"/>
                  <a:ea typeface="ＭＳ Ｐゴシック"/>
                  <a:cs typeface="Calibri"/>
                </a:rPr>
                <a:t>FMul</a:t>
              </a:r>
            </a:p>
          </p:txBody>
        </p:sp>
        <p:grpSp>
          <p:nvGrpSpPr>
            <p:cNvPr id="33837" name="Group 62"/>
            <p:cNvGrpSpPr>
              <a:grpSpLocks/>
            </p:cNvGrpSpPr>
            <p:nvPr/>
          </p:nvGrpSpPr>
          <p:grpSpPr bwMode="auto">
            <a:xfrm>
              <a:off x="4570" y="2447"/>
              <a:ext cx="175" cy="694"/>
              <a:chOff x="336" y="1200"/>
              <a:chExt cx="144" cy="720"/>
            </a:xfrm>
          </p:grpSpPr>
          <p:sp>
            <p:nvSpPr>
              <p:cNvPr id="33855" name="Rectangle 6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X3</a:t>
                </a:r>
              </a:p>
            </p:txBody>
          </p:sp>
          <p:sp>
            <p:nvSpPr>
              <p:cNvPr id="33856" name="Freeform 64"/>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38" name="Freeform 65"/>
            <p:cNvSpPr>
              <a:spLocks/>
            </p:cNvSpPr>
            <p:nvPr/>
          </p:nvSpPr>
          <p:spPr bwMode="auto">
            <a:xfrm>
              <a:off x="3345" y="2186"/>
              <a:ext cx="87" cy="825"/>
            </a:xfrm>
            <a:custGeom>
              <a:avLst/>
              <a:gdLst>
                <a:gd name="T0" fmla="*/ 0 w 96"/>
                <a:gd name="T1" fmla="*/ 0 h 912"/>
                <a:gd name="T2" fmla="*/ 0 w 96"/>
                <a:gd name="T3" fmla="*/ 912 h 912"/>
                <a:gd name="T4" fmla="*/ 96 w 96"/>
                <a:gd name="T5" fmla="*/ 912 h 912"/>
                <a:gd name="T6" fmla="*/ 0 60000 65536"/>
                <a:gd name="T7" fmla="*/ 0 60000 65536"/>
                <a:gd name="T8" fmla="*/ 0 60000 65536"/>
                <a:gd name="T9" fmla="*/ 0 w 96"/>
                <a:gd name="T10" fmla="*/ 0 h 912"/>
                <a:gd name="T11" fmla="*/ 96 w 96"/>
                <a:gd name="T12" fmla="*/ 912 h 912"/>
              </a:gdLst>
              <a:ahLst/>
              <a:cxnLst>
                <a:cxn ang="T6">
                  <a:pos x="T0" y="T1"/>
                </a:cxn>
                <a:cxn ang="T7">
                  <a:pos x="T2" y="T3"/>
                </a:cxn>
                <a:cxn ang="T8">
                  <a:pos x="T4" y="T5"/>
                </a:cxn>
              </a:cxnLst>
              <a:rect l="T9" t="T10" r="T11" b="T12"/>
              <a:pathLst>
                <a:path w="96" h="912">
                  <a:moveTo>
                    <a:pt x="0" y="0"/>
                  </a:moveTo>
                  <a:lnTo>
                    <a:pt x="0" y="912"/>
                  </a:lnTo>
                  <a:lnTo>
                    <a:pt x="96" y="912"/>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39" name="Freeform 66"/>
            <p:cNvSpPr>
              <a:spLocks/>
            </p:cNvSpPr>
            <p:nvPr/>
          </p:nvSpPr>
          <p:spPr bwMode="auto">
            <a:xfrm>
              <a:off x="3388" y="1839"/>
              <a:ext cx="44" cy="781"/>
            </a:xfrm>
            <a:custGeom>
              <a:avLst/>
              <a:gdLst>
                <a:gd name="T0" fmla="*/ 0 w 48"/>
                <a:gd name="T1" fmla="*/ 0 h 864"/>
                <a:gd name="T2" fmla="*/ 0 w 48"/>
                <a:gd name="T3" fmla="*/ 864 h 864"/>
                <a:gd name="T4" fmla="*/ 48 w 48"/>
                <a:gd name="T5" fmla="*/ 864 h 864"/>
                <a:gd name="T6" fmla="*/ 0 60000 65536"/>
                <a:gd name="T7" fmla="*/ 0 60000 65536"/>
                <a:gd name="T8" fmla="*/ 0 60000 65536"/>
                <a:gd name="T9" fmla="*/ 0 w 48"/>
                <a:gd name="T10" fmla="*/ 0 h 864"/>
                <a:gd name="T11" fmla="*/ 48 w 48"/>
                <a:gd name="T12" fmla="*/ 864 h 864"/>
              </a:gdLst>
              <a:ahLst/>
              <a:cxnLst>
                <a:cxn ang="T6">
                  <a:pos x="T0" y="T1"/>
                </a:cxn>
                <a:cxn ang="T7">
                  <a:pos x="T2" y="T3"/>
                </a:cxn>
                <a:cxn ang="T8">
                  <a:pos x="T4" y="T5"/>
                </a:cxn>
              </a:cxnLst>
              <a:rect l="T9" t="T10" r="T11" b="T12"/>
              <a:pathLst>
                <a:path w="48" h="864">
                  <a:moveTo>
                    <a:pt x="0" y="0"/>
                  </a:moveTo>
                  <a:lnTo>
                    <a:pt x="0" y="864"/>
                  </a:lnTo>
                  <a:lnTo>
                    <a:pt x="48" y="864"/>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nvGrpSpPr>
            <p:cNvPr id="33840" name="Group 67"/>
            <p:cNvGrpSpPr>
              <a:grpSpLocks/>
            </p:cNvGrpSpPr>
            <p:nvPr/>
          </p:nvGrpSpPr>
          <p:grpSpPr bwMode="auto">
            <a:xfrm>
              <a:off x="3738" y="3184"/>
              <a:ext cx="176" cy="695"/>
              <a:chOff x="336" y="1200"/>
              <a:chExt cx="144" cy="720"/>
            </a:xfrm>
          </p:grpSpPr>
          <p:sp>
            <p:nvSpPr>
              <p:cNvPr id="33853" name="Rectangle 6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X2</a:t>
                </a:r>
              </a:p>
            </p:txBody>
          </p:sp>
          <p:sp>
            <p:nvSpPr>
              <p:cNvPr id="33854" name="Freeform 69"/>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41" name="Freeform 70"/>
            <p:cNvSpPr>
              <a:spLocks/>
            </p:cNvSpPr>
            <p:nvPr/>
          </p:nvSpPr>
          <p:spPr bwMode="auto">
            <a:xfrm>
              <a:off x="3345" y="3011"/>
              <a:ext cx="87" cy="694"/>
            </a:xfrm>
            <a:custGeom>
              <a:avLst/>
              <a:gdLst>
                <a:gd name="T0" fmla="*/ 0 w 96"/>
                <a:gd name="T1" fmla="*/ 0 h 768"/>
                <a:gd name="T2" fmla="*/ 0 w 96"/>
                <a:gd name="T3" fmla="*/ 768 h 768"/>
                <a:gd name="T4" fmla="*/ 96 w 96"/>
                <a:gd name="T5" fmla="*/ 768 h 768"/>
                <a:gd name="T6" fmla="*/ 0 60000 65536"/>
                <a:gd name="T7" fmla="*/ 0 60000 65536"/>
                <a:gd name="T8" fmla="*/ 0 60000 65536"/>
                <a:gd name="T9" fmla="*/ 0 w 96"/>
                <a:gd name="T10" fmla="*/ 0 h 768"/>
                <a:gd name="T11" fmla="*/ 96 w 96"/>
                <a:gd name="T12" fmla="*/ 768 h 768"/>
              </a:gdLst>
              <a:ahLst/>
              <a:cxnLst>
                <a:cxn ang="T6">
                  <a:pos x="T0" y="T1"/>
                </a:cxn>
                <a:cxn ang="T7">
                  <a:pos x="T2" y="T3"/>
                </a:cxn>
                <a:cxn ang="T8">
                  <a:pos x="T4" y="T5"/>
                </a:cxn>
              </a:cxnLst>
              <a:rect l="T9" t="T10" r="T11" b="T12"/>
              <a:pathLst>
                <a:path w="96" h="768">
                  <a:moveTo>
                    <a:pt x="0" y="0"/>
                  </a:moveTo>
                  <a:lnTo>
                    <a:pt x="0" y="768"/>
                  </a:lnTo>
                  <a:lnTo>
                    <a:pt x="96" y="768"/>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42" name="Freeform 71"/>
            <p:cNvSpPr>
              <a:spLocks/>
            </p:cNvSpPr>
            <p:nvPr/>
          </p:nvSpPr>
          <p:spPr bwMode="auto">
            <a:xfrm>
              <a:off x="3388" y="2620"/>
              <a:ext cx="44" cy="738"/>
            </a:xfrm>
            <a:custGeom>
              <a:avLst/>
              <a:gdLst>
                <a:gd name="T0" fmla="*/ 0 w 48"/>
                <a:gd name="T1" fmla="*/ 0 h 816"/>
                <a:gd name="T2" fmla="*/ 0 w 48"/>
                <a:gd name="T3" fmla="*/ 816 h 816"/>
                <a:gd name="T4" fmla="*/ 48 w 48"/>
                <a:gd name="T5" fmla="*/ 816 h 816"/>
                <a:gd name="T6" fmla="*/ 0 60000 65536"/>
                <a:gd name="T7" fmla="*/ 0 60000 65536"/>
                <a:gd name="T8" fmla="*/ 0 60000 65536"/>
                <a:gd name="T9" fmla="*/ 0 w 48"/>
                <a:gd name="T10" fmla="*/ 0 h 816"/>
                <a:gd name="T11" fmla="*/ 48 w 48"/>
                <a:gd name="T12" fmla="*/ 816 h 816"/>
              </a:gdLst>
              <a:ahLst/>
              <a:cxnLst>
                <a:cxn ang="T6">
                  <a:pos x="T0" y="T1"/>
                </a:cxn>
                <a:cxn ang="T7">
                  <a:pos x="T2" y="T3"/>
                </a:cxn>
                <a:cxn ang="T8">
                  <a:pos x="T4" y="T5"/>
                </a:cxn>
              </a:cxnLst>
              <a:rect l="T9" t="T10" r="T11" b="T12"/>
              <a:pathLst>
                <a:path w="48" h="816">
                  <a:moveTo>
                    <a:pt x="0" y="0"/>
                  </a:moveTo>
                  <a:lnTo>
                    <a:pt x="0" y="816"/>
                  </a:lnTo>
                  <a:lnTo>
                    <a:pt x="48" y="816"/>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43" name="Rectangle 72"/>
            <p:cNvSpPr>
              <a:spLocks noChangeArrowheads="1"/>
            </p:cNvSpPr>
            <p:nvPr/>
          </p:nvSpPr>
          <p:spPr bwMode="auto">
            <a:xfrm>
              <a:off x="3432" y="3184"/>
              <a:ext cx="263" cy="695"/>
            </a:xfrm>
            <a:prstGeom prst="rect">
              <a:avLst/>
            </a:prstGeom>
            <a:noFill/>
            <a:ln w="25400">
              <a:solidFill>
                <a:schemeClr val="tx1"/>
              </a:solidFill>
              <a:miter lim="800000"/>
              <a:headEnd/>
              <a:tailEnd/>
            </a:ln>
          </p:spPr>
          <p:txBody>
            <a:bodyPr wrap="none" lIns="45720" anchor="ctr">
              <a:prstTxWarp prst="textNoShape">
                <a:avLst/>
              </a:prstTxWarp>
            </a:bodyPr>
            <a:lstStyle/>
            <a:p>
              <a:pPr eaLnBrk="1" hangingPunct="1">
                <a:spcBef>
                  <a:spcPct val="0"/>
                </a:spcBef>
              </a:pPr>
              <a:r>
                <a:rPr lang="en-US" dirty="0" err="1">
                  <a:solidFill>
                    <a:prstClr val="black"/>
                  </a:solidFill>
                  <a:latin typeface="Calibri"/>
                  <a:ea typeface="ＭＳ Ｐゴシック"/>
                  <a:cs typeface="Calibri"/>
                </a:rPr>
                <a:t>FDiv</a:t>
              </a:r>
              <a:endParaRPr lang="en-US" dirty="0">
                <a:solidFill>
                  <a:prstClr val="black"/>
                </a:solidFill>
                <a:latin typeface="Calibri"/>
                <a:ea typeface="ＭＳ Ｐゴシック"/>
                <a:cs typeface="Calibri"/>
              </a:endParaRPr>
            </a:p>
          </p:txBody>
        </p:sp>
        <p:grpSp>
          <p:nvGrpSpPr>
            <p:cNvPr id="33844" name="Group 73"/>
            <p:cNvGrpSpPr>
              <a:grpSpLocks/>
            </p:cNvGrpSpPr>
            <p:nvPr/>
          </p:nvGrpSpPr>
          <p:grpSpPr bwMode="auto">
            <a:xfrm>
              <a:off x="4570" y="3184"/>
              <a:ext cx="175" cy="695"/>
              <a:chOff x="336" y="1200"/>
              <a:chExt cx="144" cy="720"/>
            </a:xfrm>
          </p:grpSpPr>
          <p:sp>
            <p:nvSpPr>
              <p:cNvPr id="33851" name="Rectangle 7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X3</a:t>
                </a:r>
              </a:p>
            </p:txBody>
          </p:sp>
          <p:sp>
            <p:nvSpPr>
              <p:cNvPr id="33852" name="Freeform 75"/>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45" name="Line 76"/>
            <p:cNvSpPr>
              <a:spLocks noChangeShapeType="1"/>
            </p:cNvSpPr>
            <p:nvPr/>
          </p:nvSpPr>
          <p:spPr bwMode="auto">
            <a:xfrm>
              <a:off x="5183" y="2794"/>
              <a:ext cx="87"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46" name="Text Box 77"/>
            <p:cNvSpPr txBox="1">
              <a:spLocks noChangeArrowheads="1"/>
            </p:cNvSpPr>
            <p:nvPr/>
          </p:nvSpPr>
          <p:spPr bwMode="auto">
            <a:xfrm>
              <a:off x="3864" y="3141"/>
              <a:ext cx="912" cy="407"/>
            </a:xfrm>
            <a:prstGeom prst="rect">
              <a:avLst/>
            </a:prstGeom>
            <a:noFill/>
            <a:ln w="25400">
              <a:noFill/>
              <a:miter lim="800000"/>
              <a:headEnd/>
              <a:tailEnd/>
            </a:ln>
          </p:spPr>
          <p:txBody>
            <a:bodyPr anchor="ctr">
              <a:prstTxWarp prst="textNoShape">
                <a:avLst/>
              </a:prstTxWarp>
              <a:spAutoFit/>
            </a:bodyPr>
            <a:lstStyle/>
            <a:p>
              <a:pPr eaLnBrk="1" hangingPunct="1">
                <a:spcBef>
                  <a:spcPct val="0"/>
                </a:spcBef>
              </a:pPr>
              <a:r>
                <a:rPr lang="en-US" sz="1800" i="1" dirty="0">
                  <a:solidFill>
                    <a:prstClr val="black"/>
                  </a:solidFill>
                  <a:latin typeface="Calibri"/>
                  <a:ea typeface="ＭＳ Ｐゴシック"/>
                  <a:cs typeface="Calibri"/>
                </a:rPr>
                <a:t>Unpipelined divider</a:t>
              </a:r>
            </a:p>
          </p:txBody>
        </p:sp>
        <p:sp>
          <p:nvSpPr>
            <p:cNvPr id="33847" name="Freeform 78"/>
            <p:cNvSpPr>
              <a:spLocks/>
            </p:cNvSpPr>
            <p:nvPr/>
          </p:nvSpPr>
          <p:spPr bwMode="auto">
            <a:xfrm>
              <a:off x="5226" y="1145"/>
              <a:ext cx="44" cy="738"/>
            </a:xfrm>
            <a:custGeom>
              <a:avLst/>
              <a:gdLst>
                <a:gd name="T0" fmla="*/ 48 w 48"/>
                <a:gd name="T1" fmla="*/ 816 h 816"/>
                <a:gd name="T2" fmla="*/ 0 w 48"/>
                <a:gd name="T3" fmla="*/ 816 h 816"/>
                <a:gd name="T4" fmla="*/ 0 w 48"/>
                <a:gd name="T5" fmla="*/ 0 h 816"/>
                <a:gd name="T6" fmla="*/ 0 60000 65536"/>
                <a:gd name="T7" fmla="*/ 0 60000 65536"/>
                <a:gd name="T8" fmla="*/ 0 60000 65536"/>
                <a:gd name="T9" fmla="*/ 0 w 48"/>
                <a:gd name="T10" fmla="*/ 0 h 816"/>
                <a:gd name="T11" fmla="*/ 48 w 48"/>
                <a:gd name="T12" fmla="*/ 816 h 816"/>
              </a:gdLst>
              <a:ahLst/>
              <a:cxnLst>
                <a:cxn ang="T6">
                  <a:pos x="T0" y="T1"/>
                </a:cxn>
                <a:cxn ang="T7">
                  <a:pos x="T2" y="T3"/>
                </a:cxn>
                <a:cxn ang="T8">
                  <a:pos x="T4" y="T5"/>
                </a:cxn>
              </a:cxnLst>
              <a:rect l="T9" t="T10" r="T11" b="T12"/>
              <a:pathLst>
                <a:path w="48" h="816">
                  <a:moveTo>
                    <a:pt x="48" y="816"/>
                  </a:moveTo>
                  <a:lnTo>
                    <a:pt x="0" y="816"/>
                  </a:lnTo>
                  <a:lnTo>
                    <a:pt x="0"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48" name="Line 79"/>
            <p:cNvSpPr>
              <a:spLocks noChangeShapeType="1"/>
            </p:cNvSpPr>
            <p:nvPr/>
          </p:nvSpPr>
          <p:spPr bwMode="auto">
            <a:xfrm>
              <a:off x="5270" y="3532"/>
              <a:ext cx="0" cy="43"/>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sp>
          <p:nvSpPr>
            <p:cNvPr id="33849" name="Line 80"/>
            <p:cNvSpPr>
              <a:spLocks noChangeShapeType="1"/>
            </p:cNvSpPr>
            <p:nvPr/>
          </p:nvSpPr>
          <p:spPr bwMode="auto">
            <a:xfrm>
              <a:off x="5328" y="612"/>
              <a:ext cx="0" cy="3024"/>
            </a:xfrm>
            <a:prstGeom prst="line">
              <a:avLst/>
            </a:prstGeom>
            <a:noFill/>
            <a:ln w="57150">
              <a:solidFill>
                <a:schemeClr val="hlink"/>
              </a:solidFill>
              <a:prstDash val="sysDot"/>
              <a:round/>
              <a:headEnd/>
              <a:tailEnd/>
            </a:ln>
          </p:spPr>
          <p:txBody>
            <a:bodyPr wrap="square">
              <a:prstTxWarp prst="textNoShape">
                <a:avLst/>
              </a:prstTxWarp>
              <a:spAutoFit/>
            </a:bodyPr>
            <a:lstStyle/>
            <a:p>
              <a:pPr eaLnBrk="1" hangingPunct="1">
                <a:spcBef>
                  <a:spcPct val="0"/>
                </a:spcBef>
              </a:pPr>
              <a:endParaRPr lang="en-US">
                <a:solidFill>
                  <a:prstClr val="black"/>
                </a:solidFill>
                <a:latin typeface="Calibri"/>
                <a:ea typeface="ＭＳ Ｐゴシック"/>
                <a:cs typeface="Calibri"/>
              </a:endParaRPr>
            </a:p>
          </p:txBody>
        </p:sp>
        <p:sp>
          <p:nvSpPr>
            <p:cNvPr id="33850" name="Freeform 81"/>
            <p:cNvSpPr>
              <a:spLocks/>
            </p:cNvSpPr>
            <p:nvPr/>
          </p:nvSpPr>
          <p:spPr bwMode="auto">
            <a:xfrm>
              <a:off x="3957" y="1145"/>
              <a:ext cx="569" cy="304"/>
            </a:xfrm>
            <a:custGeom>
              <a:avLst/>
              <a:gdLst>
                <a:gd name="T0" fmla="*/ 0 w 624"/>
                <a:gd name="T1" fmla="*/ 0 h 336"/>
                <a:gd name="T2" fmla="*/ 0 w 624"/>
                <a:gd name="T3" fmla="*/ 336 h 336"/>
                <a:gd name="T4" fmla="*/ 624 w 624"/>
                <a:gd name="T5" fmla="*/ 336 h 336"/>
                <a:gd name="T6" fmla="*/ 624 w 624"/>
                <a:gd name="T7" fmla="*/ 0 h 336"/>
                <a:gd name="T8" fmla="*/ 0 60000 65536"/>
                <a:gd name="T9" fmla="*/ 0 60000 65536"/>
                <a:gd name="T10" fmla="*/ 0 60000 65536"/>
                <a:gd name="T11" fmla="*/ 0 60000 65536"/>
                <a:gd name="T12" fmla="*/ 0 w 624"/>
                <a:gd name="T13" fmla="*/ 0 h 336"/>
                <a:gd name="T14" fmla="*/ 624 w 624"/>
                <a:gd name="T15" fmla="*/ 336 h 336"/>
              </a:gdLst>
              <a:ahLst/>
              <a:cxnLst>
                <a:cxn ang="T8">
                  <a:pos x="T0" y="T1"/>
                </a:cxn>
                <a:cxn ang="T9">
                  <a:pos x="T2" y="T3"/>
                </a:cxn>
                <a:cxn ang="T10">
                  <a:pos x="T4" y="T5"/>
                </a:cxn>
                <a:cxn ang="T11">
                  <a:pos x="T6" y="T7"/>
                </a:cxn>
              </a:cxnLst>
              <a:rect l="T12" t="T13" r="T14" b="T15"/>
              <a:pathLst>
                <a:path w="624" h="336">
                  <a:moveTo>
                    <a:pt x="0" y="0"/>
                  </a:moveTo>
                  <a:lnTo>
                    <a:pt x="0" y="336"/>
                  </a:lnTo>
                  <a:lnTo>
                    <a:pt x="624" y="336"/>
                  </a:lnTo>
                  <a:lnTo>
                    <a:pt x="624"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a:solidFill>
                  <a:prstClr val="black"/>
                </a:solidFill>
                <a:latin typeface="Calibri"/>
                <a:ea typeface="ＭＳ Ｐゴシック"/>
                <a:cs typeface="Calibri"/>
              </a:endParaRPr>
            </a:p>
          </p:txBody>
        </p:sp>
      </p:grpSp>
      <p:sp>
        <p:nvSpPr>
          <p:cNvPr id="33800" name="Text Box 82"/>
          <p:cNvSpPr txBox="1">
            <a:spLocks noChangeArrowheads="1"/>
          </p:cNvSpPr>
          <p:nvPr/>
        </p:nvSpPr>
        <p:spPr bwMode="auto">
          <a:xfrm>
            <a:off x="76200" y="5181600"/>
            <a:ext cx="5029200" cy="928459"/>
          </a:xfrm>
          <a:prstGeom prst="rect">
            <a:avLst/>
          </a:prstGeom>
          <a:noFill/>
          <a:ln w="9525">
            <a:noFill/>
            <a:miter lim="800000"/>
            <a:headEnd/>
            <a:tailEnd/>
          </a:ln>
        </p:spPr>
        <p:txBody>
          <a:bodyPr>
            <a:prstTxWarp prst="textNoShape">
              <a:avLst/>
            </a:prstTxWarp>
            <a:spAutoFit/>
          </a:bodyPr>
          <a:lstStyle/>
          <a:p>
            <a:pPr eaLnBrk="1" hangingPunct="1">
              <a:lnSpc>
                <a:spcPct val="90000"/>
              </a:lnSpc>
              <a:spcBef>
                <a:spcPct val="0"/>
              </a:spcBef>
            </a:pPr>
            <a:r>
              <a:rPr lang="en-US" sz="2000" i="1" dirty="0">
                <a:solidFill>
                  <a:prstClr val="black"/>
                </a:solidFill>
                <a:latin typeface="Calibri"/>
                <a:ea typeface="ＭＳ Ｐゴシック"/>
                <a:cs typeface="Calibri"/>
              </a:rPr>
              <a:t>How to prevent increased </a:t>
            </a:r>
            <a:r>
              <a:rPr lang="en-US" sz="2000" i="1" dirty="0" err="1">
                <a:solidFill>
                  <a:prstClr val="black"/>
                </a:solidFill>
                <a:latin typeface="Calibri"/>
                <a:ea typeface="ＭＳ Ｐゴシック"/>
                <a:cs typeface="Calibri"/>
              </a:rPr>
              <a:t>writeback</a:t>
            </a:r>
            <a:r>
              <a:rPr lang="en-US" sz="2000" i="1" dirty="0">
                <a:solidFill>
                  <a:prstClr val="black"/>
                </a:solidFill>
                <a:latin typeface="Calibri"/>
                <a:ea typeface="ＭＳ Ｐゴシック"/>
                <a:cs typeface="Calibri"/>
              </a:rPr>
              <a:t> latency from slowing down single cycle integer operations?</a:t>
            </a:r>
            <a:r>
              <a:rPr lang="en-US" sz="2000" dirty="0">
                <a:solidFill>
                  <a:prstClr val="black"/>
                </a:solidFill>
                <a:latin typeface="Calibri"/>
                <a:ea typeface="ＭＳ Ｐゴシック"/>
                <a:cs typeface="Calibri"/>
              </a:rPr>
              <a:t> </a:t>
            </a:r>
          </a:p>
        </p:txBody>
      </p:sp>
      <p:sp>
        <p:nvSpPr>
          <p:cNvPr id="1751123" name="Text Box 83"/>
          <p:cNvSpPr txBox="1">
            <a:spLocks noChangeArrowheads="1"/>
          </p:cNvSpPr>
          <p:nvPr/>
        </p:nvSpPr>
        <p:spPr bwMode="auto">
          <a:xfrm>
            <a:off x="1447800" y="5638800"/>
            <a:ext cx="1824037" cy="519112"/>
          </a:xfrm>
          <a:prstGeom prst="rect">
            <a:avLst/>
          </a:prstGeom>
          <a:noFill/>
          <a:ln w="9525">
            <a:noFill/>
            <a:miter lim="800000"/>
            <a:headEnd/>
            <a:tailEnd/>
          </a:ln>
        </p:spPr>
        <p:txBody>
          <a:bodyPr>
            <a:prstTxWarp prst="textNoShape">
              <a:avLst/>
            </a:prstTxWarp>
            <a:spAutoFit/>
          </a:bodyPr>
          <a:lstStyle/>
          <a:p>
            <a:pPr eaLnBrk="1" hangingPunct="1">
              <a:spcBef>
                <a:spcPct val="0"/>
              </a:spcBef>
            </a:pPr>
            <a:r>
              <a:rPr lang="en-US" sz="2800" i="1" dirty="0">
                <a:solidFill>
                  <a:srgbClr val="7030A0"/>
                </a:solidFill>
                <a:latin typeface="Calibri"/>
                <a:ea typeface="ＭＳ Ｐゴシック"/>
                <a:cs typeface="Calibri"/>
              </a:rPr>
              <a:t>Bypassing</a:t>
            </a:r>
          </a:p>
        </p:txBody>
      </p:sp>
    </p:spTree>
    <p:extLst>
      <p:ext uri="{BB962C8B-B14F-4D97-AF65-F5344CB8AC3E}">
        <p14:creationId xmlns:p14="http://schemas.microsoft.com/office/powerpoint/2010/main" val="12305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a:t>In-Order Superscalar Pipeline</a:t>
            </a:r>
          </a:p>
        </p:txBody>
      </p:sp>
      <p:sp>
        <p:nvSpPr>
          <p:cNvPr id="35844" name="Slide Number Placeholder 5"/>
          <p:cNvSpPr>
            <a:spLocks noGrp="1"/>
          </p:cNvSpPr>
          <p:nvPr>
            <p:ph type="sldNum" sz="quarter" idx="12"/>
          </p:nvPr>
        </p:nvSpPr>
        <p:spPr>
          <a:prstGeom prst="rect">
            <a:avLst/>
          </a:prstGeom>
        </p:spPr>
        <p:txBody>
          <a:bodyPr/>
          <a:lstStyle/>
          <a:p>
            <a:fld id="{86799CC0-CBF0-3F4D-B9C7-297DF9096F7A}" type="slidenum">
              <a:rPr lang="en-US" smtClean="0">
                <a:solidFill>
                  <a:prstClr val="black"/>
                </a:solidFill>
              </a:rPr>
              <a:pPr/>
              <a:t>36</a:t>
            </a:fld>
            <a:endParaRPr lang="en-US" dirty="0">
              <a:solidFill>
                <a:prstClr val="black"/>
              </a:solidFill>
            </a:endParaRPr>
          </a:p>
        </p:txBody>
      </p:sp>
      <p:sp>
        <p:nvSpPr>
          <p:cNvPr id="35846" name="Rectangle 3"/>
          <p:cNvSpPr>
            <a:spLocks noGrp="1" noChangeArrowheads="1"/>
          </p:cNvSpPr>
          <p:nvPr>
            <p:ph idx="4294967295"/>
          </p:nvPr>
        </p:nvSpPr>
        <p:spPr>
          <a:xfrm>
            <a:off x="0" y="3276600"/>
            <a:ext cx="5029200" cy="3124200"/>
          </a:xfrm>
        </p:spPr>
        <p:txBody>
          <a:bodyPr/>
          <a:lstStyle/>
          <a:p>
            <a:r>
              <a:rPr lang="en-US" sz="2000" dirty="0"/>
              <a:t>Fetch two instructions per cycle; issue both simultaneously if one is integer/memory and other is floating point</a:t>
            </a:r>
          </a:p>
          <a:p>
            <a:r>
              <a:rPr lang="en-US" sz="2000" dirty="0"/>
              <a:t>Inexpensive way of increasing throughput, examples include Alpha 21064 (1992) &amp; MIPS R5000 series (1996)</a:t>
            </a:r>
          </a:p>
          <a:p>
            <a:r>
              <a:rPr lang="en-US" sz="2000" dirty="0"/>
              <a:t>Same idea can be extended to wider issue by duplicating functional units (e.g. 4-issue </a:t>
            </a:r>
            <a:r>
              <a:rPr lang="en-US" sz="2000" dirty="0" err="1"/>
              <a:t>UltraSPARC</a:t>
            </a:r>
            <a:r>
              <a:rPr lang="en-US" sz="2000" dirty="0"/>
              <a:t> &amp; Alpha 21164) but </a:t>
            </a:r>
            <a:r>
              <a:rPr lang="en-US" sz="2000" dirty="0" err="1"/>
              <a:t>regfile</a:t>
            </a:r>
            <a:r>
              <a:rPr lang="en-US" sz="2000" dirty="0"/>
              <a:t> ports and bypassing costs grow quickly</a:t>
            </a:r>
          </a:p>
        </p:txBody>
      </p:sp>
      <p:grpSp>
        <p:nvGrpSpPr>
          <p:cNvPr id="35847" name="Group 93"/>
          <p:cNvGrpSpPr>
            <a:grpSpLocks/>
          </p:cNvGrpSpPr>
          <p:nvPr/>
        </p:nvGrpSpPr>
        <p:grpSpPr bwMode="auto">
          <a:xfrm>
            <a:off x="1066800" y="685799"/>
            <a:ext cx="7924800" cy="5384800"/>
            <a:chOff x="672" y="576"/>
            <a:chExt cx="4992" cy="3392"/>
          </a:xfrm>
        </p:grpSpPr>
        <p:sp>
          <p:nvSpPr>
            <p:cNvPr id="35848" name="Text Box 4"/>
            <p:cNvSpPr txBox="1">
              <a:spLocks noChangeArrowheads="1"/>
            </p:cNvSpPr>
            <p:nvPr/>
          </p:nvSpPr>
          <p:spPr bwMode="auto">
            <a:xfrm>
              <a:off x="4848" y="3600"/>
              <a:ext cx="809" cy="368"/>
            </a:xfrm>
            <a:prstGeom prst="rect">
              <a:avLst/>
            </a:prstGeom>
            <a:noFill/>
            <a:ln w="25400">
              <a:noFill/>
              <a:miter lim="800000"/>
              <a:headEnd/>
              <a:tailEnd/>
            </a:ln>
          </p:spPr>
          <p:txBody>
            <a:bodyPr>
              <a:prstTxWarp prst="textNoShape">
                <a:avLst/>
              </a:prstTxWarp>
              <a:spAutoFit/>
            </a:bodyPr>
            <a:lstStyle/>
            <a:p>
              <a:pPr eaLnBrk="1" hangingPunct="1">
                <a:spcBef>
                  <a:spcPct val="0"/>
                </a:spcBef>
              </a:pPr>
              <a:r>
                <a:rPr lang="en-US" b="1" i="1" dirty="0">
                  <a:solidFill>
                    <a:srgbClr val="7030A0"/>
                  </a:solidFill>
                  <a:latin typeface="Calibri"/>
                  <a:ea typeface="ＭＳ Ｐゴシック"/>
                  <a:cs typeface="Calibri"/>
                </a:rPr>
                <a:t>Commit Point</a:t>
              </a:r>
            </a:p>
          </p:txBody>
        </p:sp>
        <p:sp>
          <p:nvSpPr>
            <p:cNvPr id="35849" name="Line 5"/>
            <p:cNvSpPr>
              <a:spLocks noChangeShapeType="1"/>
            </p:cNvSpPr>
            <p:nvPr/>
          </p:nvSpPr>
          <p:spPr bwMode="auto">
            <a:xfrm flipV="1">
              <a:off x="1463" y="998"/>
              <a:ext cx="73" cy="133"/>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0" name="Text Box 6"/>
            <p:cNvSpPr txBox="1">
              <a:spLocks noChangeArrowheads="1"/>
            </p:cNvSpPr>
            <p:nvPr/>
          </p:nvSpPr>
          <p:spPr bwMode="auto">
            <a:xfrm>
              <a:off x="1384" y="842"/>
              <a:ext cx="237" cy="252"/>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sz="2000" b="1" i="1">
                  <a:solidFill>
                    <a:prstClr val="black"/>
                  </a:solidFill>
                  <a:latin typeface="Calibri"/>
                  <a:ea typeface="ＭＳ Ｐゴシック"/>
                  <a:cs typeface="Calibri"/>
                </a:rPr>
                <a:t>2</a:t>
              </a:r>
            </a:p>
          </p:txBody>
        </p:sp>
        <p:sp>
          <p:nvSpPr>
            <p:cNvPr id="35851" name="Freeform 7"/>
            <p:cNvSpPr>
              <a:spLocks/>
            </p:cNvSpPr>
            <p:nvPr/>
          </p:nvSpPr>
          <p:spPr bwMode="auto">
            <a:xfrm>
              <a:off x="3345" y="3459"/>
              <a:ext cx="656" cy="477"/>
            </a:xfrm>
            <a:custGeom>
              <a:avLst/>
              <a:gdLst>
                <a:gd name="T0" fmla="*/ 384 w 720"/>
                <a:gd name="T1" fmla="*/ 0 h 528"/>
                <a:gd name="T2" fmla="*/ 720 w 720"/>
                <a:gd name="T3" fmla="*/ 0 h 528"/>
                <a:gd name="T4" fmla="*/ 720 w 720"/>
                <a:gd name="T5" fmla="*/ 528 h 528"/>
                <a:gd name="T6" fmla="*/ 0 w 720"/>
                <a:gd name="T7" fmla="*/ 528 h 528"/>
                <a:gd name="T8" fmla="*/ 0 w 720"/>
                <a:gd name="T9" fmla="*/ 240 h 528"/>
                <a:gd name="T10" fmla="*/ 96 w 720"/>
                <a:gd name="T11" fmla="*/ 240 h 528"/>
                <a:gd name="T12" fmla="*/ 0 60000 65536"/>
                <a:gd name="T13" fmla="*/ 0 60000 65536"/>
                <a:gd name="T14" fmla="*/ 0 60000 65536"/>
                <a:gd name="T15" fmla="*/ 0 60000 65536"/>
                <a:gd name="T16" fmla="*/ 0 60000 65536"/>
                <a:gd name="T17" fmla="*/ 0 60000 65536"/>
                <a:gd name="T18" fmla="*/ 0 w 720"/>
                <a:gd name="T19" fmla="*/ 0 h 528"/>
                <a:gd name="T20" fmla="*/ 720 w 72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720" h="528">
                  <a:moveTo>
                    <a:pt x="384" y="0"/>
                  </a:moveTo>
                  <a:lnTo>
                    <a:pt x="720" y="0"/>
                  </a:lnTo>
                  <a:lnTo>
                    <a:pt x="720" y="528"/>
                  </a:lnTo>
                  <a:lnTo>
                    <a:pt x="0" y="528"/>
                  </a:lnTo>
                  <a:lnTo>
                    <a:pt x="0" y="240"/>
                  </a:lnTo>
                  <a:lnTo>
                    <a:pt x="96" y="24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2" name="Freeform 8"/>
            <p:cNvSpPr>
              <a:spLocks/>
            </p:cNvSpPr>
            <p:nvPr/>
          </p:nvSpPr>
          <p:spPr bwMode="auto">
            <a:xfrm>
              <a:off x="2863" y="1506"/>
              <a:ext cx="2801" cy="434"/>
            </a:xfrm>
            <a:custGeom>
              <a:avLst/>
              <a:gdLst>
                <a:gd name="T0" fmla="*/ 2880 w 3072"/>
                <a:gd name="T1" fmla="*/ 480 h 480"/>
                <a:gd name="T2" fmla="*/ 3072 w 3072"/>
                <a:gd name="T3" fmla="*/ 480 h 480"/>
                <a:gd name="T4" fmla="*/ 3072 w 3072"/>
                <a:gd name="T5" fmla="*/ 0 h 480"/>
                <a:gd name="T6" fmla="*/ 0 w 3072"/>
                <a:gd name="T7" fmla="*/ 0 h 480"/>
                <a:gd name="T8" fmla="*/ 0 w 3072"/>
                <a:gd name="T9" fmla="*/ 144 h 480"/>
                <a:gd name="T10" fmla="*/ 0 60000 65536"/>
                <a:gd name="T11" fmla="*/ 0 60000 65536"/>
                <a:gd name="T12" fmla="*/ 0 60000 65536"/>
                <a:gd name="T13" fmla="*/ 0 60000 65536"/>
                <a:gd name="T14" fmla="*/ 0 60000 65536"/>
                <a:gd name="T15" fmla="*/ 0 w 3072"/>
                <a:gd name="T16" fmla="*/ 0 h 480"/>
                <a:gd name="T17" fmla="*/ 3072 w 3072"/>
                <a:gd name="T18" fmla="*/ 480 h 480"/>
              </a:gdLst>
              <a:ahLst/>
              <a:cxnLst>
                <a:cxn ang="T10">
                  <a:pos x="T0" y="T1"/>
                </a:cxn>
                <a:cxn ang="T11">
                  <a:pos x="T2" y="T3"/>
                </a:cxn>
                <a:cxn ang="T12">
                  <a:pos x="T4" y="T5"/>
                </a:cxn>
                <a:cxn ang="T13">
                  <a:pos x="T6" y="T7"/>
                </a:cxn>
                <a:cxn ang="T14">
                  <a:pos x="T8" y="T9"/>
                </a:cxn>
              </a:cxnLst>
              <a:rect l="T15" t="T16" r="T17" b="T18"/>
              <a:pathLst>
                <a:path w="3072" h="480">
                  <a:moveTo>
                    <a:pt x="2880" y="480"/>
                  </a:moveTo>
                  <a:lnTo>
                    <a:pt x="3072" y="480"/>
                  </a:lnTo>
                  <a:lnTo>
                    <a:pt x="3072" y="0"/>
                  </a:lnTo>
                  <a:lnTo>
                    <a:pt x="0" y="0"/>
                  </a:lnTo>
                  <a:lnTo>
                    <a:pt x="0" y="144"/>
                  </a:lnTo>
                </a:path>
              </a:pathLst>
            </a:cu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3" name="Freeform 9"/>
            <p:cNvSpPr>
              <a:spLocks/>
            </p:cNvSpPr>
            <p:nvPr/>
          </p:nvSpPr>
          <p:spPr bwMode="auto">
            <a:xfrm>
              <a:off x="2863" y="638"/>
              <a:ext cx="2801" cy="434"/>
            </a:xfrm>
            <a:custGeom>
              <a:avLst/>
              <a:gdLst>
                <a:gd name="T0" fmla="*/ 2880 w 3072"/>
                <a:gd name="T1" fmla="*/ 480 h 480"/>
                <a:gd name="T2" fmla="*/ 3072 w 3072"/>
                <a:gd name="T3" fmla="*/ 480 h 480"/>
                <a:gd name="T4" fmla="*/ 3072 w 3072"/>
                <a:gd name="T5" fmla="*/ 0 h 480"/>
                <a:gd name="T6" fmla="*/ 0 w 3072"/>
                <a:gd name="T7" fmla="*/ 0 h 480"/>
                <a:gd name="T8" fmla="*/ 0 w 3072"/>
                <a:gd name="T9" fmla="*/ 144 h 480"/>
                <a:gd name="T10" fmla="*/ 0 60000 65536"/>
                <a:gd name="T11" fmla="*/ 0 60000 65536"/>
                <a:gd name="T12" fmla="*/ 0 60000 65536"/>
                <a:gd name="T13" fmla="*/ 0 60000 65536"/>
                <a:gd name="T14" fmla="*/ 0 60000 65536"/>
                <a:gd name="T15" fmla="*/ 0 w 3072"/>
                <a:gd name="T16" fmla="*/ 0 h 480"/>
                <a:gd name="T17" fmla="*/ 3072 w 3072"/>
                <a:gd name="T18" fmla="*/ 480 h 480"/>
              </a:gdLst>
              <a:ahLst/>
              <a:cxnLst>
                <a:cxn ang="T10">
                  <a:pos x="T0" y="T1"/>
                </a:cxn>
                <a:cxn ang="T11">
                  <a:pos x="T2" y="T3"/>
                </a:cxn>
                <a:cxn ang="T12">
                  <a:pos x="T4" y="T5"/>
                </a:cxn>
                <a:cxn ang="T13">
                  <a:pos x="T6" y="T7"/>
                </a:cxn>
                <a:cxn ang="T14">
                  <a:pos x="T8" y="T9"/>
                </a:cxn>
              </a:cxnLst>
              <a:rect l="T15" t="T16" r="T17" b="T18"/>
              <a:pathLst>
                <a:path w="3072" h="480">
                  <a:moveTo>
                    <a:pt x="2880" y="480"/>
                  </a:moveTo>
                  <a:lnTo>
                    <a:pt x="3072" y="480"/>
                  </a:lnTo>
                  <a:lnTo>
                    <a:pt x="3072" y="0"/>
                  </a:lnTo>
                  <a:lnTo>
                    <a:pt x="0" y="0"/>
                  </a:lnTo>
                  <a:lnTo>
                    <a:pt x="0" y="144"/>
                  </a:lnTo>
                </a:path>
              </a:pathLst>
            </a:cu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4" name="Freeform 10"/>
            <p:cNvSpPr>
              <a:spLocks/>
            </p:cNvSpPr>
            <p:nvPr/>
          </p:nvSpPr>
          <p:spPr bwMode="auto">
            <a:xfrm>
              <a:off x="4001" y="1766"/>
              <a:ext cx="1269" cy="1693"/>
            </a:xfrm>
            <a:custGeom>
              <a:avLst/>
              <a:gdLst>
                <a:gd name="T0" fmla="*/ 0 w 1440"/>
                <a:gd name="T1" fmla="*/ 1680 h 1680"/>
                <a:gd name="T2" fmla="*/ 1440 w 1440"/>
                <a:gd name="T3" fmla="*/ 1680 h 1680"/>
                <a:gd name="T4" fmla="*/ 1440 w 1440"/>
                <a:gd name="T5" fmla="*/ 0 h 1680"/>
                <a:gd name="T6" fmla="*/ 0 60000 65536"/>
                <a:gd name="T7" fmla="*/ 0 60000 65536"/>
                <a:gd name="T8" fmla="*/ 0 60000 65536"/>
                <a:gd name="T9" fmla="*/ 0 w 1440"/>
                <a:gd name="T10" fmla="*/ 0 h 1680"/>
                <a:gd name="T11" fmla="*/ 1440 w 1440"/>
                <a:gd name="T12" fmla="*/ 1680 h 1680"/>
              </a:gdLst>
              <a:ahLst/>
              <a:cxnLst>
                <a:cxn ang="T6">
                  <a:pos x="T0" y="T1"/>
                </a:cxn>
                <a:cxn ang="T7">
                  <a:pos x="T2" y="T3"/>
                </a:cxn>
                <a:cxn ang="T8">
                  <a:pos x="T4" y="T5"/>
                </a:cxn>
              </a:cxnLst>
              <a:rect l="T9" t="T10" r="T11" b="T12"/>
              <a:pathLst>
                <a:path w="1440" h="1680">
                  <a:moveTo>
                    <a:pt x="0" y="1680"/>
                  </a:moveTo>
                  <a:lnTo>
                    <a:pt x="1440" y="1680"/>
                  </a:lnTo>
                  <a:lnTo>
                    <a:pt x="1440"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5" name="Line 11"/>
            <p:cNvSpPr>
              <a:spLocks noChangeShapeType="1"/>
            </p:cNvSpPr>
            <p:nvPr/>
          </p:nvSpPr>
          <p:spPr bwMode="auto">
            <a:xfrm>
              <a:off x="3651" y="1072"/>
              <a:ext cx="1750" cy="0"/>
            </a:xfrm>
            <a:prstGeom prst="line">
              <a:avLst/>
            </a:pr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56" name="Line 12"/>
            <p:cNvSpPr>
              <a:spLocks noChangeShapeType="1"/>
            </p:cNvSpPr>
            <p:nvPr/>
          </p:nvSpPr>
          <p:spPr bwMode="auto">
            <a:xfrm>
              <a:off x="816" y="1056"/>
              <a:ext cx="2091" cy="16"/>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57" name="Group 13"/>
            <p:cNvGrpSpPr>
              <a:grpSpLocks/>
            </p:cNvGrpSpPr>
            <p:nvPr/>
          </p:nvGrpSpPr>
          <p:grpSpPr bwMode="auto">
            <a:xfrm>
              <a:off x="672" y="725"/>
              <a:ext cx="175" cy="694"/>
              <a:chOff x="336" y="1200"/>
              <a:chExt cx="144" cy="720"/>
            </a:xfrm>
          </p:grpSpPr>
          <p:sp>
            <p:nvSpPr>
              <p:cNvPr id="35926" name="Rectangle 1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dirty="0">
                    <a:solidFill>
                      <a:prstClr val="black"/>
                    </a:solidFill>
                    <a:latin typeface="Calibri"/>
                    <a:ea typeface="ＭＳ Ｐゴシック"/>
                    <a:cs typeface="Calibri"/>
                  </a:rPr>
                  <a:t>PC</a:t>
                </a:r>
              </a:p>
            </p:txBody>
          </p:sp>
          <p:sp>
            <p:nvSpPr>
              <p:cNvPr id="35927" name="Freeform 15"/>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58" name="Rectangle 16"/>
            <p:cNvSpPr>
              <a:spLocks noChangeArrowheads="1"/>
            </p:cNvSpPr>
            <p:nvPr/>
          </p:nvSpPr>
          <p:spPr bwMode="auto">
            <a:xfrm>
              <a:off x="891" y="768"/>
              <a:ext cx="525"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dirty="0">
                  <a:solidFill>
                    <a:prstClr val="black"/>
                  </a:solidFill>
                  <a:latin typeface="Calibri"/>
                  <a:ea typeface="ＭＳ Ｐゴシック"/>
                  <a:cs typeface="Calibri"/>
                </a:rPr>
                <a:t>Inst. </a:t>
              </a:r>
              <a:r>
                <a:rPr lang="en-US" dirty="0" err="1">
                  <a:solidFill>
                    <a:prstClr val="black"/>
                  </a:solidFill>
                  <a:latin typeface="Calibri"/>
                  <a:ea typeface="ＭＳ Ｐゴシック"/>
                  <a:cs typeface="Calibri"/>
                </a:rPr>
                <a:t>Mem</a:t>
              </a:r>
              <a:endParaRPr lang="en-US" dirty="0">
                <a:solidFill>
                  <a:prstClr val="black"/>
                </a:solidFill>
                <a:latin typeface="Calibri"/>
                <a:ea typeface="ＭＳ Ｐゴシック"/>
                <a:cs typeface="Calibri"/>
              </a:endParaRPr>
            </a:p>
          </p:txBody>
        </p:sp>
        <p:grpSp>
          <p:nvGrpSpPr>
            <p:cNvPr id="35859" name="Group 17"/>
            <p:cNvGrpSpPr>
              <a:grpSpLocks/>
            </p:cNvGrpSpPr>
            <p:nvPr/>
          </p:nvGrpSpPr>
          <p:grpSpPr bwMode="auto">
            <a:xfrm>
              <a:off x="1562" y="725"/>
              <a:ext cx="175" cy="694"/>
              <a:chOff x="336" y="1200"/>
              <a:chExt cx="144" cy="720"/>
            </a:xfrm>
          </p:grpSpPr>
          <p:sp>
            <p:nvSpPr>
              <p:cNvPr id="35924" name="Rectangle 1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D</a:t>
                </a:r>
              </a:p>
            </p:txBody>
          </p:sp>
          <p:sp>
            <p:nvSpPr>
              <p:cNvPr id="35925" name="Freeform 19"/>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60" name="Line 20"/>
            <p:cNvSpPr>
              <a:spLocks noChangeShapeType="1"/>
            </p:cNvSpPr>
            <p:nvPr/>
          </p:nvSpPr>
          <p:spPr bwMode="auto">
            <a:xfrm>
              <a:off x="2951" y="1245"/>
              <a:ext cx="481"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61" name="Rectangle 21"/>
            <p:cNvSpPr>
              <a:spLocks noChangeArrowheads="1"/>
            </p:cNvSpPr>
            <p:nvPr/>
          </p:nvSpPr>
          <p:spPr bwMode="auto">
            <a:xfrm>
              <a:off x="1781" y="768"/>
              <a:ext cx="612"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sz="2000" dirty="0">
                  <a:solidFill>
                    <a:prstClr val="black"/>
                  </a:solidFill>
                  <a:latin typeface="Calibri"/>
                  <a:ea typeface="ＭＳ Ｐゴシック"/>
                  <a:cs typeface="Calibri"/>
                </a:rPr>
                <a:t>Dual</a:t>
              </a:r>
            </a:p>
            <a:p>
              <a:pPr eaLnBrk="1" hangingPunct="1">
                <a:spcBef>
                  <a:spcPct val="0"/>
                </a:spcBef>
              </a:pPr>
              <a:r>
                <a:rPr lang="en-US" sz="2000" dirty="0">
                  <a:solidFill>
                    <a:prstClr val="black"/>
                  </a:solidFill>
                  <a:latin typeface="Calibri"/>
                  <a:ea typeface="ＭＳ Ｐゴシック"/>
                  <a:cs typeface="Calibri"/>
                </a:rPr>
                <a:t>Decode</a:t>
              </a:r>
            </a:p>
          </p:txBody>
        </p:sp>
        <p:sp>
          <p:nvSpPr>
            <p:cNvPr id="35862" name="Line 22"/>
            <p:cNvSpPr>
              <a:spLocks noChangeShapeType="1"/>
            </p:cNvSpPr>
            <p:nvPr/>
          </p:nvSpPr>
          <p:spPr bwMode="auto">
            <a:xfrm>
              <a:off x="3038" y="898"/>
              <a:ext cx="394"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63" name="Group 23"/>
            <p:cNvGrpSpPr>
              <a:grpSpLocks/>
            </p:cNvGrpSpPr>
            <p:nvPr/>
          </p:nvGrpSpPr>
          <p:grpSpPr bwMode="auto">
            <a:xfrm>
              <a:off x="3170" y="725"/>
              <a:ext cx="175" cy="694"/>
              <a:chOff x="336" y="1200"/>
              <a:chExt cx="144" cy="720"/>
            </a:xfrm>
          </p:grpSpPr>
          <p:sp>
            <p:nvSpPr>
              <p:cNvPr id="35922" name="Rectangle 2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X1</a:t>
                </a:r>
              </a:p>
            </p:txBody>
          </p:sp>
          <p:sp>
            <p:nvSpPr>
              <p:cNvPr id="35923" name="Freeform 25"/>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64" name="Freeform 26"/>
            <p:cNvSpPr>
              <a:spLocks/>
            </p:cNvSpPr>
            <p:nvPr/>
          </p:nvSpPr>
          <p:spPr bwMode="auto">
            <a:xfrm>
              <a:off x="3432" y="768"/>
              <a:ext cx="219"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65" name="Group 27"/>
            <p:cNvGrpSpPr>
              <a:grpSpLocks/>
            </p:cNvGrpSpPr>
            <p:nvPr/>
          </p:nvGrpSpPr>
          <p:grpSpPr bwMode="auto">
            <a:xfrm>
              <a:off x="3738" y="725"/>
              <a:ext cx="176" cy="694"/>
              <a:chOff x="336" y="1200"/>
              <a:chExt cx="144" cy="720"/>
            </a:xfrm>
          </p:grpSpPr>
          <p:sp>
            <p:nvSpPr>
              <p:cNvPr id="35920" name="Rectangle 2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X2</a:t>
                </a:r>
              </a:p>
            </p:txBody>
          </p:sp>
          <p:sp>
            <p:nvSpPr>
              <p:cNvPr id="35921" name="Freeform 29"/>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66" name="Rectangle 30"/>
            <p:cNvSpPr>
              <a:spLocks noChangeArrowheads="1"/>
            </p:cNvSpPr>
            <p:nvPr/>
          </p:nvSpPr>
          <p:spPr bwMode="auto">
            <a:xfrm>
              <a:off x="4001" y="725"/>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a:solidFill>
                    <a:prstClr val="black"/>
                  </a:solidFill>
                  <a:latin typeface="Calibri"/>
                  <a:ea typeface="ＭＳ Ｐゴシック"/>
                  <a:cs typeface="Calibri"/>
                </a:rPr>
                <a:t>Data Mem</a:t>
              </a:r>
            </a:p>
          </p:txBody>
        </p:sp>
        <p:grpSp>
          <p:nvGrpSpPr>
            <p:cNvPr id="35867" name="Group 31"/>
            <p:cNvGrpSpPr>
              <a:grpSpLocks/>
            </p:cNvGrpSpPr>
            <p:nvPr/>
          </p:nvGrpSpPr>
          <p:grpSpPr bwMode="auto">
            <a:xfrm>
              <a:off x="5401" y="725"/>
              <a:ext cx="175" cy="694"/>
              <a:chOff x="336" y="1200"/>
              <a:chExt cx="144" cy="720"/>
            </a:xfrm>
          </p:grpSpPr>
          <p:sp>
            <p:nvSpPr>
              <p:cNvPr id="35918" name="Rectangle 3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W</a:t>
                </a:r>
              </a:p>
            </p:txBody>
          </p:sp>
          <p:sp>
            <p:nvSpPr>
              <p:cNvPr id="35919" name="Freeform 33"/>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68" name="Text Box 34"/>
            <p:cNvSpPr txBox="1">
              <a:spLocks noChangeArrowheads="1"/>
            </p:cNvSpPr>
            <p:nvPr/>
          </p:nvSpPr>
          <p:spPr bwMode="auto">
            <a:xfrm>
              <a:off x="3468" y="955"/>
              <a:ext cx="197" cy="252"/>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sz="2000" b="1">
                  <a:solidFill>
                    <a:prstClr val="black"/>
                  </a:solidFill>
                  <a:latin typeface="Calibri"/>
                  <a:ea typeface="ＭＳ Ｐゴシック"/>
                  <a:cs typeface="Calibri"/>
                </a:rPr>
                <a:t>+</a:t>
              </a:r>
            </a:p>
          </p:txBody>
        </p:sp>
        <p:sp>
          <p:nvSpPr>
            <p:cNvPr id="35869" name="Rectangle 35"/>
            <p:cNvSpPr>
              <a:spLocks noChangeArrowheads="1"/>
            </p:cNvSpPr>
            <p:nvPr/>
          </p:nvSpPr>
          <p:spPr bwMode="auto">
            <a:xfrm>
              <a:off x="2601" y="768"/>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GPRs</a:t>
              </a:r>
            </a:p>
          </p:txBody>
        </p:sp>
        <p:sp>
          <p:nvSpPr>
            <p:cNvPr id="35870" name="Line 36"/>
            <p:cNvSpPr>
              <a:spLocks noChangeShapeType="1"/>
            </p:cNvSpPr>
            <p:nvPr/>
          </p:nvSpPr>
          <p:spPr bwMode="auto">
            <a:xfrm>
              <a:off x="3651" y="1940"/>
              <a:ext cx="1750" cy="0"/>
            </a:xfrm>
            <a:prstGeom prst="line">
              <a:avLst/>
            </a:prstGeom>
            <a:noFill/>
            <a:ln w="25400">
              <a:solidFill>
                <a:schemeClr val="tx1"/>
              </a:solidFill>
              <a:round/>
              <a:headEnd/>
              <a:tailEnd type="triangle" w="med" len="me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71" name="Freeform 37"/>
            <p:cNvSpPr>
              <a:spLocks/>
            </p:cNvSpPr>
            <p:nvPr/>
          </p:nvSpPr>
          <p:spPr bwMode="auto">
            <a:xfrm>
              <a:off x="3432" y="1636"/>
              <a:ext cx="1751"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72" name="Group 38"/>
            <p:cNvGrpSpPr>
              <a:grpSpLocks/>
            </p:cNvGrpSpPr>
            <p:nvPr/>
          </p:nvGrpSpPr>
          <p:grpSpPr bwMode="auto">
            <a:xfrm>
              <a:off x="3738" y="1593"/>
              <a:ext cx="176" cy="694"/>
              <a:chOff x="336" y="1200"/>
              <a:chExt cx="144" cy="720"/>
            </a:xfrm>
          </p:grpSpPr>
          <p:sp>
            <p:nvSpPr>
              <p:cNvPr id="35916" name="Rectangle 3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X2</a:t>
                </a:r>
              </a:p>
            </p:txBody>
          </p:sp>
          <p:sp>
            <p:nvSpPr>
              <p:cNvPr id="35917" name="Freeform 40"/>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35873" name="Group 41"/>
            <p:cNvGrpSpPr>
              <a:grpSpLocks/>
            </p:cNvGrpSpPr>
            <p:nvPr/>
          </p:nvGrpSpPr>
          <p:grpSpPr bwMode="auto">
            <a:xfrm>
              <a:off x="5401" y="1593"/>
              <a:ext cx="175" cy="694"/>
              <a:chOff x="336" y="1200"/>
              <a:chExt cx="144" cy="720"/>
            </a:xfrm>
          </p:grpSpPr>
          <p:sp>
            <p:nvSpPr>
              <p:cNvPr id="35914" name="Rectangle 4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W</a:t>
                </a:r>
              </a:p>
            </p:txBody>
          </p:sp>
          <p:sp>
            <p:nvSpPr>
              <p:cNvPr id="35915" name="Freeform 43"/>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74" name="Text Box 44"/>
            <p:cNvSpPr txBox="1">
              <a:spLocks noChangeArrowheads="1"/>
            </p:cNvSpPr>
            <p:nvPr/>
          </p:nvSpPr>
          <p:spPr bwMode="auto">
            <a:xfrm>
              <a:off x="4004" y="1824"/>
              <a:ext cx="454" cy="252"/>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FAdd</a:t>
              </a:r>
            </a:p>
          </p:txBody>
        </p:sp>
        <p:grpSp>
          <p:nvGrpSpPr>
            <p:cNvPr id="35875" name="Group 45"/>
            <p:cNvGrpSpPr>
              <a:grpSpLocks/>
            </p:cNvGrpSpPr>
            <p:nvPr/>
          </p:nvGrpSpPr>
          <p:grpSpPr bwMode="auto">
            <a:xfrm>
              <a:off x="4570" y="1593"/>
              <a:ext cx="175" cy="694"/>
              <a:chOff x="336" y="1200"/>
              <a:chExt cx="144" cy="720"/>
            </a:xfrm>
          </p:grpSpPr>
          <p:sp>
            <p:nvSpPr>
              <p:cNvPr id="35912" name="Rectangle 4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X3</a:t>
                </a:r>
              </a:p>
            </p:txBody>
          </p:sp>
          <p:sp>
            <p:nvSpPr>
              <p:cNvPr id="35913" name="Freeform 47"/>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35876" name="Group 48"/>
            <p:cNvGrpSpPr>
              <a:grpSpLocks/>
            </p:cNvGrpSpPr>
            <p:nvPr/>
          </p:nvGrpSpPr>
          <p:grpSpPr bwMode="auto">
            <a:xfrm>
              <a:off x="4570" y="725"/>
              <a:ext cx="175" cy="694"/>
              <a:chOff x="336" y="1200"/>
              <a:chExt cx="144" cy="720"/>
            </a:xfrm>
          </p:grpSpPr>
          <p:sp>
            <p:nvSpPr>
              <p:cNvPr id="35910" name="Rectangle 4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X3</a:t>
                </a:r>
              </a:p>
            </p:txBody>
          </p:sp>
          <p:sp>
            <p:nvSpPr>
              <p:cNvPr id="35911" name="Freeform 50"/>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77" name="Line 51"/>
            <p:cNvSpPr>
              <a:spLocks noChangeShapeType="1"/>
            </p:cNvSpPr>
            <p:nvPr/>
          </p:nvSpPr>
          <p:spPr bwMode="auto">
            <a:xfrm>
              <a:off x="2951" y="2113"/>
              <a:ext cx="481"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78" name="Line 52"/>
            <p:cNvSpPr>
              <a:spLocks noChangeShapeType="1"/>
            </p:cNvSpPr>
            <p:nvPr/>
          </p:nvSpPr>
          <p:spPr bwMode="auto">
            <a:xfrm>
              <a:off x="3038" y="1766"/>
              <a:ext cx="394"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79" name="Rectangle 53"/>
            <p:cNvSpPr>
              <a:spLocks noChangeArrowheads="1"/>
            </p:cNvSpPr>
            <p:nvPr/>
          </p:nvSpPr>
          <p:spPr bwMode="auto">
            <a:xfrm>
              <a:off x="2601" y="1636"/>
              <a:ext cx="481" cy="564"/>
            </a:xfrm>
            <a:prstGeom prst="rect">
              <a:avLst/>
            </a:prstGeom>
            <a:solidFill>
              <a:schemeClr val="bg1"/>
            </a:solidFill>
            <a:ln w="25400">
              <a:solidFill>
                <a:schemeClr val="tx1"/>
              </a:solidFill>
              <a:miter lim="800000"/>
              <a:headEnd/>
              <a:tailEnd/>
            </a:ln>
          </p:spPr>
          <p:txBody>
            <a:bodyPr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FPRs</a:t>
              </a:r>
            </a:p>
          </p:txBody>
        </p:sp>
        <p:grpSp>
          <p:nvGrpSpPr>
            <p:cNvPr id="35880" name="Group 54"/>
            <p:cNvGrpSpPr>
              <a:grpSpLocks/>
            </p:cNvGrpSpPr>
            <p:nvPr/>
          </p:nvGrpSpPr>
          <p:grpSpPr bwMode="auto">
            <a:xfrm>
              <a:off x="3126" y="1593"/>
              <a:ext cx="175" cy="694"/>
              <a:chOff x="336" y="1200"/>
              <a:chExt cx="144" cy="720"/>
            </a:xfrm>
          </p:grpSpPr>
          <p:sp>
            <p:nvSpPr>
              <p:cNvPr id="35908" name="Rectangle 5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X1</a:t>
                </a:r>
              </a:p>
            </p:txBody>
          </p:sp>
          <p:sp>
            <p:nvSpPr>
              <p:cNvPr id="35909" name="Freeform 56"/>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81" name="Freeform 57"/>
            <p:cNvSpPr>
              <a:spLocks/>
            </p:cNvSpPr>
            <p:nvPr/>
          </p:nvSpPr>
          <p:spPr bwMode="auto">
            <a:xfrm>
              <a:off x="2496" y="1200"/>
              <a:ext cx="105" cy="696"/>
            </a:xfrm>
            <a:custGeom>
              <a:avLst/>
              <a:gdLst>
                <a:gd name="T0" fmla="*/ 0 w 48"/>
                <a:gd name="T1" fmla="*/ 0 h 912"/>
                <a:gd name="T2" fmla="*/ 0 w 48"/>
                <a:gd name="T3" fmla="*/ 912 h 912"/>
                <a:gd name="T4" fmla="*/ 48 w 48"/>
                <a:gd name="T5" fmla="*/ 912 h 912"/>
                <a:gd name="T6" fmla="*/ 0 60000 65536"/>
                <a:gd name="T7" fmla="*/ 0 60000 65536"/>
                <a:gd name="T8" fmla="*/ 0 60000 65536"/>
                <a:gd name="T9" fmla="*/ 0 w 48"/>
                <a:gd name="T10" fmla="*/ 0 h 912"/>
                <a:gd name="T11" fmla="*/ 48 w 48"/>
                <a:gd name="T12" fmla="*/ 912 h 912"/>
              </a:gdLst>
              <a:ahLst/>
              <a:cxnLst>
                <a:cxn ang="T6">
                  <a:pos x="T0" y="T1"/>
                </a:cxn>
                <a:cxn ang="T7">
                  <a:pos x="T2" y="T3"/>
                </a:cxn>
                <a:cxn ang="T8">
                  <a:pos x="T4" y="T5"/>
                </a:cxn>
              </a:cxnLst>
              <a:rect l="T9" t="T10" r="T11" b="T12"/>
              <a:pathLst>
                <a:path w="48" h="912">
                  <a:moveTo>
                    <a:pt x="0" y="0"/>
                  </a:moveTo>
                  <a:lnTo>
                    <a:pt x="0" y="912"/>
                  </a:lnTo>
                  <a:lnTo>
                    <a:pt x="48" y="912"/>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82" name="Freeform 58"/>
            <p:cNvSpPr>
              <a:spLocks/>
            </p:cNvSpPr>
            <p:nvPr/>
          </p:nvSpPr>
          <p:spPr bwMode="auto">
            <a:xfrm>
              <a:off x="3432" y="2417"/>
              <a:ext cx="1751" cy="608"/>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44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83" name="Group 59"/>
            <p:cNvGrpSpPr>
              <a:grpSpLocks/>
            </p:cNvGrpSpPr>
            <p:nvPr/>
          </p:nvGrpSpPr>
          <p:grpSpPr bwMode="auto">
            <a:xfrm>
              <a:off x="3738" y="2374"/>
              <a:ext cx="176" cy="694"/>
              <a:chOff x="336" y="1200"/>
              <a:chExt cx="144" cy="720"/>
            </a:xfrm>
          </p:grpSpPr>
          <p:sp>
            <p:nvSpPr>
              <p:cNvPr id="35906" name="Rectangle 6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X2</a:t>
                </a:r>
              </a:p>
            </p:txBody>
          </p:sp>
          <p:sp>
            <p:nvSpPr>
              <p:cNvPr id="35907" name="Freeform 61"/>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84" name="Text Box 62"/>
            <p:cNvSpPr txBox="1">
              <a:spLocks noChangeArrowheads="1"/>
            </p:cNvSpPr>
            <p:nvPr/>
          </p:nvSpPr>
          <p:spPr bwMode="auto">
            <a:xfrm>
              <a:off x="4014" y="2605"/>
              <a:ext cx="451" cy="252"/>
            </a:xfrm>
            <a:prstGeom prst="rect">
              <a:avLst/>
            </a:prstGeom>
            <a:noFill/>
            <a:ln w="25400">
              <a:noFill/>
              <a:miter lim="800000"/>
              <a:headEnd/>
              <a:tailEnd/>
            </a:ln>
          </p:spPr>
          <p:txBody>
            <a:bodyPr wrap="none" anchor="ctr">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FMul</a:t>
              </a:r>
            </a:p>
          </p:txBody>
        </p:sp>
        <p:grpSp>
          <p:nvGrpSpPr>
            <p:cNvPr id="35885" name="Group 63"/>
            <p:cNvGrpSpPr>
              <a:grpSpLocks/>
            </p:cNvGrpSpPr>
            <p:nvPr/>
          </p:nvGrpSpPr>
          <p:grpSpPr bwMode="auto">
            <a:xfrm>
              <a:off x="4570" y="2374"/>
              <a:ext cx="175" cy="694"/>
              <a:chOff x="336" y="1200"/>
              <a:chExt cx="144" cy="720"/>
            </a:xfrm>
          </p:grpSpPr>
          <p:sp>
            <p:nvSpPr>
              <p:cNvPr id="35904" name="Rectangle 6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X3</a:t>
                </a:r>
              </a:p>
            </p:txBody>
          </p:sp>
          <p:sp>
            <p:nvSpPr>
              <p:cNvPr id="35905" name="Freeform 65"/>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86" name="Freeform 66"/>
            <p:cNvSpPr>
              <a:spLocks/>
            </p:cNvSpPr>
            <p:nvPr/>
          </p:nvSpPr>
          <p:spPr bwMode="auto">
            <a:xfrm>
              <a:off x="3345" y="2113"/>
              <a:ext cx="87" cy="825"/>
            </a:xfrm>
            <a:custGeom>
              <a:avLst/>
              <a:gdLst>
                <a:gd name="T0" fmla="*/ 0 w 96"/>
                <a:gd name="T1" fmla="*/ 0 h 912"/>
                <a:gd name="T2" fmla="*/ 0 w 96"/>
                <a:gd name="T3" fmla="*/ 912 h 912"/>
                <a:gd name="T4" fmla="*/ 96 w 96"/>
                <a:gd name="T5" fmla="*/ 912 h 912"/>
                <a:gd name="T6" fmla="*/ 0 60000 65536"/>
                <a:gd name="T7" fmla="*/ 0 60000 65536"/>
                <a:gd name="T8" fmla="*/ 0 60000 65536"/>
                <a:gd name="T9" fmla="*/ 0 w 96"/>
                <a:gd name="T10" fmla="*/ 0 h 912"/>
                <a:gd name="T11" fmla="*/ 96 w 96"/>
                <a:gd name="T12" fmla="*/ 912 h 912"/>
              </a:gdLst>
              <a:ahLst/>
              <a:cxnLst>
                <a:cxn ang="T6">
                  <a:pos x="T0" y="T1"/>
                </a:cxn>
                <a:cxn ang="T7">
                  <a:pos x="T2" y="T3"/>
                </a:cxn>
                <a:cxn ang="T8">
                  <a:pos x="T4" y="T5"/>
                </a:cxn>
              </a:cxnLst>
              <a:rect l="T9" t="T10" r="T11" b="T12"/>
              <a:pathLst>
                <a:path w="96" h="912">
                  <a:moveTo>
                    <a:pt x="0" y="0"/>
                  </a:moveTo>
                  <a:lnTo>
                    <a:pt x="0" y="912"/>
                  </a:lnTo>
                  <a:lnTo>
                    <a:pt x="96" y="912"/>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87" name="Freeform 67"/>
            <p:cNvSpPr>
              <a:spLocks/>
            </p:cNvSpPr>
            <p:nvPr/>
          </p:nvSpPr>
          <p:spPr bwMode="auto">
            <a:xfrm>
              <a:off x="3388" y="1766"/>
              <a:ext cx="44" cy="781"/>
            </a:xfrm>
            <a:custGeom>
              <a:avLst/>
              <a:gdLst>
                <a:gd name="T0" fmla="*/ 0 w 48"/>
                <a:gd name="T1" fmla="*/ 0 h 864"/>
                <a:gd name="T2" fmla="*/ 0 w 48"/>
                <a:gd name="T3" fmla="*/ 864 h 864"/>
                <a:gd name="T4" fmla="*/ 48 w 48"/>
                <a:gd name="T5" fmla="*/ 864 h 864"/>
                <a:gd name="T6" fmla="*/ 0 60000 65536"/>
                <a:gd name="T7" fmla="*/ 0 60000 65536"/>
                <a:gd name="T8" fmla="*/ 0 60000 65536"/>
                <a:gd name="T9" fmla="*/ 0 w 48"/>
                <a:gd name="T10" fmla="*/ 0 h 864"/>
                <a:gd name="T11" fmla="*/ 48 w 48"/>
                <a:gd name="T12" fmla="*/ 864 h 864"/>
              </a:gdLst>
              <a:ahLst/>
              <a:cxnLst>
                <a:cxn ang="T6">
                  <a:pos x="T0" y="T1"/>
                </a:cxn>
                <a:cxn ang="T7">
                  <a:pos x="T2" y="T3"/>
                </a:cxn>
                <a:cxn ang="T8">
                  <a:pos x="T4" y="T5"/>
                </a:cxn>
              </a:cxnLst>
              <a:rect l="T9" t="T10" r="T11" b="T12"/>
              <a:pathLst>
                <a:path w="48" h="864">
                  <a:moveTo>
                    <a:pt x="0" y="0"/>
                  </a:moveTo>
                  <a:lnTo>
                    <a:pt x="0" y="864"/>
                  </a:lnTo>
                  <a:lnTo>
                    <a:pt x="48" y="864"/>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nvGrpSpPr>
            <p:cNvPr id="35888" name="Group 68"/>
            <p:cNvGrpSpPr>
              <a:grpSpLocks/>
            </p:cNvGrpSpPr>
            <p:nvPr/>
          </p:nvGrpSpPr>
          <p:grpSpPr bwMode="auto">
            <a:xfrm>
              <a:off x="3738" y="3111"/>
              <a:ext cx="176" cy="695"/>
              <a:chOff x="336" y="1200"/>
              <a:chExt cx="144" cy="720"/>
            </a:xfrm>
          </p:grpSpPr>
          <p:sp>
            <p:nvSpPr>
              <p:cNvPr id="35902" name="Rectangle 6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X2</a:t>
                </a:r>
              </a:p>
            </p:txBody>
          </p:sp>
          <p:sp>
            <p:nvSpPr>
              <p:cNvPr id="35903" name="Freeform 70"/>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89" name="Freeform 71"/>
            <p:cNvSpPr>
              <a:spLocks/>
            </p:cNvSpPr>
            <p:nvPr/>
          </p:nvSpPr>
          <p:spPr bwMode="auto">
            <a:xfrm>
              <a:off x="3345" y="2938"/>
              <a:ext cx="87" cy="694"/>
            </a:xfrm>
            <a:custGeom>
              <a:avLst/>
              <a:gdLst>
                <a:gd name="T0" fmla="*/ 0 w 96"/>
                <a:gd name="T1" fmla="*/ 0 h 768"/>
                <a:gd name="T2" fmla="*/ 0 w 96"/>
                <a:gd name="T3" fmla="*/ 768 h 768"/>
                <a:gd name="T4" fmla="*/ 96 w 96"/>
                <a:gd name="T5" fmla="*/ 768 h 768"/>
                <a:gd name="T6" fmla="*/ 0 60000 65536"/>
                <a:gd name="T7" fmla="*/ 0 60000 65536"/>
                <a:gd name="T8" fmla="*/ 0 60000 65536"/>
                <a:gd name="T9" fmla="*/ 0 w 96"/>
                <a:gd name="T10" fmla="*/ 0 h 768"/>
                <a:gd name="T11" fmla="*/ 96 w 96"/>
                <a:gd name="T12" fmla="*/ 768 h 768"/>
              </a:gdLst>
              <a:ahLst/>
              <a:cxnLst>
                <a:cxn ang="T6">
                  <a:pos x="T0" y="T1"/>
                </a:cxn>
                <a:cxn ang="T7">
                  <a:pos x="T2" y="T3"/>
                </a:cxn>
                <a:cxn ang="T8">
                  <a:pos x="T4" y="T5"/>
                </a:cxn>
              </a:cxnLst>
              <a:rect l="T9" t="T10" r="T11" b="T12"/>
              <a:pathLst>
                <a:path w="96" h="768">
                  <a:moveTo>
                    <a:pt x="0" y="0"/>
                  </a:moveTo>
                  <a:lnTo>
                    <a:pt x="0" y="768"/>
                  </a:lnTo>
                  <a:lnTo>
                    <a:pt x="96" y="768"/>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0" name="Freeform 72"/>
            <p:cNvSpPr>
              <a:spLocks/>
            </p:cNvSpPr>
            <p:nvPr/>
          </p:nvSpPr>
          <p:spPr bwMode="auto">
            <a:xfrm>
              <a:off x="3388" y="2547"/>
              <a:ext cx="44" cy="738"/>
            </a:xfrm>
            <a:custGeom>
              <a:avLst/>
              <a:gdLst>
                <a:gd name="T0" fmla="*/ 0 w 48"/>
                <a:gd name="T1" fmla="*/ 0 h 816"/>
                <a:gd name="T2" fmla="*/ 0 w 48"/>
                <a:gd name="T3" fmla="*/ 816 h 816"/>
                <a:gd name="T4" fmla="*/ 48 w 48"/>
                <a:gd name="T5" fmla="*/ 816 h 816"/>
                <a:gd name="T6" fmla="*/ 0 60000 65536"/>
                <a:gd name="T7" fmla="*/ 0 60000 65536"/>
                <a:gd name="T8" fmla="*/ 0 60000 65536"/>
                <a:gd name="T9" fmla="*/ 0 w 48"/>
                <a:gd name="T10" fmla="*/ 0 h 816"/>
                <a:gd name="T11" fmla="*/ 48 w 48"/>
                <a:gd name="T12" fmla="*/ 816 h 816"/>
              </a:gdLst>
              <a:ahLst/>
              <a:cxnLst>
                <a:cxn ang="T6">
                  <a:pos x="T0" y="T1"/>
                </a:cxn>
                <a:cxn ang="T7">
                  <a:pos x="T2" y="T3"/>
                </a:cxn>
                <a:cxn ang="T8">
                  <a:pos x="T4" y="T5"/>
                </a:cxn>
              </a:cxnLst>
              <a:rect l="T9" t="T10" r="T11" b="T12"/>
              <a:pathLst>
                <a:path w="48" h="816">
                  <a:moveTo>
                    <a:pt x="0" y="0"/>
                  </a:moveTo>
                  <a:lnTo>
                    <a:pt x="0" y="816"/>
                  </a:lnTo>
                  <a:lnTo>
                    <a:pt x="48" y="816"/>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1" name="Rectangle 73"/>
            <p:cNvSpPr>
              <a:spLocks noChangeArrowheads="1"/>
            </p:cNvSpPr>
            <p:nvPr/>
          </p:nvSpPr>
          <p:spPr bwMode="auto">
            <a:xfrm>
              <a:off x="3432" y="3111"/>
              <a:ext cx="263" cy="695"/>
            </a:xfrm>
            <a:prstGeom prst="rect">
              <a:avLst/>
            </a:prstGeom>
            <a:noFill/>
            <a:ln w="25400">
              <a:solidFill>
                <a:schemeClr val="tx1"/>
              </a:solidFill>
              <a:miter lim="800000"/>
              <a:headEnd/>
              <a:tailEnd/>
            </a:ln>
          </p:spPr>
          <p:txBody>
            <a:bodyPr wrap="none" lIns="45720" anchor="ctr">
              <a:prstTxWarp prst="textNoShape">
                <a:avLst/>
              </a:prstTxWarp>
            </a:bodyPr>
            <a:lstStyle/>
            <a:p>
              <a:pPr eaLnBrk="1" hangingPunct="1">
                <a:spcBef>
                  <a:spcPct val="0"/>
                </a:spcBef>
              </a:pPr>
              <a:r>
                <a:rPr lang="en-US" sz="1800" dirty="0" err="1">
                  <a:solidFill>
                    <a:prstClr val="black"/>
                  </a:solidFill>
                  <a:latin typeface="Calibri"/>
                  <a:ea typeface="ＭＳ Ｐゴシック"/>
                  <a:cs typeface="Calibri"/>
                </a:rPr>
                <a:t>FDiv</a:t>
              </a:r>
              <a:endParaRPr lang="en-US" sz="1800" dirty="0">
                <a:solidFill>
                  <a:prstClr val="black"/>
                </a:solidFill>
                <a:latin typeface="Calibri"/>
                <a:ea typeface="ＭＳ Ｐゴシック"/>
                <a:cs typeface="Calibri"/>
              </a:endParaRPr>
            </a:p>
          </p:txBody>
        </p:sp>
        <p:grpSp>
          <p:nvGrpSpPr>
            <p:cNvPr id="35892" name="Group 74"/>
            <p:cNvGrpSpPr>
              <a:grpSpLocks/>
            </p:cNvGrpSpPr>
            <p:nvPr/>
          </p:nvGrpSpPr>
          <p:grpSpPr bwMode="auto">
            <a:xfrm>
              <a:off x="4570" y="3111"/>
              <a:ext cx="175" cy="695"/>
              <a:chOff x="336" y="1200"/>
              <a:chExt cx="144" cy="720"/>
            </a:xfrm>
          </p:grpSpPr>
          <p:sp>
            <p:nvSpPr>
              <p:cNvPr id="35900" name="Rectangle 7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p:spPr>
            <p:txBody>
              <a:bodyPr wrap="none" anchor="ctr">
                <a:prstTxWarp prst="textNoShape">
                  <a:avLst/>
                </a:prstTxWarp>
              </a:bodyPr>
              <a:lstStyle/>
              <a:p>
                <a:pPr eaLnBrk="1" hangingPunct="1">
                  <a:spcBef>
                    <a:spcPct val="0"/>
                  </a:spcBef>
                </a:pPr>
                <a:r>
                  <a:rPr lang="en-US" sz="2000">
                    <a:solidFill>
                      <a:prstClr val="black"/>
                    </a:solidFill>
                    <a:latin typeface="Calibri"/>
                    <a:ea typeface="ＭＳ Ｐゴシック"/>
                    <a:cs typeface="Calibri"/>
                  </a:rPr>
                  <a:t>X3</a:t>
                </a:r>
              </a:p>
            </p:txBody>
          </p:sp>
          <p:sp>
            <p:nvSpPr>
              <p:cNvPr id="35901" name="Freeform 76"/>
              <p:cNvSpPr>
                <a:spLocks/>
              </p:cNvSpPr>
              <p:nvPr/>
            </p:nvSpPr>
            <p:spPr bwMode="auto">
              <a:xfrm>
                <a:off x="336" y="1785"/>
                <a:ext cx="144" cy="135"/>
              </a:xfrm>
              <a:custGeom>
                <a:avLst/>
                <a:gdLst>
                  <a:gd name="T0" fmla="*/ 0 w 192"/>
                  <a:gd name="T1" fmla="*/ 144 h 144"/>
                  <a:gd name="T2" fmla="*/ 96 w 192"/>
                  <a:gd name="T3" fmla="*/ 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144"/>
                    </a:moveTo>
                    <a:lnTo>
                      <a:pt x="96" y="0"/>
                    </a:lnTo>
                    <a:lnTo>
                      <a:pt x="192" y="144"/>
                    </a:lnTo>
                  </a:path>
                </a:pathLst>
              </a:custGeom>
              <a:solidFill>
                <a:schemeClr val="accent1"/>
              </a:solidFill>
              <a:ln w="12700">
                <a:solidFill>
                  <a:srgbClr val="FF0000"/>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
          <p:nvSpPr>
            <p:cNvPr id="35893" name="Line 77"/>
            <p:cNvSpPr>
              <a:spLocks noChangeShapeType="1"/>
            </p:cNvSpPr>
            <p:nvPr/>
          </p:nvSpPr>
          <p:spPr bwMode="auto">
            <a:xfrm>
              <a:off x="5183" y="2721"/>
              <a:ext cx="87"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4" name="Freeform 79"/>
            <p:cNvSpPr>
              <a:spLocks/>
            </p:cNvSpPr>
            <p:nvPr/>
          </p:nvSpPr>
          <p:spPr bwMode="auto">
            <a:xfrm>
              <a:off x="5226" y="1072"/>
              <a:ext cx="44" cy="738"/>
            </a:xfrm>
            <a:custGeom>
              <a:avLst/>
              <a:gdLst>
                <a:gd name="T0" fmla="*/ 48 w 48"/>
                <a:gd name="T1" fmla="*/ 816 h 816"/>
                <a:gd name="T2" fmla="*/ 0 w 48"/>
                <a:gd name="T3" fmla="*/ 816 h 816"/>
                <a:gd name="T4" fmla="*/ 0 w 48"/>
                <a:gd name="T5" fmla="*/ 0 h 816"/>
                <a:gd name="T6" fmla="*/ 0 60000 65536"/>
                <a:gd name="T7" fmla="*/ 0 60000 65536"/>
                <a:gd name="T8" fmla="*/ 0 60000 65536"/>
                <a:gd name="T9" fmla="*/ 0 w 48"/>
                <a:gd name="T10" fmla="*/ 0 h 816"/>
                <a:gd name="T11" fmla="*/ 48 w 48"/>
                <a:gd name="T12" fmla="*/ 816 h 816"/>
              </a:gdLst>
              <a:ahLst/>
              <a:cxnLst>
                <a:cxn ang="T6">
                  <a:pos x="T0" y="T1"/>
                </a:cxn>
                <a:cxn ang="T7">
                  <a:pos x="T2" y="T3"/>
                </a:cxn>
                <a:cxn ang="T8">
                  <a:pos x="T4" y="T5"/>
                </a:cxn>
              </a:cxnLst>
              <a:rect l="T9" t="T10" r="T11" b="T12"/>
              <a:pathLst>
                <a:path w="48" h="816">
                  <a:moveTo>
                    <a:pt x="48" y="816"/>
                  </a:moveTo>
                  <a:lnTo>
                    <a:pt x="0" y="816"/>
                  </a:lnTo>
                  <a:lnTo>
                    <a:pt x="0"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5" name="Line 80"/>
            <p:cNvSpPr>
              <a:spLocks noChangeShapeType="1"/>
            </p:cNvSpPr>
            <p:nvPr/>
          </p:nvSpPr>
          <p:spPr bwMode="auto">
            <a:xfrm>
              <a:off x="5270" y="3459"/>
              <a:ext cx="0" cy="43"/>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6" name="Line 81"/>
            <p:cNvSpPr>
              <a:spLocks noChangeShapeType="1"/>
            </p:cNvSpPr>
            <p:nvPr/>
          </p:nvSpPr>
          <p:spPr bwMode="auto">
            <a:xfrm>
              <a:off x="5328" y="576"/>
              <a:ext cx="0" cy="3072"/>
            </a:xfrm>
            <a:prstGeom prst="line">
              <a:avLst/>
            </a:prstGeom>
            <a:noFill/>
            <a:ln w="57150">
              <a:solidFill>
                <a:schemeClr val="hlink"/>
              </a:solidFill>
              <a:prstDash val="sysDot"/>
              <a:round/>
              <a:headEnd/>
              <a:tailEnd/>
            </a:ln>
          </p:spPr>
          <p:txBody>
            <a:bodyPr wrap="square">
              <a:prstTxWarp prst="textNoShape">
                <a:avLst/>
              </a:prstTxWarp>
              <a:spAutoFit/>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7" name="Freeform 82"/>
            <p:cNvSpPr>
              <a:spLocks/>
            </p:cNvSpPr>
            <p:nvPr/>
          </p:nvSpPr>
          <p:spPr bwMode="auto">
            <a:xfrm>
              <a:off x="3957" y="1072"/>
              <a:ext cx="569" cy="304"/>
            </a:xfrm>
            <a:custGeom>
              <a:avLst/>
              <a:gdLst>
                <a:gd name="T0" fmla="*/ 0 w 624"/>
                <a:gd name="T1" fmla="*/ 0 h 336"/>
                <a:gd name="T2" fmla="*/ 0 w 624"/>
                <a:gd name="T3" fmla="*/ 336 h 336"/>
                <a:gd name="T4" fmla="*/ 624 w 624"/>
                <a:gd name="T5" fmla="*/ 336 h 336"/>
                <a:gd name="T6" fmla="*/ 624 w 624"/>
                <a:gd name="T7" fmla="*/ 0 h 336"/>
                <a:gd name="T8" fmla="*/ 0 60000 65536"/>
                <a:gd name="T9" fmla="*/ 0 60000 65536"/>
                <a:gd name="T10" fmla="*/ 0 60000 65536"/>
                <a:gd name="T11" fmla="*/ 0 60000 65536"/>
                <a:gd name="T12" fmla="*/ 0 w 624"/>
                <a:gd name="T13" fmla="*/ 0 h 336"/>
                <a:gd name="T14" fmla="*/ 624 w 624"/>
                <a:gd name="T15" fmla="*/ 336 h 336"/>
              </a:gdLst>
              <a:ahLst/>
              <a:cxnLst>
                <a:cxn ang="T8">
                  <a:pos x="T0" y="T1"/>
                </a:cxn>
                <a:cxn ang="T9">
                  <a:pos x="T2" y="T3"/>
                </a:cxn>
                <a:cxn ang="T10">
                  <a:pos x="T4" y="T5"/>
                </a:cxn>
                <a:cxn ang="T11">
                  <a:pos x="T6" y="T7"/>
                </a:cxn>
              </a:cxnLst>
              <a:rect l="T12" t="T13" r="T14" b="T15"/>
              <a:pathLst>
                <a:path w="624" h="336">
                  <a:moveTo>
                    <a:pt x="0" y="0"/>
                  </a:moveTo>
                  <a:lnTo>
                    <a:pt x="0" y="336"/>
                  </a:lnTo>
                  <a:lnTo>
                    <a:pt x="624" y="336"/>
                  </a:lnTo>
                  <a:lnTo>
                    <a:pt x="624" y="0"/>
                  </a:lnTo>
                </a:path>
              </a:pathLst>
            </a:cu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sp>
          <p:nvSpPr>
            <p:cNvPr id="35898" name="Text Box 88"/>
            <p:cNvSpPr txBox="1">
              <a:spLocks noChangeArrowheads="1"/>
            </p:cNvSpPr>
            <p:nvPr/>
          </p:nvSpPr>
          <p:spPr bwMode="auto">
            <a:xfrm>
              <a:off x="3867" y="3108"/>
              <a:ext cx="912" cy="368"/>
            </a:xfrm>
            <a:prstGeom prst="rect">
              <a:avLst/>
            </a:prstGeom>
            <a:noFill/>
            <a:ln w="25400">
              <a:noFill/>
              <a:miter lim="800000"/>
              <a:headEnd/>
              <a:tailEnd/>
            </a:ln>
          </p:spPr>
          <p:txBody>
            <a:bodyPr anchor="ctr">
              <a:prstTxWarp prst="textNoShape">
                <a:avLst/>
              </a:prstTxWarp>
              <a:spAutoFit/>
            </a:bodyPr>
            <a:lstStyle/>
            <a:p>
              <a:pPr eaLnBrk="1" hangingPunct="1">
                <a:spcBef>
                  <a:spcPct val="0"/>
                </a:spcBef>
              </a:pPr>
              <a:r>
                <a:rPr lang="en-US" i="1">
                  <a:solidFill>
                    <a:prstClr val="black"/>
                  </a:solidFill>
                  <a:latin typeface="Calibri"/>
                  <a:ea typeface="ＭＳ Ｐゴシック"/>
                  <a:cs typeface="Calibri"/>
                </a:rPr>
                <a:t>Unpipelined divider</a:t>
              </a:r>
            </a:p>
          </p:txBody>
        </p:sp>
        <p:sp>
          <p:nvSpPr>
            <p:cNvPr id="35899" name="Line 90"/>
            <p:cNvSpPr>
              <a:spLocks noChangeShapeType="1"/>
            </p:cNvSpPr>
            <p:nvPr/>
          </p:nvSpPr>
          <p:spPr bwMode="auto">
            <a:xfrm flipH="1">
              <a:off x="2400" y="1200"/>
              <a:ext cx="96" cy="0"/>
            </a:xfrm>
            <a:prstGeom prst="line">
              <a:avLst/>
            </a:prstGeom>
            <a:noFill/>
            <a:ln w="25400">
              <a:solidFill>
                <a:schemeClr val="tx1"/>
              </a:solidFill>
              <a:round/>
              <a:headEnd/>
              <a:tailEnd/>
            </a:ln>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359542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232A-3E5D-604A-9229-093252E04977}"/>
              </a:ext>
            </a:extLst>
          </p:cNvPr>
          <p:cNvSpPr>
            <a:spLocks noGrp="1"/>
          </p:cNvSpPr>
          <p:nvPr>
            <p:ph type="title"/>
          </p:nvPr>
        </p:nvSpPr>
        <p:spPr/>
        <p:txBody>
          <a:bodyPr/>
          <a:lstStyle/>
          <a:p>
            <a:r>
              <a:rPr lang="en-US" dirty="0"/>
              <a:t>In-Order Pipeline with two ALU stages</a:t>
            </a:r>
          </a:p>
        </p:txBody>
      </p:sp>
      <p:sp>
        <p:nvSpPr>
          <p:cNvPr id="3" name="Slide Number Placeholder 2">
            <a:extLst>
              <a:ext uri="{FF2B5EF4-FFF2-40B4-BE49-F238E27FC236}">
                <a16:creationId xmlns:a16="http://schemas.microsoft.com/office/drawing/2014/main" id="{AC01E2CC-3D00-2549-A056-58E612B3B038}"/>
              </a:ext>
            </a:extLst>
          </p:cNvPr>
          <p:cNvSpPr>
            <a:spLocks noGrp="1"/>
          </p:cNvSpPr>
          <p:nvPr>
            <p:ph type="sldNum" sz="quarter" idx="12"/>
          </p:nvPr>
        </p:nvSpPr>
        <p:spPr/>
        <p:txBody>
          <a:bodyPr/>
          <a:lstStyle/>
          <a:p>
            <a:pPr>
              <a:defRPr/>
            </a:pPr>
            <a:fld id="{5DC2A54D-D38A-6449-A27D-1BD4A1440DD2}" type="slidenum">
              <a:rPr lang="en-US" smtClean="0"/>
              <a:pPr>
                <a:defRPr/>
              </a:pPr>
              <a:t>37</a:t>
            </a:fld>
            <a:endParaRPr lang="en-US" b="0" dirty="0">
              <a:solidFill>
                <a:srgbClr val="FBBA03"/>
              </a:solidFill>
            </a:endParaRPr>
          </a:p>
        </p:txBody>
      </p:sp>
      <p:pic>
        <p:nvPicPr>
          <p:cNvPr id="5" name="Picture 4">
            <a:extLst>
              <a:ext uri="{FF2B5EF4-FFF2-40B4-BE49-F238E27FC236}">
                <a16:creationId xmlns:a16="http://schemas.microsoft.com/office/drawing/2014/main" id="{C0B8AF60-6674-644D-A7FB-5D8AAE2F817E}"/>
              </a:ext>
            </a:extLst>
          </p:cNvPr>
          <p:cNvPicPr>
            <a:picLocks noChangeAspect="1"/>
          </p:cNvPicPr>
          <p:nvPr/>
        </p:nvPicPr>
        <p:blipFill>
          <a:blip r:embed="rId2"/>
          <a:stretch>
            <a:fillRect/>
          </a:stretch>
        </p:blipFill>
        <p:spPr>
          <a:xfrm>
            <a:off x="711254" y="990600"/>
            <a:ext cx="7671381" cy="5308818"/>
          </a:xfrm>
          <a:prstGeom prst="rect">
            <a:avLst/>
          </a:prstGeom>
        </p:spPr>
      </p:pic>
      <p:sp>
        <p:nvSpPr>
          <p:cNvPr id="6" name="TextBox 5">
            <a:extLst>
              <a:ext uri="{FF2B5EF4-FFF2-40B4-BE49-F238E27FC236}">
                <a16:creationId xmlns:a16="http://schemas.microsoft.com/office/drawing/2014/main" id="{413DABDB-6D53-9742-B813-7016F5F48AB8}"/>
              </a:ext>
            </a:extLst>
          </p:cNvPr>
          <p:cNvSpPr txBox="1"/>
          <p:nvPr/>
        </p:nvSpPr>
        <p:spPr>
          <a:xfrm>
            <a:off x="6019800" y="6430546"/>
            <a:ext cx="1935145" cy="338554"/>
          </a:xfrm>
          <a:prstGeom prst="rect">
            <a:avLst/>
          </a:prstGeom>
          <a:noFill/>
        </p:spPr>
        <p:txBody>
          <a:bodyPr wrap="none" rtlCol="0">
            <a:spAutoFit/>
          </a:bodyPr>
          <a:lstStyle/>
          <a:p>
            <a:r>
              <a:rPr lang="en-US" i="1" dirty="0">
                <a:solidFill>
                  <a:srgbClr val="000000"/>
                </a:solidFill>
              </a:rPr>
              <a:t>[ © Motorola 1994 ]</a:t>
            </a:r>
          </a:p>
        </p:txBody>
      </p:sp>
      <p:grpSp>
        <p:nvGrpSpPr>
          <p:cNvPr id="20" name="Group 19">
            <a:extLst>
              <a:ext uri="{FF2B5EF4-FFF2-40B4-BE49-F238E27FC236}">
                <a16:creationId xmlns:a16="http://schemas.microsoft.com/office/drawing/2014/main" id="{527402B4-37EA-9C41-9D89-2B2ABBB9E22B}"/>
              </a:ext>
            </a:extLst>
          </p:cNvPr>
          <p:cNvGrpSpPr/>
          <p:nvPr/>
        </p:nvGrpSpPr>
        <p:grpSpPr>
          <a:xfrm>
            <a:off x="76200" y="2572821"/>
            <a:ext cx="2819400" cy="3153668"/>
            <a:chOff x="76200" y="2572821"/>
            <a:chExt cx="2819400" cy="3153668"/>
          </a:xfrm>
        </p:grpSpPr>
        <p:sp>
          <p:nvSpPr>
            <p:cNvPr id="8" name="Oval 7">
              <a:extLst>
                <a:ext uri="{FF2B5EF4-FFF2-40B4-BE49-F238E27FC236}">
                  <a16:creationId xmlns:a16="http://schemas.microsoft.com/office/drawing/2014/main" id="{13491C8F-B684-C440-9116-0B3058992D07}"/>
                </a:ext>
              </a:extLst>
            </p:cNvPr>
            <p:cNvSpPr/>
            <p:nvPr/>
          </p:nvSpPr>
          <p:spPr>
            <a:xfrm>
              <a:off x="1676400" y="3581400"/>
              <a:ext cx="1219200" cy="457200"/>
            </a:xfrm>
            <a:prstGeom prst="ellipse">
              <a:avLst/>
            </a:prstGeom>
            <a:noFill/>
            <a:ln w="38100">
              <a:solidFill>
                <a:srgbClr val="FF0000"/>
              </a:solidFill>
            </a:ln>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9" name="Oval 8">
              <a:extLst>
                <a:ext uri="{FF2B5EF4-FFF2-40B4-BE49-F238E27FC236}">
                  <a16:creationId xmlns:a16="http://schemas.microsoft.com/office/drawing/2014/main" id="{E7C4C63C-F854-2241-B163-EB7190AC85EA}"/>
                </a:ext>
              </a:extLst>
            </p:cNvPr>
            <p:cNvSpPr/>
            <p:nvPr/>
          </p:nvSpPr>
          <p:spPr>
            <a:xfrm>
              <a:off x="1676400" y="4140200"/>
              <a:ext cx="1219200" cy="457200"/>
            </a:xfrm>
            <a:prstGeom prst="ellipse">
              <a:avLst/>
            </a:prstGeom>
            <a:noFill/>
            <a:ln w="38100">
              <a:solidFill>
                <a:srgbClr val="FF0000"/>
              </a:solidFill>
            </a:ln>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10" name="TextBox 9">
              <a:extLst>
                <a:ext uri="{FF2B5EF4-FFF2-40B4-BE49-F238E27FC236}">
                  <a16:creationId xmlns:a16="http://schemas.microsoft.com/office/drawing/2014/main" id="{FC3AFAFB-A229-184A-B3AB-A04FA85070AB}"/>
                </a:ext>
              </a:extLst>
            </p:cNvPr>
            <p:cNvSpPr txBox="1"/>
            <p:nvPr/>
          </p:nvSpPr>
          <p:spPr>
            <a:xfrm>
              <a:off x="76200" y="2572821"/>
              <a:ext cx="1905000" cy="830997"/>
            </a:xfrm>
            <a:prstGeom prst="rect">
              <a:avLst/>
            </a:prstGeom>
            <a:solidFill>
              <a:schemeClr val="bg1"/>
            </a:solidFill>
          </p:spPr>
          <p:txBody>
            <a:bodyPr wrap="square" rtlCol="0">
              <a:spAutoFit/>
            </a:bodyPr>
            <a:lstStyle/>
            <a:p>
              <a:r>
                <a:rPr lang="en-US" dirty="0">
                  <a:solidFill>
                    <a:srgbClr val="FF0000"/>
                  </a:solidFill>
                </a:rPr>
                <a:t>Address calculate before memory access</a:t>
              </a:r>
            </a:p>
          </p:txBody>
        </p:sp>
        <p:cxnSp>
          <p:nvCxnSpPr>
            <p:cNvPr id="12" name="Straight Arrow Connector 11">
              <a:extLst>
                <a:ext uri="{FF2B5EF4-FFF2-40B4-BE49-F238E27FC236}">
                  <a16:creationId xmlns:a16="http://schemas.microsoft.com/office/drawing/2014/main" id="{3E0D5E0E-F1A1-E441-B400-A0EA70CF5A97}"/>
                </a:ext>
              </a:extLst>
            </p:cNvPr>
            <p:cNvCxnSpPr>
              <a:endCxn id="8" idx="2"/>
            </p:cNvCxnSpPr>
            <p:nvPr/>
          </p:nvCxnSpPr>
          <p:spPr bwMode="auto">
            <a:xfrm>
              <a:off x="990600" y="3429000"/>
              <a:ext cx="685800" cy="381000"/>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sp>
          <p:nvSpPr>
            <p:cNvPr id="14" name="TextBox 13">
              <a:extLst>
                <a:ext uri="{FF2B5EF4-FFF2-40B4-BE49-F238E27FC236}">
                  <a16:creationId xmlns:a16="http://schemas.microsoft.com/office/drawing/2014/main" id="{4931C070-548D-2B4D-9DAB-844F0C9B8660}"/>
                </a:ext>
              </a:extLst>
            </p:cNvPr>
            <p:cNvSpPr txBox="1"/>
            <p:nvPr/>
          </p:nvSpPr>
          <p:spPr>
            <a:xfrm>
              <a:off x="152400" y="5141714"/>
              <a:ext cx="1905000" cy="584775"/>
            </a:xfrm>
            <a:prstGeom prst="rect">
              <a:avLst/>
            </a:prstGeom>
            <a:solidFill>
              <a:schemeClr val="bg1"/>
            </a:solidFill>
          </p:spPr>
          <p:txBody>
            <a:bodyPr wrap="square" rtlCol="0">
              <a:spAutoFit/>
            </a:bodyPr>
            <a:lstStyle/>
            <a:p>
              <a:r>
                <a:rPr lang="en-US" dirty="0">
                  <a:solidFill>
                    <a:srgbClr val="FF0000"/>
                  </a:solidFill>
                </a:rPr>
                <a:t>Integer ALU after memory access</a:t>
              </a:r>
            </a:p>
          </p:txBody>
        </p:sp>
        <p:cxnSp>
          <p:nvCxnSpPr>
            <p:cNvPr id="15" name="Straight Arrow Connector 14">
              <a:extLst>
                <a:ext uri="{FF2B5EF4-FFF2-40B4-BE49-F238E27FC236}">
                  <a16:creationId xmlns:a16="http://schemas.microsoft.com/office/drawing/2014/main" id="{52EC6255-94AF-7349-993F-ECC2FEAF9AD1}"/>
                </a:ext>
              </a:extLst>
            </p:cNvPr>
            <p:cNvCxnSpPr>
              <a:cxnSpLocks/>
              <a:stCxn id="14" idx="0"/>
              <a:endCxn id="9" idx="3"/>
            </p:cNvCxnSpPr>
            <p:nvPr/>
          </p:nvCxnSpPr>
          <p:spPr bwMode="auto">
            <a:xfrm flipV="1">
              <a:off x="1104900" y="4530445"/>
              <a:ext cx="750048" cy="611269"/>
            </a:xfrm>
            <a:prstGeom prst="straightConnector1">
              <a:avLst/>
            </a:prstGeom>
            <a:solidFill>
              <a:schemeClr val="bg1"/>
            </a:solidFill>
            <a:ln w="2857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302523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a:extLst>
              <a:ext uri="{FF2B5EF4-FFF2-40B4-BE49-F238E27FC236}">
                <a16:creationId xmlns:a16="http://schemas.microsoft.com/office/drawing/2014/main" id="{45690FD5-6443-544D-9131-5923B861493B}"/>
              </a:ext>
            </a:extLst>
          </p:cNvPr>
          <p:cNvSpPr/>
          <p:nvPr/>
        </p:nvSpPr>
        <p:spPr>
          <a:xfrm>
            <a:off x="3041374" y="2740001"/>
            <a:ext cx="300418" cy="2289199"/>
          </a:xfrm>
          <a:custGeom>
            <a:avLst/>
            <a:gdLst>
              <a:gd name="connsiteX0" fmla="*/ 169049 w 291993"/>
              <a:gd name="connsiteY0" fmla="*/ 0 h 814507"/>
              <a:gd name="connsiteX1" fmla="*/ 230521 w 291993"/>
              <a:gd name="connsiteY1" fmla="*/ 30736 h 814507"/>
              <a:gd name="connsiteX2" fmla="*/ 253573 w 291993"/>
              <a:gd name="connsiteY2" fmla="*/ 38420 h 814507"/>
              <a:gd name="connsiteX3" fmla="*/ 284309 w 291993"/>
              <a:gd name="connsiteY3" fmla="*/ 84524 h 814507"/>
              <a:gd name="connsiteX4" fmla="*/ 291993 w 291993"/>
              <a:gd name="connsiteY4" fmla="*/ 115260 h 814507"/>
              <a:gd name="connsiteX5" fmla="*/ 284309 w 291993"/>
              <a:gd name="connsiteY5" fmla="*/ 145996 h 814507"/>
              <a:gd name="connsiteX6" fmla="*/ 276625 w 291993"/>
              <a:gd name="connsiteY6" fmla="*/ 184416 h 814507"/>
              <a:gd name="connsiteX7" fmla="*/ 261257 w 291993"/>
              <a:gd name="connsiteY7" fmla="*/ 238205 h 814507"/>
              <a:gd name="connsiteX8" fmla="*/ 230521 w 291993"/>
              <a:gd name="connsiteY8" fmla="*/ 284309 h 814507"/>
              <a:gd name="connsiteX9" fmla="*/ 207469 w 291993"/>
              <a:gd name="connsiteY9" fmla="*/ 299677 h 814507"/>
              <a:gd name="connsiteX10" fmla="*/ 169049 w 291993"/>
              <a:gd name="connsiteY10" fmla="*/ 338097 h 814507"/>
              <a:gd name="connsiteX11" fmla="*/ 122944 w 291993"/>
              <a:gd name="connsiteY11" fmla="*/ 384201 h 814507"/>
              <a:gd name="connsiteX12" fmla="*/ 76840 w 291993"/>
              <a:gd name="connsiteY12" fmla="*/ 430305 h 814507"/>
              <a:gd name="connsiteX13" fmla="*/ 46104 w 291993"/>
              <a:gd name="connsiteY13" fmla="*/ 476410 h 814507"/>
              <a:gd name="connsiteX14" fmla="*/ 30736 w 291993"/>
              <a:gd name="connsiteY14" fmla="*/ 522514 h 814507"/>
              <a:gd name="connsiteX15" fmla="*/ 15368 w 291993"/>
              <a:gd name="connsiteY15" fmla="*/ 545566 h 814507"/>
              <a:gd name="connsiteX16" fmla="*/ 0 w 291993"/>
              <a:gd name="connsiteY16" fmla="*/ 591670 h 814507"/>
              <a:gd name="connsiteX17" fmla="*/ 15368 w 291993"/>
              <a:gd name="connsiteY17" fmla="*/ 706931 h 814507"/>
              <a:gd name="connsiteX18" fmla="*/ 38420 w 291993"/>
              <a:gd name="connsiteY18" fmla="*/ 753035 h 814507"/>
              <a:gd name="connsiteX19" fmla="*/ 107576 w 291993"/>
              <a:gd name="connsiteY19" fmla="*/ 791455 h 814507"/>
              <a:gd name="connsiteX20" fmla="*/ 130628 w 291993"/>
              <a:gd name="connsiteY20" fmla="*/ 806823 h 814507"/>
              <a:gd name="connsiteX21" fmla="*/ 153681 w 291993"/>
              <a:gd name="connsiteY21" fmla="*/ 814507 h 81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993" h="814507">
                <a:moveTo>
                  <a:pt x="169049" y="0"/>
                </a:moveTo>
                <a:cubicBezTo>
                  <a:pt x="189540" y="10245"/>
                  <a:pt x="209665" y="21256"/>
                  <a:pt x="230521" y="30736"/>
                </a:cubicBezTo>
                <a:cubicBezTo>
                  <a:pt x="237895" y="34088"/>
                  <a:pt x="247846" y="32693"/>
                  <a:pt x="253573" y="38420"/>
                </a:cubicBezTo>
                <a:cubicBezTo>
                  <a:pt x="266633" y="51480"/>
                  <a:pt x="284309" y="84524"/>
                  <a:pt x="284309" y="84524"/>
                </a:cubicBezTo>
                <a:cubicBezTo>
                  <a:pt x="286870" y="94769"/>
                  <a:pt x="291993" y="104699"/>
                  <a:pt x="291993" y="115260"/>
                </a:cubicBezTo>
                <a:cubicBezTo>
                  <a:pt x="291993" y="125821"/>
                  <a:pt x="286600" y="135687"/>
                  <a:pt x="284309" y="145996"/>
                </a:cubicBezTo>
                <a:cubicBezTo>
                  <a:pt x="281476" y="158745"/>
                  <a:pt x="279458" y="171667"/>
                  <a:pt x="276625" y="184416"/>
                </a:cubicBezTo>
                <a:cubicBezTo>
                  <a:pt x="275151" y="191048"/>
                  <a:pt x="266011" y="229647"/>
                  <a:pt x="261257" y="238205"/>
                </a:cubicBezTo>
                <a:cubicBezTo>
                  <a:pt x="252287" y="254351"/>
                  <a:pt x="245889" y="274064"/>
                  <a:pt x="230521" y="284309"/>
                </a:cubicBezTo>
                <a:lnTo>
                  <a:pt x="207469" y="299677"/>
                </a:lnTo>
                <a:cubicBezTo>
                  <a:pt x="166488" y="361149"/>
                  <a:pt x="220276" y="286870"/>
                  <a:pt x="169049" y="338097"/>
                </a:cubicBezTo>
                <a:cubicBezTo>
                  <a:pt x="111865" y="395281"/>
                  <a:pt x="177271" y="347985"/>
                  <a:pt x="122944" y="384201"/>
                </a:cubicBezTo>
                <a:cubicBezTo>
                  <a:pt x="72978" y="459150"/>
                  <a:pt x="153091" y="344521"/>
                  <a:pt x="76840" y="430305"/>
                </a:cubicBezTo>
                <a:cubicBezTo>
                  <a:pt x="64569" y="444110"/>
                  <a:pt x="51945" y="458888"/>
                  <a:pt x="46104" y="476410"/>
                </a:cubicBezTo>
                <a:cubicBezTo>
                  <a:pt x="40981" y="491778"/>
                  <a:pt x="39722" y="509035"/>
                  <a:pt x="30736" y="522514"/>
                </a:cubicBezTo>
                <a:cubicBezTo>
                  <a:pt x="25613" y="530198"/>
                  <a:pt x="19119" y="537127"/>
                  <a:pt x="15368" y="545566"/>
                </a:cubicBezTo>
                <a:cubicBezTo>
                  <a:pt x="8789" y="560369"/>
                  <a:pt x="0" y="591670"/>
                  <a:pt x="0" y="591670"/>
                </a:cubicBezTo>
                <a:cubicBezTo>
                  <a:pt x="3699" y="624963"/>
                  <a:pt x="7704" y="672441"/>
                  <a:pt x="15368" y="706931"/>
                </a:cubicBezTo>
                <a:cubicBezTo>
                  <a:pt x="18581" y="721390"/>
                  <a:pt x="26987" y="743031"/>
                  <a:pt x="38420" y="753035"/>
                </a:cubicBezTo>
                <a:cubicBezTo>
                  <a:pt x="103027" y="809567"/>
                  <a:pt x="61843" y="768588"/>
                  <a:pt x="107576" y="791455"/>
                </a:cubicBezTo>
                <a:cubicBezTo>
                  <a:pt x="115836" y="795585"/>
                  <a:pt x="122368" y="802693"/>
                  <a:pt x="130628" y="806823"/>
                </a:cubicBezTo>
                <a:cubicBezTo>
                  <a:pt x="137873" y="810445"/>
                  <a:pt x="153681" y="814507"/>
                  <a:pt x="153681" y="814507"/>
                </a:cubicBezTo>
              </a:path>
            </a:pathLst>
          </a:custGeom>
          <a:noFill/>
          <a:ln w="28575">
            <a:solidFill>
              <a:srgbClr val="FF0000"/>
            </a:solidFill>
            <a:headEnd type="none" w="med" len="med"/>
            <a:tailEnd type="arrow" w="med" len="med"/>
          </a:ln>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48" name="Freeform 47">
            <a:extLst>
              <a:ext uri="{FF2B5EF4-FFF2-40B4-BE49-F238E27FC236}">
                <a16:creationId xmlns:a16="http://schemas.microsoft.com/office/drawing/2014/main" id="{2B0A0C0E-0D94-D04D-AE07-CD0C94F6A212}"/>
              </a:ext>
            </a:extLst>
          </p:cNvPr>
          <p:cNvSpPr/>
          <p:nvPr/>
        </p:nvSpPr>
        <p:spPr>
          <a:xfrm>
            <a:off x="2259106" y="1959429"/>
            <a:ext cx="291993" cy="814507"/>
          </a:xfrm>
          <a:custGeom>
            <a:avLst/>
            <a:gdLst>
              <a:gd name="connsiteX0" fmla="*/ 169049 w 291993"/>
              <a:gd name="connsiteY0" fmla="*/ 0 h 814507"/>
              <a:gd name="connsiteX1" fmla="*/ 230521 w 291993"/>
              <a:gd name="connsiteY1" fmla="*/ 30736 h 814507"/>
              <a:gd name="connsiteX2" fmla="*/ 253573 w 291993"/>
              <a:gd name="connsiteY2" fmla="*/ 38420 h 814507"/>
              <a:gd name="connsiteX3" fmla="*/ 284309 w 291993"/>
              <a:gd name="connsiteY3" fmla="*/ 84524 h 814507"/>
              <a:gd name="connsiteX4" fmla="*/ 291993 w 291993"/>
              <a:gd name="connsiteY4" fmla="*/ 115260 h 814507"/>
              <a:gd name="connsiteX5" fmla="*/ 284309 w 291993"/>
              <a:gd name="connsiteY5" fmla="*/ 145996 h 814507"/>
              <a:gd name="connsiteX6" fmla="*/ 276625 w 291993"/>
              <a:gd name="connsiteY6" fmla="*/ 184416 h 814507"/>
              <a:gd name="connsiteX7" fmla="*/ 261257 w 291993"/>
              <a:gd name="connsiteY7" fmla="*/ 238205 h 814507"/>
              <a:gd name="connsiteX8" fmla="*/ 230521 w 291993"/>
              <a:gd name="connsiteY8" fmla="*/ 284309 h 814507"/>
              <a:gd name="connsiteX9" fmla="*/ 207469 w 291993"/>
              <a:gd name="connsiteY9" fmla="*/ 299677 h 814507"/>
              <a:gd name="connsiteX10" fmla="*/ 169049 w 291993"/>
              <a:gd name="connsiteY10" fmla="*/ 338097 h 814507"/>
              <a:gd name="connsiteX11" fmla="*/ 122944 w 291993"/>
              <a:gd name="connsiteY11" fmla="*/ 384201 h 814507"/>
              <a:gd name="connsiteX12" fmla="*/ 76840 w 291993"/>
              <a:gd name="connsiteY12" fmla="*/ 430305 h 814507"/>
              <a:gd name="connsiteX13" fmla="*/ 46104 w 291993"/>
              <a:gd name="connsiteY13" fmla="*/ 476410 h 814507"/>
              <a:gd name="connsiteX14" fmla="*/ 30736 w 291993"/>
              <a:gd name="connsiteY14" fmla="*/ 522514 h 814507"/>
              <a:gd name="connsiteX15" fmla="*/ 15368 w 291993"/>
              <a:gd name="connsiteY15" fmla="*/ 545566 h 814507"/>
              <a:gd name="connsiteX16" fmla="*/ 0 w 291993"/>
              <a:gd name="connsiteY16" fmla="*/ 591670 h 814507"/>
              <a:gd name="connsiteX17" fmla="*/ 15368 w 291993"/>
              <a:gd name="connsiteY17" fmla="*/ 706931 h 814507"/>
              <a:gd name="connsiteX18" fmla="*/ 38420 w 291993"/>
              <a:gd name="connsiteY18" fmla="*/ 753035 h 814507"/>
              <a:gd name="connsiteX19" fmla="*/ 107576 w 291993"/>
              <a:gd name="connsiteY19" fmla="*/ 791455 h 814507"/>
              <a:gd name="connsiteX20" fmla="*/ 130628 w 291993"/>
              <a:gd name="connsiteY20" fmla="*/ 806823 h 814507"/>
              <a:gd name="connsiteX21" fmla="*/ 153681 w 291993"/>
              <a:gd name="connsiteY21" fmla="*/ 814507 h 81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993" h="814507">
                <a:moveTo>
                  <a:pt x="169049" y="0"/>
                </a:moveTo>
                <a:cubicBezTo>
                  <a:pt x="189540" y="10245"/>
                  <a:pt x="209665" y="21256"/>
                  <a:pt x="230521" y="30736"/>
                </a:cubicBezTo>
                <a:cubicBezTo>
                  <a:pt x="237895" y="34088"/>
                  <a:pt x="247846" y="32693"/>
                  <a:pt x="253573" y="38420"/>
                </a:cubicBezTo>
                <a:cubicBezTo>
                  <a:pt x="266633" y="51480"/>
                  <a:pt x="284309" y="84524"/>
                  <a:pt x="284309" y="84524"/>
                </a:cubicBezTo>
                <a:cubicBezTo>
                  <a:pt x="286870" y="94769"/>
                  <a:pt x="291993" y="104699"/>
                  <a:pt x="291993" y="115260"/>
                </a:cubicBezTo>
                <a:cubicBezTo>
                  <a:pt x="291993" y="125821"/>
                  <a:pt x="286600" y="135687"/>
                  <a:pt x="284309" y="145996"/>
                </a:cubicBezTo>
                <a:cubicBezTo>
                  <a:pt x="281476" y="158745"/>
                  <a:pt x="279458" y="171667"/>
                  <a:pt x="276625" y="184416"/>
                </a:cubicBezTo>
                <a:cubicBezTo>
                  <a:pt x="275151" y="191048"/>
                  <a:pt x="266011" y="229647"/>
                  <a:pt x="261257" y="238205"/>
                </a:cubicBezTo>
                <a:cubicBezTo>
                  <a:pt x="252287" y="254351"/>
                  <a:pt x="245889" y="274064"/>
                  <a:pt x="230521" y="284309"/>
                </a:cubicBezTo>
                <a:lnTo>
                  <a:pt x="207469" y="299677"/>
                </a:lnTo>
                <a:cubicBezTo>
                  <a:pt x="166488" y="361149"/>
                  <a:pt x="220276" y="286870"/>
                  <a:pt x="169049" y="338097"/>
                </a:cubicBezTo>
                <a:cubicBezTo>
                  <a:pt x="111865" y="395281"/>
                  <a:pt x="177271" y="347985"/>
                  <a:pt x="122944" y="384201"/>
                </a:cubicBezTo>
                <a:cubicBezTo>
                  <a:pt x="72978" y="459150"/>
                  <a:pt x="153091" y="344521"/>
                  <a:pt x="76840" y="430305"/>
                </a:cubicBezTo>
                <a:cubicBezTo>
                  <a:pt x="64569" y="444110"/>
                  <a:pt x="51945" y="458888"/>
                  <a:pt x="46104" y="476410"/>
                </a:cubicBezTo>
                <a:cubicBezTo>
                  <a:pt x="40981" y="491778"/>
                  <a:pt x="39722" y="509035"/>
                  <a:pt x="30736" y="522514"/>
                </a:cubicBezTo>
                <a:cubicBezTo>
                  <a:pt x="25613" y="530198"/>
                  <a:pt x="19119" y="537127"/>
                  <a:pt x="15368" y="545566"/>
                </a:cubicBezTo>
                <a:cubicBezTo>
                  <a:pt x="8789" y="560369"/>
                  <a:pt x="0" y="591670"/>
                  <a:pt x="0" y="591670"/>
                </a:cubicBezTo>
                <a:cubicBezTo>
                  <a:pt x="3699" y="624963"/>
                  <a:pt x="7704" y="672441"/>
                  <a:pt x="15368" y="706931"/>
                </a:cubicBezTo>
                <a:cubicBezTo>
                  <a:pt x="18581" y="721390"/>
                  <a:pt x="26987" y="743031"/>
                  <a:pt x="38420" y="753035"/>
                </a:cubicBezTo>
                <a:cubicBezTo>
                  <a:pt x="103027" y="809567"/>
                  <a:pt x="61843" y="768588"/>
                  <a:pt x="107576" y="791455"/>
                </a:cubicBezTo>
                <a:cubicBezTo>
                  <a:pt x="115836" y="795585"/>
                  <a:pt x="122368" y="802693"/>
                  <a:pt x="130628" y="806823"/>
                </a:cubicBezTo>
                <a:cubicBezTo>
                  <a:pt x="137873" y="810445"/>
                  <a:pt x="153681" y="814507"/>
                  <a:pt x="153681" y="814507"/>
                </a:cubicBezTo>
              </a:path>
            </a:pathLst>
          </a:custGeom>
          <a:noFill/>
          <a:ln w="28575">
            <a:solidFill>
              <a:srgbClr val="FF0000"/>
            </a:solidFill>
            <a:headEnd type="none" w="med" len="med"/>
            <a:tailEnd type="arrow" w="med" len="med"/>
          </a:ln>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2" name="Title 1">
            <a:extLst>
              <a:ext uri="{FF2B5EF4-FFF2-40B4-BE49-F238E27FC236}">
                <a16:creationId xmlns:a16="http://schemas.microsoft.com/office/drawing/2014/main" id="{70777C9E-6DF6-BC48-B5C7-CBE062828DE3}"/>
              </a:ext>
            </a:extLst>
          </p:cNvPr>
          <p:cNvSpPr>
            <a:spLocks noGrp="1"/>
          </p:cNvSpPr>
          <p:nvPr>
            <p:ph type="title"/>
          </p:nvPr>
        </p:nvSpPr>
        <p:spPr/>
        <p:txBody>
          <a:bodyPr/>
          <a:lstStyle/>
          <a:p>
            <a:r>
              <a:rPr lang="en-US" dirty="0"/>
              <a:t>MC68060 Dynamic ALU Scheduling</a:t>
            </a:r>
          </a:p>
        </p:txBody>
      </p:sp>
      <p:sp>
        <p:nvSpPr>
          <p:cNvPr id="3" name="Slide Number Placeholder 2">
            <a:extLst>
              <a:ext uri="{FF2B5EF4-FFF2-40B4-BE49-F238E27FC236}">
                <a16:creationId xmlns:a16="http://schemas.microsoft.com/office/drawing/2014/main" id="{EABBD556-13A6-1C43-B60B-365607A6B464}"/>
              </a:ext>
            </a:extLst>
          </p:cNvPr>
          <p:cNvSpPr>
            <a:spLocks noGrp="1"/>
          </p:cNvSpPr>
          <p:nvPr>
            <p:ph type="sldNum" sz="quarter" idx="12"/>
          </p:nvPr>
        </p:nvSpPr>
        <p:spPr/>
        <p:txBody>
          <a:bodyPr/>
          <a:lstStyle/>
          <a:p>
            <a:pPr>
              <a:defRPr/>
            </a:pPr>
            <a:fld id="{5DC2A54D-D38A-6449-A27D-1BD4A1440DD2}" type="slidenum">
              <a:rPr lang="en-US" smtClean="0"/>
              <a:pPr>
                <a:defRPr/>
              </a:pPr>
              <a:t>38</a:t>
            </a:fld>
            <a:endParaRPr lang="en-US" b="0">
              <a:solidFill>
                <a:srgbClr val="FBBA03"/>
              </a:solidFill>
            </a:endParaRPr>
          </a:p>
        </p:txBody>
      </p:sp>
      <p:sp>
        <p:nvSpPr>
          <p:cNvPr id="4" name="Rectangle 3">
            <a:extLst>
              <a:ext uri="{FF2B5EF4-FFF2-40B4-BE49-F238E27FC236}">
                <a16:creationId xmlns:a16="http://schemas.microsoft.com/office/drawing/2014/main" id="{66208E2D-5DFA-5C42-8783-A8039857F690}"/>
              </a:ext>
            </a:extLst>
          </p:cNvPr>
          <p:cNvSpPr/>
          <p:nvPr/>
        </p:nvSpPr>
        <p:spPr>
          <a:xfrm>
            <a:off x="152400" y="16094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EA</a:t>
            </a:r>
          </a:p>
        </p:txBody>
      </p:sp>
      <p:sp>
        <p:nvSpPr>
          <p:cNvPr id="11" name="Rectangle 10">
            <a:extLst>
              <a:ext uri="{FF2B5EF4-FFF2-40B4-BE49-F238E27FC236}">
                <a16:creationId xmlns:a16="http://schemas.microsoft.com/office/drawing/2014/main" id="{EFE1CDF4-DEB4-0944-9FE7-9A3A0EF707C8}"/>
              </a:ext>
            </a:extLst>
          </p:cNvPr>
          <p:cNvSpPr/>
          <p:nvPr/>
        </p:nvSpPr>
        <p:spPr>
          <a:xfrm>
            <a:off x="914400" y="16094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MEM</a:t>
            </a:r>
          </a:p>
        </p:txBody>
      </p:sp>
      <p:sp>
        <p:nvSpPr>
          <p:cNvPr id="12" name="Rectangle 11">
            <a:extLst>
              <a:ext uri="{FF2B5EF4-FFF2-40B4-BE49-F238E27FC236}">
                <a16:creationId xmlns:a16="http://schemas.microsoft.com/office/drawing/2014/main" id="{C2F54525-E762-ED47-ACA4-2016AA46C39C}"/>
              </a:ext>
            </a:extLst>
          </p:cNvPr>
          <p:cNvSpPr/>
          <p:nvPr/>
        </p:nvSpPr>
        <p:spPr>
          <a:xfrm>
            <a:off x="1676400" y="16094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ALU</a:t>
            </a:r>
          </a:p>
        </p:txBody>
      </p:sp>
      <p:sp>
        <p:nvSpPr>
          <p:cNvPr id="16" name="Rectangle 15">
            <a:extLst>
              <a:ext uri="{FF2B5EF4-FFF2-40B4-BE49-F238E27FC236}">
                <a16:creationId xmlns:a16="http://schemas.microsoft.com/office/drawing/2014/main" id="{257E8CA8-AF30-7E4B-AD93-F28060CB05FB}"/>
              </a:ext>
            </a:extLst>
          </p:cNvPr>
          <p:cNvSpPr/>
          <p:nvPr/>
        </p:nvSpPr>
        <p:spPr>
          <a:xfrm>
            <a:off x="914400" y="23460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EA</a:t>
            </a:r>
          </a:p>
        </p:txBody>
      </p:sp>
      <p:sp>
        <p:nvSpPr>
          <p:cNvPr id="17" name="Rectangle 16">
            <a:extLst>
              <a:ext uri="{FF2B5EF4-FFF2-40B4-BE49-F238E27FC236}">
                <a16:creationId xmlns:a16="http://schemas.microsoft.com/office/drawing/2014/main" id="{C9CADBE6-8D3F-7D4F-91FB-3BA80F9C791F}"/>
              </a:ext>
            </a:extLst>
          </p:cNvPr>
          <p:cNvSpPr/>
          <p:nvPr/>
        </p:nvSpPr>
        <p:spPr>
          <a:xfrm>
            <a:off x="1676400" y="23460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MEM</a:t>
            </a:r>
          </a:p>
        </p:txBody>
      </p:sp>
      <p:sp>
        <p:nvSpPr>
          <p:cNvPr id="18" name="Rectangle 17">
            <a:extLst>
              <a:ext uri="{FF2B5EF4-FFF2-40B4-BE49-F238E27FC236}">
                <a16:creationId xmlns:a16="http://schemas.microsoft.com/office/drawing/2014/main" id="{83695597-9A1F-0349-A999-FC3DFE783719}"/>
              </a:ext>
            </a:extLst>
          </p:cNvPr>
          <p:cNvSpPr/>
          <p:nvPr/>
        </p:nvSpPr>
        <p:spPr>
          <a:xfrm>
            <a:off x="2438400" y="23460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ALU</a:t>
            </a:r>
          </a:p>
        </p:txBody>
      </p:sp>
      <p:sp>
        <p:nvSpPr>
          <p:cNvPr id="19" name="Rectangle 18">
            <a:extLst>
              <a:ext uri="{FF2B5EF4-FFF2-40B4-BE49-F238E27FC236}">
                <a16:creationId xmlns:a16="http://schemas.microsoft.com/office/drawing/2014/main" id="{61F2BAB9-734A-8E4B-967B-E8CE34DB4B85}"/>
              </a:ext>
            </a:extLst>
          </p:cNvPr>
          <p:cNvSpPr/>
          <p:nvPr/>
        </p:nvSpPr>
        <p:spPr>
          <a:xfrm>
            <a:off x="1676400" y="30826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EA</a:t>
            </a:r>
          </a:p>
        </p:txBody>
      </p:sp>
      <p:sp>
        <p:nvSpPr>
          <p:cNvPr id="20" name="Rectangle 19">
            <a:extLst>
              <a:ext uri="{FF2B5EF4-FFF2-40B4-BE49-F238E27FC236}">
                <a16:creationId xmlns:a16="http://schemas.microsoft.com/office/drawing/2014/main" id="{C7F71C7D-D0E9-EE4E-A25B-6B6D77FF9F98}"/>
              </a:ext>
            </a:extLst>
          </p:cNvPr>
          <p:cNvSpPr/>
          <p:nvPr/>
        </p:nvSpPr>
        <p:spPr>
          <a:xfrm>
            <a:off x="2438400" y="30826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MEM</a:t>
            </a:r>
          </a:p>
        </p:txBody>
      </p:sp>
      <p:sp>
        <p:nvSpPr>
          <p:cNvPr id="21" name="Rectangle 20">
            <a:extLst>
              <a:ext uri="{FF2B5EF4-FFF2-40B4-BE49-F238E27FC236}">
                <a16:creationId xmlns:a16="http://schemas.microsoft.com/office/drawing/2014/main" id="{14A609B6-745F-C54F-941B-039568C11A64}"/>
              </a:ext>
            </a:extLst>
          </p:cNvPr>
          <p:cNvSpPr/>
          <p:nvPr/>
        </p:nvSpPr>
        <p:spPr>
          <a:xfrm>
            <a:off x="3200400" y="30826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ALU</a:t>
            </a:r>
          </a:p>
        </p:txBody>
      </p:sp>
      <p:sp>
        <p:nvSpPr>
          <p:cNvPr id="22" name="Rectangle 21">
            <a:extLst>
              <a:ext uri="{FF2B5EF4-FFF2-40B4-BE49-F238E27FC236}">
                <a16:creationId xmlns:a16="http://schemas.microsoft.com/office/drawing/2014/main" id="{4C02BF77-B805-CB45-96B8-75D453663284}"/>
              </a:ext>
            </a:extLst>
          </p:cNvPr>
          <p:cNvSpPr/>
          <p:nvPr/>
        </p:nvSpPr>
        <p:spPr>
          <a:xfrm>
            <a:off x="2438400" y="38192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EA</a:t>
            </a:r>
          </a:p>
        </p:txBody>
      </p:sp>
      <p:sp>
        <p:nvSpPr>
          <p:cNvPr id="23" name="Rectangle 22">
            <a:extLst>
              <a:ext uri="{FF2B5EF4-FFF2-40B4-BE49-F238E27FC236}">
                <a16:creationId xmlns:a16="http://schemas.microsoft.com/office/drawing/2014/main" id="{35DFCB27-B737-2241-A2EE-F646011C6B08}"/>
              </a:ext>
            </a:extLst>
          </p:cNvPr>
          <p:cNvSpPr/>
          <p:nvPr/>
        </p:nvSpPr>
        <p:spPr>
          <a:xfrm>
            <a:off x="3200400" y="38192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MEM</a:t>
            </a:r>
          </a:p>
        </p:txBody>
      </p:sp>
      <p:sp>
        <p:nvSpPr>
          <p:cNvPr id="24" name="Rectangle 23">
            <a:extLst>
              <a:ext uri="{FF2B5EF4-FFF2-40B4-BE49-F238E27FC236}">
                <a16:creationId xmlns:a16="http://schemas.microsoft.com/office/drawing/2014/main" id="{7A3F638B-5BCA-454A-86DB-8B6A9161C506}"/>
              </a:ext>
            </a:extLst>
          </p:cNvPr>
          <p:cNvSpPr/>
          <p:nvPr/>
        </p:nvSpPr>
        <p:spPr>
          <a:xfrm>
            <a:off x="3962400" y="38192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ALU</a:t>
            </a:r>
          </a:p>
        </p:txBody>
      </p:sp>
      <p:sp>
        <p:nvSpPr>
          <p:cNvPr id="25" name="TextBox 24">
            <a:extLst>
              <a:ext uri="{FF2B5EF4-FFF2-40B4-BE49-F238E27FC236}">
                <a16:creationId xmlns:a16="http://schemas.microsoft.com/office/drawing/2014/main" id="{8A26E750-196C-1B47-9E4F-7B8EBA32E42E}"/>
              </a:ext>
            </a:extLst>
          </p:cNvPr>
          <p:cNvSpPr txBox="1"/>
          <p:nvPr/>
        </p:nvSpPr>
        <p:spPr>
          <a:xfrm>
            <a:off x="6102628" y="1816776"/>
            <a:ext cx="2646878" cy="400110"/>
          </a:xfrm>
          <a:prstGeom prst="rect">
            <a:avLst/>
          </a:prstGeom>
          <a:noFill/>
        </p:spPr>
        <p:txBody>
          <a:bodyPr wrap="none" rtlCol="0">
            <a:spAutoFit/>
          </a:bodyPr>
          <a:lstStyle/>
          <a:p>
            <a:r>
              <a:rPr lang="en-US" sz="2000" b="1" dirty="0">
                <a:solidFill>
                  <a:srgbClr val="000000"/>
                </a:solidFill>
                <a:latin typeface="Courier" pitchFamily="2" charset="0"/>
              </a:rPr>
              <a:t>add x1,x1,24(x2)</a:t>
            </a:r>
          </a:p>
        </p:txBody>
      </p:sp>
      <p:sp>
        <p:nvSpPr>
          <p:cNvPr id="26" name="TextBox 25">
            <a:extLst>
              <a:ext uri="{FF2B5EF4-FFF2-40B4-BE49-F238E27FC236}">
                <a16:creationId xmlns:a16="http://schemas.microsoft.com/office/drawing/2014/main" id="{CC85AAA0-A558-D54F-85FD-770CD010C432}"/>
              </a:ext>
            </a:extLst>
          </p:cNvPr>
          <p:cNvSpPr txBox="1"/>
          <p:nvPr/>
        </p:nvSpPr>
        <p:spPr>
          <a:xfrm>
            <a:off x="6108391" y="3835489"/>
            <a:ext cx="2185214" cy="400110"/>
          </a:xfrm>
          <a:prstGeom prst="rect">
            <a:avLst/>
          </a:prstGeom>
          <a:noFill/>
        </p:spPr>
        <p:txBody>
          <a:bodyPr wrap="none" rtlCol="0">
            <a:spAutoFit/>
          </a:bodyPr>
          <a:lstStyle/>
          <a:p>
            <a:r>
              <a:rPr lang="en-US" sz="2000" b="1" dirty="0" err="1">
                <a:solidFill>
                  <a:srgbClr val="000000"/>
                </a:solidFill>
                <a:latin typeface="Courier" pitchFamily="2" charset="0"/>
              </a:rPr>
              <a:t>lw</a:t>
            </a:r>
            <a:r>
              <a:rPr lang="en-US" sz="2000" b="1" dirty="0">
                <a:solidFill>
                  <a:srgbClr val="000000"/>
                </a:solidFill>
                <a:latin typeface="Courier" pitchFamily="2" charset="0"/>
              </a:rPr>
              <a:t> x4, 16(x5)</a:t>
            </a:r>
          </a:p>
        </p:txBody>
      </p:sp>
      <p:sp>
        <p:nvSpPr>
          <p:cNvPr id="27" name="TextBox 26">
            <a:extLst>
              <a:ext uri="{FF2B5EF4-FFF2-40B4-BE49-F238E27FC236}">
                <a16:creationId xmlns:a16="http://schemas.microsoft.com/office/drawing/2014/main" id="{B328F450-1746-B147-B377-C9C7C221D1B9}"/>
              </a:ext>
            </a:extLst>
          </p:cNvPr>
          <p:cNvSpPr txBox="1"/>
          <p:nvPr/>
        </p:nvSpPr>
        <p:spPr>
          <a:xfrm>
            <a:off x="112577" y="2044671"/>
            <a:ext cx="801823" cy="338554"/>
          </a:xfrm>
          <a:prstGeom prst="rect">
            <a:avLst/>
          </a:prstGeom>
          <a:noFill/>
        </p:spPr>
        <p:txBody>
          <a:bodyPr wrap="none" rtlCol="0">
            <a:spAutoFit/>
          </a:bodyPr>
          <a:lstStyle/>
          <a:p>
            <a:r>
              <a:rPr lang="en-US" b="1" dirty="0">
                <a:solidFill>
                  <a:srgbClr val="000000"/>
                </a:solidFill>
                <a:latin typeface="Courier" pitchFamily="2" charset="0"/>
              </a:rPr>
              <a:t>x2+24</a:t>
            </a:r>
          </a:p>
        </p:txBody>
      </p:sp>
      <p:sp>
        <p:nvSpPr>
          <p:cNvPr id="28" name="TextBox 27">
            <a:extLst>
              <a:ext uri="{FF2B5EF4-FFF2-40B4-BE49-F238E27FC236}">
                <a16:creationId xmlns:a16="http://schemas.microsoft.com/office/drawing/2014/main" id="{51ECCA2D-8B04-AB49-A482-CBAF8909E5BA}"/>
              </a:ext>
            </a:extLst>
          </p:cNvPr>
          <p:cNvSpPr txBox="1"/>
          <p:nvPr/>
        </p:nvSpPr>
        <p:spPr>
          <a:xfrm>
            <a:off x="1676400" y="2026102"/>
            <a:ext cx="1542410" cy="338554"/>
          </a:xfrm>
          <a:prstGeom prst="rect">
            <a:avLst/>
          </a:prstGeom>
          <a:noFill/>
        </p:spPr>
        <p:txBody>
          <a:bodyPr wrap="none" rtlCol="0">
            <a:spAutoFit/>
          </a:bodyPr>
          <a:lstStyle/>
          <a:p>
            <a:r>
              <a:rPr lang="en-US" b="1" dirty="0">
                <a:solidFill>
                  <a:srgbClr val="000000"/>
                </a:solidFill>
                <a:latin typeface="Courier" pitchFamily="2" charset="0"/>
              </a:rPr>
              <a:t>x1+M[x2+24]</a:t>
            </a:r>
          </a:p>
        </p:txBody>
      </p:sp>
      <p:sp>
        <p:nvSpPr>
          <p:cNvPr id="29" name="TextBox 28">
            <a:extLst>
              <a:ext uri="{FF2B5EF4-FFF2-40B4-BE49-F238E27FC236}">
                <a16:creationId xmlns:a16="http://schemas.microsoft.com/office/drawing/2014/main" id="{34F8B454-F3CD-9F44-8070-2F8D4A9C7AB7}"/>
              </a:ext>
            </a:extLst>
          </p:cNvPr>
          <p:cNvSpPr txBox="1"/>
          <p:nvPr/>
        </p:nvSpPr>
        <p:spPr>
          <a:xfrm>
            <a:off x="3871714" y="974747"/>
            <a:ext cx="4607352" cy="338554"/>
          </a:xfrm>
          <a:prstGeom prst="rect">
            <a:avLst/>
          </a:prstGeom>
          <a:noFill/>
        </p:spPr>
        <p:txBody>
          <a:bodyPr wrap="none" rtlCol="0">
            <a:spAutoFit/>
          </a:bodyPr>
          <a:lstStyle/>
          <a:p>
            <a:r>
              <a:rPr lang="en-US" dirty="0">
                <a:solidFill>
                  <a:srgbClr val="000000"/>
                </a:solidFill>
              </a:rPr>
              <a:t>Using RISC-V style assembly code for MC68060</a:t>
            </a:r>
          </a:p>
        </p:txBody>
      </p:sp>
      <p:sp>
        <p:nvSpPr>
          <p:cNvPr id="30" name="Rectangle 29">
            <a:extLst>
              <a:ext uri="{FF2B5EF4-FFF2-40B4-BE49-F238E27FC236}">
                <a16:creationId xmlns:a16="http://schemas.microsoft.com/office/drawing/2014/main" id="{3550B05C-C96A-AE4C-AC08-22D8E0C51305}"/>
              </a:ext>
            </a:extLst>
          </p:cNvPr>
          <p:cNvSpPr/>
          <p:nvPr/>
        </p:nvSpPr>
        <p:spPr>
          <a:xfrm>
            <a:off x="3196558" y="45558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EA</a:t>
            </a:r>
          </a:p>
        </p:txBody>
      </p:sp>
      <p:sp>
        <p:nvSpPr>
          <p:cNvPr id="31" name="Rectangle 30">
            <a:extLst>
              <a:ext uri="{FF2B5EF4-FFF2-40B4-BE49-F238E27FC236}">
                <a16:creationId xmlns:a16="http://schemas.microsoft.com/office/drawing/2014/main" id="{5A5C3135-F93D-014A-8AC8-1B23E57184B3}"/>
              </a:ext>
            </a:extLst>
          </p:cNvPr>
          <p:cNvSpPr/>
          <p:nvPr/>
        </p:nvSpPr>
        <p:spPr>
          <a:xfrm>
            <a:off x="3958558" y="45558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MEM</a:t>
            </a:r>
          </a:p>
        </p:txBody>
      </p:sp>
      <p:sp>
        <p:nvSpPr>
          <p:cNvPr id="32" name="Rectangle 31">
            <a:extLst>
              <a:ext uri="{FF2B5EF4-FFF2-40B4-BE49-F238E27FC236}">
                <a16:creationId xmlns:a16="http://schemas.microsoft.com/office/drawing/2014/main" id="{D528B653-7237-8048-A401-DAA1D0E41ED5}"/>
              </a:ext>
            </a:extLst>
          </p:cNvPr>
          <p:cNvSpPr/>
          <p:nvPr/>
        </p:nvSpPr>
        <p:spPr>
          <a:xfrm>
            <a:off x="4720558" y="4555886"/>
            <a:ext cx="762000" cy="736600"/>
          </a:xfrm>
          <a:prstGeom prst="rect">
            <a:avLst/>
          </a:prstGeom>
          <a:ln w="28575">
            <a:solidFill>
              <a:schemeClr val="tx1"/>
            </a:solidFill>
          </a:ln>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ALU</a:t>
            </a:r>
          </a:p>
        </p:txBody>
      </p:sp>
      <p:sp>
        <p:nvSpPr>
          <p:cNvPr id="36" name="TextBox 35">
            <a:extLst>
              <a:ext uri="{FF2B5EF4-FFF2-40B4-BE49-F238E27FC236}">
                <a16:creationId xmlns:a16="http://schemas.microsoft.com/office/drawing/2014/main" id="{D0BDC8F8-C056-CF49-B9C0-AA8206BF8C7B}"/>
              </a:ext>
            </a:extLst>
          </p:cNvPr>
          <p:cNvSpPr txBox="1"/>
          <p:nvPr/>
        </p:nvSpPr>
        <p:spPr>
          <a:xfrm>
            <a:off x="6102628" y="2478482"/>
            <a:ext cx="2031325" cy="400110"/>
          </a:xfrm>
          <a:prstGeom prst="rect">
            <a:avLst/>
          </a:prstGeom>
          <a:noFill/>
        </p:spPr>
        <p:txBody>
          <a:bodyPr wrap="none" rtlCol="0">
            <a:spAutoFit/>
          </a:bodyPr>
          <a:lstStyle/>
          <a:p>
            <a:r>
              <a:rPr lang="en-US" sz="2000" b="1" dirty="0">
                <a:solidFill>
                  <a:srgbClr val="000000"/>
                </a:solidFill>
                <a:latin typeface="Courier" pitchFamily="2" charset="0"/>
              </a:rPr>
              <a:t>add x3,x1,x6</a:t>
            </a:r>
          </a:p>
        </p:txBody>
      </p:sp>
      <p:sp>
        <p:nvSpPr>
          <p:cNvPr id="37" name="TextBox 36">
            <a:extLst>
              <a:ext uri="{FF2B5EF4-FFF2-40B4-BE49-F238E27FC236}">
                <a16:creationId xmlns:a16="http://schemas.microsoft.com/office/drawing/2014/main" id="{2E031DE4-9096-C74C-8671-64C08280DD5D}"/>
              </a:ext>
            </a:extLst>
          </p:cNvPr>
          <p:cNvSpPr txBox="1"/>
          <p:nvPr/>
        </p:nvSpPr>
        <p:spPr>
          <a:xfrm>
            <a:off x="2395375" y="2787448"/>
            <a:ext cx="801823" cy="338554"/>
          </a:xfrm>
          <a:prstGeom prst="rect">
            <a:avLst/>
          </a:prstGeom>
          <a:noFill/>
        </p:spPr>
        <p:txBody>
          <a:bodyPr wrap="none" rtlCol="0">
            <a:spAutoFit/>
          </a:bodyPr>
          <a:lstStyle/>
          <a:p>
            <a:r>
              <a:rPr lang="en-US" b="1" dirty="0">
                <a:solidFill>
                  <a:srgbClr val="000000"/>
                </a:solidFill>
                <a:latin typeface="Courier" pitchFamily="2" charset="0"/>
              </a:rPr>
              <a:t>x1+x6</a:t>
            </a:r>
          </a:p>
        </p:txBody>
      </p:sp>
      <p:sp>
        <p:nvSpPr>
          <p:cNvPr id="49" name="TextBox 48">
            <a:extLst>
              <a:ext uri="{FF2B5EF4-FFF2-40B4-BE49-F238E27FC236}">
                <a16:creationId xmlns:a16="http://schemas.microsoft.com/office/drawing/2014/main" id="{63C0111C-333F-0849-9951-4345711CE08F}"/>
              </a:ext>
            </a:extLst>
          </p:cNvPr>
          <p:cNvSpPr txBox="1"/>
          <p:nvPr/>
        </p:nvSpPr>
        <p:spPr>
          <a:xfrm>
            <a:off x="6108391" y="3154521"/>
            <a:ext cx="2185214" cy="400110"/>
          </a:xfrm>
          <a:prstGeom prst="rect">
            <a:avLst/>
          </a:prstGeom>
          <a:noFill/>
        </p:spPr>
        <p:txBody>
          <a:bodyPr wrap="none" rtlCol="0">
            <a:spAutoFit/>
          </a:bodyPr>
          <a:lstStyle/>
          <a:p>
            <a:r>
              <a:rPr lang="en-US" sz="2000" b="1" dirty="0" err="1">
                <a:solidFill>
                  <a:srgbClr val="000000"/>
                </a:solidFill>
                <a:latin typeface="Courier" pitchFamily="2" charset="0"/>
              </a:rPr>
              <a:t>addi</a:t>
            </a:r>
            <a:r>
              <a:rPr lang="en-US" sz="2000" b="1" dirty="0">
                <a:solidFill>
                  <a:srgbClr val="000000"/>
                </a:solidFill>
                <a:latin typeface="Courier" pitchFamily="2" charset="0"/>
              </a:rPr>
              <a:t> x5,x2,12</a:t>
            </a:r>
          </a:p>
        </p:txBody>
      </p:sp>
      <p:sp>
        <p:nvSpPr>
          <p:cNvPr id="50" name="TextBox 49">
            <a:extLst>
              <a:ext uri="{FF2B5EF4-FFF2-40B4-BE49-F238E27FC236}">
                <a16:creationId xmlns:a16="http://schemas.microsoft.com/office/drawing/2014/main" id="{BF08F4F0-BFC9-2F47-8ADE-F31DF5DE2902}"/>
              </a:ext>
            </a:extLst>
          </p:cNvPr>
          <p:cNvSpPr txBox="1"/>
          <p:nvPr/>
        </p:nvSpPr>
        <p:spPr>
          <a:xfrm>
            <a:off x="1671094" y="3510536"/>
            <a:ext cx="801823" cy="338554"/>
          </a:xfrm>
          <a:prstGeom prst="rect">
            <a:avLst/>
          </a:prstGeom>
          <a:noFill/>
        </p:spPr>
        <p:txBody>
          <a:bodyPr wrap="none" rtlCol="0">
            <a:spAutoFit/>
          </a:bodyPr>
          <a:lstStyle/>
          <a:p>
            <a:r>
              <a:rPr lang="en-US" b="1" dirty="0">
                <a:solidFill>
                  <a:srgbClr val="000000"/>
                </a:solidFill>
                <a:latin typeface="Courier" pitchFamily="2" charset="0"/>
              </a:rPr>
              <a:t>x2+12</a:t>
            </a:r>
          </a:p>
        </p:txBody>
      </p:sp>
      <p:sp>
        <p:nvSpPr>
          <p:cNvPr id="51" name="Freeform 50">
            <a:extLst>
              <a:ext uri="{FF2B5EF4-FFF2-40B4-BE49-F238E27FC236}">
                <a16:creationId xmlns:a16="http://schemas.microsoft.com/office/drawing/2014/main" id="{F94E4DA3-97BB-9146-8ABF-EABB65728E3B}"/>
              </a:ext>
            </a:extLst>
          </p:cNvPr>
          <p:cNvSpPr/>
          <p:nvPr/>
        </p:nvSpPr>
        <p:spPr>
          <a:xfrm>
            <a:off x="2249378" y="3347464"/>
            <a:ext cx="291993" cy="814507"/>
          </a:xfrm>
          <a:custGeom>
            <a:avLst/>
            <a:gdLst>
              <a:gd name="connsiteX0" fmla="*/ 169049 w 291993"/>
              <a:gd name="connsiteY0" fmla="*/ 0 h 814507"/>
              <a:gd name="connsiteX1" fmla="*/ 230521 w 291993"/>
              <a:gd name="connsiteY1" fmla="*/ 30736 h 814507"/>
              <a:gd name="connsiteX2" fmla="*/ 253573 w 291993"/>
              <a:gd name="connsiteY2" fmla="*/ 38420 h 814507"/>
              <a:gd name="connsiteX3" fmla="*/ 284309 w 291993"/>
              <a:gd name="connsiteY3" fmla="*/ 84524 h 814507"/>
              <a:gd name="connsiteX4" fmla="*/ 291993 w 291993"/>
              <a:gd name="connsiteY4" fmla="*/ 115260 h 814507"/>
              <a:gd name="connsiteX5" fmla="*/ 284309 w 291993"/>
              <a:gd name="connsiteY5" fmla="*/ 145996 h 814507"/>
              <a:gd name="connsiteX6" fmla="*/ 276625 w 291993"/>
              <a:gd name="connsiteY6" fmla="*/ 184416 h 814507"/>
              <a:gd name="connsiteX7" fmla="*/ 261257 w 291993"/>
              <a:gd name="connsiteY7" fmla="*/ 238205 h 814507"/>
              <a:gd name="connsiteX8" fmla="*/ 230521 w 291993"/>
              <a:gd name="connsiteY8" fmla="*/ 284309 h 814507"/>
              <a:gd name="connsiteX9" fmla="*/ 207469 w 291993"/>
              <a:gd name="connsiteY9" fmla="*/ 299677 h 814507"/>
              <a:gd name="connsiteX10" fmla="*/ 169049 w 291993"/>
              <a:gd name="connsiteY10" fmla="*/ 338097 h 814507"/>
              <a:gd name="connsiteX11" fmla="*/ 122944 w 291993"/>
              <a:gd name="connsiteY11" fmla="*/ 384201 h 814507"/>
              <a:gd name="connsiteX12" fmla="*/ 76840 w 291993"/>
              <a:gd name="connsiteY12" fmla="*/ 430305 h 814507"/>
              <a:gd name="connsiteX13" fmla="*/ 46104 w 291993"/>
              <a:gd name="connsiteY13" fmla="*/ 476410 h 814507"/>
              <a:gd name="connsiteX14" fmla="*/ 30736 w 291993"/>
              <a:gd name="connsiteY14" fmla="*/ 522514 h 814507"/>
              <a:gd name="connsiteX15" fmla="*/ 15368 w 291993"/>
              <a:gd name="connsiteY15" fmla="*/ 545566 h 814507"/>
              <a:gd name="connsiteX16" fmla="*/ 0 w 291993"/>
              <a:gd name="connsiteY16" fmla="*/ 591670 h 814507"/>
              <a:gd name="connsiteX17" fmla="*/ 15368 w 291993"/>
              <a:gd name="connsiteY17" fmla="*/ 706931 h 814507"/>
              <a:gd name="connsiteX18" fmla="*/ 38420 w 291993"/>
              <a:gd name="connsiteY18" fmla="*/ 753035 h 814507"/>
              <a:gd name="connsiteX19" fmla="*/ 107576 w 291993"/>
              <a:gd name="connsiteY19" fmla="*/ 791455 h 814507"/>
              <a:gd name="connsiteX20" fmla="*/ 130628 w 291993"/>
              <a:gd name="connsiteY20" fmla="*/ 806823 h 814507"/>
              <a:gd name="connsiteX21" fmla="*/ 153681 w 291993"/>
              <a:gd name="connsiteY21" fmla="*/ 814507 h 81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993" h="814507">
                <a:moveTo>
                  <a:pt x="169049" y="0"/>
                </a:moveTo>
                <a:cubicBezTo>
                  <a:pt x="189540" y="10245"/>
                  <a:pt x="209665" y="21256"/>
                  <a:pt x="230521" y="30736"/>
                </a:cubicBezTo>
                <a:cubicBezTo>
                  <a:pt x="237895" y="34088"/>
                  <a:pt x="247846" y="32693"/>
                  <a:pt x="253573" y="38420"/>
                </a:cubicBezTo>
                <a:cubicBezTo>
                  <a:pt x="266633" y="51480"/>
                  <a:pt x="284309" y="84524"/>
                  <a:pt x="284309" y="84524"/>
                </a:cubicBezTo>
                <a:cubicBezTo>
                  <a:pt x="286870" y="94769"/>
                  <a:pt x="291993" y="104699"/>
                  <a:pt x="291993" y="115260"/>
                </a:cubicBezTo>
                <a:cubicBezTo>
                  <a:pt x="291993" y="125821"/>
                  <a:pt x="286600" y="135687"/>
                  <a:pt x="284309" y="145996"/>
                </a:cubicBezTo>
                <a:cubicBezTo>
                  <a:pt x="281476" y="158745"/>
                  <a:pt x="279458" y="171667"/>
                  <a:pt x="276625" y="184416"/>
                </a:cubicBezTo>
                <a:cubicBezTo>
                  <a:pt x="275151" y="191048"/>
                  <a:pt x="266011" y="229647"/>
                  <a:pt x="261257" y="238205"/>
                </a:cubicBezTo>
                <a:cubicBezTo>
                  <a:pt x="252287" y="254351"/>
                  <a:pt x="245889" y="274064"/>
                  <a:pt x="230521" y="284309"/>
                </a:cubicBezTo>
                <a:lnTo>
                  <a:pt x="207469" y="299677"/>
                </a:lnTo>
                <a:cubicBezTo>
                  <a:pt x="166488" y="361149"/>
                  <a:pt x="220276" y="286870"/>
                  <a:pt x="169049" y="338097"/>
                </a:cubicBezTo>
                <a:cubicBezTo>
                  <a:pt x="111865" y="395281"/>
                  <a:pt x="177271" y="347985"/>
                  <a:pt x="122944" y="384201"/>
                </a:cubicBezTo>
                <a:cubicBezTo>
                  <a:pt x="72978" y="459150"/>
                  <a:pt x="153091" y="344521"/>
                  <a:pt x="76840" y="430305"/>
                </a:cubicBezTo>
                <a:cubicBezTo>
                  <a:pt x="64569" y="444110"/>
                  <a:pt x="51945" y="458888"/>
                  <a:pt x="46104" y="476410"/>
                </a:cubicBezTo>
                <a:cubicBezTo>
                  <a:pt x="40981" y="491778"/>
                  <a:pt x="39722" y="509035"/>
                  <a:pt x="30736" y="522514"/>
                </a:cubicBezTo>
                <a:cubicBezTo>
                  <a:pt x="25613" y="530198"/>
                  <a:pt x="19119" y="537127"/>
                  <a:pt x="15368" y="545566"/>
                </a:cubicBezTo>
                <a:cubicBezTo>
                  <a:pt x="8789" y="560369"/>
                  <a:pt x="0" y="591670"/>
                  <a:pt x="0" y="591670"/>
                </a:cubicBezTo>
                <a:cubicBezTo>
                  <a:pt x="3699" y="624963"/>
                  <a:pt x="7704" y="672441"/>
                  <a:pt x="15368" y="706931"/>
                </a:cubicBezTo>
                <a:cubicBezTo>
                  <a:pt x="18581" y="721390"/>
                  <a:pt x="26987" y="743031"/>
                  <a:pt x="38420" y="753035"/>
                </a:cubicBezTo>
                <a:cubicBezTo>
                  <a:pt x="103027" y="809567"/>
                  <a:pt x="61843" y="768588"/>
                  <a:pt x="107576" y="791455"/>
                </a:cubicBezTo>
                <a:cubicBezTo>
                  <a:pt x="115836" y="795585"/>
                  <a:pt x="122368" y="802693"/>
                  <a:pt x="130628" y="806823"/>
                </a:cubicBezTo>
                <a:cubicBezTo>
                  <a:pt x="137873" y="810445"/>
                  <a:pt x="153681" y="814507"/>
                  <a:pt x="153681" y="814507"/>
                </a:cubicBezTo>
              </a:path>
            </a:pathLst>
          </a:custGeom>
          <a:noFill/>
          <a:ln w="28575">
            <a:solidFill>
              <a:srgbClr val="FF0000"/>
            </a:solidFill>
            <a:headEnd type="none" w="med" len="med"/>
            <a:tailEnd type="arrow" w="med" len="med"/>
          </a:ln>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52" name="TextBox 51">
            <a:extLst>
              <a:ext uri="{FF2B5EF4-FFF2-40B4-BE49-F238E27FC236}">
                <a16:creationId xmlns:a16="http://schemas.microsoft.com/office/drawing/2014/main" id="{DF4E48D0-1975-5E4B-BA21-1477A982DAA7}"/>
              </a:ext>
            </a:extLst>
          </p:cNvPr>
          <p:cNvSpPr txBox="1"/>
          <p:nvPr/>
        </p:nvSpPr>
        <p:spPr>
          <a:xfrm>
            <a:off x="2425730" y="4257472"/>
            <a:ext cx="801823" cy="338554"/>
          </a:xfrm>
          <a:prstGeom prst="rect">
            <a:avLst/>
          </a:prstGeom>
          <a:noFill/>
        </p:spPr>
        <p:txBody>
          <a:bodyPr wrap="none" rtlCol="0">
            <a:spAutoFit/>
          </a:bodyPr>
          <a:lstStyle/>
          <a:p>
            <a:r>
              <a:rPr lang="en-US" b="1" dirty="0">
                <a:solidFill>
                  <a:srgbClr val="000000"/>
                </a:solidFill>
                <a:latin typeface="Courier" pitchFamily="2" charset="0"/>
              </a:rPr>
              <a:t>x5+16</a:t>
            </a:r>
          </a:p>
        </p:txBody>
      </p:sp>
      <p:sp>
        <p:nvSpPr>
          <p:cNvPr id="53" name="TextBox 52">
            <a:extLst>
              <a:ext uri="{FF2B5EF4-FFF2-40B4-BE49-F238E27FC236}">
                <a16:creationId xmlns:a16="http://schemas.microsoft.com/office/drawing/2014/main" id="{128E65B3-07B0-4940-A186-FE0478DE9648}"/>
              </a:ext>
            </a:extLst>
          </p:cNvPr>
          <p:cNvSpPr txBox="1"/>
          <p:nvPr/>
        </p:nvSpPr>
        <p:spPr>
          <a:xfrm>
            <a:off x="6108391" y="4555886"/>
            <a:ext cx="2185214" cy="400110"/>
          </a:xfrm>
          <a:prstGeom prst="rect">
            <a:avLst/>
          </a:prstGeom>
          <a:noFill/>
        </p:spPr>
        <p:txBody>
          <a:bodyPr wrap="none" rtlCol="0">
            <a:spAutoFit/>
          </a:bodyPr>
          <a:lstStyle/>
          <a:p>
            <a:r>
              <a:rPr lang="en-US" sz="2000" b="1" dirty="0" err="1">
                <a:solidFill>
                  <a:srgbClr val="000000"/>
                </a:solidFill>
                <a:latin typeface="Courier" pitchFamily="2" charset="0"/>
              </a:rPr>
              <a:t>lw</a:t>
            </a:r>
            <a:r>
              <a:rPr lang="en-US" sz="2000" b="1" dirty="0">
                <a:solidFill>
                  <a:srgbClr val="000000"/>
                </a:solidFill>
                <a:latin typeface="Courier" pitchFamily="2" charset="0"/>
              </a:rPr>
              <a:t> x8, 16(x3)</a:t>
            </a:r>
          </a:p>
        </p:txBody>
      </p:sp>
      <p:sp>
        <p:nvSpPr>
          <p:cNvPr id="55" name="TextBox 54">
            <a:extLst>
              <a:ext uri="{FF2B5EF4-FFF2-40B4-BE49-F238E27FC236}">
                <a16:creationId xmlns:a16="http://schemas.microsoft.com/office/drawing/2014/main" id="{DC8F3390-C07B-9D4F-9ABA-B2A0227C3DE7}"/>
              </a:ext>
            </a:extLst>
          </p:cNvPr>
          <p:cNvSpPr txBox="1"/>
          <p:nvPr/>
        </p:nvSpPr>
        <p:spPr>
          <a:xfrm>
            <a:off x="3176646" y="4983405"/>
            <a:ext cx="801823" cy="338554"/>
          </a:xfrm>
          <a:prstGeom prst="rect">
            <a:avLst/>
          </a:prstGeom>
          <a:noFill/>
        </p:spPr>
        <p:txBody>
          <a:bodyPr wrap="none" rtlCol="0">
            <a:spAutoFit/>
          </a:bodyPr>
          <a:lstStyle/>
          <a:p>
            <a:r>
              <a:rPr lang="en-US" b="1" dirty="0">
                <a:solidFill>
                  <a:srgbClr val="000000"/>
                </a:solidFill>
                <a:latin typeface="Courier" pitchFamily="2" charset="0"/>
              </a:rPr>
              <a:t>x3+16</a:t>
            </a:r>
          </a:p>
        </p:txBody>
      </p:sp>
      <p:sp>
        <p:nvSpPr>
          <p:cNvPr id="56" name="TextBox 55">
            <a:extLst>
              <a:ext uri="{FF2B5EF4-FFF2-40B4-BE49-F238E27FC236}">
                <a16:creationId xmlns:a16="http://schemas.microsoft.com/office/drawing/2014/main" id="{A04E3D4F-BED8-8242-A1C6-6CFA6CD18A57}"/>
              </a:ext>
            </a:extLst>
          </p:cNvPr>
          <p:cNvSpPr txBox="1"/>
          <p:nvPr/>
        </p:nvSpPr>
        <p:spPr>
          <a:xfrm>
            <a:off x="484305" y="5959869"/>
            <a:ext cx="7522935" cy="646331"/>
          </a:xfrm>
          <a:prstGeom prst="rect">
            <a:avLst/>
          </a:prstGeom>
          <a:noFill/>
        </p:spPr>
        <p:txBody>
          <a:bodyPr wrap="square" rtlCol="0">
            <a:spAutoFit/>
          </a:bodyPr>
          <a:lstStyle/>
          <a:p>
            <a:r>
              <a:rPr lang="en-US" sz="1800" dirty="0">
                <a:solidFill>
                  <a:srgbClr val="000000"/>
                </a:solidFill>
                <a:latin typeface="Calibri" panose="020F0502020204030204" pitchFamily="34" charset="0"/>
                <a:cs typeface="Calibri" panose="020F0502020204030204" pitchFamily="34" charset="0"/>
              </a:rPr>
              <a:t>Common trick used in modern in-order RISC pipeline designs, even without </a:t>
            </a:r>
            <a:r>
              <a:rPr lang="en-US" sz="1800" dirty="0" err="1">
                <a:solidFill>
                  <a:srgbClr val="000000"/>
                </a:solidFill>
                <a:latin typeface="Calibri" panose="020F0502020204030204" pitchFamily="34" charset="0"/>
                <a:cs typeface="Calibri" panose="020F0502020204030204" pitchFamily="34" charset="0"/>
              </a:rPr>
              <a:t>reg</a:t>
            </a:r>
            <a:r>
              <a:rPr lang="en-US" sz="1800" dirty="0">
                <a:solidFill>
                  <a:srgbClr val="000000"/>
                </a:solidFill>
                <a:latin typeface="Calibri" panose="020F0502020204030204" pitchFamily="34" charset="0"/>
                <a:cs typeface="Calibri" panose="020F0502020204030204" pitchFamily="34" charset="0"/>
              </a:rPr>
              <a:t>-mem operations</a:t>
            </a:r>
          </a:p>
        </p:txBody>
      </p:sp>
      <p:sp>
        <p:nvSpPr>
          <p:cNvPr id="5" name="Freeform 4"/>
          <p:cNvSpPr/>
          <p:nvPr/>
        </p:nvSpPr>
        <p:spPr>
          <a:xfrm>
            <a:off x="1590036" y="1146011"/>
            <a:ext cx="6866694" cy="796918"/>
          </a:xfrm>
          <a:custGeom>
            <a:avLst/>
            <a:gdLst>
              <a:gd name="connsiteX0" fmla="*/ 5575453 w 6866694"/>
              <a:gd name="connsiteY0" fmla="*/ 443951 h 796918"/>
              <a:gd name="connsiteX1" fmla="*/ 6019424 w 6866694"/>
              <a:gd name="connsiteY1" fmla="*/ 753683 h 796918"/>
              <a:gd name="connsiteX2" fmla="*/ 6494370 w 6866694"/>
              <a:gd name="connsiteY2" fmla="*/ 712386 h 796918"/>
              <a:gd name="connsiteX3" fmla="*/ 0 w 6866694"/>
              <a:gd name="connsiteY3" fmla="*/ 0 h 796918"/>
            </a:gdLst>
            <a:ahLst/>
            <a:cxnLst>
              <a:cxn ang="0">
                <a:pos x="connsiteX0" y="connsiteY0"/>
              </a:cxn>
              <a:cxn ang="0">
                <a:pos x="connsiteX1" y="connsiteY1"/>
              </a:cxn>
              <a:cxn ang="0">
                <a:pos x="connsiteX2" y="connsiteY2"/>
              </a:cxn>
              <a:cxn ang="0">
                <a:pos x="connsiteX3" y="connsiteY3"/>
              </a:cxn>
            </a:cxnLst>
            <a:rect l="l" t="t" r="r" b="b"/>
            <a:pathLst>
              <a:path w="6866694" h="796918">
                <a:moveTo>
                  <a:pt x="5575453" y="443951"/>
                </a:moveTo>
                <a:cubicBezTo>
                  <a:pt x="5720862" y="576447"/>
                  <a:pt x="5866271" y="708944"/>
                  <a:pt x="6019424" y="753683"/>
                </a:cubicBezTo>
                <a:cubicBezTo>
                  <a:pt x="6172577" y="798422"/>
                  <a:pt x="7497607" y="838000"/>
                  <a:pt x="6494370" y="712386"/>
                </a:cubicBezTo>
                <a:cubicBezTo>
                  <a:pt x="5491133" y="586772"/>
                  <a:pt x="1918713" y="574727"/>
                  <a:pt x="0" y="0"/>
                </a:cubicBezTo>
              </a:path>
            </a:pathLst>
          </a:custGeom>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grpSp>
        <p:nvGrpSpPr>
          <p:cNvPr id="8" name="Group 7"/>
          <p:cNvGrpSpPr/>
          <p:nvPr/>
        </p:nvGrpSpPr>
        <p:grpSpPr>
          <a:xfrm>
            <a:off x="8077200" y="2209800"/>
            <a:ext cx="871955" cy="2923503"/>
            <a:chOff x="8077200" y="2209800"/>
            <a:chExt cx="871955" cy="2923503"/>
          </a:xfrm>
        </p:grpSpPr>
        <p:sp>
          <p:nvSpPr>
            <p:cNvPr id="6" name="Freeform 5"/>
            <p:cNvSpPr/>
            <p:nvPr/>
          </p:nvSpPr>
          <p:spPr>
            <a:xfrm flipH="1" flipV="1">
              <a:off x="8077200" y="2209800"/>
              <a:ext cx="622399" cy="972416"/>
            </a:xfrm>
            <a:custGeom>
              <a:avLst/>
              <a:gdLst>
                <a:gd name="connsiteX0" fmla="*/ 0 w 289098"/>
                <a:gd name="connsiteY0" fmla="*/ 0 h 371680"/>
                <a:gd name="connsiteX1" fmla="*/ 206498 w 289098"/>
                <a:gd name="connsiteY1" fmla="*/ 10325 h 371680"/>
                <a:gd name="connsiteX2" fmla="*/ 227148 w 289098"/>
                <a:gd name="connsiteY2" fmla="*/ 41298 h 371680"/>
                <a:gd name="connsiteX3" fmla="*/ 247798 w 289098"/>
                <a:gd name="connsiteY3" fmla="*/ 103245 h 371680"/>
                <a:gd name="connsiteX4" fmla="*/ 258123 w 289098"/>
                <a:gd name="connsiteY4" fmla="*/ 134218 h 371680"/>
                <a:gd name="connsiteX5" fmla="*/ 258123 w 289098"/>
                <a:gd name="connsiteY5" fmla="*/ 320058 h 371680"/>
                <a:gd name="connsiteX6" fmla="*/ 278773 w 289098"/>
                <a:gd name="connsiteY6" fmla="*/ 351031 h 371680"/>
                <a:gd name="connsiteX7" fmla="*/ 289098 w 289098"/>
                <a:gd name="connsiteY7" fmla="*/ 371680 h 371680"/>
                <a:gd name="connsiteX0" fmla="*/ 0 w 289098"/>
                <a:gd name="connsiteY0" fmla="*/ 0 h 371680"/>
                <a:gd name="connsiteX1" fmla="*/ 206498 w 289098"/>
                <a:gd name="connsiteY1" fmla="*/ 10325 h 371680"/>
                <a:gd name="connsiteX2" fmla="*/ 227148 w 289098"/>
                <a:gd name="connsiteY2" fmla="*/ 41298 h 371680"/>
                <a:gd name="connsiteX3" fmla="*/ 195568 w 289098"/>
                <a:gd name="connsiteY3" fmla="*/ 153604 h 371680"/>
                <a:gd name="connsiteX4" fmla="*/ 258123 w 289098"/>
                <a:gd name="connsiteY4" fmla="*/ 134218 h 371680"/>
                <a:gd name="connsiteX5" fmla="*/ 258123 w 289098"/>
                <a:gd name="connsiteY5" fmla="*/ 320058 h 371680"/>
                <a:gd name="connsiteX6" fmla="*/ 278773 w 289098"/>
                <a:gd name="connsiteY6" fmla="*/ 351031 h 371680"/>
                <a:gd name="connsiteX7" fmla="*/ 289098 w 289098"/>
                <a:gd name="connsiteY7" fmla="*/ 371680 h 371680"/>
                <a:gd name="connsiteX0" fmla="*/ 0 w 289098"/>
                <a:gd name="connsiteY0" fmla="*/ 0 h 371680"/>
                <a:gd name="connsiteX1" fmla="*/ 206498 w 289098"/>
                <a:gd name="connsiteY1" fmla="*/ 10325 h 371680"/>
                <a:gd name="connsiteX2" fmla="*/ 227148 w 289098"/>
                <a:gd name="connsiteY2" fmla="*/ 41298 h 371680"/>
                <a:gd name="connsiteX3" fmla="*/ 195568 w 289098"/>
                <a:gd name="connsiteY3" fmla="*/ 153604 h 371680"/>
                <a:gd name="connsiteX4" fmla="*/ 225480 w 289098"/>
                <a:gd name="connsiteY4" fmla="*/ 230359 h 371680"/>
                <a:gd name="connsiteX5" fmla="*/ 258123 w 289098"/>
                <a:gd name="connsiteY5" fmla="*/ 320058 h 371680"/>
                <a:gd name="connsiteX6" fmla="*/ 278773 w 289098"/>
                <a:gd name="connsiteY6" fmla="*/ 351031 h 371680"/>
                <a:gd name="connsiteX7" fmla="*/ 289098 w 289098"/>
                <a:gd name="connsiteY7" fmla="*/ 371680 h 371680"/>
                <a:gd name="connsiteX0" fmla="*/ 0 w 289098"/>
                <a:gd name="connsiteY0" fmla="*/ 0 h 371680"/>
                <a:gd name="connsiteX1" fmla="*/ 206498 w 289098"/>
                <a:gd name="connsiteY1" fmla="*/ 10325 h 371680"/>
                <a:gd name="connsiteX2" fmla="*/ 201033 w 289098"/>
                <a:gd name="connsiteY2" fmla="*/ 82501 h 371680"/>
                <a:gd name="connsiteX3" fmla="*/ 195568 w 289098"/>
                <a:gd name="connsiteY3" fmla="*/ 153604 h 371680"/>
                <a:gd name="connsiteX4" fmla="*/ 225480 w 289098"/>
                <a:gd name="connsiteY4" fmla="*/ 230359 h 371680"/>
                <a:gd name="connsiteX5" fmla="*/ 258123 w 289098"/>
                <a:gd name="connsiteY5" fmla="*/ 320058 h 371680"/>
                <a:gd name="connsiteX6" fmla="*/ 278773 w 289098"/>
                <a:gd name="connsiteY6" fmla="*/ 351031 h 371680"/>
                <a:gd name="connsiteX7" fmla="*/ 289098 w 289098"/>
                <a:gd name="connsiteY7" fmla="*/ 371680 h 371680"/>
                <a:gd name="connsiteX0" fmla="*/ 0 w 393557"/>
                <a:gd name="connsiteY0" fmla="*/ 0 h 431195"/>
                <a:gd name="connsiteX1" fmla="*/ 206498 w 393557"/>
                <a:gd name="connsiteY1" fmla="*/ 10325 h 431195"/>
                <a:gd name="connsiteX2" fmla="*/ 201033 w 393557"/>
                <a:gd name="connsiteY2" fmla="*/ 82501 h 431195"/>
                <a:gd name="connsiteX3" fmla="*/ 195568 w 393557"/>
                <a:gd name="connsiteY3" fmla="*/ 153604 h 431195"/>
                <a:gd name="connsiteX4" fmla="*/ 225480 w 393557"/>
                <a:gd name="connsiteY4" fmla="*/ 230359 h 431195"/>
                <a:gd name="connsiteX5" fmla="*/ 258123 w 393557"/>
                <a:gd name="connsiteY5" fmla="*/ 320058 h 431195"/>
                <a:gd name="connsiteX6" fmla="*/ 278773 w 393557"/>
                <a:gd name="connsiteY6" fmla="*/ 351031 h 431195"/>
                <a:gd name="connsiteX7" fmla="*/ 393557 w 393557"/>
                <a:gd name="connsiteY7" fmla="*/ 431195 h 431195"/>
                <a:gd name="connsiteX0" fmla="*/ 0 w 393557"/>
                <a:gd name="connsiteY0" fmla="*/ 0 h 431195"/>
                <a:gd name="connsiteX1" fmla="*/ 95511 w 393557"/>
                <a:gd name="connsiteY1" fmla="*/ 88153 h 431195"/>
                <a:gd name="connsiteX2" fmla="*/ 201033 w 393557"/>
                <a:gd name="connsiteY2" fmla="*/ 82501 h 431195"/>
                <a:gd name="connsiteX3" fmla="*/ 195568 w 393557"/>
                <a:gd name="connsiteY3" fmla="*/ 153604 h 431195"/>
                <a:gd name="connsiteX4" fmla="*/ 225480 w 393557"/>
                <a:gd name="connsiteY4" fmla="*/ 230359 h 431195"/>
                <a:gd name="connsiteX5" fmla="*/ 258123 w 393557"/>
                <a:gd name="connsiteY5" fmla="*/ 320058 h 431195"/>
                <a:gd name="connsiteX6" fmla="*/ 278773 w 393557"/>
                <a:gd name="connsiteY6" fmla="*/ 351031 h 431195"/>
                <a:gd name="connsiteX7" fmla="*/ 393557 w 393557"/>
                <a:gd name="connsiteY7" fmla="*/ 431195 h 431195"/>
                <a:gd name="connsiteX0" fmla="*/ 0 w 393557"/>
                <a:gd name="connsiteY0" fmla="*/ 0 h 431195"/>
                <a:gd name="connsiteX1" fmla="*/ 95511 w 393557"/>
                <a:gd name="connsiteY1" fmla="*/ 88153 h 431195"/>
                <a:gd name="connsiteX2" fmla="*/ 155333 w 393557"/>
                <a:gd name="connsiteY2" fmla="*/ 151173 h 431195"/>
                <a:gd name="connsiteX3" fmla="*/ 195568 w 393557"/>
                <a:gd name="connsiteY3" fmla="*/ 153604 h 431195"/>
                <a:gd name="connsiteX4" fmla="*/ 225480 w 393557"/>
                <a:gd name="connsiteY4" fmla="*/ 230359 h 431195"/>
                <a:gd name="connsiteX5" fmla="*/ 258123 w 393557"/>
                <a:gd name="connsiteY5" fmla="*/ 320058 h 431195"/>
                <a:gd name="connsiteX6" fmla="*/ 278773 w 393557"/>
                <a:gd name="connsiteY6" fmla="*/ 351031 h 431195"/>
                <a:gd name="connsiteX7" fmla="*/ 393557 w 393557"/>
                <a:gd name="connsiteY7" fmla="*/ 431195 h 43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557" h="431195">
                  <a:moveTo>
                    <a:pt x="0" y="0"/>
                  </a:moveTo>
                  <a:cubicBezTo>
                    <a:pt x="68833" y="3442"/>
                    <a:pt x="69622" y="62958"/>
                    <a:pt x="95511" y="88153"/>
                  </a:cubicBezTo>
                  <a:cubicBezTo>
                    <a:pt x="121400" y="113349"/>
                    <a:pt x="138657" y="140265"/>
                    <a:pt x="155333" y="151173"/>
                  </a:cubicBezTo>
                  <a:cubicBezTo>
                    <a:pt x="172009" y="162081"/>
                    <a:pt x="183877" y="140406"/>
                    <a:pt x="195568" y="153604"/>
                  </a:cubicBezTo>
                  <a:cubicBezTo>
                    <a:pt x="207259" y="166802"/>
                    <a:pt x="215054" y="202617"/>
                    <a:pt x="225480" y="230359"/>
                  </a:cubicBezTo>
                  <a:cubicBezTo>
                    <a:pt x="235906" y="258101"/>
                    <a:pt x="249241" y="299946"/>
                    <a:pt x="258123" y="320058"/>
                  </a:cubicBezTo>
                  <a:cubicBezTo>
                    <a:pt x="267005" y="340170"/>
                    <a:pt x="256201" y="332508"/>
                    <a:pt x="278773" y="351031"/>
                  </a:cubicBezTo>
                  <a:cubicBezTo>
                    <a:pt x="301345" y="369554"/>
                    <a:pt x="390115" y="424312"/>
                    <a:pt x="393557" y="431195"/>
                  </a:cubicBezTo>
                </a:path>
              </a:pathLst>
            </a:custGeom>
            <a:ln>
              <a:solidFill>
                <a:srgbClr val="002F4A"/>
              </a:solidFill>
              <a:headEnd type="none"/>
              <a:tailEnd type="arrow"/>
            </a:ln>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7" name="TextBox 6"/>
            <p:cNvSpPr txBox="1"/>
            <p:nvPr/>
          </p:nvSpPr>
          <p:spPr>
            <a:xfrm rot="16200000">
              <a:off x="7341974" y="3526123"/>
              <a:ext cx="2875807" cy="338554"/>
            </a:xfrm>
            <a:prstGeom prst="rect">
              <a:avLst/>
            </a:prstGeom>
            <a:noFill/>
          </p:spPr>
          <p:txBody>
            <a:bodyPr wrap="none" rtlCol="0">
              <a:spAutoFit/>
            </a:bodyPr>
            <a:lstStyle/>
            <a:p>
              <a:r>
                <a:rPr lang="en-US" dirty="0">
                  <a:solidFill>
                    <a:srgbClr val="000000"/>
                  </a:solidFill>
                </a:rPr>
                <a:t>Not a real RISC-V instruction!</a:t>
              </a:r>
            </a:p>
          </p:txBody>
        </p:sp>
      </p:grpSp>
    </p:spTree>
    <p:extLst>
      <p:ext uri="{BB962C8B-B14F-4D97-AF65-F5344CB8AC3E}">
        <p14:creationId xmlns:p14="http://schemas.microsoft.com/office/powerpoint/2010/main" val="26661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8" grpId="0" animBg="1"/>
      <p:bldP spid="25" grpId="0"/>
      <p:bldP spid="26" grpId="0"/>
      <p:bldP spid="27" grpId="0"/>
      <p:bldP spid="28" grpId="0"/>
      <p:bldP spid="36" grpId="0"/>
      <p:bldP spid="37" grpId="0"/>
      <p:bldP spid="49" grpId="0"/>
      <p:bldP spid="50" grpId="0"/>
      <p:bldP spid="51" grpId="0" animBg="1"/>
      <p:bldP spid="52" grpId="0"/>
      <p:bldP spid="53" grpId="0"/>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4" name="Content Placeholder 3"/>
          <p:cNvSpPr>
            <a:spLocks noGrp="1"/>
          </p:cNvSpPr>
          <p:nvPr>
            <p:ph idx="1"/>
          </p:nvPr>
        </p:nvSpPr>
        <p:spPr/>
        <p:txBody>
          <a:bodyPr/>
          <a:lstStyle/>
          <a:p>
            <a:r>
              <a:rPr lang="en-US" dirty="0"/>
              <a:t>This course is partly inspired by previous MIT 6.823 and Berkeley CS252 computer architecture courses created by my collaborators and colleagues:</a:t>
            </a:r>
          </a:p>
          <a:p>
            <a:pPr lvl="1"/>
            <a:r>
              <a:rPr lang="en-US" dirty="0" err="1"/>
              <a:t>Arvind</a:t>
            </a:r>
            <a:r>
              <a:rPr lang="en-US" dirty="0"/>
              <a:t> (MIT)</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87867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9" name="Rectangle 3"/>
          <p:cNvSpPr>
            <a:spLocks noGrp="1" noChangeArrowheads="1"/>
          </p:cNvSpPr>
          <p:nvPr>
            <p:ph type="title"/>
          </p:nvPr>
        </p:nvSpPr>
        <p:spPr>
          <a:noFill/>
          <a:ln/>
        </p:spPr>
        <p:txBody>
          <a:bodyPr lIns="90488" tIns="44450" rIns="90488" bIns="44450"/>
          <a:lstStyle/>
          <a:p>
            <a:r>
              <a:rPr lang="en-US" dirty="0"/>
              <a:t>Trap</a:t>
            </a:r>
            <a:r>
              <a:rPr lang="en-US" sz="2000" dirty="0"/>
              <a:t>:</a:t>
            </a:r>
            <a:br>
              <a:rPr lang="en-US" sz="2000" dirty="0"/>
            </a:br>
            <a:r>
              <a:rPr lang="en-US" sz="2400" dirty="0"/>
              <a:t>altering the normal flow of control</a:t>
            </a:r>
          </a:p>
        </p:txBody>
      </p:sp>
      <p:sp>
        <p:nvSpPr>
          <p:cNvPr id="40" name="Slide Number Placeholder 5"/>
          <p:cNvSpPr>
            <a:spLocks noGrp="1"/>
          </p:cNvSpPr>
          <p:nvPr>
            <p:ph type="sldNum" sz="quarter" idx="12"/>
          </p:nvPr>
        </p:nvSpPr>
        <p:spPr/>
        <p:txBody>
          <a:bodyPr/>
          <a:lstStyle/>
          <a:p>
            <a:fld id="{F5AB19A6-D343-5C4F-99D7-0C3219A119EF}" type="slidenum">
              <a:rPr lang="en-US"/>
              <a:pPr/>
              <a:t>4</a:t>
            </a:fld>
            <a:endParaRPr lang="en-US" b="0">
              <a:solidFill>
                <a:srgbClr val="FBBA03"/>
              </a:solidFill>
            </a:endParaRPr>
          </a:p>
        </p:txBody>
      </p:sp>
      <p:sp>
        <p:nvSpPr>
          <p:cNvPr id="1371138" name="Freeform 2"/>
          <p:cNvSpPr>
            <a:spLocks/>
          </p:cNvSpPr>
          <p:nvPr/>
        </p:nvSpPr>
        <p:spPr bwMode="auto">
          <a:xfrm>
            <a:off x="3670300" y="3454400"/>
            <a:ext cx="1601788" cy="1498600"/>
          </a:xfrm>
          <a:custGeom>
            <a:avLst/>
            <a:gdLst/>
            <a:ahLst/>
            <a:cxnLst>
              <a:cxn ang="0">
                <a:pos x="0" y="0"/>
              </a:cxn>
              <a:cxn ang="0">
                <a:pos x="672" y="1056"/>
              </a:cxn>
              <a:cxn ang="0">
                <a:pos x="1008" y="1056"/>
              </a:cxn>
              <a:cxn ang="0">
                <a:pos x="1008" y="816"/>
              </a:cxn>
            </a:cxnLst>
            <a:rect l="0" t="0" r="r" b="b"/>
            <a:pathLst>
              <a:path w="1009" h="1057">
                <a:moveTo>
                  <a:pt x="0" y="0"/>
                </a:moveTo>
                <a:lnTo>
                  <a:pt x="672" y="1056"/>
                </a:lnTo>
                <a:lnTo>
                  <a:pt x="1008" y="1056"/>
                </a:lnTo>
                <a:lnTo>
                  <a:pt x="1008" y="816"/>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endParaRPr lang="en-US">
              <a:solidFill>
                <a:srgbClr val="FC0128"/>
              </a:solidFill>
              <a:latin typeface="Calibri"/>
              <a:cs typeface="Calibri"/>
            </a:endParaRPr>
          </a:p>
        </p:txBody>
      </p:sp>
      <p:sp>
        <p:nvSpPr>
          <p:cNvPr id="1371140" name="Line 4"/>
          <p:cNvSpPr>
            <a:spLocks noChangeShapeType="1"/>
          </p:cNvSpPr>
          <p:nvPr/>
        </p:nvSpPr>
        <p:spPr bwMode="auto">
          <a:xfrm>
            <a:off x="3441700" y="1181100"/>
            <a:ext cx="0" cy="3556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1" name="Rectangle 5"/>
          <p:cNvSpPr>
            <a:spLocks noChangeArrowheads="1"/>
          </p:cNvSpPr>
          <p:nvPr/>
        </p:nvSpPr>
        <p:spPr bwMode="auto">
          <a:xfrm>
            <a:off x="3262313" y="1674813"/>
            <a:ext cx="4741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42" name="Oval 6"/>
          <p:cNvSpPr>
            <a:spLocks noChangeArrowheads="1"/>
          </p:cNvSpPr>
          <p:nvPr/>
        </p:nvSpPr>
        <p:spPr bwMode="auto">
          <a:xfrm>
            <a:off x="30734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3" name="Line 7"/>
          <p:cNvSpPr>
            <a:spLocks noChangeShapeType="1"/>
          </p:cNvSpPr>
          <p:nvPr/>
        </p:nvSpPr>
        <p:spPr bwMode="auto">
          <a:xfrm>
            <a:off x="3441700" y="23241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4" name="Oval 8"/>
          <p:cNvSpPr>
            <a:spLocks noChangeArrowheads="1"/>
          </p:cNvSpPr>
          <p:nvPr/>
        </p:nvSpPr>
        <p:spPr bwMode="auto">
          <a:xfrm>
            <a:off x="3073400" y="40005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5" name="Line 9"/>
          <p:cNvSpPr>
            <a:spLocks noChangeShapeType="1"/>
          </p:cNvSpPr>
          <p:nvPr/>
        </p:nvSpPr>
        <p:spPr bwMode="auto">
          <a:xfrm>
            <a:off x="3441700" y="35433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6" name="Oval 10"/>
          <p:cNvSpPr>
            <a:spLocks noChangeArrowheads="1"/>
          </p:cNvSpPr>
          <p:nvPr/>
        </p:nvSpPr>
        <p:spPr bwMode="auto">
          <a:xfrm>
            <a:off x="49022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7" name="Line 11"/>
          <p:cNvSpPr>
            <a:spLocks noChangeShapeType="1"/>
          </p:cNvSpPr>
          <p:nvPr/>
        </p:nvSpPr>
        <p:spPr bwMode="auto">
          <a:xfrm flipV="1">
            <a:off x="3759200" y="2679700"/>
            <a:ext cx="431800" cy="254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8" name="Rectangle 12"/>
          <p:cNvSpPr>
            <a:spLocks noChangeArrowheads="1"/>
          </p:cNvSpPr>
          <p:nvPr/>
        </p:nvSpPr>
        <p:spPr bwMode="auto">
          <a:xfrm>
            <a:off x="4976813" y="16875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1</a:t>
            </a:r>
          </a:p>
        </p:txBody>
      </p:sp>
      <p:sp>
        <p:nvSpPr>
          <p:cNvPr id="1371149" name="Oval 13"/>
          <p:cNvSpPr>
            <a:spLocks noChangeArrowheads="1"/>
          </p:cNvSpPr>
          <p:nvPr/>
        </p:nvSpPr>
        <p:spPr bwMode="auto">
          <a:xfrm>
            <a:off x="49022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0" name="Line 14"/>
          <p:cNvSpPr>
            <a:spLocks noChangeShapeType="1"/>
          </p:cNvSpPr>
          <p:nvPr/>
        </p:nvSpPr>
        <p:spPr bwMode="auto">
          <a:xfrm>
            <a:off x="5270500" y="23241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1" name="Oval 15"/>
          <p:cNvSpPr>
            <a:spLocks noChangeArrowheads="1"/>
          </p:cNvSpPr>
          <p:nvPr/>
        </p:nvSpPr>
        <p:spPr bwMode="auto">
          <a:xfrm>
            <a:off x="4902200" y="4000500"/>
            <a:ext cx="736600" cy="7366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2" name="Line 16"/>
          <p:cNvSpPr>
            <a:spLocks noChangeShapeType="1"/>
          </p:cNvSpPr>
          <p:nvPr/>
        </p:nvSpPr>
        <p:spPr bwMode="auto">
          <a:xfrm>
            <a:off x="3441700" y="4762500"/>
            <a:ext cx="0" cy="2667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3" name="Freeform 17"/>
          <p:cNvSpPr>
            <a:spLocks/>
          </p:cNvSpPr>
          <p:nvPr/>
        </p:nvSpPr>
        <p:spPr bwMode="auto">
          <a:xfrm>
            <a:off x="3670300" y="1168400"/>
            <a:ext cx="1601788" cy="1677988"/>
          </a:xfrm>
          <a:custGeom>
            <a:avLst/>
            <a:gdLst/>
            <a:ahLst/>
            <a:cxnLst>
              <a:cxn ang="0">
                <a:pos x="0" y="1056"/>
              </a:cxn>
              <a:cxn ang="0">
                <a:pos x="672" y="0"/>
              </a:cxn>
              <a:cxn ang="0">
                <a:pos x="1008" y="0"/>
              </a:cxn>
              <a:cxn ang="0">
                <a:pos x="1008" y="240"/>
              </a:cxn>
            </a:cxnLst>
            <a:rect l="0" t="0" r="r" b="b"/>
            <a:pathLst>
              <a:path w="1009" h="1057">
                <a:moveTo>
                  <a:pt x="0" y="1056"/>
                </a:moveTo>
                <a:lnTo>
                  <a:pt x="672" y="0"/>
                </a:lnTo>
                <a:lnTo>
                  <a:pt x="1008" y="0"/>
                </a:lnTo>
                <a:lnTo>
                  <a:pt x="1008" y="24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endParaRPr lang="en-US">
              <a:solidFill>
                <a:srgbClr val="FC0128"/>
              </a:solidFill>
              <a:latin typeface="Calibri"/>
              <a:cs typeface="Calibri"/>
            </a:endParaRPr>
          </a:p>
        </p:txBody>
      </p:sp>
      <p:sp>
        <p:nvSpPr>
          <p:cNvPr id="1371154" name="Line 18"/>
          <p:cNvSpPr>
            <a:spLocks noChangeShapeType="1"/>
          </p:cNvSpPr>
          <p:nvPr/>
        </p:nvSpPr>
        <p:spPr bwMode="auto">
          <a:xfrm>
            <a:off x="3835400" y="3149600"/>
            <a:ext cx="355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5" name="Line 19"/>
          <p:cNvSpPr>
            <a:spLocks noChangeShapeType="1"/>
          </p:cNvSpPr>
          <p:nvPr/>
        </p:nvSpPr>
        <p:spPr bwMode="auto">
          <a:xfrm>
            <a:off x="3759200" y="3390900"/>
            <a:ext cx="431800" cy="203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6" name="Oval 20"/>
          <p:cNvSpPr>
            <a:spLocks noChangeArrowheads="1"/>
          </p:cNvSpPr>
          <p:nvPr/>
        </p:nvSpPr>
        <p:spPr bwMode="auto">
          <a:xfrm>
            <a:off x="4292600" y="3619500"/>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7" name="Oval 21"/>
          <p:cNvSpPr>
            <a:spLocks noChangeArrowheads="1"/>
          </p:cNvSpPr>
          <p:nvPr/>
        </p:nvSpPr>
        <p:spPr bwMode="auto">
          <a:xfrm>
            <a:off x="4475163" y="37417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8" name="Oval 22"/>
          <p:cNvSpPr>
            <a:spLocks noChangeArrowheads="1"/>
          </p:cNvSpPr>
          <p:nvPr/>
        </p:nvSpPr>
        <p:spPr bwMode="auto">
          <a:xfrm>
            <a:off x="4292600" y="2568575"/>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9" name="Oval 23"/>
          <p:cNvSpPr>
            <a:spLocks noChangeArrowheads="1"/>
          </p:cNvSpPr>
          <p:nvPr/>
        </p:nvSpPr>
        <p:spPr bwMode="auto">
          <a:xfrm>
            <a:off x="4475163" y="24463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0" name="Oval 24"/>
          <p:cNvSpPr>
            <a:spLocks noChangeArrowheads="1"/>
          </p:cNvSpPr>
          <p:nvPr/>
        </p:nvSpPr>
        <p:spPr bwMode="auto">
          <a:xfrm>
            <a:off x="43053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1" name="Oval 25"/>
          <p:cNvSpPr>
            <a:spLocks noChangeArrowheads="1"/>
          </p:cNvSpPr>
          <p:nvPr/>
        </p:nvSpPr>
        <p:spPr bwMode="auto">
          <a:xfrm>
            <a:off x="44577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2" name="Rectangle 26"/>
          <p:cNvSpPr>
            <a:spLocks noChangeArrowheads="1"/>
          </p:cNvSpPr>
          <p:nvPr/>
        </p:nvSpPr>
        <p:spPr bwMode="auto">
          <a:xfrm>
            <a:off x="4938713" y="29194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2</a:t>
            </a:r>
          </a:p>
        </p:txBody>
      </p:sp>
      <p:sp>
        <p:nvSpPr>
          <p:cNvPr id="1371163" name="Rectangle 27"/>
          <p:cNvSpPr>
            <a:spLocks noChangeArrowheads="1"/>
          </p:cNvSpPr>
          <p:nvPr/>
        </p:nvSpPr>
        <p:spPr bwMode="auto">
          <a:xfrm>
            <a:off x="4951413" y="4138613"/>
            <a:ext cx="55985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n</a:t>
            </a:r>
          </a:p>
        </p:txBody>
      </p:sp>
      <p:grpSp>
        <p:nvGrpSpPr>
          <p:cNvPr id="1371164" name="Group 28"/>
          <p:cNvGrpSpPr>
            <a:grpSpLocks/>
          </p:cNvGrpSpPr>
          <p:nvPr/>
        </p:nvGrpSpPr>
        <p:grpSpPr bwMode="auto">
          <a:xfrm>
            <a:off x="5233988" y="3582988"/>
            <a:ext cx="49212" cy="328612"/>
            <a:chOff x="3297" y="2353"/>
            <a:chExt cx="31" cy="207"/>
          </a:xfrm>
        </p:grpSpPr>
        <p:sp>
          <p:nvSpPr>
            <p:cNvPr id="1371165" name="Oval 29"/>
            <p:cNvSpPr>
              <a:spLocks noChangeArrowheads="1"/>
            </p:cNvSpPr>
            <p:nvPr/>
          </p:nvSpPr>
          <p:spPr bwMode="auto">
            <a:xfrm>
              <a:off x="3297" y="2353"/>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6" name="Oval 30"/>
            <p:cNvSpPr>
              <a:spLocks noChangeArrowheads="1"/>
            </p:cNvSpPr>
            <p:nvPr/>
          </p:nvSpPr>
          <p:spPr bwMode="auto">
            <a:xfrm>
              <a:off x="3297" y="2441"/>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7" name="Oval 31"/>
            <p:cNvSpPr>
              <a:spLocks noChangeArrowheads="1"/>
            </p:cNvSpPr>
            <p:nvPr/>
          </p:nvSpPr>
          <p:spPr bwMode="auto">
            <a:xfrm>
              <a:off x="3297" y="2529"/>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grpSp>
      <p:sp>
        <p:nvSpPr>
          <p:cNvPr id="1371168" name="Rectangle 32"/>
          <p:cNvSpPr>
            <a:spLocks noChangeArrowheads="1"/>
          </p:cNvSpPr>
          <p:nvPr/>
        </p:nvSpPr>
        <p:spPr bwMode="auto">
          <a:xfrm>
            <a:off x="3236913" y="2944813"/>
            <a:ext cx="31383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a:t>
            </a:r>
          </a:p>
        </p:txBody>
      </p:sp>
      <p:sp>
        <p:nvSpPr>
          <p:cNvPr id="1371169" name="Rectangle 33"/>
          <p:cNvSpPr>
            <a:spLocks noChangeArrowheads="1"/>
          </p:cNvSpPr>
          <p:nvPr/>
        </p:nvSpPr>
        <p:spPr bwMode="auto">
          <a:xfrm>
            <a:off x="3211513" y="4164013"/>
            <a:ext cx="51356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70" name="Rectangle 34"/>
          <p:cNvSpPr>
            <a:spLocks noChangeArrowheads="1"/>
          </p:cNvSpPr>
          <p:nvPr/>
        </p:nvSpPr>
        <p:spPr bwMode="auto">
          <a:xfrm>
            <a:off x="1204913" y="2944813"/>
            <a:ext cx="125951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000000"/>
                </a:solidFill>
                <a:latin typeface="Calibri"/>
                <a:cs typeface="Calibri"/>
              </a:rPr>
              <a:t>program</a:t>
            </a:r>
          </a:p>
        </p:txBody>
      </p:sp>
      <p:sp>
        <p:nvSpPr>
          <p:cNvPr id="1371171" name="Rectangle 35"/>
          <p:cNvSpPr>
            <a:spLocks noChangeArrowheads="1"/>
          </p:cNvSpPr>
          <p:nvPr/>
        </p:nvSpPr>
        <p:spPr bwMode="auto">
          <a:xfrm>
            <a:off x="6119813" y="2678113"/>
            <a:ext cx="1147751"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cs typeface="Calibri"/>
              </a:rPr>
              <a:t>trap </a:t>
            </a:r>
          </a:p>
          <a:p>
            <a:pPr>
              <a:spcBef>
                <a:spcPct val="0"/>
              </a:spcBef>
            </a:pPr>
            <a:r>
              <a:rPr lang="en-US" sz="2400" dirty="0">
                <a:solidFill>
                  <a:srgbClr val="000000"/>
                </a:solidFill>
                <a:latin typeface="Calibri"/>
                <a:cs typeface="Calibri"/>
              </a:rPr>
              <a:t>handler</a:t>
            </a:r>
          </a:p>
        </p:txBody>
      </p:sp>
      <p:sp>
        <p:nvSpPr>
          <p:cNvPr id="1371172" name="Rectangle 36"/>
          <p:cNvSpPr>
            <a:spLocks noChangeArrowheads="1"/>
          </p:cNvSpPr>
          <p:nvPr/>
        </p:nvSpPr>
        <p:spPr bwMode="auto">
          <a:xfrm>
            <a:off x="381000" y="5257800"/>
            <a:ext cx="8382000" cy="1003300"/>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en-US" sz="2000">
                <a:solidFill>
                  <a:srgbClr val="56127A"/>
                </a:solidFill>
                <a:latin typeface="Calibri"/>
                <a:cs typeface="Calibri"/>
              </a:rPr>
              <a:t>An </a:t>
            </a:r>
            <a:r>
              <a:rPr lang="en-US" sz="2000" i="1">
                <a:solidFill>
                  <a:srgbClr val="56127A"/>
                </a:solidFill>
                <a:latin typeface="Calibri"/>
                <a:cs typeface="Calibri"/>
              </a:rPr>
              <a:t>external or internal event</a:t>
            </a:r>
            <a:r>
              <a:rPr lang="en-US" sz="2000">
                <a:solidFill>
                  <a:srgbClr val="56127A"/>
                </a:solidFill>
                <a:latin typeface="Calibri"/>
                <a:cs typeface="Calibri"/>
              </a:rPr>
              <a:t>  that needs to be processed by another (system) program. The event is usually unexpected or rare from program’s point of view. </a:t>
            </a:r>
          </a:p>
        </p:txBody>
      </p:sp>
      <p:sp>
        <p:nvSpPr>
          <p:cNvPr id="1371173" name="Oval 37"/>
          <p:cNvSpPr>
            <a:spLocks noChangeArrowheads="1"/>
          </p:cNvSpPr>
          <p:nvPr/>
        </p:nvSpPr>
        <p:spPr bwMode="auto">
          <a:xfrm>
            <a:off x="30734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Tree>
    <p:extLst>
      <p:ext uri="{BB962C8B-B14F-4D97-AF65-F5344CB8AC3E}">
        <p14:creationId xmlns:p14="http://schemas.microsoft.com/office/powerpoint/2010/main" val="39715025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dirty="0"/>
              <a:t>Trap Handler</a:t>
            </a:r>
          </a:p>
        </p:txBody>
      </p:sp>
      <p:sp>
        <p:nvSpPr>
          <p:cNvPr id="1374211" name="Rectangle 3"/>
          <p:cNvSpPr>
            <a:spLocks noGrp="1" noChangeArrowheads="1"/>
          </p:cNvSpPr>
          <p:nvPr>
            <p:ph idx="1"/>
          </p:nvPr>
        </p:nvSpPr>
        <p:spPr/>
        <p:txBody>
          <a:bodyPr/>
          <a:lstStyle/>
          <a:p>
            <a:r>
              <a:rPr lang="en-US" sz="2800" dirty="0"/>
              <a:t>Saves </a:t>
            </a:r>
            <a:r>
              <a:rPr lang="en-US" sz="2800" b="1" i="1" dirty="0"/>
              <a:t>EPC</a:t>
            </a:r>
            <a:r>
              <a:rPr lang="en-US" sz="2800" dirty="0"/>
              <a:t> before enabling interrupts to allow nested interrupts </a:t>
            </a:r>
            <a:r>
              <a:rPr lang="en-US" sz="2800" dirty="0">
                <a:solidFill>
                  <a:schemeClr val="tx2"/>
                </a:solidFill>
                <a:latin typeface="Symbol" charset="2"/>
              </a:rPr>
              <a:t></a:t>
            </a:r>
            <a:r>
              <a:rPr lang="en-US" sz="2800" dirty="0"/>
              <a:t> </a:t>
            </a:r>
            <a:r>
              <a:rPr lang="en-US" sz="2800" i="1" dirty="0"/>
              <a:t>  </a:t>
            </a:r>
          </a:p>
          <a:p>
            <a:pPr lvl="1"/>
            <a:r>
              <a:rPr lang="en-US" sz="2000" dirty="0"/>
              <a:t>need an instruction to move EPC into GPRs </a:t>
            </a:r>
          </a:p>
          <a:p>
            <a:pPr lvl="1"/>
            <a:r>
              <a:rPr lang="en-US" sz="2000" dirty="0"/>
              <a:t>need a way to mask further interrupts at least until EPC can be saved</a:t>
            </a:r>
            <a:endParaRPr lang="en-US" sz="2000" dirty="0">
              <a:solidFill>
                <a:schemeClr val="accent1"/>
              </a:solidFill>
            </a:endParaRPr>
          </a:p>
          <a:p>
            <a:r>
              <a:rPr lang="en-US" sz="2800" dirty="0"/>
              <a:t>Needs to read the </a:t>
            </a:r>
            <a:r>
              <a:rPr lang="en-US" sz="2800" b="1" i="1" dirty="0"/>
              <a:t>Cause</a:t>
            </a:r>
            <a:r>
              <a:rPr lang="en-US" sz="2800" i="1" dirty="0"/>
              <a:t> register</a:t>
            </a:r>
            <a:r>
              <a:rPr lang="en-US" sz="2800" dirty="0"/>
              <a:t> that indicates the reason for the trap</a:t>
            </a:r>
          </a:p>
          <a:p>
            <a:r>
              <a:rPr lang="en-US" sz="2800" dirty="0"/>
              <a:t>Uses a special</a:t>
            </a:r>
            <a:r>
              <a:rPr lang="en-US" sz="2800" i="1" dirty="0"/>
              <a:t> </a:t>
            </a:r>
            <a:r>
              <a:rPr lang="en-US" sz="2800" dirty="0"/>
              <a:t>indirect jump instruction </a:t>
            </a:r>
            <a:r>
              <a:rPr lang="en-US" sz="2800" b="1" dirty="0"/>
              <a:t>ERET</a:t>
            </a:r>
            <a:r>
              <a:rPr lang="en-US" sz="2800" dirty="0"/>
              <a:t> (</a:t>
            </a:r>
            <a:r>
              <a:rPr lang="en-US" sz="2800" i="1" dirty="0"/>
              <a:t>return-from-environment</a:t>
            </a:r>
            <a:r>
              <a:rPr lang="en-US" sz="2800" dirty="0"/>
              <a:t>) which</a:t>
            </a:r>
          </a:p>
          <a:p>
            <a:pPr lvl="1"/>
            <a:r>
              <a:rPr lang="en-US" sz="2000" dirty="0"/>
              <a:t>enables interrupts</a:t>
            </a:r>
          </a:p>
          <a:p>
            <a:pPr lvl="1"/>
            <a:r>
              <a:rPr lang="en-US" sz="2000" dirty="0"/>
              <a:t>restores the processor to the user mode</a:t>
            </a:r>
          </a:p>
          <a:p>
            <a:pPr lvl="1"/>
            <a:r>
              <a:rPr lang="en-US" sz="2000" dirty="0"/>
              <a:t>restores hardware status and control state</a:t>
            </a:r>
          </a:p>
          <a:p>
            <a:pPr lvl="1"/>
            <a:r>
              <a:rPr lang="en-US" sz="2000" dirty="0"/>
              <a:t>sets PC to the EPC value, and resumes execution</a:t>
            </a:r>
          </a:p>
        </p:txBody>
      </p:sp>
      <p:sp>
        <p:nvSpPr>
          <p:cNvPr id="6" name="Slide Number Placeholder 5"/>
          <p:cNvSpPr>
            <a:spLocks noGrp="1"/>
          </p:cNvSpPr>
          <p:nvPr>
            <p:ph type="sldNum" sz="quarter" idx="12"/>
          </p:nvPr>
        </p:nvSpPr>
        <p:spPr>
          <a:prstGeom prst="rect">
            <a:avLst/>
          </a:prstGeom>
        </p:spPr>
        <p:txBody>
          <a:bodyPr/>
          <a:lstStyle/>
          <a:p>
            <a:fld id="{16C1E367-CA14-9C47-9852-C8FD9804BE8E}" type="slidenum">
              <a:rPr lang="en-US">
                <a:solidFill>
                  <a:prstClr val="black"/>
                </a:solidFill>
              </a:rPr>
              <a:pPr/>
              <a:t>5</a:t>
            </a:fld>
            <a:endParaRPr lang="en-US">
              <a:solidFill>
                <a:srgbClr val="FBBA03"/>
              </a:solidFill>
            </a:endParaRPr>
          </a:p>
        </p:txBody>
      </p:sp>
    </p:spTree>
    <p:extLst>
      <p:ext uri="{BB962C8B-B14F-4D97-AF65-F5344CB8AC3E}">
        <p14:creationId xmlns:p14="http://schemas.microsoft.com/office/powerpoint/2010/main" val="133100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4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4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2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42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4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dirty="0"/>
              <a:t>Synchronous Trap</a:t>
            </a:r>
          </a:p>
        </p:txBody>
      </p:sp>
      <p:sp>
        <p:nvSpPr>
          <p:cNvPr id="1375235" name="Rectangle 3"/>
          <p:cNvSpPr>
            <a:spLocks noGrp="1" noChangeArrowheads="1"/>
          </p:cNvSpPr>
          <p:nvPr>
            <p:ph idx="1"/>
          </p:nvPr>
        </p:nvSpPr>
        <p:spPr/>
        <p:txBody>
          <a:bodyPr/>
          <a:lstStyle/>
          <a:p>
            <a:r>
              <a:rPr lang="en-US" sz="2800" dirty="0"/>
              <a:t>A synchronous trap is caused by an exception on a </a:t>
            </a:r>
            <a:r>
              <a:rPr lang="en-US" sz="2800" i="1" dirty="0"/>
              <a:t>particular instruction</a:t>
            </a:r>
            <a:endParaRPr lang="en-US" sz="2800" dirty="0"/>
          </a:p>
          <a:p>
            <a:pPr lvl="1"/>
            <a:endParaRPr lang="en-US" sz="2000" dirty="0"/>
          </a:p>
          <a:p>
            <a:r>
              <a:rPr lang="en-US" sz="2800" dirty="0"/>
              <a:t>In general, the instruction cannot be completed and needs to be </a:t>
            </a:r>
            <a:r>
              <a:rPr lang="en-US" sz="2800" i="1" dirty="0"/>
              <a:t>restarted</a:t>
            </a:r>
            <a:r>
              <a:rPr lang="en-US" sz="2800" dirty="0"/>
              <a:t> after the exception has been handled</a:t>
            </a:r>
          </a:p>
          <a:p>
            <a:pPr lvl="1"/>
            <a:r>
              <a:rPr lang="en-US" sz="2400" dirty="0"/>
              <a:t>May require undoing the effect of one or more partially executed instructions in microarchitecture</a:t>
            </a:r>
          </a:p>
          <a:p>
            <a:pPr lvl="1"/>
            <a:endParaRPr lang="en-US" sz="2400" dirty="0"/>
          </a:p>
          <a:p>
            <a:r>
              <a:rPr lang="en-US" sz="2800" dirty="0"/>
              <a:t>In the case of a system call trap, the instruction is considered to have been completed  </a:t>
            </a:r>
          </a:p>
          <a:p>
            <a:pPr lvl="1"/>
            <a:r>
              <a:rPr lang="en-US" sz="2400" dirty="0"/>
              <a:t>In RISC-V, a special ECALL instruction causes a trap into a higher-privilege mode</a:t>
            </a:r>
            <a:endParaRPr lang="en-US" sz="2000" dirty="0"/>
          </a:p>
        </p:txBody>
      </p:sp>
      <p:sp>
        <p:nvSpPr>
          <p:cNvPr id="6" name="Slide Number Placeholder 5"/>
          <p:cNvSpPr>
            <a:spLocks noGrp="1"/>
          </p:cNvSpPr>
          <p:nvPr>
            <p:ph type="sldNum" sz="quarter" idx="12"/>
          </p:nvPr>
        </p:nvSpPr>
        <p:spPr>
          <a:prstGeom prst="rect">
            <a:avLst/>
          </a:prstGeom>
        </p:spPr>
        <p:txBody>
          <a:bodyPr/>
          <a:lstStyle/>
          <a:p>
            <a:fld id="{C255B079-C596-4C45-8FF4-8B4AA1BA3EFB}" type="slidenum">
              <a:rPr lang="en-US">
                <a:solidFill>
                  <a:prstClr val="black"/>
                </a:solidFill>
              </a:rPr>
              <a:pPr/>
              <a:t>6</a:t>
            </a:fld>
            <a:endParaRPr lang="en-US">
              <a:solidFill>
                <a:srgbClr val="FBBA03"/>
              </a:solidFill>
            </a:endParaRPr>
          </a:p>
        </p:txBody>
      </p:sp>
    </p:spTree>
    <p:extLst>
      <p:ext uri="{BB962C8B-B14F-4D97-AF65-F5344CB8AC3E}">
        <p14:creationId xmlns:p14="http://schemas.microsoft.com/office/powerpoint/2010/main" val="312647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52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52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dirty="0"/>
              <a:t>Exception Handling </a:t>
            </a:r>
            <a:r>
              <a:rPr lang="en-US" sz="2000" dirty="0"/>
              <a:t>5-Stage Pipeline</a:t>
            </a:r>
          </a:p>
        </p:txBody>
      </p:sp>
      <p:sp>
        <p:nvSpPr>
          <p:cNvPr id="43" name="Slide Number Placeholder 5"/>
          <p:cNvSpPr>
            <a:spLocks noGrp="1"/>
          </p:cNvSpPr>
          <p:nvPr>
            <p:ph type="sldNum" sz="quarter" idx="12"/>
          </p:nvPr>
        </p:nvSpPr>
        <p:spPr>
          <a:prstGeom prst="rect">
            <a:avLst/>
          </a:prstGeom>
        </p:spPr>
        <p:txBody>
          <a:bodyPr/>
          <a:lstStyle/>
          <a:p>
            <a:fld id="{5BA8FB24-CE5A-9940-A975-E651D7363B13}" type="slidenum">
              <a:rPr lang="en-US">
                <a:solidFill>
                  <a:prstClr val="black"/>
                </a:solidFill>
              </a:rPr>
              <a:pPr/>
              <a:t>7</a:t>
            </a:fld>
            <a:endParaRPr lang="en-US">
              <a:solidFill>
                <a:srgbClr val="FBBA03"/>
              </a:solidFill>
            </a:endParaRPr>
          </a:p>
        </p:txBody>
      </p:sp>
      <p:sp>
        <p:nvSpPr>
          <p:cNvPr id="1376259" name="Rectangle 3"/>
          <p:cNvSpPr>
            <a:spLocks noGrp="1" noChangeArrowheads="1"/>
          </p:cNvSpPr>
          <p:nvPr>
            <p:ph idx="4294967295"/>
          </p:nvPr>
        </p:nvSpPr>
        <p:spPr>
          <a:xfrm>
            <a:off x="1143000" y="4267200"/>
            <a:ext cx="6907212" cy="1828800"/>
          </a:xfrm>
        </p:spPr>
        <p:txBody>
          <a:bodyPr/>
          <a:lstStyle/>
          <a:p>
            <a:r>
              <a:rPr lang="en-US" dirty="0">
                <a:solidFill>
                  <a:schemeClr val="tx2"/>
                </a:solidFill>
              </a:rPr>
              <a:t>How to handle multiple simultaneous exceptions in different pipeline stages?</a:t>
            </a:r>
          </a:p>
          <a:p>
            <a:r>
              <a:rPr lang="en-US" dirty="0">
                <a:solidFill>
                  <a:schemeClr val="tx2"/>
                </a:solidFill>
              </a:rPr>
              <a:t>How and where to handle external asynchronous interrupts?</a:t>
            </a:r>
            <a:endParaRPr lang="en-US" dirty="0"/>
          </a:p>
        </p:txBody>
      </p:sp>
      <p:grpSp>
        <p:nvGrpSpPr>
          <p:cNvPr id="1376260" name="Group 4"/>
          <p:cNvGrpSpPr>
            <a:grpSpLocks/>
          </p:cNvGrpSpPr>
          <p:nvPr/>
        </p:nvGrpSpPr>
        <p:grpSpPr bwMode="auto">
          <a:xfrm>
            <a:off x="381000" y="1447800"/>
            <a:ext cx="8305800" cy="2347913"/>
            <a:chOff x="240" y="912"/>
            <a:chExt cx="5232" cy="1479"/>
          </a:xfrm>
        </p:grpSpPr>
        <p:sp>
          <p:nvSpPr>
            <p:cNvPr id="1376261" name="Line 5"/>
            <p:cNvSpPr>
              <a:spLocks noChangeShapeType="1"/>
            </p:cNvSpPr>
            <p:nvPr/>
          </p:nvSpPr>
          <p:spPr bwMode="auto">
            <a:xfrm>
              <a:off x="4032"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2" name="Line 6"/>
            <p:cNvSpPr>
              <a:spLocks noChangeShapeType="1"/>
            </p:cNvSpPr>
            <p:nvPr/>
          </p:nvSpPr>
          <p:spPr bwMode="auto">
            <a:xfrm>
              <a:off x="720"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3" name="Line 7"/>
            <p:cNvSpPr>
              <a:spLocks noChangeShapeType="1"/>
            </p:cNvSpPr>
            <p:nvPr/>
          </p:nvSpPr>
          <p:spPr bwMode="auto">
            <a:xfrm>
              <a:off x="3264" y="1296"/>
              <a:ext cx="220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4" name="Line 8"/>
            <p:cNvSpPr>
              <a:spLocks noChangeShapeType="1"/>
            </p:cNvSpPr>
            <p:nvPr/>
          </p:nvSpPr>
          <p:spPr bwMode="auto">
            <a:xfrm>
              <a:off x="336" y="1296"/>
              <a:ext cx="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65" name="Group 9"/>
            <p:cNvGrpSpPr>
              <a:grpSpLocks/>
            </p:cNvGrpSpPr>
            <p:nvPr/>
          </p:nvGrpSpPr>
          <p:grpSpPr bwMode="auto">
            <a:xfrm>
              <a:off x="240" y="912"/>
              <a:ext cx="192" cy="768"/>
              <a:chOff x="336" y="1200"/>
              <a:chExt cx="144" cy="720"/>
            </a:xfrm>
          </p:grpSpPr>
          <p:sp>
            <p:nvSpPr>
              <p:cNvPr id="1376266" name="Rectangle 1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PC</a:t>
                </a:r>
              </a:p>
            </p:txBody>
          </p:sp>
          <p:sp>
            <p:nvSpPr>
              <p:cNvPr id="1376267" name="Freeform 1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68" name="Rectangle 12"/>
            <p:cNvSpPr>
              <a:spLocks noChangeArrowheads="1"/>
            </p:cNvSpPr>
            <p:nvPr/>
          </p:nvSpPr>
          <p:spPr bwMode="auto">
            <a:xfrm>
              <a:off x="960"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Inst. Mem</a:t>
              </a:r>
            </a:p>
          </p:txBody>
        </p:sp>
        <p:grpSp>
          <p:nvGrpSpPr>
            <p:cNvPr id="1376269" name="Group 13"/>
            <p:cNvGrpSpPr>
              <a:grpSpLocks/>
            </p:cNvGrpSpPr>
            <p:nvPr/>
          </p:nvGrpSpPr>
          <p:grpSpPr bwMode="auto">
            <a:xfrm>
              <a:off x="1632" y="912"/>
              <a:ext cx="192" cy="768"/>
              <a:chOff x="336" y="1200"/>
              <a:chExt cx="144" cy="720"/>
            </a:xfrm>
          </p:grpSpPr>
          <p:sp>
            <p:nvSpPr>
              <p:cNvPr id="1376270" name="Rectangle 1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D</a:t>
                </a:r>
              </a:p>
            </p:txBody>
          </p:sp>
          <p:sp>
            <p:nvSpPr>
              <p:cNvPr id="1376271" name="Freeform 15"/>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2" name="Rectangle 16"/>
            <p:cNvSpPr>
              <a:spLocks noChangeArrowheads="1"/>
            </p:cNvSpPr>
            <p:nvPr/>
          </p:nvSpPr>
          <p:spPr bwMode="auto">
            <a:xfrm>
              <a:off x="1920" y="960"/>
              <a:ext cx="768"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6273" name="Group 17"/>
            <p:cNvGrpSpPr>
              <a:grpSpLocks/>
            </p:cNvGrpSpPr>
            <p:nvPr/>
          </p:nvGrpSpPr>
          <p:grpSpPr bwMode="auto">
            <a:xfrm>
              <a:off x="2736" y="912"/>
              <a:ext cx="192" cy="768"/>
              <a:chOff x="336" y="1200"/>
              <a:chExt cx="144" cy="720"/>
            </a:xfrm>
          </p:grpSpPr>
          <p:sp>
            <p:nvSpPr>
              <p:cNvPr id="1376274" name="Rectangle 1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6275" name="Freeform 1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6" name="Freeform 20"/>
            <p:cNvSpPr>
              <a:spLocks/>
            </p:cNvSpPr>
            <p:nvPr/>
          </p:nvSpPr>
          <p:spPr bwMode="auto">
            <a:xfrm>
              <a:off x="3024" y="960"/>
              <a:ext cx="240" cy="672"/>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77" name="Group 21"/>
            <p:cNvGrpSpPr>
              <a:grpSpLocks/>
            </p:cNvGrpSpPr>
            <p:nvPr/>
          </p:nvGrpSpPr>
          <p:grpSpPr bwMode="auto">
            <a:xfrm>
              <a:off x="3600" y="912"/>
              <a:ext cx="192" cy="768"/>
              <a:chOff x="336" y="1200"/>
              <a:chExt cx="144" cy="720"/>
            </a:xfrm>
          </p:grpSpPr>
          <p:sp>
            <p:nvSpPr>
              <p:cNvPr id="1376278" name="Rectangle 2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6279" name="Freeform 2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0" name="Rectangle 24"/>
            <p:cNvSpPr>
              <a:spLocks noChangeArrowheads="1"/>
            </p:cNvSpPr>
            <p:nvPr/>
          </p:nvSpPr>
          <p:spPr bwMode="auto">
            <a:xfrm>
              <a:off x="4464"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6281" name="Group 25"/>
            <p:cNvGrpSpPr>
              <a:grpSpLocks/>
            </p:cNvGrpSpPr>
            <p:nvPr/>
          </p:nvGrpSpPr>
          <p:grpSpPr bwMode="auto">
            <a:xfrm>
              <a:off x="5136" y="912"/>
              <a:ext cx="192" cy="768"/>
              <a:chOff x="336" y="1200"/>
              <a:chExt cx="144" cy="720"/>
            </a:xfrm>
          </p:grpSpPr>
          <p:sp>
            <p:nvSpPr>
              <p:cNvPr id="1376282" name="Rectangle 2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6283" name="Freeform 2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4" name="Line 28"/>
            <p:cNvSpPr>
              <a:spLocks noChangeShapeType="1"/>
            </p:cNvSpPr>
            <p:nvPr/>
          </p:nvSpPr>
          <p:spPr bwMode="auto">
            <a:xfrm>
              <a:off x="2928" y="1104"/>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5" name="Line 29"/>
            <p:cNvSpPr>
              <a:spLocks noChangeShapeType="1"/>
            </p:cNvSpPr>
            <p:nvPr/>
          </p:nvSpPr>
          <p:spPr bwMode="auto">
            <a:xfrm>
              <a:off x="2928" y="1488"/>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6" name="Text Box 30"/>
            <p:cNvSpPr txBox="1">
              <a:spLocks noChangeArrowheads="1"/>
            </p:cNvSpPr>
            <p:nvPr/>
          </p:nvSpPr>
          <p:spPr bwMode="auto">
            <a:xfrm>
              <a:off x="3077" y="1199"/>
              <a:ext cx="181" cy="21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b="1">
                  <a:solidFill>
                    <a:prstClr val="black"/>
                  </a:solidFill>
                  <a:latin typeface="Calibri"/>
                  <a:ea typeface="ＭＳ Ｐゴシック"/>
                  <a:cs typeface="Calibri"/>
                </a:rPr>
                <a:t>+</a:t>
              </a:r>
            </a:p>
          </p:txBody>
        </p:sp>
        <p:sp>
          <p:nvSpPr>
            <p:cNvPr id="1376287" name="Text Box 31"/>
            <p:cNvSpPr txBox="1">
              <a:spLocks noChangeArrowheads="1"/>
            </p:cNvSpPr>
            <p:nvPr/>
          </p:nvSpPr>
          <p:spPr bwMode="auto">
            <a:xfrm>
              <a:off x="2016" y="1632"/>
              <a:ext cx="768"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6288" name="Text Box 32"/>
            <p:cNvSpPr txBox="1">
              <a:spLocks noChangeArrowheads="1"/>
            </p:cNvSpPr>
            <p:nvPr/>
          </p:nvSpPr>
          <p:spPr bwMode="auto">
            <a:xfrm>
              <a:off x="3169" y="1718"/>
              <a:ext cx="659" cy="23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6289" name="Text Box 33"/>
            <p:cNvSpPr txBox="1">
              <a:spLocks noChangeArrowheads="1"/>
            </p:cNvSpPr>
            <p:nvPr/>
          </p:nvSpPr>
          <p:spPr bwMode="auto">
            <a:xfrm>
              <a:off x="4032" y="1632"/>
              <a:ext cx="1152"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6290" name="Oval 34"/>
            <p:cNvSpPr>
              <a:spLocks noChangeArrowheads="1"/>
            </p:cNvSpPr>
            <p:nvPr/>
          </p:nvSpPr>
          <p:spPr bwMode="auto">
            <a:xfrm>
              <a:off x="3840"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1" name="Oval 35"/>
            <p:cNvSpPr>
              <a:spLocks noChangeArrowheads="1"/>
            </p:cNvSpPr>
            <p:nvPr/>
          </p:nvSpPr>
          <p:spPr bwMode="auto">
            <a:xfrm>
              <a:off x="528"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2" name="Text Box 36"/>
            <p:cNvSpPr txBox="1">
              <a:spLocks noChangeArrowheads="1"/>
            </p:cNvSpPr>
            <p:nvPr/>
          </p:nvSpPr>
          <p:spPr bwMode="auto">
            <a:xfrm>
              <a:off x="720" y="1632"/>
              <a:ext cx="1015"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PC address Exception</a:t>
              </a:r>
            </a:p>
          </p:txBody>
        </p:sp>
        <p:sp>
          <p:nvSpPr>
            <p:cNvPr id="1376293" name="Line 37"/>
            <p:cNvSpPr>
              <a:spLocks noChangeShapeType="1"/>
            </p:cNvSpPr>
            <p:nvPr/>
          </p:nvSpPr>
          <p:spPr bwMode="auto">
            <a:xfrm flipV="1">
              <a:off x="240" y="2256"/>
              <a:ext cx="624"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4" name="Text Box 38"/>
            <p:cNvSpPr txBox="1">
              <a:spLocks noChangeArrowheads="1"/>
            </p:cNvSpPr>
            <p:nvPr/>
          </p:nvSpPr>
          <p:spPr bwMode="auto">
            <a:xfrm>
              <a:off x="912" y="2160"/>
              <a:ext cx="2064" cy="231"/>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Asynchronous Interrupts</a:t>
              </a:r>
            </a:p>
          </p:txBody>
        </p:sp>
        <p:sp>
          <p:nvSpPr>
            <p:cNvPr id="1376295" name="Line 39"/>
            <p:cNvSpPr>
              <a:spLocks noChangeShapeType="1"/>
            </p:cNvSpPr>
            <p:nvPr/>
          </p:nvSpPr>
          <p:spPr bwMode="auto">
            <a:xfrm>
              <a:off x="2016" y="1584"/>
              <a:ext cx="0" cy="432"/>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6" name="Line 40"/>
            <p:cNvSpPr>
              <a:spLocks noChangeShapeType="1"/>
            </p:cNvSpPr>
            <p:nvPr/>
          </p:nvSpPr>
          <p:spPr bwMode="auto">
            <a:xfrm>
              <a:off x="3120" y="1536"/>
              <a:ext cx="0" cy="48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29291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5" name="Rectangle 5"/>
          <p:cNvSpPr>
            <a:spLocks noGrp="1" noChangeArrowheads="1"/>
          </p:cNvSpPr>
          <p:nvPr>
            <p:ph type="title"/>
          </p:nvPr>
        </p:nvSpPr>
        <p:spPr/>
        <p:txBody>
          <a:bodyPr/>
          <a:lstStyle/>
          <a:p>
            <a:r>
              <a:rPr lang="en-US" dirty="0"/>
              <a:t>Exception Handling </a:t>
            </a:r>
            <a:r>
              <a:rPr lang="en-US" sz="2000" dirty="0"/>
              <a:t>5-Stage Pipeline</a:t>
            </a:r>
          </a:p>
        </p:txBody>
      </p:sp>
      <p:sp>
        <p:nvSpPr>
          <p:cNvPr id="90" name="Slide Number Placeholder 5"/>
          <p:cNvSpPr>
            <a:spLocks noGrp="1"/>
          </p:cNvSpPr>
          <p:nvPr>
            <p:ph type="sldNum" sz="quarter" idx="12"/>
          </p:nvPr>
        </p:nvSpPr>
        <p:spPr/>
        <p:txBody>
          <a:bodyPr/>
          <a:lstStyle/>
          <a:p>
            <a:fld id="{184C9D51-BA66-A041-8859-3D7F0A595C6A}" type="slidenum">
              <a:rPr lang="en-US">
                <a:solidFill>
                  <a:prstClr val="black"/>
                </a:solidFill>
              </a:rPr>
              <a:pPr/>
              <a:t>8</a:t>
            </a:fld>
            <a:endParaRPr lang="en-US">
              <a:solidFill>
                <a:srgbClr val="FBBA03"/>
              </a:solidFill>
            </a:endParaRPr>
          </a:p>
        </p:txBody>
      </p:sp>
      <p:sp>
        <p:nvSpPr>
          <p:cNvPr id="1377282" name="Freeform 2"/>
          <p:cNvSpPr>
            <a:spLocks/>
          </p:cNvSpPr>
          <p:nvPr/>
        </p:nvSpPr>
        <p:spPr bwMode="auto">
          <a:xfrm>
            <a:off x="6400800" y="2362200"/>
            <a:ext cx="685800" cy="1371600"/>
          </a:xfrm>
          <a:custGeom>
            <a:avLst/>
            <a:gdLst/>
            <a:ahLst/>
            <a:cxnLst>
              <a:cxn ang="0">
                <a:pos x="0" y="0"/>
              </a:cxn>
              <a:cxn ang="0">
                <a:pos x="0" y="768"/>
              </a:cxn>
              <a:cxn ang="0">
                <a:pos x="432" y="864"/>
              </a:cxn>
            </a:cxnLst>
            <a:rect l="0" t="0" r="r" b="b"/>
            <a:pathLst>
              <a:path w="432" h="864">
                <a:moveTo>
                  <a:pt x="0" y="0"/>
                </a:moveTo>
                <a:lnTo>
                  <a:pt x="0" y="768"/>
                </a:lnTo>
                <a:lnTo>
                  <a:pt x="432" y="864"/>
                </a:lnTo>
              </a:path>
            </a:pathLst>
          </a:custGeom>
          <a:noFill/>
          <a:ln w="19050"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283" name="Freeform 3"/>
          <p:cNvSpPr>
            <a:spLocks/>
          </p:cNvSpPr>
          <p:nvPr/>
        </p:nvSpPr>
        <p:spPr bwMode="auto">
          <a:xfrm>
            <a:off x="1143000" y="2362200"/>
            <a:ext cx="1447800" cy="1524000"/>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rgbClr val="FF0000"/>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284" name="Line 4"/>
          <p:cNvSpPr>
            <a:spLocks noChangeShapeType="1"/>
          </p:cNvSpPr>
          <p:nvPr/>
        </p:nvSpPr>
        <p:spPr bwMode="auto">
          <a:xfrm>
            <a:off x="4953000" y="2743200"/>
            <a:ext cx="0" cy="852488"/>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286" name="Line 6"/>
          <p:cNvSpPr>
            <a:spLocks noChangeShapeType="1"/>
          </p:cNvSpPr>
          <p:nvPr/>
        </p:nvSpPr>
        <p:spPr bwMode="auto">
          <a:xfrm>
            <a:off x="5181600" y="2376488"/>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287" name="Line 7"/>
          <p:cNvSpPr>
            <a:spLocks noChangeShapeType="1"/>
          </p:cNvSpPr>
          <p:nvPr/>
        </p:nvSpPr>
        <p:spPr bwMode="auto">
          <a:xfrm>
            <a:off x="533400" y="2376488"/>
            <a:ext cx="38100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77288" name="Group 8"/>
          <p:cNvGrpSpPr>
            <a:grpSpLocks/>
          </p:cNvGrpSpPr>
          <p:nvPr/>
        </p:nvGrpSpPr>
        <p:grpSpPr bwMode="auto">
          <a:xfrm>
            <a:off x="381000" y="1766888"/>
            <a:ext cx="304800" cy="1219200"/>
            <a:chOff x="336" y="1200"/>
            <a:chExt cx="144" cy="720"/>
          </a:xfrm>
        </p:grpSpPr>
        <p:sp>
          <p:nvSpPr>
            <p:cNvPr id="1377289" name="Rectangle 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PC</a:t>
              </a:r>
            </a:p>
          </p:txBody>
        </p:sp>
        <p:sp>
          <p:nvSpPr>
            <p:cNvPr id="1377290" name="Freeform 1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1" name="Rectangle 11"/>
          <p:cNvSpPr>
            <a:spLocks noChangeArrowheads="1"/>
          </p:cNvSpPr>
          <p:nvPr/>
        </p:nvSpPr>
        <p:spPr bwMode="auto">
          <a:xfrm>
            <a:off x="15240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dirty="0">
                <a:solidFill>
                  <a:prstClr val="black"/>
                </a:solidFill>
                <a:latin typeface="Calibri"/>
                <a:ea typeface="ＭＳ Ｐゴシック"/>
                <a:cs typeface="Calibri"/>
              </a:rPr>
              <a:t>Inst. </a:t>
            </a:r>
            <a:r>
              <a:rPr lang="en-US" sz="1800" dirty="0" err="1">
                <a:solidFill>
                  <a:prstClr val="black"/>
                </a:solidFill>
                <a:latin typeface="Calibri"/>
                <a:ea typeface="ＭＳ Ｐゴシック"/>
                <a:cs typeface="Calibri"/>
              </a:rPr>
              <a:t>Mem</a:t>
            </a:r>
            <a:endParaRPr lang="en-US" sz="1800" dirty="0">
              <a:solidFill>
                <a:prstClr val="black"/>
              </a:solidFill>
              <a:latin typeface="Calibri"/>
              <a:ea typeface="ＭＳ Ｐゴシック"/>
              <a:cs typeface="Calibri"/>
            </a:endParaRPr>
          </a:p>
        </p:txBody>
      </p:sp>
      <p:grpSp>
        <p:nvGrpSpPr>
          <p:cNvPr id="1377292" name="Group 12"/>
          <p:cNvGrpSpPr>
            <a:grpSpLocks/>
          </p:cNvGrpSpPr>
          <p:nvPr/>
        </p:nvGrpSpPr>
        <p:grpSpPr bwMode="auto">
          <a:xfrm>
            <a:off x="2590800" y="1766888"/>
            <a:ext cx="304800" cy="1219200"/>
            <a:chOff x="336" y="1200"/>
            <a:chExt cx="144" cy="720"/>
          </a:xfrm>
        </p:grpSpPr>
        <p:sp>
          <p:nvSpPr>
            <p:cNvPr id="1377293" name="Rectangle 1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D</a:t>
              </a:r>
            </a:p>
          </p:txBody>
        </p:sp>
        <p:sp>
          <p:nvSpPr>
            <p:cNvPr id="1377294" name="Freeform 1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5" name="Rectangle 15"/>
          <p:cNvSpPr>
            <a:spLocks noChangeArrowheads="1"/>
          </p:cNvSpPr>
          <p:nvPr/>
        </p:nvSpPr>
        <p:spPr bwMode="auto">
          <a:xfrm>
            <a:off x="2971800" y="1843088"/>
            <a:ext cx="12192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7296" name="Group 16"/>
          <p:cNvGrpSpPr>
            <a:grpSpLocks/>
          </p:cNvGrpSpPr>
          <p:nvPr/>
        </p:nvGrpSpPr>
        <p:grpSpPr bwMode="auto">
          <a:xfrm>
            <a:off x="4343400" y="1766888"/>
            <a:ext cx="304800" cy="1219200"/>
            <a:chOff x="336" y="1200"/>
            <a:chExt cx="144" cy="720"/>
          </a:xfrm>
        </p:grpSpPr>
        <p:sp>
          <p:nvSpPr>
            <p:cNvPr id="1377297" name="Rectangle 1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7298" name="Freeform 18"/>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9" name="Freeform 19"/>
          <p:cNvSpPr>
            <a:spLocks/>
          </p:cNvSpPr>
          <p:nvPr/>
        </p:nvSpPr>
        <p:spPr bwMode="auto">
          <a:xfrm>
            <a:off x="4800600" y="1843088"/>
            <a:ext cx="381000" cy="1066800"/>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77300" name="Group 20"/>
          <p:cNvGrpSpPr>
            <a:grpSpLocks/>
          </p:cNvGrpSpPr>
          <p:nvPr/>
        </p:nvGrpSpPr>
        <p:grpSpPr bwMode="auto">
          <a:xfrm>
            <a:off x="5715000" y="1766888"/>
            <a:ext cx="304800" cy="1219200"/>
            <a:chOff x="336" y="1200"/>
            <a:chExt cx="144" cy="720"/>
          </a:xfrm>
        </p:grpSpPr>
        <p:sp>
          <p:nvSpPr>
            <p:cNvPr id="1377301" name="Rectangle 2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7302" name="Freeform 2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3" name="Rectangle 23"/>
          <p:cNvSpPr>
            <a:spLocks noChangeArrowheads="1"/>
          </p:cNvSpPr>
          <p:nvPr/>
        </p:nvSpPr>
        <p:spPr bwMode="auto">
          <a:xfrm>
            <a:off x="70866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7304" name="Group 24"/>
          <p:cNvGrpSpPr>
            <a:grpSpLocks/>
          </p:cNvGrpSpPr>
          <p:nvPr/>
        </p:nvGrpSpPr>
        <p:grpSpPr bwMode="auto">
          <a:xfrm>
            <a:off x="8153400" y="1766888"/>
            <a:ext cx="304800" cy="1219200"/>
            <a:chOff x="336" y="1200"/>
            <a:chExt cx="144" cy="720"/>
          </a:xfrm>
        </p:grpSpPr>
        <p:sp>
          <p:nvSpPr>
            <p:cNvPr id="1377305" name="Rectangle 2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7306" name="Freeform 2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7" name="Line 27"/>
          <p:cNvSpPr>
            <a:spLocks noChangeShapeType="1"/>
          </p:cNvSpPr>
          <p:nvPr/>
        </p:nvSpPr>
        <p:spPr bwMode="auto">
          <a:xfrm>
            <a:off x="4648200" y="2071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08" name="Line 28"/>
          <p:cNvSpPr>
            <a:spLocks noChangeShapeType="1"/>
          </p:cNvSpPr>
          <p:nvPr/>
        </p:nvSpPr>
        <p:spPr bwMode="auto">
          <a:xfrm>
            <a:off x="4648200" y="2833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09" name="Text Box 29"/>
          <p:cNvSpPr txBox="1">
            <a:spLocks noChangeArrowheads="1"/>
          </p:cNvSpPr>
          <p:nvPr/>
        </p:nvSpPr>
        <p:spPr bwMode="auto">
          <a:xfrm>
            <a:off x="4884777" y="2223086"/>
            <a:ext cx="287258" cy="338554"/>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a:solidFill>
                  <a:prstClr val="black"/>
                </a:solidFill>
                <a:latin typeface="Calibri"/>
                <a:ea typeface="ＭＳ Ｐゴシック"/>
                <a:cs typeface="Calibri"/>
              </a:rPr>
              <a:t>+</a:t>
            </a:r>
          </a:p>
        </p:txBody>
      </p:sp>
      <p:sp>
        <p:nvSpPr>
          <p:cNvPr id="1377310" name="Text Box 30"/>
          <p:cNvSpPr txBox="1">
            <a:spLocks noChangeArrowheads="1"/>
          </p:cNvSpPr>
          <p:nvPr/>
        </p:nvSpPr>
        <p:spPr bwMode="auto">
          <a:xfrm>
            <a:off x="3124200" y="2895600"/>
            <a:ext cx="12192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7311" name="Text Box 31"/>
          <p:cNvSpPr txBox="1">
            <a:spLocks noChangeArrowheads="1"/>
          </p:cNvSpPr>
          <p:nvPr/>
        </p:nvSpPr>
        <p:spPr bwMode="auto">
          <a:xfrm>
            <a:off x="4972129" y="2984778"/>
            <a:ext cx="1046004" cy="369332"/>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7312" name="Text Box 32"/>
          <p:cNvSpPr txBox="1">
            <a:spLocks noChangeArrowheads="1"/>
          </p:cNvSpPr>
          <p:nvPr/>
        </p:nvSpPr>
        <p:spPr bwMode="auto">
          <a:xfrm>
            <a:off x="6400800" y="2971800"/>
            <a:ext cx="18288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7313" name="Oval 33"/>
          <p:cNvSpPr>
            <a:spLocks noChangeArrowheads="1"/>
          </p:cNvSpPr>
          <p:nvPr/>
        </p:nvSpPr>
        <p:spPr bwMode="auto">
          <a:xfrm>
            <a:off x="60960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14" name="Oval 34"/>
          <p:cNvSpPr>
            <a:spLocks noChangeArrowheads="1"/>
          </p:cNvSpPr>
          <p:nvPr/>
        </p:nvSpPr>
        <p:spPr bwMode="auto">
          <a:xfrm>
            <a:off x="9144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15" name="Text Box 35"/>
          <p:cNvSpPr txBox="1">
            <a:spLocks noChangeArrowheads="1"/>
          </p:cNvSpPr>
          <p:nvPr/>
        </p:nvSpPr>
        <p:spPr bwMode="auto">
          <a:xfrm>
            <a:off x="1143000" y="3048000"/>
            <a:ext cx="1611313"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dirty="0">
                <a:solidFill>
                  <a:srgbClr val="56127A"/>
                </a:solidFill>
                <a:latin typeface="Calibri"/>
                <a:ea typeface="ＭＳ Ｐゴシック"/>
                <a:cs typeface="Calibri"/>
              </a:rPr>
              <a:t>PC address Exception</a:t>
            </a:r>
          </a:p>
        </p:txBody>
      </p:sp>
      <p:sp>
        <p:nvSpPr>
          <p:cNvPr id="1377316" name="Text Box 36"/>
          <p:cNvSpPr txBox="1">
            <a:spLocks noChangeArrowheads="1"/>
          </p:cNvSpPr>
          <p:nvPr/>
        </p:nvSpPr>
        <p:spPr bwMode="auto">
          <a:xfrm>
            <a:off x="5943600" y="4768850"/>
            <a:ext cx="1828800" cy="64135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Verdana" charset="0"/>
                <a:ea typeface="ＭＳ Ｐゴシック"/>
                <a:cs typeface="ＭＳ Ｐゴシック"/>
              </a:rPr>
              <a:t>Asynchronous</a:t>
            </a:r>
          </a:p>
          <a:p>
            <a:pPr algn="ctr" eaLnBrk="1" hangingPunct="1">
              <a:spcBef>
                <a:spcPct val="0"/>
              </a:spcBef>
            </a:pPr>
            <a:r>
              <a:rPr lang="en-US" sz="1800">
                <a:solidFill>
                  <a:srgbClr val="56127A"/>
                </a:solidFill>
                <a:latin typeface="Verdana" charset="0"/>
                <a:ea typeface="ＭＳ Ｐゴシック"/>
                <a:cs typeface="ＭＳ Ｐゴシック"/>
              </a:rPr>
              <a:t>Interrupts</a:t>
            </a:r>
          </a:p>
        </p:txBody>
      </p:sp>
      <p:sp>
        <p:nvSpPr>
          <p:cNvPr id="1377317" name="Freeform 37"/>
          <p:cNvSpPr>
            <a:spLocks/>
          </p:cNvSpPr>
          <p:nvPr/>
        </p:nvSpPr>
        <p:spPr bwMode="auto">
          <a:xfrm>
            <a:off x="3124200" y="2819400"/>
            <a:ext cx="152400" cy="914400"/>
          </a:xfrm>
          <a:custGeom>
            <a:avLst/>
            <a:gdLst/>
            <a:ahLst/>
            <a:cxnLst>
              <a:cxn ang="0">
                <a:pos x="0" y="0"/>
              </a:cxn>
              <a:cxn ang="0">
                <a:pos x="0" y="240"/>
              </a:cxn>
              <a:cxn ang="0">
                <a:pos x="144" y="336"/>
              </a:cxn>
            </a:cxnLst>
            <a:rect l="0" t="0" r="r" b="b"/>
            <a:pathLst>
              <a:path w="144" h="336">
                <a:moveTo>
                  <a:pt x="0" y="0"/>
                </a:moveTo>
                <a:lnTo>
                  <a:pt x="0" y="240"/>
                </a:lnTo>
                <a:lnTo>
                  <a:pt x="144" y="336"/>
                </a:lnTo>
              </a:path>
            </a:pathLst>
          </a:custGeom>
          <a:noFill/>
          <a:ln w="25400" cap="flat" cmpd="sng">
            <a:solidFill>
              <a:srgbClr val="FF0000"/>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18" name="Line 38"/>
          <p:cNvSpPr>
            <a:spLocks noChangeShapeType="1"/>
          </p:cNvSpPr>
          <p:nvPr/>
        </p:nvSpPr>
        <p:spPr bwMode="auto">
          <a:xfrm flipV="1">
            <a:off x="6934200" y="4191000"/>
            <a:ext cx="228600" cy="68580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77319" name="Group 39"/>
          <p:cNvGrpSpPr>
            <a:grpSpLocks/>
          </p:cNvGrpSpPr>
          <p:nvPr/>
        </p:nvGrpSpPr>
        <p:grpSpPr bwMode="auto">
          <a:xfrm>
            <a:off x="2590800" y="3429000"/>
            <a:ext cx="304800" cy="838200"/>
            <a:chOff x="336" y="1200"/>
            <a:chExt cx="144" cy="720"/>
          </a:xfrm>
        </p:grpSpPr>
        <p:sp>
          <p:nvSpPr>
            <p:cNvPr id="1377320" name="Rectangle 4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dirty="0" err="1">
                  <a:solidFill>
                    <a:prstClr val="black"/>
                  </a:solidFill>
                  <a:latin typeface="Calibri"/>
                  <a:ea typeface="ＭＳ Ｐゴシック"/>
                  <a:cs typeface="Calibri"/>
                </a:rPr>
                <a:t>Exc</a:t>
              </a:r>
              <a:endParaRPr lang="en-US" sz="2000" dirty="0">
                <a:solidFill>
                  <a:prstClr val="black"/>
                </a:solidFill>
                <a:latin typeface="Calibri"/>
                <a:ea typeface="ＭＳ Ｐゴシック"/>
                <a:cs typeface="Calibri"/>
              </a:endParaRPr>
            </a:p>
            <a:p>
              <a:pPr algn="ctr" eaLnBrk="1" hangingPunct="1">
                <a:spcBef>
                  <a:spcPct val="0"/>
                </a:spcBef>
              </a:pPr>
              <a:r>
                <a:rPr lang="en-US" sz="2000" dirty="0">
                  <a:solidFill>
                    <a:prstClr val="black"/>
                  </a:solidFill>
                  <a:latin typeface="Calibri"/>
                  <a:ea typeface="ＭＳ Ｐゴシック"/>
                  <a:cs typeface="Calibri"/>
                </a:rPr>
                <a:t>D</a:t>
              </a:r>
            </a:p>
          </p:txBody>
        </p:sp>
        <p:sp>
          <p:nvSpPr>
            <p:cNvPr id="1377321" name="Freeform 4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254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2" name="Group 42"/>
          <p:cNvGrpSpPr>
            <a:grpSpLocks/>
          </p:cNvGrpSpPr>
          <p:nvPr/>
        </p:nvGrpSpPr>
        <p:grpSpPr bwMode="auto">
          <a:xfrm>
            <a:off x="2590800" y="4343400"/>
            <a:ext cx="304800" cy="838200"/>
            <a:chOff x="336" y="1200"/>
            <a:chExt cx="144" cy="720"/>
          </a:xfrm>
        </p:grpSpPr>
        <p:sp>
          <p:nvSpPr>
            <p:cNvPr id="1377323" name="Rectangle 4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D</a:t>
              </a:r>
            </a:p>
          </p:txBody>
        </p:sp>
        <p:sp>
          <p:nvSpPr>
            <p:cNvPr id="1377324" name="Freeform 4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5" name="Group 45"/>
          <p:cNvGrpSpPr>
            <a:grpSpLocks/>
          </p:cNvGrpSpPr>
          <p:nvPr/>
        </p:nvGrpSpPr>
        <p:grpSpPr bwMode="auto">
          <a:xfrm>
            <a:off x="4343400" y="3429000"/>
            <a:ext cx="304800" cy="838200"/>
            <a:chOff x="336" y="1200"/>
            <a:chExt cx="144" cy="720"/>
          </a:xfrm>
        </p:grpSpPr>
        <p:sp>
          <p:nvSpPr>
            <p:cNvPr id="1377326" name="Rectangle 4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27" name="Freeform 4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8" name="Group 48"/>
          <p:cNvGrpSpPr>
            <a:grpSpLocks/>
          </p:cNvGrpSpPr>
          <p:nvPr/>
        </p:nvGrpSpPr>
        <p:grpSpPr bwMode="auto">
          <a:xfrm>
            <a:off x="4343400" y="4343400"/>
            <a:ext cx="304800" cy="838200"/>
            <a:chOff x="336" y="1200"/>
            <a:chExt cx="144" cy="720"/>
          </a:xfrm>
        </p:grpSpPr>
        <p:sp>
          <p:nvSpPr>
            <p:cNvPr id="1377329" name="Rectangle 4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30" name="Freeform 5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1" name="Group 51"/>
          <p:cNvGrpSpPr>
            <a:grpSpLocks/>
          </p:cNvGrpSpPr>
          <p:nvPr/>
        </p:nvGrpSpPr>
        <p:grpSpPr bwMode="auto">
          <a:xfrm>
            <a:off x="5715000" y="3429000"/>
            <a:ext cx="304800" cy="838200"/>
            <a:chOff x="336" y="1200"/>
            <a:chExt cx="144" cy="720"/>
          </a:xfrm>
        </p:grpSpPr>
        <p:sp>
          <p:nvSpPr>
            <p:cNvPr id="1377332" name="Rectangle 5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3" name="Freeform 5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4" name="Group 54"/>
          <p:cNvGrpSpPr>
            <a:grpSpLocks/>
          </p:cNvGrpSpPr>
          <p:nvPr/>
        </p:nvGrpSpPr>
        <p:grpSpPr bwMode="auto">
          <a:xfrm>
            <a:off x="5715000" y="4343400"/>
            <a:ext cx="304800" cy="838200"/>
            <a:chOff x="336" y="1200"/>
            <a:chExt cx="144" cy="720"/>
          </a:xfrm>
        </p:grpSpPr>
        <p:sp>
          <p:nvSpPr>
            <p:cNvPr id="1377335" name="Rectangle 5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6" name="Freeform 5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7" name="Group 57"/>
          <p:cNvGrpSpPr>
            <a:grpSpLocks/>
          </p:cNvGrpSpPr>
          <p:nvPr/>
        </p:nvGrpSpPr>
        <p:grpSpPr bwMode="auto">
          <a:xfrm>
            <a:off x="8077200" y="3429000"/>
            <a:ext cx="304800" cy="838200"/>
            <a:chOff x="336" y="1200"/>
            <a:chExt cx="144" cy="720"/>
          </a:xfrm>
        </p:grpSpPr>
        <p:sp>
          <p:nvSpPr>
            <p:cNvPr id="1377338" name="Rectangle 5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b="1">
                <a:solidFill>
                  <a:prstClr val="black"/>
                </a:solidFill>
                <a:latin typeface="Arial" pitchFamily="-110" charset="0"/>
                <a:ea typeface="ＭＳ Ｐゴシック"/>
                <a:cs typeface="ＭＳ Ｐゴシック"/>
              </a:endParaRPr>
            </a:p>
          </p:txBody>
        </p:sp>
        <p:sp>
          <p:nvSpPr>
            <p:cNvPr id="1377339" name="Freeform 5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377340" name="Group 60"/>
          <p:cNvGrpSpPr>
            <a:grpSpLocks/>
          </p:cNvGrpSpPr>
          <p:nvPr/>
        </p:nvGrpSpPr>
        <p:grpSpPr bwMode="auto">
          <a:xfrm>
            <a:off x="8077200" y="4343400"/>
            <a:ext cx="304800" cy="838200"/>
            <a:chOff x="336" y="1200"/>
            <a:chExt cx="144" cy="720"/>
          </a:xfrm>
        </p:grpSpPr>
        <p:sp>
          <p:nvSpPr>
            <p:cNvPr id="1377341" name="Rectangle 6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a:solidFill>
                  <a:prstClr val="black"/>
                </a:solidFill>
                <a:latin typeface="Verdana" charset="0"/>
                <a:ea typeface="ＭＳ Ｐゴシック"/>
                <a:cs typeface="ＭＳ Ｐゴシック"/>
              </a:endParaRPr>
            </a:p>
          </p:txBody>
        </p:sp>
        <p:sp>
          <p:nvSpPr>
            <p:cNvPr id="1377342" name="Freeform 6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377343" name="Line 63"/>
          <p:cNvSpPr>
            <a:spLocks noChangeShapeType="1"/>
          </p:cNvSpPr>
          <p:nvPr/>
        </p:nvSpPr>
        <p:spPr bwMode="auto">
          <a:xfrm>
            <a:off x="2895600" y="3886200"/>
            <a:ext cx="1447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44" name="Line 64"/>
          <p:cNvSpPr>
            <a:spLocks noChangeShapeType="1"/>
          </p:cNvSpPr>
          <p:nvPr/>
        </p:nvSpPr>
        <p:spPr bwMode="auto">
          <a:xfrm>
            <a:off x="4648200" y="3886200"/>
            <a:ext cx="1066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45" name="Line 65"/>
          <p:cNvSpPr>
            <a:spLocks noChangeShapeType="1"/>
          </p:cNvSpPr>
          <p:nvPr/>
        </p:nvSpPr>
        <p:spPr bwMode="auto">
          <a:xfrm>
            <a:off x="6019800" y="3886200"/>
            <a:ext cx="20574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46" name="Oval 66"/>
          <p:cNvSpPr>
            <a:spLocks noChangeArrowheads="1"/>
          </p:cNvSpPr>
          <p:nvPr/>
        </p:nvSpPr>
        <p:spPr bwMode="auto">
          <a:xfrm>
            <a:off x="3276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47" name="Oval 67"/>
          <p:cNvSpPr>
            <a:spLocks noChangeArrowheads="1"/>
          </p:cNvSpPr>
          <p:nvPr/>
        </p:nvSpPr>
        <p:spPr bwMode="auto">
          <a:xfrm>
            <a:off x="4800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48" name="Text Box 68"/>
          <p:cNvSpPr txBox="1">
            <a:spLocks noChangeArrowheads="1"/>
          </p:cNvSpPr>
          <p:nvPr/>
        </p:nvSpPr>
        <p:spPr bwMode="auto">
          <a:xfrm rot="16200000">
            <a:off x="8039894" y="3663126"/>
            <a:ext cx="1020763" cy="40011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Cause</a:t>
            </a:r>
          </a:p>
        </p:txBody>
      </p:sp>
      <p:sp>
        <p:nvSpPr>
          <p:cNvPr id="1377349" name="Text Box 69"/>
          <p:cNvSpPr txBox="1">
            <a:spLocks noChangeArrowheads="1"/>
          </p:cNvSpPr>
          <p:nvPr/>
        </p:nvSpPr>
        <p:spPr bwMode="auto">
          <a:xfrm rot="16200000">
            <a:off x="8261700" y="4472178"/>
            <a:ext cx="579155" cy="400110"/>
          </a:xfrm>
          <a:prstGeom prst="rect">
            <a:avLst/>
          </a:prstGeom>
          <a:noFill/>
          <a:ln w="25400">
            <a:noFill/>
            <a:miter lim="800000"/>
            <a:headEnd/>
            <a:tailEnd/>
          </a:ln>
          <a:effectLst/>
        </p:spPr>
        <p:txBody>
          <a:bodyPr wrap="none">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EPC</a:t>
            </a:r>
          </a:p>
        </p:txBody>
      </p:sp>
      <p:sp>
        <p:nvSpPr>
          <p:cNvPr id="1377350" name="Line 70"/>
          <p:cNvSpPr>
            <a:spLocks noChangeShapeType="1"/>
          </p:cNvSpPr>
          <p:nvPr/>
        </p:nvSpPr>
        <p:spPr bwMode="auto">
          <a:xfrm>
            <a:off x="7848600" y="1447800"/>
            <a:ext cx="0" cy="4114800"/>
          </a:xfrm>
          <a:prstGeom prst="line">
            <a:avLst/>
          </a:prstGeom>
          <a:noFill/>
          <a:ln w="57150">
            <a:solidFill>
              <a:schemeClr val="hlink"/>
            </a:solidFill>
            <a:prstDash val="sysDot"/>
            <a:round/>
            <a:headEnd/>
            <a:tailEnd/>
          </a:ln>
          <a:effectLst/>
        </p:spPr>
        <p:txBody>
          <a:bodyP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1" name="Oval 71"/>
          <p:cNvSpPr>
            <a:spLocks noChangeArrowheads="1"/>
          </p:cNvSpPr>
          <p:nvPr/>
        </p:nvSpPr>
        <p:spPr bwMode="auto">
          <a:xfrm>
            <a:off x="6934200" y="36576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2" name="Freeform 72"/>
          <p:cNvSpPr>
            <a:spLocks/>
          </p:cNvSpPr>
          <p:nvPr/>
        </p:nvSpPr>
        <p:spPr bwMode="auto">
          <a:xfrm>
            <a:off x="838200" y="2362200"/>
            <a:ext cx="1752600" cy="2362200"/>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chemeClr val="tx1"/>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3" name="Line 73"/>
          <p:cNvSpPr>
            <a:spLocks noChangeShapeType="1"/>
          </p:cNvSpPr>
          <p:nvPr/>
        </p:nvSpPr>
        <p:spPr bwMode="auto">
          <a:xfrm>
            <a:off x="2895600" y="4724400"/>
            <a:ext cx="1447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4" name="Line 74"/>
          <p:cNvSpPr>
            <a:spLocks noChangeShapeType="1"/>
          </p:cNvSpPr>
          <p:nvPr/>
        </p:nvSpPr>
        <p:spPr bwMode="auto">
          <a:xfrm>
            <a:off x="4648200" y="4724400"/>
            <a:ext cx="1066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5" name="Line 75"/>
          <p:cNvSpPr>
            <a:spLocks noChangeShapeType="1"/>
          </p:cNvSpPr>
          <p:nvPr/>
        </p:nvSpPr>
        <p:spPr bwMode="auto">
          <a:xfrm>
            <a:off x="6019800" y="4724400"/>
            <a:ext cx="20574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77356" name="Group 76"/>
          <p:cNvGrpSpPr>
            <a:grpSpLocks/>
          </p:cNvGrpSpPr>
          <p:nvPr/>
        </p:nvGrpSpPr>
        <p:grpSpPr bwMode="auto">
          <a:xfrm>
            <a:off x="152400" y="2601913"/>
            <a:ext cx="8763000" cy="3454399"/>
            <a:chOff x="96" y="1639"/>
            <a:chExt cx="5520" cy="2176"/>
          </a:xfrm>
        </p:grpSpPr>
        <p:sp>
          <p:nvSpPr>
            <p:cNvPr id="1377357" name="Freeform 77"/>
            <p:cNvSpPr>
              <a:spLocks/>
            </p:cNvSpPr>
            <p:nvPr/>
          </p:nvSpPr>
          <p:spPr bwMode="auto">
            <a:xfrm>
              <a:off x="96" y="1639"/>
              <a:ext cx="4752" cy="1776"/>
            </a:xfrm>
            <a:custGeom>
              <a:avLst/>
              <a:gdLst/>
              <a:ahLst/>
              <a:cxnLst>
                <a:cxn ang="0">
                  <a:pos x="4608" y="960"/>
                </a:cxn>
                <a:cxn ang="0">
                  <a:pos x="4752" y="1104"/>
                </a:cxn>
                <a:cxn ang="0">
                  <a:pos x="4752" y="1968"/>
                </a:cxn>
                <a:cxn ang="0">
                  <a:pos x="0" y="1968"/>
                </a:cxn>
                <a:cxn ang="0">
                  <a:pos x="0" y="0"/>
                </a:cxn>
              </a:cxnLst>
              <a:rect l="0" t="0" r="r" b="b"/>
              <a:pathLst>
                <a:path w="4752" h="1968">
                  <a:moveTo>
                    <a:pt x="4608" y="960"/>
                  </a:moveTo>
                  <a:lnTo>
                    <a:pt x="4752" y="1104"/>
                  </a:lnTo>
                  <a:lnTo>
                    <a:pt x="4752" y="1968"/>
                  </a:lnTo>
                  <a:lnTo>
                    <a:pt x="0" y="1968"/>
                  </a:lnTo>
                  <a:lnTo>
                    <a:pt x="0" y="0"/>
                  </a:lnTo>
                </a:path>
              </a:pathLst>
            </a:custGeom>
            <a:noFill/>
            <a:ln w="25400" cap="flat" cmpd="sng">
              <a:solidFill>
                <a:srgbClr val="FF0000"/>
              </a:solidFill>
              <a:prstDash val="solid"/>
              <a:round/>
              <a:headEnd type="none" w="med" len="med"/>
              <a:tailEnd type="triangle" w="med" len="med"/>
            </a:ln>
            <a:effectLst/>
          </p:spPr>
          <p:txBody>
            <a:bodyP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8" name="Line 78"/>
            <p:cNvSpPr>
              <a:spLocks noChangeShapeType="1"/>
            </p:cNvSpPr>
            <p:nvPr/>
          </p:nvSpPr>
          <p:spPr bwMode="auto">
            <a:xfrm flipH="1" flipV="1">
              <a:off x="2640"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59" name="Text Box 79"/>
            <p:cNvSpPr txBox="1">
              <a:spLocks noChangeArrowheads="1"/>
            </p:cNvSpPr>
            <p:nvPr/>
          </p:nvSpPr>
          <p:spPr bwMode="auto">
            <a:xfrm>
              <a:off x="2016"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D Stage</a:t>
              </a:r>
            </a:p>
          </p:txBody>
        </p:sp>
        <p:sp>
          <p:nvSpPr>
            <p:cNvPr id="1377360" name="Line 80"/>
            <p:cNvSpPr>
              <a:spLocks noChangeShapeType="1"/>
            </p:cNvSpPr>
            <p:nvPr/>
          </p:nvSpPr>
          <p:spPr bwMode="auto">
            <a:xfrm flipH="1" flipV="1">
              <a:off x="153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61" name="Text Box 81"/>
            <p:cNvSpPr txBox="1">
              <a:spLocks noChangeArrowheads="1"/>
            </p:cNvSpPr>
            <p:nvPr/>
          </p:nvSpPr>
          <p:spPr bwMode="auto">
            <a:xfrm>
              <a:off x="96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F Stage</a:t>
              </a:r>
            </a:p>
          </p:txBody>
        </p:sp>
        <p:sp>
          <p:nvSpPr>
            <p:cNvPr id="1377362" name="Line 82"/>
            <p:cNvSpPr>
              <a:spLocks noChangeShapeType="1"/>
            </p:cNvSpPr>
            <p:nvPr/>
          </p:nvSpPr>
          <p:spPr bwMode="auto">
            <a:xfrm flipH="1" flipV="1">
              <a:off x="345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77363" name="Text Box 83"/>
            <p:cNvSpPr txBox="1">
              <a:spLocks noChangeArrowheads="1"/>
            </p:cNvSpPr>
            <p:nvPr/>
          </p:nvSpPr>
          <p:spPr bwMode="auto">
            <a:xfrm>
              <a:off x="288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E Stage</a:t>
              </a:r>
            </a:p>
          </p:txBody>
        </p:sp>
        <p:sp>
          <p:nvSpPr>
            <p:cNvPr id="1377364" name="Text Box 84"/>
            <p:cNvSpPr txBox="1">
              <a:spLocks noChangeArrowheads="1"/>
            </p:cNvSpPr>
            <p:nvPr/>
          </p:nvSpPr>
          <p:spPr bwMode="auto">
            <a:xfrm>
              <a:off x="96" y="2880"/>
              <a:ext cx="700" cy="582"/>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dirty="0">
                  <a:solidFill>
                    <a:prstClr val="black"/>
                  </a:solidFill>
                  <a:latin typeface="Calibri"/>
                  <a:ea typeface="ＭＳ Ｐゴシック"/>
                  <a:cs typeface="Calibri"/>
                </a:rPr>
                <a:t>Select Handler PC</a:t>
              </a:r>
            </a:p>
          </p:txBody>
        </p:sp>
        <p:sp>
          <p:nvSpPr>
            <p:cNvPr id="1377365" name="Text Box 85"/>
            <p:cNvSpPr txBox="1">
              <a:spLocks noChangeArrowheads="1"/>
            </p:cNvSpPr>
            <p:nvPr/>
          </p:nvSpPr>
          <p:spPr bwMode="auto">
            <a:xfrm>
              <a:off x="4848" y="3408"/>
              <a:ext cx="720" cy="407"/>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a:t>
              </a:r>
              <a:r>
                <a:rPr lang="en-US" sz="1800" i="1" dirty="0" err="1">
                  <a:solidFill>
                    <a:prstClr val="black"/>
                  </a:solidFill>
                  <a:latin typeface="Calibri"/>
                  <a:ea typeface="ＭＳ Ｐゴシック"/>
                  <a:cs typeface="Calibri"/>
                </a:rPr>
                <a:t>Writeback</a:t>
              </a:r>
              <a:endParaRPr lang="en-US" sz="1800" i="1" dirty="0">
                <a:solidFill>
                  <a:prstClr val="black"/>
                </a:solidFill>
                <a:latin typeface="Calibri"/>
                <a:ea typeface="ＭＳ Ｐゴシック"/>
                <a:cs typeface="Calibri"/>
              </a:endParaRPr>
            </a:p>
          </p:txBody>
        </p:sp>
        <p:sp>
          <p:nvSpPr>
            <p:cNvPr id="1377366" name="Freeform 86"/>
            <p:cNvSpPr>
              <a:spLocks/>
            </p:cNvSpPr>
            <p:nvPr/>
          </p:nvSpPr>
          <p:spPr bwMode="auto">
            <a:xfrm>
              <a:off x="4848" y="3072"/>
              <a:ext cx="768" cy="336"/>
            </a:xfrm>
            <a:custGeom>
              <a:avLst/>
              <a:gdLst/>
              <a:ahLst/>
              <a:cxnLst>
                <a:cxn ang="0">
                  <a:pos x="0" y="336"/>
                </a:cxn>
                <a:cxn ang="0">
                  <a:pos x="768" y="336"/>
                </a:cxn>
                <a:cxn ang="0">
                  <a:pos x="768" y="0"/>
                </a:cxn>
              </a:cxnLst>
              <a:rect l="0" t="0" r="r" b="b"/>
              <a:pathLst>
                <a:path w="768" h="336">
                  <a:moveTo>
                    <a:pt x="0" y="336"/>
                  </a:moveTo>
                  <a:lnTo>
                    <a:pt x="768" y="336"/>
                  </a:lnTo>
                  <a:lnTo>
                    <a:pt x="768" y="0"/>
                  </a:ln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377367" name="Text Box 87"/>
          <p:cNvSpPr txBox="1">
            <a:spLocks noChangeArrowheads="1"/>
          </p:cNvSpPr>
          <p:nvPr/>
        </p:nvSpPr>
        <p:spPr bwMode="auto">
          <a:xfrm>
            <a:off x="6934200" y="762000"/>
            <a:ext cx="1284288" cy="707886"/>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2000" i="1" dirty="0">
                <a:solidFill>
                  <a:prstClr val="black"/>
                </a:solidFill>
                <a:latin typeface="Calibri"/>
                <a:ea typeface="ＭＳ Ｐゴシック"/>
                <a:cs typeface="Calibri"/>
              </a:rPr>
              <a:t>Commit Point</a:t>
            </a:r>
          </a:p>
        </p:txBody>
      </p:sp>
    </p:spTree>
    <p:extLst>
      <p:ext uri="{BB962C8B-B14F-4D97-AF65-F5344CB8AC3E}">
        <p14:creationId xmlns:p14="http://schemas.microsoft.com/office/powerpoint/2010/main" val="395140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77356"/>
                                        </p:tgtEl>
                                        <p:attrNameLst>
                                          <p:attrName>style.visibility</p:attrName>
                                        </p:attrNameLst>
                                      </p:cBhvr>
                                      <p:to>
                                        <p:strVal val="visible"/>
                                      </p:to>
                                    </p:set>
                                    <p:animEffect transition="in" filter="wipe(right)">
                                      <p:cBhvr>
                                        <p:cTn id="7" dur="1000"/>
                                        <p:tgtEl>
                                          <p:spTgt spid="137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dirty="0"/>
              <a:t>Exception Handling </a:t>
            </a:r>
            <a:r>
              <a:rPr lang="en-US" sz="2000" dirty="0"/>
              <a:t>5-Stage Pipeline</a:t>
            </a:r>
          </a:p>
        </p:txBody>
      </p:sp>
      <p:sp>
        <p:nvSpPr>
          <p:cNvPr id="1378307" name="Rectangle 3"/>
          <p:cNvSpPr>
            <a:spLocks noGrp="1" noChangeArrowheads="1"/>
          </p:cNvSpPr>
          <p:nvPr>
            <p:ph idx="1"/>
          </p:nvPr>
        </p:nvSpPr>
        <p:spPr/>
        <p:txBody>
          <a:bodyPr/>
          <a:lstStyle/>
          <a:p>
            <a:r>
              <a:rPr lang="en-US" sz="2800" dirty="0"/>
              <a:t>Hold exception flags in pipeline until commit point (M stage)</a:t>
            </a:r>
          </a:p>
          <a:p>
            <a:pPr lvl="1"/>
            <a:endParaRPr lang="en-US" sz="2000" dirty="0"/>
          </a:p>
          <a:p>
            <a:r>
              <a:rPr lang="en-US" sz="2800" dirty="0"/>
              <a:t>Exceptions in earlier pipe stages override later exceptions </a:t>
            </a:r>
            <a:r>
              <a:rPr lang="en-US" sz="2800" i="1" dirty="0"/>
              <a:t>for a given instruction</a:t>
            </a:r>
          </a:p>
          <a:p>
            <a:pPr lvl="1"/>
            <a:endParaRPr lang="en-US" sz="2000" dirty="0"/>
          </a:p>
          <a:p>
            <a:r>
              <a:rPr lang="en-US" sz="2800" dirty="0"/>
              <a:t>Inject external interrupts at commit point (override others)</a:t>
            </a:r>
          </a:p>
          <a:p>
            <a:pPr lvl="1"/>
            <a:endParaRPr lang="en-US" sz="2000" dirty="0"/>
          </a:p>
          <a:p>
            <a:r>
              <a:rPr lang="en-US" sz="2800" dirty="0"/>
              <a:t>If trap at commit: update Cause and EPC registers, kill all stages, inject handler PC into fetch stage</a:t>
            </a:r>
          </a:p>
        </p:txBody>
      </p:sp>
      <p:sp>
        <p:nvSpPr>
          <p:cNvPr id="6" name="Slide Number Placeholder 5"/>
          <p:cNvSpPr>
            <a:spLocks noGrp="1"/>
          </p:cNvSpPr>
          <p:nvPr>
            <p:ph type="sldNum" sz="quarter" idx="12"/>
          </p:nvPr>
        </p:nvSpPr>
        <p:spPr>
          <a:prstGeom prst="rect">
            <a:avLst/>
          </a:prstGeom>
        </p:spPr>
        <p:txBody>
          <a:bodyPr/>
          <a:lstStyle/>
          <a:p>
            <a:fld id="{479E7606-972F-6044-AB80-A3FFF3A6DD37}" type="slidenum">
              <a:rPr lang="en-US">
                <a:solidFill>
                  <a:prstClr val="black"/>
                </a:solidFill>
              </a:rPr>
              <a:pPr/>
              <a:t>9</a:t>
            </a:fld>
            <a:endParaRPr lang="en-US">
              <a:solidFill>
                <a:srgbClr val="FBBA03"/>
              </a:solidFill>
            </a:endParaRPr>
          </a:p>
        </p:txBody>
      </p:sp>
    </p:spTree>
    <p:extLst>
      <p:ext uri="{BB962C8B-B14F-4D97-AF65-F5344CB8AC3E}">
        <p14:creationId xmlns:p14="http://schemas.microsoft.com/office/powerpoint/2010/main" val="296512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83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83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build="p"/>
    </p:bldLst>
  </p:timing>
</p:sld>
</file>

<file path=ppt/theme/theme1.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sz="2000" dirty="0">
            <a:solidFill>
              <a:schemeClr val="tx1"/>
            </a:solidFill>
            <a:latin typeface="Calibri"/>
            <a:cs typeface="Calibri"/>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3918</TotalTime>
  <Pages>12</Pages>
  <Words>3296</Words>
  <Application>Microsoft Macintosh PowerPoint</Application>
  <PresentationFormat>Letter Paper (8.5x11 in)</PresentationFormat>
  <Paragraphs>614</Paragraphs>
  <Slides>39</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Courier</vt:lpstr>
      <vt:lpstr>Courier New</vt:lpstr>
      <vt:lpstr>Symbol</vt:lpstr>
      <vt:lpstr>Times New Roman</vt:lpstr>
      <vt:lpstr>Verdana</vt:lpstr>
      <vt:lpstr>Wingdings</vt:lpstr>
      <vt:lpstr>1_CS252-template</vt:lpstr>
      <vt:lpstr>2_CS252-template</vt:lpstr>
      <vt:lpstr>CS 152 Computer Architecture and Engineering CS252 Graduate Computer Architecture   Lecture 4 – Pipelining Part II</vt:lpstr>
      <vt:lpstr>Last Time in Lecture 3</vt:lpstr>
      <vt:lpstr>Asynchronous Interrupts</vt:lpstr>
      <vt:lpstr>Trap: altering the normal flow of control</vt:lpstr>
      <vt:lpstr>Trap Handler</vt:lpstr>
      <vt:lpstr>Synchronous Trap</vt:lpstr>
      <vt:lpstr>Exception Handling 5-Stage Pipeline</vt:lpstr>
      <vt:lpstr>Exception Handling 5-Stage Pipeline</vt:lpstr>
      <vt:lpstr>Exception Handling 5-Stage Pipeline</vt:lpstr>
      <vt:lpstr>Speculating on Exceptions</vt:lpstr>
      <vt:lpstr>Deeper Pipelines: MIPS R4000</vt:lpstr>
      <vt:lpstr>R4000 Load-Use Delay</vt:lpstr>
      <vt:lpstr>R4000 Branches</vt:lpstr>
      <vt:lpstr>Simple vector-vector add code example</vt:lpstr>
      <vt:lpstr>Simple Pipeline Scheduling</vt:lpstr>
      <vt:lpstr>One way to reduce hazards: Loop Unrolling</vt:lpstr>
      <vt:lpstr>Alternative Approach: Decoupling (lookahead, runahead) in µarchitecture</vt:lpstr>
      <vt:lpstr>Simple Decoupled Machine</vt:lpstr>
      <vt:lpstr>Decoupled Execution</vt:lpstr>
      <vt:lpstr>Simple Decoupled Machine</vt:lpstr>
      <vt:lpstr>CS152 Administrivia</vt:lpstr>
      <vt:lpstr>CS252 Administrivia</vt:lpstr>
      <vt:lpstr>IBM 7030 “Stretch” (1954-1961)</vt:lpstr>
      <vt:lpstr>Supercomputers</vt:lpstr>
      <vt:lpstr>CDC 6600 Seymour Cray, 1964</vt:lpstr>
      <vt:lpstr>CDC 6600:  A Load/Store Architecture</vt:lpstr>
      <vt:lpstr>CDC 6600: Datapath</vt:lpstr>
      <vt:lpstr>CDC6600: Vector Addition</vt:lpstr>
      <vt:lpstr>CDC6600 ISA designed to simplify high-performance implementation</vt:lpstr>
      <vt:lpstr>PowerPoint Presentation</vt:lpstr>
      <vt:lpstr>IBM Memo on CDC6600</vt:lpstr>
      <vt:lpstr>Computer Architecture Terminology</vt:lpstr>
      <vt:lpstr>Issues in Complex Pipeline Control</vt:lpstr>
      <vt:lpstr>CDC6600 Scoreboard</vt:lpstr>
      <vt:lpstr>More Complex In-Order Pipeline</vt:lpstr>
      <vt:lpstr>In-Order Superscalar Pipeline</vt:lpstr>
      <vt:lpstr>In-Order Pipeline with two ALU stages</vt:lpstr>
      <vt:lpstr>MC68060 Dynamic ALU Scheduling</vt:lpstr>
      <vt:lpstr>Acknowledgements</vt:lpstr>
    </vt:vector>
  </TitlesOfParts>
  <Manager/>
  <Company>UC Berkeley-EECS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dc:title>
  <dc:subject/>
  <dc:creator> Krste Asanovic</dc:creator>
  <cp:keywords/>
  <dc:description/>
  <cp:lastModifiedBy>Krste Asanovic</cp:lastModifiedBy>
  <cp:revision>524</cp:revision>
  <cp:lastPrinted>2013-01-24T23:37:40Z</cp:lastPrinted>
  <dcterms:created xsi:type="dcterms:W3CDTF">2012-01-24T20:37:12Z</dcterms:created>
  <dcterms:modified xsi:type="dcterms:W3CDTF">2021-01-30T20:56:38Z</dcterms:modified>
  <cp:category/>
</cp:coreProperties>
</file>