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 id="2147483698" r:id="rId2"/>
    <p:sldMasterId id="2147483707" r:id="rId3"/>
    <p:sldMasterId id="2147483716" r:id="rId4"/>
  </p:sldMasterIdLst>
  <p:notesMasterIdLst>
    <p:notesMasterId r:id="rId33"/>
  </p:notesMasterIdLst>
  <p:handoutMasterIdLst>
    <p:handoutMasterId r:id="rId34"/>
  </p:handoutMasterIdLst>
  <p:sldIdLst>
    <p:sldId id="322" r:id="rId5"/>
    <p:sldId id="678" r:id="rId6"/>
    <p:sldId id="683" r:id="rId7"/>
    <p:sldId id="717" r:id="rId8"/>
    <p:sldId id="684" r:id="rId9"/>
    <p:sldId id="685" r:id="rId10"/>
    <p:sldId id="686" r:id="rId11"/>
    <p:sldId id="687" r:id="rId12"/>
    <p:sldId id="712" r:id="rId13"/>
    <p:sldId id="679" r:id="rId14"/>
    <p:sldId id="714" r:id="rId15"/>
    <p:sldId id="688" r:id="rId16"/>
    <p:sldId id="689" r:id="rId17"/>
    <p:sldId id="690" r:id="rId18"/>
    <p:sldId id="691" r:id="rId19"/>
    <p:sldId id="718" r:id="rId20"/>
    <p:sldId id="677" r:id="rId21"/>
    <p:sldId id="692" r:id="rId22"/>
    <p:sldId id="693" r:id="rId23"/>
    <p:sldId id="695" r:id="rId24"/>
    <p:sldId id="715" r:id="rId25"/>
    <p:sldId id="696" r:id="rId26"/>
    <p:sldId id="716" r:id="rId27"/>
    <p:sldId id="697" r:id="rId28"/>
    <p:sldId id="698" r:id="rId29"/>
    <p:sldId id="699" r:id="rId30"/>
    <p:sldId id="700" r:id="rId31"/>
    <p:sldId id="617" r:id="rId32"/>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11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F9E"/>
    <a:srgbClr val="55FC02"/>
    <a:srgbClr val="FBBA03"/>
    <a:srgbClr val="0332B7"/>
    <a:srgbClr val="000000"/>
    <a:srgbClr val="114FFB"/>
    <a:srgbClr val="7B00E4"/>
    <a:srgbClr val="EFFB03"/>
    <a:srgbClr val="F90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0" autoAdjust="0"/>
    <p:restoredTop sz="87919" autoAdjust="0"/>
  </p:normalViewPr>
  <p:slideViewPr>
    <p:cSldViewPr>
      <p:cViewPr varScale="1">
        <p:scale>
          <a:sx n="113" d="100"/>
          <a:sy n="113" d="100"/>
        </p:scale>
        <p:origin x="1752" y="184"/>
      </p:cViewPr>
      <p:guideLst>
        <p:guide orient="horz" pos="2208"/>
        <p:guide pos="211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0"/>
    </p:cViewPr>
  </p:sorterViewPr>
  <p:notesViewPr>
    <p:cSldViewPr>
      <p:cViewPr varScale="1">
        <p:scale>
          <a:sx n="50" d="100"/>
          <a:sy n="50" d="100"/>
        </p:scale>
        <p:origin x="-1830"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a:solidFill>
                  <a:schemeClr val="tx1"/>
                </a:solidFill>
              </a:defRPr>
            </a:lvl1pPr>
          </a:lstStyle>
          <a:p>
            <a:r>
              <a:rPr lang="en-US"/>
              <a:t>CS252 S05</a:t>
            </a:r>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fld id="{F00E107E-D012-E24C-A720-81082AB523BB}" type="slidenum">
              <a:rPr lang="en-US"/>
              <a:pPr/>
              <a:t>‹#›</a:t>
            </a:fld>
            <a:endParaRPr lang="en-US"/>
          </a:p>
        </p:txBody>
      </p:sp>
    </p:spTree>
    <p:extLst>
      <p:ext uri="{BB962C8B-B14F-4D97-AF65-F5344CB8AC3E}">
        <p14:creationId xmlns:p14="http://schemas.microsoft.com/office/powerpoint/2010/main" val="136131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a:solidFill>
                  <a:schemeClr val="tx1"/>
                </a:solidFill>
                <a:latin typeface="Times New Roman" charset="0"/>
              </a:defRPr>
            </a:lvl1pPr>
          </a:lstStyle>
          <a:p>
            <a:r>
              <a:rPr lang="en-US"/>
              <a:t>CS252 S05</a:t>
            </a:r>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fld id="{CBD889F7-70D0-5A4F-884D-48B5C2AEA447}" type="slidenum">
              <a:rPr lang="en-US"/>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pPr>
            <a:r>
              <a:rPr lang="en-US" sz="1300">
                <a:solidFill>
                  <a:schemeClr val="tx1"/>
                </a:solidFill>
              </a:rPr>
              <a:t>Page </a:t>
            </a:r>
            <a:fld id="{D69BA9E0-E144-6649-918E-93571149F481}" type="slidenum">
              <a:rPr lang="en-US" sz="1300">
                <a:solidFill>
                  <a:schemeClr val="tx1"/>
                </a:solidFill>
              </a:rPr>
              <a:pPr algn="ctr" defTabSz="919163">
                <a:lnSpc>
                  <a:spcPct val="90000"/>
                </a:lnSpc>
                <a:spcBef>
                  <a:spcPct val="0"/>
                </a:spcBef>
              </a:pPr>
              <a:t>‹#›</a:t>
            </a:fld>
            <a:endParaRPr lang="en-US" sz="1300">
              <a:solidFill>
                <a:schemeClr val="tx1"/>
              </a:solidFill>
            </a:endParaRPr>
          </a:p>
        </p:txBody>
      </p:sp>
      <p:sp>
        <p:nvSpPr>
          <p:cNvPr id="2055"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a:effectLst/>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510624"/>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DD3A8BD4-06CA-C241-9CF8-A2F132F37E8E}" type="slidenum">
              <a:rPr lang="en-US"/>
              <a:pPr/>
              <a:t>1</a:t>
            </a:fld>
            <a:endParaRPr lang="en-US"/>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1pPr>
            <a:lvl2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2pPr>
            <a:lvl3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3pPr>
            <a:lvl4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4pPr>
            <a:lvl5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5pPr>
            <a:lvl6pPr marL="2330531"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6pPr>
            <a:lvl7pPr marL="2754264"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7pPr>
            <a:lvl8pPr marL="3177997"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8pPr>
            <a:lvl9pPr marL="3601730"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9pPr>
          </a:lstStyle>
          <a:p>
            <a:pPr eaLnBrk="1"/>
            <a:fld id="{45EB5341-F1AA-F045-A708-12F3E1013472}" type="slidenum">
              <a:rPr lang="en-US">
                <a:solidFill>
                  <a:srgbClr val="000000"/>
                </a:solidFill>
                <a:latin typeface="Times New Roman" charset="0"/>
                <a:cs typeface="Segoe UI" charset="0"/>
              </a:rPr>
              <a:pPr eaLnBrk="1"/>
              <a:t>11</a:t>
            </a:fld>
            <a:endParaRPr lang="en-US">
              <a:solidFill>
                <a:srgbClr val="000000"/>
              </a:solidFill>
              <a:latin typeface="Times New Roman" charset="0"/>
              <a:cs typeface="Segoe UI" charset="0"/>
            </a:endParaRPr>
          </a:p>
        </p:txBody>
      </p:sp>
      <p:sp>
        <p:nvSpPr>
          <p:cNvPr id="51203" name="Rectangle 1"/>
          <p:cNvSpPr>
            <a:spLocks noGrp="1" noRot="1" noChangeAspect="1" noChangeArrowheads="1" noTextEdit="1"/>
          </p:cNvSpPr>
          <p:nvPr>
            <p:ph type="sldImg"/>
          </p:nvPr>
        </p:nvSpPr>
        <p:spPr>
          <a:xfrm>
            <a:off x="1257300" y="730250"/>
            <a:ext cx="4799013" cy="3598863"/>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a:xfrm>
            <a:off x="731213" y="4560392"/>
            <a:ext cx="5852774" cy="432089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C61F1880-39F3-B849-9762-40EB0B75D7A1}" type="slidenum">
              <a:rPr lang="en-US">
                <a:solidFill>
                  <a:prstClr val="black"/>
                </a:solidFill>
              </a:rPr>
              <a:pPr/>
              <a:t>12</a:t>
            </a:fld>
            <a:endParaRPr lang="en-US">
              <a:solidFill>
                <a:prstClr val="black"/>
              </a:solidFill>
            </a:endParaRPr>
          </a:p>
        </p:txBody>
      </p:sp>
      <p:sp>
        <p:nvSpPr>
          <p:cNvPr id="1543170" name="Rectangle 2"/>
          <p:cNvSpPr>
            <a:spLocks noGrp="1" noRot="1" noChangeAspect="1" noChangeArrowheads="1" noTextEdit="1"/>
          </p:cNvSpPr>
          <p:nvPr>
            <p:ph type="sldImg"/>
          </p:nvPr>
        </p:nvSpPr>
        <p:spPr>
          <a:ln/>
        </p:spPr>
      </p:sp>
      <p:sp>
        <p:nvSpPr>
          <p:cNvPr id="154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26EE92C8-F3ED-E344-A8DC-1FB5E23AB384}" type="slidenum">
              <a:rPr lang="en-US">
                <a:solidFill>
                  <a:prstClr val="black"/>
                </a:solidFill>
              </a:rPr>
              <a:pPr/>
              <a:t>13</a:t>
            </a:fld>
            <a:endParaRPr lang="en-US">
              <a:solidFill>
                <a:prstClr val="black"/>
              </a:solidFill>
            </a:endParaRPr>
          </a:p>
        </p:txBody>
      </p:sp>
      <p:sp>
        <p:nvSpPr>
          <p:cNvPr id="1490946"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90947"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t>Completely serial (jse)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E9B610F2-F181-204D-BDCB-7AEDCBB4EC70}" type="slidenum">
              <a:rPr lang="en-US">
                <a:solidFill>
                  <a:prstClr val="black"/>
                </a:solidFill>
              </a:rPr>
              <a:pPr/>
              <a:t>14</a:t>
            </a:fld>
            <a:endParaRPr lang="en-US">
              <a:solidFill>
                <a:prstClr val="black"/>
              </a:solidFill>
            </a:endParaRPr>
          </a:p>
        </p:txBody>
      </p:sp>
      <p:sp>
        <p:nvSpPr>
          <p:cNvPr id="149299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9299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pPr marL="228600" indent="-228600"/>
            <a:r>
              <a:rPr lang="en-US" sz="1600"/>
              <a:t>Need to bypass from write buffer if read address matches write buffer tag!</a:t>
            </a:r>
          </a:p>
          <a:p>
            <a:pPr marL="228600" indent="-228600"/>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A05CFE49-1DDC-324F-AB7B-DA52B0862878}" type="slidenum">
              <a:rPr lang="en-US">
                <a:solidFill>
                  <a:prstClr val="black"/>
                </a:solidFill>
              </a:rPr>
              <a:pPr/>
              <a:t>15</a:t>
            </a:fld>
            <a:endParaRPr lang="en-US">
              <a:solidFill>
                <a:prstClr val="black"/>
              </a:solidFill>
            </a:endParaRPr>
          </a:p>
        </p:txBody>
      </p:sp>
      <p:sp>
        <p:nvSpPr>
          <p:cNvPr id="1495042"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95043"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6EA3B88A-5425-F749-AC98-2E95D747A66E}" type="slidenum">
              <a:rPr lang="en-US">
                <a:solidFill>
                  <a:prstClr val="black"/>
                </a:solidFill>
              </a:rPr>
              <a:pPr/>
              <a:t>18</a:t>
            </a:fld>
            <a:endParaRPr lang="en-US">
              <a:solidFill>
                <a:prstClr val="black"/>
              </a:solidFill>
            </a:endParaRPr>
          </a:p>
        </p:txBody>
      </p:sp>
      <p:sp>
        <p:nvSpPr>
          <p:cNvPr id="1497090"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97091"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err="1"/>
              <a:t>Deisgners</a:t>
            </a:r>
            <a:r>
              <a:rPr lang="en-US" dirty="0"/>
              <a:t> of the MIPS M/1000 estimated that waiting for a four-word buffer to empty</a:t>
            </a:r>
          </a:p>
          <a:p>
            <a:r>
              <a:rPr lang="en-US" dirty="0"/>
              <a:t>increased the read miss penalty by a factor of 1.5.</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421BDAB-71E2-4048-8404-595E5AD7629A}" type="slidenum">
              <a:rPr lang="en-US">
                <a:solidFill>
                  <a:prstClr val="black"/>
                </a:solidFill>
              </a:rPr>
              <a:pPr/>
              <a:t>19</a:t>
            </a:fld>
            <a:endParaRPr lang="en-US">
              <a:solidFill>
                <a:prstClr val="black"/>
              </a:solidFill>
            </a:endParaRPr>
          </a:p>
        </p:txBody>
      </p:sp>
      <p:sp>
        <p:nvSpPr>
          <p:cNvPr id="1501186"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501187"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Main reason for </a:t>
            </a:r>
            <a:r>
              <a:rPr lang="en-US" dirty="0" err="1"/>
              <a:t>subblock</a:t>
            </a:r>
            <a:r>
              <a:rPr lang="en-US" dirty="0"/>
              <a:t> placement is to reduce tag overhead.</a:t>
            </a:r>
          </a:p>
          <a:p>
            <a:r>
              <a:rPr lang="en-US" dirty="0"/>
              <a:t>Sector cache (</a:t>
            </a:r>
            <a:r>
              <a:rPr lang="en-US" dirty="0" err="1"/>
              <a:t>jse</a:t>
            </a:r>
            <a:r>
              <a:rPr lang="en-US" dirty="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FFA2FD40-A184-BE46-8C91-53F676E2ADFE}" type="slidenum">
              <a:rPr lang="en-US">
                <a:solidFill>
                  <a:prstClr val="black"/>
                </a:solidFill>
              </a:rPr>
              <a:pPr/>
              <a:t>20</a:t>
            </a:fld>
            <a:endParaRPr lang="en-US">
              <a:solidFill>
                <a:prstClr val="black"/>
              </a:solidFill>
            </a:endParaRPr>
          </a:p>
        </p:txBody>
      </p:sp>
      <p:sp>
        <p:nvSpPr>
          <p:cNvPr id="1545218"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45219"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t>MPI makes it easier to compute overall performance (jse)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1pPr>
            <a:lvl2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2pPr>
            <a:lvl3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3pPr>
            <a:lvl4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4pPr>
            <a:lvl5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5pPr>
            <a:lvl6pPr marL="2330531"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6pPr>
            <a:lvl7pPr marL="2754264"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7pPr>
            <a:lvl8pPr marL="3177997"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8pPr>
            <a:lvl9pPr marL="3601730"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9pPr>
          </a:lstStyle>
          <a:p>
            <a:pPr eaLnBrk="1"/>
            <a:fld id="{BC1E5E1F-4615-5548-B97D-C0151AE0D63A}" type="slidenum">
              <a:rPr lang="en-US">
                <a:solidFill>
                  <a:srgbClr val="000000"/>
                </a:solidFill>
                <a:latin typeface="Times New Roman" charset="0"/>
                <a:cs typeface="Segoe UI" charset="0"/>
              </a:rPr>
              <a:pPr eaLnBrk="1"/>
              <a:t>21</a:t>
            </a:fld>
            <a:endParaRPr lang="en-US">
              <a:solidFill>
                <a:srgbClr val="000000"/>
              </a:solidFill>
              <a:latin typeface="Times New Roman" charset="0"/>
              <a:cs typeface="Segoe UI" charset="0"/>
            </a:endParaRPr>
          </a:p>
        </p:txBody>
      </p:sp>
      <p:sp>
        <p:nvSpPr>
          <p:cNvPr id="55299" name="Rectangle 1"/>
          <p:cNvSpPr>
            <a:spLocks noGrp="1" noRot="1" noChangeAspect="1" noChangeArrowheads="1" noTextEdit="1"/>
          </p:cNvSpPr>
          <p:nvPr>
            <p:ph type="sldImg"/>
          </p:nvPr>
        </p:nvSpPr>
        <p:spPr>
          <a:xfrm>
            <a:off x="1257300" y="730250"/>
            <a:ext cx="4799013" cy="3598863"/>
          </a:xfrm>
          <a:solidFill>
            <a:srgbClr val="FFFFFF"/>
          </a:solidFill>
          <a:ln>
            <a:solidFill>
              <a:srgbClr val="000000"/>
            </a:solidFill>
            <a:miter lim="800000"/>
            <a:headEnd/>
            <a:tailEnd/>
          </a:ln>
        </p:spPr>
      </p:sp>
      <p:sp>
        <p:nvSpPr>
          <p:cNvPr id="55300" name="Rectangle 2"/>
          <p:cNvSpPr>
            <a:spLocks noGrp="1" noChangeArrowheads="1"/>
          </p:cNvSpPr>
          <p:nvPr>
            <p:ph type="body" idx="1"/>
          </p:nvPr>
        </p:nvSpPr>
        <p:spPr>
          <a:xfrm>
            <a:off x="731213" y="4560392"/>
            <a:ext cx="5852774" cy="432089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02639F6E-3ECE-C647-B337-F779F5549089}" type="slidenum">
              <a:rPr lang="en-US">
                <a:solidFill>
                  <a:prstClr val="black"/>
                </a:solidFill>
              </a:rPr>
              <a:pPr/>
              <a:t>22</a:t>
            </a:fld>
            <a:endParaRPr lang="en-US">
              <a:solidFill>
                <a:prstClr val="black"/>
              </a:solidFill>
            </a:endParaRPr>
          </a:p>
        </p:txBody>
      </p:sp>
      <p:sp>
        <p:nvSpPr>
          <p:cNvPr id="1549314" name="Rectangle 2"/>
          <p:cNvSpPr>
            <a:spLocks noGrp="1" noRot="1" noChangeAspect="1" noChangeArrowheads="1"/>
          </p:cNvSpPr>
          <p:nvPr>
            <p:ph type="sldImg"/>
          </p:nvPr>
        </p:nvSpPr>
        <p:spPr bwMode="auto">
          <a:xfrm>
            <a:off x="1527175" y="923925"/>
            <a:ext cx="4260850" cy="3195638"/>
          </a:xfrm>
          <a:prstGeom prst="rect">
            <a:avLst/>
          </a:prstGeom>
          <a:solidFill>
            <a:srgbClr val="FFFFFF"/>
          </a:solidFill>
          <a:ln>
            <a:solidFill>
              <a:srgbClr val="000000"/>
            </a:solidFill>
            <a:miter lim="800000"/>
            <a:headEnd/>
            <a:tailEnd/>
          </a:ln>
        </p:spPr>
      </p:sp>
      <p:sp>
        <p:nvSpPr>
          <p:cNvPr id="154931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5A08464A-7152-A545-983D-9A2D6980091E}" type="slidenum">
              <a:rPr lang="en-US">
                <a:solidFill>
                  <a:prstClr val="black"/>
                </a:solidFill>
              </a:rPr>
              <a:pPr/>
              <a:t>2</a:t>
            </a:fld>
            <a:endParaRPr lang="en-US">
              <a:solidFill>
                <a:prstClr val="black"/>
              </a:solidFill>
            </a:endParaRPr>
          </a:p>
        </p:txBody>
      </p:sp>
      <p:sp>
        <p:nvSpPr>
          <p:cNvPr id="1278978" name="Rectangle 2"/>
          <p:cNvSpPr>
            <a:spLocks noGrp="1" noRot="1" noChangeAspect="1" noChangeArrowheads="1" noTextEdit="1"/>
          </p:cNvSpPr>
          <p:nvPr>
            <p:ph type="sldImg"/>
          </p:nvPr>
        </p:nvSpPr>
        <p:spPr>
          <a:ln/>
        </p:spPr>
      </p:sp>
      <p:sp>
        <p:nvSpPr>
          <p:cNvPr id="12789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1pPr>
            <a:lvl2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2pPr>
            <a:lvl3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3pPr>
            <a:lvl4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4pPr>
            <a:lvl5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5pPr>
            <a:lvl6pPr marL="2330531"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6pPr>
            <a:lvl7pPr marL="2754264"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7pPr>
            <a:lvl8pPr marL="3177997"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8pPr>
            <a:lvl9pPr marL="3601730"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9pPr>
          </a:lstStyle>
          <a:p>
            <a:pPr eaLnBrk="1"/>
            <a:fld id="{5EA35168-BB54-B244-8B33-08B52FCF6239}" type="slidenum">
              <a:rPr lang="en-US">
                <a:solidFill>
                  <a:srgbClr val="000000"/>
                </a:solidFill>
                <a:latin typeface="Times New Roman" charset="0"/>
                <a:cs typeface="Segoe UI" charset="0"/>
              </a:rPr>
              <a:pPr eaLnBrk="1"/>
              <a:t>23</a:t>
            </a:fld>
            <a:endParaRPr lang="en-US">
              <a:solidFill>
                <a:srgbClr val="000000"/>
              </a:solidFill>
              <a:latin typeface="Times New Roman" charset="0"/>
              <a:cs typeface="Segoe UI" charset="0"/>
            </a:endParaRPr>
          </a:p>
        </p:txBody>
      </p:sp>
      <p:sp>
        <p:nvSpPr>
          <p:cNvPr id="56323" name="Rectangle 1"/>
          <p:cNvSpPr>
            <a:spLocks noGrp="1" noRot="1" noChangeAspect="1" noChangeArrowheads="1" noTextEdit="1"/>
          </p:cNvSpPr>
          <p:nvPr>
            <p:ph type="sldImg"/>
          </p:nvPr>
        </p:nvSpPr>
        <p:spPr>
          <a:xfrm>
            <a:off x="1257300" y="730250"/>
            <a:ext cx="4799013" cy="3598863"/>
          </a:xfrm>
          <a:solidFill>
            <a:srgbClr val="FFFFFF"/>
          </a:solidFill>
          <a:ln>
            <a:solidFill>
              <a:srgbClr val="000000"/>
            </a:solidFill>
            <a:miter lim="800000"/>
            <a:headEnd/>
            <a:tailEnd/>
          </a:ln>
        </p:spPr>
      </p:sp>
      <p:sp>
        <p:nvSpPr>
          <p:cNvPr id="56324" name="Rectangle 2"/>
          <p:cNvSpPr>
            <a:spLocks noGrp="1" noChangeArrowheads="1"/>
          </p:cNvSpPr>
          <p:nvPr>
            <p:ph type="body" idx="1"/>
          </p:nvPr>
        </p:nvSpPr>
        <p:spPr>
          <a:xfrm>
            <a:off x="731213" y="4560392"/>
            <a:ext cx="5852774" cy="432089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D0950071-C93C-FF42-9DDC-60EF4BC53818}" type="slidenum">
              <a:rPr lang="en-US">
                <a:solidFill>
                  <a:prstClr val="black"/>
                </a:solidFill>
              </a:rPr>
              <a:pPr/>
              <a:t>24</a:t>
            </a:fld>
            <a:endParaRPr lang="en-US">
              <a:solidFill>
                <a:prstClr val="black"/>
              </a:solidFill>
            </a:endParaRPr>
          </a:p>
        </p:txBody>
      </p:sp>
      <p:sp>
        <p:nvSpPr>
          <p:cNvPr id="1551362"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51363"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t>New slide (jse)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0EBDE70-4969-DE40-9FC5-847066B1D134}" type="slidenum">
              <a:rPr lang="en-US">
                <a:solidFill>
                  <a:prstClr val="black"/>
                </a:solidFill>
              </a:rPr>
              <a:pPr/>
              <a:t>25</a:t>
            </a:fld>
            <a:endParaRPr lang="en-US">
              <a:solidFill>
                <a:prstClr val="black"/>
              </a:solidFill>
            </a:endParaRPr>
          </a:p>
        </p:txBody>
      </p:sp>
      <p:sp>
        <p:nvSpPr>
          <p:cNvPr id="1553410"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553411"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t>If two is good, then three must be better (jse)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C6DA2A56-1D72-3841-9B8B-3BDA8B8BF2FE}" type="slidenum">
              <a:rPr lang="en-US">
                <a:solidFill>
                  <a:prstClr val="black"/>
                </a:solidFill>
              </a:rPr>
              <a:pPr/>
              <a:t>3</a:t>
            </a:fld>
            <a:endParaRPr lang="en-US">
              <a:solidFill>
                <a:prstClr val="black"/>
              </a:solidFill>
            </a:endParaRPr>
          </a:p>
        </p:txBody>
      </p:sp>
      <p:sp>
        <p:nvSpPr>
          <p:cNvPr id="1444866"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44867"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dirty="0"/>
              <a:t>NLRU used in Alpha TLBs (</a:t>
            </a:r>
            <a:r>
              <a:rPr lang="en-US" dirty="0" err="1"/>
              <a:t>jse</a:t>
            </a:r>
            <a:r>
              <a:rPr lang="en-US"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05879CAB-0025-594F-A5CE-91DD953A6AA4}" type="slidenum">
              <a:rPr lang="en-US">
                <a:solidFill>
                  <a:prstClr val="black"/>
                </a:solidFill>
              </a:rPr>
              <a:pPr/>
              <a:t>5</a:t>
            </a:fld>
            <a:endParaRPr lang="en-US">
              <a:solidFill>
                <a:prstClr val="black"/>
              </a:solidFill>
            </a:endParaRPr>
          </a:p>
        </p:txBody>
      </p:sp>
      <p:sp>
        <p:nvSpPr>
          <p:cNvPr id="1481730"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81731"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a:t>How are writes to istream handled?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3300DFD0-9B15-5D41-B709-180819A9C591}" type="slidenum">
              <a:rPr lang="en-US">
                <a:solidFill>
                  <a:prstClr val="black"/>
                </a:solidFill>
              </a:rPr>
              <a:pPr/>
              <a:t>6</a:t>
            </a:fld>
            <a:endParaRPr lang="en-US">
              <a:solidFill>
                <a:prstClr val="black"/>
              </a:solidFill>
            </a:endParaRPr>
          </a:p>
        </p:txBody>
      </p:sp>
      <p:sp>
        <p:nvSpPr>
          <p:cNvPr id="148377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8377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a:t>Design the largest primary cache without slowing down the clock</a:t>
            </a:r>
          </a:p>
          <a:p>
            <a:r>
              <a:rPr lang="en-US"/>
              <a:t>Or adding pipeline stages.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2CE420CB-F852-3B42-9687-227F1D453EDD}" type="slidenum">
              <a:rPr lang="en-US">
                <a:solidFill>
                  <a:prstClr val="black"/>
                </a:solidFill>
              </a:rPr>
              <a:pPr/>
              <a:t>7</a:t>
            </a:fld>
            <a:endParaRPr lang="en-US">
              <a:solidFill>
                <a:prstClr val="black"/>
              </a:solidFill>
            </a:endParaRPr>
          </a:p>
        </p:txBody>
      </p:sp>
      <p:sp>
        <p:nvSpPr>
          <p:cNvPr id="1485826"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85827"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D2F17D4-B91E-9A46-A430-8EBAABAB7F9F}" type="slidenum">
              <a:rPr lang="en-US">
                <a:solidFill>
                  <a:prstClr val="black"/>
                </a:solidFill>
              </a:rPr>
              <a:pPr/>
              <a:t>8</a:t>
            </a:fld>
            <a:endParaRPr lang="en-US">
              <a:solidFill>
                <a:prstClr val="black"/>
              </a:solidFill>
            </a:endParaRPr>
          </a:p>
        </p:txBody>
      </p:sp>
      <p:sp>
        <p:nvSpPr>
          <p:cNvPr id="148787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48787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dirty="0"/>
              <a:t>Requested line first…. </a:t>
            </a:r>
          </a:p>
          <a:p>
            <a:endParaRPr lang="en-US" dirty="0"/>
          </a:p>
          <a:p>
            <a:r>
              <a:rPr lang="en-US" dirty="0"/>
              <a:t>The following could be in the slide…</a:t>
            </a:r>
          </a:p>
          <a:p>
            <a:r>
              <a:rPr lang="en-US" dirty="0"/>
              <a:t>spatial locality reduces compulsory misses and     	capacity reload misses</a:t>
            </a:r>
          </a:p>
          <a:p>
            <a:pPr lvl="1"/>
            <a:r>
              <a:rPr lang="en-US" dirty="0"/>
              <a:t>  fewer lines may increase conflict miss rate</a:t>
            </a:r>
          </a:p>
          <a:p>
            <a:pPr lvl="1"/>
            <a:r>
              <a:rPr lang="en-US" dirty="0"/>
              <a:t>  larger lines may increase miss penalty</a:t>
            </a:r>
          </a:p>
          <a:p>
            <a:pPr lvl="1">
              <a:spcBef>
                <a:spcPct val="0"/>
              </a:spcBef>
              <a:buFontTx/>
              <a:buChar cha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1pPr>
            <a:lvl2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2pPr>
            <a:lvl3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3pPr>
            <a:lvl4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4pPr>
            <a:lvl5pPr eaLnBrk="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5pPr>
            <a:lvl6pPr marL="2330531"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6pPr>
            <a:lvl7pPr marL="2754264"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7pPr>
            <a:lvl8pPr marL="3177997"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8pPr>
            <a:lvl9pPr marL="3601730" indent="-211866" defTabSz="416377" eaLnBrk="0" fontAlgn="base" hangingPunct="0">
              <a:lnSpc>
                <a:spcPct val="93000"/>
              </a:lnSpc>
              <a:spcBef>
                <a:spcPct val="0"/>
              </a:spcBef>
              <a:spcAft>
                <a:spcPct val="0"/>
              </a:spcAft>
              <a:buClr>
                <a:srgbClr val="000000"/>
              </a:buClr>
              <a:buSzPct val="100000"/>
              <a:buFont typeface="Times New Roman" charset="0"/>
              <a:tabLst>
                <a:tab pos="416377" algn="l"/>
                <a:tab pos="832753" algn="l"/>
                <a:tab pos="1249130" algn="l"/>
                <a:tab pos="1665506" algn="l"/>
                <a:tab pos="2081883" algn="l"/>
                <a:tab pos="2498259" algn="l"/>
                <a:tab pos="2914636" algn="l"/>
              </a:tabLst>
              <a:defRPr>
                <a:solidFill>
                  <a:schemeClr val="tx1"/>
                </a:solidFill>
                <a:latin typeface="Arial" charset="0"/>
                <a:ea typeface="Microsoft YaHei" charset="0"/>
                <a:cs typeface="Microsoft YaHei" charset="0"/>
              </a:defRPr>
            </a:lvl9pPr>
          </a:lstStyle>
          <a:p>
            <a:pPr eaLnBrk="1"/>
            <a:fld id="{27BF9900-8580-154C-835F-30709161DFA5}" type="slidenum">
              <a:rPr lang="en-US">
                <a:solidFill>
                  <a:srgbClr val="000000"/>
                </a:solidFill>
                <a:latin typeface="Times New Roman" charset="0"/>
                <a:cs typeface="Segoe UI" charset="0"/>
              </a:rPr>
              <a:pPr eaLnBrk="1"/>
              <a:t>9</a:t>
            </a:fld>
            <a:endParaRPr lang="en-US">
              <a:solidFill>
                <a:srgbClr val="000000"/>
              </a:solidFill>
              <a:latin typeface="Times New Roman" charset="0"/>
              <a:cs typeface="Segoe UI" charset="0"/>
            </a:endParaRPr>
          </a:p>
        </p:txBody>
      </p:sp>
      <p:sp>
        <p:nvSpPr>
          <p:cNvPr id="50179" name="Rectangle 1"/>
          <p:cNvSpPr>
            <a:spLocks noGrp="1" noRot="1" noChangeAspect="1" noChangeArrowheads="1" noTextEdit="1"/>
          </p:cNvSpPr>
          <p:nvPr>
            <p:ph type="sldImg"/>
          </p:nvPr>
        </p:nvSpPr>
        <p:spPr>
          <a:xfrm>
            <a:off x="1257300" y="730250"/>
            <a:ext cx="4799013" cy="3598863"/>
          </a:xfrm>
          <a:solidFill>
            <a:srgbClr val="FFFFFF"/>
          </a:solidFill>
          <a:ln>
            <a:solidFill>
              <a:srgbClr val="000000"/>
            </a:solidFill>
            <a:miter lim="800000"/>
            <a:headEnd/>
            <a:tailEnd/>
          </a:ln>
        </p:spPr>
      </p:sp>
      <p:sp>
        <p:nvSpPr>
          <p:cNvPr id="50180" name="Rectangle 2"/>
          <p:cNvSpPr>
            <a:spLocks noGrp="1" noChangeArrowheads="1"/>
          </p:cNvSpPr>
          <p:nvPr>
            <p:ph type="body" idx="1"/>
          </p:nvPr>
        </p:nvSpPr>
        <p:spPr>
          <a:xfrm>
            <a:off x="731213" y="4560392"/>
            <a:ext cx="5852774" cy="432089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4A539CF5-26BC-BF46-BA15-28D61FCE3EDB}" type="slidenum">
              <a:rPr lang="en-US">
                <a:solidFill>
                  <a:prstClr val="black"/>
                </a:solidFill>
              </a:rPr>
              <a:pPr/>
              <a:t>10</a:t>
            </a:fld>
            <a:endParaRPr lang="en-US">
              <a:solidFill>
                <a:prstClr val="black"/>
              </a:solidFill>
            </a:endParaRPr>
          </a:p>
        </p:txBody>
      </p:sp>
      <p:sp>
        <p:nvSpPr>
          <p:cNvPr id="1446914"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46915"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Larger line size will reduce compulsory misses (first miss to a line).</a:t>
            </a:r>
          </a:p>
          <a:p>
            <a:r>
              <a:rPr lang="en-US" dirty="0"/>
              <a:t>Larger lines may increase conflict misses since the number of lines</a:t>
            </a:r>
          </a:p>
          <a:p>
            <a:r>
              <a:rPr lang="en-US" dirty="0"/>
              <a:t>is smaller.</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2699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57922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2122224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6139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948705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635685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162800" cy="685800"/>
          </a:xfrm>
        </p:spPr>
        <p:txBody>
          <a:bodyPr/>
          <a:lstStyle/>
          <a:p>
            <a:r>
              <a:rPr lang="en-US"/>
              <a:t>Click to edit Master 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890A75C8-C148-D646-81FC-1D13FFF086F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973218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595422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215298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789552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116961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08898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1846415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888965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97211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smtClean="0"/>
            </a:lvl1pPr>
          </a:lstStyle>
          <a:p>
            <a:pPr>
              <a:defRPr/>
            </a:pPr>
            <a:fld id="{8359FAB1-CC67-5D46-BCF2-A1CDD589D2E4}"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20747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0B108BCF-CE62-4845-8B6D-D00F6803E6C4}" type="slidenum">
              <a:rPr lang="en-US"/>
              <a:pPr/>
              <a:t>‹#›</a:t>
            </a:fld>
            <a:endParaRPr lang="en-US"/>
          </a:p>
        </p:txBody>
      </p:sp>
    </p:spTree>
    <p:extLst>
      <p:ext uri="{BB962C8B-B14F-4D97-AF65-F5344CB8AC3E}">
        <p14:creationId xmlns:p14="http://schemas.microsoft.com/office/powerpoint/2010/main" val="311158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C252A0A4-209D-174F-A4C4-C219F3E63801}" type="slidenum">
              <a:rPr lang="en-US"/>
              <a:pPr/>
              <a:t>‹#›</a:t>
            </a:fld>
            <a:endParaRPr lang="en-US"/>
          </a:p>
        </p:txBody>
      </p:sp>
    </p:spTree>
    <p:extLst>
      <p:ext uri="{BB962C8B-B14F-4D97-AF65-F5344CB8AC3E}">
        <p14:creationId xmlns:p14="http://schemas.microsoft.com/office/powerpoint/2010/main" val="452877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A1B43CDC-B309-6B4C-9E88-91F21B4ABC9C}" type="slidenum">
              <a:rPr lang="en-US"/>
              <a:pPr/>
              <a:t>‹#›</a:t>
            </a:fld>
            <a:endParaRPr lang="en-US"/>
          </a:p>
        </p:txBody>
      </p:sp>
    </p:spTree>
    <p:extLst>
      <p:ext uri="{BB962C8B-B14F-4D97-AF65-F5344CB8AC3E}">
        <p14:creationId xmlns:p14="http://schemas.microsoft.com/office/powerpoint/2010/main" val="1378533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62E5BCC6-E8EF-7E46-8DE6-4728530CC654}" type="slidenum">
              <a:rPr lang="en-US"/>
              <a:pPr/>
              <a:t>‹#›</a:t>
            </a:fld>
            <a:endParaRPr lang="en-US"/>
          </a:p>
        </p:txBody>
      </p:sp>
    </p:spTree>
    <p:extLst>
      <p:ext uri="{BB962C8B-B14F-4D97-AF65-F5344CB8AC3E}">
        <p14:creationId xmlns:p14="http://schemas.microsoft.com/office/powerpoint/2010/main" val="2335846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fld id="{FAA827F7-A67F-1440-B359-9D85FA65D9D2}" type="slidenum">
              <a:rPr lang="en-US"/>
              <a:pPr/>
              <a:t>‹#›</a:t>
            </a:fld>
            <a:endParaRPr lang="en-US"/>
          </a:p>
        </p:txBody>
      </p:sp>
    </p:spTree>
    <p:extLst>
      <p:ext uri="{BB962C8B-B14F-4D97-AF65-F5344CB8AC3E}">
        <p14:creationId xmlns:p14="http://schemas.microsoft.com/office/powerpoint/2010/main" val="32742418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3C5A32BB-F904-A248-85DB-9C2580781FAA}" type="slidenum">
              <a:rPr lang="en-US"/>
              <a:pPr/>
              <a:t>‹#›</a:t>
            </a:fld>
            <a:endParaRPr lang="en-US"/>
          </a:p>
        </p:txBody>
      </p:sp>
    </p:spTree>
    <p:extLst>
      <p:ext uri="{BB962C8B-B14F-4D97-AF65-F5344CB8AC3E}">
        <p14:creationId xmlns:p14="http://schemas.microsoft.com/office/powerpoint/2010/main" val="408677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487286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txBox="1">
            <a:spLocks noChangeArrowheads="1"/>
          </p:cNvSpPr>
          <p:nvPr userDrawn="1"/>
        </p:nvSpPr>
        <p:spPr bwMode="auto">
          <a:xfrm>
            <a:off x="6477000" y="6491288"/>
            <a:ext cx="2346325" cy="519112"/>
          </a:xfrm>
          <a:prstGeom prst="rect">
            <a:avLst/>
          </a:prstGeom>
          <a:noFill/>
          <a:ln>
            <a:noFill/>
          </a:ln>
          <a:effectLst/>
        </p:spPr>
        <p:txBody>
          <a:bodyPr lIns="0" tIns="0" rIns="0" bIns="0"/>
          <a:lstStyle>
            <a:lvl1pPr eaLnBrk="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1pPr>
            <a:lvl2pPr eaLnBrk="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2pPr>
            <a:lvl3pPr eaLnBrk="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3pPr>
            <a:lvl4pPr eaLnBrk="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4pPr>
            <a:lvl5pPr eaLnBrk="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Lst>
              <a:defRPr>
                <a:solidFill>
                  <a:schemeClr val="tx1"/>
                </a:solidFill>
                <a:latin typeface="Arial" charset="0"/>
                <a:ea typeface="Microsoft YaHei" charset="0"/>
                <a:cs typeface="Microsoft YaHei" charset="0"/>
              </a:defRPr>
            </a:lvl9pPr>
          </a:lstStyle>
          <a:p>
            <a:pPr algn="r" defTabSz="449263" eaLnBrk="1">
              <a:lnSpc>
                <a:spcPct val="95000"/>
              </a:lnSpc>
              <a:spcBef>
                <a:spcPct val="0"/>
              </a:spcBef>
              <a:buClr>
                <a:srgbClr val="000000"/>
              </a:buClr>
              <a:buSzPct val="100000"/>
              <a:buFont typeface="Times New Roman" charset="0"/>
              <a:buNone/>
            </a:pPr>
            <a:fld id="{2EA36A61-7FB3-6946-B586-F453D12567A8}" type="slidenum">
              <a:rPr lang="en-US" sz="1100" smtClean="0">
                <a:solidFill>
                  <a:srgbClr val="000000"/>
                </a:solidFill>
                <a:cs typeface="Segoe UI" charset="0"/>
              </a:rPr>
              <a:pPr algn="r" defTabSz="449263" eaLnBrk="1">
                <a:lnSpc>
                  <a:spcPct val="95000"/>
                </a:lnSpc>
                <a:spcBef>
                  <a:spcPct val="0"/>
                </a:spcBef>
                <a:buClr>
                  <a:srgbClr val="000000"/>
                </a:buClr>
                <a:buSzPct val="100000"/>
                <a:buFont typeface="Times New Roman" charset="0"/>
                <a:buNone/>
              </a:pPr>
              <a:t>‹#›</a:t>
            </a:fld>
            <a:endParaRPr lang="en-US" sz="1100">
              <a:solidFill>
                <a:srgbClr val="000000"/>
              </a:solidFill>
              <a:cs typeface="Segoe UI" charset="0"/>
            </a:endParaRPr>
          </a:p>
        </p:txBody>
      </p:sp>
      <p:sp>
        <p:nvSpPr>
          <p:cNvPr id="3" name="Rectangle 3"/>
          <p:cNvSpPr>
            <a:spLocks noGrp="1" noChangeArrowheads="1"/>
          </p:cNvSpPr>
          <p:nvPr>
            <p:ph type="dt" idx="10"/>
          </p:nvPr>
        </p:nvSpPr>
        <p:spPr/>
        <p:txBody>
          <a:bodyPr/>
          <a:lstStyle>
            <a:lvl1pPr>
              <a:defRPr/>
            </a:lvl1pPr>
          </a:lstStyle>
          <a:p>
            <a:pPr>
              <a:defRPr/>
            </a:pPr>
            <a:endParaRPr lang="en-US"/>
          </a:p>
        </p:txBody>
      </p:sp>
      <p:sp>
        <p:nvSpPr>
          <p:cNvPr id="4" name="Rectangle 4"/>
          <p:cNvSpPr>
            <a:spLocks noGrp="1" noChangeArrowheads="1"/>
          </p:cNvSpPr>
          <p:nvPr>
            <p:ph type="ftr" idx="11"/>
          </p:nvPr>
        </p:nvSpPr>
        <p:spPr/>
        <p:txBody>
          <a:bodyPr/>
          <a:lstStyle>
            <a:lvl1pPr>
              <a:defRPr/>
            </a:lvl1pPr>
          </a:lstStyle>
          <a:p>
            <a:pPr>
              <a:defRPr/>
            </a:pPr>
            <a:endParaRPr lang="en-US"/>
          </a:p>
        </p:txBody>
      </p:sp>
    </p:spTree>
    <p:extLst>
      <p:ext uri="{BB962C8B-B14F-4D97-AF65-F5344CB8AC3E}">
        <p14:creationId xmlns:p14="http://schemas.microsoft.com/office/powerpoint/2010/main" val="32599785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DF341FF2-E4EB-174B-961C-AA982C1F4078}" type="slidenum">
              <a:rPr lang="en-US"/>
              <a:pPr/>
              <a:t>‹#›</a:t>
            </a:fld>
            <a:endParaRPr lang="en-US"/>
          </a:p>
        </p:txBody>
      </p:sp>
    </p:spTree>
    <p:extLst>
      <p:ext uri="{BB962C8B-B14F-4D97-AF65-F5344CB8AC3E}">
        <p14:creationId xmlns:p14="http://schemas.microsoft.com/office/powerpoint/2010/main" val="3486368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C4BD542B-1B11-B048-9C10-C785051FE357}" type="slidenum">
              <a:rPr lang="en-US"/>
              <a:pPr/>
              <a:t>‹#›</a:t>
            </a:fld>
            <a:endParaRPr lang="en-US"/>
          </a:p>
        </p:txBody>
      </p:sp>
    </p:spTree>
    <p:extLst>
      <p:ext uri="{BB962C8B-B14F-4D97-AF65-F5344CB8AC3E}">
        <p14:creationId xmlns:p14="http://schemas.microsoft.com/office/powerpoint/2010/main" val="2247263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FF845F5F-AFAD-A44A-B1D4-BFDCDA6CE1C8}" type="slidenum">
              <a:rPr lang="en-US"/>
              <a:pPr/>
              <a:t>‹#›</a:t>
            </a:fld>
            <a:endParaRPr lang="en-US"/>
          </a:p>
        </p:txBody>
      </p:sp>
    </p:spTree>
    <p:extLst>
      <p:ext uri="{BB962C8B-B14F-4D97-AF65-F5344CB8AC3E}">
        <p14:creationId xmlns:p14="http://schemas.microsoft.com/office/powerpoint/2010/main" val="11269841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E8091F75-8D89-F242-A056-6F0C5D08B82C}" type="slidenum">
              <a:rPr lang="en-US"/>
              <a:pPr/>
              <a:t>‹#›</a:t>
            </a:fld>
            <a:endParaRPr lang="en-US"/>
          </a:p>
        </p:txBody>
      </p:sp>
    </p:spTree>
    <p:extLst>
      <p:ext uri="{BB962C8B-B14F-4D97-AF65-F5344CB8AC3E}">
        <p14:creationId xmlns:p14="http://schemas.microsoft.com/office/powerpoint/2010/main" val="417304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58060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138014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04143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6242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413233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291619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2400" b="1">
                <a:solidFill>
                  <a:srgbClr val="000000"/>
                </a:solidFill>
                <a:latin typeface="Calibri"/>
                <a:cs typeface="Calibri"/>
              </a:defRPr>
            </a:lvl1pPr>
          </a:lstStyle>
          <a:p>
            <a:pPr>
              <a:defRPr/>
            </a:pPr>
            <a:fld id="{F543C2CE-5AF7-8143-8A0A-0153F98C0316}" type="slidenum">
              <a:rPr lang="en-US" smtClean="0"/>
              <a:pPr>
                <a:defRPr/>
              </a:pPr>
              <a:t>‹#›</a:t>
            </a:fld>
            <a:endParaRPr lang="en-US" dirty="0"/>
          </a:p>
        </p:txBody>
      </p:sp>
      <p:sp>
        <p:nvSpPr>
          <p:cNvPr id="1029" name="Rectangle 5"/>
          <p:cNvSpPr>
            <a:spLocks noGrp="1" noChangeArrowheads="1"/>
          </p:cNvSpPr>
          <p:nvPr>
            <p:ph type="title"/>
          </p:nvPr>
        </p:nvSpPr>
        <p:spPr bwMode="auto">
          <a:xfrm>
            <a:off x="838200"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826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ctr" rtl="0" eaLnBrk="0" fontAlgn="base" hangingPunct="0">
        <a:lnSpc>
          <a:spcPct val="90000"/>
        </a:lnSpc>
        <a:spcBef>
          <a:spcPct val="0"/>
        </a:spcBef>
        <a:spcAft>
          <a:spcPct val="0"/>
        </a:spcAft>
        <a:defRPr sz="32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F9E"/>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2400" b="1">
                <a:solidFill>
                  <a:srgbClr val="000000"/>
                </a:solidFill>
                <a:latin typeface="Calibri"/>
                <a:cs typeface="Calibri"/>
              </a:defRPr>
            </a:lvl1pPr>
          </a:lstStyle>
          <a:p>
            <a:pPr>
              <a:defRPr/>
            </a:pPr>
            <a:fld id="{F543C2CE-5AF7-8143-8A0A-0153F98C0316}" type="slidenum">
              <a:rPr lang="en-US" smtClean="0"/>
              <a:pPr>
                <a:defRPr/>
              </a:pPr>
              <a:t>‹#›</a:t>
            </a:fld>
            <a:endParaRPr lang="en-US" dirty="0"/>
          </a:p>
        </p:txBody>
      </p:sp>
      <p:sp>
        <p:nvSpPr>
          <p:cNvPr id="1029" name="Rectangle 5"/>
          <p:cNvSpPr>
            <a:spLocks noGrp="1" noChangeArrowheads="1"/>
          </p:cNvSpPr>
          <p:nvPr>
            <p:ph type="title"/>
          </p:nvPr>
        </p:nvSpPr>
        <p:spPr bwMode="auto">
          <a:xfrm>
            <a:off x="838200"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4523" y="6374621"/>
            <a:ext cx="961020" cy="461665"/>
          </a:xfrm>
          <a:prstGeom prst="rect">
            <a:avLst/>
          </a:prstGeom>
          <a:noFill/>
        </p:spPr>
        <p:txBody>
          <a:bodyPr wrap="none" rtlCol="0">
            <a:spAutoFit/>
          </a:bodyPr>
          <a:lstStyle/>
          <a:p>
            <a:r>
              <a:rPr lang="en-US" sz="2400" b="1" dirty="0">
                <a:solidFill>
                  <a:srgbClr val="000000"/>
                </a:solidFill>
                <a:latin typeface="Calibri"/>
                <a:cs typeface="Calibri"/>
              </a:rPr>
              <a:t>CS252</a:t>
            </a:r>
          </a:p>
        </p:txBody>
      </p:sp>
    </p:spTree>
    <p:extLst>
      <p:ext uri="{BB962C8B-B14F-4D97-AF65-F5344CB8AC3E}">
        <p14:creationId xmlns:p14="http://schemas.microsoft.com/office/powerpoint/2010/main" val="266502349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hdr="0" ftr="0" dt="0"/>
  <p:txStyles>
    <p:titleStyle>
      <a:lvl1pPr algn="ctr" rtl="0" eaLnBrk="0" fontAlgn="base" hangingPunct="0">
        <a:lnSpc>
          <a:spcPct val="90000"/>
        </a:lnSpc>
        <a:spcBef>
          <a:spcPct val="0"/>
        </a:spcBef>
        <a:spcAft>
          <a:spcPct val="0"/>
        </a:spcAft>
        <a:defRPr sz="32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5659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800" b="1">
                <a:solidFill>
                  <a:srgbClr val="000000"/>
                </a:solidFill>
                <a:latin typeface="Calibri"/>
                <a:cs typeface="Calibri"/>
              </a:defRPr>
            </a:lvl1pPr>
          </a:lstStyle>
          <a:p>
            <a:pPr>
              <a:defRPr/>
            </a:pPr>
            <a:fld id="{F543C2CE-5AF7-8143-8A0A-0153F98C0316}" type="slidenum">
              <a:rPr lang="en-US" smtClean="0"/>
              <a:pPr>
                <a:defRPr/>
              </a:pPr>
              <a:t>‹#›</a:t>
            </a:fld>
            <a:endParaRPr lang="en-US"/>
          </a:p>
        </p:txBody>
      </p:sp>
      <p:sp>
        <p:nvSpPr>
          <p:cNvPr id="1029" name="Rectangle 5"/>
          <p:cNvSpPr>
            <a:spLocks noGrp="1" noChangeArrowheads="1"/>
          </p:cNvSpPr>
          <p:nvPr>
            <p:ph type="title"/>
          </p:nvPr>
        </p:nvSpPr>
        <p:spPr bwMode="auto">
          <a:xfrm>
            <a:off x="685800"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43281" y="6538156"/>
            <a:ext cx="1071127" cy="338554"/>
          </a:xfrm>
          <a:prstGeom prst="rect">
            <a:avLst/>
          </a:prstGeom>
          <a:noFill/>
        </p:spPr>
        <p:txBody>
          <a:bodyPr wrap="none" rtlCol="0">
            <a:spAutoFit/>
          </a:bodyPr>
          <a:lstStyle/>
          <a:p>
            <a:pPr algn="ctr"/>
            <a:r>
              <a:rPr lang="en-US" dirty="0">
                <a:solidFill>
                  <a:srgbClr val="000000"/>
                </a:solidFill>
                <a:latin typeface="Calibri"/>
                <a:cs typeface="Calibri"/>
              </a:rPr>
              <a:t>2/12/2013</a:t>
            </a:r>
          </a:p>
        </p:txBody>
      </p:sp>
      <p:sp>
        <p:nvSpPr>
          <p:cNvPr id="9" name="TextBox 8"/>
          <p:cNvSpPr txBox="1"/>
          <p:nvPr userDrawn="1"/>
        </p:nvSpPr>
        <p:spPr>
          <a:xfrm>
            <a:off x="2667000" y="6519446"/>
            <a:ext cx="3048000" cy="338554"/>
          </a:xfrm>
          <a:prstGeom prst="rect">
            <a:avLst/>
          </a:prstGeom>
          <a:noFill/>
        </p:spPr>
        <p:txBody>
          <a:bodyPr wrap="square" rtlCol="0">
            <a:spAutoFit/>
          </a:bodyPr>
          <a:lstStyle/>
          <a:p>
            <a:pPr algn="ctr"/>
            <a:r>
              <a:rPr lang="en-US" dirty="0">
                <a:solidFill>
                  <a:srgbClr val="000000"/>
                </a:solidFill>
                <a:latin typeface="Calibri"/>
                <a:cs typeface="Calibri"/>
              </a:rPr>
              <a:t>CS152, Spring 2013</a:t>
            </a:r>
          </a:p>
        </p:txBody>
      </p:sp>
    </p:spTree>
    <p:extLst>
      <p:ext uri="{BB962C8B-B14F-4D97-AF65-F5344CB8AC3E}">
        <p14:creationId xmlns:p14="http://schemas.microsoft.com/office/powerpoint/2010/main" val="192278573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rtl="0" eaLnBrk="0" fontAlgn="base" hangingPunct="0">
        <a:lnSpc>
          <a:spcPct val="90000"/>
        </a:lnSpc>
        <a:spcBef>
          <a:spcPct val="0"/>
        </a:spcBef>
        <a:spcAft>
          <a:spcPct val="0"/>
        </a:spcAft>
        <a:defRPr sz="32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8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0" tIns="28448"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a:lnSpc>
                <a:spcPct val="95000"/>
              </a:lnSpc>
              <a:buFont typeface="Times New Roman" pitchFamily="16" charset="0"/>
              <a:buNone/>
              <a:tabLst>
                <a:tab pos="449263" algn="l"/>
                <a:tab pos="898525" algn="l"/>
                <a:tab pos="1347788" algn="l"/>
                <a:tab pos="1797050" algn="l"/>
                <a:tab pos="2246313" algn="l"/>
              </a:tabLst>
              <a:defRPr sz="1400">
                <a:solidFill>
                  <a:srgbClr val="000000"/>
                </a:solidFill>
                <a:latin typeface="Times New Roman" pitchFamily="16" charset="0"/>
                <a:ea typeface="Microsoft YaHei" charset="-122"/>
                <a:cs typeface="Segoe UI" charset="0"/>
              </a:defRPr>
            </a:lvl1pPr>
          </a:lstStyle>
          <a:p>
            <a:pPr defTabSz="449263" eaLnBrk="1">
              <a:spcBef>
                <a:spcPct val="0"/>
              </a:spcBef>
              <a:buClr>
                <a:srgbClr val="000000"/>
              </a:buClr>
              <a:buSzPct val="100000"/>
              <a:defRPr/>
            </a:pPr>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p:spPr>
        <p:txBody>
          <a:bodyPr vert="horz" wrap="square" lIns="0" tIns="0" rIns="0" bIns="0" numCol="1" anchor="t" anchorCtr="0" compatLnSpc="1">
            <a:prstTxWarp prst="textNoShape">
              <a:avLst/>
            </a:prstTxWarp>
          </a:bodyPr>
          <a:lstStyle>
            <a:lvl1pPr algn="ctr">
              <a:lnSpc>
                <a:spcPct val="95000"/>
              </a:lnSpc>
              <a:buFont typeface="Times New Roman" pitchFamily="16" charset="0"/>
              <a:buNone/>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Microsoft YaHei" charset="-122"/>
                <a:cs typeface="Segoe UI" charset="0"/>
              </a:defRPr>
            </a:lvl1pPr>
          </a:lstStyle>
          <a:p>
            <a:pPr defTabSz="449263" eaLnBrk="1">
              <a:spcBef>
                <a:spcPct val="0"/>
              </a:spcBef>
              <a:buClr>
                <a:srgbClr val="000000"/>
              </a:buClr>
              <a:buSzPct val="100000"/>
              <a:defRPr/>
            </a:pPr>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algn="r">
              <a:lnSpc>
                <a:spcPct val="95000"/>
              </a:lnSpc>
              <a:defRPr sz="1400">
                <a:solidFill>
                  <a:srgbClr val="000000"/>
                </a:solidFill>
                <a:latin typeface="Times New Roman" charset="0"/>
                <a:cs typeface="Segoe UI" charset="0"/>
              </a:defRPr>
            </a:lvl1pPr>
          </a:lstStyle>
          <a:p>
            <a:pPr defTabSz="449263" eaLnBrk="1">
              <a:spcBef>
                <a:spcPct val="0"/>
              </a:spcBef>
              <a:buClr>
                <a:srgbClr val="000000"/>
              </a:buClr>
              <a:buSzPct val="100000"/>
              <a:buFont typeface="Times New Roman" charset="0"/>
              <a:buNone/>
            </a:pPr>
            <a:fld id="{C26B4672-A300-4141-BF20-165CEAB725C0}" type="slidenum">
              <a:rPr lang="en-US" smtClean="0">
                <a:ea typeface="Microsoft YaHei" charset="0"/>
              </a:rPr>
              <a:pPr defTabSz="449263" eaLnBrk="1">
                <a:spcBef>
                  <a:spcPct val="0"/>
                </a:spcBef>
                <a:buClr>
                  <a:srgbClr val="000000"/>
                </a:buClr>
                <a:buSzPct val="100000"/>
                <a:buFont typeface="Times New Roman" charset="0"/>
                <a:buNone/>
              </a:pPr>
              <a:t>‹#›</a:t>
            </a:fld>
            <a:endParaRPr lang="en-US">
              <a:ea typeface="Microsoft YaHei" charset="0"/>
            </a:endParaRPr>
          </a:p>
        </p:txBody>
      </p:sp>
      <p:sp>
        <p:nvSpPr>
          <p:cNvPr id="8" name="Text Box 6"/>
          <p:cNvSpPr txBox="1">
            <a:spLocks noChangeArrowheads="1"/>
          </p:cNvSpPr>
          <p:nvPr userDrawn="1"/>
        </p:nvSpPr>
        <p:spPr bwMode="auto">
          <a:xfrm>
            <a:off x="900113" y="6389688"/>
            <a:ext cx="7343775" cy="360362"/>
          </a:xfrm>
          <a:prstGeom prst="rect">
            <a:avLst/>
          </a:prstGeom>
          <a:noFill/>
          <a:ln>
            <a:noFill/>
          </a:ln>
          <a:effectLst/>
        </p:spPr>
        <p:txBody>
          <a:bodyPr lIns="90000" tIns="54779" rIns="90000" bIns="45000" anchor="ctr"/>
          <a:lstStyle>
            <a:lvl1pPr eaLnBrk="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1pPr>
            <a:lvl2pPr eaLnBrk="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2pPr>
            <a:lvl3pPr eaLnBrk="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3pPr>
            <a:lvl4pPr eaLnBrk="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4pPr>
            <a:lvl5pPr eaLnBrk="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9pPr>
          </a:lstStyle>
          <a:p>
            <a:pPr algn="ctr" defTabSz="449263" eaLnBrk="1">
              <a:lnSpc>
                <a:spcPct val="93000"/>
              </a:lnSpc>
              <a:spcBef>
                <a:spcPct val="0"/>
              </a:spcBef>
              <a:buClr>
                <a:srgbClr val="000000"/>
              </a:buClr>
              <a:buSzPct val="100000"/>
              <a:buFont typeface="Times New Roman" charset="0"/>
              <a:buNone/>
            </a:pPr>
            <a:r>
              <a:rPr lang="en-US" sz="1100">
                <a:solidFill>
                  <a:srgbClr val="000000"/>
                </a:solidFill>
              </a:rPr>
              <a:t>© 2019 Elsevier Inc. All rights reserved.</a:t>
            </a:r>
          </a:p>
        </p:txBody>
      </p:sp>
    </p:spTree>
    <p:extLst>
      <p:ext uri="{BB962C8B-B14F-4D97-AF65-F5344CB8AC3E}">
        <p14:creationId xmlns:p14="http://schemas.microsoft.com/office/powerpoint/2010/main" val="67084576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icrosoft YaHei" charset="0"/>
        </a:defRPr>
      </a:lvl1pPr>
      <a:lvl2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0"/>
        </a:defRPr>
      </a:lvl2pPr>
      <a:lvl3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0"/>
        </a:defRPr>
      </a:lvl3pPr>
      <a:lvl4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0"/>
        </a:defRPr>
      </a:lvl4pPr>
      <a:lvl5pPr algn="ctr" defTabSz="449263"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icrosoft YaHei" charset="-122"/>
          <a:cs typeface="Microsoft YaHei"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ts val="1425"/>
        </a:spcBef>
        <a:spcAft>
          <a:spcPct val="0"/>
        </a:spcAft>
        <a:buClr>
          <a:srgbClr val="000000"/>
        </a:buClr>
        <a:buSzPct val="100000"/>
        <a:buFont typeface="Times New Roman" charset="0"/>
        <a:defRPr sz="3200">
          <a:solidFill>
            <a:srgbClr val="000000"/>
          </a:solidFill>
          <a:latin typeface="+mn-lt"/>
          <a:ea typeface="+mn-ea"/>
          <a:cs typeface="Microsoft YaHei" charset="0"/>
        </a:defRPr>
      </a:lvl1pPr>
      <a:lvl2pPr marL="742950" indent="-285750" algn="l" defTabSz="449263" rtl="0" eaLnBrk="0" fontAlgn="base" hangingPunct="0">
        <a:lnSpc>
          <a:spcPct val="93000"/>
        </a:lnSpc>
        <a:spcBef>
          <a:spcPts val="1138"/>
        </a:spcBef>
        <a:spcAft>
          <a:spcPct val="0"/>
        </a:spcAft>
        <a:buClr>
          <a:srgbClr val="000000"/>
        </a:buClr>
        <a:buSzPct val="100000"/>
        <a:buFont typeface="Times New Roman" charset="0"/>
        <a:defRPr sz="2800">
          <a:solidFill>
            <a:srgbClr val="000000"/>
          </a:solidFill>
          <a:latin typeface="+mn-lt"/>
          <a:ea typeface="+mn-ea"/>
          <a:cs typeface="Microsoft YaHei" charset="0"/>
        </a:defRPr>
      </a:lvl2pPr>
      <a:lvl3pPr marL="1143000" indent="-228600" algn="l" defTabSz="449263" rtl="0" eaLnBrk="0" fontAlgn="base" hangingPunct="0">
        <a:lnSpc>
          <a:spcPct val="93000"/>
        </a:lnSpc>
        <a:spcBef>
          <a:spcPts val="850"/>
        </a:spcBef>
        <a:spcAft>
          <a:spcPct val="0"/>
        </a:spcAft>
        <a:buClr>
          <a:srgbClr val="000000"/>
        </a:buClr>
        <a:buSzPct val="100000"/>
        <a:buFont typeface="Times New Roman" charset="0"/>
        <a:defRPr sz="2400">
          <a:solidFill>
            <a:srgbClr val="000000"/>
          </a:solidFill>
          <a:latin typeface="+mn-lt"/>
          <a:ea typeface="+mn-ea"/>
          <a:cs typeface="Microsoft YaHei" charset="0"/>
        </a:defRPr>
      </a:lvl3pPr>
      <a:lvl4pPr marL="1600200" indent="-228600" algn="l" defTabSz="449263" rtl="0" eaLnBrk="0" fontAlgn="base" hangingPunct="0">
        <a:lnSpc>
          <a:spcPct val="93000"/>
        </a:lnSpc>
        <a:spcBef>
          <a:spcPts val="575"/>
        </a:spcBef>
        <a:spcAft>
          <a:spcPct val="0"/>
        </a:spcAft>
        <a:buClr>
          <a:srgbClr val="000000"/>
        </a:buClr>
        <a:buSzPct val="100000"/>
        <a:buFont typeface="Times New Roman" charset="0"/>
        <a:defRPr sz="2000">
          <a:solidFill>
            <a:srgbClr val="000000"/>
          </a:solidFill>
          <a:latin typeface="+mn-lt"/>
          <a:ea typeface="+mn-ea"/>
          <a:cs typeface="Microsoft YaHei" charset="0"/>
        </a:defRPr>
      </a:lvl4pPr>
      <a:lvl5pPr marL="2057400" indent="-228600" algn="l" defTabSz="449263" rtl="0" eaLnBrk="0" fontAlgn="base" hangingPunct="0">
        <a:lnSpc>
          <a:spcPct val="93000"/>
        </a:lnSpc>
        <a:spcBef>
          <a:spcPts val="288"/>
        </a:spcBef>
        <a:spcAft>
          <a:spcPct val="0"/>
        </a:spcAft>
        <a:buClr>
          <a:srgbClr val="000000"/>
        </a:buClr>
        <a:buSzPct val="100000"/>
        <a:buFont typeface="Times New Roman" charset="0"/>
        <a:defRPr sz="2000">
          <a:solidFill>
            <a:srgbClr val="000000"/>
          </a:solidFill>
          <a:latin typeface="+mn-lt"/>
          <a:ea typeface="+mn-ea"/>
          <a:cs typeface="Microsoft YaHei" charset="0"/>
        </a:defRPr>
      </a:lvl5pPr>
      <a:lvl6pPr marL="2514600" indent="-228600" algn="l" defTabSz="449263"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ts val="288"/>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ctrTitle"/>
          </p:nvPr>
        </p:nvSpPr>
        <p:spPr>
          <a:xfrm>
            <a:off x="152400" y="1600200"/>
            <a:ext cx="8834438" cy="1666875"/>
          </a:xfrm>
        </p:spPr>
        <p:txBody>
          <a:bodyPr/>
          <a:lstStyle/>
          <a:p>
            <a:pPr algn="ctr">
              <a:lnSpc>
                <a:spcPct val="120000"/>
              </a:lnSpc>
            </a:pPr>
            <a:r>
              <a:rPr lang="en-US" dirty="0"/>
              <a:t>CS 152 Computer Architecture and Engineering</a:t>
            </a:r>
            <a:br>
              <a:rPr lang="en-US" dirty="0"/>
            </a:br>
            <a:r>
              <a:rPr lang="en-US" dirty="0"/>
              <a:t>CS252 Graduate Computer Architecture</a:t>
            </a:r>
            <a:br>
              <a:rPr lang="en-US" dirty="0"/>
            </a:br>
            <a:br>
              <a:rPr lang="en-US" dirty="0"/>
            </a:br>
            <a:r>
              <a:rPr lang="en-US" dirty="0"/>
              <a:t> Lecture 6 </a:t>
            </a:r>
            <a:r>
              <a:rPr lang="mr-IN" dirty="0"/>
              <a:t>–</a:t>
            </a:r>
            <a:r>
              <a:rPr lang="en-US" dirty="0"/>
              <a:t> Memory II</a:t>
            </a:r>
          </a:p>
        </p:txBody>
      </p:sp>
      <p:sp>
        <p:nvSpPr>
          <p:cNvPr id="655363" name="Rectangle 3"/>
          <p:cNvSpPr>
            <a:spLocks noGrp="1" noChangeArrowheads="1"/>
          </p:cNvSpPr>
          <p:nvPr>
            <p:ph type="subTitle" idx="1"/>
          </p:nvPr>
        </p:nvSpPr>
        <p:spPr>
          <a:xfrm>
            <a:off x="1171575" y="4289425"/>
            <a:ext cx="6900863" cy="1295400"/>
          </a:xfrm>
        </p:spPr>
        <p:txBody>
          <a:bodyPr/>
          <a:lstStyle/>
          <a:p>
            <a:pPr>
              <a:lnSpc>
                <a:spcPct val="70000"/>
              </a:lnSpc>
            </a:pPr>
            <a:r>
              <a:rPr lang="en-US"/>
              <a:t>Krste Asanovic</a:t>
            </a:r>
          </a:p>
          <a:p>
            <a:pPr>
              <a:lnSpc>
                <a:spcPct val="70000"/>
              </a:lnSpc>
            </a:pPr>
            <a:r>
              <a:rPr lang="en-US" sz="2000"/>
              <a:t>Electrical Engineering and Computer Sciences</a:t>
            </a:r>
          </a:p>
          <a:p>
            <a:pPr>
              <a:lnSpc>
                <a:spcPct val="70000"/>
              </a:lnSpc>
            </a:pPr>
            <a:r>
              <a:rPr lang="en-US" sz="2000"/>
              <a:t>University of California at Berkeley</a:t>
            </a:r>
          </a:p>
          <a:p>
            <a:pPr>
              <a:lnSpc>
                <a:spcPct val="70000"/>
              </a:lnSpc>
            </a:pPr>
            <a:endParaRPr lang="en-US" sz="2000"/>
          </a:p>
          <a:p>
            <a:pPr>
              <a:lnSpc>
                <a:spcPct val="70000"/>
              </a:lnSpc>
            </a:pPr>
            <a:r>
              <a:rPr lang="en-US" sz="2000" b="1">
                <a:latin typeface="Courier" charset="0"/>
              </a:rPr>
              <a:t>http://www.eecs.berkeley.edu/~krste</a:t>
            </a:r>
          </a:p>
          <a:p>
            <a:pPr>
              <a:lnSpc>
                <a:spcPct val="70000"/>
              </a:lnSpc>
            </a:pPr>
            <a:r>
              <a:rPr lang="en-US" sz="2000" b="1">
                <a:latin typeface="Courier" charset="0"/>
              </a:rPr>
              <a:t>http://inst.eecs.berkeley.edu/~cs152</a:t>
            </a:r>
          </a:p>
          <a:p>
            <a:pPr>
              <a:lnSpc>
                <a:spcPct val="70000"/>
              </a:lnSpc>
            </a:pPr>
            <a:endParaRPr lang="en-US" sz="2000"/>
          </a:p>
          <a:p>
            <a:pPr>
              <a:lnSpc>
                <a:spcPct val="70000"/>
              </a:lnSpc>
            </a:pPr>
            <a:endParaRPr lang="en-US" sz="20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4" name="Rectangle 6"/>
          <p:cNvSpPr>
            <a:spLocks noGrp="1" noChangeArrowheads="1"/>
          </p:cNvSpPr>
          <p:nvPr>
            <p:ph type="title"/>
          </p:nvPr>
        </p:nvSpPr>
        <p:spPr>
          <a:noFill/>
          <a:ln/>
        </p:spPr>
        <p:txBody>
          <a:bodyPr lIns="90488" tIns="44450" rIns="90488" bIns="44450"/>
          <a:lstStyle/>
          <a:p>
            <a:r>
              <a:rPr lang="en-US" dirty="0"/>
              <a:t>Recap: Line Size and Spatial Locality</a:t>
            </a:r>
          </a:p>
        </p:txBody>
      </p:sp>
      <p:sp>
        <p:nvSpPr>
          <p:cNvPr id="23" name="Slide Number Placeholder 5"/>
          <p:cNvSpPr>
            <a:spLocks noGrp="1"/>
          </p:cNvSpPr>
          <p:nvPr>
            <p:ph type="sldNum" sz="quarter" idx="12"/>
          </p:nvPr>
        </p:nvSpPr>
        <p:spPr/>
        <p:txBody>
          <a:bodyPr/>
          <a:lstStyle/>
          <a:p>
            <a:fld id="{496471D7-D45B-4D4D-A774-64B2692D6213}" type="slidenum">
              <a:rPr lang="en-US"/>
              <a:pPr/>
              <a:t>10</a:t>
            </a:fld>
            <a:endParaRPr lang="en-US" b="0" dirty="0">
              <a:solidFill>
                <a:srgbClr val="FBBA03"/>
              </a:solidFill>
            </a:endParaRPr>
          </a:p>
        </p:txBody>
      </p:sp>
      <p:sp>
        <p:nvSpPr>
          <p:cNvPr id="1445890" name="Rectangle 2"/>
          <p:cNvSpPr>
            <a:spLocks noChangeArrowheads="1"/>
          </p:cNvSpPr>
          <p:nvPr/>
        </p:nvSpPr>
        <p:spPr bwMode="auto">
          <a:xfrm>
            <a:off x="5800725" y="1516063"/>
            <a:ext cx="1222375" cy="28416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a:solidFill>
                  <a:srgbClr val="000000"/>
                </a:solidFill>
                <a:latin typeface="Calibri"/>
                <a:cs typeface="Calibri"/>
              </a:rPr>
              <a:t>Word3</a:t>
            </a:r>
          </a:p>
        </p:txBody>
      </p:sp>
      <p:sp>
        <p:nvSpPr>
          <p:cNvPr id="1445891" name="Rectangle 3"/>
          <p:cNvSpPr>
            <a:spLocks noChangeArrowheads="1"/>
          </p:cNvSpPr>
          <p:nvPr/>
        </p:nvSpPr>
        <p:spPr bwMode="auto">
          <a:xfrm>
            <a:off x="2133600" y="1516063"/>
            <a:ext cx="1222375" cy="28416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dirty="0">
                <a:solidFill>
                  <a:srgbClr val="000000"/>
                </a:solidFill>
                <a:latin typeface="Calibri"/>
                <a:cs typeface="Calibri"/>
              </a:rPr>
              <a:t>Word0</a:t>
            </a:r>
          </a:p>
        </p:txBody>
      </p:sp>
      <p:sp>
        <p:nvSpPr>
          <p:cNvPr id="1445892" name="Rectangle 4"/>
          <p:cNvSpPr>
            <a:spLocks noChangeArrowheads="1"/>
          </p:cNvSpPr>
          <p:nvPr/>
        </p:nvSpPr>
        <p:spPr bwMode="auto">
          <a:xfrm>
            <a:off x="3355975" y="1516063"/>
            <a:ext cx="1222375" cy="28416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a:solidFill>
                  <a:srgbClr val="000000"/>
                </a:solidFill>
                <a:latin typeface="Calibri"/>
                <a:cs typeface="Calibri"/>
              </a:rPr>
              <a:t>Word1</a:t>
            </a:r>
          </a:p>
        </p:txBody>
      </p:sp>
      <p:sp>
        <p:nvSpPr>
          <p:cNvPr id="1445893" name="Rectangle 5"/>
          <p:cNvSpPr>
            <a:spLocks noChangeArrowheads="1"/>
          </p:cNvSpPr>
          <p:nvPr/>
        </p:nvSpPr>
        <p:spPr bwMode="auto">
          <a:xfrm>
            <a:off x="4578350" y="1516063"/>
            <a:ext cx="1222375" cy="28416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dirty="0">
                <a:solidFill>
                  <a:srgbClr val="000000"/>
                </a:solidFill>
                <a:latin typeface="Calibri"/>
                <a:cs typeface="Calibri"/>
              </a:rPr>
              <a:t>Word2</a:t>
            </a:r>
          </a:p>
        </p:txBody>
      </p:sp>
      <p:sp>
        <p:nvSpPr>
          <p:cNvPr id="1445895" name="Rectangle 7"/>
          <p:cNvSpPr>
            <a:spLocks noChangeArrowheads="1"/>
          </p:cNvSpPr>
          <p:nvPr/>
        </p:nvSpPr>
        <p:spPr bwMode="auto">
          <a:xfrm>
            <a:off x="228600" y="4000500"/>
            <a:ext cx="8518525" cy="1797050"/>
          </a:xfrm>
          <a:prstGeom prst="rect">
            <a:avLst/>
          </a:prstGeom>
          <a:solidFill>
            <a:schemeClr val="bg1"/>
          </a:solidFill>
          <a:ln w="25400">
            <a:noFill/>
            <a:miter lim="800000"/>
            <a:headEnd/>
            <a:tailEnd/>
          </a:ln>
          <a:effectLst/>
        </p:spPr>
        <p:txBody>
          <a:bodyPr lIns="90488" tIns="44450" rIns="90488" bIns="44450">
            <a:prstTxWarp prst="textNoShape">
              <a:avLst/>
            </a:prstTxWarp>
            <a:spAutoFit/>
          </a:bodyPr>
          <a:lstStyle/>
          <a:p>
            <a:pPr>
              <a:spcBef>
                <a:spcPct val="0"/>
              </a:spcBef>
            </a:pPr>
            <a:r>
              <a:rPr lang="en-US" sz="2000" dirty="0">
                <a:solidFill>
                  <a:srgbClr val="000000"/>
                </a:solidFill>
                <a:latin typeface="Calibri"/>
                <a:cs typeface="Calibri"/>
              </a:rPr>
              <a:t>Larger line size has distinct hardware advantages</a:t>
            </a:r>
          </a:p>
          <a:p>
            <a:pPr lvl="1">
              <a:spcBef>
                <a:spcPct val="0"/>
              </a:spcBef>
              <a:buFontTx/>
              <a:buChar char="•"/>
            </a:pPr>
            <a:r>
              <a:rPr lang="en-US" sz="1800" dirty="0">
                <a:solidFill>
                  <a:srgbClr val="56127A"/>
                </a:solidFill>
                <a:latin typeface="Calibri"/>
                <a:cs typeface="Calibri"/>
              </a:rPr>
              <a:t> less tag overhead</a:t>
            </a:r>
          </a:p>
          <a:p>
            <a:pPr lvl="1">
              <a:spcBef>
                <a:spcPct val="0"/>
              </a:spcBef>
              <a:buFontTx/>
              <a:buChar char="•"/>
            </a:pPr>
            <a:r>
              <a:rPr lang="en-US" sz="1800" dirty="0">
                <a:solidFill>
                  <a:srgbClr val="56127A"/>
                </a:solidFill>
                <a:latin typeface="Calibri"/>
                <a:cs typeface="Calibri"/>
              </a:rPr>
              <a:t> exploit fast burst transfers from DRAM</a:t>
            </a:r>
          </a:p>
          <a:p>
            <a:pPr lvl="1">
              <a:spcBef>
                <a:spcPct val="0"/>
              </a:spcBef>
              <a:buFontTx/>
              <a:buChar char="•"/>
            </a:pPr>
            <a:r>
              <a:rPr lang="en-US" sz="1800" dirty="0">
                <a:solidFill>
                  <a:srgbClr val="56127A"/>
                </a:solidFill>
                <a:latin typeface="Calibri"/>
                <a:cs typeface="Calibri"/>
              </a:rPr>
              <a:t> exploit fast burst transfers over wide busses</a:t>
            </a:r>
            <a:br>
              <a:rPr lang="en-US" sz="1800" dirty="0">
                <a:solidFill>
                  <a:srgbClr val="00AE00"/>
                </a:solidFill>
                <a:latin typeface="Calibri"/>
                <a:cs typeface="Calibri"/>
              </a:rPr>
            </a:br>
            <a:endParaRPr lang="en-US" sz="1800" dirty="0">
              <a:solidFill>
                <a:srgbClr val="00AE00"/>
              </a:solidFill>
              <a:latin typeface="Calibri"/>
              <a:cs typeface="Calibri"/>
            </a:endParaRPr>
          </a:p>
          <a:p>
            <a:pPr>
              <a:spcBef>
                <a:spcPct val="0"/>
              </a:spcBef>
            </a:pPr>
            <a:r>
              <a:rPr lang="en-US" sz="2000" i="1" dirty="0">
                <a:solidFill>
                  <a:srgbClr val="000000"/>
                </a:solidFill>
                <a:latin typeface="Calibri"/>
                <a:cs typeface="Calibri"/>
              </a:rPr>
              <a:t>What are the disadvantages of increasing line size?</a:t>
            </a:r>
          </a:p>
        </p:txBody>
      </p:sp>
      <p:sp>
        <p:nvSpPr>
          <p:cNvPr id="1445896" name="Rectangle 8"/>
          <p:cNvSpPr>
            <a:spLocks noChangeArrowheads="1"/>
          </p:cNvSpPr>
          <p:nvPr/>
        </p:nvSpPr>
        <p:spPr bwMode="auto">
          <a:xfrm>
            <a:off x="1752600" y="2286000"/>
            <a:ext cx="4584700" cy="4953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r>
              <a:rPr lang="en-US" sz="2000" dirty="0">
                <a:solidFill>
                  <a:srgbClr val="000000"/>
                </a:solidFill>
                <a:latin typeface="Calibri"/>
                <a:cs typeface="Calibri"/>
              </a:rPr>
              <a:t>Line Address</a:t>
            </a:r>
          </a:p>
        </p:txBody>
      </p:sp>
      <p:sp>
        <p:nvSpPr>
          <p:cNvPr id="1445899" name="Rectangle 11"/>
          <p:cNvSpPr>
            <a:spLocks noChangeArrowheads="1"/>
          </p:cNvSpPr>
          <p:nvPr/>
        </p:nvSpPr>
        <p:spPr bwMode="auto">
          <a:xfrm>
            <a:off x="2871788" y="3446463"/>
            <a:ext cx="3954225" cy="371897"/>
          </a:xfrm>
          <a:prstGeom prst="rect">
            <a:avLst/>
          </a:prstGeom>
          <a:noFill/>
          <a:ln w="25400">
            <a:noFill/>
            <a:miter lim="800000"/>
            <a:headEnd/>
            <a:tailEnd/>
          </a:ln>
          <a:effectLst/>
        </p:spPr>
        <p:txBody>
          <a:bodyPr wrap="none" lIns="90488" tIns="44450" rIns="90488" bIns="44450">
            <a:prstTxWarp prst="textNoShape">
              <a:avLst/>
            </a:prstTxWarp>
            <a:spAutoFit/>
          </a:bodyPr>
          <a:lstStyle/>
          <a:p>
            <a:pPr>
              <a:lnSpc>
                <a:spcPct val="90000"/>
              </a:lnSpc>
              <a:spcBef>
                <a:spcPct val="30000"/>
              </a:spcBef>
            </a:pPr>
            <a:r>
              <a:rPr lang="en-US" sz="2000" dirty="0">
                <a:solidFill>
                  <a:srgbClr val="000000"/>
                </a:solidFill>
                <a:latin typeface="Calibri"/>
                <a:cs typeface="Calibri"/>
              </a:rPr>
              <a:t>2</a:t>
            </a:r>
            <a:r>
              <a:rPr lang="en-US" sz="2000" baseline="30000" dirty="0">
                <a:solidFill>
                  <a:srgbClr val="000000"/>
                </a:solidFill>
                <a:latin typeface="Calibri"/>
                <a:cs typeface="Calibri"/>
              </a:rPr>
              <a:t>b</a:t>
            </a:r>
            <a:r>
              <a:rPr lang="en-US" sz="2000" dirty="0">
                <a:solidFill>
                  <a:srgbClr val="000000"/>
                </a:solidFill>
                <a:latin typeface="Calibri"/>
                <a:cs typeface="Calibri"/>
              </a:rPr>
              <a:t> = line size </a:t>
            </a:r>
            <a:r>
              <a:rPr lang="en-US" sz="2000" i="1" dirty="0" err="1">
                <a:solidFill>
                  <a:srgbClr val="000000"/>
                </a:solidFill>
                <a:latin typeface="Calibri"/>
                <a:cs typeface="Calibri"/>
              </a:rPr>
              <a:t>a.k.a</a:t>
            </a:r>
            <a:r>
              <a:rPr lang="en-US" sz="2000" dirty="0">
                <a:solidFill>
                  <a:srgbClr val="000000"/>
                </a:solidFill>
                <a:latin typeface="Calibri"/>
                <a:cs typeface="Calibri"/>
              </a:rPr>
              <a:t> line size (in bytes)</a:t>
            </a:r>
          </a:p>
        </p:txBody>
      </p:sp>
      <p:sp>
        <p:nvSpPr>
          <p:cNvPr id="1445900" name="Rectangle 12"/>
          <p:cNvSpPr>
            <a:spLocks noChangeArrowheads="1"/>
          </p:cNvSpPr>
          <p:nvPr/>
        </p:nvSpPr>
        <p:spPr bwMode="auto">
          <a:xfrm>
            <a:off x="320675" y="2311400"/>
            <a:ext cx="1431925" cy="64889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nSpc>
                <a:spcPct val="90000"/>
              </a:lnSpc>
              <a:spcBef>
                <a:spcPct val="0"/>
              </a:spcBef>
            </a:pPr>
            <a:r>
              <a:rPr lang="en-US" sz="2000" dirty="0">
                <a:solidFill>
                  <a:srgbClr val="000000"/>
                </a:solidFill>
                <a:latin typeface="Calibri"/>
                <a:cs typeface="Calibri"/>
              </a:rPr>
              <a:t>Split CPU address</a:t>
            </a:r>
          </a:p>
        </p:txBody>
      </p:sp>
      <p:sp>
        <p:nvSpPr>
          <p:cNvPr id="1445901" name="AutoShape 13"/>
          <p:cNvSpPr>
            <a:spLocks/>
          </p:cNvSpPr>
          <p:nvPr/>
        </p:nvSpPr>
        <p:spPr bwMode="auto">
          <a:xfrm rot="16200000">
            <a:off x="7077869" y="2124869"/>
            <a:ext cx="271462" cy="1778000"/>
          </a:xfrm>
          <a:prstGeom prst="leftBrace">
            <a:avLst>
              <a:gd name="adj1" fmla="val 50682"/>
              <a:gd name="adj2" fmla="val 50000"/>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45902" name="Text Box 14"/>
          <p:cNvSpPr txBox="1">
            <a:spLocks noChangeArrowheads="1"/>
          </p:cNvSpPr>
          <p:nvPr/>
        </p:nvSpPr>
        <p:spPr bwMode="auto">
          <a:xfrm>
            <a:off x="6884193" y="3062288"/>
            <a:ext cx="757239" cy="400110"/>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sz="2000">
                <a:solidFill>
                  <a:srgbClr val="000000"/>
                </a:solidFill>
                <a:latin typeface="Calibri"/>
                <a:cs typeface="Calibri"/>
              </a:rPr>
              <a:t>b bits</a:t>
            </a:r>
          </a:p>
        </p:txBody>
      </p:sp>
      <p:sp>
        <p:nvSpPr>
          <p:cNvPr id="1445903" name="AutoShape 15"/>
          <p:cNvSpPr>
            <a:spLocks/>
          </p:cNvSpPr>
          <p:nvPr/>
        </p:nvSpPr>
        <p:spPr bwMode="auto">
          <a:xfrm rot="16200000">
            <a:off x="3882232" y="751681"/>
            <a:ext cx="271462" cy="4556125"/>
          </a:xfrm>
          <a:prstGeom prst="leftBrace">
            <a:avLst>
              <a:gd name="adj1" fmla="val 139864"/>
              <a:gd name="adj2" fmla="val 50000"/>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45904" name="Text Box 16"/>
          <p:cNvSpPr txBox="1">
            <a:spLocks noChangeArrowheads="1"/>
          </p:cNvSpPr>
          <p:nvPr/>
        </p:nvSpPr>
        <p:spPr bwMode="auto">
          <a:xfrm>
            <a:off x="3431988" y="3078163"/>
            <a:ext cx="1095748" cy="400110"/>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sz="2000">
                <a:solidFill>
                  <a:srgbClr val="000000"/>
                </a:solidFill>
                <a:latin typeface="Calibri"/>
                <a:cs typeface="Calibri"/>
              </a:rPr>
              <a:t>32-b bits</a:t>
            </a:r>
          </a:p>
        </p:txBody>
      </p:sp>
      <p:sp>
        <p:nvSpPr>
          <p:cNvPr id="1445905" name="Rectangle 17"/>
          <p:cNvSpPr>
            <a:spLocks noChangeArrowheads="1"/>
          </p:cNvSpPr>
          <p:nvPr/>
        </p:nvSpPr>
        <p:spPr bwMode="auto">
          <a:xfrm>
            <a:off x="608013" y="1525588"/>
            <a:ext cx="1222375" cy="28416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000" dirty="0">
                <a:solidFill>
                  <a:srgbClr val="000000"/>
                </a:solidFill>
                <a:latin typeface="Calibri"/>
                <a:cs typeface="Calibri"/>
              </a:rPr>
              <a:t>Tag</a:t>
            </a:r>
          </a:p>
        </p:txBody>
      </p:sp>
      <p:sp>
        <p:nvSpPr>
          <p:cNvPr id="1445906" name="Text Box 18"/>
          <p:cNvSpPr txBox="1">
            <a:spLocks noChangeArrowheads="1"/>
          </p:cNvSpPr>
          <p:nvPr/>
        </p:nvSpPr>
        <p:spPr bwMode="auto">
          <a:xfrm>
            <a:off x="328613" y="830263"/>
            <a:ext cx="8575675" cy="396875"/>
          </a:xfrm>
          <a:prstGeom prst="rect">
            <a:avLst/>
          </a:prstGeom>
          <a:noFill/>
          <a:ln w="25400">
            <a:noFill/>
            <a:miter lim="800000"/>
            <a:headEnd/>
            <a:tailEnd/>
          </a:ln>
          <a:effectLst/>
        </p:spPr>
        <p:txBody>
          <a:bodyPr>
            <a:prstTxWarp prst="textNoShape">
              <a:avLst/>
            </a:prstTxWarp>
            <a:spAutoFit/>
          </a:bodyPr>
          <a:lstStyle/>
          <a:p>
            <a:pPr algn="ctr"/>
            <a:r>
              <a:rPr lang="en-US" sz="2000" dirty="0">
                <a:solidFill>
                  <a:srgbClr val="000000"/>
                </a:solidFill>
                <a:latin typeface="Calibri"/>
                <a:cs typeface="Calibri"/>
              </a:rPr>
              <a:t>A line is unit of transfer between the cache and memory</a:t>
            </a:r>
          </a:p>
        </p:txBody>
      </p:sp>
      <p:sp>
        <p:nvSpPr>
          <p:cNvPr id="1445907" name="Text Box 19"/>
          <p:cNvSpPr txBox="1">
            <a:spLocks noChangeArrowheads="1"/>
          </p:cNvSpPr>
          <p:nvPr/>
        </p:nvSpPr>
        <p:spPr bwMode="auto">
          <a:xfrm>
            <a:off x="7032625" y="1371600"/>
            <a:ext cx="2022475" cy="400110"/>
          </a:xfrm>
          <a:prstGeom prst="rect">
            <a:avLst/>
          </a:prstGeom>
          <a:noFill/>
          <a:ln w="25400">
            <a:noFill/>
            <a:miter lim="800000"/>
            <a:headEnd/>
            <a:tailEnd/>
          </a:ln>
          <a:effectLst/>
        </p:spPr>
        <p:txBody>
          <a:bodyPr>
            <a:prstTxWarp prst="textNoShape">
              <a:avLst/>
            </a:prstTxWarp>
            <a:spAutoFit/>
          </a:bodyPr>
          <a:lstStyle/>
          <a:p>
            <a:pPr algn="ctr">
              <a:spcBef>
                <a:spcPct val="0"/>
              </a:spcBef>
            </a:pPr>
            <a:r>
              <a:rPr lang="en-US" sz="2000" dirty="0">
                <a:solidFill>
                  <a:srgbClr val="000000"/>
                </a:solidFill>
                <a:latin typeface="Calibri"/>
                <a:cs typeface="Calibri"/>
              </a:rPr>
              <a:t>4 word line, b=2</a:t>
            </a:r>
          </a:p>
        </p:txBody>
      </p:sp>
      <p:sp>
        <p:nvSpPr>
          <p:cNvPr id="1445908" name="Text Box 20"/>
          <p:cNvSpPr txBox="1">
            <a:spLocks noChangeArrowheads="1"/>
          </p:cNvSpPr>
          <p:nvPr/>
        </p:nvSpPr>
        <p:spPr bwMode="auto">
          <a:xfrm>
            <a:off x="1331148" y="5712768"/>
            <a:ext cx="7064316" cy="461665"/>
          </a:xfrm>
          <a:prstGeom prst="rect">
            <a:avLst/>
          </a:prstGeom>
          <a:noFill/>
          <a:ln w="9525">
            <a:noFill/>
            <a:miter lim="800000"/>
            <a:headEnd/>
            <a:tailEnd/>
          </a:ln>
          <a:effectLst/>
        </p:spPr>
        <p:txBody>
          <a:bodyPr wrap="none" anchor="ctr">
            <a:prstTxWarp prst="textNoShape">
              <a:avLst/>
            </a:prstTxWarp>
            <a:spAutoFit/>
          </a:bodyPr>
          <a:lstStyle/>
          <a:p>
            <a:pPr algn="ctr"/>
            <a:r>
              <a:rPr lang="en-US" sz="2400" i="1" dirty="0">
                <a:solidFill>
                  <a:srgbClr val="FC0128"/>
                </a:solidFill>
                <a:latin typeface="Calibri"/>
                <a:cs typeface="Calibri"/>
              </a:rPr>
              <a:t>Fewer lines =&gt; more conflicts.  Can waste bandwidth.</a:t>
            </a:r>
          </a:p>
        </p:txBody>
      </p:sp>
      <p:sp>
        <p:nvSpPr>
          <p:cNvPr id="22" name="Rectangle 8"/>
          <p:cNvSpPr>
            <a:spLocks noChangeArrowheads="1"/>
          </p:cNvSpPr>
          <p:nvPr/>
        </p:nvSpPr>
        <p:spPr bwMode="auto">
          <a:xfrm>
            <a:off x="6324600" y="2286000"/>
            <a:ext cx="1752600" cy="4953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r>
              <a:rPr lang="en-US" sz="2000" dirty="0">
                <a:solidFill>
                  <a:srgbClr val="000000"/>
                </a:solidFill>
                <a:latin typeface="Calibri"/>
                <a:cs typeface="Calibri"/>
              </a:rPr>
              <a:t>Offset</a:t>
            </a:r>
          </a:p>
        </p:txBody>
      </p:sp>
    </p:spTree>
    <p:extLst>
      <p:ext uri="{BB962C8B-B14F-4D97-AF65-F5344CB8AC3E}">
        <p14:creationId xmlns:p14="http://schemas.microsoft.com/office/powerpoint/2010/main" val="1256229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5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90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 name="T15" fmla="*/ 0 w 102"/>
              <a:gd name="T16" fmla="*/ 0 h 102"/>
              <a:gd name="T17" fmla="*/ 102 w 102"/>
              <a:gd name="T18" fmla="*/ 102 h 102"/>
            </a:gdLst>
            <a:ahLst/>
            <a:cxnLst>
              <a:cxn ang="T10">
                <a:pos x="T0" y="T1"/>
              </a:cxn>
              <a:cxn ang="T11">
                <a:pos x="T2" y="T3"/>
              </a:cxn>
              <a:cxn ang="T12">
                <a:pos x="T4" y="T5"/>
              </a:cxn>
              <a:cxn ang="T13">
                <a:pos x="T6" y="T7"/>
              </a:cxn>
              <a:cxn ang="T14">
                <a:pos x="T8" y="T9"/>
              </a:cxn>
            </a:cxnLst>
            <a:rect l="T15" t="T16" r="T17" b="T18"/>
            <a:pathLst>
              <a:path w="102" h="102">
                <a:moveTo>
                  <a:pt x="0" y="0"/>
                </a:moveTo>
                <a:lnTo>
                  <a:pt x="101" y="0"/>
                </a:lnTo>
                <a:lnTo>
                  <a:pt x="101" y="101"/>
                </a:lnTo>
                <a:lnTo>
                  <a:pt x="0" y="101"/>
                </a:lnTo>
                <a:lnTo>
                  <a:pt x="0" y="0"/>
                </a:lnTo>
              </a:path>
            </a:pathLst>
          </a:custGeom>
          <a:solidFill>
            <a:srgbClr val="FFFFFF"/>
          </a:solidFill>
          <a:ln>
            <a:noFill/>
          </a:ln>
          <a:extLst>
            <a:ext uri="{91240B29-F687-4f45-9708-019B960494DF}">
              <a14:hiddenLine xmlns:a14="http://schemas.microsoft.com/office/drawing/2010/main" xmlns="" w="9525" cap="flat">
                <a:solidFill>
                  <a:srgbClr val="000000"/>
                </a:solidFill>
                <a:bevel/>
                <a:headEnd/>
                <a:tailEnd/>
              </a14:hiddenLine>
            </a:ext>
          </a:extLst>
        </p:spPr>
        <p:txBody>
          <a:bodyPr wrap="none" anchor="ctr"/>
          <a:lstStyle/>
          <a:p>
            <a:pPr defTabSz="449263" eaLnBrk="1">
              <a:lnSpc>
                <a:spcPct val="93000"/>
              </a:lnSpc>
              <a:spcBef>
                <a:spcPct val="0"/>
              </a:spcBef>
              <a:buClr>
                <a:srgbClr val="000000"/>
              </a:buClr>
              <a:buSzPct val="100000"/>
              <a:buFont typeface="Times New Roman" charset="0"/>
              <a:buNone/>
            </a:pPr>
            <a:endParaRPr lang="en-US" sz="1800">
              <a:solidFill>
                <a:srgbClr val="000000"/>
              </a:solidFill>
              <a:ea typeface="Microsoft YaHei" charset="0"/>
              <a:cs typeface="Microsoft YaHei" charset="0"/>
            </a:endParaRPr>
          </a:p>
        </p:txBody>
      </p:sp>
      <p:sp>
        <p:nvSpPr>
          <p:cNvPr id="13315" name="Rectangle 1"/>
          <p:cNvSpPr>
            <a:spLocks noChangeArrowheads="1"/>
          </p:cNvSpPr>
          <p:nvPr/>
        </p:nvSpPr>
        <p:spPr bwMode="auto">
          <a:xfrm>
            <a:off x="457200" y="4876800"/>
            <a:ext cx="8280400" cy="1641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449263" eaLnBrk="1">
              <a:lnSpc>
                <a:spcPct val="93000"/>
              </a:lnSpc>
              <a:spcBef>
                <a:spcPct val="0"/>
              </a:spcBef>
              <a:buClr>
                <a:srgbClr val="000000"/>
              </a:buClr>
              <a:buSzPct val="100000"/>
              <a:buFont typeface="Times New Roman" charset="0"/>
              <a:buNone/>
            </a:pPr>
            <a:r>
              <a:rPr lang="en-US" sz="1800" b="1" dirty="0">
                <a:solidFill>
                  <a:srgbClr val="000000"/>
                </a:solidFill>
                <a:ea typeface="Microsoft YaHei" charset="0"/>
                <a:cs typeface="Microsoft YaHei" charset="0"/>
              </a:rPr>
              <a:t>Figure B.10 Miss rate versus block size for five different-sized caches. </a:t>
            </a:r>
            <a:r>
              <a:rPr lang="en-US" sz="1800" dirty="0">
                <a:solidFill>
                  <a:srgbClr val="000000"/>
                </a:solidFill>
                <a:ea typeface="Microsoft YaHei" charset="0"/>
                <a:cs typeface="Microsoft YaHei" charset="0"/>
              </a:rPr>
              <a:t>Note that miss rate actually goes up if the block size is too large relative to the cache size. Each line represents a cache of different size. Figure B.11 shows the data used to plot these lines. Unfortunately, SPEC2000 traces would take too long if block size were included, so these data are based on SPEC92 on a </a:t>
            </a:r>
            <a:r>
              <a:rPr lang="en-US" sz="1800" dirty="0" err="1">
                <a:solidFill>
                  <a:srgbClr val="000000"/>
                </a:solidFill>
                <a:ea typeface="Microsoft YaHei" charset="0"/>
                <a:cs typeface="Microsoft YaHei" charset="0"/>
              </a:rPr>
              <a:t>DECstation</a:t>
            </a:r>
            <a:r>
              <a:rPr lang="en-US" sz="1800" dirty="0">
                <a:solidFill>
                  <a:srgbClr val="000000"/>
                </a:solidFill>
                <a:ea typeface="Microsoft YaHei" charset="0"/>
                <a:cs typeface="Microsoft YaHei" charset="0"/>
              </a:rPr>
              <a:t> 5000 (Gee et al. 1993).</a:t>
            </a:r>
          </a:p>
        </p:txBody>
      </p:sp>
      <p:pic>
        <p:nvPicPr>
          <p:cNvPr id="13316" name="Picture 2" descr="Y:\WOMAT\Production\Artfinal\0000000038\MKCAD\978-0-12-811905-1\0003170710\XMLLowres\bm10-9780128119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8485012"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506764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ChangeArrowheads="1"/>
          </p:cNvSpPr>
          <p:nvPr>
            <p:ph type="title"/>
          </p:nvPr>
        </p:nvSpPr>
        <p:spPr/>
        <p:txBody>
          <a:bodyPr/>
          <a:lstStyle/>
          <a:p>
            <a:r>
              <a:rPr lang="en-US"/>
              <a:t>Write Policy Choices </a:t>
            </a:r>
            <a:endParaRPr lang="en-US" dirty="0"/>
          </a:p>
        </p:txBody>
      </p:sp>
      <p:sp>
        <p:nvSpPr>
          <p:cNvPr id="1488899" name="Rectangle 3"/>
          <p:cNvSpPr>
            <a:spLocks noGrp="1" noChangeArrowheads="1"/>
          </p:cNvSpPr>
          <p:nvPr>
            <p:ph idx="1"/>
          </p:nvPr>
        </p:nvSpPr>
        <p:spPr>
          <a:xfrm>
            <a:off x="609600" y="914400"/>
            <a:ext cx="7683500" cy="5054600"/>
          </a:xfrm>
        </p:spPr>
        <p:txBody>
          <a:bodyPr/>
          <a:lstStyle/>
          <a:p>
            <a:r>
              <a:rPr lang="en-US" sz="2800" dirty="0"/>
              <a:t>Cache hit:</a:t>
            </a:r>
          </a:p>
          <a:p>
            <a:pPr lvl="1"/>
            <a:r>
              <a:rPr lang="en-US" sz="2000" b="1" i="1" dirty="0"/>
              <a:t>write-through</a:t>
            </a:r>
            <a:r>
              <a:rPr lang="en-US" sz="2000" dirty="0"/>
              <a:t>: write both cache &amp; memory</a:t>
            </a:r>
          </a:p>
          <a:p>
            <a:pPr marL="919163" lvl="2" indent="-176213"/>
            <a:r>
              <a:rPr lang="en-US" sz="2000" dirty="0"/>
              <a:t>Generally higher traffic but simpler pipeline &amp; cache design</a:t>
            </a:r>
          </a:p>
          <a:p>
            <a:pPr lvl="1"/>
            <a:r>
              <a:rPr lang="en-US" sz="2000" b="1" i="1" dirty="0"/>
              <a:t>write-back</a:t>
            </a:r>
            <a:r>
              <a:rPr lang="en-US" sz="2000" dirty="0"/>
              <a:t>: write cache only, memory is written only when the entry is evicted</a:t>
            </a:r>
          </a:p>
          <a:p>
            <a:pPr marL="919163" lvl="2" indent="-176213"/>
            <a:r>
              <a:rPr lang="en-US" sz="2000" dirty="0"/>
              <a:t>A dirty bit per line further reduces write-back traffic</a:t>
            </a:r>
          </a:p>
          <a:p>
            <a:pPr marL="919163" lvl="2" indent="-176213"/>
            <a:r>
              <a:rPr lang="en-US" sz="2000" dirty="0"/>
              <a:t>Must handle 0, 1, or 2 accesses to memory for each load/store</a:t>
            </a:r>
          </a:p>
          <a:p>
            <a:r>
              <a:rPr lang="en-US" sz="2800" dirty="0"/>
              <a:t>Cache miss:</a:t>
            </a:r>
          </a:p>
          <a:p>
            <a:pPr lvl="1"/>
            <a:r>
              <a:rPr lang="en-US" sz="2000" b="1" i="1" dirty="0"/>
              <a:t>no-write-allocate</a:t>
            </a:r>
            <a:r>
              <a:rPr lang="en-US" sz="2000" dirty="0"/>
              <a:t>:  only write to main memory</a:t>
            </a:r>
          </a:p>
          <a:p>
            <a:pPr lvl="1"/>
            <a:r>
              <a:rPr lang="en-US" sz="2000" b="1" i="1" dirty="0"/>
              <a:t>write-allocate </a:t>
            </a:r>
            <a:r>
              <a:rPr lang="en-US" sz="2000" dirty="0"/>
              <a:t>(aka fetch-on-write):  fetch into cache</a:t>
            </a:r>
            <a:br>
              <a:rPr lang="en-US" sz="2000" dirty="0"/>
            </a:br>
            <a:endParaRPr lang="en-US" sz="2000" dirty="0"/>
          </a:p>
          <a:p>
            <a:r>
              <a:rPr lang="en-US" sz="2800" dirty="0"/>
              <a:t>Common combinations:</a:t>
            </a:r>
          </a:p>
          <a:p>
            <a:pPr lvl="1"/>
            <a:r>
              <a:rPr lang="en-US" sz="2000" dirty="0"/>
              <a:t>write-through and no-write-allocate</a:t>
            </a:r>
          </a:p>
          <a:p>
            <a:pPr lvl="1"/>
            <a:r>
              <a:rPr lang="en-US" sz="2000" dirty="0"/>
              <a:t>write-back with write-allocate</a:t>
            </a:r>
          </a:p>
        </p:txBody>
      </p:sp>
      <p:sp>
        <p:nvSpPr>
          <p:cNvPr id="6" name="Slide Number Placeholder 5"/>
          <p:cNvSpPr>
            <a:spLocks noGrp="1"/>
          </p:cNvSpPr>
          <p:nvPr>
            <p:ph type="sldNum" sz="quarter" idx="12"/>
          </p:nvPr>
        </p:nvSpPr>
        <p:spPr/>
        <p:txBody>
          <a:bodyPr/>
          <a:lstStyle/>
          <a:p>
            <a:fld id="{DF83F53A-B97A-7D4D-B2C6-662DBDE74966}" type="slidenum">
              <a:rPr lang="en-US"/>
              <a:pPr/>
              <a:t>12</a:t>
            </a:fld>
            <a:endParaRPr lang="en-US"/>
          </a:p>
        </p:txBody>
      </p:sp>
    </p:spTree>
    <p:extLst>
      <p:ext uri="{BB962C8B-B14F-4D97-AF65-F5344CB8AC3E}">
        <p14:creationId xmlns:p14="http://schemas.microsoft.com/office/powerpoint/2010/main" val="418429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3" name="Rectangle 3"/>
          <p:cNvSpPr>
            <a:spLocks noGrp="1" noChangeArrowheads="1"/>
          </p:cNvSpPr>
          <p:nvPr>
            <p:ph type="title"/>
          </p:nvPr>
        </p:nvSpPr>
        <p:spPr/>
        <p:txBody>
          <a:bodyPr/>
          <a:lstStyle/>
          <a:p>
            <a:r>
              <a:rPr lang="en-US" altLang="ko-KR" dirty="0">
                <a:ea typeface="굴림" charset="-127"/>
                <a:cs typeface="굴림" charset="-127"/>
              </a:rPr>
              <a:t>Write Performance</a:t>
            </a:r>
          </a:p>
        </p:txBody>
      </p:sp>
      <p:sp>
        <p:nvSpPr>
          <p:cNvPr id="84" name="Slide Number Placeholder 5"/>
          <p:cNvSpPr>
            <a:spLocks noGrp="1"/>
          </p:cNvSpPr>
          <p:nvPr>
            <p:ph type="sldNum" sz="quarter" idx="12"/>
          </p:nvPr>
        </p:nvSpPr>
        <p:spPr/>
        <p:txBody>
          <a:bodyPr/>
          <a:lstStyle/>
          <a:p>
            <a:fld id="{9C29CD77-99BC-2F44-B2A3-46F6CDDBFE69}" type="slidenum">
              <a:rPr lang="en-US"/>
              <a:pPr/>
              <a:t>13</a:t>
            </a:fld>
            <a:endParaRPr lang="en-US" b="0">
              <a:solidFill>
                <a:srgbClr val="FBBA03"/>
              </a:solidFill>
            </a:endParaRPr>
          </a:p>
        </p:txBody>
      </p:sp>
      <p:sp>
        <p:nvSpPr>
          <p:cNvPr id="1489922" name="Rectangle 2" descr="Large confetti"/>
          <p:cNvSpPr>
            <a:spLocks noChangeArrowheads="1"/>
          </p:cNvSpPr>
          <p:nvPr/>
        </p:nvSpPr>
        <p:spPr bwMode="auto">
          <a:xfrm>
            <a:off x="4740275" y="3251200"/>
            <a:ext cx="914400" cy="381000"/>
          </a:xfrm>
          <a:prstGeom prst="rect">
            <a:avLst/>
          </a:prstGeom>
          <a:pattFill prst="lgConfetti">
            <a:fgClr>
              <a:schemeClr val="hlink"/>
            </a:fgClr>
            <a:bgClr>
              <a:srgbClr val="FFFFFF"/>
            </a:bgClr>
          </a:pattFill>
          <a:ln w="127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24" name="Line 4"/>
          <p:cNvSpPr>
            <a:spLocks noChangeShapeType="1"/>
          </p:cNvSpPr>
          <p:nvPr/>
        </p:nvSpPr>
        <p:spPr bwMode="auto">
          <a:xfrm>
            <a:off x="2378075" y="48514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25" name="Rectangle 5" descr="Large confetti"/>
          <p:cNvSpPr>
            <a:spLocks noChangeArrowheads="1"/>
          </p:cNvSpPr>
          <p:nvPr/>
        </p:nvSpPr>
        <p:spPr bwMode="auto">
          <a:xfrm>
            <a:off x="1698625" y="3257550"/>
            <a:ext cx="1212850" cy="374650"/>
          </a:xfrm>
          <a:prstGeom prst="rect">
            <a:avLst/>
          </a:prstGeom>
          <a:pattFill prst="lgConfetti">
            <a:fgClr>
              <a:schemeClr val="hlink"/>
            </a:fgClr>
            <a:bgClr>
              <a:srgbClr val="FFFFFF"/>
            </a:bgClr>
          </a:pattFill>
          <a:ln w="127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26" name="Rectangle 6"/>
          <p:cNvSpPr>
            <a:spLocks noChangeArrowheads="1"/>
          </p:cNvSpPr>
          <p:nvPr/>
        </p:nvSpPr>
        <p:spPr bwMode="auto">
          <a:xfrm>
            <a:off x="1704975" y="2501900"/>
            <a:ext cx="1206500" cy="149860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27" name="Line 7"/>
          <p:cNvSpPr>
            <a:spLocks noChangeShapeType="1"/>
          </p:cNvSpPr>
          <p:nvPr/>
        </p:nvSpPr>
        <p:spPr bwMode="auto">
          <a:xfrm>
            <a:off x="1692275" y="2870200"/>
            <a:ext cx="1219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28" name="Line 8"/>
          <p:cNvSpPr>
            <a:spLocks noChangeShapeType="1"/>
          </p:cNvSpPr>
          <p:nvPr/>
        </p:nvSpPr>
        <p:spPr bwMode="auto">
          <a:xfrm>
            <a:off x="1692275" y="3251200"/>
            <a:ext cx="1219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29" name="Line 9"/>
          <p:cNvSpPr>
            <a:spLocks noChangeShapeType="1"/>
          </p:cNvSpPr>
          <p:nvPr/>
        </p:nvSpPr>
        <p:spPr bwMode="auto">
          <a:xfrm>
            <a:off x="1692275" y="3632200"/>
            <a:ext cx="12192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30" name="Line 10"/>
          <p:cNvSpPr>
            <a:spLocks noChangeShapeType="1"/>
          </p:cNvSpPr>
          <p:nvPr/>
        </p:nvSpPr>
        <p:spPr bwMode="auto">
          <a:xfrm>
            <a:off x="2911475" y="233680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31" name="Line 11"/>
          <p:cNvSpPr>
            <a:spLocks noChangeShapeType="1"/>
          </p:cNvSpPr>
          <p:nvPr/>
        </p:nvSpPr>
        <p:spPr bwMode="auto">
          <a:xfrm>
            <a:off x="3825875" y="233680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32" name="Rectangle 12"/>
          <p:cNvSpPr>
            <a:spLocks noChangeArrowheads="1"/>
          </p:cNvSpPr>
          <p:nvPr/>
        </p:nvSpPr>
        <p:spPr bwMode="auto">
          <a:xfrm>
            <a:off x="2133600" y="3325813"/>
            <a:ext cx="185948"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a:solidFill>
                  <a:srgbClr val="56127A"/>
                </a:solidFill>
                <a:latin typeface="Calibri"/>
                <a:cs typeface="Calibri"/>
              </a:rPr>
              <a:t> </a:t>
            </a:r>
          </a:p>
        </p:txBody>
      </p:sp>
      <p:sp>
        <p:nvSpPr>
          <p:cNvPr id="1489933" name="Line 13"/>
          <p:cNvSpPr>
            <a:spLocks noChangeShapeType="1"/>
          </p:cNvSpPr>
          <p:nvPr/>
        </p:nvSpPr>
        <p:spPr bwMode="auto">
          <a:xfrm>
            <a:off x="1997075" y="2336800"/>
            <a:ext cx="0" cy="1676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34" name="Rectangle 14"/>
          <p:cNvSpPr>
            <a:spLocks noChangeArrowheads="1"/>
          </p:cNvSpPr>
          <p:nvPr/>
        </p:nvSpPr>
        <p:spPr bwMode="auto">
          <a:xfrm>
            <a:off x="1981200" y="2087563"/>
            <a:ext cx="767388"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Tag</a:t>
            </a:r>
          </a:p>
        </p:txBody>
      </p:sp>
      <p:sp>
        <p:nvSpPr>
          <p:cNvPr id="1489935" name="Rectangle 15"/>
          <p:cNvSpPr>
            <a:spLocks noChangeArrowheads="1"/>
          </p:cNvSpPr>
          <p:nvPr/>
        </p:nvSpPr>
        <p:spPr bwMode="auto">
          <a:xfrm>
            <a:off x="4968875" y="2057400"/>
            <a:ext cx="773249"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Data</a:t>
            </a:r>
          </a:p>
        </p:txBody>
      </p:sp>
      <p:sp>
        <p:nvSpPr>
          <p:cNvPr id="1489936" name="Rectangle 16"/>
          <p:cNvSpPr>
            <a:spLocks noChangeArrowheads="1"/>
          </p:cNvSpPr>
          <p:nvPr/>
        </p:nvSpPr>
        <p:spPr bwMode="auto">
          <a:xfrm>
            <a:off x="1524000" y="2087563"/>
            <a:ext cx="506549"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dirty="0">
                <a:solidFill>
                  <a:srgbClr val="56127A"/>
                </a:solidFill>
                <a:latin typeface="Calibri"/>
                <a:cs typeface="Calibri"/>
              </a:rPr>
              <a:t>  V</a:t>
            </a:r>
          </a:p>
        </p:txBody>
      </p:sp>
      <p:sp>
        <p:nvSpPr>
          <p:cNvPr id="1489937" name="Line 17"/>
          <p:cNvSpPr>
            <a:spLocks noChangeShapeType="1"/>
          </p:cNvSpPr>
          <p:nvPr/>
        </p:nvSpPr>
        <p:spPr bwMode="auto">
          <a:xfrm>
            <a:off x="4740275" y="24892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38" name="Line 18"/>
          <p:cNvSpPr>
            <a:spLocks noChangeShapeType="1"/>
          </p:cNvSpPr>
          <p:nvPr/>
        </p:nvSpPr>
        <p:spPr bwMode="auto">
          <a:xfrm>
            <a:off x="5654675" y="24892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39" name="Rectangle 19"/>
          <p:cNvSpPr>
            <a:spLocks noChangeArrowheads="1"/>
          </p:cNvSpPr>
          <p:nvPr/>
        </p:nvSpPr>
        <p:spPr bwMode="auto">
          <a:xfrm>
            <a:off x="1019175" y="1054100"/>
            <a:ext cx="4318000" cy="50800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nvGrpSpPr>
          <p:cNvPr id="1489940" name="Group 20"/>
          <p:cNvGrpSpPr>
            <a:grpSpLocks/>
          </p:cNvGrpSpPr>
          <p:nvPr/>
        </p:nvGrpSpPr>
        <p:grpSpPr bwMode="auto">
          <a:xfrm>
            <a:off x="1766888" y="5165725"/>
            <a:ext cx="325437" cy="473075"/>
            <a:chOff x="1151" y="3414"/>
            <a:chExt cx="205" cy="298"/>
          </a:xfrm>
        </p:grpSpPr>
        <p:sp>
          <p:nvSpPr>
            <p:cNvPr id="1489941" name="Line 21"/>
            <p:cNvSpPr>
              <a:spLocks noChangeShapeType="1"/>
            </p:cNvSpPr>
            <p:nvPr/>
          </p:nvSpPr>
          <p:spPr bwMode="auto">
            <a:xfrm>
              <a:off x="1354" y="3414"/>
              <a:ext cx="0" cy="204"/>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42" name="Line 22"/>
            <p:cNvSpPr>
              <a:spLocks noChangeShapeType="1"/>
            </p:cNvSpPr>
            <p:nvPr/>
          </p:nvSpPr>
          <p:spPr bwMode="auto">
            <a:xfrm>
              <a:off x="1152" y="3414"/>
              <a:ext cx="0" cy="204"/>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43" name="Line 23"/>
            <p:cNvSpPr>
              <a:spLocks noChangeShapeType="1"/>
            </p:cNvSpPr>
            <p:nvPr/>
          </p:nvSpPr>
          <p:spPr bwMode="auto">
            <a:xfrm flipH="1">
              <a:off x="1153" y="3416"/>
              <a:ext cx="202"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44" name="Arc 24"/>
            <p:cNvSpPr>
              <a:spLocks/>
            </p:cNvSpPr>
            <p:nvPr/>
          </p:nvSpPr>
          <p:spPr bwMode="auto">
            <a:xfrm>
              <a:off x="1249" y="3617"/>
              <a:ext cx="107" cy="94"/>
            </a:xfrm>
            <a:custGeom>
              <a:avLst/>
              <a:gdLst>
                <a:gd name="G0" fmla="+- 205 0 0"/>
                <a:gd name="G1" fmla="+- 0 0 0"/>
                <a:gd name="G2" fmla="+- 21600 0 0"/>
                <a:gd name="T0" fmla="*/ 21805 w 21805"/>
                <a:gd name="T1" fmla="*/ 0 h 21600"/>
                <a:gd name="T2" fmla="*/ 0 w 21805"/>
                <a:gd name="T3" fmla="*/ 21599 h 21600"/>
                <a:gd name="T4" fmla="*/ 205 w 21805"/>
                <a:gd name="T5" fmla="*/ 0 h 21600"/>
              </a:gdLst>
              <a:ahLst/>
              <a:cxnLst>
                <a:cxn ang="0">
                  <a:pos x="T0" y="T1"/>
                </a:cxn>
                <a:cxn ang="0">
                  <a:pos x="T2" y="T3"/>
                </a:cxn>
                <a:cxn ang="0">
                  <a:pos x="T4" y="T5"/>
                </a:cxn>
              </a:cxnLst>
              <a:rect l="0" t="0" r="r" b="b"/>
              <a:pathLst>
                <a:path w="21805" h="21600" fill="none" extrusionOk="0">
                  <a:moveTo>
                    <a:pt x="21805" y="0"/>
                  </a:moveTo>
                  <a:cubicBezTo>
                    <a:pt x="21805" y="11929"/>
                    <a:pt x="12134" y="21600"/>
                    <a:pt x="205" y="21600"/>
                  </a:cubicBezTo>
                  <a:cubicBezTo>
                    <a:pt x="136" y="21599"/>
                    <a:pt x="68" y="21599"/>
                    <a:pt x="-1" y="21599"/>
                  </a:cubicBezTo>
                </a:path>
                <a:path w="21805" h="21600" stroke="0" extrusionOk="0">
                  <a:moveTo>
                    <a:pt x="21805" y="0"/>
                  </a:moveTo>
                  <a:cubicBezTo>
                    <a:pt x="21805" y="11929"/>
                    <a:pt x="12134" y="21600"/>
                    <a:pt x="205" y="21600"/>
                  </a:cubicBezTo>
                  <a:cubicBezTo>
                    <a:pt x="136" y="21599"/>
                    <a:pt x="68" y="21599"/>
                    <a:pt x="-1" y="21599"/>
                  </a:cubicBezTo>
                  <a:lnTo>
                    <a:pt x="205"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45" name="Arc 25"/>
            <p:cNvSpPr>
              <a:spLocks/>
            </p:cNvSpPr>
            <p:nvPr/>
          </p:nvSpPr>
          <p:spPr bwMode="auto">
            <a:xfrm>
              <a:off x="1151" y="3618"/>
              <a:ext cx="106" cy="94"/>
            </a:xfrm>
            <a:custGeom>
              <a:avLst/>
              <a:gdLst>
                <a:gd name="G0" fmla="+- 21600 0 0"/>
                <a:gd name="G1" fmla="+- 0 0 0"/>
                <a:gd name="G2" fmla="+- 21600 0 0"/>
                <a:gd name="T0" fmla="*/ 21395 w 21600"/>
                <a:gd name="T1" fmla="*/ 21599 h 21599"/>
                <a:gd name="T2" fmla="*/ 0 w 21600"/>
                <a:gd name="T3" fmla="*/ 0 h 21599"/>
                <a:gd name="T4" fmla="*/ 21600 w 21600"/>
                <a:gd name="T5" fmla="*/ 0 h 21599"/>
              </a:gdLst>
              <a:ahLst/>
              <a:cxnLst>
                <a:cxn ang="0">
                  <a:pos x="T0" y="T1"/>
                </a:cxn>
                <a:cxn ang="0">
                  <a:pos x="T2" y="T3"/>
                </a:cxn>
                <a:cxn ang="0">
                  <a:pos x="T4" y="T5"/>
                </a:cxn>
              </a:cxnLst>
              <a:rect l="0" t="0" r="r" b="b"/>
              <a:pathLst>
                <a:path w="21600" h="21599" fill="none" extrusionOk="0">
                  <a:moveTo>
                    <a:pt x="21394" y="21599"/>
                  </a:moveTo>
                  <a:cubicBezTo>
                    <a:pt x="9546" y="21486"/>
                    <a:pt x="-1" y="11849"/>
                    <a:pt x="-1" y="-1"/>
                  </a:cubicBezTo>
                </a:path>
                <a:path w="21600" h="21599" stroke="0" extrusionOk="0">
                  <a:moveTo>
                    <a:pt x="21394" y="21599"/>
                  </a:moveTo>
                  <a:cubicBezTo>
                    <a:pt x="9546" y="21486"/>
                    <a:pt x="-1" y="11849"/>
                    <a:pt x="-1" y="-1"/>
                  </a:cubicBezTo>
                  <a:lnTo>
                    <a:pt x="21600" y="0"/>
                  </a:lnTo>
                  <a:close/>
                </a:path>
              </a:pathLst>
            </a:custGeom>
            <a:noFill/>
            <a:ln w="25400" cap="rnd">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sp>
        <p:nvSpPr>
          <p:cNvPr id="1489946" name="Oval 26"/>
          <p:cNvSpPr>
            <a:spLocks noChangeArrowheads="1"/>
          </p:cNvSpPr>
          <p:nvPr/>
        </p:nvSpPr>
        <p:spPr bwMode="auto">
          <a:xfrm>
            <a:off x="2112963" y="4406900"/>
            <a:ext cx="508000" cy="508000"/>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47" name="Rectangle 27"/>
          <p:cNvSpPr>
            <a:spLocks noChangeArrowheads="1"/>
          </p:cNvSpPr>
          <p:nvPr/>
        </p:nvSpPr>
        <p:spPr bwMode="auto">
          <a:xfrm>
            <a:off x="2146300" y="4462463"/>
            <a:ext cx="40881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a:t>
            </a:r>
          </a:p>
        </p:txBody>
      </p:sp>
      <p:sp>
        <p:nvSpPr>
          <p:cNvPr id="1489948" name="Rectangle 28"/>
          <p:cNvSpPr>
            <a:spLocks noChangeArrowheads="1"/>
          </p:cNvSpPr>
          <p:nvPr/>
        </p:nvSpPr>
        <p:spPr bwMode="auto">
          <a:xfrm>
            <a:off x="4550391" y="1143000"/>
            <a:ext cx="755929" cy="369974"/>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1800" dirty="0">
                <a:solidFill>
                  <a:srgbClr val="56127A"/>
                </a:solidFill>
                <a:latin typeface="Calibri"/>
                <a:cs typeface="Calibri"/>
              </a:rPr>
              <a:t>Offset</a:t>
            </a:r>
          </a:p>
        </p:txBody>
      </p:sp>
      <p:sp>
        <p:nvSpPr>
          <p:cNvPr id="1489949" name="Line 29"/>
          <p:cNvSpPr>
            <a:spLocks noChangeShapeType="1"/>
          </p:cNvSpPr>
          <p:nvPr/>
        </p:nvSpPr>
        <p:spPr bwMode="auto">
          <a:xfrm>
            <a:off x="4587875" y="104140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0" name="Line 30"/>
          <p:cNvSpPr>
            <a:spLocks noChangeShapeType="1"/>
          </p:cNvSpPr>
          <p:nvPr/>
        </p:nvSpPr>
        <p:spPr bwMode="auto">
          <a:xfrm>
            <a:off x="2454275" y="1041400"/>
            <a:ext cx="0" cy="533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1" name="Rectangle 31"/>
          <p:cNvSpPr>
            <a:spLocks noChangeArrowheads="1"/>
          </p:cNvSpPr>
          <p:nvPr/>
        </p:nvSpPr>
        <p:spPr bwMode="auto">
          <a:xfrm>
            <a:off x="1219200" y="1071563"/>
            <a:ext cx="767388"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Tag</a:t>
            </a:r>
          </a:p>
        </p:txBody>
      </p:sp>
      <p:sp>
        <p:nvSpPr>
          <p:cNvPr id="1489952" name="Rectangle 32"/>
          <p:cNvSpPr>
            <a:spLocks noChangeArrowheads="1"/>
          </p:cNvSpPr>
          <p:nvPr/>
        </p:nvSpPr>
        <p:spPr bwMode="auto">
          <a:xfrm>
            <a:off x="3048000" y="1071563"/>
            <a:ext cx="873336"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Index</a:t>
            </a:r>
          </a:p>
        </p:txBody>
      </p:sp>
      <p:sp>
        <p:nvSpPr>
          <p:cNvPr id="1489953" name="Line 33"/>
          <p:cNvSpPr>
            <a:spLocks noChangeShapeType="1"/>
          </p:cNvSpPr>
          <p:nvPr/>
        </p:nvSpPr>
        <p:spPr bwMode="auto">
          <a:xfrm>
            <a:off x="1844675" y="3479800"/>
            <a:ext cx="0" cy="1066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4" name="Line 34"/>
          <p:cNvSpPr>
            <a:spLocks noChangeShapeType="1"/>
          </p:cNvSpPr>
          <p:nvPr/>
        </p:nvSpPr>
        <p:spPr bwMode="auto">
          <a:xfrm>
            <a:off x="2378075" y="3479800"/>
            <a:ext cx="0" cy="91440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5" name="Line 35"/>
          <p:cNvSpPr>
            <a:spLocks noChangeShapeType="1"/>
          </p:cNvSpPr>
          <p:nvPr/>
        </p:nvSpPr>
        <p:spPr bwMode="auto">
          <a:xfrm>
            <a:off x="1920875" y="56134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6" name="Line 36"/>
          <p:cNvSpPr>
            <a:spLocks noChangeShapeType="1"/>
          </p:cNvSpPr>
          <p:nvPr/>
        </p:nvSpPr>
        <p:spPr bwMode="auto">
          <a:xfrm>
            <a:off x="1463675" y="5765800"/>
            <a:ext cx="2514600" cy="0"/>
          </a:xfrm>
          <a:prstGeom prst="line">
            <a:avLst/>
          </a:prstGeom>
          <a:noFill/>
          <a:ln w="25400">
            <a:solidFill>
              <a:schemeClr val="tx1"/>
            </a:solidFill>
            <a:round/>
            <a:headEnd type="triangle" w="med" len="med"/>
            <a:tailEnd type="none" w="med" len="lg"/>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7" name="Line 37"/>
          <p:cNvSpPr>
            <a:spLocks noChangeShapeType="1"/>
          </p:cNvSpPr>
          <p:nvPr/>
        </p:nvSpPr>
        <p:spPr bwMode="auto">
          <a:xfrm flipH="1">
            <a:off x="1997075" y="5003800"/>
            <a:ext cx="381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8" name="Line 38"/>
          <p:cNvSpPr>
            <a:spLocks noChangeShapeType="1"/>
          </p:cNvSpPr>
          <p:nvPr/>
        </p:nvSpPr>
        <p:spPr bwMode="auto">
          <a:xfrm>
            <a:off x="1997075" y="50038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59" name="Line 39"/>
          <p:cNvSpPr>
            <a:spLocks noChangeShapeType="1"/>
          </p:cNvSpPr>
          <p:nvPr/>
        </p:nvSpPr>
        <p:spPr bwMode="auto">
          <a:xfrm flipH="1">
            <a:off x="5197475" y="3479800"/>
            <a:ext cx="0" cy="1295400"/>
          </a:xfrm>
          <a:prstGeom prst="line">
            <a:avLst/>
          </a:prstGeom>
          <a:noFill/>
          <a:ln w="25400">
            <a:solidFill>
              <a:schemeClr val="tx1"/>
            </a:solidFill>
            <a:round/>
            <a:headEnd type="triangle" w="med" len="me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0" name="Line 40"/>
          <p:cNvSpPr>
            <a:spLocks noChangeShapeType="1"/>
          </p:cNvSpPr>
          <p:nvPr/>
        </p:nvSpPr>
        <p:spPr bwMode="auto">
          <a:xfrm>
            <a:off x="3521075" y="1574800"/>
            <a:ext cx="0" cy="1905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1" name="Line 41"/>
          <p:cNvSpPr>
            <a:spLocks noChangeShapeType="1"/>
          </p:cNvSpPr>
          <p:nvPr/>
        </p:nvSpPr>
        <p:spPr bwMode="auto">
          <a:xfrm flipH="1">
            <a:off x="1463675" y="1879600"/>
            <a:ext cx="20574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2" name="Line 42"/>
          <p:cNvSpPr>
            <a:spLocks noChangeShapeType="1"/>
          </p:cNvSpPr>
          <p:nvPr/>
        </p:nvSpPr>
        <p:spPr bwMode="auto">
          <a:xfrm>
            <a:off x="1692275" y="1574800"/>
            <a:ext cx="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3" name="Line 43"/>
          <p:cNvSpPr>
            <a:spLocks noChangeShapeType="1"/>
          </p:cNvSpPr>
          <p:nvPr/>
        </p:nvSpPr>
        <p:spPr bwMode="auto">
          <a:xfrm>
            <a:off x="1463675" y="18796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4" name="Line 44"/>
          <p:cNvSpPr>
            <a:spLocks noChangeShapeType="1"/>
          </p:cNvSpPr>
          <p:nvPr/>
        </p:nvSpPr>
        <p:spPr bwMode="auto">
          <a:xfrm flipH="1">
            <a:off x="1463675" y="3403600"/>
            <a:ext cx="2286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5" name="Line 45"/>
          <p:cNvSpPr>
            <a:spLocks noChangeShapeType="1"/>
          </p:cNvSpPr>
          <p:nvPr/>
        </p:nvSpPr>
        <p:spPr bwMode="auto">
          <a:xfrm flipH="1">
            <a:off x="1006475" y="1727200"/>
            <a:ext cx="6858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6" name="Line 46"/>
          <p:cNvSpPr>
            <a:spLocks noChangeShapeType="1"/>
          </p:cNvSpPr>
          <p:nvPr/>
        </p:nvSpPr>
        <p:spPr bwMode="auto">
          <a:xfrm>
            <a:off x="1006475" y="1727200"/>
            <a:ext cx="0" cy="28956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7" name="Line 47"/>
          <p:cNvSpPr>
            <a:spLocks noChangeShapeType="1"/>
          </p:cNvSpPr>
          <p:nvPr/>
        </p:nvSpPr>
        <p:spPr bwMode="auto">
          <a:xfrm flipH="1">
            <a:off x="1006475" y="4622800"/>
            <a:ext cx="762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8" name="Line 48"/>
          <p:cNvSpPr>
            <a:spLocks noChangeShapeType="1"/>
          </p:cNvSpPr>
          <p:nvPr/>
        </p:nvSpPr>
        <p:spPr bwMode="auto">
          <a:xfrm flipH="1">
            <a:off x="1692275" y="4622800"/>
            <a:ext cx="381000"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69" name="Oval 49"/>
          <p:cNvSpPr>
            <a:spLocks noChangeArrowheads="1"/>
          </p:cNvSpPr>
          <p:nvPr/>
        </p:nvSpPr>
        <p:spPr bwMode="auto">
          <a:xfrm>
            <a:off x="1814513" y="3416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0" name="Oval 50"/>
          <p:cNvSpPr>
            <a:spLocks noChangeArrowheads="1"/>
          </p:cNvSpPr>
          <p:nvPr/>
        </p:nvSpPr>
        <p:spPr bwMode="auto">
          <a:xfrm>
            <a:off x="2343150" y="3416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1" name="Oval 51"/>
          <p:cNvSpPr>
            <a:spLocks noChangeArrowheads="1"/>
          </p:cNvSpPr>
          <p:nvPr/>
        </p:nvSpPr>
        <p:spPr bwMode="auto">
          <a:xfrm>
            <a:off x="5149850" y="3416300"/>
            <a:ext cx="63500" cy="63500"/>
          </a:xfrm>
          <a:prstGeom prst="ellipse">
            <a:avLst/>
          </a:prstGeom>
          <a:solidFill>
            <a:schemeClr val="accent1"/>
          </a:solidFill>
          <a:ln w="127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2" name="Line 52"/>
          <p:cNvSpPr>
            <a:spLocks noChangeShapeType="1"/>
          </p:cNvSpPr>
          <p:nvPr/>
        </p:nvSpPr>
        <p:spPr bwMode="auto">
          <a:xfrm>
            <a:off x="1844675" y="4699000"/>
            <a:ext cx="0" cy="457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3" name="Line 53"/>
          <p:cNvSpPr>
            <a:spLocks noChangeShapeType="1"/>
          </p:cNvSpPr>
          <p:nvPr/>
        </p:nvSpPr>
        <p:spPr bwMode="auto">
          <a:xfrm>
            <a:off x="4968875" y="1574800"/>
            <a:ext cx="0" cy="4572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4" name="Line 54"/>
          <p:cNvSpPr>
            <a:spLocks noChangeShapeType="1"/>
          </p:cNvSpPr>
          <p:nvPr/>
        </p:nvSpPr>
        <p:spPr bwMode="auto">
          <a:xfrm flipH="1">
            <a:off x="1082675" y="16510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5" name="Line 55"/>
          <p:cNvSpPr>
            <a:spLocks noChangeShapeType="1"/>
          </p:cNvSpPr>
          <p:nvPr/>
        </p:nvSpPr>
        <p:spPr bwMode="auto">
          <a:xfrm flipH="1">
            <a:off x="3140075" y="18034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6" name="Line 56"/>
          <p:cNvSpPr>
            <a:spLocks noChangeShapeType="1"/>
          </p:cNvSpPr>
          <p:nvPr/>
        </p:nvSpPr>
        <p:spPr bwMode="auto">
          <a:xfrm flipH="1">
            <a:off x="4892675" y="16510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7" name="Line 57"/>
          <p:cNvSpPr>
            <a:spLocks noChangeShapeType="1"/>
          </p:cNvSpPr>
          <p:nvPr/>
        </p:nvSpPr>
        <p:spPr bwMode="auto">
          <a:xfrm flipH="1">
            <a:off x="2301875" y="4089400"/>
            <a:ext cx="152400" cy="1524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78" name="Rectangle 58"/>
          <p:cNvSpPr>
            <a:spLocks noChangeArrowheads="1"/>
          </p:cNvSpPr>
          <p:nvPr/>
        </p:nvSpPr>
        <p:spPr bwMode="auto">
          <a:xfrm>
            <a:off x="990600" y="1757363"/>
            <a:ext cx="35862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t>
            </a:r>
          </a:p>
        </p:txBody>
      </p:sp>
      <p:sp>
        <p:nvSpPr>
          <p:cNvPr id="1489979" name="Rectangle 59"/>
          <p:cNvSpPr>
            <a:spLocks noChangeArrowheads="1"/>
          </p:cNvSpPr>
          <p:nvPr/>
        </p:nvSpPr>
        <p:spPr bwMode="auto">
          <a:xfrm>
            <a:off x="3049434" y="1823693"/>
            <a:ext cx="395441"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dirty="0">
                <a:solidFill>
                  <a:srgbClr val="56127A"/>
                </a:solidFill>
                <a:latin typeface="Calibri"/>
                <a:cs typeface="Calibri"/>
              </a:rPr>
              <a:t> k</a:t>
            </a:r>
          </a:p>
        </p:txBody>
      </p:sp>
      <p:sp>
        <p:nvSpPr>
          <p:cNvPr id="1489980" name="Rectangle 60"/>
          <p:cNvSpPr>
            <a:spLocks noChangeArrowheads="1"/>
          </p:cNvSpPr>
          <p:nvPr/>
        </p:nvSpPr>
        <p:spPr bwMode="auto">
          <a:xfrm>
            <a:off x="4892675" y="1595093"/>
            <a:ext cx="41723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dirty="0">
                <a:solidFill>
                  <a:srgbClr val="56127A"/>
                </a:solidFill>
                <a:latin typeface="Calibri"/>
                <a:cs typeface="Calibri"/>
              </a:rPr>
              <a:t> b</a:t>
            </a:r>
          </a:p>
        </p:txBody>
      </p:sp>
      <p:sp>
        <p:nvSpPr>
          <p:cNvPr id="1489981" name="Rectangle 61"/>
          <p:cNvSpPr>
            <a:spLocks noChangeArrowheads="1"/>
          </p:cNvSpPr>
          <p:nvPr/>
        </p:nvSpPr>
        <p:spPr bwMode="auto">
          <a:xfrm>
            <a:off x="2438400" y="4043363"/>
            <a:ext cx="358622"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t</a:t>
            </a:r>
          </a:p>
        </p:txBody>
      </p:sp>
      <p:sp>
        <p:nvSpPr>
          <p:cNvPr id="1489982" name="Rectangle 62"/>
          <p:cNvSpPr>
            <a:spLocks noChangeArrowheads="1"/>
          </p:cNvSpPr>
          <p:nvPr/>
        </p:nvSpPr>
        <p:spPr bwMode="auto">
          <a:xfrm>
            <a:off x="838200" y="5567363"/>
            <a:ext cx="609141"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HIT</a:t>
            </a:r>
          </a:p>
        </p:txBody>
      </p:sp>
      <p:sp>
        <p:nvSpPr>
          <p:cNvPr id="1489983" name="Rectangle 63"/>
          <p:cNvSpPr>
            <a:spLocks noChangeArrowheads="1"/>
          </p:cNvSpPr>
          <p:nvPr/>
        </p:nvSpPr>
        <p:spPr bwMode="auto">
          <a:xfrm>
            <a:off x="4359275" y="5537200"/>
            <a:ext cx="2519670"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Data Word or Byte</a:t>
            </a:r>
          </a:p>
        </p:txBody>
      </p:sp>
      <p:sp>
        <p:nvSpPr>
          <p:cNvPr id="1489984" name="Line 64"/>
          <p:cNvSpPr>
            <a:spLocks noChangeShapeType="1"/>
          </p:cNvSpPr>
          <p:nvPr/>
        </p:nvSpPr>
        <p:spPr bwMode="auto">
          <a:xfrm>
            <a:off x="7788275" y="2489200"/>
            <a:ext cx="0" cy="1524000"/>
          </a:xfrm>
          <a:prstGeom prst="line">
            <a:avLst/>
          </a:prstGeom>
          <a:noFill/>
          <a:ln w="12700">
            <a:solidFill>
              <a:schemeClr val="tx1"/>
            </a:solidFill>
            <a:round/>
            <a:headEnd type="stealth" w="med" len="med"/>
            <a:tailEnd type="stealth"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85" name="Rectangle 65"/>
          <p:cNvSpPr>
            <a:spLocks noChangeArrowheads="1"/>
          </p:cNvSpPr>
          <p:nvPr/>
        </p:nvSpPr>
        <p:spPr bwMode="auto">
          <a:xfrm>
            <a:off x="7864475" y="2946400"/>
            <a:ext cx="762428" cy="831639"/>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  2</a:t>
            </a:r>
            <a:r>
              <a:rPr lang="en-US" sz="2400" baseline="30000">
                <a:solidFill>
                  <a:srgbClr val="56127A"/>
                </a:solidFill>
                <a:latin typeface="Calibri"/>
                <a:cs typeface="Calibri"/>
              </a:rPr>
              <a:t>k</a:t>
            </a:r>
          </a:p>
          <a:p>
            <a:pPr>
              <a:spcBef>
                <a:spcPct val="0"/>
              </a:spcBef>
            </a:pPr>
            <a:r>
              <a:rPr lang="en-US" sz="2400">
                <a:solidFill>
                  <a:srgbClr val="56127A"/>
                </a:solidFill>
                <a:latin typeface="Calibri"/>
                <a:cs typeface="Calibri"/>
              </a:rPr>
              <a:t>lines</a:t>
            </a:r>
          </a:p>
        </p:txBody>
      </p:sp>
      <p:sp>
        <p:nvSpPr>
          <p:cNvPr id="1489986" name="Rectangle 66"/>
          <p:cNvSpPr>
            <a:spLocks noChangeArrowheads="1"/>
          </p:cNvSpPr>
          <p:nvPr/>
        </p:nvSpPr>
        <p:spPr bwMode="auto">
          <a:xfrm>
            <a:off x="3825875" y="2489200"/>
            <a:ext cx="3810000" cy="1498600"/>
          </a:xfrm>
          <a:prstGeom prst="rect">
            <a:avLst/>
          </a:prstGeom>
          <a:no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87" name="Line 67"/>
          <p:cNvSpPr>
            <a:spLocks noChangeShapeType="1"/>
          </p:cNvSpPr>
          <p:nvPr/>
        </p:nvSpPr>
        <p:spPr bwMode="auto">
          <a:xfrm>
            <a:off x="3825875" y="2870200"/>
            <a:ext cx="3810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88" name="Line 68"/>
          <p:cNvSpPr>
            <a:spLocks noChangeShapeType="1"/>
          </p:cNvSpPr>
          <p:nvPr/>
        </p:nvSpPr>
        <p:spPr bwMode="auto">
          <a:xfrm>
            <a:off x="6645275" y="2489200"/>
            <a:ext cx="0" cy="15240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89" name="Rectangle 69"/>
          <p:cNvSpPr>
            <a:spLocks noChangeArrowheads="1"/>
          </p:cNvSpPr>
          <p:nvPr/>
        </p:nvSpPr>
        <p:spPr bwMode="auto">
          <a:xfrm>
            <a:off x="4130675" y="4546600"/>
            <a:ext cx="610043"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sz="2400">
                <a:solidFill>
                  <a:srgbClr val="56127A"/>
                </a:solidFill>
                <a:latin typeface="Calibri"/>
                <a:cs typeface="Calibri"/>
              </a:rPr>
              <a:t>WE</a:t>
            </a:r>
          </a:p>
        </p:txBody>
      </p:sp>
      <p:sp>
        <p:nvSpPr>
          <p:cNvPr id="1489990" name="Line 70"/>
          <p:cNvSpPr>
            <a:spLocks noChangeShapeType="1"/>
          </p:cNvSpPr>
          <p:nvPr/>
        </p:nvSpPr>
        <p:spPr bwMode="auto">
          <a:xfrm>
            <a:off x="3825875" y="3251200"/>
            <a:ext cx="3810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91" name="Line 71"/>
          <p:cNvSpPr>
            <a:spLocks noChangeShapeType="1"/>
          </p:cNvSpPr>
          <p:nvPr/>
        </p:nvSpPr>
        <p:spPr bwMode="auto">
          <a:xfrm>
            <a:off x="3825875" y="3632200"/>
            <a:ext cx="3810000"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92" name="Line 72"/>
          <p:cNvSpPr>
            <a:spLocks noChangeShapeType="1"/>
          </p:cNvSpPr>
          <p:nvPr/>
        </p:nvSpPr>
        <p:spPr bwMode="auto">
          <a:xfrm>
            <a:off x="5197475" y="5156200"/>
            <a:ext cx="0" cy="304800"/>
          </a:xfrm>
          <a:prstGeom prst="line">
            <a:avLst/>
          </a:prstGeom>
          <a:noFill/>
          <a:ln w="25400">
            <a:solidFill>
              <a:schemeClr val="tx1"/>
            </a:solidFill>
            <a:round/>
            <a:headEnd type="none" w="sm" len="sm"/>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nvGrpSpPr>
          <p:cNvPr id="1489993" name="Group 73"/>
          <p:cNvGrpSpPr>
            <a:grpSpLocks/>
          </p:cNvGrpSpPr>
          <p:nvPr/>
        </p:nvGrpSpPr>
        <p:grpSpPr bwMode="auto">
          <a:xfrm flipV="1">
            <a:off x="4930775" y="4756150"/>
            <a:ext cx="533400" cy="368300"/>
            <a:chOff x="1953" y="3423"/>
            <a:chExt cx="176" cy="136"/>
          </a:xfrm>
        </p:grpSpPr>
        <p:sp>
          <p:nvSpPr>
            <p:cNvPr id="1489994" name="Line 74"/>
            <p:cNvSpPr>
              <a:spLocks noChangeShapeType="1"/>
            </p:cNvSpPr>
            <p:nvPr/>
          </p:nvSpPr>
          <p:spPr bwMode="auto">
            <a:xfrm flipH="1">
              <a:off x="2037"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95" name="Line 75"/>
            <p:cNvSpPr>
              <a:spLocks noChangeShapeType="1"/>
            </p:cNvSpPr>
            <p:nvPr/>
          </p:nvSpPr>
          <p:spPr bwMode="auto">
            <a:xfrm>
              <a:off x="1953" y="3426"/>
              <a:ext cx="92" cy="133"/>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9996" name="Line 76"/>
            <p:cNvSpPr>
              <a:spLocks noChangeShapeType="1"/>
            </p:cNvSpPr>
            <p:nvPr/>
          </p:nvSpPr>
          <p:spPr bwMode="auto">
            <a:xfrm flipH="1">
              <a:off x="1958" y="3423"/>
              <a:ext cx="168" cy="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sp>
        <p:nvSpPr>
          <p:cNvPr id="1489997" name="Line 77"/>
          <p:cNvSpPr>
            <a:spLocks noChangeShapeType="1"/>
          </p:cNvSpPr>
          <p:nvPr/>
        </p:nvSpPr>
        <p:spPr bwMode="auto">
          <a:xfrm flipV="1">
            <a:off x="3978275" y="5003800"/>
            <a:ext cx="0" cy="762000"/>
          </a:xfrm>
          <a:prstGeom prst="line">
            <a:avLst/>
          </a:prstGeom>
          <a:noFill/>
          <a:ln w="12700">
            <a:solidFill>
              <a:schemeClr val="tx1"/>
            </a:solidFill>
            <a:round/>
            <a:headEnd type="none" w="sm" len="sm"/>
            <a:tailEnd type="none" w="sm" len="sm"/>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89998" name="Line 78"/>
          <p:cNvSpPr>
            <a:spLocks noChangeShapeType="1"/>
          </p:cNvSpPr>
          <p:nvPr/>
        </p:nvSpPr>
        <p:spPr bwMode="auto">
          <a:xfrm>
            <a:off x="3978275" y="5003800"/>
            <a:ext cx="990600" cy="0"/>
          </a:xfrm>
          <a:prstGeom prst="line">
            <a:avLst/>
          </a:prstGeom>
          <a:noFill/>
          <a:ln w="12700">
            <a:solidFill>
              <a:schemeClr val="tx1"/>
            </a:solidFill>
            <a:round/>
            <a:headEnd type="none" w="sm" len="sm"/>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89999" name="Line 79"/>
          <p:cNvSpPr>
            <a:spLocks noChangeShapeType="1"/>
          </p:cNvSpPr>
          <p:nvPr/>
        </p:nvSpPr>
        <p:spPr bwMode="auto">
          <a:xfrm>
            <a:off x="3597275" y="2032000"/>
            <a:ext cx="1371600" cy="0"/>
          </a:xfrm>
          <a:prstGeom prst="line">
            <a:avLst/>
          </a:prstGeom>
          <a:noFill/>
          <a:ln w="12700">
            <a:solidFill>
              <a:schemeClr val="tx1"/>
            </a:solidFill>
            <a:round/>
            <a:headEnd type="none" w="sm" len="sm"/>
            <a:tailEnd type="none" w="sm" len="sm"/>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90000" name="Line 80"/>
          <p:cNvSpPr>
            <a:spLocks noChangeShapeType="1"/>
          </p:cNvSpPr>
          <p:nvPr/>
        </p:nvSpPr>
        <p:spPr bwMode="auto">
          <a:xfrm>
            <a:off x="3597275" y="2032000"/>
            <a:ext cx="0" cy="1447800"/>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90001" name="Line 81"/>
          <p:cNvSpPr>
            <a:spLocks noChangeShapeType="1"/>
          </p:cNvSpPr>
          <p:nvPr/>
        </p:nvSpPr>
        <p:spPr bwMode="auto">
          <a:xfrm>
            <a:off x="3521075" y="3479800"/>
            <a:ext cx="1371600" cy="0"/>
          </a:xfrm>
          <a:prstGeom prst="line">
            <a:avLst/>
          </a:prstGeom>
          <a:noFill/>
          <a:ln w="12700">
            <a:solidFill>
              <a:schemeClr val="tx1"/>
            </a:solidFill>
            <a:round/>
            <a:headEnd type="none" w="sm" len="sm"/>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Tree>
    <p:extLst>
      <p:ext uri="{BB962C8B-B14F-4D97-AF65-F5344CB8AC3E}">
        <p14:creationId xmlns:p14="http://schemas.microsoft.com/office/powerpoint/2010/main" val="71158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ltLang="ko-KR">
                <a:ea typeface="굴림" charset="-127"/>
                <a:cs typeface="굴림" charset="-127"/>
              </a:rPr>
              <a:t>Reducing Write Hit Time</a:t>
            </a:r>
          </a:p>
        </p:txBody>
      </p:sp>
      <p:sp>
        <p:nvSpPr>
          <p:cNvPr id="1491971" name="Rectangle 3"/>
          <p:cNvSpPr>
            <a:spLocks noGrp="1" noChangeArrowheads="1"/>
          </p:cNvSpPr>
          <p:nvPr>
            <p:ph idx="1"/>
          </p:nvPr>
        </p:nvSpPr>
        <p:spPr>
          <a:xfrm>
            <a:off x="381000" y="1066800"/>
            <a:ext cx="8153400" cy="5054600"/>
          </a:xfrm>
          <a:noFill/>
          <a:ln/>
        </p:spPr>
        <p:txBody>
          <a:bodyPr/>
          <a:lstStyle/>
          <a:p>
            <a:pPr marL="230188" indent="-230188">
              <a:buFontTx/>
              <a:buNone/>
            </a:pPr>
            <a:r>
              <a:rPr lang="en-US" altLang="ko-KR" sz="2800" b="1" dirty="0">
                <a:ea typeface="굴림" charset="-127"/>
                <a:cs typeface="굴림" charset="-127"/>
              </a:rPr>
              <a:t>Problem</a:t>
            </a:r>
            <a:r>
              <a:rPr lang="en-US" altLang="ko-KR" sz="2800" dirty="0">
                <a:ea typeface="굴림" charset="-127"/>
                <a:cs typeface="굴림" charset="-127"/>
              </a:rPr>
              <a:t>: Writes take two cycles in memory stage, one cycle for tag check plus one cycle for data write if hit</a:t>
            </a:r>
          </a:p>
          <a:p>
            <a:pPr marL="230188" indent="-230188">
              <a:buFontTx/>
              <a:buNone/>
            </a:pPr>
            <a:r>
              <a:rPr lang="en-US" altLang="ko-KR" sz="2800" b="1" dirty="0">
                <a:ea typeface="굴림" charset="-127"/>
                <a:cs typeface="굴림" charset="-127"/>
              </a:rPr>
              <a:t>Solutions</a:t>
            </a:r>
            <a:r>
              <a:rPr lang="en-US" altLang="ko-KR" sz="2800" dirty="0">
                <a:ea typeface="굴림" charset="-127"/>
                <a:cs typeface="굴림" charset="-127"/>
              </a:rPr>
              <a:t>:</a:t>
            </a:r>
          </a:p>
          <a:p>
            <a:pPr marL="230188" indent="-230188"/>
            <a:r>
              <a:rPr lang="en-US" altLang="ko-KR" dirty="0">
                <a:ea typeface="굴림" charset="-127"/>
                <a:cs typeface="굴림" charset="-127"/>
              </a:rPr>
              <a:t>Design data RAM that can perform read and write in one cycle, restore old value after tag miss</a:t>
            </a:r>
          </a:p>
          <a:p>
            <a:pPr marL="230188" indent="-230188"/>
            <a:r>
              <a:rPr lang="en-US" altLang="ko-KR" dirty="0">
                <a:ea typeface="굴림" charset="-127"/>
                <a:cs typeface="굴림" charset="-127"/>
              </a:rPr>
              <a:t>Pipelined writes: Hold write data for store in single buffer ahead of cache, write cache data during next store’s tag check</a:t>
            </a:r>
          </a:p>
          <a:p>
            <a:pPr marL="230188" indent="-230188"/>
            <a:r>
              <a:rPr lang="en-US" altLang="ko-KR" dirty="0">
                <a:ea typeface="굴림" charset="-127"/>
                <a:cs typeface="굴림" charset="-127"/>
              </a:rPr>
              <a:t>Fully-associative (CAM Tag) caches: Word line only enabled if hit</a:t>
            </a:r>
          </a:p>
        </p:txBody>
      </p:sp>
      <p:sp>
        <p:nvSpPr>
          <p:cNvPr id="6" name="Slide Number Placeholder 5"/>
          <p:cNvSpPr>
            <a:spLocks noGrp="1"/>
          </p:cNvSpPr>
          <p:nvPr>
            <p:ph type="sldNum" sz="quarter" idx="12"/>
          </p:nvPr>
        </p:nvSpPr>
        <p:spPr/>
        <p:txBody>
          <a:bodyPr/>
          <a:lstStyle/>
          <a:p>
            <a:fld id="{2082AA90-CAF4-AC4B-B5E3-32B1C7DC24CF}" type="slidenum">
              <a:rPr lang="en-US"/>
              <a:pPr/>
              <a:t>14</a:t>
            </a:fld>
            <a:endParaRPr lang="en-US" b="0">
              <a:solidFill>
                <a:srgbClr val="FBBA03"/>
              </a:solidFill>
            </a:endParaRPr>
          </a:p>
        </p:txBody>
      </p:sp>
    </p:spTree>
    <p:extLst>
      <p:ext uri="{BB962C8B-B14F-4D97-AF65-F5344CB8AC3E}">
        <p14:creationId xmlns:p14="http://schemas.microsoft.com/office/powerpoint/2010/main" val="309225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a:xfrm>
            <a:off x="838200" y="76200"/>
            <a:ext cx="7292975" cy="736600"/>
          </a:xfrm>
        </p:spPr>
        <p:txBody>
          <a:bodyPr/>
          <a:lstStyle/>
          <a:p>
            <a:r>
              <a:rPr lang="en-US" altLang="ko-KR">
                <a:ea typeface="굴림" charset="-127"/>
                <a:cs typeface="굴림" charset="-127"/>
              </a:rPr>
              <a:t>Pipelining Cache Writes</a:t>
            </a:r>
          </a:p>
        </p:txBody>
      </p:sp>
      <p:sp>
        <p:nvSpPr>
          <p:cNvPr id="55" name="Slide Number Placeholder 5"/>
          <p:cNvSpPr>
            <a:spLocks noGrp="1"/>
          </p:cNvSpPr>
          <p:nvPr>
            <p:ph type="sldNum" sz="quarter" idx="12"/>
          </p:nvPr>
        </p:nvSpPr>
        <p:spPr/>
        <p:txBody>
          <a:bodyPr/>
          <a:lstStyle/>
          <a:p>
            <a:fld id="{B8643D8D-E732-B64E-B70D-CA910420A319}" type="slidenum">
              <a:rPr lang="en-US"/>
              <a:pPr/>
              <a:t>15</a:t>
            </a:fld>
            <a:endParaRPr lang="en-US" b="0">
              <a:solidFill>
                <a:srgbClr val="FBBA03"/>
              </a:solidFill>
            </a:endParaRPr>
          </a:p>
        </p:txBody>
      </p:sp>
      <p:sp>
        <p:nvSpPr>
          <p:cNvPr id="1494019" name="Rectangle 3"/>
          <p:cNvSpPr>
            <a:spLocks noChangeArrowheads="1"/>
          </p:cNvSpPr>
          <p:nvPr/>
        </p:nvSpPr>
        <p:spPr bwMode="auto">
          <a:xfrm>
            <a:off x="1143000" y="3200400"/>
            <a:ext cx="1143000" cy="9906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altLang="ko-KR" sz="2400">
                <a:solidFill>
                  <a:srgbClr val="000000"/>
                </a:solidFill>
                <a:latin typeface="Calibri"/>
                <a:ea typeface="굴림" charset="-127"/>
                <a:cs typeface="Calibri"/>
              </a:rPr>
              <a:t>Tags</a:t>
            </a:r>
          </a:p>
        </p:txBody>
      </p:sp>
      <p:sp>
        <p:nvSpPr>
          <p:cNvPr id="1494020" name="Rectangle 4"/>
          <p:cNvSpPr>
            <a:spLocks noChangeArrowheads="1"/>
          </p:cNvSpPr>
          <p:nvPr/>
        </p:nvSpPr>
        <p:spPr bwMode="auto">
          <a:xfrm>
            <a:off x="4495800" y="3200400"/>
            <a:ext cx="3429000" cy="9906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altLang="ko-KR" sz="2400">
                <a:solidFill>
                  <a:srgbClr val="000000"/>
                </a:solidFill>
                <a:latin typeface="Calibri"/>
                <a:ea typeface="굴림" charset="-127"/>
                <a:cs typeface="Calibri"/>
              </a:rPr>
              <a:t>Data</a:t>
            </a:r>
          </a:p>
        </p:txBody>
      </p:sp>
      <p:sp>
        <p:nvSpPr>
          <p:cNvPr id="1494021" name="Rectangle 5"/>
          <p:cNvSpPr>
            <a:spLocks noChangeArrowheads="1"/>
          </p:cNvSpPr>
          <p:nvPr/>
        </p:nvSpPr>
        <p:spPr bwMode="auto">
          <a:xfrm>
            <a:off x="1143000" y="1295400"/>
            <a:ext cx="14478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altLang="ko-KR" sz="2400">
                <a:solidFill>
                  <a:srgbClr val="000000"/>
                </a:solidFill>
                <a:latin typeface="Calibri"/>
                <a:ea typeface="굴림" charset="-127"/>
                <a:cs typeface="Calibri"/>
              </a:rPr>
              <a:t>Tag</a:t>
            </a:r>
          </a:p>
        </p:txBody>
      </p:sp>
      <p:sp>
        <p:nvSpPr>
          <p:cNvPr id="1494022" name="Rectangle 6"/>
          <p:cNvSpPr>
            <a:spLocks noChangeArrowheads="1"/>
          </p:cNvSpPr>
          <p:nvPr/>
        </p:nvSpPr>
        <p:spPr bwMode="auto">
          <a:xfrm>
            <a:off x="2590800" y="1295400"/>
            <a:ext cx="10668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altLang="ko-KR" sz="2400">
                <a:solidFill>
                  <a:srgbClr val="000000"/>
                </a:solidFill>
                <a:latin typeface="Calibri"/>
                <a:ea typeface="굴림" charset="-127"/>
                <a:cs typeface="Calibri"/>
              </a:rPr>
              <a:t>Index</a:t>
            </a:r>
          </a:p>
        </p:txBody>
      </p:sp>
      <p:sp>
        <p:nvSpPr>
          <p:cNvPr id="1494023" name="Rectangle 7"/>
          <p:cNvSpPr>
            <a:spLocks noChangeArrowheads="1"/>
          </p:cNvSpPr>
          <p:nvPr/>
        </p:nvSpPr>
        <p:spPr bwMode="auto">
          <a:xfrm>
            <a:off x="4724400" y="1295400"/>
            <a:ext cx="34290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altLang="ko-KR" sz="2400">
                <a:solidFill>
                  <a:srgbClr val="000000"/>
                </a:solidFill>
                <a:latin typeface="Calibri"/>
                <a:ea typeface="굴림" charset="-127"/>
                <a:cs typeface="Calibri"/>
              </a:rPr>
              <a:t>Store Data</a:t>
            </a:r>
          </a:p>
        </p:txBody>
      </p:sp>
      <p:sp>
        <p:nvSpPr>
          <p:cNvPr id="1494024" name="Text Box 8"/>
          <p:cNvSpPr txBox="1">
            <a:spLocks noChangeArrowheads="1"/>
          </p:cNvSpPr>
          <p:nvPr/>
        </p:nvSpPr>
        <p:spPr bwMode="auto">
          <a:xfrm>
            <a:off x="2286000" y="685800"/>
            <a:ext cx="4376738" cy="396875"/>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sz="2000" i="1">
                <a:solidFill>
                  <a:srgbClr val="000000"/>
                </a:solidFill>
                <a:ea typeface="굴림" charset="-127"/>
                <a:cs typeface="굴림" charset="-127"/>
              </a:rPr>
              <a:t>Address and Store Data From CPU</a:t>
            </a:r>
          </a:p>
        </p:txBody>
      </p:sp>
      <p:sp>
        <p:nvSpPr>
          <p:cNvPr id="1494025" name="Rectangle 9"/>
          <p:cNvSpPr>
            <a:spLocks noChangeArrowheads="1"/>
          </p:cNvSpPr>
          <p:nvPr/>
        </p:nvSpPr>
        <p:spPr bwMode="auto">
          <a:xfrm>
            <a:off x="4724400" y="2286000"/>
            <a:ext cx="34290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altLang="ko-KR" sz="2000">
                <a:solidFill>
                  <a:srgbClr val="000000"/>
                </a:solidFill>
                <a:latin typeface="Calibri"/>
                <a:ea typeface="굴림" charset="-127"/>
                <a:cs typeface="Calibri"/>
              </a:rPr>
              <a:t>Delayed Write Data</a:t>
            </a:r>
          </a:p>
        </p:txBody>
      </p:sp>
      <p:sp>
        <p:nvSpPr>
          <p:cNvPr id="1494026" name="Freeform 10"/>
          <p:cNvSpPr>
            <a:spLocks/>
          </p:cNvSpPr>
          <p:nvPr/>
        </p:nvSpPr>
        <p:spPr bwMode="auto">
          <a:xfrm>
            <a:off x="4724400" y="2286000"/>
            <a:ext cx="152400" cy="304800"/>
          </a:xfrm>
          <a:custGeom>
            <a:avLst/>
            <a:gdLst/>
            <a:ahLst/>
            <a:cxnLst>
              <a:cxn ang="0">
                <a:pos x="0" y="0"/>
              </a:cxn>
              <a:cxn ang="0">
                <a:pos x="96" y="96"/>
              </a:cxn>
              <a:cxn ang="0">
                <a:pos x="0" y="192"/>
              </a:cxn>
            </a:cxnLst>
            <a:rect l="0" t="0" r="r" b="b"/>
            <a:pathLst>
              <a:path w="96" h="192">
                <a:moveTo>
                  <a:pt x="0" y="0"/>
                </a:moveTo>
                <a:lnTo>
                  <a:pt x="96" y="96"/>
                </a:lnTo>
                <a:lnTo>
                  <a:pt x="0" y="192"/>
                </a:lnTo>
              </a:path>
            </a:pathLst>
          </a:custGeom>
          <a:noFill/>
          <a:ln w="25400" cap="flat" cmpd="sng">
            <a:solidFill>
              <a:schemeClr val="tx1"/>
            </a:solidFill>
            <a:prstDash val="solid"/>
            <a:round/>
            <a:headEnd type="none" w="med" len="med"/>
            <a:tailEnd type="non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27" name="Line 11"/>
          <p:cNvSpPr>
            <a:spLocks noChangeShapeType="1"/>
          </p:cNvSpPr>
          <p:nvPr/>
        </p:nvSpPr>
        <p:spPr bwMode="auto">
          <a:xfrm>
            <a:off x="6477000" y="1600200"/>
            <a:ext cx="0"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28" name="Line 12"/>
          <p:cNvSpPr>
            <a:spLocks noChangeShapeType="1"/>
          </p:cNvSpPr>
          <p:nvPr/>
        </p:nvSpPr>
        <p:spPr bwMode="auto">
          <a:xfrm>
            <a:off x="6477000" y="2590800"/>
            <a:ext cx="0" cy="8382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29" name="Rectangle 13"/>
          <p:cNvSpPr>
            <a:spLocks noChangeArrowheads="1"/>
          </p:cNvSpPr>
          <p:nvPr/>
        </p:nvSpPr>
        <p:spPr bwMode="auto">
          <a:xfrm>
            <a:off x="1828800" y="2286000"/>
            <a:ext cx="2743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altLang="ko-KR" sz="2000">
                <a:solidFill>
                  <a:srgbClr val="000000"/>
                </a:solidFill>
                <a:latin typeface="Calibri"/>
                <a:ea typeface="굴림" charset="-127"/>
                <a:cs typeface="Calibri"/>
              </a:rPr>
              <a:t>Delayed Write Addr.</a:t>
            </a:r>
          </a:p>
        </p:txBody>
      </p:sp>
      <p:sp>
        <p:nvSpPr>
          <p:cNvPr id="1494030" name="Freeform 14"/>
          <p:cNvSpPr>
            <a:spLocks/>
          </p:cNvSpPr>
          <p:nvPr/>
        </p:nvSpPr>
        <p:spPr bwMode="auto">
          <a:xfrm>
            <a:off x="1828800" y="2286000"/>
            <a:ext cx="76200" cy="304800"/>
          </a:xfrm>
          <a:custGeom>
            <a:avLst/>
            <a:gdLst/>
            <a:ahLst/>
            <a:cxnLst>
              <a:cxn ang="0">
                <a:pos x="0" y="0"/>
              </a:cxn>
              <a:cxn ang="0">
                <a:pos x="48" y="96"/>
              </a:cxn>
              <a:cxn ang="0">
                <a:pos x="0" y="192"/>
              </a:cxn>
            </a:cxnLst>
            <a:rect l="0" t="0" r="r" b="b"/>
            <a:pathLst>
              <a:path w="48" h="192">
                <a:moveTo>
                  <a:pt x="0" y="0"/>
                </a:moveTo>
                <a:lnTo>
                  <a:pt x="48" y="96"/>
                </a:lnTo>
                <a:lnTo>
                  <a:pt x="0" y="192"/>
                </a:lnTo>
              </a:path>
            </a:pathLst>
          </a:custGeom>
          <a:noFill/>
          <a:ln w="25400" cap="flat" cmpd="sng">
            <a:solidFill>
              <a:schemeClr val="tx1"/>
            </a:solidFill>
            <a:prstDash val="solid"/>
            <a:round/>
            <a:headEnd type="none" w="med" len="med"/>
            <a:tailEnd type="non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31" name="Line 15"/>
          <p:cNvSpPr>
            <a:spLocks noChangeShapeType="1"/>
          </p:cNvSpPr>
          <p:nvPr/>
        </p:nvSpPr>
        <p:spPr bwMode="auto">
          <a:xfrm>
            <a:off x="1752600" y="4191000"/>
            <a:ext cx="0" cy="381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32" name="Oval 16"/>
          <p:cNvSpPr>
            <a:spLocks noChangeArrowheads="1"/>
          </p:cNvSpPr>
          <p:nvPr/>
        </p:nvSpPr>
        <p:spPr bwMode="auto">
          <a:xfrm>
            <a:off x="1524000" y="4572000"/>
            <a:ext cx="466725" cy="327025"/>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lgn="ctr">
              <a:spcBef>
                <a:spcPct val="0"/>
              </a:spcBef>
            </a:pPr>
            <a:r>
              <a:rPr lang="en-US" altLang="ko-KR" sz="2000">
                <a:solidFill>
                  <a:srgbClr val="000000"/>
                </a:solidFill>
                <a:latin typeface="Calibri"/>
                <a:ea typeface="굴림" charset="-127"/>
                <a:cs typeface="Calibri"/>
              </a:rPr>
              <a:t>=?</a:t>
            </a:r>
          </a:p>
        </p:txBody>
      </p:sp>
      <p:sp>
        <p:nvSpPr>
          <p:cNvPr id="1494033" name="Oval 17"/>
          <p:cNvSpPr>
            <a:spLocks noChangeArrowheads="1"/>
          </p:cNvSpPr>
          <p:nvPr/>
        </p:nvSpPr>
        <p:spPr bwMode="auto">
          <a:xfrm>
            <a:off x="2667000" y="2873375"/>
            <a:ext cx="466725" cy="327025"/>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lgn="ctr">
              <a:spcBef>
                <a:spcPct val="0"/>
              </a:spcBef>
            </a:pPr>
            <a:r>
              <a:rPr lang="en-US" altLang="ko-KR" sz="2000">
                <a:solidFill>
                  <a:srgbClr val="000000"/>
                </a:solidFill>
                <a:latin typeface="Calibri"/>
                <a:ea typeface="굴림" charset="-127"/>
                <a:cs typeface="Calibri"/>
              </a:rPr>
              <a:t>=?</a:t>
            </a:r>
          </a:p>
        </p:txBody>
      </p:sp>
      <p:sp>
        <p:nvSpPr>
          <p:cNvPr id="1494034" name="Line 18"/>
          <p:cNvSpPr>
            <a:spLocks noChangeShapeType="1"/>
          </p:cNvSpPr>
          <p:nvPr/>
        </p:nvSpPr>
        <p:spPr bwMode="auto">
          <a:xfrm>
            <a:off x="6553200" y="4191000"/>
            <a:ext cx="0" cy="4572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35" name="Freeform 19"/>
          <p:cNvSpPr>
            <a:spLocks/>
          </p:cNvSpPr>
          <p:nvPr/>
        </p:nvSpPr>
        <p:spPr bwMode="auto">
          <a:xfrm>
            <a:off x="5410200" y="4648200"/>
            <a:ext cx="1371600" cy="249238"/>
          </a:xfrm>
          <a:custGeom>
            <a:avLst/>
            <a:gdLst/>
            <a:ahLst/>
            <a:cxnLst>
              <a:cxn ang="0">
                <a:pos x="0" y="0"/>
              </a:cxn>
              <a:cxn ang="0">
                <a:pos x="339" y="0"/>
              </a:cxn>
              <a:cxn ang="0">
                <a:pos x="287" y="156"/>
              </a:cxn>
              <a:cxn ang="0">
                <a:pos x="63" y="156"/>
              </a:cxn>
              <a:cxn ang="0">
                <a:pos x="0" y="0"/>
              </a:cxn>
            </a:cxnLst>
            <a:rect l="0" t="0" r="r" b="b"/>
            <a:pathLst>
              <a:path w="340" h="157">
                <a:moveTo>
                  <a:pt x="0" y="0"/>
                </a:moveTo>
                <a:lnTo>
                  <a:pt x="339" y="0"/>
                </a:lnTo>
                <a:lnTo>
                  <a:pt x="287" y="156"/>
                </a:lnTo>
                <a:lnTo>
                  <a:pt x="63" y="156"/>
                </a:lnTo>
                <a:lnTo>
                  <a:pt x="0" y="0"/>
                </a:lnTo>
              </a:path>
            </a:pathLst>
          </a:custGeom>
          <a:solidFill>
            <a:schemeClr val="bg1"/>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94036" name="Freeform 20"/>
          <p:cNvSpPr>
            <a:spLocks/>
          </p:cNvSpPr>
          <p:nvPr/>
        </p:nvSpPr>
        <p:spPr bwMode="auto">
          <a:xfrm>
            <a:off x="5715000" y="2743200"/>
            <a:ext cx="762000" cy="1905000"/>
          </a:xfrm>
          <a:custGeom>
            <a:avLst/>
            <a:gdLst/>
            <a:ahLst/>
            <a:cxnLst>
              <a:cxn ang="0">
                <a:pos x="576" y="0"/>
              </a:cxn>
              <a:cxn ang="0">
                <a:pos x="0" y="0"/>
              </a:cxn>
              <a:cxn ang="0">
                <a:pos x="0" y="1680"/>
              </a:cxn>
            </a:cxnLst>
            <a:rect l="0" t="0" r="r" b="b"/>
            <a:pathLst>
              <a:path w="576" h="1680">
                <a:moveTo>
                  <a:pt x="576" y="0"/>
                </a:moveTo>
                <a:lnTo>
                  <a:pt x="0" y="0"/>
                </a:lnTo>
                <a:lnTo>
                  <a:pt x="0" y="1680"/>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37" name="Line 21"/>
          <p:cNvSpPr>
            <a:spLocks noChangeShapeType="1"/>
          </p:cNvSpPr>
          <p:nvPr/>
        </p:nvSpPr>
        <p:spPr bwMode="auto">
          <a:xfrm>
            <a:off x="6096000" y="4876800"/>
            <a:ext cx="0" cy="381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38" name="Line 22"/>
          <p:cNvSpPr>
            <a:spLocks noChangeShapeType="1"/>
          </p:cNvSpPr>
          <p:nvPr/>
        </p:nvSpPr>
        <p:spPr bwMode="auto">
          <a:xfrm>
            <a:off x="2895600" y="2590800"/>
            <a:ext cx="0" cy="228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39" name="Freeform 23"/>
          <p:cNvSpPr>
            <a:spLocks/>
          </p:cNvSpPr>
          <p:nvPr/>
        </p:nvSpPr>
        <p:spPr bwMode="auto">
          <a:xfrm rot="-5400000">
            <a:off x="3553619" y="3456781"/>
            <a:ext cx="762000" cy="249238"/>
          </a:xfrm>
          <a:custGeom>
            <a:avLst/>
            <a:gdLst/>
            <a:ahLst/>
            <a:cxnLst>
              <a:cxn ang="0">
                <a:pos x="0" y="0"/>
              </a:cxn>
              <a:cxn ang="0">
                <a:pos x="339" y="0"/>
              </a:cxn>
              <a:cxn ang="0">
                <a:pos x="287" y="156"/>
              </a:cxn>
              <a:cxn ang="0">
                <a:pos x="63" y="156"/>
              </a:cxn>
              <a:cxn ang="0">
                <a:pos x="0" y="0"/>
              </a:cxn>
            </a:cxnLst>
            <a:rect l="0" t="0" r="r" b="b"/>
            <a:pathLst>
              <a:path w="340" h="157">
                <a:moveTo>
                  <a:pt x="0" y="0"/>
                </a:moveTo>
                <a:lnTo>
                  <a:pt x="339" y="0"/>
                </a:lnTo>
                <a:lnTo>
                  <a:pt x="287" y="156"/>
                </a:lnTo>
                <a:lnTo>
                  <a:pt x="63" y="156"/>
                </a:lnTo>
                <a:lnTo>
                  <a:pt x="0" y="0"/>
                </a:lnTo>
              </a:path>
            </a:pathLst>
          </a:custGeom>
          <a:solidFill>
            <a:schemeClr val="bg1"/>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94040" name="Line 24"/>
          <p:cNvSpPr>
            <a:spLocks noChangeShapeType="1"/>
          </p:cNvSpPr>
          <p:nvPr/>
        </p:nvSpPr>
        <p:spPr bwMode="auto">
          <a:xfrm>
            <a:off x="4038600" y="3581400"/>
            <a:ext cx="4572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41" name="Text Box 25"/>
          <p:cNvSpPr txBox="1">
            <a:spLocks noChangeArrowheads="1"/>
          </p:cNvSpPr>
          <p:nvPr/>
        </p:nvSpPr>
        <p:spPr bwMode="auto">
          <a:xfrm>
            <a:off x="5030276" y="5305425"/>
            <a:ext cx="2117161" cy="400110"/>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sz="2000" i="1">
                <a:solidFill>
                  <a:srgbClr val="000000"/>
                </a:solidFill>
                <a:latin typeface="Calibri"/>
                <a:ea typeface="굴림" charset="-127"/>
                <a:cs typeface="Calibri"/>
              </a:rPr>
              <a:t>Load Data to CPU</a:t>
            </a:r>
          </a:p>
        </p:txBody>
      </p:sp>
      <p:sp>
        <p:nvSpPr>
          <p:cNvPr id="1494042" name="Freeform 26"/>
          <p:cNvSpPr>
            <a:spLocks/>
          </p:cNvSpPr>
          <p:nvPr/>
        </p:nvSpPr>
        <p:spPr bwMode="auto">
          <a:xfrm>
            <a:off x="3200400" y="1600200"/>
            <a:ext cx="609600" cy="2209800"/>
          </a:xfrm>
          <a:custGeom>
            <a:avLst/>
            <a:gdLst/>
            <a:ahLst/>
            <a:cxnLst>
              <a:cxn ang="0">
                <a:pos x="0" y="0"/>
              </a:cxn>
              <a:cxn ang="0">
                <a:pos x="0" y="1440"/>
              </a:cxn>
              <a:cxn ang="0">
                <a:pos x="384" y="1440"/>
              </a:cxn>
            </a:cxnLst>
            <a:rect l="0" t="0" r="r" b="b"/>
            <a:pathLst>
              <a:path w="384" h="1440">
                <a:moveTo>
                  <a:pt x="0" y="0"/>
                </a:moveTo>
                <a:lnTo>
                  <a:pt x="0" y="1440"/>
                </a:lnTo>
                <a:lnTo>
                  <a:pt x="384" y="1440"/>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43" name="Freeform 27"/>
          <p:cNvSpPr>
            <a:spLocks/>
          </p:cNvSpPr>
          <p:nvPr/>
        </p:nvSpPr>
        <p:spPr bwMode="auto">
          <a:xfrm>
            <a:off x="3352800" y="2590800"/>
            <a:ext cx="457200" cy="838200"/>
          </a:xfrm>
          <a:custGeom>
            <a:avLst/>
            <a:gdLst/>
            <a:ahLst/>
            <a:cxnLst>
              <a:cxn ang="0">
                <a:pos x="0" y="0"/>
              </a:cxn>
              <a:cxn ang="0">
                <a:pos x="0" y="528"/>
              </a:cxn>
              <a:cxn ang="0">
                <a:pos x="288" y="528"/>
              </a:cxn>
            </a:cxnLst>
            <a:rect l="0" t="0" r="r" b="b"/>
            <a:pathLst>
              <a:path w="288" h="528">
                <a:moveTo>
                  <a:pt x="0" y="0"/>
                </a:moveTo>
                <a:lnTo>
                  <a:pt x="0" y="528"/>
                </a:lnTo>
                <a:lnTo>
                  <a:pt x="288" y="52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44" name="Line 28"/>
          <p:cNvSpPr>
            <a:spLocks noChangeShapeType="1"/>
          </p:cNvSpPr>
          <p:nvPr/>
        </p:nvSpPr>
        <p:spPr bwMode="auto">
          <a:xfrm>
            <a:off x="3962400" y="2895600"/>
            <a:ext cx="0" cy="381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45" name="Text Box 29"/>
          <p:cNvSpPr txBox="1">
            <a:spLocks noChangeArrowheads="1"/>
          </p:cNvSpPr>
          <p:nvPr/>
        </p:nvSpPr>
        <p:spPr bwMode="auto">
          <a:xfrm>
            <a:off x="3461895" y="2590800"/>
            <a:ext cx="1135948" cy="338554"/>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a:solidFill>
                  <a:srgbClr val="000000"/>
                </a:solidFill>
                <a:latin typeface="Calibri"/>
                <a:ea typeface="굴림" charset="-127"/>
                <a:cs typeface="Calibri"/>
              </a:rPr>
              <a:t>Load/Store</a:t>
            </a:r>
          </a:p>
        </p:txBody>
      </p:sp>
      <p:sp>
        <p:nvSpPr>
          <p:cNvPr id="1494046" name="Line 30"/>
          <p:cNvSpPr>
            <a:spLocks noChangeShapeType="1"/>
          </p:cNvSpPr>
          <p:nvPr/>
        </p:nvSpPr>
        <p:spPr bwMode="auto">
          <a:xfrm>
            <a:off x="2438400" y="1600200"/>
            <a:ext cx="0"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47" name="Line 31"/>
          <p:cNvSpPr>
            <a:spLocks noChangeShapeType="1"/>
          </p:cNvSpPr>
          <p:nvPr/>
        </p:nvSpPr>
        <p:spPr bwMode="auto">
          <a:xfrm flipH="1">
            <a:off x="2286000" y="3810000"/>
            <a:ext cx="9144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48" name="Text Box 32"/>
          <p:cNvSpPr txBox="1">
            <a:spLocks noChangeArrowheads="1"/>
          </p:cNvSpPr>
          <p:nvPr/>
        </p:nvSpPr>
        <p:spPr bwMode="auto">
          <a:xfrm>
            <a:off x="3750570" y="3581400"/>
            <a:ext cx="274434" cy="338554"/>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a:solidFill>
                  <a:srgbClr val="000000"/>
                </a:solidFill>
                <a:latin typeface="Calibri"/>
                <a:ea typeface="굴림" charset="-127"/>
                <a:cs typeface="Calibri"/>
              </a:rPr>
              <a:t>L</a:t>
            </a:r>
          </a:p>
        </p:txBody>
      </p:sp>
      <p:sp>
        <p:nvSpPr>
          <p:cNvPr id="1494049" name="Text Box 33"/>
          <p:cNvSpPr txBox="1">
            <a:spLocks noChangeArrowheads="1"/>
          </p:cNvSpPr>
          <p:nvPr/>
        </p:nvSpPr>
        <p:spPr bwMode="auto">
          <a:xfrm>
            <a:off x="3749715" y="3276600"/>
            <a:ext cx="287258" cy="338554"/>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a:solidFill>
                  <a:srgbClr val="000000"/>
                </a:solidFill>
                <a:latin typeface="Calibri"/>
                <a:ea typeface="굴림" charset="-127"/>
                <a:cs typeface="Calibri"/>
              </a:rPr>
              <a:t>S</a:t>
            </a:r>
          </a:p>
        </p:txBody>
      </p:sp>
      <p:sp>
        <p:nvSpPr>
          <p:cNvPr id="1494050" name="Freeform 34"/>
          <p:cNvSpPr>
            <a:spLocks/>
          </p:cNvSpPr>
          <p:nvPr/>
        </p:nvSpPr>
        <p:spPr bwMode="auto">
          <a:xfrm>
            <a:off x="1524000" y="1600200"/>
            <a:ext cx="1143000" cy="1447800"/>
          </a:xfrm>
          <a:custGeom>
            <a:avLst/>
            <a:gdLst/>
            <a:ahLst/>
            <a:cxnLst>
              <a:cxn ang="0">
                <a:pos x="0" y="0"/>
              </a:cxn>
              <a:cxn ang="0">
                <a:pos x="0" y="912"/>
              </a:cxn>
              <a:cxn ang="0">
                <a:pos x="720" y="912"/>
              </a:cxn>
            </a:cxnLst>
            <a:rect l="0" t="0" r="r" b="b"/>
            <a:pathLst>
              <a:path w="720" h="912">
                <a:moveTo>
                  <a:pt x="0" y="0"/>
                </a:moveTo>
                <a:lnTo>
                  <a:pt x="0" y="912"/>
                </a:lnTo>
                <a:lnTo>
                  <a:pt x="720" y="912"/>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51" name="Freeform 35"/>
          <p:cNvSpPr>
            <a:spLocks/>
          </p:cNvSpPr>
          <p:nvPr/>
        </p:nvSpPr>
        <p:spPr bwMode="auto">
          <a:xfrm>
            <a:off x="838200" y="3048000"/>
            <a:ext cx="685800" cy="1676400"/>
          </a:xfrm>
          <a:custGeom>
            <a:avLst/>
            <a:gdLst/>
            <a:ahLst/>
            <a:cxnLst>
              <a:cxn ang="0">
                <a:pos x="432" y="0"/>
              </a:cxn>
              <a:cxn ang="0">
                <a:pos x="0" y="0"/>
              </a:cxn>
              <a:cxn ang="0">
                <a:pos x="0" y="1056"/>
              </a:cxn>
              <a:cxn ang="0">
                <a:pos x="432" y="1056"/>
              </a:cxn>
            </a:cxnLst>
            <a:rect l="0" t="0" r="r" b="b"/>
            <a:pathLst>
              <a:path w="432" h="1056">
                <a:moveTo>
                  <a:pt x="432" y="0"/>
                </a:moveTo>
                <a:lnTo>
                  <a:pt x="0" y="0"/>
                </a:lnTo>
                <a:lnTo>
                  <a:pt x="0" y="1056"/>
                </a:lnTo>
                <a:lnTo>
                  <a:pt x="432" y="1056"/>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52" name="Line 36"/>
          <p:cNvSpPr>
            <a:spLocks noChangeShapeType="1"/>
          </p:cNvSpPr>
          <p:nvPr/>
        </p:nvSpPr>
        <p:spPr bwMode="auto">
          <a:xfrm>
            <a:off x="2895600" y="3200400"/>
            <a:ext cx="0" cy="198120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53" name="AutoShape 37"/>
          <p:cNvSpPr>
            <a:spLocks noChangeArrowheads="1"/>
          </p:cNvSpPr>
          <p:nvPr/>
        </p:nvSpPr>
        <p:spPr bwMode="auto">
          <a:xfrm rot="16200000">
            <a:off x="2543175" y="5076825"/>
            <a:ext cx="400050" cy="457200"/>
          </a:xfrm>
          <a:prstGeom prst="moon">
            <a:avLst>
              <a:gd name="adj" fmla="val 81250"/>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54" name="Freeform 38"/>
          <p:cNvSpPr>
            <a:spLocks/>
          </p:cNvSpPr>
          <p:nvPr/>
        </p:nvSpPr>
        <p:spPr bwMode="auto">
          <a:xfrm>
            <a:off x="1828800" y="4876800"/>
            <a:ext cx="762000" cy="304800"/>
          </a:xfrm>
          <a:custGeom>
            <a:avLst/>
            <a:gdLst/>
            <a:ahLst/>
            <a:cxnLst>
              <a:cxn ang="0">
                <a:pos x="0" y="0"/>
              </a:cxn>
              <a:cxn ang="0">
                <a:pos x="0" y="96"/>
              </a:cxn>
              <a:cxn ang="0">
                <a:pos x="480" y="96"/>
              </a:cxn>
              <a:cxn ang="0">
                <a:pos x="480" y="192"/>
              </a:cxn>
            </a:cxnLst>
            <a:rect l="0" t="0" r="r" b="b"/>
            <a:pathLst>
              <a:path w="480" h="192">
                <a:moveTo>
                  <a:pt x="0" y="0"/>
                </a:moveTo>
                <a:lnTo>
                  <a:pt x="0" y="96"/>
                </a:lnTo>
                <a:lnTo>
                  <a:pt x="480" y="96"/>
                </a:lnTo>
                <a:lnTo>
                  <a:pt x="480" y="192"/>
                </a:lnTo>
              </a:path>
            </a:pathLst>
          </a:custGeom>
          <a:noFill/>
          <a:ln w="25400" cap="flat" cmpd="sng">
            <a:solidFill>
              <a:schemeClr val="tx1"/>
            </a:solidFill>
            <a:prstDash val="solid"/>
            <a:round/>
            <a:headEnd type="none" w="med" len="med"/>
            <a:tailEnd type="non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55" name="Line 39"/>
          <p:cNvSpPr>
            <a:spLocks noChangeShapeType="1"/>
          </p:cNvSpPr>
          <p:nvPr/>
        </p:nvSpPr>
        <p:spPr bwMode="auto">
          <a:xfrm>
            <a:off x="2895600" y="4800600"/>
            <a:ext cx="26670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56" name="Text Box 40"/>
          <p:cNvSpPr txBox="1">
            <a:spLocks noChangeArrowheads="1"/>
          </p:cNvSpPr>
          <p:nvPr/>
        </p:nvSpPr>
        <p:spPr bwMode="auto">
          <a:xfrm>
            <a:off x="5562600" y="4572000"/>
            <a:ext cx="296863" cy="336550"/>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a:solidFill>
                  <a:srgbClr val="000000"/>
                </a:solidFill>
                <a:latin typeface="Calibri"/>
                <a:ea typeface="굴림" charset="-127"/>
                <a:cs typeface="Calibri"/>
              </a:rPr>
              <a:t>1</a:t>
            </a:r>
          </a:p>
        </p:txBody>
      </p:sp>
      <p:sp>
        <p:nvSpPr>
          <p:cNvPr id="1494057" name="Text Box 41"/>
          <p:cNvSpPr txBox="1">
            <a:spLocks noChangeArrowheads="1"/>
          </p:cNvSpPr>
          <p:nvPr/>
        </p:nvSpPr>
        <p:spPr bwMode="auto">
          <a:xfrm>
            <a:off x="6400800" y="4572000"/>
            <a:ext cx="296863" cy="336550"/>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a:solidFill>
                  <a:srgbClr val="000000"/>
                </a:solidFill>
                <a:latin typeface="Calibri"/>
                <a:ea typeface="굴림" charset="-127"/>
                <a:cs typeface="Calibri"/>
              </a:rPr>
              <a:t>0</a:t>
            </a:r>
          </a:p>
        </p:txBody>
      </p:sp>
      <p:sp>
        <p:nvSpPr>
          <p:cNvPr id="1494058" name="Line 42"/>
          <p:cNvSpPr>
            <a:spLocks noChangeShapeType="1"/>
          </p:cNvSpPr>
          <p:nvPr/>
        </p:nvSpPr>
        <p:spPr bwMode="auto">
          <a:xfrm>
            <a:off x="2743200" y="5486400"/>
            <a:ext cx="0" cy="304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59" name="Text Box 43"/>
          <p:cNvSpPr txBox="1">
            <a:spLocks noChangeArrowheads="1"/>
          </p:cNvSpPr>
          <p:nvPr/>
        </p:nvSpPr>
        <p:spPr bwMode="auto">
          <a:xfrm>
            <a:off x="2743200" y="5486400"/>
            <a:ext cx="677863" cy="396875"/>
          </a:xfrm>
          <a:prstGeom prst="rect">
            <a:avLst/>
          </a:prstGeom>
          <a:noFill/>
          <a:ln w="25400">
            <a:noFill/>
            <a:miter lim="800000"/>
            <a:headEnd/>
            <a:tailEnd/>
          </a:ln>
          <a:effectLst/>
        </p:spPr>
        <p:txBody>
          <a:bodyPr wrap="none">
            <a:prstTxWarp prst="textNoShape">
              <a:avLst/>
            </a:prstTxWarp>
            <a:spAutoFit/>
          </a:bodyPr>
          <a:lstStyle/>
          <a:p>
            <a:pPr algn="ctr">
              <a:spcBef>
                <a:spcPct val="0"/>
              </a:spcBef>
            </a:pPr>
            <a:r>
              <a:rPr lang="en-US" altLang="ko-KR" sz="2000" i="1">
                <a:solidFill>
                  <a:srgbClr val="000000"/>
                </a:solidFill>
                <a:latin typeface="Calibri"/>
                <a:ea typeface="굴림" charset="-127"/>
                <a:cs typeface="Calibri"/>
              </a:rPr>
              <a:t>Hit?</a:t>
            </a:r>
          </a:p>
        </p:txBody>
      </p:sp>
      <p:sp>
        <p:nvSpPr>
          <p:cNvPr id="1494060" name="Text Box 44"/>
          <p:cNvSpPr txBox="1">
            <a:spLocks noChangeArrowheads="1"/>
          </p:cNvSpPr>
          <p:nvPr/>
        </p:nvSpPr>
        <p:spPr bwMode="auto">
          <a:xfrm>
            <a:off x="927100" y="5892800"/>
            <a:ext cx="7372350" cy="830997"/>
          </a:xfrm>
          <a:prstGeom prst="rect">
            <a:avLst/>
          </a:prstGeom>
          <a:solidFill>
            <a:schemeClr val="bg1"/>
          </a:solidFill>
          <a:ln w="25400">
            <a:solidFill>
              <a:schemeClr val="tx1"/>
            </a:solidFill>
            <a:miter lim="800000"/>
            <a:headEnd/>
            <a:tailEnd/>
          </a:ln>
          <a:effectLst/>
        </p:spPr>
        <p:txBody>
          <a:bodyPr>
            <a:prstTxWarp prst="textNoShape">
              <a:avLst/>
            </a:prstTxWarp>
            <a:spAutoFit/>
          </a:bodyPr>
          <a:lstStyle/>
          <a:p>
            <a:pPr>
              <a:spcBef>
                <a:spcPct val="0"/>
              </a:spcBef>
            </a:pPr>
            <a:r>
              <a:rPr lang="en-US" altLang="ko-KR" sz="2400" i="1" dirty="0">
                <a:solidFill>
                  <a:srgbClr val="000000"/>
                </a:solidFill>
                <a:latin typeface="Calibri"/>
                <a:ea typeface="굴림" charset="-127"/>
                <a:cs typeface="Calibri"/>
              </a:rPr>
              <a:t>Data from a store hit is written into data portion of cache during tag access of subsequent store</a:t>
            </a:r>
          </a:p>
        </p:txBody>
      </p:sp>
      <p:grpSp>
        <p:nvGrpSpPr>
          <p:cNvPr id="1494061" name="Group 45"/>
          <p:cNvGrpSpPr>
            <a:grpSpLocks/>
          </p:cNvGrpSpPr>
          <p:nvPr/>
        </p:nvGrpSpPr>
        <p:grpSpPr bwMode="auto">
          <a:xfrm rot="5400000">
            <a:off x="3695700" y="4229100"/>
            <a:ext cx="533400" cy="304800"/>
            <a:chOff x="4992" y="3744"/>
            <a:chExt cx="336" cy="192"/>
          </a:xfrm>
        </p:grpSpPr>
        <p:sp>
          <p:nvSpPr>
            <p:cNvPr id="1494062" name="Rectangle 46"/>
            <p:cNvSpPr>
              <a:spLocks noChangeArrowheads="1"/>
            </p:cNvSpPr>
            <p:nvPr/>
          </p:nvSpPr>
          <p:spPr bwMode="auto">
            <a:xfrm>
              <a:off x="4992" y="3744"/>
              <a:ext cx="336" cy="19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63" name="Freeform 47"/>
            <p:cNvSpPr>
              <a:spLocks/>
            </p:cNvSpPr>
            <p:nvPr/>
          </p:nvSpPr>
          <p:spPr bwMode="auto">
            <a:xfrm>
              <a:off x="4992" y="3744"/>
              <a:ext cx="96" cy="192"/>
            </a:xfrm>
            <a:custGeom>
              <a:avLst/>
              <a:gdLst/>
              <a:ahLst/>
              <a:cxnLst>
                <a:cxn ang="0">
                  <a:pos x="0" y="0"/>
                </a:cxn>
                <a:cxn ang="0">
                  <a:pos x="96" y="96"/>
                </a:cxn>
                <a:cxn ang="0">
                  <a:pos x="0" y="192"/>
                </a:cxn>
              </a:cxnLst>
              <a:rect l="0" t="0" r="r" b="b"/>
              <a:pathLst>
                <a:path w="96" h="192">
                  <a:moveTo>
                    <a:pt x="0" y="0"/>
                  </a:moveTo>
                  <a:lnTo>
                    <a:pt x="96" y="96"/>
                  </a:lnTo>
                  <a:lnTo>
                    <a:pt x="0" y="192"/>
                  </a:lnTo>
                </a:path>
              </a:pathLst>
            </a:custGeom>
            <a:noFill/>
            <a:ln w="25400" cap="flat" cmpd="sng">
              <a:solidFill>
                <a:schemeClr val="tx1"/>
              </a:solidFill>
              <a:prstDash val="solid"/>
              <a:round/>
              <a:headEnd type="none" w="med" len="med"/>
              <a:tailEnd type="non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grpSp>
      <p:sp>
        <p:nvSpPr>
          <p:cNvPr id="1494064" name="Freeform 48"/>
          <p:cNvSpPr>
            <a:spLocks/>
          </p:cNvSpPr>
          <p:nvPr/>
        </p:nvSpPr>
        <p:spPr bwMode="auto">
          <a:xfrm>
            <a:off x="2590800" y="4343400"/>
            <a:ext cx="1219200" cy="685800"/>
          </a:xfrm>
          <a:custGeom>
            <a:avLst/>
            <a:gdLst/>
            <a:ahLst/>
            <a:cxnLst>
              <a:cxn ang="0">
                <a:pos x="0" y="432"/>
              </a:cxn>
              <a:cxn ang="0">
                <a:pos x="0" y="0"/>
              </a:cxn>
              <a:cxn ang="0">
                <a:pos x="768" y="0"/>
              </a:cxn>
            </a:cxnLst>
            <a:rect l="0" t="0" r="r" b="b"/>
            <a:pathLst>
              <a:path w="768" h="432">
                <a:moveTo>
                  <a:pt x="0" y="432"/>
                </a:moveTo>
                <a:lnTo>
                  <a:pt x="0" y="0"/>
                </a:lnTo>
                <a:lnTo>
                  <a:pt x="768" y="0"/>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65" name="AutoShape 49"/>
          <p:cNvSpPr>
            <a:spLocks noChangeArrowheads="1"/>
          </p:cNvSpPr>
          <p:nvPr/>
        </p:nvSpPr>
        <p:spPr bwMode="auto">
          <a:xfrm flipV="1">
            <a:off x="6324600" y="2819400"/>
            <a:ext cx="304800" cy="244475"/>
          </a:xfrm>
          <a:prstGeom prst="triangle">
            <a:avLst>
              <a:gd name="adj" fmla="val 50000"/>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66" name="Freeform 50"/>
          <p:cNvSpPr>
            <a:spLocks/>
          </p:cNvSpPr>
          <p:nvPr/>
        </p:nvSpPr>
        <p:spPr bwMode="auto">
          <a:xfrm>
            <a:off x="4114800" y="2971800"/>
            <a:ext cx="2286000" cy="1371600"/>
          </a:xfrm>
          <a:custGeom>
            <a:avLst/>
            <a:gdLst/>
            <a:ahLst/>
            <a:cxnLst>
              <a:cxn ang="0">
                <a:pos x="0" y="864"/>
              </a:cxn>
              <a:cxn ang="0">
                <a:pos x="96" y="864"/>
              </a:cxn>
              <a:cxn ang="0">
                <a:pos x="96" y="0"/>
              </a:cxn>
              <a:cxn ang="0">
                <a:pos x="1440" y="0"/>
              </a:cxn>
            </a:cxnLst>
            <a:rect l="0" t="0" r="r" b="b"/>
            <a:pathLst>
              <a:path w="1440" h="864">
                <a:moveTo>
                  <a:pt x="0" y="864"/>
                </a:moveTo>
                <a:lnTo>
                  <a:pt x="96" y="864"/>
                </a:lnTo>
                <a:lnTo>
                  <a:pt x="96" y="0"/>
                </a:lnTo>
                <a:lnTo>
                  <a:pt x="1440" y="0"/>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67" name="Line 51"/>
          <p:cNvSpPr>
            <a:spLocks noChangeShapeType="1"/>
          </p:cNvSpPr>
          <p:nvPr/>
        </p:nvSpPr>
        <p:spPr bwMode="auto">
          <a:xfrm>
            <a:off x="6477000" y="1066800"/>
            <a:ext cx="0" cy="228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94068" name="Line 52"/>
          <p:cNvSpPr>
            <a:spLocks noChangeShapeType="1"/>
          </p:cNvSpPr>
          <p:nvPr/>
        </p:nvSpPr>
        <p:spPr bwMode="auto">
          <a:xfrm>
            <a:off x="2438400" y="1066800"/>
            <a:ext cx="0" cy="228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Tree>
    <p:extLst>
      <p:ext uri="{BB962C8B-B14F-4D97-AF65-F5344CB8AC3E}">
        <p14:creationId xmlns:p14="http://schemas.microsoft.com/office/powerpoint/2010/main" val="239704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CS152 </a:t>
            </a:r>
            <a:r>
              <a:rPr lang="en-US" dirty="0" err="1"/>
              <a:t>Administrivia</a:t>
            </a:r>
            <a:endParaRPr lang="en-US" dirty="0"/>
          </a:p>
        </p:txBody>
      </p:sp>
      <p:sp>
        <p:nvSpPr>
          <p:cNvPr id="5" name="Content Placeholder 4"/>
          <p:cNvSpPr>
            <a:spLocks noGrp="1"/>
          </p:cNvSpPr>
          <p:nvPr>
            <p:ph idx="1"/>
          </p:nvPr>
        </p:nvSpPr>
        <p:spPr/>
        <p:txBody>
          <a:bodyPr/>
          <a:lstStyle/>
          <a:p>
            <a:r>
              <a:rPr lang="en-US" dirty="0"/>
              <a:t>PS 1 due 11:59PM today!</a:t>
            </a:r>
          </a:p>
          <a:p>
            <a:pPr lvl="1"/>
            <a:r>
              <a:rPr lang="en-US" dirty="0"/>
              <a:t>Solutions discussed in section on Friday</a:t>
            </a:r>
          </a:p>
          <a:p>
            <a:r>
              <a:rPr lang="en-US" dirty="0"/>
              <a:t>Lab 1 due 11:59PM Wed Feb 17</a:t>
            </a:r>
          </a:p>
          <a:p>
            <a:endParaRPr lang="en-US" dirty="0"/>
          </a:p>
          <a:p>
            <a:r>
              <a:rPr lang="en-US" dirty="0"/>
              <a:t>PS 2 out on Wednesday</a:t>
            </a:r>
          </a:p>
          <a:p>
            <a:endParaRPr lang="en-US" dirty="0"/>
          </a:p>
          <a:p>
            <a:r>
              <a:rPr lang="en-US" dirty="0"/>
              <a:t>Wednesday: Special guest lecture on prefetching from Apple CPU designers</a:t>
            </a:r>
          </a:p>
          <a:p>
            <a:endParaRPr lang="en-US" dirty="0"/>
          </a:p>
          <a:p>
            <a:r>
              <a:rPr lang="en-US" dirty="0"/>
              <a:t>Monday Feb 15 is President’s Day Holiday, </a:t>
            </a:r>
            <a:r>
              <a:rPr lang="en-US" b="1" i="1" dirty="0"/>
              <a:t>no class!</a:t>
            </a:r>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pPr>
                <a:defRPr/>
              </a:pPr>
              <a:t>16</a:t>
            </a:fld>
            <a:endParaRPr lang="en-US" b="0">
              <a:solidFill>
                <a:srgbClr val="FBBA03"/>
              </a:solidFill>
            </a:endParaRPr>
          </a:p>
        </p:txBody>
      </p:sp>
    </p:spTree>
    <p:extLst>
      <p:ext uri="{BB962C8B-B14F-4D97-AF65-F5344CB8AC3E}">
        <p14:creationId xmlns:p14="http://schemas.microsoft.com/office/powerpoint/2010/main" val="3055559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CS252 </a:t>
            </a:r>
            <a:r>
              <a:rPr lang="en-US" dirty="0" err="1"/>
              <a:t>Administrivia</a:t>
            </a:r>
            <a:endParaRPr lang="en-US" dirty="0"/>
          </a:p>
        </p:txBody>
      </p:sp>
      <p:sp>
        <p:nvSpPr>
          <p:cNvPr id="6" name="Content Placeholder 5"/>
          <p:cNvSpPr>
            <a:spLocks noGrp="1"/>
          </p:cNvSpPr>
          <p:nvPr>
            <p:ph idx="1"/>
          </p:nvPr>
        </p:nvSpPr>
        <p:spPr/>
        <p:txBody>
          <a:bodyPr/>
          <a:lstStyle/>
          <a:p>
            <a:r>
              <a:rPr lang="en-US" dirty="0"/>
              <a:t>Start thinking of class projects and forming teams of two</a:t>
            </a:r>
          </a:p>
          <a:p>
            <a:r>
              <a:rPr lang="en-US" dirty="0"/>
              <a:t>Use </a:t>
            </a:r>
            <a:r>
              <a:rPr lang="en-US" dirty="0" err="1"/>
              <a:t>Krste’s</a:t>
            </a:r>
            <a:r>
              <a:rPr lang="en-US" dirty="0"/>
              <a:t> office hours to discuss ideas</a:t>
            </a:r>
          </a:p>
          <a:p>
            <a:r>
              <a:rPr lang="en-US" dirty="0"/>
              <a:t>Proposal due Wednesday February 24th</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17</a:t>
            </a:fld>
            <a:endParaRPr lang="en-US" b="0">
              <a:solidFill>
                <a:srgbClr val="FBBA03"/>
              </a:solidFill>
            </a:endParaRPr>
          </a:p>
        </p:txBody>
      </p:sp>
    </p:spTree>
    <p:extLst>
      <p:ext uri="{BB962C8B-B14F-4D97-AF65-F5344CB8AC3E}">
        <p14:creationId xmlns:p14="http://schemas.microsoft.com/office/powerpoint/2010/main" val="427073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p:txBody>
          <a:bodyPr/>
          <a:lstStyle/>
          <a:p>
            <a:r>
              <a:rPr lang="en-US" altLang="ko-KR" dirty="0">
                <a:ea typeface="굴림" charset="-127"/>
                <a:cs typeface="굴림" charset="-127"/>
              </a:rPr>
              <a:t>Write Buffer to Reduce Read Miss Penalty</a:t>
            </a:r>
          </a:p>
        </p:txBody>
      </p:sp>
      <p:sp>
        <p:nvSpPr>
          <p:cNvPr id="22" name="Slide Number Placeholder 5"/>
          <p:cNvSpPr>
            <a:spLocks noGrp="1"/>
          </p:cNvSpPr>
          <p:nvPr>
            <p:ph type="sldNum" sz="quarter" idx="12"/>
          </p:nvPr>
        </p:nvSpPr>
        <p:spPr/>
        <p:txBody>
          <a:bodyPr/>
          <a:lstStyle/>
          <a:p>
            <a:fld id="{3120A41B-2E7D-C44B-A66B-FC59ED7BED8F}" type="slidenum">
              <a:rPr lang="en-US"/>
              <a:pPr/>
              <a:t>18</a:t>
            </a:fld>
            <a:endParaRPr lang="en-US" b="0">
              <a:solidFill>
                <a:srgbClr val="FBBA03"/>
              </a:solidFill>
            </a:endParaRPr>
          </a:p>
        </p:txBody>
      </p:sp>
      <p:sp>
        <p:nvSpPr>
          <p:cNvPr id="1496067" name="Rectangle 3"/>
          <p:cNvSpPr>
            <a:spLocks noGrp="1" noChangeArrowheads="1"/>
          </p:cNvSpPr>
          <p:nvPr>
            <p:ph idx="4294967295"/>
          </p:nvPr>
        </p:nvSpPr>
        <p:spPr>
          <a:xfrm>
            <a:off x="152400" y="3733800"/>
            <a:ext cx="8610600" cy="2438400"/>
          </a:xfrm>
          <a:ln/>
        </p:spPr>
        <p:txBody>
          <a:bodyPr/>
          <a:lstStyle/>
          <a:p>
            <a:pPr marL="231775" indent="-231775">
              <a:buFontTx/>
              <a:buNone/>
            </a:pPr>
            <a:r>
              <a:rPr lang="en-US" altLang="ko-KR" dirty="0">
                <a:ea typeface="굴림" charset="-127"/>
                <a:cs typeface="굴림" charset="-127"/>
              </a:rPr>
              <a:t>Processor is not stalled on writes, and read misses can go ahead of write to main memory</a:t>
            </a:r>
            <a:endParaRPr lang="en-US" altLang="ko-KR" b="1" dirty="0">
              <a:ea typeface="굴림" charset="-127"/>
              <a:cs typeface="굴림" charset="-127"/>
            </a:endParaRPr>
          </a:p>
          <a:p>
            <a:pPr marL="231775" indent="-231775">
              <a:buFontTx/>
              <a:buNone/>
            </a:pPr>
            <a:r>
              <a:rPr lang="en-US" altLang="ko-KR" sz="2000" b="1" dirty="0">
                <a:ea typeface="굴림" charset="-127"/>
                <a:cs typeface="굴림" charset="-127"/>
              </a:rPr>
              <a:t>Problem:</a:t>
            </a:r>
            <a:r>
              <a:rPr lang="en-US" altLang="ko-KR" sz="2000" dirty="0">
                <a:ea typeface="굴림" charset="-127"/>
                <a:cs typeface="굴림" charset="-127"/>
              </a:rPr>
              <a:t> Write buffer may hold updated value of location needed by a read miss</a:t>
            </a:r>
          </a:p>
          <a:p>
            <a:pPr marL="231775" indent="-231775">
              <a:buFontTx/>
              <a:buNone/>
            </a:pPr>
            <a:r>
              <a:rPr lang="en-US" altLang="ko-KR" sz="2000" b="1" dirty="0">
                <a:ea typeface="굴림" charset="-127"/>
                <a:cs typeface="굴림" charset="-127"/>
              </a:rPr>
              <a:t>Simple solution: </a:t>
            </a:r>
            <a:r>
              <a:rPr lang="en-US" altLang="ko-KR" sz="2000" dirty="0">
                <a:ea typeface="굴림" charset="-127"/>
                <a:cs typeface="굴림" charset="-127"/>
              </a:rPr>
              <a:t>on a read miss, wait for the write buffer to go empty</a:t>
            </a:r>
          </a:p>
          <a:p>
            <a:pPr marL="231775" indent="-231775">
              <a:buFontTx/>
              <a:buNone/>
            </a:pPr>
            <a:r>
              <a:rPr lang="en-US" altLang="ko-KR" sz="2000" b="1" dirty="0">
                <a:ea typeface="굴림" charset="-127"/>
                <a:cs typeface="굴림" charset="-127"/>
              </a:rPr>
              <a:t>Faster solution:</a:t>
            </a:r>
            <a:r>
              <a:rPr lang="en-US" altLang="ko-KR" sz="2000" dirty="0">
                <a:ea typeface="굴림" charset="-127"/>
                <a:cs typeface="굴림" charset="-127"/>
              </a:rPr>
              <a:t> Check write buffer addresses against read miss addresses, if no match, allow read miss to go ahead of writes, else, return value in write buffer</a:t>
            </a:r>
          </a:p>
        </p:txBody>
      </p:sp>
      <p:sp>
        <p:nvSpPr>
          <p:cNvPr id="1496068" name="Rectangle 4"/>
          <p:cNvSpPr>
            <a:spLocks noChangeArrowheads="1"/>
          </p:cNvSpPr>
          <p:nvPr/>
        </p:nvSpPr>
        <p:spPr bwMode="auto">
          <a:xfrm>
            <a:off x="990600" y="990600"/>
            <a:ext cx="1016000" cy="1752600"/>
          </a:xfrm>
          <a:prstGeom prst="rect">
            <a:avLst/>
          </a:prstGeom>
          <a:solidFill>
            <a:schemeClr val="bg1"/>
          </a:solidFill>
          <a:ln w="25400">
            <a:solidFill>
              <a:schemeClr val="tx2"/>
            </a:solidFill>
            <a:miter lim="800000"/>
            <a:headEnd/>
            <a:tailEnd/>
          </a:ln>
          <a:effectLst/>
        </p:spPr>
        <p:txBody>
          <a:bodyPr wrap="none" anchor="ctr">
            <a:prstTxWarp prst="textNoShape">
              <a:avLst/>
            </a:prstTxWarp>
          </a:bodyPr>
          <a:lstStyle/>
          <a:p>
            <a:pPr algn="ctr">
              <a:spcBef>
                <a:spcPct val="0"/>
              </a:spcBef>
            </a:pPr>
            <a:endParaRPr lang="en-US" sz="2400">
              <a:solidFill>
                <a:srgbClr val="000000"/>
              </a:solidFill>
              <a:latin typeface="Calibri"/>
              <a:cs typeface="Calibri"/>
            </a:endParaRPr>
          </a:p>
        </p:txBody>
      </p:sp>
      <p:sp>
        <p:nvSpPr>
          <p:cNvPr id="1496069" name="Rectangle 5"/>
          <p:cNvSpPr>
            <a:spLocks noChangeArrowheads="1"/>
          </p:cNvSpPr>
          <p:nvPr/>
        </p:nvSpPr>
        <p:spPr bwMode="auto">
          <a:xfrm>
            <a:off x="2667000" y="1066800"/>
            <a:ext cx="1600200" cy="152400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a:spcBef>
                <a:spcPct val="0"/>
              </a:spcBef>
            </a:pPr>
            <a:r>
              <a:rPr lang="en-US" sz="2400">
                <a:solidFill>
                  <a:srgbClr val="000000"/>
                </a:solidFill>
                <a:latin typeface="Calibri"/>
                <a:cs typeface="Calibri"/>
              </a:rPr>
              <a:t>Data Cache</a:t>
            </a:r>
          </a:p>
        </p:txBody>
      </p:sp>
      <p:sp>
        <p:nvSpPr>
          <p:cNvPr id="1496070" name="Line 6"/>
          <p:cNvSpPr>
            <a:spLocks noChangeShapeType="1"/>
          </p:cNvSpPr>
          <p:nvPr/>
        </p:nvSpPr>
        <p:spPr bwMode="auto">
          <a:xfrm flipH="1" flipV="1">
            <a:off x="1981200" y="2057400"/>
            <a:ext cx="685800" cy="0"/>
          </a:xfrm>
          <a:prstGeom prst="line">
            <a:avLst/>
          </a:prstGeom>
          <a:noFill/>
          <a:ln w="57150">
            <a:solidFill>
              <a:schemeClr val="tx1"/>
            </a:solidFill>
            <a:round/>
            <a:headEnd/>
            <a:tailEnd type="triangle"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96071" name="Rectangle 7"/>
          <p:cNvSpPr>
            <a:spLocks noChangeArrowheads="1"/>
          </p:cNvSpPr>
          <p:nvPr/>
        </p:nvSpPr>
        <p:spPr bwMode="auto">
          <a:xfrm>
            <a:off x="6629400" y="914400"/>
            <a:ext cx="1371600" cy="167640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a:spcBef>
                <a:spcPct val="0"/>
              </a:spcBef>
            </a:pPr>
            <a:r>
              <a:rPr lang="en-US" sz="2400">
                <a:solidFill>
                  <a:srgbClr val="000000"/>
                </a:solidFill>
                <a:latin typeface="Calibri"/>
                <a:cs typeface="Calibri"/>
              </a:rPr>
              <a:t>Unified L2 Cache</a:t>
            </a:r>
          </a:p>
        </p:txBody>
      </p:sp>
      <p:sp>
        <p:nvSpPr>
          <p:cNvPr id="1496072" name="Rectangle 8"/>
          <p:cNvSpPr>
            <a:spLocks noChangeArrowheads="1"/>
          </p:cNvSpPr>
          <p:nvPr/>
        </p:nvSpPr>
        <p:spPr bwMode="auto">
          <a:xfrm>
            <a:off x="1143000" y="1981200"/>
            <a:ext cx="685800" cy="6096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400">
                <a:solidFill>
                  <a:srgbClr val="000000"/>
                </a:solidFill>
                <a:latin typeface="Calibri"/>
                <a:cs typeface="Calibri"/>
              </a:rPr>
              <a:t>RF</a:t>
            </a:r>
          </a:p>
        </p:txBody>
      </p:sp>
      <p:sp>
        <p:nvSpPr>
          <p:cNvPr id="1496073" name="Line 9"/>
          <p:cNvSpPr>
            <a:spLocks noChangeShapeType="1"/>
          </p:cNvSpPr>
          <p:nvPr/>
        </p:nvSpPr>
        <p:spPr bwMode="auto">
          <a:xfrm flipV="1">
            <a:off x="1295400" y="1752600"/>
            <a:ext cx="0" cy="22860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96074" name="Line 10"/>
          <p:cNvSpPr>
            <a:spLocks noChangeShapeType="1"/>
          </p:cNvSpPr>
          <p:nvPr/>
        </p:nvSpPr>
        <p:spPr bwMode="auto">
          <a:xfrm flipV="1">
            <a:off x="1447800" y="1752600"/>
            <a:ext cx="0" cy="22860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96075" name="Line 11"/>
          <p:cNvSpPr>
            <a:spLocks noChangeShapeType="1"/>
          </p:cNvSpPr>
          <p:nvPr/>
        </p:nvSpPr>
        <p:spPr bwMode="auto">
          <a:xfrm>
            <a:off x="1600200" y="1752600"/>
            <a:ext cx="0" cy="228600"/>
          </a:xfrm>
          <a:prstGeom prst="line">
            <a:avLst/>
          </a:prstGeom>
          <a:noFill/>
          <a:ln w="25400">
            <a:solidFill>
              <a:schemeClr val="tx1"/>
            </a:solidFill>
            <a:round/>
            <a:headEnd/>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96076" name="Text Box 12"/>
          <p:cNvSpPr txBox="1">
            <a:spLocks noChangeArrowheads="1"/>
          </p:cNvSpPr>
          <p:nvPr/>
        </p:nvSpPr>
        <p:spPr bwMode="auto">
          <a:xfrm>
            <a:off x="990600" y="1295400"/>
            <a:ext cx="990600" cy="523220"/>
          </a:xfrm>
          <a:prstGeom prst="rect">
            <a:avLst/>
          </a:prstGeom>
          <a:noFill/>
          <a:ln w="25400">
            <a:noFill/>
            <a:miter lim="800000"/>
            <a:headEnd/>
            <a:tailEnd/>
          </a:ln>
          <a:effectLst/>
        </p:spPr>
        <p:txBody>
          <a:bodyPr>
            <a:prstTxWarp prst="textNoShape">
              <a:avLst/>
            </a:prstTxWarp>
            <a:spAutoFit/>
          </a:bodyPr>
          <a:lstStyle/>
          <a:p>
            <a:pPr algn="ctr"/>
            <a:r>
              <a:rPr lang="en-US" sz="2800">
                <a:solidFill>
                  <a:srgbClr val="000000"/>
                </a:solidFill>
                <a:latin typeface="Calibri"/>
                <a:cs typeface="Calibri"/>
              </a:rPr>
              <a:t>CPU</a:t>
            </a:r>
          </a:p>
        </p:txBody>
      </p:sp>
      <p:sp>
        <p:nvSpPr>
          <p:cNvPr id="1496077" name="Rectangle 13"/>
          <p:cNvSpPr>
            <a:spLocks noChangeArrowheads="1"/>
          </p:cNvSpPr>
          <p:nvPr/>
        </p:nvSpPr>
        <p:spPr bwMode="auto">
          <a:xfrm>
            <a:off x="5410200" y="1905000"/>
            <a:ext cx="838200" cy="838200"/>
          </a:xfrm>
          <a:prstGeom prst="rect">
            <a:avLst/>
          </a:prstGeom>
          <a:solidFill>
            <a:schemeClr val="bg1"/>
          </a:solidFill>
          <a:ln w="25400">
            <a:solidFill>
              <a:schemeClr val="tx2"/>
            </a:solidFill>
            <a:miter lim="800000"/>
            <a:headEnd/>
            <a:tailEnd/>
          </a:ln>
          <a:effectLst/>
        </p:spPr>
        <p:txBody>
          <a:bodyPr anchor="ctr">
            <a:prstTxWarp prst="textNoShape">
              <a:avLst/>
            </a:prstTxWarp>
          </a:bodyPr>
          <a:lstStyle/>
          <a:p>
            <a:pPr algn="ctr">
              <a:spcBef>
                <a:spcPct val="0"/>
              </a:spcBef>
            </a:pPr>
            <a:r>
              <a:rPr lang="en-US" sz="1800" dirty="0">
                <a:solidFill>
                  <a:srgbClr val="000000"/>
                </a:solidFill>
                <a:latin typeface="Calibri"/>
                <a:cs typeface="Calibri"/>
              </a:rPr>
              <a:t>Write</a:t>
            </a:r>
          </a:p>
          <a:p>
            <a:pPr algn="ctr">
              <a:spcBef>
                <a:spcPct val="0"/>
              </a:spcBef>
            </a:pPr>
            <a:r>
              <a:rPr lang="en-US" sz="1800" dirty="0">
                <a:solidFill>
                  <a:srgbClr val="000000"/>
                </a:solidFill>
                <a:latin typeface="Calibri"/>
                <a:cs typeface="Calibri"/>
              </a:rPr>
              <a:t>buffer</a:t>
            </a:r>
          </a:p>
        </p:txBody>
      </p:sp>
      <p:sp>
        <p:nvSpPr>
          <p:cNvPr id="1496078" name="Line 14"/>
          <p:cNvSpPr>
            <a:spLocks noChangeShapeType="1"/>
          </p:cNvSpPr>
          <p:nvPr/>
        </p:nvSpPr>
        <p:spPr bwMode="auto">
          <a:xfrm>
            <a:off x="4267200" y="2286000"/>
            <a:ext cx="1143000" cy="0"/>
          </a:xfrm>
          <a:prstGeom prst="line">
            <a:avLst/>
          </a:prstGeom>
          <a:noFill/>
          <a:ln w="38100">
            <a:solidFill>
              <a:schemeClr val="tx1"/>
            </a:solidFill>
            <a:round/>
            <a:headEnd type="none" w="sm" len="sm"/>
            <a:tailEnd type="triangle" w="lg"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96079" name="Line 15"/>
          <p:cNvSpPr>
            <a:spLocks noChangeShapeType="1"/>
          </p:cNvSpPr>
          <p:nvPr/>
        </p:nvSpPr>
        <p:spPr bwMode="auto">
          <a:xfrm>
            <a:off x="4267200" y="1295400"/>
            <a:ext cx="2362200" cy="0"/>
          </a:xfrm>
          <a:prstGeom prst="line">
            <a:avLst/>
          </a:prstGeom>
          <a:noFill/>
          <a:ln w="38100">
            <a:solidFill>
              <a:schemeClr val="tx1"/>
            </a:solidFill>
            <a:round/>
            <a:headEnd type="triangle" w="lg" len="med"/>
            <a:tailEnd type="none" w="lg" len="lg"/>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96080" name="Text Box 16"/>
          <p:cNvSpPr txBox="1">
            <a:spLocks noChangeArrowheads="1"/>
          </p:cNvSpPr>
          <p:nvPr/>
        </p:nvSpPr>
        <p:spPr bwMode="auto">
          <a:xfrm>
            <a:off x="1981200" y="2743200"/>
            <a:ext cx="5410200" cy="1015663"/>
          </a:xfrm>
          <a:prstGeom prst="rect">
            <a:avLst/>
          </a:prstGeom>
          <a:noFill/>
          <a:ln w="12700">
            <a:noFill/>
            <a:miter lim="800000"/>
            <a:headEnd type="none" w="sm" len="sm"/>
            <a:tailEnd type="none" w="sm" len="sm"/>
          </a:ln>
          <a:effectLst/>
        </p:spPr>
        <p:txBody>
          <a:bodyPr>
            <a:prstTxWarp prst="textNoShape">
              <a:avLst/>
            </a:prstTxWarp>
            <a:spAutoFit/>
          </a:bodyPr>
          <a:lstStyle/>
          <a:p>
            <a:pPr algn="ctr">
              <a:spcBef>
                <a:spcPct val="0"/>
              </a:spcBef>
            </a:pPr>
            <a:r>
              <a:rPr lang="en-US" sz="2000" dirty="0">
                <a:solidFill>
                  <a:srgbClr val="56127A"/>
                </a:solidFill>
                <a:latin typeface="Calibri"/>
                <a:cs typeface="Calibri"/>
              </a:rPr>
              <a:t>Evicted dirty lines for write-back cache</a:t>
            </a:r>
          </a:p>
          <a:p>
            <a:pPr algn="ctr">
              <a:spcBef>
                <a:spcPct val="0"/>
              </a:spcBef>
            </a:pPr>
            <a:r>
              <a:rPr lang="en-US" sz="2000" dirty="0">
                <a:solidFill>
                  <a:srgbClr val="56127A"/>
                </a:solidFill>
                <a:latin typeface="Calibri"/>
                <a:cs typeface="Calibri"/>
              </a:rPr>
              <a:t>OR</a:t>
            </a:r>
          </a:p>
          <a:p>
            <a:pPr algn="ctr">
              <a:spcBef>
                <a:spcPct val="0"/>
              </a:spcBef>
            </a:pPr>
            <a:r>
              <a:rPr lang="en-US" sz="2000" dirty="0">
                <a:solidFill>
                  <a:srgbClr val="56127A"/>
                </a:solidFill>
                <a:latin typeface="Calibri"/>
                <a:cs typeface="Calibri"/>
              </a:rPr>
              <a:t>All writes in write-through cache</a:t>
            </a:r>
          </a:p>
        </p:txBody>
      </p:sp>
      <p:sp>
        <p:nvSpPr>
          <p:cNvPr id="1496081" name="Line 17"/>
          <p:cNvSpPr>
            <a:spLocks noChangeShapeType="1"/>
          </p:cNvSpPr>
          <p:nvPr/>
        </p:nvSpPr>
        <p:spPr bwMode="auto">
          <a:xfrm>
            <a:off x="6248400" y="2286000"/>
            <a:ext cx="38100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96082" name="Line 18"/>
          <p:cNvSpPr>
            <a:spLocks noChangeShapeType="1"/>
          </p:cNvSpPr>
          <p:nvPr/>
        </p:nvSpPr>
        <p:spPr bwMode="auto">
          <a:xfrm flipH="1" flipV="1">
            <a:off x="1981200" y="1295400"/>
            <a:ext cx="685800" cy="0"/>
          </a:xfrm>
          <a:prstGeom prst="line">
            <a:avLst/>
          </a:prstGeom>
          <a:noFill/>
          <a:ln w="57150">
            <a:solidFill>
              <a:schemeClr val="tx1"/>
            </a:solidFill>
            <a:round/>
            <a:headEnd type="triangle" w="med" len="me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cxnSp>
        <p:nvCxnSpPr>
          <p:cNvPr id="24" name="Straight Connector 23"/>
          <p:cNvCxnSpPr>
            <a:stCxn id="1496080" idx="0"/>
          </p:cNvCxnSpPr>
          <p:nvPr/>
        </p:nvCxnSpPr>
        <p:spPr bwMode="auto">
          <a:xfrm flipV="1">
            <a:off x="4686300" y="2362200"/>
            <a:ext cx="190500" cy="381000"/>
          </a:xfrm>
          <a:prstGeom prst="line">
            <a:avLst/>
          </a:prstGeom>
          <a:solidFill>
            <a:schemeClr val="accent1"/>
          </a:solidFill>
          <a:ln w="2857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226582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ltLang="ko-KR" dirty="0">
                <a:ea typeface="굴림" charset="-127"/>
                <a:cs typeface="굴림" charset="-127"/>
              </a:rPr>
              <a:t>Reducing Tag Overhead with Sub-Blocks</a:t>
            </a:r>
          </a:p>
        </p:txBody>
      </p:sp>
      <p:sp>
        <p:nvSpPr>
          <p:cNvPr id="1500163" name="Rectangle 3"/>
          <p:cNvSpPr>
            <a:spLocks noGrp="1" noChangeArrowheads="1"/>
          </p:cNvSpPr>
          <p:nvPr>
            <p:ph idx="1"/>
          </p:nvPr>
        </p:nvSpPr>
        <p:spPr/>
        <p:txBody>
          <a:bodyPr/>
          <a:lstStyle/>
          <a:p>
            <a:pPr marL="230188" indent="-230188"/>
            <a:r>
              <a:rPr lang="en-US" altLang="ko-KR" b="1" dirty="0">
                <a:ea typeface="굴림" charset="-127"/>
                <a:cs typeface="굴림" charset="-127"/>
              </a:rPr>
              <a:t>Problem</a:t>
            </a:r>
            <a:r>
              <a:rPr lang="en-US" altLang="ko-KR" dirty="0">
                <a:ea typeface="굴림" charset="-127"/>
                <a:cs typeface="굴림" charset="-127"/>
              </a:rPr>
              <a:t>: Tags are too large, i.e., too much overhead</a:t>
            </a:r>
          </a:p>
          <a:p>
            <a:pPr marL="571500" lvl="1" indent="-227013"/>
            <a:r>
              <a:rPr lang="en-US" altLang="ko-KR" sz="2000" dirty="0">
                <a:ea typeface="굴림" charset="-127"/>
                <a:cs typeface="굴림" charset="-127"/>
              </a:rPr>
              <a:t>Simple solution: Larger lines, but miss penalty could be large.</a:t>
            </a:r>
            <a:endParaRPr lang="en-US" altLang="ko-KR" sz="2000" dirty="0">
              <a:solidFill>
                <a:schemeClr val="tx2"/>
              </a:solidFill>
              <a:ea typeface="굴림" charset="-127"/>
              <a:cs typeface="굴림" charset="-127"/>
            </a:endParaRPr>
          </a:p>
          <a:p>
            <a:pPr marL="230188" indent="-230188"/>
            <a:r>
              <a:rPr lang="en-US" altLang="ko-KR" b="1" dirty="0">
                <a:ea typeface="굴림" charset="-127"/>
                <a:cs typeface="굴림" charset="-127"/>
              </a:rPr>
              <a:t>Solution</a:t>
            </a:r>
            <a:r>
              <a:rPr lang="en-US" altLang="ko-KR" dirty="0">
                <a:ea typeface="굴림" charset="-127"/>
                <a:cs typeface="굴림" charset="-127"/>
              </a:rPr>
              <a:t>: Sub-block placement (aka sector cache)</a:t>
            </a:r>
          </a:p>
          <a:p>
            <a:pPr marL="571500" lvl="1" indent="-227013"/>
            <a:r>
              <a:rPr lang="en-US" altLang="ko-KR" sz="2000" dirty="0">
                <a:ea typeface="굴림" charset="-127"/>
                <a:cs typeface="굴림" charset="-127"/>
              </a:rPr>
              <a:t>A valid bit added to units smaller than full line, called sub-blocks</a:t>
            </a:r>
          </a:p>
          <a:p>
            <a:pPr marL="571500" lvl="1" indent="-227013"/>
            <a:r>
              <a:rPr lang="en-US" altLang="ko-KR" sz="2000" dirty="0">
                <a:ea typeface="굴림" charset="-127"/>
                <a:cs typeface="굴림" charset="-127"/>
              </a:rPr>
              <a:t>Only read a sub-block on a miss</a:t>
            </a:r>
          </a:p>
          <a:p>
            <a:pPr marL="571500" lvl="1" indent="-227013"/>
            <a:r>
              <a:rPr lang="en-US" altLang="ko-KR" sz="2000" i="1" dirty="0">
                <a:solidFill>
                  <a:schemeClr val="tx2"/>
                </a:solidFill>
                <a:ea typeface="굴림" charset="-127"/>
                <a:cs typeface="굴림" charset="-127"/>
              </a:rPr>
              <a:t>If a tag matches, is the word in the cache?</a:t>
            </a:r>
          </a:p>
          <a:p>
            <a:pPr marL="571500" lvl="1" indent="-227013"/>
            <a:endParaRPr lang="en-US" altLang="ko-KR" sz="2000" i="1" dirty="0">
              <a:ea typeface="굴림" charset="-127"/>
              <a:cs typeface="굴림" charset="-127"/>
            </a:endParaRPr>
          </a:p>
        </p:txBody>
      </p:sp>
      <p:sp>
        <p:nvSpPr>
          <p:cNvPr id="22" name="Slide Number Placeholder 5"/>
          <p:cNvSpPr>
            <a:spLocks noGrp="1"/>
          </p:cNvSpPr>
          <p:nvPr>
            <p:ph type="sldNum" sz="quarter" idx="12"/>
          </p:nvPr>
        </p:nvSpPr>
        <p:spPr/>
        <p:txBody>
          <a:bodyPr/>
          <a:lstStyle/>
          <a:p>
            <a:fld id="{08848350-A166-4C4F-AB06-B7F03E86EE38}" type="slidenum">
              <a:rPr lang="en-US"/>
              <a:pPr/>
              <a:t>19</a:t>
            </a:fld>
            <a:endParaRPr lang="en-US" b="0">
              <a:solidFill>
                <a:srgbClr val="FBBA03"/>
              </a:solidFill>
            </a:endParaRPr>
          </a:p>
        </p:txBody>
      </p:sp>
      <p:sp>
        <p:nvSpPr>
          <p:cNvPr id="1500164" name="Rectangle 4"/>
          <p:cNvSpPr>
            <a:spLocks noChangeArrowheads="1"/>
          </p:cNvSpPr>
          <p:nvPr/>
        </p:nvSpPr>
        <p:spPr bwMode="auto">
          <a:xfrm>
            <a:off x="1447800" y="4267200"/>
            <a:ext cx="685800" cy="1143000"/>
          </a:xfrm>
          <a:prstGeom prst="rect">
            <a:avLst/>
          </a:prstGeom>
          <a:solidFill>
            <a:schemeClr val="bg1"/>
          </a:solidFill>
          <a:ln w="38100">
            <a:solidFill>
              <a:schemeClr val="accent2"/>
            </a:solidFill>
            <a:miter lim="800000"/>
            <a:headEnd type="none" w="sm" len="sm"/>
            <a:tailEnd type="none" w="sm" len="sm"/>
          </a:ln>
          <a:effectLst/>
        </p:spPr>
        <p:txBody>
          <a:bodyPr wrap="none" anchor="ctr">
            <a:prstTxWarp prst="textNoShape">
              <a:avLst/>
            </a:prstTxWarp>
          </a:bodyPr>
          <a:lstStyle/>
          <a:p>
            <a:pPr algn="ctr">
              <a:spcBef>
                <a:spcPct val="0"/>
              </a:spcBef>
            </a:pPr>
            <a:endParaRPr lang="en-US" sz="2000" b="1" i="1">
              <a:solidFill>
                <a:srgbClr val="000000"/>
              </a:solidFill>
            </a:endParaRPr>
          </a:p>
        </p:txBody>
      </p:sp>
      <p:sp>
        <p:nvSpPr>
          <p:cNvPr id="1500165" name="Rectangle 5"/>
          <p:cNvSpPr>
            <a:spLocks noChangeArrowheads="1"/>
          </p:cNvSpPr>
          <p:nvPr/>
        </p:nvSpPr>
        <p:spPr bwMode="auto">
          <a:xfrm>
            <a:off x="2895600" y="4267200"/>
            <a:ext cx="4267200" cy="1143000"/>
          </a:xfrm>
          <a:prstGeom prst="rect">
            <a:avLst/>
          </a:prstGeom>
          <a:solidFill>
            <a:schemeClr val="bg1"/>
          </a:solidFill>
          <a:ln w="28575">
            <a:solidFill>
              <a:schemeClr val="accent2"/>
            </a:solidFill>
            <a:miter lim="800000"/>
            <a:headEnd type="none" w="sm" len="sm"/>
            <a:tailEnd type="none" w="sm" len="sm"/>
          </a:ln>
          <a:effectLst/>
        </p:spPr>
        <p:txBody>
          <a:bodyPr wrap="none" anchor="ctr">
            <a:prstTxWarp prst="textNoShape">
              <a:avLst/>
            </a:prstTxWarp>
          </a:bodyPr>
          <a:lstStyle/>
          <a:p>
            <a:pPr algn="ctr"/>
            <a:endParaRPr lang="en-US">
              <a:solidFill>
                <a:srgbClr val="000000"/>
              </a:solidFill>
            </a:endParaRPr>
          </a:p>
        </p:txBody>
      </p:sp>
      <p:sp>
        <p:nvSpPr>
          <p:cNvPr id="1500166" name="Line 6"/>
          <p:cNvSpPr>
            <a:spLocks noChangeShapeType="1"/>
          </p:cNvSpPr>
          <p:nvPr/>
        </p:nvSpPr>
        <p:spPr bwMode="auto">
          <a:xfrm>
            <a:off x="3200400" y="4267200"/>
            <a:ext cx="0" cy="1143000"/>
          </a:xfrm>
          <a:prstGeom prst="line">
            <a:avLst/>
          </a:prstGeom>
          <a:noFill/>
          <a:ln w="19050">
            <a:solidFill>
              <a:schemeClr val="accent1"/>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67" name="Line 7"/>
          <p:cNvSpPr>
            <a:spLocks noChangeShapeType="1"/>
          </p:cNvSpPr>
          <p:nvPr/>
        </p:nvSpPr>
        <p:spPr bwMode="auto">
          <a:xfrm>
            <a:off x="3962400" y="4267200"/>
            <a:ext cx="0" cy="1143000"/>
          </a:xfrm>
          <a:prstGeom prst="line">
            <a:avLst/>
          </a:prstGeom>
          <a:noFill/>
          <a:ln w="28575">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68" name="Line 8"/>
          <p:cNvSpPr>
            <a:spLocks noChangeShapeType="1"/>
          </p:cNvSpPr>
          <p:nvPr/>
        </p:nvSpPr>
        <p:spPr bwMode="auto">
          <a:xfrm>
            <a:off x="4267200" y="4267200"/>
            <a:ext cx="0" cy="1143000"/>
          </a:xfrm>
          <a:prstGeom prst="line">
            <a:avLst/>
          </a:prstGeom>
          <a:noFill/>
          <a:ln w="19050">
            <a:solidFill>
              <a:schemeClr val="accent1"/>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69" name="Line 9"/>
          <p:cNvSpPr>
            <a:spLocks noChangeShapeType="1"/>
          </p:cNvSpPr>
          <p:nvPr/>
        </p:nvSpPr>
        <p:spPr bwMode="auto">
          <a:xfrm>
            <a:off x="5029200" y="4267200"/>
            <a:ext cx="0" cy="1143000"/>
          </a:xfrm>
          <a:prstGeom prst="line">
            <a:avLst/>
          </a:prstGeom>
          <a:noFill/>
          <a:ln w="28575">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0" name="Line 10"/>
          <p:cNvSpPr>
            <a:spLocks noChangeShapeType="1"/>
          </p:cNvSpPr>
          <p:nvPr/>
        </p:nvSpPr>
        <p:spPr bwMode="auto">
          <a:xfrm>
            <a:off x="5334000" y="4267200"/>
            <a:ext cx="0" cy="1143000"/>
          </a:xfrm>
          <a:prstGeom prst="line">
            <a:avLst/>
          </a:prstGeom>
          <a:noFill/>
          <a:ln w="19050">
            <a:solidFill>
              <a:schemeClr val="accent1"/>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1" name="Line 11"/>
          <p:cNvSpPr>
            <a:spLocks noChangeShapeType="1"/>
          </p:cNvSpPr>
          <p:nvPr/>
        </p:nvSpPr>
        <p:spPr bwMode="auto">
          <a:xfrm>
            <a:off x="6096000" y="4267200"/>
            <a:ext cx="0" cy="1143000"/>
          </a:xfrm>
          <a:prstGeom prst="line">
            <a:avLst/>
          </a:prstGeom>
          <a:noFill/>
          <a:ln w="28575">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2" name="Line 12"/>
          <p:cNvSpPr>
            <a:spLocks noChangeShapeType="1"/>
          </p:cNvSpPr>
          <p:nvPr/>
        </p:nvSpPr>
        <p:spPr bwMode="auto">
          <a:xfrm>
            <a:off x="6400800" y="4267200"/>
            <a:ext cx="0" cy="1143000"/>
          </a:xfrm>
          <a:prstGeom prst="line">
            <a:avLst/>
          </a:prstGeom>
          <a:noFill/>
          <a:ln w="19050">
            <a:solidFill>
              <a:schemeClr val="accent1"/>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3" name="Line 13"/>
          <p:cNvSpPr>
            <a:spLocks noChangeShapeType="1"/>
          </p:cNvSpPr>
          <p:nvPr/>
        </p:nvSpPr>
        <p:spPr bwMode="auto">
          <a:xfrm>
            <a:off x="2895600" y="4648200"/>
            <a:ext cx="4267200" cy="0"/>
          </a:xfrm>
          <a:prstGeom prst="line">
            <a:avLst/>
          </a:prstGeom>
          <a:noFill/>
          <a:ln w="28575">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4" name="Line 14"/>
          <p:cNvSpPr>
            <a:spLocks noChangeShapeType="1"/>
          </p:cNvSpPr>
          <p:nvPr/>
        </p:nvSpPr>
        <p:spPr bwMode="auto">
          <a:xfrm>
            <a:off x="2895600" y="5029200"/>
            <a:ext cx="4267200" cy="0"/>
          </a:xfrm>
          <a:prstGeom prst="line">
            <a:avLst/>
          </a:prstGeom>
          <a:noFill/>
          <a:ln w="28575">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5" name="Line 15"/>
          <p:cNvSpPr>
            <a:spLocks noChangeShapeType="1"/>
          </p:cNvSpPr>
          <p:nvPr/>
        </p:nvSpPr>
        <p:spPr bwMode="auto">
          <a:xfrm>
            <a:off x="2895600" y="5410200"/>
            <a:ext cx="4267200" cy="0"/>
          </a:xfrm>
          <a:prstGeom prst="line">
            <a:avLst/>
          </a:prstGeom>
          <a:noFill/>
          <a:ln w="28575">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6" name="Line 16"/>
          <p:cNvSpPr>
            <a:spLocks noChangeShapeType="1"/>
          </p:cNvSpPr>
          <p:nvPr/>
        </p:nvSpPr>
        <p:spPr bwMode="auto">
          <a:xfrm flipH="1">
            <a:off x="1447800" y="4648200"/>
            <a:ext cx="685800" cy="0"/>
          </a:xfrm>
          <a:prstGeom prst="line">
            <a:avLst/>
          </a:prstGeom>
          <a:noFill/>
          <a:ln w="38100">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7" name="Line 17"/>
          <p:cNvSpPr>
            <a:spLocks noChangeShapeType="1"/>
          </p:cNvSpPr>
          <p:nvPr/>
        </p:nvSpPr>
        <p:spPr bwMode="auto">
          <a:xfrm flipH="1">
            <a:off x="1447800" y="5029200"/>
            <a:ext cx="685800" cy="0"/>
          </a:xfrm>
          <a:prstGeom prst="line">
            <a:avLst/>
          </a:prstGeom>
          <a:noFill/>
          <a:ln w="38100">
            <a:solidFill>
              <a:schemeClr val="accent2"/>
            </a:solidFill>
            <a:round/>
            <a:headEnd type="none" w="sm" len="sm"/>
            <a:tailEnd type="none" w="sm" len="sm"/>
          </a:ln>
          <a:effectLst/>
        </p:spPr>
        <p:txBody>
          <a:bodyPr>
            <a:prstTxWarp prst="textNoShape">
              <a:avLst/>
            </a:prstTxWarp>
          </a:bodyPr>
          <a:lstStyle/>
          <a:p>
            <a:pPr algn="ctr"/>
            <a:endParaRPr lang="en-US">
              <a:solidFill>
                <a:srgbClr val="000000"/>
              </a:solidFill>
            </a:endParaRPr>
          </a:p>
        </p:txBody>
      </p:sp>
      <p:sp>
        <p:nvSpPr>
          <p:cNvPr id="1500178" name="Text Box 18"/>
          <p:cNvSpPr txBox="1">
            <a:spLocks noChangeArrowheads="1"/>
          </p:cNvSpPr>
          <p:nvPr/>
        </p:nvSpPr>
        <p:spPr bwMode="auto">
          <a:xfrm>
            <a:off x="1447800" y="4267200"/>
            <a:ext cx="701675" cy="1158875"/>
          </a:xfrm>
          <a:prstGeom prst="rect">
            <a:avLst/>
          </a:prstGeom>
          <a:noFill/>
          <a:ln w="12700">
            <a:noFill/>
            <a:miter lim="800000"/>
            <a:headEnd type="none" w="sm" len="sm"/>
            <a:tailEnd type="none" w="sm" len="sm"/>
          </a:ln>
          <a:effectLst/>
        </p:spPr>
        <p:txBody>
          <a:bodyPr>
            <a:prstTxWarp prst="textNoShape">
              <a:avLst/>
            </a:prstTxWarp>
            <a:spAutoFit/>
          </a:bodyPr>
          <a:lstStyle/>
          <a:p>
            <a:pPr>
              <a:lnSpc>
                <a:spcPts val="2800"/>
              </a:lnSpc>
              <a:spcBef>
                <a:spcPct val="0"/>
              </a:spcBef>
            </a:pPr>
            <a:r>
              <a:rPr lang="en-US" sz="2000" b="1" i="1">
                <a:solidFill>
                  <a:srgbClr val="000000"/>
                </a:solidFill>
              </a:rPr>
              <a:t>100</a:t>
            </a:r>
          </a:p>
          <a:p>
            <a:pPr>
              <a:lnSpc>
                <a:spcPts val="2800"/>
              </a:lnSpc>
              <a:spcBef>
                <a:spcPct val="0"/>
              </a:spcBef>
            </a:pPr>
            <a:r>
              <a:rPr lang="en-US" sz="2000" b="1" i="1">
                <a:solidFill>
                  <a:srgbClr val="000000"/>
                </a:solidFill>
              </a:rPr>
              <a:t>300</a:t>
            </a:r>
          </a:p>
          <a:p>
            <a:pPr>
              <a:lnSpc>
                <a:spcPts val="2800"/>
              </a:lnSpc>
              <a:spcBef>
                <a:spcPct val="0"/>
              </a:spcBef>
            </a:pPr>
            <a:r>
              <a:rPr lang="en-US" sz="2000" b="1" i="1">
                <a:solidFill>
                  <a:srgbClr val="000000"/>
                </a:solidFill>
              </a:rPr>
              <a:t>204</a:t>
            </a:r>
          </a:p>
        </p:txBody>
      </p:sp>
      <p:sp>
        <p:nvSpPr>
          <p:cNvPr id="1500179" name="Text Box 19"/>
          <p:cNvSpPr txBox="1">
            <a:spLocks noChangeArrowheads="1"/>
          </p:cNvSpPr>
          <p:nvPr/>
        </p:nvSpPr>
        <p:spPr bwMode="auto">
          <a:xfrm>
            <a:off x="2895600" y="4267200"/>
            <a:ext cx="4038600" cy="1158875"/>
          </a:xfrm>
          <a:prstGeom prst="rect">
            <a:avLst/>
          </a:prstGeom>
          <a:noFill/>
          <a:ln w="12700">
            <a:noFill/>
            <a:miter lim="800000"/>
            <a:headEnd type="none" w="sm" len="sm"/>
            <a:tailEnd type="none" w="sm" len="sm"/>
          </a:ln>
          <a:effectLst/>
        </p:spPr>
        <p:txBody>
          <a:bodyPr>
            <a:prstTxWarp prst="textNoShape">
              <a:avLst/>
            </a:prstTxWarp>
            <a:spAutoFit/>
          </a:bodyPr>
          <a:lstStyle/>
          <a:p>
            <a:pPr marL="457200" indent="-457200">
              <a:lnSpc>
                <a:spcPts val="2800"/>
              </a:lnSpc>
              <a:spcBef>
                <a:spcPct val="0"/>
              </a:spcBef>
            </a:pPr>
            <a:r>
              <a:rPr lang="en-US" sz="2000" b="1" i="1" dirty="0">
                <a:solidFill>
                  <a:srgbClr val="000000"/>
                </a:solidFill>
              </a:rPr>
              <a:t>1             1              1             1  </a:t>
            </a:r>
          </a:p>
          <a:p>
            <a:pPr marL="457200" indent="-457200">
              <a:lnSpc>
                <a:spcPts val="2800"/>
              </a:lnSpc>
              <a:spcBef>
                <a:spcPct val="0"/>
              </a:spcBef>
              <a:buFontTx/>
              <a:buAutoNum type="arabicPlain"/>
            </a:pPr>
            <a:r>
              <a:rPr lang="en-US" sz="2000" b="1" i="1" dirty="0">
                <a:solidFill>
                  <a:srgbClr val="000000"/>
                </a:solidFill>
              </a:rPr>
              <a:t>         1              0             0</a:t>
            </a:r>
          </a:p>
          <a:p>
            <a:pPr marL="457200" indent="-457200">
              <a:lnSpc>
                <a:spcPts val="2800"/>
              </a:lnSpc>
              <a:spcBef>
                <a:spcPct val="0"/>
              </a:spcBef>
            </a:pPr>
            <a:r>
              <a:rPr lang="en-US" sz="2000" b="1" i="1" dirty="0">
                <a:solidFill>
                  <a:srgbClr val="000000"/>
                </a:solidFill>
              </a:rPr>
              <a:t>0             1              0             1</a:t>
            </a:r>
          </a:p>
        </p:txBody>
      </p:sp>
    </p:spTree>
    <p:extLst>
      <p:ext uri="{BB962C8B-B14F-4D97-AF65-F5344CB8AC3E}">
        <p14:creationId xmlns:p14="http://schemas.microsoft.com/office/powerpoint/2010/main" val="414122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2"/>
          <p:cNvSpPr>
            <a:spLocks noGrp="1" noChangeArrowheads="1"/>
          </p:cNvSpPr>
          <p:nvPr>
            <p:ph type="title"/>
          </p:nvPr>
        </p:nvSpPr>
        <p:spPr/>
        <p:txBody>
          <a:bodyPr/>
          <a:lstStyle/>
          <a:p>
            <a:r>
              <a:rPr lang="en-US"/>
              <a:t>Last time in Lecture 6</a:t>
            </a:r>
          </a:p>
        </p:txBody>
      </p:sp>
      <p:sp>
        <p:nvSpPr>
          <p:cNvPr id="1277965" name="Rectangle 13"/>
          <p:cNvSpPr>
            <a:spLocks noGrp="1" noChangeArrowheads="1"/>
          </p:cNvSpPr>
          <p:nvPr>
            <p:ph idx="1"/>
          </p:nvPr>
        </p:nvSpPr>
        <p:spPr/>
        <p:txBody>
          <a:bodyPr/>
          <a:lstStyle/>
          <a:p>
            <a:r>
              <a:rPr lang="en-US" dirty="0"/>
              <a:t>Dynamic RAM (DRAM) is main form of main memory storage in use today</a:t>
            </a:r>
          </a:p>
          <a:p>
            <a:pPr lvl="1"/>
            <a:r>
              <a:rPr lang="en-US" dirty="0"/>
              <a:t>Holds values on small capacitors, need refreshing (hence dynamic)</a:t>
            </a:r>
          </a:p>
          <a:p>
            <a:pPr lvl="1"/>
            <a:r>
              <a:rPr lang="en-US" dirty="0"/>
              <a:t>Slow multi-step access: </a:t>
            </a:r>
            <a:r>
              <a:rPr lang="en-US" dirty="0" err="1"/>
              <a:t>precharge</a:t>
            </a:r>
            <a:r>
              <a:rPr lang="en-US" dirty="0"/>
              <a:t>, read row, read column</a:t>
            </a:r>
          </a:p>
          <a:p>
            <a:r>
              <a:rPr lang="en-US" dirty="0"/>
              <a:t>Static RAM (SRAM) is faster but more expensive</a:t>
            </a:r>
          </a:p>
          <a:p>
            <a:pPr lvl="1"/>
            <a:r>
              <a:rPr lang="en-US" dirty="0"/>
              <a:t>Used to build on-chip memory for caches</a:t>
            </a:r>
          </a:p>
          <a:p>
            <a:r>
              <a:rPr lang="en-US" dirty="0"/>
              <a:t>Cache holds small set of values in fast memory (SRAM) close to processor</a:t>
            </a:r>
          </a:p>
          <a:p>
            <a:pPr lvl="1"/>
            <a:r>
              <a:rPr lang="en-US" dirty="0"/>
              <a:t>Need to develop search scheme to find values in cache, and replacement policy to make space for newly accessed locations</a:t>
            </a:r>
          </a:p>
          <a:p>
            <a:r>
              <a:rPr lang="en-US" dirty="0"/>
              <a:t>Caches exploit two forms of predictability in memory reference streams</a:t>
            </a:r>
          </a:p>
          <a:p>
            <a:pPr lvl="1"/>
            <a:r>
              <a:rPr lang="en-US" dirty="0"/>
              <a:t>Temporal locality, same location likely to be accessed again soon</a:t>
            </a:r>
          </a:p>
          <a:p>
            <a:pPr lvl="1"/>
            <a:r>
              <a:rPr lang="en-US" dirty="0"/>
              <a:t>Spatial locality, neighboring location likely to be accessed soon</a:t>
            </a:r>
          </a:p>
        </p:txBody>
      </p:sp>
      <p:sp>
        <p:nvSpPr>
          <p:cNvPr id="6" name="Slide Number Placeholder 5"/>
          <p:cNvSpPr>
            <a:spLocks noGrp="1"/>
          </p:cNvSpPr>
          <p:nvPr>
            <p:ph type="sldNum" sz="quarter" idx="12"/>
          </p:nvPr>
        </p:nvSpPr>
        <p:spPr/>
        <p:txBody>
          <a:bodyPr/>
          <a:lstStyle/>
          <a:p>
            <a:fld id="{B8A57848-939E-7E43-907B-1F30974904B2}" type="slidenum">
              <a:rPr lang="en-US"/>
              <a:pPr/>
              <a:t>2</a:t>
            </a:fld>
            <a:endParaRPr lang="en-US" b="0">
              <a:solidFill>
                <a:srgbClr val="FBBA03"/>
              </a:solidFill>
            </a:endParaRPr>
          </a:p>
        </p:txBody>
      </p:sp>
    </p:spTree>
    <p:extLst>
      <p:ext uri="{BB962C8B-B14F-4D97-AF65-F5344CB8AC3E}">
        <p14:creationId xmlns:p14="http://schemas.microsoft.com/office/powerpoint/2010/main" val="55532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noChangeArrowheads="1"/>
          </p:cNvSpPr>
          <p:nvPr>
            <p:ph type="title"/>
          </p:nvPr>
        </p:nvSpPr>
        <p:spPr/>
        <p:txBody>
          <a:bodyPr/>
          <a:lstStyle/>
          <a:p>
            <a:r>
              <a:rPr lang="en-US" altLang="ko-KR">
                <a:ea typeface="굴림" charset="-127"/>
                <a:cs typeface="굴림" charset="-127"/>
              </a:rPr>
              <a:t>Multilevel Caches</a:t>
            </a:r>
          </a:p>
        </p:txBody>
      </p:sp>
      <p:sp>
        <p:nvSpPr>
          <p:cNvPr id="1544195" name="Rectangle 3"/>
          <p:cNvSpPr>
            <a:spLocks noGrp="1" noChangeArrowheads="1"/>
          </p:cNvSpPr>
          <p:nvPr>
            <p:ph idx="1"/>
          </p:nvPr>
        </p:nvSpPr>
        <p:spPr>
          <a:noFill/>
          <a:ln/>
        </p:spPr>
        <p:txBody>
          <a:bodyPr/>
          <a:lstStyle/>
          <a:p>
            <a:pPr>
              <a:lnSpc>
                <a:spcPct val="80000"/>
              </a:lnSpc>
              <a:buNone/>
            </a:pPr>
            <a:r>
              <a:rPr lang="en-US" altLang="ko-KR" b="1" dirty="0">
                <a:ea typeface="굴림" charset="-127"/>
                <a:cs typeface="굴림" charset="-127"/>
              </a:rPr>
              <a:t>Problem</a:t>
            </a:r>
            <a:r>
              <a:rPr lang="en-US" altLang="ko-KR" dirty="0">
                <a:ea typeface="굴림" charset="-127"/>
                <a:cs typeface="굴림" charset="-127"/>
              </a:rPr>
              <a:t>: A memory cannot be large and fast</a:t>
            </a:r>
          </a:p>
          <a:p>
            <a:pPr>
              <a:lnSpc>
                <a:spcPct val="80000"/>
              </a:lnSpc>
              <a:buNone/>
            </a:pPr>
            <a:r>
              <a:rPr lang="en-US" altLang="ko-KR" b="1" dirty="0">
                <a:ea typeface="굴림" charset="-127"/>
                <a:cs typeface="굴림" charset="-127"/>
              </a:rPr>
              <a:t>Solution</a:t>
            </a:r>
            <a:r>
              <a:rPr lang="en-US" altLang="ko-KR" dirty="0">
                <a:ea typeface="굴림" charset="-127"/>
                <a:cs typeface="굴림" charset="-127"/>
              </a:rPr>
              <a:t>: Increasing sizes of cache at each level</a:t>
            </a:r>
          </a:p>
        </p:txBody>
      </p:sp>
      <p:sp>
        <p:nvSpPr>
          <p:cNvPr id="15" name="Slide Number Placeholder 5"/>
          <p:cNvSpPr>
            <a:spLocks noGrp="1"/>
          </p:cNvSpPr>
          <p:nvPr>
            <p:ph type="sldNum" sz="quarter" idx="12"/>
          </p:nvPr>
        </p:nvSpPr>
        <p:spPr/>
        <p:txBody>
          <a:bodyPr/>
          <a:lstStyle/>
          <a:p>
            <a:fld id="{1CF7F976-12BD-5E42-B483-A1C37F766528}" type="slidenum">
              <a:rPr lang="en-US"/>
              <a:pPr/>
              <a:t>20</a:t>
            </a:fld>
            <a:endParaRPr lang="en-US" b="0">
              <a:solidFill>
                <a:srgbClr val="FBBA03"/>
              </a:solidFill>
            </a:endParaRPr>
          </a:p>
        </p:txBody>
      </p:sp>
      <p:grpSp>
        <p:nvGrpSpPr>
          <p:cNvPr id="2" name="Group 4"/>
          <p:cNvGrpSpPr>
            <a:grpSpLocks/>
          </p:cNvGrpSpPr>
          <p:nvPr/>
        </p:nvGrpSpPr>
        <p:grpSpPr bwMode="auto">
          <a:xfrm>
            <a:off x="1397000" y="2590800"/>
            <a:ext cx="5994400" cy="1306513"/>
            <a:chOff x="552" y="1200"/>
            <a:chExt cx="4368" cy="1215"/>
          </a:xfrm>
        </p:grpSpPr>
        <p:sp>
          <p:nvSpPr>
            <p:cNvPr id="1544197" name="Rectangle 5"/>
            <p:cNvSpPr>
              <a:spLocks noChangeArrowheads="1"/>
            </p:cNvSpPr>
            <p:nvPr/>
          </p:nvSpPr>
          <p:spPr bwMode="auto">
            <a:xfrm>
              <a:off x="552" y="1440"/>
              <a:ext cx="768" cy="72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800" b="1">
                  <a:solidFill>
                    <a:srgbClr val="000000"/>
                  </a:solidFill>
                  <a:latin typeface="Calibri"/>
                  <a:cs typeface="Calibri"/>
                </a:rPr>
                <a:t>CPU</a:t>
              </a:r>
            </a:p>
          </p:txBody>
        </p:sp>
        <p:sp>
          <p:nvSpPr>
            <p:cNvPr id="1544198" name="Rectangle 6"/>
            <p:cNvSpPr>
              <a:spLocks noChangeArrowheads="1"/>
            </p:cNvSpPr>
            <p:nvPr/>
          </p:nvSpPr>
          <p:spPr bwMode="auto">
            <a:xfrm>
              <a:off x="1656" y="1584"/>
              <a:ext cx="480" cy="45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800" b="1">
                  <a:solidFill>
                    <a:srgbClr val="000000"/>
                  </a:solidFill>
                  <a:latin typeface="Calibri"/>
                  <a:cs typeface="Calibri"/>
                </a:rPr>
                <a:t>L1$</a:t>
              </a:r>
            </a:p>
          </p:txBody>
        </p:sp>
        <p:sp>
          <p:nvSpPr>
            <p:cNvPr id="1544199" name="Rectangle 7"/>
            <p:cNvSpPr>
              <a:spLocks noChangeArrowheads="1"/>
            </p:cNvSpPr>
            <p:nvPr/>
          </p:nvSpPr>
          <p:spPr bwMode="auto">
            <a:xfrm>
              <a:off x="2472" y="1440"/>
              <a:ext cx="816" cy="816"/>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800" b="1">
                  <a:solidFill>
                    <a:srgbClr val="000000"/>
                  </a:solidFill>
                  <a:latin typeface="Calibri"/>
                  <a:cs typeface="Calibri"/>
                </a:rPr>
                <a:t>L2$</a:t>
              </a:r>
            </a:p>
          </p:txBody>
        </p:sp>
        <p:sp>
          <p:nvSpPr>
            <p:cNvPr id="1544200" name="Rectangle 8"/>
            <p:cNvSpPr>
              <a:spLocks noChangeArrowheads="1"/>
            </p:cNvSpPr>
            <p:nvPr/>
          </p:nvSpPr>
          <p:spPr bwMode="auto">
            <a:xfrm>
              <a:off x="3624" y="1200"/>
              <a:ext cx="1296" cy="1215"/>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sz="2800" b="1">
                  <a:solidFill>
                    <a:srgbClr val="000000"/>
                  </a:solidFill>
                  <a:latin typeface="Calibri"/>
                  <a:cs typeface="Calibri"/>
                </a:rPr>
                <a:t>DRAM</a:t>
              </a:r>
            </a:p>
          </p:txBody>
        </p:sp>
        <p:sp>
          <p:nvSpPr>
            <p:cNvPr id="1544201" name="Line 9"/>
            <p:cNvSpPr>
              <a:spLocks noChangeShapeType="1"/>
            </p:cNvSpPr>
            <p:nvPr/>
          </p:nvSpPr>
          <p:spPr bwMode="auto">
            <a:xfrm>
              <a:off x="1320" y="1824"/>
              <a:ext cx="336" cy="1"/>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544202" name="Line 10"/>
            <p:cNvSpPr>
              <a:spLocks noChangeShapeType="1"/>
            </p:cNvSpPr>
            <p:nvPr/>
          </p:nvSpPr>
          <p:spPr bwMode="auto">
            <a:xfrm>
              <a:off x="2136" y="1824"/>
              <a:ext cx="336" cy="1"/>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544203" name="Line 11"/>
            <p:cNvSpPr>
              <a:spLocks noChangeShapeType="1"/>
            </p:cNvSpPr>
            <p:nvPr/>
          </p:nvSpPr>
          <p:spPr bwMode="auto">
            <a:xfrm>
              <a:off x="3288" y="1824"/>
              <a:ext cx="336" cy="1"/>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algn="ctr"/>
              <a:endParaRPr lang="en-US" sz="1800">
                <a:solidFill>
                  <a:srgbClr val="000000"/>
                </a:solidFill>
                <a:latin typeface="Calibri"/>
                <a:cs typeface="Calibri"/>
              </a:endParaRPr>
            </a:p>
          </p:txBody>
        </p:sp>
      </p:grpSp>
      <p:sp>
        <p:nvSpPr>
          <p:cNvPr id="1544204" name="Text Box 12"/>
          <p:cNvSpPr txBox="1">
            <a:spLocks noChangeArrowheads="1"/>
          </p:cNvSpPr>
          <p:nvPr/>
        </p:nvSpPr>
        <p:spPr bwMode="auto">
          <a:xfrm>
            <a:off x="304800" y="4343400"/>
            <a:ext cx="8572500" cy="1311275"/>
          </a:xfrm>
          <a:prstGeom prst="rect">
            <a:avLst/>
          </a:prstGeom>
          <a:noFill/>
          <a:ln w="25400">
            <a:noFill/>
            <a:miter lim="800000"/>
            <a:headEnd/>
            <a:tailEnd/>
          </a:ln>
          <a:effectLst/>
        </p:spPr>
        <p:txBody>
          <a:bodyPr>
            <a:prstTxWarp prst="textNoShape">
              <a:avLst/>
            </a:prstTxWarp>
            <a:spAutoFit/>
          </a:bodyPr>
          <a:lstStyle/>
          <a:p>
            <a:r>
              <a:rPr lang="en-US" sz="2000">
                <a:solidFill>
                  <a:srgbClr val="000000"/>
                </a:solidFill>
                <a:latin typeface="Verdana" charset="0"/>
              </a:rPr>
              <a:t>Local miss rate = misses in cache / accesses to cache</a:t>
            </a:r>
          </a:p>
          <a:p>
            <a:r>
              <a:rPr lang="en-US" sz="2000">
                <a:solidFill>
                  <a:srgbClr val="000000"/>
                </a:solidFill>
                <a:latin typeface="Verdana" charset="0"/>
              </a:rPr>
              <a:t>Global miss rate = misses in cache / CPU memory accesses</a:t>
            </a:r>
          </a:p>
          <a:p>
            <a:r>
              <a:rPr lang="en-US" sz="2000">
                <a:solidFill>
                  <a:srgbClr val="000000"/>
                </a:solidFill>
                <a:latin typeface="Verdana" charset="0"/>
              </a:rPr>
              <a:t>Misses per instruction = misses in cache / number of instructions</a:t>
            </a:r>
          </a:p>
        </p:txBody>
      </p:sp>
    </p:spTree>
    <p:extLst>
      <p:ext uri="{BB962C8B-B14F-4D97-AF65-F5344CB8AC3E}">
        <p14:creationId xmlns:p14="http://schemas.microsoft.com/office/powerpoint/2010/main" val="3853728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 name="T15" fmla="*/ 0 w 102"/>
              <a:gd name="T16" fmla="*/ 0 h 102"/>
              <a:gd name="T17" fmla="*/ 102 w 102"/>
              <a:gd name="T18" fmla="*/ 102 h 102"/>
            </a:gdLst>
            <a:ahLst/>
            <a:cxnLst>
              <a:cxn ang="T10">
                <a:pos x="T0" y="T1"/>
              </a:cxn>
              <a:cxn ang="T11">
                <a:pos x="T2" y="T3"/>
              </a:cxn>
              <a:cxn ang="T12">
                <a:pos x="T4" y="T5"/>
              </a:cxn>
              <a:cxn ang="T13">
                <a:pos x="T6" y="T7"/>
              </a:cxn>
              <a:cxn ang="T14">
                <a:pos x="T8" y="T9"/>
              </a:cxn>
            </a:cxnLst>
            <a:rect l="T15" t="T16" r="T17" b="T18"/>
            <a:pathLst>
              <a:path w="102" h="102">
                <a:moveTo>
                  <a:pt x="0" y="0"/>
                </a:moveTo>
                <a:lnTo>
                  <a:pt x="101" y="0"/>
                </a:lnTo>
                <a:lnTo>
                  <a:pt x="101" y="101"/>
                </a:lnTo>
                <a:lnTo>
                  <a:pt x="0" y="101"/>
                </a:lnTo>
                <a:lnTo>
                  <a:pt x="0" y="0"/>
                </a:lnTo>
              </a:path>
            </a:pathLst>
          </a:custGeom>
          <a:solidFill>
            <a:srgbClr val="FFFFFF"/>
          </a:solidFill>
          <a:ln>
            <a:noFill/>
          </a:ln>
          <a:extLst>
            <a:ext uri="{91240B29-F687-4f45-9708-019B960494DF}">
              <a14:hiddenLine xmlns:a14="http://schemas.microsoft.com/office/drawing/2010/main" xmlns="" w="9525" cap="flat">
                <a:solidFill>
                  <a:srgbClr val="000000"/>
                </a:solidFill>
                <a:bevel/>
                <a:headEnd/>
                <a:tailEnd/>
              </a14:hiddenLine>
            </a:ext>
          </a:extLst>
        </p:spPr>
        <p:txBody>
          <a:bodyPr wrap="none" anchor="ctr"/>
          <a:lstStyle/>
          <a:p>
            <a:pPr defTabSz="449263" eaLnBrk="1">
              <a:lnSpc>
                <a:spcPct val="93000"/>
              </a:lnSpc>
              <a:spcBef>
                <a:spcPct val="0"/>
              </a:spcBef>
              <a:buClr>
                <a:srgbClr val="000000"/>
              </a:buClr>
              <a:buSzPct val="100000"/>
              <a:buFont typeface="Times New Roman" charset="0"/>
              <a:buNone/>
            </a:pPr>
            <a:endParaRPr lang="en-US" sz="1800">
              <a:solidFill>
                <a:srgbClr val="000000"/>
              </a:solidFill>
              <a:ea typeface="Microsoft YaHei" charset="0"/>
              <a:cs typeface="Microsoft YaHei" charset="0"/>
            </a:endParaRPr>
          </a:p>
        </p:txBody>
      </p:sp>
      <p:sp>
        <p:nvSpPr>
          <p:cNvPr id="17411" name="Rectangle 1"/>
          <p:cNvSpPr>
            <a:spLocks noChangeArrowheads="1"/>
          </p:cNvSpPr>
          <p:nvPr/>
        </p:nvSpPr>
        <p:spPr bwMode="auto">
          <a:xfrm>
            <a:off x="457200" y="4572000"/>
            <a:ext cx="8204200" cy="2156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defTabSz="449263" eaLnBrk="1">
              <a:lnSpc>
                <a:spcPct val="93000"/>
              </a:lnSpc>
              <a:spcBef>
                <a:spcPct val="0"/>
              </a:spcBef>
              <a:buClr>
                <a:srgbClr val="000000"/>
              </a:buClr>
              <a:buSzPct val="100000"/>
              <a:buFont typeface="Times New Roman" charset="0"/>
              <a:buNone/>
            </a:pPr>
            <a:r>
              <a:rPr lang="en-US" b="1" dirty="0">
                <a:solidFill>
                  <a:srgbClr val="000000"/>
                </a:solidFill>
                <a:ea typeface="Microsoft YaHei" charset="0"/>
                <a:cs typeface="Microsoft YaHei" charset="0"/>
              </a:rPr>
              <a:t>Figure B.14 Miss rates versus cache size for multilevel caches. </a:t>
            </a:r>
            <a:r>
              <a:rPr lang="en-US" dirty="0">
                <a:solidFill>
                  <a:srgbClr val="000000"/>
                </a:solidFill>
                <a:ea typeface="Microsoft YaHei" charset="0"/>
                <a:cs typeface="Microsoft YaHei" charset="0"/>
              </a:rPr>
              <a:t>Second-level caches </a:t>
            </a:r>
            <a:r>
              <a:rPr lang="en-US" i="1" dirty="0">
                <a:solidFill>
                  <a:srgbClr val="000000"/>
                </a:solidFill>
                <a:ea typeface="Microsoft YaHei" charset="0"/>
                <a:cs typeface="Microsoft YaHei" charset="0"/>
              </a:rPr>
              <a:t>smaller</a:t>
            </a:r>
            <a:r>
              <a:rPr lang="en-US" dirty="0">
                <a:solidFill>
                  <a:srgbClr val="000000"/>
                </a:solidFill>
                <a:ea typeface="Microsoft YaHei" charset="0"/>
                <a:cs typeface="Microsoft YaHei" charset="0"/>
              </a:rPr>
              <a:t> than the sum of the two 64 </a:t>
            </a:r>
            <a:r>
              <a:rPr lang="en-US" dirty="0" err="1">
                <a:solidFill>
                  <a:srgbClr val="000000"/>
                </a:solidFill>
                <a:ea typeface="Microsoft YaHei" charset="0"/>
                <a:cs typeface="Microsoft YaHei" charset="0"/>
              </a:rPr>
              <a:t>KiB</a:t>
            </a:r>
            <a:r>
              <a:rPr lang="en-US" dirty="0">
                <a:solidFill>
                  <a:srgbClr val="000000"/>
                </a:solidFill>
                <a:ea typeface="Microsoft YaHei" charset="0"/>
                <a:cs typeface="Microsoft YaHei" charset="0"/>
              </a:rPr>
              <a:t> first-level caches make little sense, as reflected in the high miss rates. After 256 </a:t>
            </a:r>
            <a:r>
              <a:rPr lang="en-US" dirty="0" err="1">
                <a:solidFill>
                  <a:srgbClr val="000000"/>
                </a:solidFill>
                <a:ea typeface="Microsoft YaHei" charset="0"/>
                <a:cs typeface="Microsoft YaHei" charset="0"/>
              </a:rPr>
              <a:t>KiB</a:t>
            </a:r>
            <a:r>
              <a:rPr lang="en-US" dirty="0">
                <a:solidFill>
                  <a:srgbClr val="000000"/>
                </a:solidFill>
                <a:ea typeface="Microsoft YaHei" charset="0"/>
                <a:cs typeface="Microsoft YaHei" charset="0"/>
              </a:rPr>
              <a:t> the single cache is within 10% of the global miss rates. The miss rate of a single-level cache versus size is plotted against the local miss rate and global miss rate of a second-level cache using a 32 </a:t>
            </a:r>
            <a:r>
              <a:rPr lang="en-US" dirty="0" err="1">
                <a:solidFill>
                  <a:srgbClr val="000000"/>
                </a:solidFill>
                <a:ea typeface="Microsoft YaHei" charset="0"/>
                <a:cs typeface="Microsoft YaHei" charset="0"/>
              </a:rPr>
              <a:t>KiB</a:t>
            </a:r>
            <a:r>
              <a:rPr lang="en-US" dirty="0">
                <a:solidFill>
                  <a:srgbClr val="000000"/>
                </a:solidFill>
                <a:ea typeface="Microsoft YaHei" charset="0"/>
                <a:cs typeface="Microsoft YaHei" charset="0"/>
              </a:rPr>
              <a:t> first-level cache. The L2 caches (unified) were two-way set associative with replacement. Each had split L1 instruction and data caches that were 64 </a:t>
            </a:r>
            <a:r>
              <a:rPr lang="en-US" dirty="0" err="1">
                <a:solidFill>
                  <a:srgbClr val="000000"/>
                </a:solidFill>
                <a:ea typeface="Microsoft YaHei" charset="0"/>
                <a:cs typeface="Microsoft YaHei" charset="0"/>
              </a:rPr>
              <a:t>KiB</a:t>
            </a:r>
            <a:r>
              <a:rPr lang="en-US" dirty="0">
                <a:solidFill>
                  <a:srgbClr val="000000"/>
                </a:solidFill>
                <a:ea typeface="Microsoft YaHei" charset="0"/>
                <a:cs typeface="Microsoft YaHei" charset="0"/>
              </a:rPr>
              <a:t> two-way set associative with LRU replacement. The block size for both L1 and L2 caches was 64 bytes. Data were collected as in Figure B.4.</a:t>
            </a:r>
          </a:p>
        </p:txBody>
      </p:sp>
      <p:pic>
        <p:nvPicPr>
          <p:cNvPr id="17412" name="Picture 2" descr="Z:\02_GRAPHICS\BOOKS\02_PPTs\MKCAD(Hennessy)\PPT\AppB\bm14-9780128119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200"/>
            <a:ext cx="7501136"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884364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p:txBody>
          <a:bodyPr/>
          <a:lstStyle/>
          <a:p>
            <a:r>
              <a:rPr lang="en-US"/>
              <a:t>Presence of L2 influences L1 design</a:t>
            </a:r>
            <a:endParaRPr lang="en-US" dirty="0"/>
          </a:p>
        </p:txBody>
      </p:sp>
      <p:sp>
        <p:nvSpPr>
          <p:cNvPr id="1548291" name="Rectangle 3"/>
          <p:cNvSpPr>
            <a:spLocks noGrp="1" noChangeArrowheads="1"/>
          </p:cNvSpPr>
          <p:nvPr>
            <p:ph idx="1"/>
          </p:nvPr>
        </p:nvSpPr>
        <p:spPr/>
        <p:txBody>
          <a:bodyPr/>
          <a:lstStyle/>
          <a:p>
            <a:r>
              <a:rPr lang="en-US" sz="2800" dirty="0"/>
              <a:t>Use smaller L1 if there is also L2</a:t>
            </a:r>
          </a:p>
          <a:p>
            <a:pPr lvl="1"/>
            <a:r>
              <a:rPr lang="en-US" sz="2000" dirty="0"/>
              <a:t>Trade increased L1 miss rate for reduced L1 hit time</a:t>
            </a:r>
          </a:p>
          <a:p>
            <a:pPr lvl="1"/>
            <a:r>
              <a:rPr lang="en-US" sz="2000" dirty="0"/>
              <a:t>Backup L2 reduces L1 miss penalty</a:t>
            </a:r>
          </a:p>
          <a:p>
            <a:pPr lvl="1"/>
            <a:r>
              <a:rPr lang="en-US" sz="2000" dirty="0"/>
              <a:t>Reduces average access energy</a:t>
            </a:r>
          </a:p>
          <a:p>
            <a:r>
              <a:rPr lang="en-US" sz="2800" dirty="0"/>
              <a:t>Use simpler write-through L1 with on-chip L2</a:t>
            </a:r>
          </a:p>
          <a:p>
            <a:pPr lvl="1"/>
            <a:r>
              <a:rPr lang="en-US" sz="2000" dirty="0"/>
              <a:t>Write-back L2 cache absorbs write traffic, doesn’t go off-chip</a:t>
            </a:r>
          </a:p>
          <a:p>
            <a:pPr lvl="1"/>
            <a:r>
              <a:rPr lang="en-US" sz="2000" dirty="0"/>
              <a:t>At most one L1 miss request per L1 access (no dirty victim write back) simplifies pipeline control</a:t>
            </a:r>
          </a:p>
          <a:p>
            <a:pPr lvl="1"/>
            <a:r>
              <a:rPr lang="en-US" sz="2000" dirty="0"/>
              <a:t>Simplifies coherence issues</a:t>
            </a:r>
          </a:p>
          <a:p>
            <a:pPr lvl="1"/>
            <a:r>
              <a:rPr lang="en-US" sz="2000" dirty="0"/>
              <a:t>Simplifies error recovery in L1 (can use just parity bits in L1 and reload from L2 when parity error detected on L1 read)</a:t>
            </a:r>
          </a:p>
          <a:p>
            <a:endParaRPr lang="en-US" sz="2800" dirty="0"/>
          </a:p>
          <a:p>
            <a:endParaRPr lang="en-US" sz="2800" dirty="0"/>
          </a:p>
          <a:p>
            <a:endParaRPr lang="en-US" sz="2800" dirty="0"/>
          </a:p>
        </p:txBody>
      </p:sp>
      <p:sp>
        <p:nvSpPr>
          <p:cNvPr id="6" name="Slide Number Placeholder 5"/>
          <p:cNvSpPr>
            <a:spLocks noGrp="1"/>
          </p:cNvSpPr>
          <p:nvPr>
            <p:ph type="sldNum" sz="quarter" idx="12"/>
          </p:nvPr>
        </p:nvSpPr>
        <p:spPr/>
        <p:txBody>
          <a:bodyPr/>
          <a:lstStyle/>
          <a:p>
            <a:fld id="{9DB6F70A-92F6-AB46-9CC1-97E41523B232}" type="slidenum">
              <a:rPr lang="en-US"/>
              <a:pPr/>
              <a:t>22</a:t>
            </a:fld>
            <a:endParaRPr lang="en-US"/>
          </a:p>
        </p:txBody>
      </p:sp>
    </p:spTree>
    <p:extLst>
      <p:ext uri="{BB962C8B-B14F-4D97-AF65-F5344CB8AC3E}">
        <p14:creationId xmlns:p14="http://schemas.microsoft.com/office/powerpoint/2010/main" val="5066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8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8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48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48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8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48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82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82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8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82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 name="T15" fmla="*/ 0 w 102"/>
              <a:gd name="T16" fmla="*/ 0 h 102"/>
              <a:gd name="T17" fmla="*/ 102 w 102"/>
              <a:gd name="T18" fmla="*/ 102 h 102"/>
            </a:gdLst>
            <a:ahLst/>
            <a:cxnLst>
              <a:cxn ang="T10">
                <a:pos x="T0" y="T1"/>
              </a:cxn>
              <a:cxn ang="T11">
                <a:pos x="T2" y="T3"/>
              </a:cxn>
              <a:cxn ang="T12">
                <a:pos x="T4" y="T5"/>
              </a:cxn>
              <a:cxn ang="T13">
                <a:pos x="T6" y="T7"/>
              </a:cxn>
              <a:cxn ang="T14">
                <a:pos x="T8" y="T9"/>
              </a:cxn>
            </a:cxnLst>
            <a:rect l="T15" t="T16" r="T17" b="T18"/>
            <a:pathLst>
              <a:path w="102" h="102">
                <a:moveTo>
                  <a:pt x="0" y="0"/>
                </a:moveTo>
                <a:lnTo>
                  <a:pt x="101" y="0"/>
                </a:lnTo>
                <a:lnTo>
                  <a:pt x="101" y="101"/>
                </a:lnTo>
                <a:lnTo>
                  <a:pt x="0" y="101"/>
                </a:lnTo>
                <a:lnTo>
                  <a:pt x="0" y="0"/>
                </a:lnTo>
              </a:path>
            </a:pathLst>
          </a:custGeom>
          <a:solidFill>
            <a:srgbClr val="FFFFFF"/>
          </a:solidFill>
          <a:ln>
            <a:noFill/>
          </a:ln>
          <a:extLst>
            <a:ext uri="{91240B29-F687-4f45-9708-019B960494DF}">
              <a14:hiddenLine xmlns:a14="http://schemas.microsoft.com/office/drawing/2010/main" xmlns="" w="9525" cap="flat">
                <a:solidFill>
                  <a:srgbClr val="000000"/>
                </a:solidFill>
                <a:bevel/>
                <a:headEnd/>
                <a:tailEnd/>
              </a14:hiddenLine>
            </a:ext>
          </a:extLst>
        </p:spPr>
        <p:txBody>
          <a:bodyPr wrap="none" anchor="ctr"/>
          <a:lstStyle/>
          <a:p>
            <a:endParaRPr lang="en-US"/>
          </a:p>
        </p:txBody>
      </p:sp>
      <p:sp>
        <p:nvSpPr>
          <p:cNvPr id="18435" name="Rectangle 1"/>
          <p:cNvSpPr>
            <a:spLocks noChangeArrowheads="1"/>
          </p:cNvSpPr>
          <p:nvPr/>
        </p:nvSpPr>
        <p:spPr bwMode="auto">
          <a:xfrm>
            <a:off x="381000" y="5181600"/>
            <a:ext cx="8277225"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dirty="0">
                <a:solidFill>
                  <a:srgbClr val="000000"/>
                </a:solidFill>
              </a:rPr>
              <a:t>Figure B.15 Relative execution time by second-level cache size. </a:t>
            </a:r>
            <a:r>
              <a:rPr lang="en-US" dirty="0">
                <a:solidFill>
                  <a:srgbClr val="000000"/>
                </a:solidFill>
              </a:rPr>
              <a:t>The two bars are for different clock cycles for an L2 cache hit. The reference execution time of 1.00 is for an 8192 </a:t>
            </a:r>
            <a:r>
              <a:rPr lang="en-US" dirty="0" err="1">
                <a:solidFill>
                  <a:srgbClr val="000000"/>
                </a:solidFill>
              </a:rPr>
              <a:t>KiB</a:t>
            </a:r>
            <a:r>
              <a:rPr lang="en-US" dirty="0">
                <a:solidFill>
                  <a:srgbClr val="000000"/>
                </a:solidFill>
              </a:rPr>
              <a:t> second-level cache with a 1-clock-cycle latency on a second-level hit. These data were collected the same way as in Figure B.14, using a simulator to imitate the Alpha 21264.</a:t>
            </a:r>
          </a:p>
        </p:txBody>
      </p:sp>
      <p:pic>
        <p:nvPicPr>
          <p:cNvPr id="18436" name="Picture 2" descr="Z:\02_GRAPHICS\BOOKS\02_PPTs\MKCAD(Hennessy)\PPT\AppB\bm15-9780128119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8600"/>
            <a:ext cx="5838914" cy="48779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847303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p:cNvSpPr>
            <a:spLocks noGrp="1" noChangeArrowheads="1"/>
          </p:cNvSpPr>
          <p:nvPr>
            <p:ph type="title"/>
          </p:nvPr>
        </p:nvSpPr>
        <p:spPr/>
        <p:txBody>
          <a:bodyPr/>
          <a:lstStyle/>
          <a:p>
            <a:r>
              <a:rPr lang="en-US" altLang="ko-KR" dirty="0">
                <a:ea typeface="굴림" charset="-127"/>
                <a:cs typeface="굴림" charset="-127"/>
              </a:rPr>
              <a:t>Inclusion Policy</a:t>
            </a:r>
          </a:p>
        </p:txBody>
      </p:sp>
      <p:sp>
        <p:nvSpPr>
          <p:cNvPr id="1550339" name="Rectangle 3"/>
          <p:cNvSpPr>
            <a:spLocks noGrp="1" noChangeArrowheads="1"/>
          </p:cNvSpPr>
          <p:nvPr>
            <p:ph idx="1"/>
          </p:nvPr>
        </p:nvSpPr>
        <p:spPr/>
        <p:txBody>
          <a:bodyPr/>
          <a:lstStyle/>
          <a:p>
            <a:pPr marL="342900" indent="-342900">
              <a:spcBef>
                <a:spcPts val="552"/>
              </a:spcBef>
            </a:pPr>
            <a:r>
              <a:rPr lang="en-US" altLang="ko-KR" sz="3200" dirty="0">
                <a:ea typeface="굴림" charset="-127"/>
                <a:cs typeface="굴림" charset="-127"/>
              </a:rPr>
              <a:t>Inclusive multilevel cache: </a:t>
            </a:r>
          </a:p>
          <a:p>
            <a:pPr marL="742950" lvl="1" indent="-285750">
              <a:spcBef>
                <a:spcPts val="552"/>
              </a:spcBef>
            </a:pPr>
            <a:r>
              <a:rPr lang="en-US" altLang="ko-KR" sz="2400" dirty="0">
                <a:ea typeface="굴림" charset="-127"/>
                <a:cs typeface="굴림" charset="-127"/>
              </a:rPr>
              <a:t>Inner cache can only hold lines also present in outer cache</a:t>
            </a:r>
          </a:p>
          <a:p>
            <a:pPr marL="742950" lvl="1" indent="-285750">
              <a:spcBef>
                <a:spcPts val="552"/>
              </a:spcBef>
            </a:pPr>
            <a:r>
              <a:rPr lang="en-US" altLang="ko-KR" sz="2400" dirty="0">
                <a:ea typeface="굴림" charset="-127"/>
                <a:cs typeface="굴림" charset="-127"/>
              </a:rPr>
              <a:t>External coherence snoop access need only check outer cache</a:t>
            </a:r>
          </a:p>
          <a:p>
            <a:pPr marL="342900" indent="-342900">
              <a:spcBef>
                <a:spcPts val="552"/>
              </a:spcBef>
            </a:pPr>
            <a:r>
              <a:rPr lang="en-US" altLang="ko-KR" sz="3200" i="1" dirty="0">
                <a:ea typeface="굴림" charset="-127"/>
                <a:cs typeface="굴림" charset="-127"/>
              </a:rPr>
              <a:t>Exclusive</a:t>
            </a:r>
            <a:r>
              <a:rPr lang="en-US" altLang="ko-KR" sz="3200" dirty="0">
                <a:ea typeface="굴림" charset="-127"/>
                <a:cs typeface="굴림" charset="-127"/>
              </a:rPr>
              <a:t> multilevel caches:</a:t>
            </a:r>
          </a:p>
          <a:p>
            <a:pPr marL="742950" lvl="1" indent="-285750">
              <a:spcBef>
                <a:spcPts val="552"/>
              </a:spcBef>
            </a:pPr>
            <a:r>
              <a:rPr lang="en-US" altLang="ko-KR" sz="2400" dirty="0">
                <a:ea typeface="굴림" charset="-127"/>
                <a:cs typeface="굴림" charset="-127"/>
              </a:rPr>
              <a:t>Inner cache may hold lines not in outer</a:t>
            </a:r>
            <a:r>
              <a:rPr lang="ko-KR" altLang="en-US" sz="2400" dirty="0">
                <a:ea typeface="굴림" charset="-127"/>
                <a:cs typeface="굴림" charset="-127"/>
              </a:rPr>
              <a:t> </a:t>
            </a:r>
            <a:r>
              <a:rPr lang="en-US" altLang="ko-KR" sz="2400" dirty="0">
                <a:ea typeface="굴림" charset="-127"/>
                <a:cs typeface="굴림" charset="-127"/>
              </a:rPr>
              <a:t>cache</a:t>
            </a:r>
          </a:p>
          <a:p>
            <a:pPr marL="742950" lvl="1" indent="-285750">
              <a:spcBef>
                <a:spcPts val="552"/>
              </a:spcBef>
            </a:pPr>
            <a:r>
              <a:rPr lang="en-US" altLang="ko-KR" sz="2400" dirty="0">
                <a:ea typeface="굴림" charset="-127"/>
                <a:cs typeface="굴림" charset="-127"/>
              </a:rPr>
              <a:t>Swap lines between inner/outer caches on miss</a:t>
            </a:r>
          </a:p>
          <a:p>
            <a:pPr marL="742950" lvl="1" indent="-285750">
              <a:spcBef>
                <a:spcPts val="552"/>
              </a:spcBef>
            </a:pPr>
            <a:r>
              <a:rPr lang="en-US" altLang="ko-KR" sz="2400" dirty="0">
                <a:ea typeface="굴림" charset="-127"/>
                <a:cs typeface="굴림" charset="-127"/>
              </a:rPr>
              <a:t>Used in AMD </a:t>
            </a:r>
            <a:r>
              <a:rPr lang="en-US" altLang="ko-KR" sz="2400" dirty="0" err="1">
                <a:ea typeface="굴림" charset="-127"/>
                <a:cs typeface="굴림" charset="-127"/>
              </a:rPr>
              <a:t>Athlon</a:t>
            </a:r>
            <a:r>
              <a:rPr lang="en-US" altLang="ko-KR" sz="2400" dirty="0">
                <a:ea typeface="굴림" charset="-127"/>
                <a:cs typeface="굴림" charset="-127"/>
              </a:rPr>
              <a:t> with 64KB primary and 256KB secondary cache</a:t>
            </a:r>
          </a:p>
          <a:p>
            <a:pPr marL="342900" indent="-342900">
              <a:spcBef>
                <a:spcPts val="552"/>
              </a:spcBef>
              <a:buFontTx/>
              <a:buNone/>
            </a:pPr>
            <a:r>
              <a:rPr lang="en-US" altLang="ko-KR" sz="3200" dirty="0">
                <a:ea typeface="굴림" charset="-127"/>
                <a:cs typeface="굴림" charset="-127"/>
              </a:rPr>
              <a:t>Why choose one type or the other?</a:t>
            </a:r>
          </a:p>
          <a:p>
            <a:pPr marL="342900" indent="-342900">
              <a:spcBef>
                <a:spcPts val="552"/>
              </a:spcBef>
              <a:buNone/>
            </a:pPr>
            <a:endParaRPr lang="en-US" altLang="ko-KR" sz="3200" dirty="0">
              <a:ea typeface="굴림" charset="-127"/>
              <a:cs typeface="굴림" charset="-127"/>
            </a:endParaRPr>
          </a:p>
        </p:txBody>
      </p:sp>
      <p:sp>
        <p:nvSpPr>
          <p:cNvPr id="6" name="Slide Number Placeholder 5"/>
          <p:cNvSpPr>
            <a:spLocks noGrp="1"/>
          </p:cNvSpPr>
          <p:nvPr>
            <p:ph type="sldNum" sz="quarter" idx="12"/>
          </p:nvPr>
        </p:nvSpPr>
        <p:spPr/>
        <p:txBody>
          <a:bodyPr/>
          <a:lstStyle/>
          <a:p>
            <a:fld id="{2AC041CF-CA2F-B947-B167-4EF6FBB2C043}" type="slidenum">
              <a:rPr lang="en-US"/>
              <a:pPr/>
              <a:t>24</a:t>
            </a:fld>
            <a:endParaRPr lang="en-US" b="0">
              <a:solidFill>
                <a:srgbClr val="FBBA03"/>
              </a:solidFill>
            </a:endParaRPr>
          </a:p>
        </p:txBody>
      </p:sp>
    </p:spTree>
    <p:extLst>
      <p:ext uri="{BB962C8B-B14F-4D97-AF65-F5344CB8AC3E}">
        <p14:creationId xmlns:p14="http://schemas.microsoft.com/office/powerpoint/2010/main" val="374529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0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0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0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03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03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0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03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0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03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p:cNvSpPr>
            <a:spLocks noGrp="1" noChangeArrowheads="1"/>
          </p:cNvSpPr>
          <p:nvPr>
            <p:ph type="title"/>
          </p:nvPr>
        </p:nvSpPr>
        <p:spPr/>
        <p:txBody>
          <a:bodyPr/>
          <a:lstStyle/>
          <a:p>
            <a:r>
              <a:rPr lang="en-US" altLang="ko-KR" dirty="0">
                <a:ea typeface="굴림" charset="-127"/>
                <a:cs typeface="굴림" charset="-127"/>
              </a:rPr>
              <a:t>Itanium-2 On-Chip Caches</a:t>
            </a:r>
            <a:br>
              <a:rPr lang="en-US" altLang="ko-KR" dirty="0">
                <a:ea typeface="굴림" charset="-127"/>
                <a:cs typeface="굴림" charset="-127"/>
              </a:rPr>
            </a:br>
            <a:r>
              <a:rPr lang="en-US" altLang="ko-KR" sz="2400" dirty="0">
                <a:ea typeface="굴림" charset="-127"/>
                <a:cs typeface="굴림" charset="-127"/>
              </a:rPr>
              <a:t>(Intel/HP, 2002)</a:t>
            </a:r>
            <a:endParaRPr lang="en-US" altLang="ko-KR" dirty="0">
              <a:ea typeface="굴림" charset="-127"/>
              <a:cs typeface="굴림" charset="-127"/>
            </a:endParaRPr>
          </a:p>
        </p:txBody>
      </p:sp>
      <p:sp>
        <p:nvSpPr>
          <p:cNvPr id="7" name="Slide Number Placeholder 5"/>
          <p:cNvSpPr>
            <a:spLocks noGrp="1"/>
          </p:cNvSpPr>
          <p:nvPr>
            <p:ph type="sldNum" sz="quarter" idx="12"/>
          </p:nvPr>
        </p:nvSpPr>
        <p:spPr/>
        <p:txBody>
          <a:bodyPr/>
          <a:lstStyle/>
          <a:p>
            <a:fld id="{9C568328-CA35-A84A-811E-D8B1E150F35A}" type="slidenum">
              <a:rPr lang="en-US"/>
              <a:pPr/>
              <a:t>25</a:t>
            </a:fld>
            <a:endParaRPr lang="en-US" b="0">
              <a:solidFill>
                <a:srgbClr val="FBBA03"/>
              </a:solidFill>
            </a:endParaRPr>
          </a:p>
        </p:txBody>
      </p:sp>
      <p:sp>
        <p:nvSpPr>
          <p:cNvPr id="1552387" name="Rectangle 3"/>
          <p:cNvSpPr>
            <a:spLocks noGrp="1" noChangeArrowheads="1"/>
          </p:cNvSpPr>
          <p:nvPr>
            <p:ph idx="4294967295"/>
          </p:nvPr>
        </p:nvSpPr>
        <p:spPr>
          <a:xfrm>
            <a:off x="5029200" y="1295400"/>
            <a:ext cx="4114800" cy="4724400"/>
          </a:xfrm>
          <a:noFill/>
          <a:ln/>
        </p:spPr>
        <p:txBody>
          <a:bodyPr/>
          <a:lstStyle/>
          <a:p>
            <a:pPr marL="342900" indent="-342900">
              <a:lnSpc>
                <a:spcPct val="80000"/>
              </a:lnSpc>
              <a:buFontTx/>
              <a:buNone/>
            </a:pPr>
            <a:r>
              <a:rPr lang="en-US" altLang="ko-KR" b="1">
                <a:ea typeface="굴림" charset="-127"/>
                <a:cs typeface="굴림" charset="-127"/>
              </a:rPr>
              <a:t>Level 1:</a:t>
            </a:r>
            <a:r>
              <a:rPr lang="en-US" altLang="ko-KR">
                <a:ea typeface="굴림" charset="-127"/>
                <a:cs typeface="굴림" charset="-127"/>
              </a:rPr>
              <a:t> 16KB, 4-way s.a., 64B line,  quad-port (2 load+2 store), single cycle latency</a:t>
            </a:r>
          </a:p>
          <a:p>
            <a:pPr marL="342900" indent="-342900">
              <a:lnSpc>
                <a:spcPct val="80000"/>
              </a:lnSpc>
              <a:buFontTx/>
              <a:buNone/>
            </a:pPr>
            <a:endParaRPr lang="en-US" altLang="ko-KR">
              <a:ea typeface="굴림" charset="-127"/>
              <a:cs typeface="굴림" charset="-127"/>
            </a:endParaRPr>
          </a:p>
          <a:p>
            <a:pPr marL="342900" indent="-342900">
              <a:lnSpc>
                <a:spcPct val="80000"/>
              </a:lnSpc>
              <a:buFontTx/>
              <a:buNone/>
            </a:pPr>
            <a:r>
              <a:rPr lang="en-US" altLang="ko-KR" b="1">
                <a:ea typeface="굴림" charset="-127"/>
                <a:cs typeface="굴림" charset="-127"/>
              </a:rPr>
              <a:t>Level 2:</a:t>
            </a:r>
            <a:r>
              <a:rPr lang="en-US" altLang="ko-KR">
                <a:ea typeface="굴림" charset="-127"/>
                <a:cs typeface="굴림" charset="-127"/>
              </a:rPr>
              <a:t> 256KB, 4-way s.a, 128B line, quad-port (4 load or 4 store), five cycle latency</a:t>
            </a:r>
          </a:p>
          <a:p>
            <a:pPr marL="342900" indent="-342900">
              <a:lnSpc>
                <a:spcPct val="80000"/>
              </a:lnSpc>
              <a:buFontTx/>
              <a:buNone/>
            </a:pPr>
            <a:endParaRPr lang="en-US" altLang="ko-KR">
              <a:ea typeface="굴림" charset="-127"/>
              <a:cs typeface="굴림" charset="-127"/>
            </a:endParaRPr>
          </a:p>
          <a:p>
            <a:pPr marL="342900" indent="-342900">
              <a:lnSpc>
                <a:spcPct val="80000"/>
              </a:lnSpc>
              <a:buFontTx/>
              <a:buNone/>
            </a:pPr>
            <a:r>
              <a:rPr lang="en-US" altLang="ko-KR" b="1">
                <a:ea typeface="굴림" charset="-127"/>
                <a:cs typeface="굴림" charset="-127"/>
              </a:rPr>
              <a:t>Level 3:</a:t>
            </a:r>
            <a:r>
              <a:rPr lang="en-US" altLang="ko-KR">
                <a:ea typeface="굴림" charset="-127"/>
                <a:cs typeface="굴림" charset="-127"/>
              </a:rPr>
              <a:t> 3MB, 12-way s.a., 128B line, single 32B port, twelve cycle latency</a:t>
            </a:r>
          </a:p>
        </p:txBody>
      </p:sp>
      <p:pic>
        <p:nvPicPr>
          <p:cNvPr id="1552388" name="Picture 4"/>
          <p:cNvPicPr>
            <a:picLocks noChangeAspect="1" noChangeArrowheads="1"/>
          </p:cNvPicPr>
          <p:nvPr/>
        </p:nvPicPr>
        <p:blipFill>
          <a:blip r:embed="rId3"/>
          <a:srcRect/>
          <a:stretch>
            <a:fillRect/>
          </a:stretch>
        </p:blipFill>
        <p:spPr bwMode="auto">
          <a:xfrm>
            <a:off x="0" y="1066800"/>
            <a:ext cx="5041900" cy="5486400"/>
          </a:xfrm>
          <a:prstGeom prst="rect">
            <a:avLst/>
          </a:prstGeom>
          <a:noFill/>
          <a:ln w="25400">
            <a:noFill/>
            <a:miter lim="800000"/>
            <a:headEnd/>
            <a:tailEnd/>
          </a:ln>
          <a:effectLst/>
        </p:spPr>
      </p:pic>
    </p:spTree>
    <p:extLst>
      <p:ext uri="{BB962C8B-B14F-4D97-AF65-F5344CB8AC3E}">
        <p14:creationId xmlns:p14="http://schemas.microsoft.com/office/powerpoint/2010/main" val="2410644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7 On-Chip Caches [IBM 2009]</a:t>
            </a:r>
          </a:p>
        </p:txBody>
      </p:sp>
      <p:sp>
        <p:nvSpPr>
          <p:cNvPr id="3" name="Slide Number Placeholder 2"/>
          <p:cNvSpPr>
            <a:spLocks noGrp="1"/>
          </p:cNvSpPr>
          <p:nvPr>
            <p:ph type="sldNum" sz="quarter" idx="12"/>
          </p:nvPr>
        </p:nvSpPr>
        <p:spPr/>
        <p:txBody>
          <a:bodyPr/>
          <a:lstStyle/>
          <a:p>
            <a:fld id="{44D4E63D-3259-CC47-846F-47C385D40AFA}" type="slidenum">
              <a:rPr lang="en-US"/>
              <a:pPr/>
              <a:t>26</a:t>
            </a:fld>
            <a:endParaRPr lang="en-US" b="0">
              <a:solidFill>
                <a:srgbClr val="FBBA03"/>
              </a:solidFill>
            </a:endParaRPr>
          </a:p>
        </p:txBody>
      </p:sp>
      <p:pic>
        <p:nvPicPr>
          <p:cNvPr id="4" name="Picture 3"/>
          <p:cNvPicPr>
            <a:picLocks noChangeAspect="1"/>
          </p:cNvPicPr>
          <p:nvPr/>
        </p:nvPicPr>
        <p:blipFill>
          <a:blip r:embed="rId2"/>
          <a:stretch>
            <a:fillRect/>
          </a:stretch>
        </p:blipFill>
        <p:spPr>
          <a:xfrm>
            <a:off x="3051945" y="1219200"/>
            <a:ext cx="6092055" cy="4876800"/>
          </a:xfrm>
          <a:prstGeom prst="rect">
            <a:avLst/>
          </a:prstGeom>
        </p:spPr>
      </p:pic>
      <p:sp>
        <p:nvSpPr>
          <p:cNvPr id="5" name="TextBox 4"/>
          <p:cNvSpPr txBox="1"/>
          <p:nvPr/>
        </p:nvSpPr>
        <p:spPr>
          <a:xfrm>
            <a:off x="338180" y="1066800"/>
            <a:ext cx="1918789" cy="1323439"/>
          </a:xfrm>
          <a:prstGeom prst="rect">
            <a:avLst/>
          </a:prstGeom>
          <a:noFill/>
        </p:spPr>
        <p:txBody>
          <a:bodyPr wrap="none" rtlCol="0">
            <a:spAutoFit/>
          </a:bodyPr>
          <a:lstStyle/>
          <a:p>
            <a:pPr algn="ctr"/>
            <a:r>
              <a:rPr lang="en-US" sz="2000" dirty="0">
                <a:solidFill>
                  <a:srgbClr val="000000"/>
                </a:solidFill>
                <a:latin typeface="Calibri"/>
                <a:cs typeface="Calibri"/>
              </a:rPr>
              <a:t>32KB L1 I$/core</a:t>
            </a:r>
          </a:p>
          <a:p>
            <a:pPr algn="ctr"/>
            <a:r>
              <a:rPr lang="en-US" sz="2000" dirty="0">
                <a:solidFill>
                  <a:srgbClr val="000000"/>
                </a:solidFill>
                <a:latin typeface="Calibri"/>
                <a:cs typeface="Calibri"/>
              </a:rPr>
              <a:t>32KB L1 D$/core</a:t>
            </a:r>
          </a:p>
          <a:p>
            <a:pPr algn="ctr"/>
            <a:r>
              <a:rPr lang="en-US" sz="2000" dirty="0">
                <a:solidFill>
                  <a:srgbClr val="000000"/>
                </a:solidFill>
                <a:latin typeface="Calibri"/>
                <a:cs typeface="Calibri"/>
              </a:rPr>
              <a:t>3-cycle latency</a:t>
            </a:r>
          </a:p>
        </p:txBody>
      </p:sp>
      <p:cxnSp>
        <p:nvCxnSpPr>
          <p:cNvPr id="7" name="Straight Connector 6"/>
          <p:cNvCxnSpPr/>
          <p:nvPr/>
        </p:nvCxnSpPr>
        <p:spPr bwMode="auto">
          <a:xfrm>
            <a:off x="2438400" y="1752600"/>
            <a:ext cx="1143000" cy="457200"/>
          </a:xfrm>
          <a:prstGeom prst="line">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11" name="Straight Connector 10"/>
          <p:cNvCxnSpPr/>
          <p:nvPr/>
        </p:nvCxnSpPr>
        <p:spPr bwMode="auto">
          <a:xfrm flipV="1">
            <a:off x="2895600" y="4114800"/>
            <a:ext cx="1447800" cy="304800"/>
          </a:xfrm>
          <a:prstGeom prst="line">
            <a:avLst/>
          </a:prstGeom>
          <a:solidFill>
            <a:schemeClr val="accent1"/>
          </a:solidFill>
          <a:ln w="57150" cap="flat" cmpd="sng" algn="ctr">
            <a:solidFill>
              <a:schemeClr val="tx1"/>
            </a:solidFill>
            <a:prstDash val="solid"/>
            <a:round/>
            <a:headEnd type="none" w="med" len="med"/>
            <a:tailEnd type="triangle" w="med" len="med"/>
          </a:ln>
          <a:effectLst/>
        </p:spPr>
      </p:cxnSp>
      <p:sp>
        <p:nvSpPr>
          <p:cNvPr id="13" name="TextBox 12"/>
          <p:cNvSpPr txBox="1"/>
          <p:nvPr/>
        </p:nvSpPr>
        <p:spPr>
          <a:xfrm>
            <a:off x="0" y="2667000"/>
            <a:ext cx="2971799" cy="861774"/>
          </a:xfrm>
          <a:prstGeom prst="rect">
            <a:avLst/>
          </a:prstGeom>
          <a:noFill/>
        </p:spPr>
        <p:txBody>
          <a:bodyPr wrap="square" rtlCol="0">
            <a:spAutoFit/>
          </a:bodyPr>
          <a:lstStyle/>
          <a:p>
            <a:pPr algn="ctr"/>
            <a:r>
              <a:rPr lang="en-US" sz="2000" dirty="0">
                <a:solidFill>
                  <a:srgbClr val="000000"/>
                </a:solidFill>
                <a:latin typeface="Calibri"/>
                <a:cs typeface="Calibri"/>
              </a:rPr>
              <a:t>256KB Unified L2$/core</a:t>
            </a:r>
          </a:p>
          <a:p>
            <a:pPr algn="ctr"/>
            <a:r>
              <a:rPr lang="en-US" sz="2000" dirty="0">
                <a:solidFill>
                  <a:srgbClr val="000000"/>
                </a:solidFill>
                <a:latin typeface="Calibri"/>
                <a:cs typeface="Calibri"/>
              </a:rPr>
              <a:t>8-cycle latency</a:t>
            </a:r>
          </a:p>
        </p:txBody>
      </p:sp>
      <p:sp>
        <p:nvSpPr>
          <p:cNvPr id="15" name="TextBox 14"/>
          <p:cNvSpPr txBox="1"/>
          <p:nvPr/>
        </p:nvSpPr>
        <p:spPr>
          <a:xfrm>
            <a:off x="0" y="4343400"/>
            <a:ext cx="3124200" cy="1631216"/>
          </a:xfrm>
          <a:prstGeom prst="rect">
            <a:avLst/>
          </a:prstGeom>
          <a:noFill/>
        </p:spPr>
        <p:txBody>
          <a:bodyPr wrap="square" rtlCol="0">
            <a:spAutoFit/>
          </a:bodyPr>
          <a:lstStyle/>
          <a:p>
            <a:pPr algn="ctr"/>
            <a:r>
              <a:rPr lang="en-US" sz="2000" dirty="0">
                <a:solidFill>
                  <a:srgbClr val="000000"/>
                </a:solidFill>
                <a:latin typeface="Calibri"/>
                <a:cs typeface="Calibri"/>
              </a:rPr>
              <a:t>32MB Unified Shared L3$</a:t>
            </a:r>
          </a:p>
          <a:p>
            <a:pPr algn="ctr"/>
            <a:r>
              <a:rPr lang="en-US" sz="2000" dirty="0">
                <a:solidFill>
                  <a:srgbClr val="000000"/>
                </a:solidFill>
                <a:latin typeface="Calibri"/>
                <a:cs typeface="Calibri"/>
              </a:rPr>
              <a:t>Embedded DRAM (</a:t>
            </a:r>
            <a:r>
              <a:rPr lang="en-US" sz="2000" dirty="0" err="1">
                <a:solidFill>
                  <a:srgbClr val="000000"/>
                </a:solidFill>
                <a:latin typeface="Calibri"/>
                <a:cs typeface="Calibri"/>
              </a:rPr>
              <a:t>eDRAM</a:t>
            </a:r>
            <a:r>
              <a:rPr lang="en-US" sz="2000" dirty="0">
                <a:solidFill>
                  <a:srgbClr val="000000"/>
                </a:solidFill>
                <a:latin typeface="Calibri"/>
                <a:cs typeface="Calibri"/>
              </a:rPr>
              <a:t>)</a:t>
            </a:r>
          </a:p>
          <a:p>
            <a:pPr algn="ctr"/>
            <a:r>
              <a:rPr lang="en-US" sz="2000" dirty="0">
                <a:solidFill>
                  <a:srgbClr val="000000"/>
                </a:solidFill>
                <a:latin typeface="Calibri"/>
                <a:cs typeface="Calibri"/>
              </a:rPr>
              <a:t>25-cycle latency to local slice</a:t>
            </a:r>
          </a:p>
        </p:txBody>
      </p:sp>
      <p:cxnSp>
        <p:nvCxnSpPr>
          <p:cNvPr id="18" name="Straight Connector 17"/>
          <p:cNvCxnSpPr/>
          <p:nvPr/>
        </p:nvCxnSpPr>
        <p:spPr bwMode="auto">
          <a:xfrm flipV="1">
            <a:off x="2743200" y="2895600"/>
            <a:ext cx="914400" cy="228600"/>
          </a:xfrm>
          <a:prstGeom prst="line">
            <a:avLst/>
          </a:prstGeom>
          <a:solidFill>
            <a:schemeClr val="accent1"/>
          </a:solidFill>
          <a:ln w="5715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222919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z196 Mainframe Caches 2010</a:t>
            </a:r>
          </a:p>
        </p:txBody>
      </p:sp>
      <p:sp>
        <p:nvSpPr>
          <p:cNvPr id="3" name="Slide Number Placeholder 2"/>
          <p:cNvSpPr>
            <a:spLocks noGrp="1"/>
          </p:cNvSpPr>
          <p:nvPr>
            <p:ph type="sldNum" sz="quarter" idx="12"/>
          </p:nvPr>
        </p:nvSpPr>
        <p:spPr/>
        <p:txBody>
          <a:bodyPr/>
          <a:lstStyle/>
          <a:p>
            <a:fld id="{44D4E63D-3259-CC47-846F-47C385D40AFA}" type="slidenum">
              <a:rPr lang="en-US"/>
              <a:pPr/>
              <a:t>27</a:t>
            </a:fld>
            <a:endParaRPr lang="en-US" b="0">
              <a:solidFill>
                <a:srgbClr val="FBBA03"/>
              </a:solidFill>
            </a:endParaRPr>
          </a:p>
        </p:txBody>
      </p:sp>
      <p:sp>
        <p:nvSpPr>
          <p:cNvPr id="4" name="Content Placeholder 3"/>
          <p:cNvSpPr>
            <a:spLocks noGrp="1"/>
          </p:cNvSpPr>
          <p:nvPr>
            <p:ph idx="4294967295"/>
          </p:nvPr>
        </p:nvSpPr>
        <p:spPr>
          <a:xfrm>
            <a:off x="762000" y="1676400"/>
            <a:ext cx="8382000" cy="3200400"/>
          </a:xfrm>
        </p:spPr>
        <p:txBody>
          <a:bodyPr/>
          <a:lstStyle/>
          <a:p>
            <a:r>
              <a:rPr lang="en-US" sz="3200" dirty="0"/>
              <a:t>96 cores (4 cores/chip, 24 chips/system)</a:t>
            </a:r>
          </a:p>
          <a:p>
            <a:pPr lvl="1"/>
            <a:r>
              <a:rPr lang="en-US" sz="2400" dirty="0"/>
              <a:t>Out-of-order, 3-way superscalar @ 5.2GHz</a:t>
            </a:r>
          </a:p>
          <a:p>
            <a:r>
              <a:rPr lang="en-US" sz="3200" dirty="0"/>
              <a:t>L1: 64KB I-$/core + 128KB D-$/core</a:t>
            </a:r>
          </a:p>
          <a:p>
            <a:r>
              <a:rPr lang="en-US" sz="3200" dirty="0"/>
              <a:t>L2: 1.5MB private/core (144MB total)</a:t>
            </a:r>
          </a:p>
          <a:p>
            <a:r>
              <a:rPr lang="en-US" sz="3200" dirty="0"/>
              <a:t>L3: 24MB shared/chip (</a:t>
            </a:r>
            <a:r>
              <a:rPr lang="en-US" sz="3200" dirty="0" err="1"/>
              <a:t>eDRAM</a:t>
            </a:r>
            <a:r>
              <a:rPr lang="en-US" sz="3200" dirty="0"/>
              <a:t>) (576MB total)</a:t>
            </a:r>
          </a:p>
          <a:p>
            <a:r>
              <a:rPr lang="en-US" sz="3200" dirty="0"/>
              <a:t>L4: 768MB shared/system (</a:t>
            </a:r>
            <a:r>
              <a:rPr lang="en-US" sz="3200" dirty="0" err="1"/>
              <a:t>eDRAM</a:t>
            </a:r>
            <a:r>
              <a:rPr lang="en-US" sz="3200" dirty="0"/>
              <a:t>)</a:t>
            </a:r>
          </a:p>
        </p:txBody>
      </p:sp>
    </p:spTree>
    <p:extLst>
      <p:ext uri="{BB962C8B-B14F-4D97-AF65-F5344CB8AC3E}">
        <p14:creationId xmlns:p14="http://schemas.microsoft.com/office/powerpoint/2010/main" val="175442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4" name="Content Placeholder 3"/>
          <p:cNvSpPr>
            <a:spLocks noGrp="1"/>
          </p:cNvSpPr>
          <p:nvPr>
            <p:ph idx="1"/>
          </p:nvPr>
        </p:nvSpPr>
        <p:spPr/>
        <p:txBody>
          <a:bodyPr/>
          <a:lstStyle/>
          <a:p>
            <a:r>
              <a:rPr lang="en-US" dirty="0"/>
              <a:t>This course is partly inspired by previous MIT 6.823 and Berkeley CS252 computer architecture courses created by my collaborators and colleagues:</a:t>
            </a:r>
          </a:p>
          <a:p>
            <a:pPr lvl="1"/>
            <a:r>
              <a:rPr lang="en-US" dirty="0" err="1"/>
              <a:t>Arvind</a:t>
            </a:r>
            <a:r>
              <a:rPr lang="en-US" dirty="0"/>
              <a:t> (MIT)</a:t>
            </a:r>
          </a:p>
          <a:p>
            <a:pPr lvl="1"/>
            <a:r>
              <a:rPr lang="en-US" dirty="0"/>
              <a:t>Joel </a:t>
            </a:r>
            <a:r>
              <a:rPr lang="en-US" dirty="0" err="1"/>
              <a:t>Emer</a:t>
            </a:r>
            <a:r>
              <a:rPr lang="en-US" dirty="0"/>
              <a:t> (Intel/MIT)</a:t>
            </a:r>
          </a:p>
          <a:p>
            <a:pPr lvl="1"/>
            <a:r>
              <a:rPr lang="en-US" dirty="0"/>
              <a:t>James Hoe (CMU)</a:t>
            </a:r>
          </a:p>
          <a:p>
            <a:pPr lvl="1"/>
            <a:r>
              <a:rPr lang="en-US" dirty="0"/>
              <a:t>John </a:t>
            </a:r>
            <a:r>
              <a:rPr lang="en-US" dirty="0" err="1"/>
              <a:t>Kubiatowicz</a:t>
            </a:r>
            <a:r>
              <a:rPr lang="en-US" dirty="0"/>
              <a:t> (UCB)</a:t>
            </a:r>
          </a:p>
          <a:p>
            <a:pPr lvl="1"/>
            <a:r>
              <a:rPr lang="en-US" dirty="0"/>
              <a:t>David Patterson (UCB)</a:t>
            </a:r>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28</a:t>
            </a:fld>
            <a:endParaRPr lang="en-US">
              <a:solidFill>
                <a:prstClr val="black"/>
              </a:solidFill>
            </a:endParaRPr>
          </a:p>
        </p:txBody>
      </p:sp>
    </p:spTree>
    <p:extLst>
      <p:ext uri="{BB962C8B-B14F-4D97-AF65-F5344CB8AC3E}">
        <p14:creationId xmlns:p14="http://schemas.microsoft.com/office/powerpoint/2010/main" val="87867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title"/>
          </p:nvPr>
        </p:nvSpPr>
        <p:spPr>
          <a:noFill/>
          <a:ln/>
        </p:spPr>
        <p:txBody>
          <a:bodyPr lIns="90488" tIns="44450" rIns="90488" bIns="44450"/>
          <a:lstStyle/>
          <a:p>
            <a:r>
              <a:rPr lang="en-US" dirty="0"/>
              <a:t>Recap: Replacement Policy</a:t>
            </a:r>
          </a:p>
        </p:txBody>
      </p:sp>
      <p:sp>
        <p:nvSpPr>
          <p:cNvPr id="7" name="Slide Number Placeholder 5"/>
          <p:cNvSpPr>
            <a:spLocks noGrp="1"/>
          </p:cNvSpPr>
          <p:nvPr>
            <p:ph type="sldNum" sz="quarter" idx="12"/>
          </p:nvPr>
        </p:nvSpPr>
        <p:spPr/>
        <p:txBody>
          <a:bodyPr/>
          <a:lstStyle/>
          <a:p>
            <a:fld id="{6701BDFC-F26D-E646-9275-5FD5A32FBFC6}" type="slidenum">
              <a:rPr lang="en-US"/>
              <a:pPr/>
              <a:t>3</a:t>
            </a:fld>
            <a:endParaRPr lang="en-US" b="0">
              <a:solidFill>
                <a:srgbClr val="FBBA03"/>
              </a:solidFill>
            </a:endParaRPr>
          </a:p>
        </p:txBody>
      </p:sp>
      <p:sp>
        <p:nvSpPr>
          <p:cNvPr id="1443843" name="Rectangle 3"/>
          <p:cNvSpPr>
            <a:spLocks noChangeArrowheads="1"/>
          </p:cNvSpPr>
          <p:nvPr/>
        </p:nvSpPr>
        <p:spPr bwMode="auto">
          <a:xfrm>
            <a:off x="381000" y="838200"/>
            <a:ext cx="8370888" cy="5075748"/>
          </a:xfrm>
          <a:prstGeom prst="rect">
            <a:avLst/>
          </a:prstGeom>
          <a:noFill/>
          <a:ln w="25400">
            <a:noFill/>
            <a:miter lim="800000"/>
            <a:headEnd/>
            <a:tailEnd/>
          </a:ln>
          <a:effectLst/>
        </p:spPr>
        <p:txBody>
          <a:bodyPr lIns="90488" tIns="44450" rIns="90488" bIns="44450">
            <a:prstTxWarp prst="textNoShape">
              <a:avLst/>
            </a:prstTxWarp>
            <a:spAutoFit/>
          </a:bodyPr>
          <a:lstStyle/>
          <a:p>
            <a:pPr>
              <a:spcBef>
                <a:spcPct val="0"/>
              </a:spcBef>
            </a:pPr>
            <a:r>
              <a:rPr lang="en-US" sz="2800" dirty="0">
                <a:solidFill>
                  <a:srgbClr val="000000"/>
                </a:solidFill>
                <a:latin typeface="Calibri"/>
                <a:cs typeface="Calibri"/>
              </a:rPr>
              <a:t>In an associative cache, which line from a set should be evicted when the set becomes full?</a:t>
            </a:r>
            <a:endParaRPr lang="en-US" sz="2000" dirty="0">
              <a:solidFill>
                <a:srgbClr val="000000"/>
              </a:solidFill>
              <a:latin typeface="Calibri"/>
              <a:cs typeface="Calibri"/>
            </a:endParaRPr>
          </a:p>
          <a:p>
            <a:pPr>
              <a:spcBef>
                <a:spcPct val="0"/>
              </a:spcBef>
              <a:buFontTx/>
              <a:buChar char="•"/>
            </a:pPr>
            <a:r>
              <a:rPr lang="en-US" sz="2800" i="1" dirty="0">
                <a:solidFill>
                  <a:srgbClr val="56127A"/>
                </a:solidFill>
                <a:latin typeface="Calibri"/>
                <a:cs typeface="Calibri"/>
              </a:rPr>
              <a:t> </a:t>
            </a:r>
            <a:r>
              <a:rPr lang="en-US" sz="2400" dirty="0">
                <a:solidFill>
                  <a:srgbClr val="56127A"/>
                </a:solidFill>
                <a:latin typeface="Calibri"/>
                <a:cs typeface="Calibri"/>
              </a:rPr>
              <a:t>Random</a:t>
            </a:r>
            <a:endParaRPr lang="en-US" dirty="0">
              <a:solidFill>
                <a:srgbClr val="56127A"/>
              </a:solidFill>
              <a:latin typeface="Calibri"/>
              <a:cs typeface="Calibri"/>
            </a:endParaRPr>
          </a:p>
          <a:p>
            <a:pPr>
              <a:spcBef>
                <a:spcPct val="0"/>
              </a:spcBef>
              <a:buFontTx/>
              <a:buChar char="•"/>
            </a:pPr>
            <a:r>
              <a:rPr lang="en-US" sz="2400" dirty="0">
                <a:solidFill>
                  <a:srgbClr val="56127A"/>
                </a:solidFill>
                <a:latin typeface="Calibri"/>
                <a:cs typeface="Calibri"/>
              </a:rPr>
              <a:t> Least-Recently Used (LRU)</a:t>
            </a:r>
          </a:p>
          <a:p>
            <a:pPr lvl="1">
              <a:spcBef>
                <a:spcPct val="0"/>
              </a:spcBef>
              <a:buFontTx/>
              <a:buChar char="•"/>
            </a:pPr>
            <a:r>
              <a:rPr lang="en-US" sz="2000" dirty="0">
                <a:solidFill>
                  <a:srgbClr val="56127A"/>
                </a:solidFill>
                <a:latin typeface="Calibri"/>
                <a:cs typeface="Calibri"/>
              </a:rPr>
              <a:t> LRU cache state must be updated on every access</a:t>
            </a:r>
            <a:endParaRPr lang="en-US" sz="2400" dirty="0">
              <a:solidFill>
                <a:srgbClr val="56127A"/>
              </a:solidFill>
              <a:latin typeface="Calibri"/>
              <a:cs typeface="Calibri"/>
            </a:endParaRPr>
          </a:p>
          <a:p>
            <a:pPr lvl="1">
              <a:spcBef>
                <a:spcPct val="0"/>
              </a:spcBef>
              <a:buFontTx/>
              <a:buChar char="•"/>
            </a:pPr>
            <a:r>
              <a:rPr lang="en-US" sz="2000" dirty="0">
                <a:solidFill>
                  <a:srgbClr val="56127A"/>
                </a:solidFill>
                <a:latin typeface="Calibri"/>
                <a:cs typeface="Calibri"/>
              </a:rPr>
              <a:t> True implementation only feasible for small sets (2-way)</a:t>
            </a:r>
          </a:p>
          <a:p>
            <a:pPr lvl="1">
              <a:spcBef>
                <a:spcPct val="0"/>
              </a:spcBef>
              <a:buFontTx/>
              <a:buChar char="•"/>
            </a:pPr>
            <a:r>
              <a:rPr lang="en-US" sz="2000" dirty="0">
                <a:solidFill>
                  <a:srgbClr val="56127A"/>
                </a:solidFill>
                <a:latin typeface="Calibri"/>
                <a:cs typeface="Calibri"/>
              </a:rPr>
              <a:t> Pseudo-LRU binary tree often used for 4-8 way</a:t>
            </a:r>
            <a:endParaRPr lang="en-US" dirty="0">
              <a:solidFill>
                <a:srgbClr val="56127A"/>
              </a:solidFill>
              <a:latin typeface="Calibri"/>
              <a:cs typeface="Calibri"/>
            </a:endParaRPr>
          </a:p>
          <a:p>
            <a:pPr>
              <a:spcBef>
                <a:spcPct val="0"/>
              </a:spcBef>
              <a:buFontTx/>
              <a:buChar char="•"/>
            </a:pPr>
            <a:r>
              <a:rPr lang="en-US" sz="2400" dirty="0">
                <a:solidFill>
                  <a:srgbClr val="56127A"/>
                </a:solidFill>
                <a:latin typeface="Calibri"/>
                <a:cs typeface="Calibri"/>
              </a:rPr>
              <a:t> First-In, First-Out (FIFO) a.k.a. Round-Robin</a:t>
            </a:r>
          </a:p>
          <a:p>
            <a:pPr lvl="1">
              <a:spcBef>
                <a:spcPct val="0"/>
              </a:spcBef>
              <a:buFontTx/>
              <a:buChar char="•"/>
            </a:pPr>
            <a:r>
              <a:rPr lang="en-US" sz="2000" dirty="0">
                <a:solidFill>
                  <a:srgbClr val="56127A"/>
                </a:solidFill>
                <a:latin typeface="Calibri"/>
                <a:cs typeface="Calibri"/>
              </a:rPr>
              <a:t> Used in highly associative caches</a:t>
            </a:r>
          </a:p>
          <a:p>
            <a:pPr>
              <a:spcBef>
                <a:spcPct val="0"/>
              </a:spcBef>
              <a:buFontTx/>
              <a:buChar char="•"/>
            </a:pPr>
            <a:r>
              <a:rPr lang="en-US" sz="2400" dirty="0">
                <a:solidFill>
                  <a:srgbClr val="56127A"/>
                </a:solidFill>
                <a:latin typeface="Calibri"/>
                <a:cs typeface="Calibri"/>
              </a:rPr>
              <a:t> Not-Most-Recently Used (NMRU)</a:t>
            </a:r>
          </a:p>
          <a:p>
            <a:pPr lvl="1">
              <a:spcBef>
                <a:spcPct val="0"/>
              </a:spcBef>
              <a:buFontTx/>
              <a:buChar char="•"/>
            </a:pPr>
            <a:r>
              <a:rPr lang="en-US" sz="2000" dirty="0">
                <a:solidFill>
                  <a:srgbClr val="56127A"/>
                </a:solidFill>
                <a:latin typeface="Calibri"/>
                <a:cs typeface="Calibri"/>
              </a:rPr>
              <a:t> FIFO with exception for most-recently used line or lines</a:t>
            </a:r>
          </a:p>
          <a:p>
            <a:pPr lvl="1">
              <a:spcBef>
                <a:spcPct val="0"/>
              </a:spcBef>
            </a:pPr>
            <a:endParaRPr lang="en-US" sz="2000" dirty="0">
              <a:solidFill>
                <a:srgbClr val="56127A"/>
              </a:solidFill>
              <a:latin typeface="Calibri"/>
              <a:cs typeface="Calibri"/>
            </a:endParaRPr>
          </a:p>
          <a:p>
            <a:pPr>
              <a:spcBef>
                <a:spcPct val="0"/>
              </a:spcBef>
            </a:pPr>
            <a:r>
              <a:rPr lang="en-US" sz="2400" i="1" dirty="0">
                <a:solidFill>
                  <a:srgbClr val="000000"/>
                </a:solidFill>
                <a:latin typeface="Calibri"/>
                <a:cs typeface="Calibri"/>
              </a:rPr>
              <a:t>This is a second-order effect.  Why?</a:t>
            </a:r>
          </a:p>
          <a:p>
            <a:pPr>
              <a:spcBef>
                <a:spcPct val="0"/>
              </a:spcBef>
            </a:pPr>
            <a:endParaRPr lang="en-US" sz="2400" i="1" dirty="0">
              <a:solidFill>
                <a:srgbClr val="000000"/>
              </a:solidFill>
              <a:latin typeface="Calibri"/>
              <a:cs typeface="Calibri"/>
            </a:endParaRPr>
          </a:p>
        </p:txBody>
      </p:sp>
      <p:sp>
        <p:nvSpPr>
          <p:cNvPr id="1443844" name="Text Box 4"/>
          <p:cNvSpPr txBox="1">
            <a:spLocks noChangeArrowheads="1"/>
          </p:cNvSpPr>
          <p:nvPr/>
        </p:nvSpPr>
        <p:spPr bwMode="auto">
          <a:xfrm>
            <a:off x="3200400" y="5638800"/>
            <a:ext cx="5670780" cy="523220"/>
          </a:xfrm>
          <a:prstGeom prst="rect">
            <a:avLst/>
          </a:prstGeom>
          <a:noFill/>
          <a:ln w="9525">
            <a:noFill/>
            <a:miter lim="800000"/>
            <a:headEnd/>
            <a:tailEnd/>
          </a:ln>
          <a:effectLst/>
        </p:spPr>
        <p:txBody>
          <a:bodyPr wrap="none" anchor="ctr">
            <a:prstTxWarp prst="textNoShape">
              <a:avLst/>
            </a:prstTxWarp>
            <a:spAutoFit/>
          </a:bodyPr>
          <a:lstStyle/>
          <a:p>
            <a:pPr algn="ctr"/>
            <a:r>
              <a:rPr lang="en-US" sz="2800" i="1" dirty="0">
                <a:solidFill>
                  <a:srgbClr val="FF0000"/>
                </a:solidFill>
                <a:latin typeface="Calibri"/>
                <a:cs typeface="Calibri"/>
              </a:rPr>
              <a:t>Replacement only happens on misses</a:t>
            </a:r>
          </a:p>
        </p:txBody>
      </p:sp>
    </p:spTree>
    <p:extLst>
      <p:ext uri="{BB962C8B-B14F-4D97-AF65-F5344CB8AC3E}">
        <p14:creationId xmlns:p14="http://schemas.microsoft.com/office/powerpoint/2010/main" val="899282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4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Pseudo-LRU Binary Tree</a:t>
            </a:r>
          </a:p>
        </p:txBody>
      </p:sp>
      <p:sp>
        <p:nvSpPr>
          <p:cNvPr id="5" name="Content Placeholder 4"/>
          <p:cNvSpPr>
            <a:spLocks noGrp="1"/>
          </p:cNvSpPr>
          <p:nvPr>
            <p:ph idx="1"/>
          </p:nvPr>
        </p:nvSpPr>
        <p:spPr>
          <a:xfrm>
            <a:off x="698500" y="1066800"/>
            <a:ext cx="7683500" cy="1600200"/>
          </a:xfrm>
        </p:spPr>
        <p:txBody>
          <a:bodyPr/>
          <a:lstStyle/>
          <a:p>
            <a:r>
              <a:rPr lang="en-US" dirty="0"/>
              <a:t>For 2-way cache, on a hit, single LRU bit is set to point to other way</a:t>
            </a:r>
          </a:p>
          <a:p>
            <a:r>
              <a:rPr lang="en-US" dirty="0"/>
              <a:t>For 4-way cache, need 3 bits of state.  On cache hit, on path down tree, set all bits to point to other half.  On miss,  bits say which way to replace</a:t>
            </a:r>
          </a:p>
          <a:p>
            <a:endParaRPr lang="en-US" dirty="0"/>
          </a:p>
        </p:txBody>
      </p:sp>
      <p:sp>
        <p:nvSpPr>
          <p:cNvPr id="3" name="Slide Number Placeholder 2"/>
          <p:cNvSpPr>
            <a:spLocks noGrp="1"/>
          </p:cNvSpPr>
          <p:nvPr>
            <p:ph type="sldNum" sz="quarter" idx="12"/>
          </p:nvPr>
        </p:nvSpPr>
        <p:spPr/>
        <p:txBody>
          <a:bodyPr/>
          <a:lstStyle/>
          <a:p>
            <a:pPr>
              <a:defRPr/>
            </a:pPr>
            <a:fld id="{5DC2A54D-D38A-6449-A27D-1BD4A1440DD2}" type="slidenum">
              <a:rPr lang="en-US" smtClean="0"/>
              <a:pPr>
                <a:defRPr/>
              </a:pPr>
              <a:t>4</a:t>
            </a:fld>
            <a:endParaRPr lang="en-US" b="0">
              <a:solidFill>
                <a:srgbClr val="FBBA03"/>
              </a:solidFill>
            </a:endParaRPr>
          </a:p>
        </p:txBody>
      </p:sp>
      <p:sp>
        <p:nvSpPr>
          <p:cNvPr id="6" name="Oval 5"/>
          <p:cNvSpPr/>
          <p:nvPr/>
        </p:nvSpPr>
        <p:spPr>
          <a:xfrm>
            <a:off x="4267200" y="3276600"/>
            <a:ext cx="533400" cy="533400"/>
          </a:xfrm>
          <a:prstGeom prst="ellipse">
            <a:avLst/>
          </a:prstGeom>
          <a:solidFill>
            <a:schemeClr val="bg1"/>
          </a:solidFill>
          <a:ln w="19050" cmpd="sng">
            <a:solidFill>
              <a:schemeClr val="tx1"/>
            </a:solidFill>
          </a:ln>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8" name="Oval 7"/>
          <p:cNvSpPr/>
          <p:nvPr/>
        </p:nvSpPr>
        <p:spPr>
          <a:xfrm>
            <a:off x="2590800" y="4343400"/>
            <a:ext cx="533400" cy="533400"/>
          </a:xfrm>
          <a:prstGeom prst="ellipse">
            <a:avLst/>
          </a:prstGeom>
          <a:solidFill>
            <a:schemeClr val="bg1"/>
          </a:solidFill>
          <a:ln w="19050" cmpd="sng">
            <a:solidFill>
              <a:schemeClr val="tx1"/>
            </a:solidFill>
          </a:ln>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9" name="Oval 8"/>
          <p:cNvSpPr/>
          <p:nvPr/>
        </p:nvSpPr>
        <p:spPr>
          <a:xfrm>
            <a:off x="6019800" y="4343400"/>
            <a:ext cx="533400" cy="533400"/>
          </a:xfrm>
          <a:prstGeom prst="ellipse">
            <a:avLst/>
          </a:prstGeom>
          <a:solidFill>
            <a:schemeClr val="bg1"/>
          </a:solidFill>
          <a:ln w="19050" cmpd="sng">
            <a:solidFill>
              <a:schemeClr val="tx1"/>
            </a:solidFill>
          </a:ln>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chemeClr val="hlink"/>
              </a:solidFill>
              <a:effectLst/>
              <a:latin typeface="Arial" charset="0"/>
            </a:endParaRPr>
          </a:p>
        </p:txBody>
      </p:sp>
      <p:sp>
        <p:nvSpPr>
          <p:cNvPr id="10" name="Rectangle 9"/>
          <p:cNvSpPr/>
          <p:nvPr/>
        </p:nvSpPr>
        <p:spPr>
          <a:xfrm>
            <a:off x="6400800" y="5562600"/>
            <a:ext cx="1600200" cy="550277"/>
          </a:xfrm>
          <a:prstGeom prst="rect">
            <a:avLst/>
          </a:prstGeom>
          <a:solidFill>
            <a:schemeClr val="bg1"/>
          </a:solidFill>
          <a:ln w="19050" cmpd="sng">
            <a:solidFill>
              <a:schemeClr val="tx1"/>
            </a:solidFill>
          </a:ln>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Calibri"/>
              </a:rPr>
              <a:t>Way 0</a:t>
            </a:r>
          </a:p>
        </p:txBody>
      </p:sp>
      <p:sp>
        <p:nvSpPr>
          <p:cNvPr id="12" name="Rectangle 11"/>
          <p:cNvSpPr/>
          <p:nvPr/>
        </p:nvSpPr>
        <p:spPr>
          <a:xfrm>
            <a:off x="4648200" y="5562600"/>
            <a:ext cx="1600200" cy="550277"/>
          </a:xfrm>
          <a:prstGeom prst="rect">
            <a:avLst/>
          </a:prstGeom>
          <a:solidFill>
            <a:schemeClr val="bg1"/>
          </a:solidFill>
          <a:ln w="19050" cmpd="sng">
            <a:solidFill>
              <a:schemeClr val="tx1"/>
            </a:solidFill>
          </a:ln>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Calibri"/>
              </a:rPr>
              <a:t>Way 1</a:t>
            </a:r>
          </a:p>
        </p:txBody>
      </p:sp>
      <p:sp>
        <p:nvSpPr>
          <p:cNvPr id="13" name="Rectangle 12"/>
          <p:cNvSpPr/>
          <p:nvPr/>
        </p:nvSpPr>
        <p:spPr>
          <a:xfrm>
            <a:off x="2895600" y="5562600"/>
            <a:ext cx="1600200" cy="550277"/>
          </a:xfrm>
          <a:prstGeom prst="rect">
            <a:avLst/>
          </a:prstGeom>
          <a:solidFill>
            <a:schemeClr val="bg1"/>
          </a:solidFill>
          <a:ln w="19050" cmpd="sng">
            <a:solidFill>
              <a:schemeClr val="tx1"/>
            </a:solidFill>
          </a:ln>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Calibri"/>
              </a:rPr>
              <a:t>Way 2</a:t>
            </a:r>
          </a:p>
        </p:txBody>
      </p:sp>
      <p:sp>
        <p:nvSpPr>
          <p:cNvPr id="14" name="Rectangle 13"/>
          <p:cNvSpPr/>
          <p:nvPr/>
        </p:nvSpPr>
        <p:spPr>
          <a:xfrm>
            <a:off x="1143000" y="5562600"/>
            <a:ext cx="1600200" cy="550277"/>
          </a:xfrm>
          <a:prstGeom prst="rect">
            <a:avLst/>
          </a:prstGeom>
          <a:solidFill>
            <a:schemeClr val="bg1"/>
          </a:solidFill>
          <a:ln w="19050" cmpd="sng">
            <a:solidFill>
              <a:schemeClr val="tx1"/>
            </a:solidFill>
          </a:ln>
        </p:spPr>
        <p:txBody>
          <a:bodyPr vert="horz" wrap="none" lIns="0" tIns="0" rIns="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Calibri"/>
              </a:rPr>
              <a:t>Way 3</a:t>
            </a:r>
          </a:p>
        </p:txBody>
      </p:sp>
      <p:cxnSp>
        <p:nvCxnSpPr>
          <p:cNvPr id="16" name="Straight Arrow Connector 15"/>
          <p:cNvCxnSpPr>
            <a:stCxn id="6" idx="3"/>
            <a:endCxn id="8" idx="7"/>
          </p:cNvCxnSpPr>
          <p:nvPr/>
        </p:nvCxnSpPr>
        <p:spPr bwMode="auto">
          <a:xfrm flipH="1">
            <a:off x="3046085" y="3731885"/>
            <a:ext cx="1299230" cy="689630"/>
          </a:xfrm>
          <a:prstGeom prst="straightConnector1">
            <a:avLst/>
          </a:prstGeom>
          <a:solidFill>
            <a:schemeClr val="bg1"/>
          </a:solidFill>
          <a:ln w="38100" cap="flat" cmpd="sng" algn="ctr">
            <a:solidFill>
              <a:schemeClr val="tx1"/>
            </a:solidFill>
            <a:prstDash val="solid"/>
            <a:round/>
            <a:headEnd type="none" w="med" len="med"/>
            <a:tailEnd type="triangle" w="lg" len="lg"/>
          </a:ln>
          <a:effectLst/>
        </p:spPr>
      </p:cxnSp>
      <p:cxnSp>
        <p:nvCxnSpPr>
          <p:cNvPr id="19" name="Straight Arrow Connector 18"/>
          <p:cNvCxnSpPr>
            <a:stCxn id="6" idx="5"/>
            <a:endCxn id="9" idx="1"/>
          </p:cNvCxnSpPr>
          <p:nvPr/>
        </p:nvCxnSpPr>
        <p:spPr bwMode="auto">
          <a:xfrm>
            <a:off x="4722485" y="3731885"/>
            <a:ext cx="1375430" cy="689630"/>
          </a:xfrm>
          <a:prstGeom prst="straightConnector1">
            <a:avLst/>
          </a:prstGeom>
          <a:solidFill>
            <a:schemeClr val="bg1"/>
          </a:solidFill>
          <a:ln w="38100" cap="flat" cmpd="sng" algn="ctr">
            <a:solidFill>
              <a:schemeClr val="tx1"/>
            </a:solidFill>
            <a:prstDash val="solid"/>
            <a:round/>
            <a:headEnd type="none" w="med" len="med"/>
            <a:tailEnd type="triangle" w="lg" len="lg"/>
          </a:ln>
          <a:effectLst/>
        </p:spPr>
      </p:cxnSp>
      <p:cxnSp>
        <p:nvCxnSpPr>
          <p:cNvPr id="23" name="Straight Arrow Connector 22"/>
          <p:cNvCxnSpPr>
            <a:stCxn id="8" idx="3"/>
            <a:endCxn id="14" idx="0"/>
          </p:cNvCxnSpPr>
          <p:nvPr/>
        </p:nvCxnSpPr>
        <p:spPr bwMode="auto">
          <a:xfrm flipH="1">
            <a:off x="1943100" y="4798685"/>
            <a:ext cx="725815" cy="763915"/>
          </a:xfrm>
          <a:prstGeom prst="straightConnector1">
            <a:avLst/>
          </a:prstGeom>
          <a:solidFill>
            <a:schemeClr val="bg1"/>
          </a:solidFill>
          <a:ln w="38100" cap="flat" cmpd="sng" algn="ctr">
            <a:solidFill>
              <a:schemeClr val="tx1"/>
            </a:solidFill>
            <a:prstDash val="solid"/>
            <a:round/>
            <a:headEnd type="none" w="med" len="med"/>
            <a:tailEnd type="triangle" w="lg" len="lg"/>
          </a:ln>
          <a:effectLst/>
        </p:spPr>
      </p:cxnSp>
      <p:cxnSp>
        <p:nvCxnSpPr>
          <p:cNvPr id="26" name="Straight Arrow Connector 25"/>
          <p:cNvCxnSpPr>
            <a:stCxn id="8" idx="5"/>
            <a:endCxn id="13" idx="0"/>
          </p:cNvCxnSpPr>
          <p:nvPr/>
        </p:nvCxnSpPr>
        <p:spPr bwMode="auto">
          <a:xfrm>
            <a:off x="3046085" y="4798685"/>
            <a:ext cx="649615" cy="763915"/>
          </a:xfrm>
          <a:prstGeom prst="straightConnector1">
            <a:avLst/>
          </a:prstGeom>
          <a:solidFill>
            <a:schemeClr val="bg1"/>
          </a:solidFill>
          <a:ln w="38100" cap="flat" cmpd="sng" algn="ctr">
            <a:solidFill>
              <a:schemeClr val="tx1"/>
            </a:solidFill>
            <a:prstDash val="solid"/>
            <a:round/>
            <a:headEnd type="none" w="med" len="med"/>
            <a:tailEnd type="triangle" w="lg" len="lg"/>
          </a:ln>
          <a:effectLst/>
        </p:spPr>
      </p:cxnSp>
      <p:cxnSp>
        <p:nvCxnSpPr>
          <p:cNvPr id="29" name="Straight Arrow Connector 28"/>
          <p:cNvCxnSpPr>
            <a:stCxn id="9" idx="5"/>
            <a:endCxn id="10" idx="0"/>
          </p:cNvCxnSpPr>
          <p:nvPr/>
        </p:nvCxnSpPr>
        <p:spPr bwMode="auto">
          <a:xfrm>
            <a:off x="6475085" y="4798685"/>
            <a:ext cx="725815" cy="763915"/>
          </a:xfrm>
          <a:prstGeom prst="straightConnector1">
            <a:avLst/>
          </a:prstGeom>
          <a:solidFill>
            <a:schemeClr val="bg1"/>
          </a:solidFill>
          <a:ln w="38100" cap="flat" cmpd="sng" algn="ctr">
            <a:solidFill>
              <a:schemeClr val="tx1"/>
            </a:solidFill>
            <a:prstDash val="solid"/>
            <a:round/>
            <a:headEnd type="none" w="med" len="med"/>
            <a:tailEnd type="triangle" w="lg" len="lg"/>
          </a:ln>
          <a:effectLst/>
        </p:spPr>
      </p:cxnSp>
      <p:cxnSp>
        <p:nvCxnSpPr>
          <p:cNvPr id="32" name="Straight Arrow Connector 31"/>
          <p:cNvCxnSpPr>
            <a:stCxn id="9" idx="3"/>
            <a:endCxn id="12" idx="0"/>
          </p:cNvCxnSpPr>
          <p:nvPr/>
        </p:nvCxnSpPr>
        <p:spPr bwMode="auto">
          <a:xfrm flipH="1">
            <a:off x="5448300" y="4798685"/>
            <a:ext cx="649615" cy="763915"/>
          </a:xfrm>
          <a:prstGeom prst="straightConnector1">
            <a:avLst/>
          </a:prstGeom>
          <a:solidFill>
            <a:schemeClr val="bg1"/>
          </a:solidFill>
          <a:ln w="38100" cap="flat" cmpd="sng" algn="ctr">
            <a:solidFill>
              <a:schemeClr val="tx1"/>
            </a:solidFill>
            <a:prstDash val="solid"/>
            <a:round/>
            <a:headEnd type="none" w="med" len="med"/>
            <a:tailEnd type="triangle" w="lg" len="lg"/>
          </a:ln>
          <a:effectLst/>
        </p:spPr>
      </p:cxnSp>
      <p:sp>
        <p:nvSpPr>
          <p:cNvPr id="35" name="TextBox 34"/>
          <p:cNvSpPr txBox="1"/>
          <p:nvPr/>
        </p:nvSpPr>
        <p:spPr>
          <a:xfrm>
            <a:off x="3505200" y="3733800"/>
            <a:ext cx="327308" cy="400110"/>
          </a:xfrm>
          <a:prstGeom prst="rect">
            <a:avLst/>
          </a:prstGeom>
          <a:noFill/>
        </p:spPr>
        <p:txBody>
          <a:bodyPr wrap="none" rtlCol="0">
            <a:spAutoFit/>
          </a:bodyPr>
          <a:lstStyle/>
          <a:p>
            <a:r>
              <a:rPr lang="en-US" sz="2000" b="1" dirty="0">
                <a:solidFill>
                  <a:srgbClr val="000000"/>
                </a:solidFill>
              </a:rPr>
              <a:t>1</a:t>
            </a:r>
          </a:p>
        </p:txBody>
      </p:sp>
      <p:sp>
        <p:nvSpPr>
          <p:cNvPr id="37" name="TextBox 36"/>
          <p:cNvSpPr txBox="1"/>
          <p:nvPr/>
        </p:nvSpPr>
        <p:spPr>
          <a:xfrm>
            <a:off x="5334000" y="3733800"/>
            <a:ext cx="327308" cy="400110"/>
          </a:xfrm>
          <a:prstGeom prst="rect">
            <a:avLst/>
          </a:prstGeom>
          <a:noFill/>
        </p:spPr>
        <p:txBody>
          <a:bodyPr wrap="none" rtlCol="0">
            <a:spAutoFit/>
          </a:bodyPr>
          <a:lstStyle/>
          <a:p>
            <a:r>
              <a:rPr lang="en-US" sz="2000" b="1" dirty="0">
                <a:solidFill>
                  <a:srgbClr val="000000"/>
                </a:solidFill>
              </a:rPr>
              <a:t>0</a:t>
            </a:r>
          </a:p>
        </p:txBody>
      </p:sp>
      <p:sp>
        <p:nvSpPr>
          <p:cNvPr id="38" name="TextBox 37"/>
          <p:cNvSpPr txBox="1"/>
          <p:nvPr/>
        </p:nvSpPr>
        <p:spPr>
          <a:xfrm>
            <a:off x="2133600" y="4724400"/>
            <a:ext cx="327308" cy="400110"/>
          </a:xfrm>
          <a:prstGeom prst="rect">
            <a:avLst/>
          </a:prstGeom>
          <a:noFill/>
        </p:spPr>
        <p:txBody>
          <a:bodyPr wrap="none" rtlCol="0">
            <a:spAutoFit/>
          </a:bodyPr>
          <a:lstStyle/>
          <a:p>
            <a:r>
              <a:rPr lang="en-US" sz="2000" b="1" dirty="0">
                <a:solidFill>
                  <a:srgbClr val="000000"/>
                </a:solidFill>
              </a:rPr>
              <a:t>1</a:t>
            </a:r>
          </a:p>
        </p:txBody>
      </p:sp>
      <p:sp>
        <p:nvSpPr>
          <p:cNvPr id="39" name="TextBox 38"/>
          <p:cNvSpPr txBox="1"/>
          <p:nvPr/>
        </p:nvSpPr>
        <p:spPr>
          <a:xfrm>
            <a:off x="5562600" y="4724400"/>
            <a:ext cx="327308" cy="400110"/>
          </a:xfrm>
          <a:prstGeom prst="rect">
            <a:avLst/>
          </a:prstGeom>
          <a:noFill/>
        </p:spPr>
        <p:txBody>
          <a:bodyPr wrap="none" rtlCol="0">
            <a:spAutoFit/>
          </a:bodyPr>
          <a:lstStyle/>
          <a:p>
            <a:r>
              <a:rPr lang="en-US" sz="2000" b="1" dirty="0">
                <a:solidFill>
                  <a:srgbClr val="000000"/>
                </a:solidFill>
              </a:rPr>
              <a:t>1</a:t>
            </a:r>
          </a:p>
        </p:txBody>
      </p:sp>
      <p:sp>
        <p:nvSpPr>
          <p:cNvPr id="40" name="TextBox 39"/>
          <p:cNvSpPr txBox="1"/>
          <p:nvPr/>
        </p:nvSpPr>
        <p:spPr>
          <a:xfrm>
            <a:off x="3352800" y="4724400"/>
            <a:ext cx="327308" cy="400110"/>
          </a:xfrm>
          <a:prstGeom prst="rect">
            <a:avLst/>
          </a:prstGeom>
          <a:noFill/>
        </p:spPr>
        <p:txBody>
          <a:bodyPr wrap="none" rtlCol="0">
            <a:spAutoFit/>
          </a:bodyPr>
          <a:lstStyle/>
          <a:p>
            <a:r>
              <a:rPr lang="en-US" sz="2000" b="1" dirty="0">
                <a:solidFill>
                  <a:srgbClr val="000000"/>
                </a:solidFill>
              </a:rPr>
              <a:t>0</a:t>
            </a:r>
          </a:p>
        </p:txBody>
      </p:sp>
      <p:sp>
        <p:nvSpPr>
          <p:cNvPr id="41" name="TextBox 40"/>
          <p:cNvSpPr txBox="1"/>
          <p:nvPr/>
        </p:nvSpPr>
        <p:spPr>
          <a:xfrm>
            <a:off x="6705600" y="4724400"/>
            <a:ext cx="327308" cy="400110"/>
          </a:xfrm>
          <a:prstGeom prst="rect">
            <a:avLst/>
          </a:prstGeom>
          <a:noFill/>
        </p:spPr>
        <p:txBody>
          <a:bodyPr wrap="none" rtlCol="0">
            <a:spAutoFit/>
          </a:bodyPr>
          <a:lstStyle/>
          <a:p>
            <a:r>
              <a:rPr lang="en-US" sz="2000" b="1" dirty="0">
                <a:solidFill>
                  <a:srgbClr val="000000"/>
                </a:solidFill>
              </a:rPr>
              <a:t>0</a:t>
            </a:r>
          </a:p>
        </p:txBody>
      </p:sp>
    </p:spTree>
    <p:extLst>
      <p:ext uri="{BB962C8B-B14F-4D97-AF65-F5344CB8AC3E}">
        <p14:creationId xmlns:p14="http://schemas.microsoft.com/office/powerpoint/2010/main" val="75598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9" name="Rectangle 5"/>
          <p:cNvSpPr>
            <a:spLocks noGrp="1" noChangeArrowheads="1"/>
          </p:cNvSpPr>
          <p:nvPr>
            <p:ph type="title"/>
          </p:nvPr>
        </p:nvSpPr>
        <p:spPr/>
        <p:txBody>
          <a:bodyPr/>
          <a:lstStyle/>
          <a:p>
            <a:r>
              <a:rPr lang="en-US" altLang="ko-KR">
                <a:ea typeface="굴림" charset="-127"/>
                <a:cs typeface="굴림" charset="-127"/>
              </a:rPr>
              <a:t>CPU-Cache Interaction</a:t>
            </a:r>
            <a:br>
              <a:rPr lang="en-US" altLang="ko-KR">
                <a:ea typeface="굴림" charset="-127"/>
                <a:cs typeface="굴림" charset="-127"/>
              </a:rPr>
            </a:br>
            <a:r>
              <a:rPr lang="en-US" altLang="ko-KR" sz="2400">
                <a:ea typeface="굴림" charset="-127"/>
                <a:cs typeface="굴림" charset="-127"/>
              </a:rPr>
              <a:t>(5-stage pipeline)</a:t>
            </a:r>
            <a:endParaRPr lang="en-US" altLang="ko-KR" sz="2800">
              <a:ea typeface="굴림" charset="-127"/>
              <a:cs typeface="굴림" charset="-127"/>
              <a:hlinkClick r:id="" action="ppaction://hlinkpres?slideindex=1&amp;slidetitle="/>
            </a:endParaRPr>
          </a:p>
        </p:txBody>
      </p:sp>
      <p:sp>
        <p:nvSpPr>
          <p:cNvPr id="102" name="Slide Number Placeholder 5"/>
          <p:cNvSpPr>
            <a:spLocks noGrp="1"/>
          </p:cNvSpPr>
          <p:nvPr>
            <p:ph type="sldNum" sz="quarter" idx="12"/>
          </p:nvPr>
        </p:nvSpPr>
        <p:spPr/>
        <p:txBody>
          <a:bodyPr/>
          <a:lstStyle/>
          <a:p>
            <a:fld id="{44164EC8-B90F-E840-AD44-EB1EBCB3AC8B}" type="slidenum">
              <a:rPr lang="en-US"/>
              <a:pPr/>
              <a:t>5</a:t>
            </a:fld>
            <a:endParaRPr lang="en-US" b="0">
              <a:solidFill>
                <a:srgbClr val="FBBA03"/>
              </a:solidFill>
            </a:endParaRPr>
          </a:p>
        </p:txBody>
      </p:sp>
      <p:sp>
        <p:nvSpPr>
          <p:cNvPr id="1480706" name="Line 2"/>
          <p:cNvSpPr>
            <a:spLocks noChangeShapeType="1"/>
          </p:cNvSpPr>
          <p:nvPr/>
        </p:nvSpPr>
        <p:spPr bwMode="auto">
          <a:xfrm>
            <a:off x="4953000" y="3505200"/>
            <a:ext cx="18288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07" name="Line 3"/>
          <p:cNvSpPr>
            <a:spLocks noChangeShapeType="1"/>
          </p:cNvSpPr>
          <p:nvPr/>
        </p:nvSpPr>
        <p:spPr bwMode="auto">
          <a:xfrm>
            <a:off x="5867400" y="2667000"/>
            <a:ext cx="533400"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08" name="Line 4"/>
          <p:cNvSpPr>
            <a:spLocks noChangeShapeType="1"/>
          </p:cNvSpPr>
          <p:nvPr/>
        </p:nvSpPr>
        <p:spPr bwMode="auto">
          <a:xfrm>
            <a:off x="4800600" y="2462213"/>
            <a:ext cx="695325"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10" name="Freeform 6"/>
          <p:cNvSpPr>
            <a:spLocks/>
          </p:cNvSpPr>
          <p:nvPr/>
        </p:nvSpPr>
        <p:spPr bwMode="auto">
          <a:xfrm>
            <a:off x="1168400" y="2259013"/>
            <a:ext cx="344488" cy="1004887"/>
          </a:xfrm>
          <a:custGeom>
            <a:avLst/>
            <a:gdLst/>
            <a:ahLst/>
            <a:cxnLst>
              <a:cxn ang="0">
                <a:pos x="0" y="632"/>
              </a:cxn>
              <a:cxn ang="0">
                <a:pos x="0" y="56"/>
              </a:cxn>
              <a:cxn ang="0">
                <a:pos x="0" y="0"/>
              </a:cxn>
              <a:cxn ang="0">
                <a:pos x="216" y="0"/>
              </a:cxn>
            </a:cxnLst>
            <a:rect l="0" t="0" r="r" b="b"/>
            <a:pathLst>
              <a:path w="217" h="633">
                <a:moveTo>
                  <a:pt x="0" y="632"/>
                </a:moveTo>
                <a:lnTo>
                  <a:pt x="0" y="56"/>
                </a:lnTo>
                <a:lnTo>
                  <a:pt x="0" y="0"/>
                </a:lnTo>
                <a:lnTo>
                  <a:pt x="216"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11" name="Freeform 7"/>
          <p:cNvSpPr>
            <a:spLocks/>
          </p:cNvSpPr>
          <p:nvPr/>
        </p:nvSpPr>
        <p:spPr bwMode="auto">
          <a:xfrm>
            <a:off x="1130300" y="3262313"/>
            <a:ext cx="306388" cy="1587"/>
          </a:xfrm>
          <a:custGeom>
            <a:avLst/>
            <a:gdLst/>
            <a:ahLst/>
            <a:cxnLst>
              <a:cxn ang="0">
                <a:pos x="0" y="0"/>
              </a:cxn>
              <a:cxn ang="0">
                <a:pos x="144" y="0"/>
              </a:cxn>
              <a:cxn ang="0">
                <a:pos x="192" y="0"/>
              </a:cxn>
            </a:cxnLst>
            <a:rect l="0" t="0" r="r" b="b"/>
            <a:pathLst>
              <a:path w="193" h="1">
                <a:moveTo>
                  <a:pt x="0" y="0"/>
                </a:moveTo>
                <a:lnTo>
                  <a:pt x="144" y="0"/>
                </a:lnTo>
                <a:lnTo>
                  <a:pt x="192"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12" name="Rectangle 8"/>
          <p:cNvSpPr>
            <a:spLocks noChangeArrowheads="1"/>
          </p:cNvSpPr>
          <p:nvPr/>
        </p:nvSpPr>
        <p:spPr bwMode="auto">
          <a:xfrm>
            <a:off x="914400" y="2970213"/>
            <a:ext cx="203200" cy="584200"/>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13" name="Line 9"/>
          <p:cNvSpPr>
            <a:spLocks noChangeShapeType="1"/>
          </p:cNvSpPr>
          <p:nvPr/>
        </p:nvSpPr>
        <p:spPr bwMode="auto">
          <a:xfrm>
            <a:off x="1143000" y="3262313"/>
            <a:ext cx="50800"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14" name="Rectangle 10"/>
          <p:cNvSpPr>
            <a:spLocks noChangeArrowheads="1"/>
          </p:cNvSpPr>
          <p:nvPr/>
        </p:nvSpPr>
        <p:spPr bwMode="auto">
          <a:xfrm>
            <a:off x="836613" y="3167063"/>
            <a:ext cx="344296" cy="274434"/>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200" dirty="0">
                <a:solidFill>
                  <a:srgbClr val="000000"/>
                </a:solidFill>
                <a:latin typeface="Calibri"/>
                <a:cs typeface="Calibri"/>
              </a:rPr>
              <a:t>PC</a:t>
            </a:r>
          </a:p>
        </p:txBody>
      </p:sp>
      <p:sp>
        <p:nvSpPr>
          <p:cNvPr id="1480715" name="Freeform 11"/>
          <p:cNvSpPr>
            <a:spLocks/>
          </p:cNvSpPr>
          <p:nvPr/>
        </p:nvSpPr>
        <p:spPr bwMode="auto">
          <a:xfrm>
            <a:off x="977900" y="3478213"/>
            <a:ext cx="77788" cy="77787"/>
          </a:xfrm>
          <a:custGeom>
            <a:avLst/>
            <a:gdLst/>
            <a:ahLst/>
            <a:cxnLst>
              <a:cxn ang="0">
                <a:pos x="0" y="48"/>
              </a:cxn>
              <a:cxn ang="0">
                <a:pos x="24" y="0"/>
              </a:cxn>
              <a:cxn ang="0">
                <a:pos x="48" y="48"/>
              </a:cxn>
            </a:cxnLst>
            <a:rect l="0" t="0" r="r" b="b"/>
            <a:pathLst>
              <a:path w="49" h="49">
                <a:moveTo>
                  <a:pt x="0" y="48"/>
                </a:moveTo>
                <a:lnTo>
                  <a:pt x="24" y="0"/>
                </a:lnTo>
                <a:lnTo>
                  <a:pt x="48" y="4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16" name="Rectangle 12"/>
          <p:cNvSpPr>
            <a:spLocks noChangeArrowheads="1"/>
          </p:cNvSpPr>
          <p:nvPr/>
        </p:nvSpPr>
        <p:spPr bwMode="auto">
          <a:xfrm>
            <a:off x="1446213" y="3108325"/>
            <a:ext cx="1068387" cy="1235075"/>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endParaRPr lang="en-US" sz="2800">
              <a:solidFill>
                <a:srgbClr val="000000"/>
              </a:solidFill>
              <a:latin typeface="Calibri"/>
              <a:cs typeface="Calibri"/>
            </a:endParaRPr>
          </a:p>
        </p:txBody>
      </p:sp>
      <p:sp>
        <p:nvSpPr>
          <p:cNvPr id="1480717" name="Rectangle 13"/>
          <p:cNvSpPr>
            <a:spLocks noChangeArrowheads="1"/>
          </p:cNvSpPr>
          <p:nvPr/>
        </p:nvSpPr>
        <p:spPr bwMode="auto">
          <a:xfrm>
            <a:off x="1393825" y="3105150"/>
            <a:ext cx="568165"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a:solidFill>
                  <a:srgbClr val="000000"/>
                </a:solidFill>
                <a:latin typeface="Calibri"/>
                <a:cs typeface="Calibri"/>
              </a:rPr>
              <a:t>addr</a:t>
            </a:r>
          </a:p>
        </p:txBody>
      </p:sp>
      <p:sp>
        <p:nvSpPr>
          <p:cNvPr id="1480718" name="Rectangle 14"/>
          <p:cNvSpPr>
            <a:spLocks noChangeArrowheads="1"/>
          </p:cNvSpPr>
          <p:nvPr/>
        </p:nvSpPr>
        <p:spPr bwMode="auto">
          <a:xfrm>
            <a:off x="2052638" y="3133725"/>
            <a:ext cx="486613"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dirty="0" err="1">
                <a:solidFill>
                  <a:srgbClr val="000000"/>
                </a:solidFill>
                <a:latin typeface="Calibri"/>
                <a:cs typeface="Calibri"/>
              </a:rPr>
              <a:t>inst</a:t>
            </a:r>
            <a:endParaRPr lang="en-US" dirty="0">
              <a:solidFill>
                <a:srgbClr val="000000"/>
              </a:solidFill>
              <a:latin typeface="Calibri"/>
              <a:cs typeface="Calibri"/>
            </a:endParaRPr>
          </a:p>
        </p:txBody>
      </p:sp>
      <p:sp>
        <p:nvSpPr>
          <p:cNvPr id="1480719" name="Rectangle 15"/>
          <p:cNvSpPr>
            <a:spLocks noChangeArrowheads="1"/>
          </p:cNvSpPr>
          <p:nvPr/>
        </p:nvSpPr>
        <p:spPr bwMode="auto">
          <a:xfrm>
            <a:off x="1404938" y="3587750"/>
            <a:ext cx="1087638"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dirty="0">
                <a:solidFill>
                  <a:srgbClr val="000000"/>
                </a:solidFill>
                <a:latin typeface="Calibri"/>
                <a:cs typeface="Calibri"/>
              </a:rPr>
              <a:t>Primary</a:t>
            </a:r>
          </a:p>
          <a:p>
            <a:pPr>
              <a:spcBef>
                <a:spcPct val="0"/>
              </a:spcBef>
            </a:pPr>
            <a:r>
              <a:rPr lang="en-US" dirty="0">
                <a:solidFill>
                  <a:srgbClr val="000000"/>
                </a:solidFill>
                <a:latin typeface="Calibri"/>
                <a:cs typeface="Calibri"/>
              </a:rPr>
              <a:t>Instruction</a:t>
            </a:r>
          </a:p>
          <a:p>
            <a:pPr>
              <a:spcBef>
                <a:spcPct val="0"/>
              </a:spcBef>
            </a:pPr>
            <a:r>
              <a:rPr lang="en-US" dirty="0">
                <a:solidFill>
                  <a:srgbClr val="000000"/>
                </a:solidFill>
                <a:latin typeface="Calibri"/>
                <a:cs typeface="Calibri"/>
              </a:rPr>
              <a:t>Cache</a:t>
            </a:r>
          </a:p>
        </p:txBody>
      </p:sp>
      <p:sp>
        <p:nvSpPr>
          <p:cNvPr id="1480720" name="Rectangle 16"/>
          <p:cNvSpPr>
            <a:spLocks noChangeArrowheads="1"/>
          </p:cNvSpPr>
          <p:nvPr/>
        </p:nvSpPr>
        <p:spPr bwMode="auto">
          <a:xfrm>
            <a:off x="987425" y="1682750"/>
            <a:ext cx="479599"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dirty="0">
                <a:solidFill>
                  <a:srgbClr val="000000"/>
                </a:solidFill>
                <a:latin typeface="Calibri"/>
                <a:cs typeface="Calibri"/>
              </a:rPr>
              <a:t>0x4</a:t>
            </a:r>
          </a:p>
        </p:txBody>
      </p:sp>
      <p:sp>
        <p:nvSpPr>
          <p:cNvPr id="1480721" name="Freeform 17"/>
          <p:cNvSpPr>
            <a:spLocks/>
          </p:cNvSpPr>
          <p:nvPr/>
        </p:nvSpPr>
        <p:spPr bwMode="auto">
          <a:xfrm>
            <a:off x="1522413" y="1724025"/>
            <a:ext cx="382587" cy="611188"/>
          </a:xfrm>
          <a:custGeom>
            <a:avLst/>
            <a:gdLst/>
            <a:ahLst/>
            <a:cxnLst>
              <a:cxn ang="0">
                <a:pos x="0" y="0"/>
              </a:cxn>
              <a:cxn ang="0">
                <a:pos x="0" y="160"/>
              </a:cxn>
              <a:cxn ang="0">
                <a:pos x="48" y="192"/>
              </a:cxn>
              <a:cxn ang="0">
                <a:pos x="0" y="224"/>
              </a:cxn>
              <a:cxn ang="0">
                <a:pos x="0" y="384"/>
              </a:cxn>
              <a:cxn ang="0">
                <a:pos x="240" y="288"/>
              </a:cxn>
              <a:cxn ang="0">
                <a:pos x="240" y="96"/>
              </a:cxn>
              <a:cxn ang="0">
                <a:pos x="0" y="0"/>
              </a:cxn>
            </a:cxnLst>
            <a:rect l="0" t="0" r="r" b="b"/>
            <a:pathLst>
              <a:path w="241" h="385">
                <a:moveTo>
                  <a:pt x="0" y="0"/>
                </a:moveTo>
                <a:lnTo>
                  <a:pt x="0" y="160"/>
                </a:lnTo>
                <a:lnTo>
                  <a:pt x="48" y="192"/>
                </a:lnTo>
                <a:lnTo>
                  <a:pt x="0" y="224"/>
                </a:lnTo>
                <a:lnTo>
                  <a:pt x="0" y="384"/>
                </a:lnTo>
                <a:lnTo>
                  <a:pt x="240" y="288"/>
                </a:lnTo>
                <a:lnTo>
                  <a:pt x="240" y="96"/>
                </a:lnTo>
                <a:lnTo>
                  <a:pt x="0" y="0"/>
                </a:lnTo>
              </a:path>
            </a:pathLst>
          </a:custGeom>
          <a:solidFill>
            <a:schemeClr val="bg1"/>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22" name="Line 18"/>
          <p:cNvSpPr>
            <a:spLocks noChangeShapeType="1"/>
          </p:cNvSpPr>
          <p:nvPr/>
        </p:nvSpPr>
        <p:spPr bwMode="auto">
          <a:xfrm>
            <a:off x="1452563" y="1800225"/>
            <a:ext cx="63500" cy="0"/>
          </a:xfrm>
          <a:prstGeom prst="line">
            <a:avLst/>
          </a:prstGeom>
          <a:no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23" name="Rectangle 19"/>
          <p:cNvSpPr>
            <a:spLocks noChangeArrowheads="1"/>
          </p:cNvSpPr>
          <p:nvPr/>
        </p:nvSpPr>
        <p:spPr bwMode="auto">
          <a:xfrm>
            <a:off x="1547712" y="1859166"/>
            <a:ext cx="433488" cy="274434"/>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1200" dirty="0">
                <a:solidFill>
                  <a:srgbClr val="000000"/>
                </a:solidFill>
                <a:latin typeface="Calibri"/>
                <a:cs typeface="Calibri"/>
              </a:rPr>
              <a:t>Add</a:t>
            </a:r>
          </a:p>
        </p:txBody>
      </p:sp>
      <p:grpSp>
        <p:nvGrpSpPr>
          <p:cNvPr id="1480724" name="Group 20"/>
          <p:cNvGrpSpPr>
            <a:grpSpLocks/>
          </p:cNvGrpSpPr>
          <p:nvPr/>
        </p:nvGrpSpPr>
        <p:grpSpPr bwMode="auto">
          <a:xfrm>
            <a:off x="3275018" y="2701925"/>
            <a:ext cx="311150" cy="485775"/>
            <a:chOff x="2063" y="1846"/>
            <a:chExt cx="196" cy="306"/>
          </a:xfrm>
        </p:grpSpPr>
        <p:sp>
          <p:nvSpPr>
            <p:cNvPr id="1480725" name="Rectangle 21"/>
            <p:cNvSpPr>
              <a:spLocks noChangeArrowheads="1"/>
            </p:cNvSpPr>
            <p:nvPr/>
          </p:nvSpPr>
          <p:spPr bwMode="auto">
            <a:xfrm>
              <a:off x="2102" y="1846"/>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26" name="Freeform 22"/>
            <p:cNvSpPr>
              <a:spLocks/>
            </p:cNvSpPr>
            <p:nvPr/>
          </p:nvSpPr>
          <p:spPr bwMode="auto">
            <a:xfrm>
              <a:off x="2135" y="2108"/>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27" name="Rectangle 23"/>
            <p:cNvSpPr>
              <a:spLocks noChangeArrowheads="1"/>
            </p:cNvSpPr>
            <p:nvPr/>
          </p:nvSpPr>
          <p:spPr bwMode="auto">
            <a:xfrm>
              <a:off x="2063" y="1913"/>
              <a:ext cx="196" cy="173"/>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200">
                  <a:solidFill>
                    <a:srgbClr val="000000"/>
                  </a:solidFill>
                  <a:latin typeface="Calibri"/>
                  <a:cs typeface="Calibri"/>
                </a:rPr>
                <a:t>IR</a:t>
              </a:r>
            </a:p>
          </p:txBody>
        </p:sp>
      </p:grpSp>
      <p:sp>
        <p:nvSpPr>
          <p:cNvPr id="1480728" name="Freeform 24"/>
          <p:cNvSpPr>
            <a:spLocks/>
          </p:cNvSpPr>
          <p:nvPr/>
        </p:nvSpPr>
        <p:spPr bwMode="auto">
          <a:xfrm>
            <a:off x="609600" y="1371600"/>
            <a:ext cx="1452563" cy="1897063"/>
          </a:xfrm>
          <a:custGeom>
            <a:avLst/>
            <a:gdLst/>
            <a:ahLst/>
            <a:cxnLst>
              <a:cxn ang="0">
                <a:pos x="822" y="429"/>
              </a:cxn>
              <a:cxn ang="0">
                <a:pos x="915" y="429"/>
              </a:cxn>
              <a:cxn ang="0">
                <a:pos x="915" y="0"/>
              </a:cxn>
              <a:cxn ang="0">
                <a:pos x="0" y="1"/>
              </a:cxn>
              <a:cxn ang="0">
                <a:pos x="0" y="1195"/>
              </a:cxn>
              <a:cxn ang="0">
                <a:pos x="212" y="1195"/>
              </a:cxn>
            </a:cxnLst>
            <a:rect l="0" t="0" r="r" b="b"/>
            <a:pathLst>
              <a:path w="915" h="1195">
                <a:moveTo>
                  <a:pt x="822" y="429"/>
                </a:moveTo>
                <a:lnTo>
                  <a:pt x="915" y="429"/>
                </a:lnTo>
                <a:lnTo>
                  <a:pt x="915" y="0"/>
                </a:lnTo>
                <a:lnTo>
                  <a:pt x="0" y="1"/>
                </a:lnTo>
                <a:lnTo>
                  <a:pt x="0" y="1195"/>
                </a:lnTo>
                <a:lnTo>
                  <a:pt x="212" y="1195"/>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29" name="Text Box 25"/>
          <p:cNvSpPr txBox="1">
            <a:spLocks noChangeArrowheads="1"/>
          </p:cNvSpPr>
          <p:nvPr/>
        </p:nvSpPr>
        <p:spPr bwMode="auto">
          <a:xfrm>
            <a:off x="3276600" y="3198813"/>
            <a:ext cx="359681" cy="338554"/>
          </a:xfrm>
          <a:prstGeom prst="rect">
            <a:avLst/>
          </a:prstGeom>
          <a:noFill/>
          <a:ln w="25400">
            <a:noFill/>
            <a:miter lim="800000"/>
            <a:headEnd/>
            <a:tailEnd/>
          </a:ln>
          <a:effectLst/>
        </p:spPr>
        <p:txBody>
          <a:bodyPr wrap="none">
            <a:prstTxWarp prst="textNoShape">
              <a:avLst/>
            </a:prstTxWarp>
            <a:spAutoFit/>
          </a:bodyPr>
          <a:lstStyle/>
          <a:p>
            <a:pPr>
              <a:spcBef>
                <a:spcPct val="0"/>
              </a:spcBef>
            </a:pPr>
            <a:r>
              <a:rPr lang="en-US" i="1">
                <a:solidFill>
                  <a:srgbClr val="000000"/>
                </a:solidFill>
                <a:latin typeface="Calibri"/>
                <a:cs typeface="Calibri"/>
              </a:rPr>
              <a:t>D</a:t>
            </a:r>
          </a:p>
        </p:txBody>
      </p:sp>
      <p:sp>
        <p:nvSpPr>
          <p:cNvPr id="1480730" name="Freeform 26"/>
          <p:cNvSpPr>
            <a:spLocks/>
          </p:cNvSpPr>
          <p:nvPr/>
        </p:nvSpPr>
        <p:spPr bwMode="auto">
          <a:xfrm>
            <a:off x="2771775" y="2732088"/>
            <a:ext cx="230188" cy="458787"/>
          </a:xfrm>
          <a:custGeom>
            <a:avLst/>
            <a:gdLst/>
            <a:ahLst/>
            <a:cxnLst>
              <a:cxn ang="0">
                <a:pos x="144" y="48"/>
              </a:cxn>
              <a:cxn ang="0">
                <a:pos x="144" y="240"/>
              </a:cxn>
              <a:cxn ang="0">
                <a:pos x="0" y="288"/>
              </a:cxn>
              <a:cxn ang="0">
                <a:pos x="0" y="0"/>
              </a:cxn>
              <a:cxn ang="0">
                <a:pos x="144" y="48"/>
              </a:cxn>
            </a:cxnLst>
            <a:rect l="0" t="0" r="r" b="b"/>
            <a:pathLst>
              <a:path w="145" h="289">
                <a:moveTo>
                  <a:pt x="144" y="48"/>
                </a:moveTo>
                <a:lnTo>
                  <a:pt x="144" y="240"/>
                </a:lnTo>
                <a:lnTo>
                  <a:pt x="0" y="288"/>
                </a:lnTo>
                <a:lnTo>
                  <a:pt x="0" y="0"/>
                </a:lnTo>
                <a:lnTo>
                  <a:pt x="144" y="48"/>
                </a:lnTo>
              </a:path>
            </a:pathLst>
          </a:custGeom>
          <a:solidFill>
            <a:schemeClr val="bg1"/>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31" name="Rectangle 27"/>
          <p:cNvSpPr>
            <a:spLocks noChangeArrowheads="1"/>
          </p:cNvSpPr>
          <p:nvPr/>
        </p:nvSpPr>
        <p:spPr bwMode="auto">
          <a:xfrm>
            <a:off x="1828800" y="2667000"/>
            <a:ext cx="763131"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dirty="0">
                <a:solidFill>
                  <a:srgbClr val="000000"/>
                </a:solidFill>
                <a:latin typeface="Calibri"/>
                <a:cs typeface="Calibri"/>
              </a:rPr>
              <a:t>bubble</a:t>
            </a:r>
          </a:p>
        </p:txBody>
      </p:sp>
      <p:sp>
        <p:nvSpPr>
          <p:cNvPr id="1480732" name="Line 28"/>
          <p:cNvSpPr>
            <a:spLocks noChangeShapeType="1"/>
          </p:cNvSpPr>
          <p:nvPr/>
        </p:nvSpPr>
        <p:spPr bwMode="auto">
          <a:xfrm>
            <a:off x="3003550" y="2947988"/>
            <a:ext cx="3175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33" name="Line 29"/>
          <p:cNvSpPr>
            <a:spLocks noChangeShapeType="1"/>
          </p:cNvSpPr>
          <p:nvPr/>
        </p:nvSpPr>
        <p:spPr bwMode="auto">
          <a:xfrm flipV="1">
            <a:off x="2590800" y="2819400"/>
            <a:ext cx="184150" cy="0"/>
          </a:xfrm>
          <a:prstGeom prst="line">
            <a:avLst/>
          </a:prstGeom>
          <a:noFill/>
          <a:ln w="254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34" name="Freeform 30"/>
          <p:cNvSpPr>
            <a:spLocks/>
          </p:cNvSpPr>
          <p:nvPr/>
        </p:nvSpPr>
        <p:spPr bwMode="auto">
          <a:xfrm>
            <a:off x="2509838" y="3032125"/>
            <a:ext cx="252412" cy="242888"/>
          </a:xfrm>
          <a:custGeom>
            <a:avLst/>
            <a:gdLst/>
            <a:ahLst/>
            <a:cxnLst>
              <a:cxn ang="0">
                <a:pos x="0" y="153"/>
              </a:cxn>
              <a:cxn ang="0">
                <a:pos x="87" y="153"/>
              </a:cxn>
              <a:cxn ang="0">
                <a:pos x="87" y="0"/>
              </a:cxn>
              <a:cxn ang="0">
                <a:pos x="159" y="0"/>
              </a:cxn>
            </a:cxnLst>
            <a:rect l="0" t="0" r="r" b="b"/>
            <a:pathLst>
              <a:path w="159" h="153">
                <a:moveTo>
                  <a:pt x="0" y="153"/>
                </a:moveTo>
                <a:lnTo>
                  <a:pt x="87" y="153"/>
                </a:lnTo>
                <a:lnTo>
                  <a:pt x="87" y="0"/>
                </a:lnTo>
                <a:lnTo>
                  <a:pt x="159" y="0"/>
                </a:lnTo>
              </a:path>
            </a:pathLst>
          </a:custGeom>
          <a:noFill/>
          <a:ln w="25400" cap="flat" cmpd="sng">
            <a:solidFill>
              <a:schemeClr val="tx1"/>
            </a:solidFill>
            <a:prstDash val="solid"/>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35" name="Text Box 31"/>
          <p:cNvSpPr txBox="1">
            <a:spLocks noChangeArrowheads="1"/>
          </p:cNvSpPr>
          <p:nvPr/>
        </p:nvSpPr>
        <p:spPr bwMode="auto">
          <a:xfrm>
            <a:off x="2073679" y="3354180"/>
            <a:ext cx="470680" cy="338554"/>
          </a:xfrm>
          <a:prstGeom prst="rect">
            <a:avLst/>
          </a:prstGeom>
          <a:noFill/>
          <a:ln w="25400">
            <a:noFill/>
            <a:miter lim="800000"/>
            <a:headEnd/>
            <a:tailEnd/>
          </a:ln>
          <a:effectLst/>
        </p:spPr>
        <p:txBody>
          <a:bodyPr wrap="none" anchor="ctr">
            <a:prstTxWarp prst="textNoShape">
              <a:avLst/>
            </a:prstTxWarp>
            <a:spAutoFit/>
          </a:bodyPr>
          <a:lstStyle/>
          <a:p>
            <a:pPr algn="ctr">
              <a:spcBef>
                <a:spcPct val="0"/>
              </a:spcBef>
            </a:pPr>
            <a:r>
              <a:rPr lang="en-US">
                <a:solidFill>
                  <a:srgbClr val="000000"/>
                </a:solidFill>
                <a:latin typeface="Calibri"/>
                <a:cs typeface="Calibri"/>
              </a:rPr>
              <a:t>hit</a:t>
            </a:r>
            <a:r>
              <a:rPr lang="en-US" sz="1100">
                <a:solidFill>
                  <a:srgbClr val="000000"/>
                </a:solidFill>
                <a:latin typeface="Calibri"/>
                <a:cs typeface="Calibri"/>
              </a:rPr>
              <a:t>?</a:t>
            </a:r>
            <a:endParaRPr lang="en-US" sz="2800">
              <a:solidFill>
                <a:srgbClr val="000000"/>
              </a:solidFill>
              <a:latin typeface="Calibri"/>
              <a:cs typeface="Calibri"/>
            </a:endParaRPr>
          </a:p>
        </p:txBody>
      </p:sp>
      <p:sp>
        <p:nvSpPr>
          <p:cNvPr id="1480736" name="Freeform 32"/>
          <p:cNvSpPr>
            <a:spLocks/>
          </p:cNvSpPr>
          <p:nvPr/>
        </p:nvSpPr>
        <p:spPr bwMode="auto">
          <a:xfrm>
            <a:off x="2514600" y="3124200"/>
            <a:ext cx="381000" cy="381000"/>
          </a:xfrm>
          <a:custGeom>
            <a:avLst/>
            <a:gdLst/>
            <a:ahLst/>
            <a:cxnLst>
              <a:cxn ang="0">
                <a:pos x="0" y="240"/>
              </a:cxn>
              <a:cxn ang="0">
                <a:pos x="240" y="240"/>
              </a:cxn>
              <a:cxn ang="0">
                <a:pos x="240" y="0"/>
              </a:cxn>
            </a:cxnLst>
            <a:rect l="0" t="0" r="r" b="b"/>
            <a:pathLst>
              <a:path w="240" h="240">
                <a:moveTo>
                  <a:pt x="0" y="240"/>
                </a:moveTo>
                <a:lnTo>
                  <a:pt x="240" y="240"/>
                </a:lnTo>
                <a:lnTo>
                  <a:pt x="240" y="0"/>
                </a:lnTo>
              </a:path>
            </a:pathLst>
          </a:custGeom>
          <a:noFill/>
          <a:ln w="25400" cap="flat" cmpd="sng">
            <a:solidFill>
              <a:schemeClr val="tx2"/>
            </a:solidFill>
            <a:prstDash val="solid"/>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37" name="Freeform 33"/>
          <p:cNvSpPr>
            <a:spLocks/>
          </p:cNvSpPr>
          <p:nvPr/>
        </p:nvSpPr>
        <p:spPr bwMode="auto">
          <a:xfrm>
            <a:off x="1066800" y="3505200"/>
            <a:ext cx="1828800" cy="1143000"/>
          </a:xfrm>
          <a:custGeom>
            <a:avLst/>
            <a:gdLst/>
            <a:ahLst/>
            <a:cxnLst>
              <a:cxn ang="0">
                <a:pos x="1152" y="0"/>
              </a:cxn>
              <a:cxn ang="0">
                <a:pos x="1148" y="635"/>
              </a:cxn>
              <a:cxn ang="0">
                <a:pos x="1" y="635"/>
              </a:cxn>
              <a:cxn ang="0">
                <a:pos x="0" y="48"/>
              </a:cxn>
            </a:cxnLst>
            <a:rect l="0" t="0" r="r" b="b"/>
            <a:pathLst>
              <a:path w="1152" h="635">
                <a:moveTo>
                  <a:pt x="1152" y="0"/>
                </a:moveTo>
                <a:lnTo>
                  <a:pt x="1148" y="635"/>
                </a:lnTo>
                <a:lnTo>
                  <a:pt x="1" y="635"/>
                </a:lnTo>
                <a:lnTo>
                  <a:pt x="0" y="48"/>
                </a:lnTo>
              </a:path>
            </a:pathLst>
          </a:custGeom>
          <a:noFill/>
          <a:ln w="25400" cap="flat" cmpd="sng">
            <a:solidFill>
              <a:schemeClr val="tx2"/>
            </a:solidFill>
            <a:prstDash val="solid"/>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38" name="Line 34"/>
          <p:cNvSpPr>
            <a:spLocks noChangeShapeType="1"/>
          </p:cNvSpPr>
          <p:nvPr/>
        </p:nvSpPr>
        <p:spPr bwMode="auto">
          <a:xfrm>
            <a:off x="2895600" y="4495800"/>
            <a:ext cx="0" cy="533400"/>
          </a:xfrm>
          <a:prstGeom prst="line">
            <a:avLst/>
          </a:prstGeom>
          <a:noFill/>
          <a:ln w="25400">
            <a:solidFill>
              <a:schemeClr val="tx2"/>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39" name="Text Box 35"/>
          <p:cNvSpPr txBox="1">
            <a:spLocks noChangeArrowheads="1"/>
          </p:cNvSpPr>
          <p:nvPr/>
        </p:nvSpPr>
        <p:spPr bwMode="auto">
          <a:xfrm>
            <a:off x="0" y="3599934"/>
            <a:ext cx="1206500" cy="369332"/>
          </a:xfrm>
          <a:prstGeom prst="rect">
            <a:avLst/>
          </a:prstGeom>
          <a:noFill/>
          <a:ln w="25400">
            <a:noFill/>
            <a:miter lim="800000"/>
            <a:headEnd/>
            <a:tailEnd/>
          </a:ln>
          <a:effectLst/>
        </p:spPr>
        <p:txBody>
          <a:bodyPr anchor="ctr">
            <a:prstTxWarp prst="textNoShape">
              <a:avLst/>
            </a:prstTxWarp>
            <a:spAutoFit/>
          </a:bodyPr>
          <a:lstStyle/>
          <a:p>
            <a:pPr lvl="1">
              <a:spcBef>
                <a:spcPct val="0"/>
              </a:spcBef>
            </a:pPr>
            <a:r>
              <a:rPr lang="en-US" sz="1800" dirty="0" err="1">
                <a:solidFill>
                  <a:srgbClr val="000000"/>
                </a:solidFill>
                <a:latin typeface="Calibri"/>
                <a:cs typeface="Calibri"/>
              </a:rPr>
              <a:t>PCen</a:t>
            </a:r>
            <a:endParaRPr lang="en-US" sz="1800" dirty="0">
              <a:solidFill>
                <a:srgbClr val="000000"/>
              </a:solidFill>
              <a:latin typeface="Calibri"/>
              <a:cs typeface="Calibri"/>
            </a:endParaRPr>
          </a:p>
        </p:txBody>
      </p:sp>
      <p:sp>
        <p:nvSpPr>
          <p:cNvPr id="1480740" name="Rectangle 36"/>
          <p:cNvSpPr>
            <a:spLocks noChangeArrowheads="1"/>
          </p:cNvSpPr>
          <p:nvPr/>
        </p:nvSpPr>
        <p:spPr bwMode="auto">
          <a:xfrm>
            <a:off x="3810000" y="2133600"/>
            <a:ext cx="990600" cy="1676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spcBef>
                <a:spcPct val="0"/>
              </a:spcBef>
            </a:pPr>
            <a:r>
              <a:rPr lang="en-US" dirty="0">
                <a:solidFill>
                  <a:srgbClr val="000000"/>
                </a:solidFill>
                <a:latin typeface="Calibri"/>
                <a:cs typeface="Calibri"/>
              </a:rPr>
              <a:t>Decode,</a:t>
            </a:r>
          </a:p>
          <a:p>
            <a:pPr algn="ctr">
              <a:spcBef>
                <a:spcPct val="0"/>
              </a:spcBef>
            </a:pPr>
            <a:r>
              <a:rPr lang="en-US" dirty="0">
                <a:solidFill>
                  <a:srgbClr val="000000"/>
                </a:solidFill>
                <a:latin typeface="Calibri"/>
                <a:cs typeface="Calibri"/>
              </a:rPr>
              <a:t>Register</a:t>
            </a:r>
          </a:p>
          <a:p>
            <a:pPr algn="ctr">
              <a:spcBef>
                <a:spcPct val="0"/>
              </a:spcBef>
            </a:pPr>
            <a:r>
              <a:rPr lang="en-US" dirty="0">
                <a:solidFill>
                  <a:srgbClr val="000000"/>
                </a:solidFill>
                <a:latin typeface="Calibri"/>
                <a:cs typeface="Calibri"/>
              </a:rPr>
              <a:t>Fetch</a:t>
            </a:r>
          </a:p>
        </p:txBody>
      </p:sp>
      <p:sp>
        <p:nvSpPr>
          <p:cNvPr id="1480741" name="Line 37"/>
          <p:cNvSpPr>
            <a:spLocks noChangeShapeType="1"/>
          </p:cNvSpPr>
          <p:nvPr/>
        </p:nvSpPr>
        <p:spPr bwMode="auto">
          <a:xfrm>
            <a:off x="3505200" y="2971800"/>
            <a:ext cx="3048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42" name="Freeform 38"/>
          <p:cNvSpPr>
            <a:spLocks/>
          </p:cNvSpPr>
          <p:nvPr/>
        </p:nvSpPr>
        <p:spPr bwMode="auto">
          <a:xfrm flipV="1">
            <a:off x="7772400" y="2919413"/>
            <a:ext cx="376238" cy="128587"/>
          </a:xfrm>
          <a:custGeom>
            <a:avLst/>
            <a:gdLst/>
            <a:ahLst/>
            <a:cxnLst>
              <a:cxn ang="0">
                <a:pos x="0" y="0"/>
              </a:cxn>
              <a:cxn ang="0">
                <a:pos x="336" y="0"/>
              </a:cxn>
            </a:cxnLst>
            <a:rect l="0" t="0" r="r" b="b"/>
            <a:pathLst>
              <a:path w="337" h="1">
                <a:moveTo>
                  <a:pt x="0" y="0"/>
                </a:moveTo>
                <a:lnTo>
                  <a:pt x="336"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80743" name="Freeform 39"/>
          <p:cNvSpPr>
            <a:spLocks/>
          </p:cNvSpPr>
          <p:nvPr/>
        </p:nvSpPr>
        <p:spPr bwMode="auto">
          <a:xfrm>
            <a:off x="6400800" y="2667000"/>
            <a:ext cx="1746250" cy="1155700"/>
          </a:xfrm>
          <a:custGeom>
            <a:avLst/>
            <a:gdLst/>
            <a:ahLst/>
            <a:cxnLst>
              <a:cxn ang="0">
                <a:pos x="0" y="0"/>
              </a:cxn>
              <a:cxn ang="0">
                <a:pos x="0" y="728"/>
              </a:cxn>
              <a:cxn ang="0">
                <a:pos x="843" y="728"/>
              </a:cxn>
              <a:cxn ang="0">
                <a:pos x="986" y="728"/>
              </a:cxn>
              <a:cxn ang="0">
                <a:pos x="984" y="404"/>
              </a:cxn>
              <a:cxn ang="0">
                <a:pos x="1100" y="399"/>
              </a:cxn>
            </a:cxnLst>
            <a:rect l="0" t="0" r="r" b="b"/>
            <a:pathLst>
              <a:path w="1100" h="728">
                <a:moveTo>
                  <a:pt x="0" y="0"/>
                </a:moveTo>
                <a:lnTo>
                  <a:pt x="0" y="728"/>
                </a:lnTo>
                <a:lnTo>
                  <a:pt x="843" y="728"/>
                </a:lnTo>
                <a:lnTo>
                  <a:pt x="986" y="728"/>
                </a:lnTo>
                <a:lnTo>
                  <a:pt x="984" y="404"/>
                </a:lnTo>
                <a:lnTo>
                  <a:pt x="1100" y="399"/>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44" name="Oval 40"/>
          <p:cNvSpPr>
            <a:spLocks noChangeArrowheads="1"/>
          </p:cNvSpPr>
          <p:nvPr/>
        </p:nvSpPr>
        <p:spPr bwMode="auto">
          <a:xfrm>
            <a:off x="6362700" y="2627313"/>
            <a:ext cx="50800" cy="5080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45" name="Rectangle 41"/>
          <p:cNvSpPr>
            <a:spLocks noChangeArrowheads="1"/>
          </p:cNvSpPr>
          <p:nvPr/>
        </p:nvSpPr>
        <p:spPr bwMode="auto">
          <a:xfrm>
            <a:off x="6726238" y="3340100"/>
            <a:ext cx="507602" cy="243656"/>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1000">
                <a:solidFill>
                  <a:srgbClr val="000000"/>
                </a:solidFill>
                <a:latin typeface="Calibri"/>
                <a:cs typeface="Calibri"/>
              </a:rPr>
              <a:t>wdata</a:t>
            </a:r>
          </a:p>
        </p:txBody>
      </p:sp>
      <p:grpSp>
        <p:nvGrpSpPr>
          <p:cNvPr id="1480746" name="Group 42"/>
          <p:cNvGrpSpPr>
            <a:grpSpLocks/>
          </p:cNvGrpSpPr>
          <p:nvPr/>
        </p:nvGrpSpPr>
        <p:grpSpPr bwMode="auto">
          <a:xfrm>
            <a:off x="8359804" y="3008313"/>
            <a:ext cx="298451" cy="485775"/>
            <a:chOff x="5420" y="2656"/>
            <a:chExt cx="188" cy="306"/>
          </a:xfrm>
        </p:grpSpPr>
        <p:sp>
          <p:nvSpPr>
            <p:cNvPr id="1480747" name="Line 43"/>
            <p:cNvSpPr>
              <a:spLocks noChangeShapeType="1"/>
            </p:cNvSpPr>
            <p:nvPr/>
          </p:nvSpPr>
          <p:spPr bwMode="auto">
            <a:xfrm flipH="1">
              <a:off x="5420" y="2800"/>
              <a:ext cx="56" cy="0"/>
            </a:xfrm>
            <a:prstGeom prst="line">
              <a:avLst/>
            </a:prstGeom>
            <a:noFill/>
            <a:ln w="12700">
              <a:solidFill>
                <a:schemeClr val="tx1"/>
              </a:solidFill>
              <a:round/>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0748" name="Rectangle 44"/>
            <p:cNvSpPr>
              <a:spLocks noChangeArrowheads="1"/>
            </p:cNvSpPr>
            <p:nvPr/>
          </p:nvSpPr>
          <p:spPr bwMode="auto">
            <a:xfrm>
              <a:off x="5471" y="2656"/>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0749" name="Freeform 45"/>
            <p:cNvSpPr>
              <a:spLocks/>
            </p:cNvSpPr>
            <p:nvPr/>
          </p:nvSpPr>
          <p:spPr bwMode="auto">
            <a:xfrm>
              <a:off x="5504" y="2918"/>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80750" name="Rectangle 46"/>
            <p:cNvSpPr>
              <a:spLocks noChangeArrowheads="1"/>
            </p:cNvSpPr>
            <p:nvPr/>
          </p:nvSpPr>
          <p:spPr bwMode="auto">
            <a:xfrm>
              <a:off x="5431" y="2723"/>
              <a:ext cx="177" cy="192"/>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400" dirty="0">
                  <a:solidFill>
                    <a:srgbClr val="000000"/>
                  </a:solidFill>
                  <a:latin typeface="Calibri"/>
                  <a:cs typeface="Calibri"/>
                </a:rPr>
                <a:t>R</a:t>
              </a:r>
            </a:p>
          </p:txBody>
        </p:sp>
      </p:grpSp>
      <p:sp>
        <p:nvSpPr>
          <p:cNvPr id="1480751" name="Rectangle 47"/>
          <p:cNvSpPr>
            <a:spLocks noChangeArrowheads="1"/>
          </p:cNvSpPr>
          <p:nvPr/>
        </p:nvSpPr>
        <p:spPr bwMode="auto">
          <a:xfrm>
            <a:off x="6791325" y="2449513"/>
            <a:ext cx="981075" cy="1193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lgn="ctr"/>
            <a:endParaRPr lang="en-US" sz="1800">
              <a:solidFill>
                <a:srgbClr val="000000"/>
              </a:solidFill>
              <a:latin typeface="Calibri"/>
              <a:cs typeface="Calibri"/>
            </a:endParaRPr>
          </a:p>
        </p:txBody>
      </p:sp>
      <p:sp>
        <p:nvSpPr>
          <p:cNvPr id="1480752" name="Rectangle 48"/>
          <p:cNvSpPr>
            <a:spLocks noChangeArrowheads="1"/>
          </p:cNvSpPr>
          <p:nvPr/>
        </p:nvSpPr>
        <p:spPr bwMode="auto">
          <a:xfrm>
            <a:off x="6751638" y="2522538"/>
            <a:ext cx="519988" cy="305212"/>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1400">
                <a:solidFill>
                  <a:srgbClr val="000000"/>
                </a:solidFill>
                <a:latin typeface="Calibri"/>
                <a:cs typeface="Calibri"/>
              </a:rPr>
              <a:t>addr</a:t>
            </a:r>
          </a:p>
        </p:txBody>
      </p:sp>
      <p:sp>
        <p:nvSpPr>
          <p:cNvPr id="1480753" name="Rectangle 49"/>
          <p:cNvSpPr>
            <a:spLocks noChangeArrowheads="1"/>
          </p:cNvSpPr>
          <p:nvPr/>
        </p:nvSpPr>
        <p:spPr bwMode="auto">
          <a:xfrm>
            <a:off x="6751638" y="3362325"/>
            <a:ext cx="637545" cy="305212"/>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1400">
                <a:solidFill>
                  <a:srgbClr val="000000"/>
                </a:solidFill>
                <a:latin typeface="Calibri"/>
                <a:cs typeface="Calibri"/>
              </a:rPr>
              <a:t>wdata</a:t>
            </a:r>
          </a:p>
        </p:txBody>
      </p:sp>
      <p:sp>
        <p:nvSpPr>
          <p:cNvPr id="1480754" name="Rectangle 50"/>
          <p:cNvSpPr>
            <a:spLocks noChangeArrowheads="1"/>
          </p:cNvSpPr>
          <p:nvPr/>
        </p:nvSpPr>
        <p:spPr bwMode="auto">
          <a:xfrm>
            <a:off x="7251700" y="2908300"/>
            <a:ext cx="571797" cy="305212"/>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1400">
                <a:solidFill>
                  <a:srgbClr val="000000"/>
                </a:solidFill>
                <a:latin typeface="Calibri"/>
                <a:cs typeface="Calibri"/>
              </a:rPr>
              <a:t>rdata</a:t>
            </a:r>
          </a:p>
        </p:txBody>
      </p:sp>
      <p:sp>
        <p:nvSpPr>
          <p:cNvPr id="1480755" name="Rectangle 51"/>
          <p:cNvSpPr>
            <a:spLocks noChangeArrowheads="1"/>
          </p:cNvSpPr>
          <p:nvPr/>
        </p:nvSpPr>
        <p:spPr bwMode="auto">
          <a:xfrm>
            <a:off x="6724650" y="2778125"/>
            <a:ext cx="752561" cy="644535"/>
          </a:xfrm>
          <a:prstGeom prst="rect">
            <a:avLst/>
          </a:prstGeom>
          <a:noFill/>
          <a:ln w="12700">
            <a:noFill/>
            <a:miter lim="800000"/>
            <a:headEnd/>
            <a:tailEnd/>
          </a:ln>
          <a:effectLst/>
        </p:spPr>
        <p:txBody>
          <a:bodyPr wrap="none" lIns="90488" tIns="44450" rIns="90488" bIns="44450">
            <a:prstTxWarp prst="textNoShape">
              <a:avLst/>
            </a:prstTxWarp>
            <a:spAutoFit/>
          </a:bodyPr>
          <a:lstStyle/>
          <a:p>
            <a:pPr>
              <a:lnSpc>
                <a:spcPct val="85000"/>
              </a:lnSpc>
              <a:spcBef>
                <a:spcPct val="0"/>
              </a:spcBef>
            </a:pPr>
            <a:r>
              <a:rPr lang="en-US" sz="1400" dirty="0">
                <a:solidFill>
                  <a:srgbClr val="000000"/>
                </a:solidFill>
                <a:latin typeface="Calibri"/>
                <a:cs typeface="Calibri"/>
              </a:rPr>
              <a:t>Primary</a:t>
            </a:r>
          </a:p>
          <a:p>
            <a:pPr>
              <a:lnSpc>
                <a:spcPct val="85000"/>
              </a:lnSpc>
              <a:spcBef>
                <a:spcPct val="0"/>
              </a:spcBef>
            </a:pPr>
            <a:r>
              <a:rPr lang="en-US" sz="1400" dirty="0">
                <a:solidFill>
                  <a:srgbClr val="000000"/>
                </a:solidFill>
                <a:latin typeface="Calibri"/>
                <a:cs typeface="Calibri"/>
              </a:rPr>
              <a:t>Data </a:t>
            </a:r>
          </a:p>
          <a:p>
            <a:pPr>
              <a:lnSpc>
                <a:spcPct val="85000"/>
              </a:lnSpc>
              <a:spcBef>
                <a:spcPct val="0"/>
              </a:spcBef>
            </a:pPr>
            <a:r>
              <a:rPr lang="en-US" sz="1400" dirty="0">
                <a:solidFill>
                  <a:srgbClr val="000000"/>
                </a:solidFill>
                <a:latin typeface="Calibri"/>
                <a:cs typeface="Calibri"/>
              </a:rPr>
              <a:t>Cache</a:t>
            </a:r>
          </a:p>
        </p:txBody>
      </p:sp>
      <p:sp>
        <p:nvSpPr>
          <p:cNvPr id="1480756" name="Rectangle 52"/>
          <p:cNvSpPr>
            <a:spLocks noChangeArrowheads="1"/>
          </p:cNvSpPr>
          <p:nvPr/>
        </p:nvSpPr>
        <p:spPr bwMode="auto">
          <a:xfrm>
            <a:off x="6942138" y="2370138"/>
            <a:ext cx="400752" cy="305212"/>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1400">
                <a:solidFill>
                  <a:srgbClr val="000000"/>
                </a:solidFill>
                <a:latin typeface="Calibri"/>
                <a:cs typeface="Calibri"/>
              </a:rPr>
              <a:t>we</a:t>
            </a:r>
          </a:p>
        </p:txBody>
      </p:sp>
      <p:sp>
        <p:nvSpPr>
          <p:cNvPr id="1480757" name="Freeform 53"/>
          <p:cNvSpPr>
            <a:spLocks/>
          </p:cNvSpPr>
          <p:nvPr/>
        </p:nvSpPr>
        <p:spPr bwMode="auto">
          <a:xfrm>
            <a:off x="8137525" y="2908300"/>
            <a:ext cx="230188" cy="517525"/>
          </a:xfrm>
          <a:custGeom>
            <a:avLst/>
            <a:gdLst/>
            <a:ahLst/>
            <a:cxnLst>
              <a:cxn ang="0">
                <a:pos x="144" y="41"/>
              </a:cxn>
              <a:cxn ang="0">
                <a:pos x="144" y="284"/>
              </a:cxn>
              <a:cxn ang="0">
                <a:pos x="0" y="325"/>
              </a:cxn>
              <a:cxn ang="0">
                <a:pos x="0" y="0"/>
              </a:cxn>
              <a:cxn ang="0">
                <a:pos x="144" y="41"/>
              </a:cxn>
            </a:cxnLst>
            <a:rect l="0" t="0" r="r" b="b"/>
            <a:pathLst>
              <a:path w="145" h="326">
                <a:moveTo>
                  <a:pt x="144" y="41"/>
                </a:moveTo>
                <a:lnTo>
                  <a:pt x="144" y="284"/>
                </a:lnTo>
                <a:lnTo>
                  <a:pt x="0" y="325"/>
                </a:lnTo>
                <a:lnTo>
                  <a:pt x="0" y="0"/>
                </a:lnTo>
                <a:lnTo>
                  <a:pt x="144" y="41"/>
                </a:lnTo>
              </a:path>
            </a:pathLst>
          </a:custGeom>
          <a:solidFill>
            <a:schemeClr val="bg1"/>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80758" name="Freeform 54"/>
          <p:cNvSpPr>
            <a:spLocks/>
          </p:cNvSpPr>
          <p:nvPr/>
        </p:nvSpPr>
        <p:spPr bwMode="auto">
          <a:xfrm flipV="1">
            <a:off x="6848475" y="2463800"/>
            <a:ext cx="68263" cy="69850"/>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sz="1800">
              <a:solidFill>
                <a:srgbClr val="000000"/>
              </a:solidFill>
              <a:latin typeface="Calibri"/>
              <a:cs typeface="Calibri"/>
            </a:endParaRPr>
          </a:p>
        </p:txBody>
      </p:sp>
      <p:sp>
        <p:nvSpPr>
          <p:cNvPr id="1480759" name="Line 55"/>
          <p:cNvSpPr>
            <a:spLocks noChangeShapeType="1"/>
          </p:cNvSpPr>
          <p:nvPr/>
        </p:nvSpPr>
        <p:spPr bwMode="auto">
          <a:xfrm>
            <a:off x="4800600" y="2906713"/>
            <a:ext cx="695325"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60" name="Oval 56"/>
          <p:cNvSpPr>
            <a:spLocks noChangeArrowheads="1"/>
          </p:cNvSpPr>
          <p:nvPr/>
        </p:nvSpPr>
        <p:spPr bwMode="auto">
          <a:xfrm>
            <a:off x="6362700" y="2627313"/>
            <a:ext cx="50800" cy="50800"/>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grpSp>
        <p:nvGrpSpPr>
          <p:cNvPr id="1480761" name="Group 57"/>
          <p:cNvGrpSpPr>
            <a:grpSpLocks/>
          </p:cNvGrpSpPr>
          <p:nvPr/>
        </p:nvGrpSpPr>
        <p:grpSpPr bwMode="auto">
          <a:xfrm>
            <a:off x="5043488" y="2157413"/>
            <a:ext cx="273050" cy="485775"/>
            <a:chOff x="3311" y="2120"/>
            <a:chExt cx="172" cy="306"/>
          </a:xfrm>
        </p:grpSpPr>
        <p:sp>
          <p:nvSpPr>
            <p:cNvPr id="1480762" name="Rectangle 58"/>
            <p:cNvSpPr>
              <a:spLocks noChangeArrowheads="1"/>
            </p:cNvSpPr>
            <p:nvPr/>
          </p:nvSpPr>
          <p:spPr bwMode="auto">
            <a:xfrm>
              <a:off x="3335" y="2120"/>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63" name="Freeform 59"/>
            <p:cNvSpPr>
              <a:spLocks/>
            </p:cNvSpPr>
            <p:nvPr/>
          </p:nvSpPr>
          <p:spPr bwMode="auto">
            <a:xfrm>
              <a:off x="3368" y="2382"/>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64" name="Rectangle 60"/>
            <p:cNvSpPr>
              <a:spLocks noChangeArrowheads="1"/>
            </p:cNvSpPr>
            <p:nvPr/>
          </p:nvSpPr>
          <p:spPr bwMode="auto">
            <a:xfrm>
              <a:off x="3311" y="2195"/>
              <a:ext cx="172" cy="173"/>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200">
                  <a:solidFill>
                    <a:srgbClr val="000000"/>
                  </a:solidFill>
                  <a:latin typeface="Calibri"/>
                  <a:cs typeface="Calibri"/>
                </a:rPr>
                <a:t>A</a:t>
              </a:r>
            </a:p>
          </p:txBody>
        </p:sp>
      </p:grpSp>
      <p:grpSp>
        <p:nvGrpSpPr>
          <p:cNvPr id="1480765" name="Group 61"/>
          <p:cNvGrpSpPr>
            <a:grpSpLocks/>
          </p:cNvGrpSpPr>
          <p:nvPr/>
        </p:nvGrpSpPr>
        <p:grpSpPr bwMode="auto">
          <a:xfrm>
            <a:off x="5018088" y="2690813"/>
            <a:ext cx="266700" cy="485775"/>
            <a:chOff x="3295" y="2456"/>
            <a:chExt cx="168" cy="306"/>
          </a:xfrm>
        </p:grpSpPr>
        <p:sp>
          <p:nvSpPr>
            <p:cNvPr id="1480766" name="Rectangle 62"/>
            <p:cNvSpPr>
              <a:spLocks noChangeArrowheads="1"/>
            </p:cNvSpPr>
            <p:nvPr/>
          </p:nvSpPr>
          <p:spPr bwMode="auto">
            <a:xfrm>
              <a:off x="3335" y="2456"/>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67" name="Freeform 63"/>
            <p:cNvSpPr>
              <a:spLocks/>
            </p:cNvSpPr>
            <p:nvPr/>
          </p:nvSpPr>
          <p:spPr bwMode="auto">
            <a:xfrm>
              <a:off x="3368" y="2718"/>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68" name="Rectangle 64"/>
            <p:cNvSpPr>
              <a:spLocks noChangeArrowheads="1"/>
            </p:cNvSpPr>
            <p:nvPr/>
          </p:nvSpPr>
          <p:spPr bwMode="auto">
            <a:xfrm>
              <a:off x="3295" y="2539"/>
              <a:ext cx="168" cy="173"/>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200">
                  <a:solidFill>
                    <a:srgbClr val="000000"/>
                  </a:solidFill>
                  <a:latin typeface="Calibri"/>
                  <a:cs typeface="Calibri"/>
                </a:rPr>
                <a:t>B</a:t>
              </a:r>
            </a:p>
          </p:txBody>
        </p:sp>
      </p:grpSp>
      <p:grpSp>
        <p:nvGrpSpPr>
          <p:cNvPr id="1480769" name="Group 65"/>
          <p:cNvGrpSpPr>
            <a:grpSpLocks/>
          </p:cNvGrpSpPr>
          <p:nvPr/>
        </p:nvGrpSpPr>
        <p:grpSpPr bwMode="auto">
          <a:xfrm>
            <a:off x="6019789" y="2438400"/>
            <a:ext cx="273050" cy="485775"/>
            <a:chOff x="3781" y="1671"/>
            <a:chExt cx="172" cy="306"/>
          </a:xfrm>
        </p:grpSpPr>
        <p:sp>
          <p:nvSpPr>
            <p:cNvPr id="1480770" name="Rectangle 66"/>
            <p:cNvSpPr>
              <a:spLocks noChangeArrowheads="1"/>
            </p:cNvSpPr>
            <p:nvPr/>
          </p:nvSpPr>
          <p:spPr bwMode="auto">
            <a:xfrm>
              <a:off x="3805" y="1671"/>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71" name="Freeform 67"/>
            <p:cNvSpPr>
              <a:spLocks/>
            </p:cNvSpPr>
            <p:nvPr/>
          </p:nvSpPr>
          <p:spPr bwMode="auto">
            <a:xfrm>
              <a:off x="3838" y="1933"/>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72" name="Rectangle 68"/>
            <p:cNvSpPr>
              <a:spLocks noChangeArrowheads="1"/>
            </p:cNvSpPr>
            <p:nvPr/>
          </p:nvSpPr>
          <p:spPr bwMode="auto">
            <a:xfrm>
              <a:off x="3781" y="1746"/>
              <a:ext cx="172" cy="173"/>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200">
                  <a:solidFill>
                    <a:srgbClr val="000000"/>
                  </a:solidFill>
                  <a:latin typeface="Calibri"/>
                  <a:cs typeface="Calibri"/>
                </a:rPr>
                <a:t>Y</a:t>
              </a:r>
            </a:p>
          </p:txBody>
        </p:sp>
        <p:sp>
          <p:nvSpPr>
            <p:cNvPr id="1480773" name="Rectangle 69"/>
            <p:cNvSpPr>
              <a:spLocks noChangeArrowheads="1"/>
            </p:cNvSpPr>
            <p:nvPr/>
          </p:nvSpPr>
          <p:spPr bwMode="auto">
            <a:xfrm>
              <a:off x="3805" y="1671"/>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74" name="Freeform 70"/>
            <p:cNvSpPr>
              <a:spLocks/>
            </p:cNvSpPr>
            <p:nvPr/>
          </p:nvSpPr>
          <p:spPr bwMode="auto">
            <a:xfrm>
              <a:off x="3838" y="1933"/>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75" name="Rectangle 71"/>
            <p:cNvSpPr>
              <a:spLocks noChangeArrowheads="1"/>
            </p:cNvSpPr>
            <p:nvPr/>
          </p:nvSpPr>
          <p:spPr bwMode="auto">
            <a:xfrm>
              <a:off x="3781" y="1746"/>
              <a:ext cx="172" cy="173"/>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sz="1200">
                  <a:solidFill>
                    <a:srgbClr val="000000"/>
                  </a:solidFill>
                  <a:latin typeface="Calibri"/>
                  <a:cs typeface="Calibri"/>
                </a:rPr>
                <a:t>Y</a:t>
              </a:r>
            </a:p>
          </p:txBody>
        </p:sp>
      </p:grpSp>
      <p:grpSp>
        <p:nvGrpSpPr>
          <p:cNvPr id="1480776" name="Group 72"/>
          <p:cNvGrpSpPr>
            <a:grpSpLocks/>
          </p:cNvGrpSpPr>
          <p:nvPr/>
        </p:nvGrpSpPr>
        <p:grpSpPr bwMode="auto">
          <a:xfrm>
            <a:off x="5488001" y="2384425"/>
            <a:ext cx="434976" cy="611188"/>
            <a:chOff x="3611" y="2263"/>
            <a:chExt cx="274" cy="385"/>
          </a:xfrm>
        </p:grpSpPr>
        <p:sp>
          <p:nvSpPr>
            <p:cNvPr id="1480777" name="Freeform 73"/>
            <p:cNvSpPr>
              <a:spLocks/>
            </p:cNvSpPr>
            <p:nvPr/>
          </p:nvSpPr>
          <p:spPr bwMode="auto">
            <a:xfrm>
              <a:off x="3619" y="2263"/>
              <a:ext cx="250" cy="385"/>
            </a:xfrm>
            <a:custGeom>
              <a:avLst/>
              <a:gdLst/>
              <a:ahLst/>
              <a:cxnLst>
                <a:cxn ang="0">
                  <a:pos x="0" y="0"/>
                </a:cxn>
                <a:cxn ang="0">
                  <a:pos x="0" y="160"/>
                </a:cxn>
                <a:cxn ang="0">
                  <a:pos x="50" y="192"/>
                </a:cxn>
                <a:cxn ang="0">
                  <a:pos x="0" y="224"/>
                </a:cxn>
                <a:cxn ang="0">
                  <a:pos x="0" y="384"/>
                </a:cxn>
                <a:cxn ang="0">
                  <a:pos x="249" y="288"/>
                </a:cxn>
                <a:cxn ang="0">
                  <a:pos x="249" y="96"/>
                </a:cxn>
                <a:cxn ang="0">
                  <a:pos x="0" y="0"/>
                </a:cxn>
              </a:cxnLst>
              <a:rect l="0" t="0" r="r" b="b"/>
              <a:pathLst>
                <a:path w="250" h="385">
                  <a:moveTo>
                    <a:pt x="0" y="0"/>
                  </a:moveTo>
                  <a:lnTo>
                    <a:pt x="0" y="160"/>
                  </a:lnTo>
                  <a:lnTo>
                    <a:pt x="50" y="192"/>
                  </a:lnTo>
                  <a:lnTo>
                    <a:pt x="0" y="224"/>
                  </a:lnTo>
                  <a:lnTo>
                    <a:pt x="0" y="384"/>
                  </a:lnTo>
                  <a:lnTo>
                    <a:pt x="249" y="288"/>
                  </a:lnTo>
                  <a:lnTo>
                    <a:pt x="249" y="96"/>
                  </a:lnTo>
                  <a:lnTo>
                    <a:pt x="0" y="0"/>
                  </a:lnTo>
                </a:path>
              </a:pathLst>
            </a:custGeom>
            <a:solidFill>
              <a:schemeClr val="bg1"/>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sp>
          <p:nvSpPr>
            <p:cNvPr id="1480778" name="Rectangle 74"/>
            <p:cNvSpPr>
              <a:spLocks noChangeArrowheads="1"/>
            </p:cNvSpPr>
            <p:nvPr/>
          </p:nvSpPr>
          <p:spPr bwMode="auto">
            <a:xfrm>
              <a:off x="3611" y="2373"/>
              <a:ext cx="274" cy="173"/>
            </a:xfrm>
            <a:prstGeom prst="rect">
              <a:avLst/>
            </a:prstGeom>
            <a:noFill/>
            <a:ln w="12700">
              <a:noFill/>
              <a:miter lim="800000"/>
              <a:headEnd/>
              <a:tailEnd/>
            </a:ln>
            <a:effectLst/>
          </p:spPr>
          <p:txBody>
            <a:bodyPr wrap="none" lIns="90488" tIns="44450" rIns="90488" bIns="44450">
              <a:prstTxWarp prst="textNoShape">
                <a:avLst/>
              </a:prstTxWarp>
              <a:spAutoFit/>
            </a:bodyPr>
            <a:lstStyle/>
            <a:p>
              <a:pPr>
                <a:spcBef>
                  <a:spcPct val="0"/>
                </a:spcBef>
              </a:pPr>
              <a:r>
                <a:rPr lang="en-US" sz="1200" dirty="0">
                  <a:solidFill>
                    <a:srgbClr val="000000"/>
                  </a:solidFill>
                  <a:latin typeface="Calibri"/>
                  <a:cs typeface="Calibri"/>
                </a:rPr>
                <a:t>ALU</a:t>
              </a:r>
            </a:p>
          </p:txBody>
        </p:sp>
      </p:grpSp>
      <p:grpSp>
        <p:nvGrpSpPr>
          <p:cNvPr id="1480779" name="Group 75"/>
          <p:cNvGrpSpPr>
            <a:grpSpLocks/>
          </p:cNvGrpSpPr>
          <p:nvPr/>
        </p:nvGrpSpPr>
        <p:grpSpPr bwMode="auto">
          <a:xfrm>
            <a:off x="5105400" y="3276600"/>
            <a:ext cx="173038" cy="485775"/>
            <a:chOff x="3335" y="2792"/>
            <a:chExt cx="109" cy="306"/>
          </a:xfrm>
        </p:grpSpPr>
        <p:sp>
          <p:nvSpPr>
            <p:cNvPr id="1480780" name="Rectangle 76"/>
            <p:cNvSpPr>
              <a:spLocks noChangeArrowheads="1"/>
            </p:cNvSpPr>
            <p:nvPr/>
          </p:nvSpPr>
          <p:spPr bwMode="auto">
            <a:xfrm>
              <a:off x="3335" y="2792"/>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81" name="Freeform 77"/>
            <p:cNvSpPr>
              <a:spLocks/>
            </p:cNvSpPr>
            <p:nvPr/>
          </p:nvSpPr>
          <p:spPr bwMode="auto">
            <a:xfrm>
              <a:off x="3368" y="3054"/>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grpSp>
      <p:grpSp>
        <p:nvGrpSpPr>
          <p:cNvPr id="1480782" name="Group 78"/>
          <p:cNvGrpSpPr>
            <a:grpSpLocks/>
          </p:cNvGrpSpPr>
          <p:nvPr/>
        </p:nvGrpSpPr>
        <p:grpSpPr bwMode="auto">
          <a:xfrm>
            <a:off x="6073775" y="3276600"/>
            <a:ext cx="173038" cy="485775"/>
            <a:chOff x="3951" y="2792"/>
            <a:chExt cx="109" cy="306"/>
          </a:xfrm>
        </p:grpSpPr>
        <p:sp>
          <p:nvSpPr>
            <p:cNvPr id="1480783" name="Rectangle 79"/>
            <p:cNvSpPr>
              <a:spLocks noChangeArrowheads="1"/>
            </p:cNvSpPr>
            <p:nvPr/>
          </p:nvSpPr>
          <p:spPr bwMode="auto">
            <a:xfrm>
              <a:off x="3951" y="2792"/>
              <a:ext cx="109" cy="304"/>
            </a:xfrm>
            <a:prstGeom prst="rect">
              <a:avLst/>
            </a:prstGeom>
            <a:solidFill>
              <a:schemeClr val="folHlink"/>
            </a:solidFill>
            <a:ln w="25400">
              <a:solidFill>
                <a:schemeClr val="tx1"/>
              </a:solidFill>
              <a:miter lim="800000"/>
              <a:headEnd/>
              <a:tailEn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84" name="Freeform 80"/>
            <p:cNvSpPr>
              <a:spLocks/>
            </p:cNvSpPr>
            <p:nvPr/>
          </p:nvSpPr>
          <p:spPr bwMode="auto">
            <a:xfrm>
              <a:off x="3984" y="3054"/>
              <a:ext cx="43" cy="44"/>
            </a:xfrm>
            <a:custGeom>
              <a:avLst/>
              <a:gdLst/>
              <a:ahLst/>
              <a:cxnLst>
                <a:cxn ang="0">
                  <a:pos x="0" y="43"/>
                </a:cxn>
                <a:cxn ang="0">
                  <a:pos x="21" y="0"/>
                </a:cxn>
                <a:cxn ang="0">
                  <a:pos x="42" y="43"/>
                </a:cxn>
              </a:cxnLst>
              <a:rect l="0" t="0" r="r" b="b"/>
              <a:pathLst>
                <a:path w="43" h="44">
                  <a:moveTo>
                    <a:pt x="0" y="43"/>
                  </a:moveTo>
                  <a:lnTo>
                    <a:pt x="21" y="0"/>
                  </a:lnTo>
                  <a:lnTo>
                    <a:pt x="42" y="43"/>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pPr algn="ctr"/>
              <a:endParaRPr lang="en-US">
                <a:solidFill>
                  <a:srgbClr val="000000"/>
                </a:solidFill>
                <a:latin typeface="Calibri"/>
                <a:cs typeface="Calibri"/>
              </a:endParaRPr>
            </a:p>
          </p:txBody>
        </p:sp>
      </p:grpSp>
      <p:sp>
        <p:nvSpPr>
          <p:cNvPr id="1480785" name="Line 81"/>
          <p:cNvSpPr>
            <a:spLocks noChangeShapeType="1"/>
          </p:cNvSpPr>
          <p:nvPr/>
        </p:nvSpPr>
        <p:spPr bwMode="auto">
          <a:xfrm>
            <a:off x="6400800" y="2667000"/>
            <a:ext cx="3810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86" name="Rectangle 82"/>
          <p:cNvSpPr>
            <a:spLocks noChangeArrowheads="1"/>
          </p:cNvSpPr>
          <p:nvPr/>
        </p:nvSpPr>
        <p:spPr bwMode="auto">
          <a:xfrm>
            <a:off x="4953000" y="3810000"/>
            <a:ext cx="588403"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a:solidFill>
                  <a:srgbClr val="000000"/>
                </a:solidFill>
                <a:latin typeface="Calibri"/>
                <a:cs typeface="Calibri"/>
              </a:rPr>
              <a:t>MD1</a:t>
            </a:r>
          </a:p>
        </p:txBody>
      </p:sp>
      <p:sp>
        <p:nvSpPr>
          <p:cNvPr id="1480787" name="Rectangle 83"/>
          <p:cNvSpPr>
            <a:spLocks noChangeArrowheads="1"/>
          </p:cNvSpPr>
          <p:nvPr/>
        </p:nvSpPr>
        <p:spPr bwMode="auto">
          <a:xfrm>
            <a:off x="5854700" y="3822700"/>
            <a:ext cx="588403"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a:spcBef>
                <a:spcPct val="0"/>
              </a:spcBef>
            </a:pPr>
            <a:r>
              <a:rPr lang="en-US">
                <a:solidFill>
                  <a:srgbClr val="000000"/>
                </a:solidFill>
                <a:latin typeface="Calibri"/>
                <a:cs typeface="Calibri"/>
              </a:rPr>
              <a:t>MD2</a:t>
            </a:r>
          </a:p>
        </p:txBody>
      </p:sp>
      <p:sp>
        <p:nvSpPr>
          <p:cNvPr id="1480788" name="Freeform 84"/>
          <p:cNvSpPr>
            <a:spLocks/>
          </p:cNvSpPr>
          <p:nvPr/>
        </p:nvSpPr>
        <p:spPr bwMode="auto">
          <a:xfrm>
            <a:off x="2057400" y="4343400"/>
            <a:ext cx="2514600" cy="1362075"/>
          </a:xfrm>
          <a:custGeom>
            <a:avLst/>
            <a:gdLst/>
            <a:ahLst/>
            <a:cxnLst>
              <a:cxn ang="0">
                <a:pos x="1584" y="858"/>
              </a:cxn>
              <a:cxn ang="0">
                <a:pos x="1584" y="665"/>
              </a:cxn>
              <a:cxn ang="0">
                <a:pos x="0" y="665"/>
              </a:cxn>
              <a:cxn ang="0">
                <a:pos x="0" y="0"/>
              </a:cxn>
            </a:cxnLst>
            <a:rect l="0" t="0" r="r" b="b"/>
            <a:pathLst>
              <a:path w="1584" h="858">
                <a:moveTo>
                  <a:pt x="1584" y="858"/>
                </a:moveTo>
                <a:lnTo>
                  <a:pt x="1584" y="665"/>
                </a:lnTo>
                <a:lnTo>
                  <a:pt x="0" y="665"/>
                </a:lnTo>
                <a:lnTo>
                  <a:pt x="0" y="0"/>
                </a:lnTo>
              </a:path>
            </a:pathLst>
          </a:custGeom>
          <a:noFill/>
          <a:ln w="25400" cap="flat" cmpd="sng">
            <a:solidFill>
              <a:schemeClr val="tx1"/>
            </a:solidFill>
            <a:prstDash val="solid"/>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89" name="Freeform 85"/>
          <p:cNvSpPr>
            <a:spLocks/>
          </p:cNvSpPr>
          <p:nvPr/>
        </p:nvSpPr>
        <p:spPr bwMode="auto">
          <a:xfrm>
            <a:off x="4572000" y="3657600"/>
            <a:ext cx="2743200" cy="1752600"/>
          </a:xfrm>
          <a:custGeom>
            <a:avLst/>
            <a:gdLst/>
            <a:ahLst/>
            <a:cxnLst>
              <a:cxn ang="0">
                <a:pos x="0" y="1296"/>
              </a:cxn>
              <a:cxn ang="0">
                <a:pos x="1728" y="1296"/>
              </a:cxn>
              <a:cxn ang="0">
                <a:pos x="1728" y="0"/>
              </a:cxn>
            </a:cxnLst>
            <a:rect l="0" t="0" r="r" b="b"/>
            <a:pathLst>
              <a:path w="1728" h="1296">
                <a:moveTo>
                  <a:pt x="0" y="1296"/>
                </a:moveTo>
                <a:lnTo>
                  <a:pt x="1728" y="1296"/>
                </a:lnTo>
                <a:lnTo>
                  <a:pt x="1728" y="0"/>
                </a:lnTo>
              </a:path>
            </a:pathLst>
          </a:custGeom>
          <a:noFill/>
          <a:ln w="25400" cap="flat" cmpd="sng">
            <a:solidFill>
              <a:schemeClr val="tx1"/>
            </a:solidFill>
            <a:prstDash val="solid"/>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90" name="Text Box 86"/>
          <p:cNvSpPr txBox="1">
            <a:spLocks noChangeArrowheads="1"/>
          </p:cNvSpPr>
          <p:nvPr/>
        </p:nvSpPr>
        <p:spPr bwMode="auto">
          <a:xfrm>
            <a:off x="2743200" y="5653445"/>
            <a:ext cx="3810000" cy="646331"/>
          </a:xfrm>
          <a:prstGeom prst="rect">
            <a:avLst/>
          </a:prstGeom>
          <a:noFill/>
          <a:ln w="25400">
            <a:noFill/>
            <a:miter lim="800000"/>
            <a:headEnd/>
            <a:tailEnd/>
          </a:ln>
          <a:effectLst/>
        </p:spPr>
        <p:txBody>
          <a:bodyPr anchor="ctr">
            <a:prstTxWarp prst="textNoShape">
              <a:avLst/>
            </a:prstTxWarp>
            <a:spAutoFit/>
          </a:bodyPr>
          <a:lstStyle/>
          <a:p>
            <a:pPr algn="ctr">
              <a:spcBef>
                <a:spcPct val="0"/>
              </a:spcBef>
            </a:pPr>
            <a:r>
              <a:rPr lang="en-US" sz="1800" dirty="0">
                <a:solidFill>
                  <a:srgbClr val="000000"/>
                </a:solidFill>
                <a:latin typeface="Calibri"/>
                <a:cs typeface="Calibri"/>
              </a:rPr>
              <a:t>Cache Refill Data from Lower Levels of Memory Hierarchy</a:t>
            </a:r>
          </a:p>
        </p:txBody>
      </p:sp>
      <p:sp>
        <p:nvSpPr>
          <p:cNvPr id="1480791" name="Text Box 87"/>
          <p:cNvSpPr txBox="1">
            <a:spLocks noChangeArrowheads="1"/>
          </p:cNvSpPr>
          <p:nvPr/>
        </p:nvSpPr>
        <p:spPr bwMode="auto">
          <a:xfrm>
            <a:off x="7319258" y="3260031"/>
            <a:ext cx="441146" cy="307777"/>
          </a:xfrm>
          <a:prstGeom prst="rect">
            <a:avLst/>
          </a:prstGeom>
          <a:noFill/>
          <a:ln w="25400">
            <a:noFill/>
            <a:miter lim="800000"/>
            <a:headEnd/>
            <a:tailEnd/>
          </a:ln>
          <a:effectLst/>
        </p:spPr>
        <p:txBody>
          <a:bodyPr wrap="none" anchor="ctr">
            <a:prstTxWarp prst="textNoShape">
              <a:avLst/>
            </a:prstTxWarp>
            <a:spAutoFit/>
          </a:bodyPr>
          <a:lstStyle/>
          <a:p>
            <a:pPr algn="ctr">
              <a:spcBef>
                <a:spcPct val="0"/>
              </a:spcBef>
            </a:pPr>
            <a:r>
              <a:rPr lang="en-US" sz="1400">
                <a:solidFill>
                  <a:srgbClr val="000000"/>
                </a:solidFill>
                <a:latin typeface="Calibri"/>
                <a:cs typeface="Calibri"/>
              </a:rPr>
              <a:t>hit</a:t>
            </a:r>
            <a:r>
              <a:rPr lang="en-US" sz="1050">
                <a:solidFill>
                  <a:srgbClr val="000000"/>
                </a:solidFill>
                <a:latin typeface="Calibri"/>
                <a:cs typeface="Calibri"/>
              </a:rPr>
              <a:t>?</a:t>
            </a:r>
            <a:endParaRPr lang="en-US" sz="2400">
              <a:solidFill>
                <a:srgbClr val="000000"/>
              </a:solidFill>
              <a:latin typeface="Calibri"/>
              <a:cs typeface="Calibri"/>
            </a:endParaRPr>
          </a:p>
        </p:txBody>
      </p:sp>
      <p:sp>
        <p:nvSpPr>
          <p:cNvPr id="1480792" name="Freeform 88"/>
          <p:cNvSpPr>
            <a:spLocks/>
          </p:cNvSpPr>
          <p:nvPr/>
        </p:nvSpPr>
        <p:spPr bwMode="auto">
          <a:xfrm>
            <a:off x="7772400" y="3429000"/>
            <a:ext cx="76200" cy="838200"/>
          </a:xfrm>
          <a:custGeom>
            <a:avLst/>
            <a:gdLst/>
            <a:ahLst/>
            <a:cxnLst>
              <a:cxn ang="0">
                <a:pos x="0" y="0"/>
              </a:cxn>
              <a:cxn ang="0">
                <a:pos x="48" y="0"/>
              </a:cxn>
              <a:cxn ang="0">
                <a:pos x="48" y="480"/>
              </a:cxn>
              <a:cxn ang="0">
                <a:pos x="48" y="528"/>
              </a:cxn>
            </a:cxnLst>
            <a:rect l="0" t="0" r="r" b="b"/>
            <a:pathLst>
              <a:path w="48" h="528">
                <a:moveTo>
                  <a:pt x="0" y="0"/>
                </a:moveTo>
                <a:lnTo>
                  <a:pt x="48" y="0"/>
                </a:lnTo>
                <a:lnTo>
                  <a:pt x="48" y="480"/>
                </a:lnTo>
                <a:lnTo>
                  <a:pt x="48" y="528"/>
                </a:lnTo>
              </a:path>
            </a:pathLst>
          </a:custGeom>
          <a:noFill/>
          <a:ln w="25400" cap="flat" cmpd="sng">
            <a:solidFill>
              <a:schemeClr val="tx2"/>
            </a:solidFill>
            <a:prstDash val="solid"/>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grpSp>
        <p:nvGrpSpPr>
          <p:cNvPr id="1480793" name="Group 89"/>
          <p:cNvGrpSpPr>
            <a:grpSpLocks/>
          </p:cNvGrpSpPr>
          <p:nvPr/>
        </p:nvGrpSpPr>
        <p:grpSpPr bwMode="auto">
          <a:xfrm>
            <a:off x="7620000" y="4953000"/>
            <a:ext cx="1066800" cy="609600"/>
            <a:chOff x="4704" y="3120"/>
            <a:chExt cx="672" cy="384"/>
          </a:xfrm>
        </p:grpSpPr>
        <p:sp>
          <p:nvSpPr>
            <p:cNvPr id="1480794" name="Line 90"/>
            <p:cNvSpPr>
              <a:spLocks noChangeShapeType="1"/>
            </p:cNvSpPr>
            <p:nvPr/>
          </p:nvSpPr>
          <p:spPr bwMode="auto">
            <a:xfrm flipH="1">
              <a:off x="4704" y="3168"/>
              <a:ext cx="192" cy="192"/>
            </a:xfrm>
            <a:prstGeom prst="line">
              <a:avLst/>
            </a:prstGeom>
            <a:noFill/>
            <a:ln w="25400">
              <a:solidFill>
                <a:schemeClr val="tx2"/>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95" name="Line 91"/>
            <p:cNvSpPr>
              <a:spLocks noChangeShapeType="1"/>
            </p:cNvSpPr>
            <p:nvPr/>
          </p:nvSpPr>
          <p:spPr bwMode="auto">
            <a:xfrm flipH="1">
              <a:off x="4896" y="3168"/>
              <a:ext cx="48" cy="336"/>
            </a:xfrm>
            <a:prstGeom prst="line">
              <a:avLst/>
            </a:prstGeom>
            <a:noFill/>
            <a:ln w="25400">
              <a:solidFill>
                <a:schemeClr val="tx2"/>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96" name="Line 92"/>
            <p:cNvSpPr>
              <a:spLocks noChangeShapeType="1"/>
            </p:cNvSpPr>
            <p:nvPr/>
          </p:nvSpPr>
          <p:spPr bwMode="auto">
            <a:xfrm>
              <a:off x="5040" y="3168"/>
              <a:ext cx="144" cy="288"/>
            </a:xfrm>
            <a:prstGeom prst="line">
              <a:avLst/>
            </a:prstGeom>
            <a:noFill/>
            <a:ln w="25400">
              <a:solidFill>
                <a:schemeClr val="tx2"/>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797" name="Line 93"/>
            <p:cNvSpPr>
              <a:spLocks noChangeShapeType="1"/>
            </p:cNvSpPr>
            <p:nvPr/>
          </p:nvSpPr>
          <p:spPr bwMode="auto">
            <a:xfrm>
              <a:off x="5136" y="3120"/>
              <a:ext cx="240" cy="144"/>
            </a:xfrm>
            <a:prstGeom prst="line">
              <a:avLst/>
            </a:prstGeom>
            <a:noFill/>
            <a:ln w="25400">
              <a:solidFill>
                <a:schemeClr val="tx2"/>
              </a:solidFill>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grpSp>
      <p:sp>
        <p:nvSpPr>
          <p:cNvPr id="1480798" name="Text Box 94"/>
          <p:cNvSpPr txBox="1">
            <a:spLocks noChangeArrowheads="1"/>
          </p:cNvSpPr>
          <p:nvPr/>
        </p:nvSpPr>
        <p:spPr bwMode="auto">
          <a:xfrm>
            <a:off x="7315200" y="4221034"/>
            <a:ext cx="1416050" cy="830997"/>
          </a:xfrm>
          <a:prstGeom prst="rect">
            <a:avLst/>
          </a:prstGeom>
          <a:noFill/>
          <a:ln w="25400">
            <a:noFill/>
            <a:miter lim="800000"/>
            <a:headEnd/>
            <a:tailEnd/>
          </a:ln>
          <a:effectLst/>
        </p:spPr>
        <p:txBody>
          <a:bodyPr anchor="ctr">
            <a:prstTxWarp prst="textNoShape">
              <a:avLst/>
            </a:prstTxWarp>
            <a:spAutoFit/>
          </a:bodyPr>
          <a:lstStyle/>
          <a:p>
            <a:pPr algn="ctr">
              <a:spcBef>
                <a:spcPct val="0"/>
              </a:spcBef>
            </a:pPr>
            <a:r>
              <a:rPr lang="en-US" dirty="0">
                <a:solidFill>
                  <a:srgbClr val="000000"/>
                </a:solidFill>
                <a:latin typeface="Calibri"/>
                <a:cs typeface="Calibri"/>
              </a:rPr>
              <a:t>Stall entire CPU on data cache miss</a:t>
            </a:r>
          </a:p>
        </p:txBody>
      </p:sp>
      <p:sp>
        <p:nvSpPr>
          <p:cNvPr id="1480799" name="Freeform 95"/>
          <p:cNvSpPr>
            <a:spLocks/>
          </p:cNvSpPr>
          <p:nvPr/>
        </p:nvSpPr>
        <p:spPr bwMode="auto">
          <a:xfrm>
            <a:off x="3124200" y="3962400"/>
            <a:ext cx="4724400" cy="1066800"/>
          </a:xfrm>
          <a:custGeom>
            <a:avLst/>
            <a:gdLst/>
            <a:ahLst/>
            <a:cxnLst>
              <a:cxn ang="0">
                <a:pos x="2784" y="0"/>
              </a:cxn>
              <a:cxn ang="0">
                <a:pos x="2160" y="0"/>
              </a:cxn>
              <a:cxn ang="0">
                <a:pos x="2160" y="432"/>
              </a:cxn>
              <a:cxn ang="0">
                <a:pos x="0" y="432"/>
              </a:cxn>
              <a:cxn ang="0">
                <a:pos x="0" y="672"/>
              </a:cxn>
            </a:cxnLst>
            <a:rect l="0" t="0" r="r" b="b"/>
            <a:pathLst>
              <a:path w="2784" h="672">
                <a:moveTo>
                  <a:pt x="2784" y="0"/>
                </a:moveTo>
                <a:lnTo>
                  <a:pt x="2160" y="0"/>
                </a:lnTo>
                <a:lnTo>
                  <a:pt x="2160" y="432"/>
                </a:lnTo>
                <a:lnTo>
                  <a:pt x="0" y="432"/>
                </a:lnTo>
                <a:lnTo>
                  <a:pt x="0" y="672"/>
                </a:lnTo>
              </a:path>
            </a:pathLst>
          </a:custGeom>
          <a:noFill/>
          <a:ln w="25400" cap="flat" cmpd="sng">
            <a:solidFill>
              <a:schemeClr val="tx2"/>
            </a:solidFill>
            <a:prstDash val="solid"/>
            <a:round/>
            <a:headEnd/>
            <a:tailEnd type="triangle" w="med" len="med"/>
          </a:ln>
          <a:effectLst/>
        </p:spPr>
        <p:txBody>
          <a:bodyPr wrap="none" anchor="ctr">
            <a:prstTxWarp prst="textNoShape">
              <a:avLst/>
            </a:prstTxWarp>
          </a:bodyPr>
          <a:lstStyle/>
          <a:p>
            <a:pPr algn="ctr"/>
            <a:endParaRPr lang="en-US">
              <a:solidFill>
                <a:srgbClr val="000000"/>
              </a:solidFill>
              <a:latin typeface="Calibri"/>
              <a:cs typeface="Calibri"/>
            </a:endParaRPr>
          </a:p>
        </p:txBody>
      </p:sp>
      <p:sp>
        <p:nvSpPr>
          <p:cNvPr id="1480800" name="Text Box 96"/>
          <p:cNvSpPr txBox="1">
            <a:spLocks noChangeArrowheads="1"/>
          </p:cNvSpPr>
          <p:nvPr/>
        </p:nvSpPr>
        <p:spPr bwMode="auto">
          <a:xfrm>
            <a:off x="2209800" y="4953000"/>
            <a:ext cx="2286000" cy="369332"/>
          </a:xfrm>
          <a:prstGeom prst="rect">
            <a:avLst/>
          </a:prstGeom>
          <a:noFill/>
          <a:ln w="25400">
            <a:noFill/>
            <a:miter lim="800000"/>
            <a:headEnd/>
            <a:tailEnd/>
          </a:ln>
          <a:effectLst/>
        </p:spPr>
        <p:txBody>
          <a:bodyPr anchor="ctr">
            <a:prstTxWarp prst="textNoShape">
              <a:avLst/>
            </a:prstTxWarp>
            <a:spAutoFit/>
          </a:bodyPr>
          <a:lstStyle/>
          <a:p>
            <a:pPr algn="ctr">
              <a:spcBef>
                <a:spcPct val="0"/>
              </a:spcBef>
            </a:pPr>
            <a:r>
              <a:rPr lang="en-US" sz="1800" dirty="0">
                <a:solidFill>
                  <a:srgbClr val="000000"/>
                </a:solidFill>
                <a:latin typeface="Calibri"/>
                <a:cs typeface="Calibri"/>
              </a:rPr>
              <a:t>To Memory Control</a:t>
            </a:r>
          </a:p>
        </p:txBody>
      </p:sp>
      <p:sp>
        <p:nvSpPr>
          <p:cNvPr id="1480801" name="Text Box 97"/>
          <p:cNvSpPr txBox="1">
            <a:spLocks noChangeArrowheads="1"/>
          </p:cNvSpPr>
          <p:nvPr/>
        </p:nvSpPr>
        <p:spPr bwMode="auto">
          <a:xfrm>
            <a:off x="6019800" y="2055813"/>
            <a:ext cx="408873" cy="338554"/>
          </a:xfrm>
          <a:prstGeom prst="rect">
            <a:avLst/>
          </a:prstGeom>
          <a:noFill/>
          <a:ln w="25400">
            <a:noFill/>
            <a:miter lim="800000"/>
            <a:headEnd/>
            <a:tailEnd/>
          </a:ln>
          <a:effectLst/>
        </p:spPr>
        <p:txBody>
          <a:bodyPr wrap="none">
            <a:prstTxWarp prst="textNoShape">
              <a:avLst/>
            </a:prstTxWarp>
            <a:spAutoFit/>
          </a:bodyPr>
          <a:lstStyle/>
          <a:p>
            <a:pPr>
              <a:spcBef>
                <a:spcPct val="0"/>
              </a:spcBef>
            </a:pPr>
            <a:r>
              <a:rPr lang="en-US" i="1">
                <a:solidFill>
                  <a:srgbClr val="000000"/>
                </a:solidFill>
                <a:latin typeface="Calibri"/>
                <a:cs typeface="Calibri"/>
              </a:rPr>
              <a:t>M</a:t>
            </a:r>
          </a:p>
        </p:txBody>
      </p:sp>
      <p:sp>
        <p:nvSpPr>
          <p:cNvPr id="1480802" name="Text Box 98"/>
          <p:cNvSpPr txBox="1">
            <a:spLocks noChangeArrowheads="1"/>
          </p:cNvSpPr>
          <p:nvPr/>
        </p:nvSpPr>
        <p:spPr bwMode="auto">
          <a:xfrm>
            <a:off x="5029200" y="1827213"/>
            <a:ext cx="333632" cy="338554"/>
          </a:xfrm>
          <a:prstGeom prst="rect">
            <a:avLst/>
          </a:prstGeom>
          <a:noFill/>
          <a:ln w="25400">
            <a:noFill/>
            <a:miter lim="800000"/>
            <a:headEnd/>
            <a:tailEnd/>
          </a:ln>
          <a:effectLst/>
        </p:spPr>
        <p:txBody>
          <a:bodyPr wrap="none">
            <a:prstTxWarp prst="textNoShape">
              <a:avLst/>
            </a:prstTxWarp>
            <a:spAutoFit/>
          </a:bodyPr>
          <a:lstStyle/>
          <a:p>
            <a:pPr>
              <a:spcBef>
                <a:spcPct val="0"/>
              </a:spcBef>
            </a:pPr>
            <a:r>
              <a:rPr lang="en-US" i="1" dirty="0">
                <a:solidFill>
                  <a:srgbClr val="000000"/>
                </a:solidFill>
                <a:latin typeface="Calibri"/>
                <a:cs typeface="Calibri"/>
              </a:rPr>
              <a:t>E</a:t>
            </a:r>
          </a:p>
        </p:txBody>
      </p:sp>
      <p:sp>
        <p:nvSpPr>
          <p:cNvPr id="1480803" name="Line 99"/>
          <p:cNvSpPr>
            <a:spLocks noChangeShapeType="1"/>
          </p:cNvSpPr>
          <p:nvPr/>
        </p:nvSpPr>
        <p:spPr bwMode="auto">
          <a:xfrm>
            <a:off x="4953000" y="2895600"/>
            <a:ext cx="0" cy="609600"/>
          </a:xfrm>
          <a:prstGeom prst="line">
            <a:avLst/>
          </a:prstGeom>
          <a:noFill/>
          <a:ln w="28575">
            <a:solidFill>
              <a:schemeClr val="tx1"/>
            </a:solidFill>
            <a:round/>
            <a:headEnd type="none" w="sm" len="sm"/>
            <a:tailEnd type="none" w="sm" len="sm"/>
          </a:ln>
          <a:effectLst/>
        </p:spPr>
        <p:txBody>
          <a:bodyPr>
            <a:prstTxWarp prst="textNoShape">
              <a:avLst/>
            </a:prstTxWarp>
          </a:bodyPr>
          <a:lstStyle/>
          <a:p>
            <a:pPr algn="ctr"/>
            <a:endParaRPr lang="en-US">
              <a:solidFill>
                <a:srgbClr val="000000"/>
              </a:solidFill>
              <a:latin typeface="Calibri"/>
              <a:cs typeface="Calibri"/>
            </a:endParaRPr>
          </a:p>
        </p:txBody>
      </p:sp>
    </p:spTree>
    <p:extLst>
      <p:ext uri="{BB962C8B-B14F-4D97-AF65-F5344CB8AC3E}">
        <p14:creationId xmlns:p14="http://schemas.microsoft.com/office/powerpoint/2010/main" val="249657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a:noFill/>
          <a:ln/>
        </p:spPr>
        <p:txBody>
          <a:bodyPr lIns="90488" tIns="44450" rIns="90488" bIns="44450"/>
          <a:lstStyle/>
          <a:p>
            <a:r>
              <a:rPr lang="en-US"/>
              <a:t>Improving Cache Performance</a:t>
            </a:r>
          </a:p>
        </p:txBody>
      </p:sp>
      <p:sp>
        <p:nvSpPr>
          <p:cNvPr id="7" name="Slide Number Placeholder 5"/>
          <p:cNvSpPr>
            <a:spLocks noGrp="1"/>
          </p:cNvSpPr>
          <p:nvPr>
            <p:ph type="sldNum" sz="quarter" idx="12"/>
          </p:nvPr>
        </p:nvSpPr>
        <p:spPr/>
        <p:txBody>
          <a:bodyPr/>
          <a:lstStyle/>
          <a:p>
            <a:fld id="{5F9EF281-0756-D640-ACA3-C1478A739BEF}" type="slidenum">
              <a:rPr lang="en-US"/>
              <a:pPr/>
              <a:t>6</a:t>
            </a:fld>
            <a:endParaRPr lang="en-US" b="0">
              <a:solidFill>
                <a:srgbClr val="FBBA03"/>
              </a:solidFill>
            </a:endParaRPr>
          </a:p>
        </p:txBody>
      </p:sp>
      <p:sp>
        <p:nvSpPr>
          <p:cNvPr id="1482755" name="Rectangle 3"/>
          <p:cNvSpPr>
            <a:spLocks noChangeArrowheads="1"/>
          </p:cNvSpPr>
          <p:nvPr/>
        </p:nvSpPr>
        <p:spPr bwMode="auto">
          <a:xfrm>
            <a:off x="714375" y="1143000"/>
            <a:ext cx="7715250" cy="3536866"/>
          </a:xfrm>
          <a:prstGeom prst="rect">
            <a:avLst/>
          </a:prstGeom>
          <a:noFill/>
          <a:ln w="25400">
            <a:noFill/>
            <a:miter lim="800000"/>
            <a:headEnd/>
            <a:tailEnd/>
          </a:ln>
          <a:effectLst/>
        </p:spPr>
        <p:txBody>
          <a:bodyPr lIns="90488" tIns="44450" rIns="90488" bIns="44450">
            <a:prstTxWarp prst="textNoShape">
              <a:avLst/>
            </a:prstTxWarp>
            <a:spAutoFit/>
          </a:bodyPr>
          <a:lstStyle/>
          <a:p>
            <a:pPr>
              <a:spcBef>
                <a:spcPct val="0"/>
              </a:spcBef>
            </a:pPr>
            <a:r>
              <a:rPr lang="en-US" sz="2800" dirty="0">
                <a:solidFill>
                  <a:srgbClr val="000000"/>
                </a:solidFill>
                <a:latin typeface="Calibri"/>
                <a:cs typeface="Calibri"/>
              </a:rPr>
              <a:t>Average memory access time (AMAT) =</a:t>
            </a:r>
          </a:p>
          <a:p>
            <a:pPr>
              <a:spcBef>
                <a:spcPct val="0"/>
              </a:spcBef>
            </a:pPr>
            <a:r>
              <a:rPr lang="en-US" sz="2800" dirty="0">
                <a:solidFill>
                  <a:srgbClr val="000000"/>
                </a:solidFill>
                <a:latin typeface="Calibri"/>
                <a:cs typeface="Calibri"/>
              </a:rPr>
              <a:t>		Hit time + Miss rate </a:t>
            </a:r>
            <a:r>
              <a:rPr lang="en-US" sz="2800" dirty="0" err="1">
                <a:solidFill>
                  <a:srgbClr val="000000"/>
                </a:solidFill>
                <a:latin typeface="Calibri"/>
                <a:cs typeface="Calibri"/>
              </a:rPr>
              <a:t>x</a:t>
            </a:r>
            <a:r>
              <a:rPr lang="en-US" sz="2800" dirty="0">
                <a:solidFill>
                  <a:srgbClr val="000000"/>
                </a:solidFill>
                <a:latin typeface="Calibri"/>
                <a:cs typeface="Calibri"/>
              </a:rPr>
              <a:t> Miss penalty</a:t>
            </a:r>
          </a:p>
          <a:p>
            <a:pPr>
              <a:spcBef>
                <a:spcPct val="0"/>
              </a:spcBef>
            </a:pPr>
            <a:endParaRPr lang="en-US" sz="2800" dirty="0">
              <a:solidFill>
                <a:srgbClr val="000000"/>
              </a:solidFill>
              <a:latin typeface="Calibri"/>
              <a:cs typeface="Calibri"/>
            </a:endParaRPr>
          </a:p>
          <a:p>
            <a:pPr>
              <a:spcBef>
                <a:spcPct val="0"/>
              </a:spcBef>
            </a:pPr>
            <a:r>
              <a:rPr lang="en-US" sz="2800" dirty="0">
                <a:solidFill>
                  <a:srgbClr val="000000"/>
                </a:solidFill>
                <a:latin typeface="Calibri"/>
                <a:cs typeface="Calibri"/>
              </a:rPr>
              <a:t>To improve performance:</a:t>
            </a:r>
          </a:p>
          <a:p>
            <a:pPr marL="625475" lvl="1" indent="-282575">
              <a:spcBef>
                <a:spcPct val="0"/>
              </a:spcBef>
              <a:buFontTx/>
              <a:buChar char="•"/>
            </a:pPr>
            <a:r>
              <a:rPr lang="en-US" sz="2800" dirty="0">
                <a:solidFill>
                  <a:srgbClr val="56127A"/>
                </a:solidFill>
                <a:latin typeface="Calibri"/>
                <a:cs typeface="Calibri"/>
              </a:rPr>
              <a:t>reduce the hit time</a:t>
            </a:r>
          </a:p>
          <a:p>
            <a:pPr marL="625475" lvl="1" indent="-282575">
              <a:spcBef>
                <a:spcPct val="0"/>
              </a:spcBef>
              <a:buFontTx/>
              <a:buChar char="•"/>
            </a:pPr>
            <a:r>
              <a:rPr lang="en-US" sz="2800" dirty="0">
                <a:solidFill>
                  <a:srgbClr val="56127A"/>
                </a:solidFill>
                <a:latin typeface="Calibri"/>
                <a:cs typeface="Calibri"/>
              </a:rPr>
              <a:t>reduce the miss rate</a:t>
            </a:r>
          </a:p>
          <a:p>
            <a:pPr marL="625475" lvl="1" indent="-282575">
              <a:spcBef>
                <a:spcPct val="0"/>
              </a:spcBef>
              <a:buFontTx/>
              <a:buChar char="•"/>
            </a:pPr>
            <a:r>
              <a:rPr lang="en-US" sz="2800" dirty="0">
                <a:solidFill>
                  <a:srgbClr val="56127A"/>
                </a:solidFill>
                <a:latin typeface="Calibri"/>
                <a:cs typeface="Calibri"/>
              </a:rPr>
              <a:t>reduce the miss penalty</a:t>
            </a:r>
          </a:p>
          <a:p>
            <a:pPr>
              <a:spcBef>
                <a:spcPct val="0"/>
              </a:spcBef>
            </a:pPr>
            <a:r>
              <a:rPr lang="en-US" sz="2800" i="1" dirty="0">
                <a:solidFill>
                  <a:srgbClr val="000000"/>
                </a:solidFill>
                <a:latin typeface="Calibri"/>
                <a:cs typeface="Calibri"/>
              </a:rPr>
              <a:t>What is best cache design for 5-stage pipeline?</a:t>
            </a:r>
          </a:p>
        </p:txBody>
      </p:sp>
      <p:sp>
        <p:nvSpPr>
          <p:cNvPr id="1482756" name="Text Box 4"/>
          <p:cNvSpPr txBox="1">
            <a:spLocks noChangeArrowheads="1"/>
          </p:cNvSpPr>
          <p:nvPr/>
        </p:nvSpPr>
        <p:spPr bwMode="auto">
          <a:xfrm>
            <a:off x="304800" y="4747535"/>
            <a:ext cx="8451850" cy="1766637"/>
          </a:xfrm>
          <a:prstGeom prst="rect">
            <a:avLst/>
          </a:prstGeom>
          <a:noFill/>
          <a:ln w="9525">
            <a:noFill/>
            <a:miter lim="800000"/>
            <a:headEnd/>
            <a:tailEnd/>
          </a:ln>
          <a:effectLst/>
        </p:spPr>
        <p:txBody>
          <a:bodyPr anchor="ctr">
            <a:prstTxWarp prst="textNoShape">
              <a:avLst/>
            </a:prstTxWarp>
            <a:spAutoFit/>
          </a:bodyPr>
          <a:lstStyle/>
          <a:p>
            <a:pPr algn="ctr"/>
            <a:r>
              <a:rPr lang="en-US" sz="2800" i="1" dirty="0">
                <a:solidFill>
                  <a:srgbClr val="FF0000"/>
                </a:solidFill>
                <a:latin typeface="Calibri"/>
                <a:cs typeface="Calibri"/>
              </a:rPr>
              <a:t>Biggest cache that doesn’t increase hit time past 1 cycle (approx 8-32KB in modern technology)</a:t>
            </a:r>
          </a:p>
          <a:p>
            <a:pPr algn="ctr">
              <a:spcBef>
                <a:spcPct val="20000"/>
              </a:spcBef>
            </a:pPr>
            <a:r>
              <a:rPr lang="en-US" sz="2400" i="1" dirty="0">
                <a:solidFill>
                  <a:srgbClr val="FF0000"/>
                </a:solidFill>
                <a:latin typeface="Calibri"/>
                <a:cs typeface="Calibri"/>
              </a:rPr>
              <a:t>[ design issues more complex with deeper pipelines and/or out-of-order superscalar processors]</a:t>
            </a:r>
          </a:p>
        </p:txBody>
      </p:sp>
    </p:spTree>
    <p:extLst>
      <p:ext uri="{BB962C8B-B14F-4D97-AF65-F5344CB8AC3E}">
        <p14:creationId xmlns:p14="http://schemas.microsoft.com/office/powerpoint/2010/main" val="41532356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2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2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8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27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27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8275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82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755" grpId="0" build="p"/>
      <p:bldP spid="148275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2"/>
          <p:cNvSpPr>
            <a:spLocks noGrp="1" noChangeArrowheads="1"/>
          </p:cNvSpPr>
          <p:nvPr>
            <p:ph type="title"/>
          </p:nvPr>
        </p:nvSpPr>
        <p:spPr/>
        <p:txBody>
          <a:bodyPr/>
          <a:lstStyle/>
          <a:p>
            <a:r>
              <a:rPr lang="en-US" altLang="ko-KR" dirty="0"/>
              <a:t>Causes of Cache Misses</a:t>
            </a:r>
            <a:r>
              <a:rPr lang="en-US" altLang="ko-KR"/>
              <a:t>: The 3 C’s</a:t>
            </a:r>
            <a:endParaRPr lang="en-US" altLang="ko-KR" dirty="0"/>
          </a:p>
        </p:txBody>
      </p:sp>
      <p:sp>
        <p:nvSpPr>
          <p:cNvPr id="8" name="Rectangle 3"/>
          <p:cNvSpPr>
            <a:spLocks noGrp="1" noChangeArrowheads="1"/>
          </p:cNvSpPr>
          <p:nvPr>
            <p:ph idx="1"/>
          </p:nvPr>
        </p:nvSpPr>
        <p:spPr/>
        <p:txBody>
          <a:bodyPr/>
          <a:lstStyle/>
          <a:p>
            <a:pPr marL="0" indent="0">
              <a:buNone/>
            </a:pPr>
            <a:r>
              <a:rPr lang="en-US" altLang="ko-KR" sz="2800" b="1" dirty="0"/>
              <a:t>Compulsory:  </a:t>
            </a:r>
            <a:r>
              <a:rPr lang="en-US" altLang="ko-KR" sz="2800" dirty="0"/>
              <a:t>first reference to a line (a.k.a. cold start misses)</a:t>
            </a:r>
          </a:p>
          <a:p>
            <a:pPr lvl="1"/>
            <a:r>
              <a:rPr lang="en-US" altLang="ko-KR" sz="2400" i="1" dirty="0"/>
              <a:t>misses that would occur even with infinite cache</a:t>
            </a:r>
          </a:p>
          <a:p>
            <a:pPr marL="0" indent="0">
              <a:buNone/>
            </a:pPr>
            <a:r>
              <a:rPr lang="en-US" altLang="ko-KR" sz="2800" b="1" dirty="0"/>
              <a:t>Capacity:  </a:t>
            </a:r>
            <a:r>
              <a:rPr lang="en-US" altLang="ko-KR" sz="2800" dirty="0"/>
              <a:t>cache is too small to hold all data needed by the program</a:t>
            </a:r>
          </a:p>
          <a:p>
            <a:pPr lvl="1"/>
            <a:r>
              <a:rPr lang="en-US" altLang="ko-KR" sz="2400" i="1" dirty="0"/>
              <a:t>misses that would occur even under perfect replacement policy</a:t>
            </a:r>
          </a:p>
          <a:p>
            <a:pPr marL="0" indent="0">
              <a:buNone/>
            </a:pPr>
            <a:r>
              <a:rPr lang="en-US" altLang="ko-KR" sz="2800" b="1" dirty="0"/>
              <a:t>Conflict:  </a:t>
            </a:r>
            <a:r>
              <a:rPr lang="en-US" altLang="ko-KR" sz="2800" dirty="0"/>
              <a:t>misses that occur because of collisions due to line-placement strategy</a:t>
            </a:r>
          </a:p>
          <a:p>
            <a:pPr lvl="1"/>
            <a:r>
              <a:rPr lang="en-US" altLang="ko-KR" sz="2400" i="1" dirty="0"/>
              <a:t>misses that would not occur with ideal full associativity</a:t>
            </a:r>
          </a:p>
        </p:txBody>
      </p:sp>
      <p:sp>
        <p:nvSpPr>
          <p:cNvPr id="6" name="Slide Number Placeholder 5"/>
          <p:cNvSpPr>
            <a:spLocks noGrp="1"/>
          </p:cNvSpPr>
          <p:nvPr>
            <p:ph type="sldNum" sz="quarter" idx="12"/>
          </p:nvPr>
        </p:nvSpPr>
        <p:spPr/>
        <p:txBody>
          <a:bodyPr/>
          <a:lstStyle/>
          <a:p>
            <a:fld id="{99E8FAE5-A4FC-3643-876B-4700F6DF5BA7}" type="slidenum">
              <a:rPr lang="en-US"/>
              <a:pPr/>
              <a:t>7</a:t>
            </a:fld>
            <a:endParaRPr lang="en-US"/>
          </a:p>
        </p:txBody>
      </p:sp>
    </p:spTree>
    <p:extLst>
      <p:ext uri="{BB962C8B-B14F-4D97-AF65-F5344CB8AC3E}">
        <p14:creationId xmlns:p14="http://schemas.microsoft.com/office/powerpoint/2010/main" val="3855596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a:xfrm>
            <a:off x="838200" y="152400"/>
            <a:ext cx="7696200" cy="736600"/>
          </a:xfrm>
        </p:spPr>
        <p:txBody>
          <a:bodyPr/>
          <a:lstStyle/>
          <a:p>
            <a:r>
              <a:rPr lang="en-US" altLang="ko-KR" dirty="0"/>
              <a:t>Effect of Cache Parameters on Performance</a:t>
            </a:r>
          </a:p>
        </p:txBody>
      </p:sp>
      <p:sp>
        <p:nvSpPr>
          <p:cNvPr id="9" name="Rectangle 3"/>
          <p:cNvSpPr>
            <a:spLocks noGrp="1" noChangeArrowheads="1"/>
          </p:cNvSpPr>
          <p:nvPr>
            <p:ph idx="1"/>
          </p:nvPr>
        </p:nvSpPr>
        <p:spPr bwMode="auto">
          <a:prstGeom prst="rect">
            <a:avLst/>
          </a:prstGeom>
          <a:noFill/>
          <a:ln w="25400">
            <a:noFill/>
            <a:miter lim="800000"/>
            <a:headEnd/>
            <a:tailEnd/>
          </a:ln>
          <a:effectLst/>
        </p:spPr>
        <p:txBody>
          <a:bodyPr lIns="90488" tIns="44450" rIns="90488" bIns="44450">
            <a:prstTxWarp prst="textNoShape">
              <a:avLst/>
            </a:prstTxWarp>
            <a:spAutoFit/>
          </a:bodyPr>
          <a:lstStyle/>
          <a:p>
            <a:pPr algn="l">
              <a:spcBef>
                <a:spcPct val="0"/>
              </a:spcBef>
            </a:pPr>
            <a:r>
              <a:rPr lang="en-US" sz="2800" dirty="0">
                <a:latin typeface="Calibri"/>
                <a:cs typeface="Calibri"/>
              </a:rPr>
              <a:t>Larger cache size</a:t>
            </a:r>
          </a:p>
          <a:p>
            <a:pPr marL="403225" lvl="1" indent="-231775" algn="l">
              <a:spcBef>
                <a:spcPct val="0"/>
              </a:spcBef>
              <a:buFontTx/>
              <a:buChar char="+"/>
            </a:pPr>
            <a:r>
              <a:rPr lang="en-US" sz="2800" dirty="0">
                <a:solidFill>
                  <a:srgbClr val="FF0000"/>
                </a:solidFill>
                <a:latin typeface="Calibri"/>
                <a:cs typeface="Calibri"/>
              </a:rPr>
              <a:t>reduces capacity and conflict misses  </a:t>
            </a:r>
          </a:p>
          <a:p>
            <a:pPr marL="403225" lvl="1" indent="-231775" algn="l">
              <a:spcBef>
                <a:spcPct val="0"/>
              </a:spcBef>
              <a:buFontTx/>
              <a:buChar char="-"/>
            </a:pPr>
            <a:r>
              <a:rPr lang="en-US" sz="2800" dirty="0">
                <a:solidFill>
                  <a:srgbClr val="FF0000"/>
                </a:solidFill>
                <a:latin typeface="Calibri"/>
                <a:cs typeface="Calibri"/>
              </a:rPr>
              <a:t>hit time will increase</a:t>
            </a:r>
          </a:p>
          <a:p>
            <a:pPr algn="l">
              <a:spcBef>
                <a:spcPct val="0"/>
              </a:spcBef>
            </a:pPr>
            <a:endParaRPr lang="en-US" sz="2000" dirty="0">
              <a:latin typeface="Calibri"/>
              <a:cs typeface="Calibri"/>
            </a:endParaRPr>
          </a:p>
          <a:p>
            <a:pPr algn="l">
              <a:spcBef>
                <a:spcPct val="0"/>
              </a:spcBef>
            </a:pPr>
            <a:r>
              <a:rPr lang="en-US" sz="2800" dirty="0">
                <a:latin typeface="Calibri"/>
                <a:cs typeface="Calibri"/>
              </a:rPr>
              <a:t>Higher associativity</a:t>
            </a:r>
          </a:p>
          <a:p>
            <a:pPr marL="403225" lvl="1" indent="-231775" algn="l">
              <a:spcBef>
                <a:spcPct val="0"/>
              </a:spcBef>
              <a:buFontTx/>
              <a:buChar char="+"/>
            </a:pPr>
            <a:r>
              <a:rPr lang="en-US" sz="2800" dirty="0">
                <a:solidFill>
                  <a:srgbClr val="FF0000"/>
                </a:solidFill>
                <a:latin typeface="Calibri"/>
                <a:cs typeface="Calibri"/>
              </a:rPr>
              <a:t>reduces conflict misses</a:t>
            </a:r>
          </a:p>
          <a:p>
            <a:pPr marL="403225" lvl="1" indent="-231775" algn="l">
              <a:spcBef>
                <a:spcPct val="0"/>
              </a:spcBef>
              <a:buFontTx/>
              <a:buChar char="-"/>
            </a:pPr>
            <a:r>
              <a:rPr lang="en-US" sz="2800" dirty="0">
                <a:solidFill>
                  <a:srgbClr val="FF0000"/>
                </a:solidFill>
                <a:latin typeface="Calibri"/>
                <a:cs typeface="Calibri"/>
              </a:rPr>
              <a:t>may increase hit time</a:t>
            </a:r>
            <a:br>
              <a:rPr lang="en-US" sz="2800" dirty="0">
                <a:solidFill>
                  <a:srgbClr val="FF0000"/>
                </a:solidFill>
                <a:latin typeface="Calibri"/>
                <a:cs typeface="Calibri"/>
              </a:rPr>
            </a:br>
            <a:endParaRPr lang="en-US" sz="2800" dirty="0">
              <a:solidFill>
                <a:srgbClr val="FF0000"/>
              </a:solidFill>
              <a:latin typeface="Calibri"/>
              <a:cs typeface="Calibri"/>
            </a:endParaRPr>
          </a:p>
          <a:p>
            <a:pPr algn="l">
              <a:spcBef>
                <a:spcPct val="0"/>
              </a:spcBef>
            </a:pPr>
            <a:r>
              <a:rPr lang="en-US" sz="2800" dirty="0">
                <a:latin typeface="Calibri"/>
                <a:cs typeface="Calibri"/>
              </a:rPr>
              <a:t>Larger line size</a:t>
            </a:r>
          </a:p>
          <a:p>
            <a:pPr marL="403225" lvl="1" indent="-231775" algn="l">
              <a:spcBef>
                <a:spcPct val="0"/>
              </a:spcBef>
              <a:buFontTx/>
              <a:buChar char="+"/>
            </a:pPr>
            <a:r>
              <a:rPr lang="en-US" sz="2800" dirty="0">
                <a:solidFill>
                  <a:srgbClr val="FF0000"/>
                </a:solidFill>
                <a:latin typeface="Calibri"/>
                <a:cs typeface="Calibri"/>
              </a:rPr>
              <a:t>reduces compulsory and capacity (reload) misses</a:t>
            </a:r>
          </a:p>
          <a:p>
            <a:pPr marL="403225" lvl="1" indent="-231775" algn="l">
              <a:spcBef>
                <a:spcPct val="0"/>
              </a:spcBef>
              <a:buFontTx/>
              <a:buChar char="-"/>
            </a:pPr>
            <a:r>
              <a:rPr lang="en-US" sz="2800" dirty="0">
                <a:solidFill>
                  <a:srgbClr val="FF0000"/>
                </a:solidFill>
                <a:latin typeface="Calibri"/>
                <a:cs typeface="Calibri"/>
              </a:rPr>
              <a:t>increases conflict misses and miss penalty</a:t>
            </a:r>
          </a:p>
          <a:p>
            <a:pPr marL="403225" lvl="1" indent="-231775" algn="l">
              <a:spcBef>
                <a:spcPct val="0"/>
              </a:spcBef>
            </a:pPr>
            <a:endParaRPr lang="en-US" sz="2000" dirty="0">
              <a:latin typeface="Calibri"/>
              <a:cs typeface="Calibri"/>
            </a:endParaRPr>
          </a:p>
        </p:txBody>
      </p:sp>
      <p:sp>
        <p:nvSpPr>
          <p:cNvPr id="6" name="Slide Number Placeholder 5"/>
          <p:cNvSpPr>
            <a:spLocks noGrp="1"/>
          </p:cNvSpPr>
          <p:nvPr>
            <p:ph type="sldNum" sz="quarter" idx="12"/>
          </p:nvPr>
        </p:nvSpPr>
        <p:spPr/>
        <p:txBody>
          <a:bodyPr/>
          <a:lstStyle/>
          <a:p>
            <a:fld id="{40871D85-A06A-5945-BE3D-E6BC14FDAE04}" type="slidenum">
              <a:rPr lang="en-US"/>
              <a:pPr/>
              <a:t>8</a:t>
            </a:fld>
            <a:endParaRPr lang="en-US"/>
          </a:p>
        </p:txBody>
      </p:sp>
    </p:spTree>
    <p:extLst>
      <p:ext uri="{BB962C8B-B14F-4D97-AF65-F5344CB8AC3E}">
        <p14:creationId xmlns:p14="http://schemas.microsoft.com/office/powerpoint/2010/main" val="1476905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2"/>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 name="T15" fmla="*/ 0 w 102"/>
              <a:gd name="T16" fmla="*/ 0 h 102"/>
              <a:gd name="T17" fmla="*/ 102 w 102"/>
              <a:gd name="T18" fmla="*/ 102 h 102"/>
            </a:gdLst>
            <a:ahLst/>
            <a:cxnLst>
              <a:cxn ang="T10">
                <a:pos x="T0" y="T1"/>
              </a:cxn>
              <a:cxn ang="T11">
                <a:pos x="T2" y="T3"/>
              </a:cxn>
              <a:cxn ang="T12">
                <a:pos x="T4" y="T5"/>
              </a:cxn>
              <a:cxn ang="T13">
                <a:pos x="T6" y="T7"/>
              </a:cxn>
              <a:cxn ang="T14">
                <a:pos x="T8" y="T9"/>
              </a:cxn>
            </a:cxnLst>
            <a:rect l="T15" t="T16" r="T17" b="T18"/>
            <a:pathLst>
              <a:path w="102" h="102">
                <a:moveTo>
                  <a:pt x="0" y="0"/>
                </a:moveTo>
                <a:lnTo>
                  <a:pt x="101" y="0"/>
                </a:lnTo>
                <a:lnTo>
                  <a:pt x="101" y="101"/>
                </a:lnTo>
                <a:lnTo>
                  <a:pt x="0" y="101"/>
                </a:lnTo>
                <a:lnTo>
                  <a:pt x="0" y="0"/>
                </a:lnTo>
              </a:path>
            </a:pathLst>
          </a:custGeom>
          <a:solidFill>
            <a:srgbClr val="FFFFFF"/>
          </a:solidFill>
          <a:ln>
            <a:noFill/>
          </a:ln>
          <a:extLst>
            <a:ext uri="{91240B29-F687-4f45-9708-019B960494DF}">
              <a14:hiddenLine xmlns:a14="http://schemas.microsoft.com/office/drawing/2010/main" xmlns="" w="9525" cap="flat">
                <a:solidFill>
                  <a:srgbClr val="000000"/>
                </a:solidFill>
                <a:bevel/>
                <a:headEnd/>
                <a:tailEnd/>
              </a14:hiddenLine>
            </a:ext>
          </a:extLst>
        </p:spPr>
        <p:txBody>
          <a:bodyPr wrap="none" anchor="ctr"/>
          <a:lstStyle/>
          <a:p>
            <a:endParaRPr lang="en-US"/>
          </a:p>
        </p:txBody>
      </p:sp>
      <p:sp>
        <p:nvSpPr>
          <p:cNvPr id="12291" name="Rectangle 1"/>
          <p:cNvSpPr>
            <a:spLocks noChangeArrowheads="1"/>
          </p:cNvSpPr>
          <p:nvPr/>
        </p:nvSpPr>
        <p:spPr bwMode="auto">
          <a:xfrm>
            <a:off x="152400" y="2057400"/>
            <a:ext cx="396240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b="1" dirty="0">
                <a:solidFill>
                  <a:schemeClr val="tx1"/>
                </a:solidFill>
              </a:rPr>
              <a:t>Figure B.9 Total miss rate (top) and distribution of miss rate (bottom) for each size cache according to the three C's for the data in Figure B.8. </a:t>
            </a:r>
            <a:r>
              <a:rPr lang="en-US" dirty="0">
                <a:solidFill>
                  <a:schemeClr val="tx1"/>
                </a:solidFill>
              </a:rPr>
              <a:t>The top diagram shows the actual data cache miss rates, while the bottom diagram shows the percentage in each category. (</a:t>
            </a:r>
            <a:r>
              <a:rPr lang="en-US" i="1" dirty="0">
                <a:solidFill>
                  <a:schemeClr val="tx1"/>
                </a:solidFill>
              </a:rPr>
              <a:t>Space allows</a:t>
            </a:r>
            <a:r>
              <a:rPr lang="en-US" dirty="0">
                <a:solidFill>
                  <a:schemeClr val="tx1"/>
                </a:solidFill>
              </a:rPr>
              <a:t> the graphs to show one extra cache size than can fit in Figure B.8.)</a:t>
            </a:r>
          </a:p>
        </p:txBody>
      </p:sp>
      <p:pic>
        <p:nvPicPr>
          <p:cNvPr id="12292" name="Picture 2" descr="Y:\WOMAT\Production\Artfinal\0000000038\MKCAD\978-0-12-811905-1\0003170710\XMLLowres\bm09-9780128119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2399"/>
            <a:ext cx="4876800" cy="6570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6"/>
          <p:cNvSpPr txBox="1">
            <a:spLocks noChangeArrowheads="1"/>
          </p:cNvSpPr>
          <p:nvPr/>
        </p:nvSpPr>
        <p:spPr bwMode="auto">
          <a:xfrm>
            <a:off x="-152400" y="6497638"/>
            <a:ext cx="7343775" cy="360362"/>
          </a:xfrm>
          <a:prstGeom prst="rect">
            <a:avLst/>
          </a:prstGeom>
          <a:noFill/>
          <a:ln>
            <a:noFill/>
          </a:ln>
          <a:effectLst/>
        </p:spPr>
        <p:txBody>
          <a:bodyPr lIns="90000" tIns="54779"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a:solidFill>
                  <a:schemeClr val="tx1"/>
                </a:solidFill>
                <a:latin typeface="Arial" charset="0"/>
                <a:ea typeface="Microsoft YaHei" charset="0"/>
                <a:cs typeface="Microsoft YaHei" charset="0"/>
              </a:defRPr>
            </a:lvl9pPr>
          </a:lstStyle>
          <a:p>
            <a:pPr algn="ctr" eaLnBrk="1">
              <a:lnSpc>
                <a:spcPct val="93000"/>
              </a:lnSpc>
              <a:buClr>
                <a:srgbClr val="000000"/>
              </a:buClr>
              <a:buSzPct val="100000"/>
              <a:buFont typeface="Times New Roman" charset="0"/>
              <a:buNone/>
            </a:pPr>
            <a:r>
              <a:rPr lang="en-US" sz="1100" dirty="0">
                <a:solidFill>
                  <a:srgbClr val="000000"/>
                </a:solidFill>
              </a:rPr>
              <a:t>© 2018 Elsevier Inc. All rights reserved.</a:t>
            </a:r>
          </a:p>
        </p:txBody>
      </p:sp>
    </p:spTree>
    <p:extLst>
      <p:ext uri="{BB962C8B-B14F-4D97-AF65-F5344CB8AC3E}">
        <p14:creationId xmlns:p14="http://schemas.microsoft.com/office/powerpoint/2010/main" val="40866007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cmpd="sng">
          <a:solidFill>
            <a:schemeClr val="tx1"/>
          </a:solidFill>
        </a:ln>
      </a:spPr>
      <a:bodyPr vert="horz" wrap="none" lIns="0" tIns="0" rIns="0" bIns="0" numCol="1" rtlCol="0" anchor="ctr" anchorCtr="0" compatLnSpc="1">
        <a:prstTxWarp prst="textNoShape">
          <a:avLst/>
        </a:prstTxWarp>
        <a:norm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1"/>
            </a:solidFill>
            <a:effectLst/>
            <a:latin typeface="Calibri"/>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sz="2000" dirty="0">
            <a:solidFill>
              <a:schemeClr val="tx1"/>
            </a:solidFill>
            <a:latin typeface="Calibri"/>
            <a:cs typeface="Calibri"/>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3794</TotalTime>
  <Pages>12</Pages>
  <Words>2371</Words>
  <Application>Microsoft Macintosh PowerPoint</Application>
  <PresentationFormat>Letter Paper (8.5x11 in)</PresentationFormat>
  <Paragraphs>379</Paragraphs>
  <Slides>28</Slides>
  <Notes>22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28</vt:i4>
      </vt:variant>
    </vt:vector>
  </HeadingPairs>
  <TitlesOfParts>
    <vt:vector size="38" baseType="lpstr">
      <vt:lpstr>Arial</vt:lpstr>
      <vt:lpstr>Calibri</vt:lpstr>
      <vt:lpstr>Courier</vt:lpstr>
      <vt:lpstr>Times New Roman</vt:lpstr>
      <vt:lpstr>Verdana</vt:lpstr>
      <vt:lpstr>Wingdings</vt:lpstr>
      <vt:lpstr>1_CS252-template</vt:lpstr>
      <vt:lpstr>2_CS252-template</vt:lpstr>
      <vt:lpstr>3_CS252-template</vt:lpstr>
      <vt:lpstr>Office Theme</vt:lpstr>
      <vt:lpstr>CS 152 Computer Architecture and Engineering CS252 Graduate Computer Architecture   Lecture 6 – Memory II</vt:lpstr>
      <vt:lpstr>Last time in Lecture 6</vt:lpstr>
      <vt:lpstr>Recap: Replacement Policy</vt:lpstr>
      <vt:lpstr>Pseudo-LRU Binary Tree</vt:lpstr>
      <vt:lpstr>CPU-Cache Interaction (5-stage pipeline)</vt:lpstr>
      <vt:lpstr>Improving Cache Performance</vt:lpstr>
      <vt:lpstr>Causes of Cache Misses: The 3 C’s</vt:lpstr>
      <vt:lpstr>Effect of Cache Parameters on Performance</vt:lpstr>
      <vt:lpstr>PowerPoint Presentation</vt:lpstr>
      <vt:lpstr>Recap: Line Size and Spatial Locality</vt:lpstr>
      <vt:lpstr>PowerPoint Presentation</vt:lpstr>
      <vt:lpstr>Write Policy Choices </vt:lpstr>
      <vt:lpstr>Write Performance</vt:lpstr>
      <vt:lpstr>Reducing Write Hit Time</vt:lpstr>
      <vt:lpstr>Pipelining Cache Writes</vt:lpstr>
      <vt:lpstr>CS152 Administrivia</vt:lpstr>
      <vt:lpstr>CS252 Administrivia</vt:lpstr>
      <vt:lpstr>Write Buffer to Reduce Read Miss Penalty</vt:lpstr>
      <vt:lpstr>Reducing Tag Overhead with Sub-Blocks</vt:lpstr>
      <vt:lpstr>Multilevel Caches</vt:lpstr>
      <vt:lpstr>PowerPoint Presentation</vt:lpstr>
      <vt:lpstr>Presence of L2 influences L1 design</vt:lpstr>
      <vt:lpstr>PowerPoint Presentation</vt:lpstr>
      <vt:lpstr>Inclusion Policy</vt:lpstr>
      <vt:lpstr>Itanium-2 On-Chip Caches (Intel/HP, 2002)</vt:lpstr>
      <vt:lpstr>Power 7 On-Chip Caches [IBM 2009]</vt:lpstr>
      <vt:lpstr>IBM z196 Mainframe Caches 2010</vt:lpstr>
      <vt:lpstr>Acknowledgements</vt:lpstr>
    </vt:vector>
  </TitlesOfParts>
  <Manager/>
  <Company>UC Berkeley-EECS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dc:title>
  <dc:subject/>
  <dc:creator> Krste Asanovic</dc:creator>
  <cp:keywords/>
  <dc:description/>
  <cp:lastModifiedBy>Krste Asanovic</cp:lastModifiedBy>
  <cp:revision>525</cp:revision>
  <cp:lastPrinted>2013-01-24T23:37:40Z</cp:lastPrinted>
  <dcterms:created xsi:type="dcterms:W3CDTF">2012-01-24T20:37:12Z</dcterms:created>
  <dcterms:modified xsi:type="dcterms:W3CDTF">2021-02-06T07:09:10Z</dcterms:modified>
  <cp:category/>
</cp:coreProperties>
</file>