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98" r:id="rId2"/>
    <p:sldMasterId id="2147483707" r:id="rId3"/>
    <p:sldMasterId id="2147483716" r:id="rId4"/>
  </p:sldMasterIdLst>
  <p:notesMasterIdLst>
    <p:notesMasterId r:id="rId33"/>
  </p:notesMasterIdLst>
  <p:handoutMasterIdLst>
    <p:handoutMasterId r:id="rId34"/>
  </p:handoutMasterIdLst>
  <p:sldIdLst>
    <p:sldId id="322" r:id="rId5"/>
    <p:sldId id="678" r:id="rId6"/>
    <p:sldId id="724" r:id="rId7"/>
    <p:sldId id="725" r:id="rId8"/>
    <p:sldId id="723" r:id="rId9"/>
    <p:sldId id="695" r:id="rId10"/>
    <p:sldId id="720" r:id="rId11"/>
    <p:sldId id="716" r:id="rId12"/>
    <p:sldId id="718" r:id="rId13"/>
    <p:sldId id="717" r:id="rId14"/>
    <p:sldId id="719" r:id="rId15"/>
    <p:sldId id="715" r:id="rId16"/>
    <p:sldId id="637" r:id="rId17"/>
    <p:sldId id="639" r:id="rId18"/>
    <p:sldId id="640" r:id="rId19"/>
    <p:sldId id="701" r:id="rId20"/>
    <p:sldId id="702" r:id="rId21"/>
    <p:sldId id="703" r:id="rId22"/>
    <p:sldId id="704" r:id="rId23"/>
    <p:sldId id="705" r:id="rId24"/>
    <p:sldId id="706" r:id="rId25"/>
    <p:sldId id="721" r:id="rId26"/>
    <p:sldId id="707" r:id="rId27"/>
    <p:sldId id="708" r:id="rId28"/>
    <p:sldId id="709" r:id="rId29"/>
    <p:sldId id="710" r:id="rId30"/>
    <p:sldId id="711" r:id="rId31"/>
    <p:sldId id="617" r:id="rId32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1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F9E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52" autoAdjust="0"/>
    <p:restoredTop sz="87959" autoAdjust="0"/>
  </p:normalViewPr>
  <p:slideViewPr>
    <p:cSldViewPr>
      <p:cViewPr varScale="1">
        <p:scale>
          <a:sx n="112" d="100"/>
          <a:sy n="112" d="100"/>
        </p:scale>
        <p:origin x="2176" y="184"/>
      </p:cViewPr>
      <p:guideLst>
        <p:guide orient="horz" pos="2208"/>
        <p:guide pos="2112"/>
      </p:guideLst>
    </p:cSldViewPr>
  </p:slideViewPr>
  <p:outlineViewPr>
    <p:cViewPr>
      <p:scale>
        <a:sx n="33" d="100"/>
        <a:sy n="33" d="100"/>
      </p:scale>
      <p:origin x="0" y="-290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3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fld id="{F00E107E-D012-E24C-A720-81082AB52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BD889F7-70D0-5A4F-884D-48B5C2AEA4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D69BA9E0-E144-6649-918E-93571149F481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7510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A8BD4-06CA-C241-9CF8-A2F132F37E8E}" type="slidenum">
              <a:rPr lang="en-US"/>
              <a:pPr/>
              <a:t>1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77C9-52D0-7544-B3BE-3DA420E92DDB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5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2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7713"/>
            <a:ext cx="5364163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18" tIns="47558" rIns="95118" bIns="47558">
            <a:prstTxWarp prst="textNoShape">
              <a:avLst/>
            </a:prstTxWarp>
          </a:bodyPr>
          <a:lstStyle/>
          <a:p>
            <a:r>
              <a:rPr lang="en-US" dirty="0"/>
              <a:t>HP PA 7200 uses OBL prefetching</a:t>
            </a:r>
          </a:p>
          <a:p>
            <a:endParaRPr lang="en-US" dirty="0"/>
          </a:p>
          <a:p>
            <a:r>
              <a:rPr lang="en-US" dirty="0"/>
              <a:t>Tag prefetching is twice as effective as </a:t>
            </a:r>
            <a:r>
              <a:rPr lang="en-US" dirty="0" err="1"/>
              <a:t>prefetch</a:t>
            </a:r>
            <a:r>
              <a:rPr lang="en-US" dirty="0"/>
              <a:t>-on-miss in</a:t>
            </a:r>
          </a:p>
          <a:p>
            <a:r>
              <a:rPr lang="en-US" dirty="0"/>
              <a:t>reducing miss rates.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D7C2E8-3C3D-B445-93ED-6C06A76D60FA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5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7713"/>
            <a:ext cx="5364163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18" tIns="47558" rIns="95118" bIns="47558">
            <a:prstTxWarp prst="textNoShape">
              <a:avLst/>
            </a:prstTxWarp>
          </a:bodyPr>
          <a:lstStyle/>
          <a:p>
            <a:r>
              <a:rPr lang="en-US" dirty="0"/>
              <a:t>Cache should be non-blocking or lockup-free.</a:t>
            </a:r>
          </a:p>
          <a:p>
            <a:r>
              <a:rPr lang="en-US" dirty="0"/>
              <a:t>By that we mean that the processor can proceed while the </a:t>
            </a:r>
            <a:r>
              <a:rPr lang="en-US" dirty="0" err="1"/>
              <a:t>prefetched</a:t>
            </a:r>
            <a:endParaRPr lang="en-US" dirty="0"/>
          </a:p>
          <a:p>
            <a:r>
              <a:rPr lang="en-US" dirty="0"/>
              <a:t>Data is being fetched; and the caches continue to supply instructions</a:t>
            </a:r>
          </a:p>
          <a:p>
            <a:r>
              <a:rPr lang="en-US" dirty="0"/>
              <a:t>And data while waiting for the </a:t>
            </a:r>
            <a:r>
              <a:rPr lang="en-US" dirty="0" err="1"/>
              <a:t>prefetched</a:t>
            </a:r>
            <a:r>
              <a:rPr lang="en-US" dirty="0"/>
              <a:t> data to return.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A6A9FB-EEF0-1A46-AB74-244BAB2E5907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5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DCFF9-D55B-9546-A59A-DC6DD1455BC0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5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8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7713"/>
            <a:ext cx="5364163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18" tIns="47558" rIns="95118" bIns="47558">
            <a:prstTxWarp prst="textNoShape">
              <a:avLst/>
            </a:prstTxWarp>
          </a:bodyPr>
          <a:lstStyle/>
          <a:p>
            <a:r>
              <a:rPr lang="en-US" dirty="0"/>
              <a:t>Miss-rate reduction without any hardware changes.</a:t>
            </a:r>
          </a:p>
          <a:p>
            <a:r>
              <a:rPr lang="en-US" dirty="0"/>
              <a:t>Hardware designer’s favorite solution.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AD192-8E38-AC45-9755-8A4748E4C7D9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6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0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FE20E-B34E-4C4A-878B-CB575592351B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6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2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6FD0A-2F38-C54C-A905-D77A35936010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6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4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10DA2-2D25-914C-8D11-1C51EE19C7D8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6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7713"/>
            <a:ext cx="5364163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18" tIns="47558" rIns="95118" bIns="47558">
            <a:prstTxWarp prst="textNoShape">
              <a:avLst/>
            </a:prstTxWarp>
          </a:bodyPr>
          <a:lstStyle/>
          <a:p>
            <a:r>
              <a:rPr lang="en-US"/>
              <a:t>Y benefits from spatial locality</a:t>
            </a:r>
          </a:p>
          <a:p>
            <a:r>
              <a:rPr lang="en-US"/>
              <a:t>z benefits from temporal locality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08464A-7152-A545-983D-9A2D6980091E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7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2FD40-A184-BE46-8C91-53F676E2ADFE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4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5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r>
              <a:rPr lang="en-US"/>
              <a:t>MPI makes it easier to compute overall performance (jse)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D2C29B50-5976-9A4C-B11D-9261481A1C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CS252 S05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19A8A4D-9327-0845-99CF-1901A4CD7F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33276-06D7-7D41-AC53-AF8CA3D9274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72866" name="Rectangle 2">
            <a:extLst>
              <a:ext uri="{FF2B5EF4-FFF2-40B4-BE49-F238E27FC236}">
                <a16:creationId xmlns:a16="http://schemas.microsoft.com/office/drawing/2014/main" id="{3C878D7D-DA1B-9E42-83BA-D6958D339EB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2338"/>
            <a:ext cx="4262438" cy="3197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2867" name="Rectangle 3">
            <a:extLst>
              <a:ext uri="{FF2B5EF4-FFF2-40B4-BE49-F238E27FC236}">
                <a16:creationId xmlns:a16="http://schemas.microsoft.com/office/drawing/2014/main" id="{89ABEFB3-534D-504C-966A-4AC8961C2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016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A501989-F1B0-7C4F-9610-49D1857822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CS252 S05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470D89B-70E3-9E4D-8D05-4733808CC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575C6-AD11-6941-A187-5F4B2D5E449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76962" name="Rectangle 2">
            <a:extLst>
              <a:ext uri="{FF2B5EF4-FFF2-40B4-BE49-F238E27FC236}">
                <a16:creationId xmlns:a16="http://schemas.microsoft.com/office/drawing/2014/main" id="{AF2B71E4-B291-CD49-9DF3-82BBADD0623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2338"/>
            <a:ext cx="4262438" cy="3197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63" name="Rectangle 3">
            <a:extLst>
              <a:ext uri="{FF2B5EF4-FFF2-40B4-BE49-F238E27FC236}">
                <a16:creationId xmlns:a16="http://schemas.microsoft.com/office/drawing/2014/main" id="{6134C566-63A2-3E4A-BD4B-C4CF7BA8A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9683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A20EE5EE-2B54-3B43-8799-5722CC2CB8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CS252 S05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B777AC8-C338-7C42-809B-A8CF609B0B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8AC336-543D-8341-8EC1-214DC5F83A6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579010" name="Rectangle 2">
            <a:extLst>
              <a:ext uri="{FF2B5EF4-FFF2-40B4-BE49-F238E27FC236}">
                <a16:creationId xmlns:a16="http://schemas.microsoft.com/office/drawing/2014/main" id="{0782AF6E-34B0-B044-9283-E5A0D06EC02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2338"/>
            <a:ext cx="4262438" cy="3197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9011" name="Rectangle 3">
            <a:extLst>
              <a:ext uri="{FF2B5EF4-FFF2-40B4-BE49-F238E27FC236}">
                <a16:creationId xmlns:a16="http://schemas.microsoft.com/office/drawing/2014/main" id="{44DA3ED1-8387-A447-907D-D7CFDB0E2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609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D9CBE8-E38E-F341-9284-4AE348082965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4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7713"/>
            <a:ext cx="5364163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18" tIns="47558" rIns="95118" bIns="47558">
            <a:prstTxWarp prst="textNoShape">
              <a:avLst/>
            </a:prstTxWarp>
          </a:bodyPr>
          <a:lstStyle/>
          <a:p>
            <a:r>
              <a:rPr lang="en-US"/>
              <a:t>Reduces compulsory misses, can increase conflict and</a:t>
            </a:r>
          </a:p>
          <a:p>
            <a:r>
              <a:rPr lang="en-US"/>
              <a:t>capacity misses.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430AB8-F3E8-C945-87EE-DA711275EC13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4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8"/>
            <a:ext cx="535940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>
            <a:prstTxWarp prst="textNoShape">
              <a:avLst/>
            </a:prstTxWarp>
          </a:bodyPr>
          <a:lstStyle/>
          <a:p>
            <a:endParaRPr lang="ko-KR" altLang="en-US">
              <a:ea typeface="AppleMyungjo" charset="-127"/>
              <a:cs typeface="AppleMyungjo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80B60-8C41-7945-9844-26C9603729E8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5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66825" y="727075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0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7713"/>
            <a:ext cx="5364163" cy="43227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18" tIns="47558" rIns="95118" bIns="47558">
            <a:prstTxWarp prst="textNoShape">
              <a:avLst/>
            </a:prstTxWarp>
          </a:bodyPr>
          <a:lstStyle/>
          <a:p>
            <a:r>
              <a:rPr lang="en-US" dirty="0"/>
              <a:t>Need to check the stream buffer if the requested line is in there.</a:t>
            </a:r>
          </a:p>
          <a:p>
            <a:r>
              <a:rPr lang="en-US" dirty="0"/>
              <a:t>Never more than one 32-byte line in the stream buffer.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2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24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9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0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8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1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22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8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552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1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98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15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965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11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47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4842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832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7641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194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6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861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2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0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4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3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9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8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523" y="6374621"/>
            <a:ext cx="961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CS252</a:t>
            </a:r>
          </a:p>
        </p:txBody>
      </p:sp>
    </p:spTree>
    <p:extLst>
      <p:ext uri="{BB962C8B-B14F-4D97-AF65-F5344CB8AC3E}">
        <p14:creationId xmlns:p14="http://schemas.microsoft.com/office/powerpoint/2010/main" val="26650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-43281" y="6538156"/>
            <a:ext cx="107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2/12/2013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667000" y="6519446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CS152, Spring 2013</a:t>
            </a:r>
          </a:p>
        </p:txBody>
      </p:sp>
    </p:spTree>
    <p:extLst>
      <p:ext uri="{BB962C8B-B14F-4D97-AF65-F5344CB8AC3E}">
        <p14:creationId xmlns:p14="http://schemas.microsoft.com/office/powerpoint/2010/main" val="192278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280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00200"/>
            <a:ext cx="8834438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 152 Computer Architecture and Engineering</a:t>
            </a:r>
            <a:br>
              <a:rPr lang="en-US" dirty="0"/>
            </a:br>
            <a:r>
              <a:rPr lang="en-US" dirty="0"/>
              <a:t>CS252 Graduate Computer Architecture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Lecture 7 </a:t>
            </a:r>
            <a:r>
              <a:rPr lang="mr-IN" dirty="0"/>
              <a:t>–</a:t>
            </a:r>
            <a:r>
              <a:rPr lang="en-US" dirty="0"/>
              <a:t> Memory III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/>
              <a:t>Krste Asanovic</a:t>
            </a:r>
          </a:p>
          <a:p>
            <a:pPr>
              <a:lnSpc>
                <a:spcPct val="70000"/>
              </a:lnSpc>
            </a:pPr>
            <a:r>
              <a:rPr lang="en-US" sz="2000"/>
              <a:t>Electrical Engineering and Computer Sciences</a:t>
            </a:r>
          </a:p>
          <a:p>
            <a:pPr>
              <a:lnSpc>
                <a:spcPct val="70000"/>
              </a:lnSpc>
            </a:pPr>
            <a:r>
              <a:rPr lang="en-US" sz="2000"/>
              <a:t>University of California at Berkeley</a:t>
            </a:r>
          </a:p>
          <a:p>
            <a:pPr>
              <a:lnSpc>
                <a:spcPct val="70000"/>
              </a:lnSpc>
            </a:pPr>
            <a:endParaRPr lang="en-US" sz="2000"/>
          </a:p>
          <a:p>
            <a:pPr>
              <a:lnSpc>
                <a:spcPct val="70000"/>
              </a:lnSpc>
            </a:pPr>
            <a:r>
              <a:rPr lang="en-US" sz="2000" b="1">
                <a:latin typeface="Courier" charset="0"/>
              </a:rPr>
              <a:t>http://www.eecs.berkeley.edu/~krste</a:t>
            </a:r>
          </a:p>
          <a:p>
            <a:pPr>
              <a:lnSpc>
                <a:spcPct val="70000"/>
              </a:lnSpc>
            </a:pPr>
            <a:r>
              <a:rPr lang="en-US" sz="2000" b="1">
                <a:latin typeface="Courier" charset="0"/>
              </a:rPr>
              <a:t>http://inst.eecs.berkeley.edu/~cs152</a:t>
            </a:r>
          </a:p>
          <a:p>
            <a:pPr>
              <a:lnSpc>
                <a:spcPct val="70000"/>
              </a:lnSpc>
            </a:pPr>
            <a:endParaRPr lang="en-US" sz="2000"/>
          </a:p>
          <a:p>
            <a:pPr>
              <a:lnSpc>
                <a:spcPct val="70000"/>
              </a:lnSpc>
            </a:pPr>
            <a:endParaRPr lang="en-US" sz="2000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Verdana"/>
              </a:rPr>
              <a:t>Way-Predicting Caches</a:t>
            </a:r>
            <a:br>
              <a:rPr lang="en-US" dirty="0">
                <a:sym typeface="Verdana"/>
              </a:rPr>
            </a:br>
            <a:r>
              <a:rPr lang="en-US" dirty="0">
                <a:sym typeface="Verdana"/>
              </a:rPr>
              <a:t>(MIPS R10000 L2 cache)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4" name="Shape 800"/>
          <p:cNvSpPr txBox="1">
            <a:spLocks/>
          </p:cNvSpPr>
          <p:nvPr/>
        </p:nvSpPr>
        <p:spPr bwMode="auto">
          <a:xfrm>
            <a:off x="990600" y="1143000"/>
            <a:ext cx="8153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processor address to index into way-prediction table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•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Look in predicted way at given index, then:</a:t>
            </a:r>
            <a:endParaRPr lang="en-US" dirty="0"/>
          </a:p>
        </p:txBody>
      </p:sp>
      <p:cxnSp>
        <p:nvCxnSpPr>
          <p:cNvPr id="5" name="Shape 801"/>
          <p:cNvCxnSpPr/>
          <p:nvPr/>
        </p:nvCxnSpPr>
        <p:spPr>
          <a:xfrm flipH="1">
            <a:off x="2503488" y="1981200"/>
            <a:ext cx="1676400" cy="1295400"/>
          </a:xfrm>
          <a:prstGeom prst="straightConnector1">
            <a:avLst/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6" name="Shape 802"/>
          <p:cNvSpPr txBox="1"/>
          <p:nvPr/>
        </p:nvSpPr>
        <p:spPr>
          <a:xfrm>
            <a:off x="2655888" y="2209800"/>
            <a:ext cx="5937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686EA8"/>
              </a:buClr>
              <a:buSzPts val="2000"/>
              <a:buFont typeface="Arial"/>
              <a:buNone/>
            </a:pPr>
            <a:r>
              <a:rPr lang="en-US" sz="2000" b="1" kern="0">
                <a:solidFill>
                  <a:srgbClr val="686EA8"/>
                </a:solidFill>
                <a:latin typeface="Arial"/>
                <a:ea typeface="Arial"/>
                <a:cs typeface="Arial"/>
                <a:sym typeface="Arial"/>
              </a:rPr>
              <a:t>HIT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Shape 803"/>
          <p:cNvCxnSpPr/>
          <p:nvPr/>
        </p:nvCxnSpPr>
        <p:spPr>
          <a:xfrm>
            <a:off x="4332288" y="1981200"/>
            <a:ext cx="1676400" cy="1295400"/>
          </a:xfrm>
          <a:prstGeom prst="straightConnector1">
            <a:avLst/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8" name="Shape 804"/>
          <p:cNvSpPr txBox="1"/>
          <p:nvPr/>
        </p:nvSpPr>
        <p:spPr>
          <a:xfrm>
            <a:off x="5246688" y="2209800"/>
            <a:ext cx="115411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686EA8"/>
              </a:buClr>
              <a:buSzPts val="2000"/>
              <a:buFont typeface="Arial"/>
              <a:buNone/>
            </a:pPr>
            <a:r>
              <a:rPr lang="en-US" sz="2000" b="1" kern="0" dirty="0">
                <a:solidFill>
                  <a:srgbClr val="686EA8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805"/>
          <p:cNvSpPr txBox="1"/>
          <p:nvPr/>
        </p:nvSpPr>
        <p:spPr>
          <a:xfrm>
            <a:off x="1061244" y="3334639"/>
            <a:ext cx="1883569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copy</a:t>
            </a:r>
            <a:endParaRPr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data from</a:t>
            </a:r>
            <a:endParaRPr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endParaRPr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806"/>
          <p:cNvSpPr txBox="1"/>
          <p:nvPr/>
        </p:nvSpPr>
        <p:spPr>
          <a:xfrm>
            <a:off x="4697413" y="3459162"/>
            <a:ext cx="3074987" cy="314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 in other way</a:t>
            </a:r>
            <a:endParaRPr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-US" sz="2000" b="1" u="sng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data from</a:t>
            </a:r>
            <a:endParaRPr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level of cache</a:t>
            </a:r>
            <a:endParaRPr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807"/>
          <p:cNvCxnSpPr/>
          <p:nvPr/>
        </p:nvCxnSpPr>
        <p:spPr>
          <a:xfrm>
            <a:off x="6008688" y="4495800"/>
            <a:ext cx="0" cy="1066800"/>
          </a:xfrm>
          <a:prstGeom prst="straightConnector1">
            <a:avLst/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2" name="Shape 808"/>
          <p:cNvSpPr txBox="1"/>
          <p:nvPr/>
        </p:nvSpPr>
        <p:spPr>
          <a:xfrm>
            <a:off x="6161087" y="4800600"/>
            <a:ext cx="1039811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686EA8"/>
              </a:buClr>
              <a:buSzPts val="2000"/>
              <a:buFont typeface="Arial"/>
              <a:buNone/>
            </a:pPr>
            <a:r>
              <a:rPr lang="en-US" sz="2000" b="1" kern="0" dirty="0">
                <a:solidFill>
                  <a:srgbClr val="686EA8"/>
                </a:solidFill>
                <a:latin typeface="Arial"/>
                <a:ea typeface="Arial"/>
                <a:cs typeface="Arial"/>
                <a:sym typeface="Arial"/>
              </a:rPr>
              <a:t>MISS</a:t>
            </a:r>
            <a:endParaRPr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Shape 809"/>
          <p:cNvCxnSpPr/>
          <p:nvPr/>
        </p:nvCxnSpPr>
        <p:spPr>
          <a:xfrm rot="10800000">
            <a:off x="2362201" y="4191001"/>
            <a:ext cx="2519363" cy="841375"/>
          </a:xfrm>
          <a:prstGeom prst="curvedConnector3">
            <a:avLst>
              <a:gd name="adj1" fmla="val 100036"/>
            </a:avLst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4" name="Shape 810"/>
          <p:cNvCxnSpPr/>
          <p:nvPr/>
        </p:nvCxnSpPr>
        <p:spPr>
          <a:xfrm rot="5400000" flipH="1" flipV="1">
            <a:off x="4876800" y="3886200"/>
            <a:ext cx="1143000" cy="1143000"/>
          </a:xfrm>
          <a:prstGeom prst="curvedConnector3">
            <a:avLst>
              <a:gd name="adj1" fmla="val -4321"/>
            </a:avLst>
          </a:prstGeom>
          <a:noFill/>
          <a:ln w="381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" name="Shape 811"/>
          <p:cNvSpPr txBox="1"/>
          <p:nvPr/>
        </p:nvSpPr>
        <p:spPr>
          <a:xfrm>
            <a:off x="1893888" y="4953000"/>
            <a:ext cx="2971800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686EA8"/>
              </a:buClr>
              <a:buSzPts val="2000"/>
              <a:buFont typeface="Arial"/>
              <a:buNone/>
            </a:pPr>
            <a:r>
              <a:rPr lang="en-US" sz="2000" b="1" kern="0">
                <a:solidFill>
                  <a:srgbClr val="686EA8"/>
                </a:solidFill>
                <a:latin typeface="Arial"/>
                <a:ea typeface="Arial"/>
                <a:cs typeface="Arial"/>
                <a:sym typeface="Arial"/>
              </a:rPr>
              <a:t>SLOW HIT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(change entry in prediction table)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7730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R10000 L2 Cache Timing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11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4" name="Picture 3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" y="914400"/>
            <a:ext cx="9143059" cy="545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4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Verdana"/>
              </a:rPr>
              <a:t>Way-Predicting Instruction Cache </a:t>
            </a:r>
            <a:br>
              <a:rPr lang="en-US" dirty="0">
                <a:sym typeface="Verdana"/>
              </a:rPr>
            </a:br>
            <a:r>
              <a:rPr lang="en-US" dirty="0">
                <a:sym typeface="Verdana"/>
              </a:rPr>
              <a:t>(Alpha 21264-like)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12</a:t>
            </a:fld>
            <a:endParaRPr lang="en-US" b="0" dirty="0">
              <a:solidFill>
                <a:srgbClr val="FBBA03"/>
              </a:solidFill>
            </a:endParaRPr>
          </a:p>
        </p:txBody>
      </p:sp>
      <p:sp>
        <p:nvSpPr>
          <p:cNvPr id="4" name="Shape 820"/>
          <p:cNvSpPr txBox="1">
            <a:spLocks/>
          </p:cNvSpPr>
          <p:nvPr/>
        </p:nvSpPr>
        <p:spPr bwMode="auto">
          <a:xfrm>
            <a:off x="0" y="1543050"/>
            <a:ext cx="6907213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 lang="en-US"/>
          </a:p>
        </p:txBody>
      </p:sp>
      <p:sp>
        <p:nvSpPr>
          <p:cNvPr id="5" name="Shape 821"/>
          <p:cNvSpPr/>
          <p:nvPr/>
        </p:nvSpPr>
        <p:spPr>
          <a:xfrm>
            <a:off x="3820055" y="2503487"/>
            <a:ext cx="344487" cy="10048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9810"/>
                </a:moveTo>
                <a:lnTo>
                  <a:pt x="0" y="10616"/>
                </a:lnTo>
                <a:lnTo>
                  <a:pt x="0" y="0"/>
                </a:lnTo>
                <a:lnTo>
                  <a:pt x="119447" y="0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Shape 822"/>
          <p:cNvSpPr/>
          <p:nvPr/>
        </p:nvSpPr>
        <p:spPr>
          <a:xfrm>
            <a:off x="3705755" y="3506787"/>
            <a:ext cx="306387" cy="15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89533" y="0"/>
                </a:lnTo>
                <a:lnTo>
                  <a:pt x="119378" y="0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Shape 823"/>
          <p:cNvSpPr/>
          <p:nvPr/>
        </p:nvSpPr>
        <p:spPr>
          <a:xfrm>
            <a:off x="3489855" y="3214687"/>
            <a:ext cx="203200" cy="584200"/>
          </a:xfrm>
          <a:prstGeom prst="rect">
            <a:avLst/>
          </a:prstGeom>
          <a:solidFill>
            <a:schemeClr val="folHlink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" name="Shape 824"/>
          <p:cNvCxnSpPr/>
          <p:nvPr/>
        </p:nvCxnSpPr>
        <p:spPr>
          <a:xfrm>
            <a:off x="3718455" y="3506787"/>
            <a:ext cx="50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" name="Shape 825"/>
          <p:cNvSpPr txBox="1"/>
          <p:nvPr/>
        </p:nvSpPr>
        <p:spPr>
          <a:xfrm>
            <a:off x="3412067" y="3411537"/>
            <a:ext cx="379412" cy="27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PC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826"/>
          <p:cNvSpPr/>
          <p:nvPr/>
        </p:nvSpPr>
        <p:spPr>
          <a:xfrm>
            <a:off x="3553355" y="3722687"/>
            <a:ext cx="77787" cy="777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17551"/>
                </a:moveTo>
                <a:lnTo>
                  <a:pt x="58775" y="0"/>
                </a:lnTo>
                <a:lnTo>
                  <a:pt x="117551" y="117551"/>
                </a:lnTo>
              </a:path>
            </a:pathLst>
          </a:cu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827"/>
          <p:cNvSpPr txBox="1"/>
          <p:nvPr/>
        </p:nvSpPr>
        <p:spPr>
          <a:xfrm>
            <a:off x="4021667" y="3124200"/>
            <a:ext cx="2655887" cy="14636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Shape 828"/>
          <p:cNvSpPr txBox="1"/>
          <p:nvPr/>
        </p:nvSpPr>
        <p:spPr>
          <a:xfrm>
            <a:off x="3969280" y="3349625"/>
            <a:ext cx="528637" cy="27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addr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829"/>
          <p:cNvSpPr txBox="1"/>
          <p:nvPr/>
        </p:nvSpPr>
        <p:spPr>
          <a:xfrm>
            <a:off x="6139392" y="3403600"/>
            <a:ext cx="458787" cy="27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inst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830"/>
          <p:cNvSpPr txBox="1"/>
          <p:nvPr/>
        </p:nvSpPr>
        <p:spPr>
          <a:xfrm>
            <a:off x="4894792" y="3692525"/>
            <a:ext cx="1012825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Primary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Instruction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Cache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831"/>
          <p:cNvSpPr txBox="1"/>
          <p:nvPr/>
        </p:nvSpPr>
        <p:spPr>
          <a:xfrm>
            <a:off x="3562880" y="1927225"/>
            <a:ext cx="465137" cy="27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0x4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832"/>
          <p:cNvSpPr/>
          <p:nvPr/>
        </p:nvSpPr>
        <p:spPr>
          <a:xfrm>
            <a:off x="4097867" y="1968500"/>
            <a:ext cx="382587" cy="6111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49870"/>
                </a:lnTo>
                <a:lnTo>
                  <a:pt x="23900" y="59844"/>
                </a:lnTo>
                <a:lnTo>
                  <a:pt x="0" y="69818"/>
                </a:lnTo>
                <a:lnTo>
                  <a:pt x="0" y="119688"/>
                </a:lnTo>
                <a:lnTo>
                  <a:pt x="119502" y="89766"/>
                </a:lnTo>
                <a:lnTo>
                  <a:pt x="119502" y="29922"/>
                </a:lnTo>
                <a:lnTo>
                  <a:pt x="0" y="0"/>
                </a:lnTo>
              </a:path>
            </a:pathLst>
          </a:cu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" name="Shape 833"/>
          <p:cNvCxnSpPr/>
          <p:nvPr/>
        </p:nvCxnSpPr>
        <p:spPr>
          <a:xfrm>
            <a:off x="4028017" y="2044700"/>
            <a:ext cx="635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8" name="Shape 834"/>
          <p:cNvSpPr txBox="1"/>
          <p:nvPr/>
        </p:nvSpPr>
        <p:spPr>
          <a:xfrm>
            <a:off x="4081992" y="2155825"/>
            <a:ext cx="427037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lang="en-US" sz="10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835"/>
          <p:cNvSpPr/>
          <p:nvPr/>
        </p:nvSpPr>
        <p:spPr>
          <a:xfrm>
            <a:off x="3185055" y="1616075"/>
            <a:ext cx="1452562" cy="6810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803" y="120000"/>
                </a:moveTo>
                <a:lnTo>
                  <a:pt x="119999" y="120000"/>
                </a:lnTo>
                <a:lnTo>
                  <a:pt x="119999" y="0"/>
                </a:lnTo>
                <a:lnTo>
                  <a:pt x="0" y="279"/>
                </a:lnTo>
                <a:lnTo>
                  <a:pt x="0" y="102937"/>
                </a:lnTo>
              </a:path>
            </a:pathLst>
          </a:cu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Shape 836"/>
          <p:cNvSpPr/>
          <p:nvPr/>
        </p:nvSpPr>
        <p:spPr>
          <a:xfrm rot="5400000">
            <a:off x="2915973" y="2047081"/>
            <a:ext cx="230187" cy="517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172" y="15092"/>
                </a:moveTo>
                <a:lnTo>
                  <a:pt x="119172" y="104539"/>
                </a:lnTo>
                <a:lnTo>
                  <a:pt x="0" y="119631"/>
                </a:lnTo>
                <a:lnTo>
                  <a:pt x="0" y="0"/>
                </a:lnTo>
                <a:lnTo>
                  <a:pt x="119172" y="15092"/>
                </a:lnTo>
              </a:path>
            </a:pathLst>
          </a:cu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837"/>
          <p:cNvSpPr txBox="1"/>
          <p:nvPr/>
        </p:nvSpPr>
        <p:spPr>
          <a:xfrm>
            <a:off x="4021667" y="4597400"/>
            <a:ext cx="2655887" cy="3460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Sequential Way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838"/>
          <p:cNvSpPr txBox="1"/>
          <p:nvPr/>
        </p:nvSpPr>
        <p:spPr>
          <a:xfrm>
            <a:off x="4021667" y="4940300"/>
            <a:ext cx="2655887" cy="3460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Branch Target Way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839"/>
          <p:cNvSpPr txBox="1"/>
          <p:nvPr/>
        </p:nvSpPr>
        <p:spPr>
          <a:xfrm>
            <a:off x="4032780" y="3946525"/>
            <a:ext cx="488950" cy="27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way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840"/>
          <p:cNvSpPr txBox="1"/>
          <p:nvPr/>
        </p:nvSpPr>
        <p:spPr>
          <a:xfrm>
            <a:off x="1524000" y="1143000"/>
            <a:ext cx="2219855" cy="27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US" sz="1800" kern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Jump target</a:t>
            </a:r>
            <a:endParaRPr sz="20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Shape 841"/>
          <p:cNvCxnSpPr/>
          <p:nvPr/>
        </p:nvCxnSpPr>
        <p:spPr>
          <a:xfrm>
            <a:off x="2895600" y="1524000"/>
            <a:ext cx="22755" cy="65087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6" name="Shape 842"/>
          <p:cNvSpPr/>
          <p:nvPr/>
        </p:nvSpPr>
        <p:spPr>
          <a:xfrm>
            <a:off x="3032655" y="2420937"/>
            <a:ext cx="419100" cy="10874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0" y="120000"/>
                </a:lnTo>
                <a:lnTo>
                  <a:pt x="120000" y="118598"/>
                </a:lnTo>
              </a:path>
            </a:pathLst>
          </a:custGeom>
          <a:noFill/>
          <a:ln w="25400" cap="flat" cmpd="sng">
            <a:solidFill>
              <a:schemeClr val="dk1"/>
            </a:solidFill>
            <a:prstDash val="solid"/>
            <a:miter lim="524288"/>
            <a:headEnd type="none" w="med" len="med"/>
            <a:tailEnd type="triangle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" name="Shape 843"/>
          <p:cNvCxnSpPr/>
          <p:nvPr/>
        </p:nvCxnSpPr>
        <p:spPr>
          <a:xfrm>
            <a:off x="1826155" y="2314575"/>
            <a:ext cx="952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8" name="Shape 844"/>
          <p:cNvSpPr/>
          <p:nvPr/>
        </p:nvSpPr>
        <p:spPr>
          <a:xfrm>
            <a:off x="2305580" y="3800475"/>
            <a:ext cx="230187" cy="5175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172" y="15092"/>
                </a:moveTo>
                <a:lnTo>
                  <a:pt x="119172" y="104539"/>
                </a:lnTo>
                <a:lnTo>
                  <a:pt x="0" y="119631"/>
                </a:lnTo>
                <a:lnTo>
                  <a:pt x="0" y="0"/>
                </a:lnTo>
                <a:lnTo>
                  <a:pt x="119172" y="15092"/>
                </a:lnTo>
              </a:path>
            </a:pathLst>
          </a:custGeom>
          <a:solidFill>
            <a:schemeClr val="lt1"/>
          </a:solidFill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" name="Shape 845"/>
          <p:cNvCxnSpPr/>
          <p:nvPr/>
        </p:nvCxnSpPr>
        <p:spPr>
          <a:xfrm>
            <a:off x="6677555" y="5108575"/>
            <a:ext cx="317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0" name="Shape 846"/>
          <p:cNvCxnSpPr/>
          <p:nvPr/>
        </p:nvCxnSpPr>
        <p:spPr>
          <a:xfrm>
            <a:off x="6982355" y="5108575"/>
            <a:ext cx="0" cy="558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1" name="Shape 847"/>
          <p:cNvCxnSpPr/>
          <p:nvPr/>
        </p:nvCxnSpPr>
        <p:spPr>
          <a:xfrm rot="10800000">
            <a:off x="2080155" y="5667375"/>
            <a:ext cx="4902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2" name="Shape 848"/>
          <p:cNvCxnSpPr/>
          <p:nvPr/>
        </p:nvCxnSpPr>
        <p:spPr>
          <a:xfrm rot="10800000">
            <a:off x="2067455" y="4194175"/>
            <a:ext cx="0" cy="1473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" name="Shape 849"/>
          <p:cNvCxnSpPr/>
          <p:nvPr/>
        </p:nvCxnSpPr>
        <p:spPr>
          <a:xfrm>
            <a:off x="2054755" y="4206875"/>
            <a:ext cx="2286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4" name="Shape 850"/>
          <p:cNvCxnSpPr/>
          <p:nvPr/>
        </p:nvCxnSpPr>
        <p:spPr>
          <a:xfrm>
            <a:off x="6677555" y="4740275"/>
            <a:ext cx="635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" name="Shape 851"/>
          <p:cNvCxnSpPr/>
          <p:nvPr/>
        </p:nvCxnSpPr>
        <p:spPr>
          <a:xfrm>
            <a:off x="7312555" y="4727575"/>
            <a:ext cx="0" cy="1257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Shape 852"/>
          <p:cNvCxnSpPr/>
          <p:nvPr/>
        </p:nvCxnSpPr>
        <p:spPr>
          <a:xfrm rot="10800000">
            <a:off x="1584855" y="5997575"/>
            <a:ext cx="57277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Shape 853"/>
          <p:cNvCxnSpPr/>
          <p:nvPr/>
        </p:nvCxnSpPr>
        <p:spPr>
          <a:xfrm rot="10800000">
            <a:off x="1572155" y="3940175"/>
            <a:ext cx="0" cy="2044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" name="Shape 854"/>
          <p:cNvCxnSpPr/>
          <p:nvPr/>
        </p:nvCxnSpPr>
        <p:spPr>
          <a:xfrm rot="10800000" flipH="1">
            <a:off x="1584855" y="3927475"/>
            <a:ext cx="736600" cy="12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9" name="Shape 855"/>
          <p:cNvCxnSpPr/>
          <p:nvPr/>
        </p:nvCxnSpPr>
        <p:spPr>
          <a:xfrm>
            <a:off x="2511955" y="4054475"/>
            <a:ext cx="1473200" cy="12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40" name="Shape 856"/>
          <p:cNvCxnSpPr/>
          <p:nvPr/>
        </p:nvCxnSpPr>
        <p:spPr>
          <a:xfrm>
            <a:off x="2448455" y="2314575"/>
            <a:ext cx="0" cy="1524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41" name="Shape 857"/>
          <p:cNvSpPr txBox="1"/>
          <p:nvPr/>
        </p:nvSpPr>
        <p:spPr>
          <a:xfrm>
            <a:off x="1149880" y="2092325"/>
            <a:ext cx="7080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Jump </a:t>
            </a:r>
            <a:b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200" ker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control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Shape 858"/>
          <p:cNvCxnSpPr/>
          <p:nvPr/>
        </p:nvCxnSpPr>
        <p:spPr>
          <a:xfrm>
            <a:off x="6677555" y="3521075"/>
            <a:ext cx="12573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45" name="TextBox 44"/>
          <p:cNvSpPr txBox="1"/>
          <p:nvPr/>
        </p:nvSpPr>
        <p:spPr>
          <a:xfrm>
            <a:off x="5105400" y="1219200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Store last-used way for sequential path and predicted branch taken path.  Can be fetching multiple instructions per cycle.</a:t>
            </a:r>
          </a:p>
        </p:txBody>
      </p:sp>
    </p:spTree>
    <p:extLst>
      <p:ext uri="{BB962C8B-B14F-4D97-AF65-F5344CB8AC3E}">
        <p14:creationId xmlns:p14="http://schemas.microsoft.com/office/powerpoint/2010/main" val="108862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2" name="Rectangle 2">
            <a:extLst>
              <a:ext uri="{FF2B5EF4-FFF2-40B4-BE49-F238E27FC236}">
                <a16:creationId xmlns:a16="http://schemas.microsoft.com/office/drawing/2014/main" id="{0A5EDBC7-2ED6-A04D-9CB2-3B9C0E7F4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Reduce Miss Penalty of Long Blocks:</a:t>
            </a:r>
            <a:br>
              <a:rPr lang="en-US" altLang="en-US" dirty="0"/>
            </a:br>
            <a:r>
              <a:rPr lang="en-US" altLang="en-US" dirty="0"/>
              <a:t>Early Restart and Critical Word First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FBFD67D-EE57-0E43-A6C8-0F20352D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0" y="6477000"/>
            <a:ext cx="1905000" cy="292100"/>
          </a:xfrm>
        </p:spPr>
        <p:txBody>
          <a:bodyPr/>
          <a:lstStyle/>
          <a:p>
            <a:fld id="{AF3A4524-22AC-534D-A708-BF4EC01F8049}" type="slidenum">
              <a:rPr lang="en-US" altLang="en-US"/>
              <a:pPr/>
              <a:t>13</a:t>
            </a:fld>
            <a:endParaRPr lang="en-US" altLang="en-US" b="0">
              <a:solidFill>
                <a:srgbClr val="FBBA03"/>
              </a:solidFill>
            </a:endParaRPr>
          </a:p>
        </p:txBody>
      </p:sp>
      <p:sp>
        <p:nvSpPr>
          <p:cNvPr id="1571843" name="Rectangle 3">
            <a:extLst>
              <a:ext uri="{FF2B5EF4-FFF2-40B4-BE49-F238E27FC236}">
                <a16:creationId xmlns:a16="http://schemas.microsoft.com/office/drawing/2014/main" id="{3AB78C40-6B5C-184B-8CF9-83479C742C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71475" y="1340822"/>
            <a:ext cx="8401050" cy="285017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dirty="0"/>
              <a:t>Don’t wait for full block before restarting CPU</a:t>
            </a:r>
          </a:p>
          <a:p>
            <a:r>
              <a:rPr lang="en-US" altLang="en-US" i="1" u="sng" dirty="0">
                <a:solidFill>
                  <a:schemeClr val="hlink"/>
                </a:solidFill>
              </a:rPr>
              <a:t>Early restart</a:t>
            </a:r>
            <a:r>
              <a:rPr lang="en-US" altLang="en-US" dirty="0"/>
              <a:t>—As soon as the requested word of the block arrives, send it to the CPU and let the CPU continue execution</a:t>
            </a:r>
          </a:p>
          <a:p>
            <a:r>
              <a:rPr lang="en-US" altLang="en-US" i="1" u="sng" dirty="0">
                <a:solidFill>
                  <a:schemeClr val="hlink"/>
                </a:solidFill>
              </a:rPr>
              <a:t>Critical Word First</a:t>
            </a:r>
            <a:r>
              <a:rPr lang="en-US" altLang="en-US" dirty="0"/>
              <a:t>—Request the missed word first from memory and send it to the CPU as soon as it arrives; let the CPU continue execution while filling the rest of the words in the block</a:t>
            </a:r>
          </a:p>
          <a:p>
            <a:pPr lvl="1"/>
            <a:r>
              <a:rPr lang="en-US" altLang="en-US" sz="2000" dirty="0"/>
              <a:t>Long blocks more popular today </a:t>
            </a:r>
            <a:r>
              <a:rPr lang="en-US" altLang="en-US" sz="2000" b="1" dirty="0">
                <a:sym typeface="Symbol" pitchFamily="2" charset="2"/>
              </a:rPr>
              <a:t></a:t>
            </a:r>
            <a:r>
              <a:rPr lang="en-US" altLang="en-US" sz="2000" dirty="0"/>
              <a:t> Critical Word 1</a:t>
            </a:r>
            <a:r>
              <a:rPr lang="en-US" altLang="en-US" sz="2000" baseline="30000" dirty="0"/>
              <a:t>st</a:t>
            </a:r>
            <a:r>
              <a:rPr lang="en-US" altLang="en-US" sz="2000" dirty="0"/>
              <a:t> Widely used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CF5783-4C1F-1740-B6C1-11613A037A3D}"/>
              </a:ext>
            </a:extLst>
          </p:cNvPr>
          <p:cNvGrpSpPr/>
          <p:nvPr/>
        </p:nvGrpSpPr>
        <p:grpSpPr>
          <a:xfrm>
            <a:off x="1509762" y="4343313"/>
            <a:ext cx="2209800" cy="2050078"/>
            <a:chOff x="1714500" y="4651774"/>
            <a:chExt cx="2209800" cy="205007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8B63990-01CE-C544-9B2A-7BD721DC7D3E}"/>
                </a:ext>
              </a:extLst>
            </p:cNvPr>
            <p:cNvSpPr/>
            <p:nvPr/>
          </p:nvSpPr>
          <p:spPr>
            <a:xfrm>
              <a:off x="1714500" y="5177852"/>
              <a:ext cx="2209800" cy="381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Word 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5A969F-F586-9946-988F-108D105686E1}"/>
                </a:ext>
              </a:extLst>
            </p:cNvPr>
            <p:cNvSpPr/>
            <p:nvPr/>
          </p:nvSpPr>
          <p:spPr>
            <a:xfrm>
              <a:off x="1714500" y="5558852"/>
              <a:ext cx="2209800" cy="381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Word 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640732-74DF-744E-B6CE-D3C328B00A64}"/>
                </a:ext>
              </a:extLst>
            </p:cNvPr>
            <p:cNvSpPr/>
            <p:nvPr/>
          </p:nvSpPr>
          <p:spPr>
            <a:xfrm>
              <a:off x="1714500" y="5939852"/>
              <a:ext cx="2209800" cy="381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Word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28299A-39C7-1F40-8502-ECE525FAFC6C}"/>
                </a:ext>
              </a:extLst>
            </p:cNvPr>
            <p:cNvSpPr/>
            <p:nvPr/>
          </p:nvSpPr>
          <p:spPr>
            <a:xfrm>
              <a:off x="1714500" y="6320852"/>
              <a:ext cx="2209800" cy="381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Word 3</a:t>
              </a:r>
            </a:p>
          </p:txBody>
        </p:sp>
        <p:sp>
          <p:nvSpPr>
            <p:cNvPr id="3" name="Up Arrow 2">
              <a:extLst>
                <a:ext uri="{FF2B5EF4-FFF2-40B4-BE49-F238E27FC236}">
                  <a16:creationId xmlns:a16="http://schemas.microsoft.com/office/drawing/2014/main" id="{84844F4F-9494-4141-861D-959E95C48A58}"/>
                </a:ext>
              </a:extLst>
            </p:cNvPr>
            <p:cNvSpPr/>
            <p:nvPr/>
          </p:nvSpPr>
          <p:spPr>
            <a:xfrm>
              <a:off x="1935756" y="4651774"/>
              <a:ext cx="1767288" cy="449878"/>
            </a:xfrm>
            <a:prstGeom prst="upArrow">
              <a:avLst/>
            </a:prstGeom>
            <a:ln w="28575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 CPU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2C6551C-B2ED-2B44-839A-BCC91D39C0B6}"/>
              </a:ext>
            </a:extLst>
          </p:cNvPr>
          <p:cNvGrpSpPr/>
          <p:nvPr/>
        </p:nvGrpSpPr>
        <p:grpSpPr>
          <a:xfrm>
            <a:off x="4501620" y="4343313"/>
            <a:ext cx="2209800" cy="2050078"/>
            <a:chOff x="5194716" y="4651774"/>
            <a:chExt cx="2209800" cy="205007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B294A2-18AE-7643-AF58-33692BEEAE62}"/>
                </a:ext>
              </a:extLst>
            </p:cNvPr>
            <p:cNvSpPr/>
            <p:nvPr/>
          </p:nvSpPr>
          <p:spPr>
            <a:xfrm>
              <a:off x="5194716" y="5177852"/>
              <a:ext cx="2209800" cy="381000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Word 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B86BD6-EF3C-A043-885A-8B944D7B03E7}"/>
                </a:ext>
              </a:extLst>
            </p:cNvPr>
            <p:cNvSpPr/>
            <p:nvPr/>
          </p:nvSpPr>
          <p:spPr>
            <a:xfrm>
              <a:off x="5194716" y="5558852"/>
              <a:ext cx="2209800" cy="381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Word 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E19C80-6378-5F41-BB4B-57460983A1C1}"/>
                </a:ext>
              </a:extLst>
            </p:cNvPr>
            <p:cNvSpPr/>
            <p:nvPr/>
          </p:nvSpPr>
          <p:spPr>
            <a:xfrm>
              <a:off x="5194716" y="5939852"/>
              <a:ext cx="2209800" cy="381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Word 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21DE11-4CA5-4242-ADCB-5DA4C3C85E2B}"/>
                </a:ext>
              </a:extLst>
            </p:cNvPr>
            <p:cNvSpPr/>
            <p:nvPr/>
          </p:nvSpPr>
          <p:spPr>
            <a:xfrm>
              <a:off x="5194716" y="6320852"/>
              <a:ext cx="2209800" cy="3810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Word 1</a:t>
              </a:r>
            </a:p>
          </p:txBody>
        </p:sp>
        <p:sp>
          <p:nvSpPr>
            <p:cNvPr id="23" name="Up Arrow 22">
              <a:extLst>
                <a:ext uri="{FF2B5EF4-FFF2-40B4-BE49-F238E27FC236}">
                  <a16:creationId xmlns:a16="http://schemas.microsoft.com/office/drawing/2014/main" id="{FC5DD0BD-704C-6347-9DCE-C05A8A24FEA2}"/>
                </a:ext>
              </a:extLst>
            </p:cNvPr>
            <p:cNvSpPr/>
            <p:nvPr/>
          </p:nvSpPr>
          <p:spPr>
            <a:xfrm>
              <a:off x="5415972" y="4651774"/>
              <a:ext cx="1767288" cy="449878"/>
            </a:xfrm>
            <a:prstGeom prst="upArrow">
              <a:avLst/>
            </a:prstGeom>
            <a:ln w="28575">
              <a:solidFill>
                <a:schemeClr val="tx1"/>
              </a:solidFill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 CPU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0F3D6DE-3FD1-5449-AB72-CEFB21788411}"/>
              </a:ext>
            </a:extLst>
          </p:cNvPr>
          <p:cNvSpPr txBox="1"/>
          <p:nvPr/>
        </p:nvSpPr>
        <p:spPr>
          <a:xfrm>
            <a:off x="6708725" y="5631391"/>
            <a:ext cx="2127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Rest of line filled in with wrap-around on cache line</a:t>
            </a:r>
          </a:p>
        </p:txBody>
      </p:sp>
    </p:spTree>
    <p:extLst>
      <p:ext uri="{BB962C8B-B14F-4D97-AF65-F5344CB8AC3E}">
        <p14:creationId xmlns:p14="http://schemas.microsoft.com/office/powerpoint/2010/main" val="2679151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1843" grpId="0" build="p" autoUpdateAnimBg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5929D-A035-5F4C-BFF4-6B8256AB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A530-C046-904E-8BE7-74605C9258B1}" type="slidenum">
              <a:rPr lang="en-US" altLang="en-US"/>
              <a:pPr/>
              <a:t>14</a:t>
            </a:fld>
            <a:endParaRPr lang="en-US" altLang="en-US" b="0">
              <a:solidFill>
                <a:srgbClr val="FBBA03"/>
              </a:solidFill>
            </a:endParaRPr>
          </a:p>
        </p:txBody>
      </p:sp>
      <p:sp>
        <p:nvSpPr>
          <p:cNvPr id="1575938" name="Rectangle 2">
            <a:extLst>
              <a:ext uri="{FF2B5EF4-FFF2-40B4-BE49-F238E27FC236}">
                <a16:creationId xmlns:a16="http://schemas.microsoft.com/office/drawing/2014/main" id="{3D4543A7-E354-9947-AFE0-5D3F922CC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152400"/>
            <a:ext cx="85725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Increasing Cache Bandwidth with</a:t>
            </a:r>
            <a:br>
              <a:rPr lang="en-US" altLang="en-US"/>
            </a:br>
            <a:r>
              <a:rPr lang="en-US" altLang="en-US"/>
              <a:t>Non-Blocking Caches</a:t>
            </a:r>
          </a:p>
        </p:txBody>
      </p:sp>
      <p:sp>
        <p:nvSpPr>
          <p:cNvPr id="1575939" name="Rectangle 3">
            <a:extLst>
              <a:ext uri="{FF2B5EF4-FFF2-40B4-BE49-F238E27FC236}">
                <a16:creationId xmlns:a16="http://schemas.microsoft.com/office/drawing/2014/main" id="{A8010027-4A61-3848-A463-A075C752F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01050" cy="495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en-US" i="1" u="sng" dirty="0">
                <a:solidFill>
                  <a:schemeClr val="hlink"/>
                </a:solidFill>
              </a:rPr>
              <a:t>Non-blocking cache</a:t>
            </a:r>
            <a:r>
              <a:rPr lang="en-US" altLang="en-US" u="sng" dirty="0"/>
              <a:t> </a:t>
            </a:r>
            <a:r>
              <a:rPr lang="en-US" altLang="en-US" dirty="0"/>
              <a:t>or  </a:t>
            </a:r>
            <a:r>
              <a:rPr lang="en-US" altLang="en-US" i="1" u="sng" dirty="0">
                <a:solidFill>
                  <a:schemeClr val="hlink"/>
                </a:solidFill>
              </a:rPr>
              <a:t>lockup-free cache</a:t>
            </a:r>
            <a:r>
              <a:rPr lang="en-US" altLang="en-US" u="sng" dirty="0"/>
              <a:t> </a:t>
            </a:r>
            <a:r>
              <a:rPr lang="en-US" altLang="en-US" dirty="0"/>
              <a:t>allow data cache to continue to supply cache hits during a miss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requires Full/Empty bits on registers or out-of-order execution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“</a:t>
            </a:r>
            <a:r>
              <a:rPr lang="en-US" altLang="en-US" i="1" u="sng" dirty="0">
                <a:solidFill>
                  <a:schemeClr val="hlink"/>
                </a:solidFill>
              </a:rPr>
              <a:t>hit under miss</a:t>
            </a:r>
            <a:r>
              <a:rPr lang="en-US" altLang="en-US" dirty="0"/>
              <a:t>”  reduces the effective miss penalty by working during miss vs. ignoring CPU requests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“</a:t>
            </a:r>
            <a:r>
              <a:rPr lang="en-US" altLang="en-US" i="1" u="sng" dirty="0">
                <a:solidFill>
                  <a:schemeClr val="hlink"/>
                </a:solidFill>
              </a:rPr>
              <a:t>hit under multiple miss</a:t>
            </a:r>
            <a:r>
              <a:rPr lang="en-US" altLang="en-US" dirty="0"/>
              <a:t>” or “</a:t>
            </a:r>
            <a:r>
              <a:rPr lang="en-US" altLang="en-US" i="1" u="sng" dirty="0">
                <a:solidFill>
                  <a:schemeClr val="hlink"/>
                </a:solidFill>
              </a:rPr>
              <a:t>miss under miss</a:t>
            </a:r>
            <a:r>
              <a:rPr lang="en-US" altLang="en-US" dirty="0"/>
              <a:t>”  may further lower the effective miss penalty by overlapping multiple misses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Significantly increases the complexity of the cache controller as there can be multiple outstanding memory accesses, and can get miss to line with outstanding miss (secondary miss)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Requires pipelined or banked memory system (otherwise cannot support multiple misses)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Pentium Pro allows 4 outstanding memory misses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Cray X1E vector supercomputer allows 2,048 outstanding memory misses</a:t>
            </a:r>
          </a:p>
        </p:txBody>
      </p:sp>
    </p:spTree>
    <p:extLst>
      <p:ext uri="{BB962C8B-B14F-4D97-AF65-F5344CB8AC3E}">
        <p14:creationId xmlns:p14="http://schemas.microsoft.com/office/powerpoint/2010/main" val="2187086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59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B9B8BA9-C43C-1E49-B42F-F95D1DBF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2E72-71FD-DC47-855A-B81F91951127}" type="slidenum">
              <a:rPr lang="en-US" altLang="en-US"/>
              <a:pPr/>
              <a:t>15</a:t>
            </a:fld>
            <a:endParaRPr lang="en-US" altLang="en-US" b="0">
              <a:solidFill>
                <a:srgbClr val="FBBA03"/>
              </a:solidFill>
            </a:endParaRPr>
          </a:p>
        </p:txBody>
      </p:sp>
      <p:sp>
        <p:nvSpPr>
          <p:cNvPr id="1577986" name="Rectangle 2">
            <a:extLst>
              <a:ext uri="{FF2B5EF4-FFF2-40B4-BE49-F238E27FC236}">
                <a16:creationId xmlns:a16="http://schemas.microsoft.com/office/drawing/2014/main" id="{ECD287E5-2551-E94A-8A7D-5E9316798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39100" cy="990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Value of Hit Under Miss for SPEC </a:t>
            </a:r>
            <a:br>
              <a:rPr lang="en-US" altLang="en-US"/>
            </a:br>
            <a:r>
              <a:rPr lang="en-US" altLang="en-US"/>
              <a:t>(old data)</a:t>
            </a:r>
          </a:p>
        </p:txBody>
      </p:sp>
      <p:sp>
        <p:nvSpPr>
          <p:cNvPr id="1577987" name="Rectangle 3">
            <a:extLst>
              <a:ext uri="{FF2B5EF4-FFF2-40B4-BE49-F238E27FC236}">
                <a16:creationId xmlns:a16="http://schemas.microsoft.com/office/drawing/2014/main" id="{AE2E9C4C-196D-DC49-9D28-DA9C907D3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0507" y="5463382"/>
            <a:ext cx="7848600" cy="11239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2000" dirty="0"/>
              <a:t>FP programs on average: AMAT= 0.68 -&gt; 0.52 -&gt; 0.34 -&gt; 0.26</a:t>
            </a:r>
          </a:p>
          <a:p>
            <a:r>
              <a:rPr lang="en-US" altLang="en-US" sz="2000" dirty="0" err="1"/>
              <a:t>Int</a:t>
            </a:r>
            <a:r>
              <a:rPr lang="en-US" altLang="en-US" sz="2000" dirty="0"/>
              <a:t> programs on average: AMAT= 0.24 -&gt; 0.20 -&gt; 0.19 -&gt; 0.19</a:t>
            </a:r>
          </a:p>
          <a:p>
            <a:r>
              <a:rPr lang="en-US" altLang="en-US" sz="2000" dirty="0"/>
              <a:t>8 KB Data Cache, Direct Mapped, 32B block, 16 cycle miss, SPEC 92</a:t>
            </a:r>
          </a:p>
        </p:txBody>
      </p:sp>
      <p:grpSp>
        <p:nvGrpSpPr>
          <p:cNvPr id="1577995" name="Group 11">
            <a:extLst>
              <a:ext uri="{FF2B5EF4-FFF2-40B4-BE49-F238E27FC236}">
                <a16:creationId xmlns:a16="http://schemas.microsoft.com/office/drawing/2014/main" id="{3238EDE5-C09B-B94A-BD02-44ADEABFAE8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2472"/>
            <a:ext cx="7696200" cy="5640717"/>
            <a:chOff x="513" y="157"/>
            <a:chExt cx="4656" cy="3359"/>
          </a:xfrm>
        </p:grpSpPr>
        <p:pic>
          <p:nvPicPr>
            <p:cNvPr id="1577989" name="Picture 5">
              <a:extLst>
                <a:ext uri="{FF2B5EF4-FFF2-40B4-BE49-F238E27FC236}">
                  <a16:creationId xmlns:a16="http://schemas.microsoft.com/office/drawing/2014/main" id="{38CBFA49-8661-334B-B838-02F25D7DBF7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" y="157"/>
              <a:ext cx="4656" cy="3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/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77990" name="Rectangle 6">
              <a:extLst>
                <a:ext uri="{FF2B5EF4-FFF2-40B4-BE49-F238E27FC236}">
                  <a16:creationId xmlns:a16="http://schemas.microsoft.com/office/drawing/2014/main" id="{28F592C8-3232-E248-B2B4-8701C10B9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2041"/>
              <a:ext cx="576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/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en-US" sz="1800" b="1" dirty="0">
                  <a:solidFill>
                    <a:schemeClr val="tx1"/>
                  </a:solidFill>
                </a:rPr>
                <a:t>Integer</a:t>
              </a:r>
            </a:p>
          </p:txBody>
        </p:sp>
        <p:sp>
          <p:nvSpPr>
            <p:cNvPr id="1577991" name="Rectangle 7">
              <a:extLst>
                <a:ext uri="{FF2B5EF4-FFF2-40B4-BE49-F238E27FC236}">
                  <a16:creationId xmlns:a16="http://schemas.microsoft.com/office/drawing/2014/main" id="{AD879EF0-DF5D-5741-8F04-2CB06CACB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1195"/>
              <a:ext cx="1042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/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en-US" sz="1800" b="1" dirty="0">
                  <a:solidFill>
                    <a:schemeClr val="tx1"/>
                  </a:solidFill>
                </a:rPr>
                <a:t>Floating Point</a:t>
              </a:r>
            </a:p>
          </p:txBody>
        </p:sp>
        <p:sp>
          <p:nvSpPr>
            <p:cNvPr id="1577992" name="Line 8">
              <a:extLst>
                <a:ext uri="{FF2B5EF4-FFF2-40B4-BE49-F238E27FC236}">
                  <a16:creationId xmlns:a16="http://schemas.microsoft.com/office/drawing/2014/main" id="{2E94F21E-48D9-E44B-B80C-C950E54CA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28"/>
              <a:ext cx="0" cy="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7993" name="Rectangle 9">
            <a:extLst>
              <a:ext uri="{FF2B5EF4-FFF2-40B4-BE49-F238E27FC236}">
                <a16:creationId xmlns:a16="http://schemas.microsoft.com/office/drawing/2014/main" id="{A6181090-A59E-0A40-93CE-B28087CEA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832643"/>
            <a:ext cx="3124200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sz="1800" b="1" dirty="0">
                <a:solidFill>
                  <a:schemeClr val="tx1"/>
                </a:solidFill>
              </a:rPr>
              <a:t>“Hit under n Misses”</a:t>
            </a:r>
          </a:p>
        </p:txBody>
      </p:sp>
      <p:sp>
        <p:nvSpPr>
          <p:cNvPr id="1577994" name="Rectangle 10">
            <a:extLst>
              <a:ext uri="{FF2B5EF4-FFF2-40B4-BE49-F238E27FC236}">
                <a16:creationId xmlns:a16="http://schemas.microsoft.com/office/drawing/2014/main" id="{C5EA955B-B247-9748-BFA2-E3B6A161E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362200"/>
            <a:ext cx="838200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en-US" sz="2000" b="1" dirty="0">
                <a:solidFill>
                  <a:schemeClr val="tx1"/>
                </a:solidFill>
              </a:rPr>
              <a:t>0-&gt;1</a:t>
            </a:r>
          </a:p>
          <a:p>
            <a:pPr algn="l">
              <a:spcBef>
                <a:spcPct val="0"/>
              </a:spcBef>
            </a:pPr>
            <a:r>
              <a:rPr lang="en-US" altLang="en-US" sz="2000" b="1" dirty="0">
                <a:solidFill>
                  <a:schemeClr val="tx1"/>
                </a:solidFill>
              </a:rPr>
              <a:t>1-&gt;2</a:t>
            </a:r>
          </a:p>
          <a:p>
            <a:pPr algn="l">
              <a:spcBef>
                <a:spcPct val="0"/>
              </a:spcBef>
            </a:pPr>
            <a:r>
              <a:rPr lang="en-US" altLang="en-US" sz="2000" b="1" dirty="0">
                <a:solidFill>
                  <a:schemeClr val="tx1"/>
                </a:solidFill>
              </a:rPr>
              <a:t>2-&gt;64</a:t>
            </a:r>
          </a:p>
          <a:p>
            <a:pPr algn="l">
              <a:spcBef>
                <a:spcPct val="0"/>
              </a:spcBef>
            </a:pPr>
            <a:r>
              <a:rPr lang="en-US" altLang="en-US" sz="2000" b="1" dirty="0">
                <a:solidFill>
                  <a:schemeClr val="tx1"/>
                </a:solidFill>
              </a:rPr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14756049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Prefetching</a:t>
            </a:r>
          </a:p>
        </p:txBody>
      </p:sp>
      <p:sp>
        <p:nvSpPr>
          <p:cNvPr id="1545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Speculate on future instruction and data accesses and fetch them into cache(s)</a:t>
            </a:r>
          </a:p>
          <a:p>
            <a:pPr lvl="1"/>
            <a:r>
              <a:rPr lang="en-US" altLang="ko-KR" sz="2000" dirty="0"/>
              <a:t>Instruction accesses easier to predict than data accesses</a:t>
            </a:r>
          </a:p>
          <a:p>
            <a:r>
              <a:rPr lang="en-US" altLang="ko-KR" sz="2800" dirty="0"/>
              <a:t>Varieties of prefetching</a:t>
            </a:r>
          </a:p>
          <a:p>
            <a:pPr lvl="1"/>
            <a:r>
              <a:rPr lang="en-US" altLang="ko-KR" sz="2000" dirty="0"/>
              <a:t>Hardware prefetching</a:t>
            </a:r>
          </a:p>
          <a:p>
            <a:pPr lvl="1"/>
            <a:r>
              <a:rPr lang="en-US" altLang="ko-KR" sz="2000" dirty="0"/>
              <a:t>Software prefetching</a:t>
            </a:r>
          </a:p>
          <a:p>
            <a:pPr lvl="1"/>
            <a:r>
              <a:rPr lang="en-US" altLang="ko-KR" sz="2000" dirty="0"/>
              <a:t>Mixed schemes</a:t>
            </a:r>
          </a:p>
          <a:p>
            <a:r>
              <a:rPr lang="en-US" altLang="ko-KR" sz="2800" dirty="0"/>
              <a:t>What types of misses does prefetching affect?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F614-3F75-2E4A-B06F-7F44B9E3E4FC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0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cs typeface="굴림" charset="-127"/>
              </a:rPr>
              <a:t>Issues in Prefetching</a:t>
            </a:r>
          </a:p>
        </p:txBody>
      </p:sp>
      <p:sp>
        <p:nvSpPr>
          <p:cNvPr id="154726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altLang="ko-KR">
                <a:ea typeface="굴림" charset="-127"/>
                <a:cs typeface="굴림" charset="-127"/>
              </a:rPr>
              <a:t>Usefulness – should produce hits</a:t>
            </a:r>
          </a:p>
          <a:p>
            <a:r>
              <a:rPr lang="en-US" altLang="ko-KR">
                <a:ea typeface="굴림" charset="-127"/>
                <a:cs typeface="굴림" charset="-127"/>
              </a:rPr>
              <a:t>Timeliness – not late and not too early</a:t>
            </a:r>
          </a:p>
          <a:p>
            <a:r>
              <a:rPr lang="en-US" altLang="ko-KR">
                <a:ea typeface="굴림" charset="-127"/>
                <a:cs typeface="굴림" charset="-127"/>
              </a:rPr>
              <a:t>Cache and bandwidth pollution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AC54-6CD8-7843-8534-19F165D3DEA8}" type="slidenum">
              <a:rPr lang="en-US"/>
              <a:pPr/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547268" name="Rectangle 4"/>
          <p:cNvSpPr>
            <a:spLocks noChangeArrowheads="1"/>
          </p:cNvSpPr>
          <p:nvPr/>
        </p:nvSpPr>
        <p:spPr bwMode="auto">
          <a:xfrm>
            <a:off x="1524000" y="3213100"/>
            <a:ext cx="1016000" cy="2133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ko-KR" altLang="en-US" sz="2000">
              <a:solidFill>
                <a:srgbClr val="000000"/>
              </a:solidFill>
              <a:latin typeface="Calibri"/>
              <a:ea typeface="굴림" charset="-127"/>
              <a:cs typeface="Calibri"/>
            </a:endParaRPr>
          </a:p>
        </p:txBody>
      </p:sp>
      <p:sp>
        <p:nvSpPr>
          <p:cNvPr id="1547269" name="Rectangle 5"/>
          <p:cNvSpPr>
            <a:spLocks noChangeArrowheads="1"/>
          </p:cNvSpPr>
          <p:nvPr/>
        </p:nvSpPr>
        <p:spPr bwMode="auto">
          <a:xfrm>
            <a:off x="3200400" y="4432300"/>
            <a:ext cx="1600200" cy="927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L1 Data</a:t>
            </a:r>
            <a:endParaRPr lang="en-US" altLang="ko-KR" sz="2400">
              <a:solidFill>
                <a:srgbClr val="000000"/>
              </a:solidFill>
              <a:latin typeface="Calibri"/>
              <a:ea typeface="굴림" charset="-127"/>
              <a:cs typeface="Calibri"/>
            </a:endParaRPr>
          </a:p>
        </p:txBody>
      </p:sp>
      <p:sp>
        <p:nvSpPr>
          <p:cNvPr id="1547270" name="Line 6"/>
          <p:cNvSpPr>
            <a:spLocks noChangeShapeType="1"/>
          </p:cNvSpPr>
          <p:nvPr/>
        </p:nvSpPr>
        <p:spPr bwMode="auto">
          <a:xfrm flipH="1" flipV="1">
            <a:off x="2514600" y="36703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47271" name="Line 7"/>
          <p:cNvSpPr>
            <a:spLocks noChangeShapeType="1"/>
          </p:cNvSpPr>
          <p:nvPr/>
        </p:nvSpPr>
        <p:spPr bwMode="auto">
          <a:xfrm flipH="1" flipV="1">
            <a:off x="2514600" y="48895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47272" name="Rectangle 8"/>
          <p:cNvSpPr>
            <a:spLocks noChangeArrowheads="1"/>
          </p:cNvSpPr>
          <p:nvPr/>
        </p:nvSpPr>
        <p:spPr bwMode="auto">
          <a:xfrm>
            <a:off x="3200400" y="3213100"/>
            <a:ext cx="16002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L1 Instruction</a:t>
            </a:r>
          </a:p>
        </p:txBody>
      </p:sp>
      <p:sp>
        <p:nvSpPr>
          <p:cNvPr id="1547273" name="Rectangle 9"/>
          <p:cNvSpPr>
            <a:spLocks noChangeArrowheads="1"/>
          </p:cNvSpPr>
          <p:nvPr/>
        </p:nvSpPr>
        <p:spPr bwMode="auto">
          <a:xfrm>
            <a:off x="5715000" y="3213100"/>
            <a:ext cx="1524000" cy="2133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Unified L2 Cache</a:t>
            </a:r>
          </a:p>
        </p:txBody>
      </p:sp>
      <p:sp>
        <p:nvSpPr>
          <p:cNvPr id="1547274" name="Freeform 10"/>
          <p:cNvSpPr>
            <a:spLocks/>
          </p:cNvSpPr>
          <p:nvPr/>
        </p:nvSpPr>
        <p:spPr bwMode="auto">
          <a:xfrm>
            <a:off x="4800600" y="3670300"/>
            <a:ext cx="9144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288" y="384"/>
              </a:cxn>
              <a:cxn ang="0">
                <a:pos x="576" y="384"/>
              </a:cxn>
            </a:cxnLst>
            <a:rect l="0" t="0" r="r" b="b"/>
            <a:pathLst>
              <a:path w="576" h="384">
                <a:moveTo>
                  <a:pt x="0" y="0"/>
                </a:moveTo>
                <a:lnTo>
                  <a:pt x="288" y="0"/>
                </a:lnTo>
                <a:lnTo>
                  <a:pt x="288" y="384"/>
                </a:lnTo>
                <a:lnTo>
                  <a:pt x="576" y="384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47275" name="Freeform 11"/>
          <p:cNvSpPr>
            <a:spLocks/>
          </p:cNvSpPr>
          <p:nvPr/>
        </p:nvSpPr>
        <p:spPr bwMode="auto">
          <a:xfrm>
            <a:off x="4800600" y="4279900"/>
            <a:ext cx="457200" cy="609600"/>
          </a:xfrm>
          <a:custGeom>
            <a:avLst/>
            <a:gdLst/>
            <a:ahLst/>
            <a:cxnLst>
              <a:cxn ang="0">
                <a:pos x="288" y="0"/>
              </a:cxn>
              <a:cxn ang="0">
                <a:pos x="288" y="384"/>
              </a:cxn>
              <a:cxn ang="0">
                <a:pos x="0" y="384"/>
              </a:cxn>
            </a:cxnLst>
            <a:rect l="0" t="0" r="r" b="b"/>
            <a:pathLst>
              <a:path w="288" h="384">
                <a:moveTo>
                  <a:pt x="288" y="0"/>
                </a:moveTo>
                <a:lnTo>
                  <a:pt x="288" y="384"/>
                </a:lnTo>
                <a:lnTo>
                  <a:pt x="0" y="384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47276" name="Rectangle 12"/>
          <p:cNvSpPr>
            <a:spLocks noChangeArrowheads="1"/>
          </p:cNvSpPr>
          <p:nvPr/>
        </p:nvSpPr>
        <p:spPr bwMode="auto">
          <a:xfrm>
            <a:off x="1676400" y="45847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ko-KR" sz="200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RF</a:t>
            </a:r>
          </a:p>
        </p:txBody>
      </p:sp>
      <p:sp>
        <p:nvSpPr>
          <p:cNvPr id="1547277" name="Line 13"/>
          <p:cNvSpPr>
            <a:spLocks noChangeShapeType="1"/>
          </p:cNvSpPr>
          <p:nvPr/>
        </p:nvSpPr>
        <p:spPr bwMode="auto">
          <a:xfrm flipV="1">
            <a:off x="1828800" y="43561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47278" name="Line 14"/>
          <p:cNvSpPr>
            <a:spLocks noChangeShapeType="1"/>
          </p:cNvSpPr>
          <p:nvPr/>
        </p:nvSpPr>
        <p:spPr bwMode="auto">
          <a:xfrm flipV="1">
            <a:off x="1981200" y="43561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47279" name="Line 15"/>
          <p:cNvSpPr>
            <a:spLocks noChangeShapeType="1"/>
          </p:cNvSpPr>
          <p:nvPr/>
        </p:nvSpPr>
        <p:spPr bwMode="auto">
          <a:xfrm>
            <a:off x="2133600" y="43561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47280" name="Text Box 16"/>
          <p:cNvSpPr txBox="1">
            <a:spLocks noChangeArrowheads="1"/>
          </p:cNvSpPr>
          <p:nvPr/>
        </p:nvSpPr>
        <p:spPr bwMode="auto">
          <a:xfrm>
            <a:off x="1524000" y="3746500"/>
            <a:ext cx="9906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CPU</a:t>
            </a:r>
          </a:p>
        </p:txBody>
      </p:sp>
      <p:sp>
        <p:nvSpPr>
          <p:cNvPr id="1547281" name="AutoShape 17"/>
          <p:cNvSpPr>
            <a:spLocks noChangeArrowheads="1"/>
          </p:cNvSpPr>
          <p:nvPr/>
        </p:nvSpPr>
        <p:spPr bwMode="auto">
          <a:xfrm rot="5400000" flipV="1">
            <a:off x="4876800" y="4737100"/>
            <a:ext cx="762000" cy="609600"/>
          </a:xfrm>
          <a:custGeom>
            <a:avLst/>
            <a:gdLst>
              <a:gd name="G0" fmla="+- 9257 0 0"/>
              <a:gd name="G1" fmla="+- 16874 0 0"/>
              <a:gd name="G2" fmla="+- 7143 0 0"/>
              <a:gd name="G3" fmla="*/ 9257 1 2"/>
              <a:gd name="G4" fmla="+- G3 10800 0"/>
              <a:gd name="G5" fmla="+- 21600 9257 16874"/>
              <a:gd name="G6" fmla="+- 16874 7143 0"/>
              <a:gd name="G7" fmla="*/ G6 1 2"/>
              <a:gd name="G8" fmla="*/ 1687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687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143 h 21600"/>
              <a:gd name="T4" fmla="*/ 0 w 21600"/>
              <a:gd name="T5" fmla="*/ 19750 h 21600"/>
              <a:gd name="T6" fmla="*/ 8437 w 21600"/>
              <a:gd name="T7" fmla="*/ 21600 h 21600"/>
              <a:gd name="T8" fmla="*/ 16874 w 21600"/>
              <a:gd name="T9" fmla="*/ 15372 h 21600"/>
              <a:gd name="T10" fmla="*/ 21600 w 21600"/>
              <a:gd name="T11" fmla="*/ 714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143"/>
                </a:lnTo>
                <a:lnTo>
                  <a:pt x="13983" y="7143"/>
                </a:lnTo>
                <a:lnTo>
                  <a:pt x="13983" y="17899"/>
                </a:lnTo>
                <a:lnTo>
                  <a:pt x="0" y="17899"/>
                </a:lnTo>
                <a:lnTo>
                  <a:pt x="0" y="21600"/>
                </a:lnTo>
                <a:lnTo>
                  <a:pt x="16874" y="21600"/>
                </a:lnTo>
                <a:lnTo>
                  <a:pt x="16874" y="7143"/>
                </a:lnTo>
                <a:lnTo>
                  <a:pt x="21600" y="7143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47282" name="Text Box 18"/>
          <p:cNvSpPr txBox="1">
            <a:spLocks noChangeArrowheads="1"/>
          </p:cNvSpPr>
          <p:nvPr/>
        </p:nvSpPr>
        <p:spPr bwMode="auto">
          <a:xfrm>
            <a:off x="5089525" y="5434013"/>
            <a:ext cx="1890111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000" dirty="0" err="1">
                <a:solidFill>
                  <a:srgbClr val="FF0000"/>
                </a:solidFill>
                <a:latin typeface="Calibri"/>
                <a:ea typeface="굴림" charset="-127"/>
                <a:cs typeface="Calibri"/>
              </a:rPr>
              <a:t>Prefetched</a:t>
            </a:r>
            <a:r>
              <a:rPr lang="en-US" altLang="ko-KR" sz="2000" dirty="0">
                <a:solidFill>
                  <a:srgbClr val="FF0000"/>
                </a:solidFill>
                <a:latin typeface="Calibri"/>
                <a:ea typeface="굴림" charset="-127"/>
                <a:cs typeface="Calibri"/>
              </a:rPr>
              <a:t> data</a:t>
            </a:r>
          </a:p>
        </p:txBody>
      </p:sp>
      <p:sp>
        <p:nvSpPr>
          <p:cNvPr id="1547283" name="Rectangle 19"/>
          <p:cNvSpPr>
            <a:spLocks noChangeArrowheads="1"/>
          </p:cNvSpPr>
          <p:nvPr/>
        </p:nvSpPr>
        <p:spPr bwMode="auto">
          <a:xfrm>
            <a:off x="4572000" y="4432300"/>
            <a:ext cx="228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1076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cs typeface="굴림" charset="-127"/>
              </a:rPr>
              <a:t>Hardware Instruction Prefetching</a:t>
            </a:r>
          </a:p>
        </p:txBody>
      </p:sp>
      <p:sp>
        <p:nvSpPr>
          <p:cNvPr id="154931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 marL="231775" indent="-231775">
              <a:buFontTx/>
              <a:buNone/>
            </a:pPr>
            <a:r>
              <a:rPr lang="en-US" altLang="ko-KR" dirty="0">
                <a:ea typeface="굴림" charset="-127"/>
                <a:cs typeface="굴림" charset="-127"/>
              </a:rPr>
              <a:t>Instruction </a:t>
            </a:r>
            <a:r>
              <a:rPr lang="en-US" altLang="ko-KR" dirty="0" err="1">
                <a:ea typeface="굴림" charset="-127"/>
                <a:cs typeface="굴림" charset="-127"/>
              </a:rPr>
              <a:t>prefetch</a:t>
            </a:r>
            <a:r>
              <a:rPr lang="en-US" altLang="ko-KR" dirty="0">
                <a:ea typeface="굴림" charset="-127"/>
                <a:cs typeface="굴림" charset="-127"/>
              </a:rPr>
              <a:t> in Alpha AXP 21064</a:t>
            </a:r>
          </a:p>
          <a:p>
            <a:pPr marL="574675" lvl="1"/>
            <a:r>
              <a:rPr lang="en-US" altLang="ko-KR" sz="2000" dirty="0">
                <a:ea typeface="굴림" charset="-127"/>
                <a:cs typeface="굴림" charset="-127"/>
              </a:rPr>
              <a:t>Fetch two lines on a miss; the requested line (</a:t>
            </a:r>
            <a:r>
              <a:rPr lang="en-US" altLang="ko-KR" sz="2000" dirty="0" err="1">
                <a:ea typeface="굴림" charset="-127"/>
                <a:cs typeface="굴림" charset="-127"/>
              </a:rPr>
              <a:t>i</a:t>
            </a:r>
            <a:r>
              <a:rPr lang="en-US" altLang="ko-KR" sz="2000" dirty="0">
                <a:ea typeface="굴림" charset="-127"/>
                <a:cs typeface="굴림" charset="-127"/>
              </a:rPr>
              <a:t>) and the next consecutive line (i+1)</a:t>
            </a:r>
          </a:p>
          <a:p>
            <a:pPr marL="574675" lvl="1"/>
            <a:r>
              <a:rPr lang="en-US" altLang="ko-KR" sz="2000" dirty="0">
                <a:ea typeface="굴림" charset="-127"/>
                <a:cs typeface="굴림" charset="-127"/>
              </a:rPr>
              <a:t>Requested line placed in cache, and next line in instruction stream buffer</a:t>
            </a:r>
          </a:p>
          <a:p>
            <a:pPr marL="574675" lvl="1"/>
            <a:r>
              <a:rPr lang="en-US" altLang="ko-KR" sz="2000" dirty="0">
                <a:ea typeface="굴림" charset="-127"/>
                <a:cs typeface="굴림" charset="-127"/>
              </a:rPr>
              <a:t>If miss in cache but hit in stream buffer, move stream buffer line into cache and </a:t>
            </a:r>
            <a:r>
              <a:rPr lang="en-US" altLang="ko-KR" sz="2000" dirty="0" err="1">
                <a:ea typeface="굴림" charset="-127"/>
                <a:cs typeface="굴림" charset="-127"/>
              </a:rPr>
              <a:t>prefetch</a:t>
            </a:r>
            <a:r>
              <a:rPr lang="en-US" altLang="ko-KR" sz="2000" dirty="0">
                <a:ea typeface="굴림" charset="-127"/>
                <a:cs typeface="굴림" charset="-127"/>
              </a:rPr>
              <a:t> next line (i+2)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B344-989E-C448-8D36-814DE2CE6F54}" type="slidenum">
              <a:rPr lang="en-US"/>
              <a:pPr/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549316" name="Rectangle 4"/>
          <p:cNvSpPr>
            <a:spLocks noChangeArrowheads="1"/>
          </p:cNvSpPr>
          <p:nvPr/>
        </p:nvSpPr>
        <p:spPr bwMode="auto">
          <a:xfrm>
            <a:off x="1524000" y="4419600"/>
            <a:ext cx="1016000" cy="1600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49317" name="Line 5"/>
          <p:cNvSpPr>
            <a:spLocks noChangeShapeType="1"/>
          </p:cNvSpPr>
          <p:nvPr/>
        </p:nvSpPr>
        <p:spPr bwMode="auto">
          <a:xfrm flipH="1" flipV="1">
            <a:off x="2514600" y="52578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49318" name="Rectangle 6"/>
          <p:cNvSpPr>
            <a:spLocks noChangeArrowheads="1"/>
          </p:cNvSpPr>
          <p:nvPr/>
        </p:nvSpPr>
        <p:spPr bwMode="auto">
          <a:xfrm>
            <a:off x="3200400" y="4800600"/>
            <a:ext cx="16002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L1 Instruction</a:t>
            </a:r>
          </a:p>
        </p:txBody>
      </p:sp>
      <p:sp>
        <p:nvSpPr>
          <p:cNvPr id="1549319" name="Rectangle 7"/>
          <p:cNvSpPr>
            <a:spLocks noChangeArrowheads="1"/>
          </p:cNvSpPr>
          <p:nvPr/>
        </p:nvSpPr>
        <p:spPr bwMode="auto">
          <a:xfrm>
            <a:off x="6172200" y="4419600"/>
            <a:ext cx="1524000" cy="1600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Unified L2 Cache</a:t>
            </a:r>
          </a:p>
        </p:txBody>
      </p:sp>
      <p:sp>
        <p:nvSpPr>
          <p:cNvPr id="1549320" name="Freeform 8"/>
          <p:cNvSpPr>
            <a:spLocks/>
          </p:cNvSpPr>
          <p:nvPr/>
        </p:nvSpPr>
        <p:spPr bwMode="auto">
          <a:xfrm>
            <a:off x="4800600" y="5029200"/>
            <a:ext cx="13716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288" y="384"/>
              </a:cxn>
              <a:cxn ang="0">
                <a:pos x="576" y="384"/>
              </a:cxn>
            </a:cxnLst>
            <a:rect l="0" t="0" r="r" b="b"/>
            <a:pathLst>
              <a:path w="576" h="384">
                <a:moveTo>
                  <a:pt x="0" y="0"/>
                </a:moveTo>
                <a:lnTo>
                  <a:pt x="288" y="0"/>
                </a:lnTo>
                <a:lnTo>
                  <a:pt x="288" y="384"/>
                </a:lnTo>
                <a:lnTo>
                  <a:pt x="576" y="384"/>
                </a:lnTo>
              </a:path>
            </a:pathLst>
          </a:custGeom>
          <a:noFill/>
          <a:ln w="508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49321" name="Rectangle 9"/>
          <p:cNvSpPr>
            <a:spLocks noChangeArrowheads="1"/>
          </p:cNvSpPr>
          <p:nvPr/>
        </p:nvSpPr>
        <p:spPr bwMode="auto">
          <a:xfrm>
            <a:off x="1676400" y="53340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RF</a:t>
            </a:r>
          </a:p>
        </p:txBody>
      </p:sp>
      <p:sp>
        <p:nvSpPr>
          <p:cNvPr id="1549322" name="Line 10"/>
          <p:cNvSpPr>
            <a:spLocks noChangeShapeType="1"/>
          </p:cNvSpPr>
          <p:nvPr/>
        </p:nvSpPr>
        <p:spPr bwMode="auto">
          <a:xfrm flipV="1">
            <a:off x="1828800" y="5105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49323" name="Line 11"/>
          <p:cNvSpPr>
            <a:spLocks noChangeShapeType="1"/>
          </p:cNvSpPr>
          <p:nvPr/>
        </p:nvSpPr>
        <p:spPr bwMode="auto">
          <a:xfrm flipV="1">
            <a:off x="1981200" y="5105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49324" name="Line 12"/>
          <p:cNvSpPr>
            <a:spLocks noChangeShapeType="1"/>
          </p:cNvSpPr>
          <p:nvPr/>
        </p:nvSpPr>
        <p:spPr bwMode="auto">
          <a:xfrm>
            <a:off x="2133600" y="5105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49325" name="Text Box 13"/>
          <p:cNvSpPr txBox="1">
            <a:spLocks noChangeArrowheads="1"/>
          </p:cNvSpPr>
          <p:nvPr/>
        </p:nvSpPr>
        <p:spPr bwMode="auto">
          <a:xfrm>
            <a:off x="1524000" y="4495800"/>
            <a:ext cx="990600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rgbClr val="000000"/>
                </a:solidFill>
                <a:latin typeface="Calibri"/>
                <a:cs typeface="Calibri"/>
              </a:rPr>
              <a:t>CPU</a:t>
            </a:r>
          </a:p>
        </p:txBody>
      </p:sp>
      <p:sp>
        <p:nvSpPr>
          <p:cNvPr id="1549326" name="AutoShape 14"/>
          <p:cNvSpPr>
            <a:spLocks noChangeArrowheads="1"/>
          </p:cNvSpPr>
          <p:nvPr/>
        </p:nvSpPr>
        <p:spPr bwMode="auto">
          <a:xfrm rot="-27000000">
            <a:off x="4457700" y="4229100"/>
            <a:ext cx="990600" cy="609600"/>
          </a:xfrm>
          <a:custGeom>
            <a:avLst/>
            <a:gdLst>
              <a:gd name="G0" fmla="+- 9257 0 0"/>
              <a:gd name="G1" fmla="+- 16874 0 0"/>
              <a:gd name="G2" fmla="+- 7143 0 0"/>
              <a:gd name="G3" fmla="*/ 9257 1 2"/>
              <a:gd name="G4" fmla="+- G3 10800 0"/>
              <a:gd name="G5" fmla="+- 21600 9257 16874"/>
              <a:gd name="G6" fmla="+- 16874 7143 0"/>
              <a:gd name="G7" fmla="*/ G6 1 2"/>
              <a:gd name="G8" fmla="*/ 1687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687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143 h 21600"/>
              <a:gd name="T4" fmla="*/ 0 w 21600"/>
              <a:gd name="T5" fmla="*/ 19750 h 21600"/>
              <a:gd name="T6" fmla="*/ 8437 w 21600"/>
              <a:gd name="T7" fmla="*/ 21600 h 21600"/>
              <a:gd name="T8" fmla="*/ 16874 w 21600"/>
              <a:gd name="T9" fmla="*/ 15372 h 21600"/>
              <a:gd name="T10" fmla="*/ 21600 w 21600"/>
              <a:gd name="T11" fmla="*/ 714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143"/>
                </a:lnTo>
                <a:lnTo>
                  <a:pt x="13983" y="7143"/>
                </a:lnTo>
                <a:lnTo>
                  <a:pt x="13983" y="17899"/>
                </a:lnTo>
                <a:lnTo>
                  <a:pt x="0" y="17899"/>
                </a:lnTo>
                <a:lnTo>
                  <a:pt x="0" y="21600"/>
                </a:lnTo>
                <a:lnTo>
                  <a:pt x="16874" y="21600"/>
                </a:lnTo>
                <a:lnTo>
                  <a:pt x="16874" y="7143"/>
                </a:lnTo>
                <a:lnTo>
                  <a:pt x="21600" y="7143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49327" name="Rectangle 15"/>
          <p:cNvSpPr>
            <a:spLocks noChangeArrowheads="1"/>
          </p:cNvSpPr>
          <p:nvPr/>
        </p:nvSpPr>
        <p:spPr bwMode="auto">
          <a:xfrm>
            <a:off x="3733800" y="381000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Stream</a:t>
            </a:r>
          </a:p>
          <a:p>
            <a:pPr algn="ctr"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Buffer</a:t>
            </a:r>
          </a:p>
        </p:txBody>
      </p:sp>
      <p:sp>
        <p:nvSpPr>
          <p:cNvPr id="1549328" name="Text Box 16"/>
          <p:cNvSpPr txBox="1">
            <a:spLocks noChangeArrowheads="1"/>
          </p:cNvSpPr>
          <p:nvPr/>
        </p:nvSpPr>
        <p:spPr bwMode="auto">
          <a:xfrm>
            <a:off x="5143755" y="3581400"/>
            <a:ext cx="1591752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dirty="0" err="1">
                <a:solidFill>
                  <a:srgbClr val="000000"/>
                </a:solidFill>
                <a:latin typeface="Calibri"/>
                <a:cs typeface="Calibri"/>
              </a:rPr>
              <a:t>Prefetched</a:t>
            </a: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instruction line</a:t>
            </a:r>
          </a:p>
        </p:txBody>
      </p:sp>
      <p:sp>
        <p:nvSpPr>
          <p:cNvPr id="1549329" name="AutoShape 17"/>
          <p:cNvSpPr>
            <a:spLocks noChangeArrowheads="1"/>
          </p:cNvSpPr>
          <p:nvPr/>
        </p:nvSpPr>
        <p:spPr bwMode="auto">
          <a:xfrm rot="-10800000">
            <a:off x="3200400" y="4191000"/>
            <a:ext cx="533400" cy="609600"/>
          </a:xfrm>
          <a:custGeom>
            <a:avLst/>
            <a:gdLst>
              <a:gd name="G0" fmla="+- 9257 0 0"/>
              <a:gd name="G1" fmla="+- 16874 0 0"/>
              <a:gd name="G2" fmla="+- 7143 0 0"/>
              <a:gd name="G3" fmla="*/ 9257 1 2"/>
              <a:gd name="G4" fmla="+- G3 10800 0"/>
              <a:gd name="G5" fmla="+- 21600 9257 16874"/>
              <a:gd name="G6" fmla="+- 16874 7143 0"/>
              <a:gd name="G7" fmla="*/ G6 1 2"/>
              <a:gd name="G8" fmla="*/ 1687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687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143 h 21600"/>
              <a:gd name="T4" fmla="*/ 0 w 21600"/>
              <a:gd name="T5" fmla="*/ 19750 h 21600"/>
              <a:gd name="T6" fmla="*/ 8437 w 21600"/>
              <a:gd name="T7" fmla="*/ 21600 h 21600"/>
              <a:gd name="T8" fmla="*/ 16874 w 21600"/>
              <a:gd name="T9" fmla="*/ 15372 h 21600"/>
              <a:gd name="T10" fmla="*/ 21600 w 21600"/>
              <a:gd name="T11" fmla="*/ 714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143"/>
                </a:lnTo>
                <a:lnTo>
                  <a:pt x="13983" y="7143"/>
                </a:lnTo>
                <a:lnTo>
                  <a:pt x="13983" y="17899"/>
                </a:lnTo>
                <a:lnTo>
                  <a:pt x="0" y="17899"/>
                </a:lnTo>
                <a:lnTo>
                  <a:pt x="0" y="21600"/>
                </a:lnTo>
                <a:lnTo>
                  <a:pt x="16874" y="21600"/>
                </a:lnTo>
                <a:lnTo>
                  <a:pt x="16874" y="7143"/>
                </a:lnTo>
                <a:lnTo>
                  <a:pt x="21600" y="7143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49330" name="Text Box 18"/>
          <p:cNvSpPr txBox="1">
            <a:spLocks noChangeArrowheads="1"/>
          </p:cNvSpPr>
          <p:nvPr/>
        </p:nvSpPr>
        <p:spPr bwMode="auto">
          <a:xfrm>
            <a:off x="2648998" y="3810000"/>
            <a:ext cx="57893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dirty="0" err="1">
                <a:solidFill>
                  <a:srgbClr val="000000"/>
                </a:solidFill>
                <a:latin typeface="Calibri"/>
                <a:cs typeface="Calibri"/>
              </a:rPr>
              <a:t>Req</a:t>
            </a: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 line</a:t>
            </a:r>
          </a:p>
        </p:txBody>
      </p:sp>
      <p:sp>
        <p:nvSpPr>
          <p:cNvPr id="1549331" name="Text Box 19"/>
          <p:cNvSpPr txBox="1">
            <a:spLocks noChangeArrowheads="1"/>
          </p:cNvSpPr>
          <p:nvPr/>
        </p:nvSpPr>
        <p:spPr bwMode="auto">
          <a:xfrm>
            <a:off x="4896898" y="5257800"/>
            <a:ext cx="57893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dirty="0" err="1">
                <a:solidFill>
                  <a:srgbClr val="000000"/>
                </a:solidFill>
                <a:latin typeface="Calibri"/>
                <a:cs typeface="Calibri"/>
              </a:rPr>
              <a:t>Req</a:t>
            </a:r>
            <a:endParaRPr lang="en-US" sz="18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 line</a:t>
            </a:r>
          </a:p>
        </p:txBody>
      </p:sp>
    </p:spTree>
    <p:extLst>
      <p:ext uri="{BB962C8B-B14F-4D97-AF65-F5344CB8AC3E}">
        <p14:creationId xmlns:p14="http://schemas.microsoft.com/office/powerpoint/2010/main" val="3929353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Hardware Data Prefetching</a:t>
            </a:r>
          </a:p>
        </p:txBody>
      </p:sp>
      <p:sp>
        <p:nvSpPr>
          <p:cNvPr id="1551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Prefetch</a:t>
            </a:r>
            <a:r>
              <a:rPr lang="en-US" altLang="ko-KR" dirty="0"/>
              <a:t>-on-miss:</a:t>
            </a:r>
          </a:p>
          <a:p>
            <a:pPr lvl="1"/>
            <a:r>
              <a:rPr lang="en-US" altLang="ko-KR" dirty="0" err="1"/>
              <a:t>Prefetch</a:t>
            </a:r>
            <a:r>
              <a:rPr lang="en-US" altLang="ko-KR" dirty="0"/>
              <a:t> b + 1 upon miss on b</a:t>
            </a:r>
          </a:p>
          <a:p>
            <a:r>
              <a:rPr lang="en-US" altLang="ko-KR" dirty="0"/>
              <a:t>One-Block </a:t>
            </a:r>
            <a:r>
              <a:rPr lang="en-US" altLang="ko-KR" dirty="0" err="1"/>
              <a:t>Lookahead</a:t>
            </a:r>
            <a:r>
              <a:rPr lang="en-US" altLang="ko-KR" dirty="0"/>
              <a:t> (OBL) scheme </a:t>
            </a:r>
          </a:p>
          <a:p>
            <a:pPr lvl="1"/>
            <a:r>
              <a:rPr lang="en-US" altLang="ko-KR" dirty="0"/>
              <a:t>Initiate </a:t>
            </a:r>
            <a:r>
              <a:rPr lang="en-US" altLang="ko-KR" dirty="0" err="1"/>
              <a:t>prefetch</a:t>
            </a:r>
            <a:r>
              <a:rPr lang="en-US" altLang="ko-KR" dirty="0"/>
              <a:t> for block b + 1 when block b is accessed</a:t>
            </a:r>
          </a:p>
          <a:p>
            <a:pPr lvl="1"/>
            <a:r>
              <a:rPr lang="en-US" altLang="ko-KR" dirty="0"/>
              <a:t>Why is this different from doubling block size?</a:t>
            </a:r>
          </a:p>
          <a:p>
            <a:pPr lvl="1"/>
            <a:r>
              <a:rPr lang="en-US" altLang="ko-KR" dirty="0"/>
              <a:t>Can extend to N-block </a:t>
            </a:r>
            <a:r>
              <a:rPr lang="en-US" altLang="ko-KR" dirty="0" err="1"/>
              <a:t>lookahead</a:t>
            </a:r>
            <a:endParaRPr lang="en-US" altLang="ko-KR" dirty="0"/>
          </a:p>
          <a:p>
            <a:r>
              <a:rPr lang="en-US" altLang="ko-KR" dirty="0" err="1"/>
              <a:t>Strided</a:t>
            </a:r>
            <a:r>
              <a:rPr lang="en-US" altLang="ko-KR" dirty="0"/>
              <a:t> </a:t>
            </a:r>
            <a:r>
              <a:rPr lang="en-US" altLang="ko-KR" dirty="0" err="1"/>
              <a:t>prefetch</a:t>
            </a:r>
            <a:endParaRPr lang="en-US" altLang="ko-KR" dirty="0"/>
          </a:p>
          <a:p>
            <a:pPr lvl="1"/>
            <a:r>
              <a:rPr lang="en-US" altLang="ko-KR" dirty="0"/>
              <a:t>If observe sequence of accesses to line b, </a:t>
            </a:r>
            <a:r>
              <a:rPr lang="en-US" altLang="ko-KR" dirty="0" err="1"/>
              <a:t>b+N</a:t>
            </a:r>
            <a:r>
              <a:rPr lang="en-US" altLang="ko-KR" dirty="0"/>
              <a:t>, b+2N, then </a:t>
            </a:r>
            <a:r>
              <a:rPr lang="en-US" altLang="ko-KR" dirty="0" err="1"/>
              <a:t>prefetch</a:t>
            </a:r>
            <a:r>
              <a:rPr lang="en-US" altLang="ko-KR" dirty="0"/>
              <a:t> b+3N etc.</a:t>
            </a:r>
          </a:p>
          <a:p>
            <a:endParaRPr lang="en-US" altLang="ko-KR" dirty="0"/>
          </a:p>
          <a:p>
            <a:r>
              <a:rPr lang="en-US" altLang="ko-KR" dirty="0"/>
              <a:t>Example: IBM Power 5 [2003] supports eight independent streams of </a:t>
            </a:r>
            <a:r>
              <a:rPr lang="en-US" altLang="ko-KR" dirty="0" err="1"/>
              <a:t>strided</a:t>
            </a:r>
            <a:r>
              <a:rPr lang="en-US" altLang="ko-KR" dirty="0"/>
              <a:t> </a:t>
            </a:r>
            <a:r>
              <a:rPr lang="en-US" altLang="ko-KR" dirty="0" err="1"/>
              <a:t>prefetch</a:t>
            </a:r>
            <a:r>
              <a:rPr lang="en-US" altLang="ko-KR" dirty="0"/>
              <a:t> per processor, prefetching 12 lines ahead of current access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60C46-7C1D-C240-8D89-8439AF478820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2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time in Lecture 6</a:t>
            </a:r>
          </a:p>
        </p:txBody>
      </p:sp>
      <p:sp>
        <p:nvSpPr>
          <p:cNvPr id="1277965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C’s of cache misses</a:t>
            </a:r>
          </a:p>
          <a:p>
            <a:pPr lvl="1"/>
            <a:r>
              <a:rPr lang="en-US" sz="2000" dirty="0"/>
              <a:t>Compulsory, Capacity, Conflict</a:t>
            </a:r>
          </a:p>
          <a:p>
            <a:r>
              <a:rPr lang="en-US" dirty="0"/>
              <a:t>Write policies</a:t>
            </a:r>
          </a:p>
          <a:p>
            <a:pPr lvl="1"/>
            <a:r>
              <a:rPr lang="en-US" sz="2000" dirty="0"/>
              <a:t>Write back, write-through, write-allocate, no write allocate</a:t>
            </a:r>
          </a:p>
          <a:p>
            <a:r>
              <a:rPr lang="en-US" sz="2600" dirty="0"/>
              <a:t>Pipelining write hits</a:t>
            </a:r>
          </a:p>
          <a:p>
            <a:r>
              <a:rPr lang="en-US" dirty="0"/>
              <a:t>Multi-level cache hierarchies reduce miss penalty</a:t>
            </a:r>
          </a:p>
          <a:p>
            <a:pPr lvl="1"/>
            <a:r>
              <a:rPr lang="en-US" dirty="0"/>
              <a:t>3 levels common in modern systems (some have 4!)</a:t>
            </a:r>
          </a:p>
          <a:p>
            <a:pPr lvl="1"/>
            <a:r>
              <a:rPr lang="en-US" dirty="0"/>
              <a:t>Can change design tradeoffs of L1 cache if known to have L2</a:t>
            </a:r>
          </a:p>
          <a:p>
            <a:pPr lvl="1"/>
            <a:r>
              <a:rPr lang="en-US" dirty="0"/>
              <a:t>Inclusive versus exclusive cache hierarchies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7848-939E-7E43-907B-1F30974904B2}" type="slidenum">
              <a:rPr lang="en-US"/>
              <a:pPr/>
              <a:t>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326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  <a:cs typeface="굴림" charset="-127"/>
              </a:rPr>
              <a:t>Software Prefetching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4A05-5350-604A-860D-2BECFAB5A584}" type="slidenum">
              <a:rPr lang="en-US"/>
              <a:pPr/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5534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219200"/>
            <a:ext cx="7399338" cy="4252913"/>
          </a:xfrm>
          <a:noFill/>
          <a:ln/>
        </p:spPr>
        <p:txBody>
          <a:bodyPr/>
          <a:lstStyle/>
          <a:p>
            <a:pPr lvl="1"/>
            <a:endParaRPr lang="ko-KR" altLang="en-US">
              <a:solidFill>
                <a:schemeClr val="tx2"/>
              </a:solidFill>
              <a:ea typeface="굴림" charset="-127"/>
              <a:cs typeface="굴림" charset="-127"/>
            </a:endParaRPr>
          </a:p>
          <a:p>
            <a:pPr lvl="1">
              <a:buFontTx/>
              <a:buNone/>
            </a:pPr>
            <a:r>
              <a:rPr lang="ko-KR" altLang="en-US" b="1">
                <a:solidFill>
                  <a:schemeClr val="tx2"/>
                </a:solidFill>
                <a:latin typeface="Courier New" charset="0"/>
                <a:ea typeface="굴림" charset="-127"/>
                <a:cs typeface="굴림" charset="-127"/>
              </a:rPr>
              <a:t>  </a:t>
            </a:r>
            <a:r>
              <a:rPr lang="en-US" altLang="ko-KR" sz="2800" b="1">
                <a:latin typeface="Courier New" charset="0"/>
                <a:ea typeface="굴림" charset="-127"/>
                <a:cs typeface="굴림" charset="-127"/>
              </a:rPr>
              <a:t>for(i=0; i &lt; N; i++) {</a:t>
            </a:r>
            <a:br>
              <a:rPr lang="en-US" altLang="ko-KR" sz="2800" b="1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800" b="1">
                <a:latin typeface="Courier New" charset="0"/>
                <a:ea typeface="굴림" charset="-127"/>
                <a:cs typeface="굴림" charset="-127"/>
              </a:rPr>
              <a:t>    prefetch( &amp;a[i + 1] );</a:t>
            </a:r>
            <a:br>
              <a:rPr lang="en-US" altLang="ko-KR" sz="2800" b="1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800" b="1">
                <a:latin typeface="Courier New" charset="0"/>
                <a:ea typeface="굴림" charset="-127"/>
                <a:cs typeface="굴림" charset="-127"/>
              </a:rPr>
              <a:t>    prefetch( &amp;b[i + 1] );</a:t>
            </a:r>
            <a:br>
              <a:rPr lang="en-US" altLang="ko-KR" sz="2800" b="1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800" b="1">
                <a:latin typeface="Courier New" charset="0"/>
                <a:ea typeface="굴림" charset="-127"/>
                <a:cs typeface="굴림" charset="-127"/>
              </a:rPr>
              <a:t>    SUM = SUM + a[i] * b[i];</a:t>
            </a:r>
            <a:br>
              <a:rPr lang="en-US" altLang="ko-KR" sz="2800" b="1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800" b="1">
                <a:latin typeface="Courier New" charset="0"/>
                <a:ea typeface="굴림" charset="-127"/>
                <a:cs typeface="굴림" charset="-127"/>
              </a:rPr>
              <a:t> }</a:t>
            </a:r>
          </a:p>
          <a:p>
            <a:endParaRPr lang="en-US" altLang="ko-KR" sz="3600" dirty="0"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34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cs typeface="굴림" charset="-127"/>
              </a:rPr>
              <a:t>Software Prefetching Issues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5F0A-2FFC-3144-BA6F-0144DB5F0F3C}" type="slidenum">
              <a:rPr lang="en-US"/>
              <a:pPr/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555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219200"/>
            <a:ext cx="8001000" cy="4419600"/>
          </a:xfrm>
          <a:ln/>
        </p:spPr>
        <p:txBody>
          <a:bodyPr/>
          <a:lstStyle/>
          <a:p>
            <a:pPr marL="342900" indent="-342900"/>
            <a:r>
              <a:rPr lang="en-US" altLang="ko-KR" dirty="0">
                <a:ea typeface="굴림" charset="-127"/>
                <a:cs typeface="굴림" charset="-127"/>
              </a:rPr>
              <a:t>Timing is the biggest issue, not predictability</a:t>
            </a:r>
          </a:p>
          <a:p>
            <a:pPr marL="742950" lvl="1" indent="-285750"/>
            <a:r>
              <a:rPr lang="en-US" altLang="ko-KR" sz="2000" dirty="0">
                <a:ea typeface="굴림" charset="-127"/>
                <a:cs typeface="굴림" charset="-127"/>
              </a:rPr>
              <a:t>If you </a:t>
            </a:r>
            <a:r>
              <a:rPr lang="en-US" altLang="ko-KR" sz="2000" dirty="0" err="1">
                <a:ea typeface="굴림" charset="-127"/>
                <a:cs typeface="굴림" charset="-127"/>
              </a:rPr>
              <a:t>prefetch</a:t>
            </a:r>
            <a:r>
              <a:rPr lang="en-US" altLang="ko-KR" sz="2000" dirty="0">
                <a:ea typeface="굴림" charset="-127"/>
                <a:cs typeface="굴림" charset="-127"/>
              </a:rPr>
              <a:t> very close to when the data is required, you might be too late</a:t>
            </a:r>
          </a:p>
          <a:p>
            <a:pPr marL="742950" lvl="1" indent="-285750"/>
            <a:r>
              <a:rPr lang="en-US" altLang="ko-KR" sz="2000" dirty="0" err="1">
                <a:ea typeface="굴림" charset="-127"/>
                <a:cs typeface="굴림" charset="-127"/>
              </a:rPr>
              <a:t>Prefetch</a:t>
            </a:r>
            <a:r>
              <a:rPr lang="en-US" altLang="ko-KR" sz="2000" dirty="0">
                <a:ea typeface="굴림" charset="-127"/>
                <a:cs typeface="굴림" charset="-127"/>
              </a:rPr>
              <a:t> too early, cause pollution</a:t>
            </a:r>
          </a:p>
          <a:p>
            <a:pPr marL="742950" lvl="1" indent="-285750"/>
            <a:r>
              <a:rPr lang="en-US" altLang="ko-KR" sz="2000" dirty="0">
                <a:ea typeface="굴림" charset="-127"/>
                <a:cs typeface="굴림" charset="-127"/>
              </a:rPr>
              <a:t>Estimate how long it will take for the data to come into L1, so we can set P appropriately</a:t>
            </a:r>
          </a:p>
          <a:p>
            <a:pPr marL="742950" lvl="1" indent="-285750"/>
            <a:r>
              <a:rPr lang="en-US" altLang="ko-KR" sz="2000" i="1" dirty="0">
                <a:solidFill>
                  <a:schemeClr val="tx2"/>
                </a:solidFill>
                <a:ea typeface="굴림" charset="-127"/>
                <a:cs typeface="굴림" charset="-127"/>
              </a:rPr>
              <a:t> Why is this hard to do?</a:t>
            </a:r>
            <a:br>
              <a:rPr lang="en-US" altLang="ko-KR" i="1" dirty="0">
                <a:solidFill>
                  <a:schemeClr val="tx2"/>
                </a:solidFill>
                <a:ea typeface="굴림" charset="-127"/>
                <a:cs typeface="굴림" charset="-127"/>
              </a:rPr>
            </a:br>
            <a:endParaRPr lang="en-US" altLang="ko-KR" i="1" dirty="0">
              <a:solidFill>
                <a:schemeClr val="tx2"/>
              </a:solidFill>
              <a:ea typeface="굴림" charset="-127"/>
              <a:cs typeface="굴림" charset="-127"/>
            </a:endParaRPr>
          </a:p>
          <a:p>
            <a:pPr marL="742950" lvl="1" indent="-285750">
              <a:buFontTx/>
              <a:buNone/>
            </a:pPr>
            <a:r>
              <a:rPr lang="en-US" altLang="ko-KR" sz="1600" b="1" dirty="0">
                <a:latin typeface="Courier New" charset="0"/>
                <a:ea typeface="굴림" charset="-127"/>
                <a:cs typeface="굴림" charset="-127"/>
              </a:rPr>
              <a:t> 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for(i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&lt; N;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++) {</a:t>
            </a:r>
            <a:b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prefetch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( &amp;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a[i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+ </a:t>
            </a:r>
            <a:r>
              <a:rPr lang="en-US" altLang="ko-KR" sz="2000" b="1" dirty="0">
                <a:ea typeface="굴림" charset="-127"/>
                <a:cs typeface="굴림" charset="-127"/>
              </a:rPr>
              <a:t>P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 );</a:t>
            </a:r>
            <a:b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prefetch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( &amp;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b[i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+ </a:t>
            </a:r>
            <a:r>
              <a:rPr lang="en-US" altLang="ko-KR" sz="2000" b="1" dirty="0">
                <a:ea typeface="굴림" charset="-127"/>
                <a:cs typeface="굴림" charset="-127"/>
              </a:rPr>
              <a:t>P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 );</a:t>
            </a:r>
            <a:b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SUM = SUM +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a[i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 *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b[i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];</a:t>
            </a:r>
            <a:b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}</a:t>
            </a:r>
          </a:p>
        </p:txBody>
      </p:sp>
      <p:sp>
        <p:nvSpPr>
          <p:cNvPr id="1555460" name="Text Box 4"/>
          <p:cNvSpPr txBox="1">
            <a:spLocks noChangeArrowheads="1"/>
          </p:cNvSpPr>
          <p:nvPr/>
        </p:nvSpPr>
        <p:spPr bwMode="auto">
          <a:xfrm>
            <a:off x="1905000" y="5257800"/>
            <a:ext cx="6478587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rgbClr val="FC0128"/>
              </a:buClr>
              <a:buSzPct val="100000"/>
            </a:pPr>
            <a:r>
              <a:rPr lang="en-US" altLang="ko-KR" sz="2400" b="1" i="1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Must consider cost of </a:t>
            </a:r>
            <a:r>
              <a:rPr lang="en-US" altLang="ko-KR" sz="2400" b="1" i="1" dirty="0" err="1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prefetch</a:t>
            </a:r>
            <a:r>
              <a:rPr lang="en-US" altLang="ko-KR" sz="2400" b="1" i="1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 instructions</a:t>
            </a:r>
            <a:endParaRPr lang="en-US" altLang="ko-KR" sz="2000" b="1" i="1" dirty="0">
              <a:solidFill>
                <a:srgbClr val="000000"/>
              </a:solidFill>
              <a:latin typeface="Calibri"/>
              <a:ea typeface="굴림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8868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titled 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777635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Prefetching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5200" y="838200"/>
            <a:ext cx="5561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[“Data prefetching on the HP PA8000”, </a:t>
            </a:r>
            <a:r>
              <a:rPr lang="en-US" b="1" dirty="0" err="1">
                <a:solidFill>
                  <a:srgbClr val="000000"/>
                </a:solidFill>
                <a:latin typeface="Calibri"/>
                <a:cs typeface="Calibri"/>
              </a:rPr>
              <a:t>Santhanam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et al., 1997]</a:t>
            </a:r>
          </a:p>
        </p:txBody>
      </p:sp>
      <p:pic>
        <p:nvPicPr>
          <p:cNvPr id="5" name="Picture 4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371600"/>
            <a:ext cx="3441700" cy="1114720"/>
          </a:xfrm>
          <a:prstGeom prst="rect">
            <a:avLst/>
          </a:prstGeom>
        </p:spPr>
      </p:pic>
      <p:pic>
        <p:nvPicPr>
          <p:cNvPr id="7" name="Picture 6" descr="Untitled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810000"/>
            <a:ext cx="44704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7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Compiler Optimizations</a:t>
            </a:r>
          </a:p>
        </p:txBody>
      </p:sp>
      <p:sp>
        <p:nvSpPr>
          <p:cNvPr id="1557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Restructuring code affects the data access sequence </a:t>
            </a:r>
          </a:p>
          <a:p>
            <a:pPr lvl="1"/>
            <a:r>
              <a:rPr lang="en-US" altLang="ko-KR" dirty="0"/>
              <a:t>Group data accesses together to improve spatial locality</a:t>
            </a:r>
          </a:p>
          <a:p>
            <a:pPr lvl="1"/>
            <a:r>
              <a:rPr lang="en-US" altLang="ko-KR" dirty="0"/>
              <a:t>Re-order data accesses to improve temporal locality</a:t>
            </a:r>
          </a:p>
          <a:p>
            <a:r>
              <a:rPr lang="en-US" altLang="ko-KR" dirty="0"/>
              <a:t>Prevent data from entering the cache</a:t>
            </a:r>
          </a:p>
          <a:p>
            <a:pPr lvl="1"/>
            <a:r>
              <a:rPr lang="en-US" altLang="ko-KR" dirty="0"/>
              <a:t>Useful for variables that will only be accessed once before being replaced</a:t>
            </a:r>
          </a:p>
          <a:p>
            <a:pPr lvl="1"/>
            <a:r>
              <a:rPr lang="en-US" altLang="ko-KR" dirty="0"/>
              <a:t>Needs mechanism for software to tell hardware not to cache data (“no-allocate” instruction hints or page table bits)</a:t>
            </a:r>
          </a:p>
          <a:p>
            <a:r>
              <a:rPr lang="en-US" altLang="ko-KR" dirty="0"/>
              <a:t>Kill data that will never be used again</a:t>
            </a:r>
          </a:p>
          <a:p>
            <a:pPr lvl="1"/>
            <a:r>
              <a:rPr lang="en-US" altLang="ko-KR" dirty="0"/>
              <a:t>Streaming data exploits spatial locality but not temporal locality</a:t>
            </a:r>
          </a:p>
          <a:p>
            <a:pPr lvl="1"/>
            <a:r>
              <a:rPr lang="en-US" altLang="ko-KR" dirty="0"/>
              <a:t>Replace into dead cache locations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53208-9B71-644B-A4A2-6C5E3A8050AC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3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5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cs typeface="굴림" charset="-127"/>
              </a:rPr>
              <a:t>Loop Interchange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68053-CEA7-BF48-8C32-63618981A0AE}" type="slidenum">
              <a:rPr lang="en-US"/>
              <a:pPr/>
              <a:t>24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55955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55600" y="1295400"/>
            <a:ext cx="8788400" cy="4953000"/>
          </a:xfrm>
          <a:ln/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ko-KR" altLang="en-US" sz="2400" b="1" dirty="0">
                <a:solidFill>
                  <a:schemeClr val="tx2"/>
                </a:solidFill>
                <a:latin typeface="Courier New" charset="0"/>
                <a:ea typeface="굴림" charset="-127"/>
                <a:cs typeface="굴림" charset="-127"/>
              </a:rPr>
              <a:t>  </a:t>
            </a: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for(j=0; j &lt; N; j++) {</a:t>
            </a:r>
            <a:b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    for(</a:t>
            </a:r>
            <a:r>
              <a:rPr lang="en-US" altLang="ko-KR" sz="24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24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 &lt; M; </a:t>
            </a:r>
            <a:r>
              <a:rPr lang="en-US" altLang="ko-KR" sz="24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++) {</a:t>
            </a:r>
            <a:b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       x[</a:t>
            </a:r>
            <a:r>
              <a:rPr lang="en-US" altLang="ko-KR" sz="24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][j] = 2 * x[</a:t>
            </a:r>
            <a:r>
              <a:rPr lang="en-US" altLang="ko-KR" sz="24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][j];</a:t>
            </a:r>
            <a:b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    }</a:t>
            </a:r>
            <a:b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 }</a:t>
            </a: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  <a:cs typeface="굴림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charset="-127"/>
              <a:cs typeface="굴림" charset="-127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  for(</a:t>
            </a:r>
            <a:r>
              <a:rPr lang="en-US" altLang="ko-KR" sz="24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24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 &lt; M; </a:t>
            </a:r>
            <a:r>
              <a:rPr lang="en-US" altLang="ko-KR" sz="24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++) {</a:t>
            </a:r>
            <a:b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    for(j=0; j &lt; N; j++) {</a:t>
            </a:r>
            <a:b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       x[</a:t>
            </a:r>
            <a:r>
              <a:rPr lang="en-US" altLang="ko-KR" sz="24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][j] = 2 * x[</a:t>
            </a:r>
            <a:r>
              <a:rPr lang="en-US" altLang="ko-KR" sz="24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][j];</a:t>
            </a:r>
            <a:b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    }</a:t>
            </a:r>
            <a:b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400" b="1" dirty="0">
                <a:latin typeface="Courier New" charset="0"/>
                <a:ea typeface="굴림" charset="-127"/>
                <a:cs typeface="굴림" charset="-127"/>
              </a:rPr>
              <a:t> 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ko-KR" sz="2400" dirty="0">
              <a:latin typeface="Courier New" charset="0"/>
              <a:ea typeface="굴림" charset="-127"/>
              <a:cs typeface="굴림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3200" i="1" dirty="0">
                <a:solidFill>
                  <a:schemeClr val="tx2"/>
                </a:solidFill>
                <a:ea typeface="굴림" charset="-127"/>
                <a:cs typeface="굴림" charset="-127"/>
              </a:rPr>
              <a:t>What type of locality does this improve?</a:t>
            </a:r>
          </a:p>
        </p:txBody>
      </p:sp>
      <p:sp>
        <p:nvSpPr>
          <p:cNvPr id="1559556" name="AutoShape 4"/>
          <p:cNvSpPr>
            <a:spLocks noChangeArrowheads="1"/>
          </p:cNvSpPr>
          <p:nvPr/>
        </p:nvSpPr>
        <p:spPr bwMode="auto">
          <a:xfrm>
            <a:off x="3810000" y="2806700"/>
            <a:ext cx="485775" cy="44291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451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  <a:cs typeface="굴림" charset="-127"/>
              </a:rPr>
              <a:t>Loop Fusion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2AAA-6BC1-9844-8435-F36EB3841011}" type="slidenum">
              <a:rPr lang="en-US"/>
              <a:pPr/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5616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90600" y="1219200"/>
            <a:ext cx="5257800" cy="1752600"/>
          </a:xfrm>
          <a:ln/>
        </p:spPr>
        <p:txBody>
          <a:bodyPr/>
          <a:lstStyle/>
          <a:p>
            <a:pPr lvl="1">
              <a:buFontTx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for(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&lt; N;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++)</a:t>
            </a:r>
            <a:b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a[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 = b[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 * c[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];</a:t>
            </a:r>
            <a:b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</a:br>
            <a:endParaRPr lang="en-US" altLang="ko-KR" sz="2000" b="1" dirty="0">
              <a:latin typeface="Courier New" charset="0"/>
              <a:ea typeface="굴림" charset="-127"/>
              <a:cs typeface="굴림" charset="-127"/>
            </a:endParaRPr>
          </a:p>
          <a:p>
            <a:pPr lvl="1">
              <a:buFontTx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for(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&lt; N;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++)</a:t>
            </a:r>
          </a:p>
          <a:p>
            <a:pPr lvl="1">
              <a:buFontTx/>
              <a:buNone/>
            </a:pP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 d[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 = a[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 * c[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];</a:t>
            </a:r>
            <a:endParaRPr lang="en-US" altLang="ko-KR" sz="2000" i="1" dirty="0">
              <a:ea typeface="굴림" charset="-127"/>
              <a:cs typeface="굴림" charset="-127"/>
            </a:endParaRPr>
          </a:p>
        </p:txBody>
      </p:sp>
      <p:sp>
        <p:nvSpPr>
          <p:cNvPr id="1561604" name="AutoShape 4"/>
          <p:cNvSpPr>
            <a:spLocks noChangeArrowheads="1"/>
          </p:cNvSpPr>
          <p:nvPr/>
        </p:nvSpPr>
        <p:spPr bwMode="auto">
          <a:xfrm>
            <a:off x="3657600" y="3048000"/>
            <a:ext cx="485775" cy="44291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561605" name="Rectangle 5"/>
          <p:cNvSpPr>
            <a:spLocks noChangeArrowheads="1"/>
          </p:cNvSpPr>
          <p:nvPr/>
        </p:nvSpPr>
        <p:spPr bwMode="auto">
          <a:xfrm>
            <a:off x="1219200" y="3733800"/>
            <a:ext cx="5257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  for(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 &lt; N; 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++)</a:t>
            </a:r>
            <a:b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{</a:t>
            </a:r>
            <a:b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       a[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] = b[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] * c[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]; </a:t>
            </a:r>
            <a:b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       d[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] = a[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] * c[</a:t>
            </a:r>
            <a:r>
              <a:rPr lang="en-US" altLang="ko-KR" sz="2000" b="1" dirty="0" err="1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];</a:t>
            </a:r>
            <a:endParaRPr lang="en-US" altLang="ko-KR" sz="2000" b="1" dirty="0">
              <a:solidFill>
                <a:srgbClr val="000000"/>
              </a:solidFill>
              <a:ea typeface="굴림" charset="-127"/>
              <a:cs typeface="굴림" charset="-127"/>
            </a:endParaRP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ko-KR" sz="2000" b="1" dirty="0">
                <a:solidFill>
                  <a:srgbClr val="000000"/>
                </a:solidFill>
                <a:latin typeface="Courier New" charset="0"/>
                <a:ea typeface="굴림" charset="-127"/>
                <a:cs typeface="굴림" charset="-127"/>
              </a:rPr>
              <a:t>  }</a:t>
            </a:r>
            <a:endParaRPr lang="en-US" altLang="ko-KR" sz="2000" i="1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  <p:sp>
        <p:nvSpPr>
          <p:cNvPr id="1561606" name="Text Box 6"/>
          <p:cNvSpPr txBox="1">
            <a:spLocks noChangeArrowheads="1"/>
          </p:cNvSpPr>
          <p:nvPr/>
        </p:nvSpPr>
        <p:spPr bwMode="auto">
          <a:xfrm>
            <a:off x="1159916" y="5560547"/>
            <a:ext cx="6111381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>
                <a:solidFill>
                  <a:srgbClr val="000000"/>
                </a:solidFill>
                <a:latin typeface="Calibri"/>
                <a:cs typeface="Calibri"/>
              </a:rPr>
              <a:t>What type of locality does this improve?</a:t>
            </a:r>
          </a:p>
        </p:txBody>
      </p:sp>
    </p:spTree>
    <p:extLst>
      <p:ext uri="{BB962C8B-B14F-4D97-AF65-F5344CB8AC3E}">
        <p14:creationId xmlns:p14="http://schemas.microsoft.com/office/powerpoint/2010/main" val="322417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1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1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1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1604" grpId="0" animBg="1"/>
      <p:bldP spid="1561605" grpId="0" build="p" autoUpdateAnimBg="0"/>
      <p:bldP spid="1561606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  <a:cs typeface="굴림" charset="-127"/>
              </a:rPr>
              <a:t>Matrix Multiply, Naïve Code</a:t>
            </a:r>
          </a:p>
        </p:txBody>
      </p:sp>
      <p:sp>
        <p:nvSpPr>
          <p:cNvPr id="1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214D-E6DF-A74D-B298-FEEFFDA8B584}" type="slidenum">
              <a:rPr lang="en-US"/>
              <a:pPr/>
              <a:t>26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56365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1295400"/>
            <a:ext cx="6400800" cy="1893888"/>
          </a:xfrm>
          <a:ln/>
        </p:spPr>
        <p:txBody>
          <a:bodyPr/>
          <a:lstStyle/>
          <a:p>
            <a:pPr marL="742950" lvl="1" indent="-285750">
              <a:lnSpc>
                <a:spcPct val="80000"/>
              </a:lnSpc>
              <a:buFontTx/>
              <a:buNone/>
            </a:pPr>
            <a:r>
              <a:rPr lang="ko-KR" altLang="en-US" sz="2000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for(i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&lt; N;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++)</a:t>
            </a:r>
            <a:b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for(j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j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&lt; N;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j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++) {</a:t>
            </a:r>
            <a:b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  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r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= 0;</a:t>
            </a:r>
            <a:b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  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for(k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k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&lt; N;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k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++)  </a:t>
            </a:r>
            <a:b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    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r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=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r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+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y[i][k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 *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z[k][j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];</a:t>
            </a:r>
            <a:b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  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x[i][j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] = </a:t>
            </a:r>
            <a:r>
              <a:rPr lang="en-US" altLang="ko-KR" sz="2000" b="1" dirty="0" err="1">
                <a:latin typeface="Courier New" charset="0"/>
                <a:ea typeface="굴림" charset="-127"/>
                <a:cs typeface="굴림" charset="-127"/>
              </a:rPr>
              <a:t>r</a:t>
            </a: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;</a:t>
            </a:r>
            <a:b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sz="2000" b="1" dirty="0">
                <a:latin typeface="Courier New" charset="0"/>
                <a:ea typeface="굴림" charset="-127"/>
                <a:cs typeface="굴림" charset="-127"/>
              </a:rPr>
              <a:t>    }</a:t>
            </a:r>
            <a:endParaRPr lang="en-US" altLang="ko-KR" sz="2000" b="1" dirty="0">
              <a:ea typeface="굴림" charset="-127"/>
              <a:cs typeface="굴림" charset="-127"/>
            </a:endParaRPr>
          </a:p>
        </p:txBody>
      </p:sp>
      <p:sp>
        <p:nvSpPr>
          <p:cNvPr id="1563709" name="Rectangle 61"/>
          <p:cNvSpPr>
            <a:spLocks noChangeAspect="1" noChangeArrowheads="1"/>
          </p:cNvSpPr>
          <p:nvPr/>
        </p:nvSpPr>
        <p:spPr bwMode="auto">
          <a:xfrm>
            <a:off x="974725" y="6200775"/>
            <a:ext cx="228600" cy="220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63710" name="Text Box 62"/>
          <p:cNvSpPr txBox="1">
            <a:spLocks noChangeArrowheads="1"/>
          </p:cNvSpPr>
          <p:nvPr/>
        </p:nvSpPr>
        <p:spPr bwMode="auto">
          <a:xfrm>
            <a:off x="1339850" y="6019800"/>
            <a:ext cx="183361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 b="1" i="1" dirty="0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Not touched</a:t>
            </a:r>
          </a:p>
        </p:txBody>
      </p:sp>
      <p:sp>
        <p:nvSpPr>
          <p:cNvPr id="1563711" name="Rectangle 63"/>
          <p:cNvSpPr>
            <a:spLocks noChangeAspect="1" noChangeArrowheads="1"/>
          </p:cNvSpPr>
          <p:nvPr/>
        </p:nvSpPr>
        <p:spPr bwMode="auto">
          <a:xfrm>
            <a:off x="3352800" y="6200775"/>
            <a:ext cx="228600" cy="220663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63712" name="Text Box 64"/>
          <p:cNvSpPr txBox="1">
            <a:spLocks noChangeArrowheads="1"/>
          </p:cNvSpPr>
          <p:nvPr/>
        </p:nvSpPr>
        <p:spPr bwMode="auto">
          <a:xfrm>
            <a:off x="3717925" y="6019800"/>
            <a:ext cx="158204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 b="1" i="1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Old access</a:t>
            </a:r>
          </a:p>
        </p:txBody>
      </p:sp>
      <p:sp>
        <p:nvSpPr>
          <p:cNvPr id="1563713" name="Rectangle 65"/>
          <p:cNvSpPr>
            <a:spLocks noChangeAspect="1" noChangeArrowheads="1"/>
          </p:cNvSpPr>
          <p:nvPr/>
        </p:nvSpPr>
        <p:spPr bwMode="auto">
          <a:xfrm>
            <a:off x="5730875" y="6200775"/>
            <a:ext cx="228600" cy="2206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63714" name="Text Box 66"/>
          <p:cNvSpPr txBox="1">
            <a:spLocks noChangeArrowheads="1"/>
          </p:cNvSpPr>
          <p:nvPr/>
        </p:nvSpPr>
        <p:spPr bwMode="auto">
          <a:xfrm>
            <a:off x="6096000" y="6019800"/>
            <a:ext cx="172075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sz="2400" b="1" i="1">
                <a:solidFill>
                  <a:srgbClr val="000000"/>
                </a:solidFill>
                <a:latin typeface="Calibri"/>
                <a:ea typeface="굴림" charset="-127"/>
                <a:cs typeface="Calibri"/>
              </a:rPr>
              <a:t>New access</a:t>
            </a:r>
          </a:p>
        </p:txBody>
      </p:sp>
      <p:grpSp>
        <p:nvGrpSpPr>
          <p:cNvPr id="2" name="Group 130"/>
          <p:cNvGrpSpPr/>
          <p:nvPr/>
        </p:nvGrpSpPr>
        <p:grpSpPr>
          <a:xfrm>
            <a:off x="6261100" y="3505200"/>
            <a:ext cx="2425700" cy="2349500"/>
            <a:chOff x="457200" y="3581400"/>
            <a:chExt cx="2425700" cy="2349500"/>
          </a:xfrm>
        </p:grpSpPr>
        <p:sp>
          <p:nvSpPr>
            <p:cNvPr id="1563652" name="Rectangle 4"/>
            <p:cNvSpPr>
              <a:spLocks noChangeAspect="1" noChangeArrowheads="1"/>
            </p:cNvSpPr>
            <p:nvPr/>
          </p:nvSpPr>
          <p:spPr bwMode="auto">
            <a:xfrm>
              <a:off x="10668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53" name="Rectangle 5"/>
            <p:cNvSpPr>
              <a:spLocks noChangeAspect="1" noChangeArrowheads="1"/>
            </p:cNvSpPr>
            <p:nvPr/>
          </p:nvSpPr>
          <p:spPr bwMode="auto">
            <a:xfrm>
              <a:off x="13716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54" name="Rectangle 6"/>
            <p:cNvSpPr>
              <a:spLocks noChangeAspect="1" noChangeArrowheads="1"/>
            </p:cNvSpPr>
            <p:nvPr/>
          </p:nvSpPr>
          <p:spPr bwMode="auto">
            <a:xfrm>
              <a:off x="16764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55" name="Rectangle 7"/>
            <p:cNvSpPr>
              <a:spLocks noChangeAspect="1" noChangeArrowheads="1"/>
            </p:cNvSpPr>
            <p:nvPr/>
          </p:nvSpPr>
          <p:spPr bwMode="auto">
            <a:xfrm>
              <a:off x="19812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56" name="Rectangle 8"/>
            <p:cNvSpPr>
              <a:spLocks noChangeAspect="1" noChangeArrowheads="1"/>
            </p:cNvSpPr>
            <p:nvPr/>
          </p:nvSpPr>
          <p:spPr bwMode="auto">
            <a:xfrm>
              <a:off x="1066800" y="44196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57" name="Rectangle 9"/>
            <p:cNvSpPr>
              <a:spLocks noChangeAspect="1" noChangeArrowheads="1"/>
            </p:cNvSpPr>
            <p:nvPr/>
          </p:nvSpPr>
          <p:spPr bwMode="auto">
            <a:xfrm>
              <a:off x="1371600" y="44196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58" name="Rectangle 10"/>
            <p:cNvSpPr>
              <a:spLocks noChangeAspect="1" noChangeArrowheads="1"/>
            </p:cNvSpPr>
            <p:nvPr/>
          </p:nvSpPr>
          <p:spPr bwMode="auto">
            <a:xfrm>
              <a:off x="1676400" y="44196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59" name="Rectangle 11"/>
            <p:cNvSpPr>
              <a:spLocks noChangeAspect="1" noChangeArrowheads="1"/>
            </p:cNvSpPr>
            <p:nvPr/>
          </p:nvSpPr>
          <p:spPr bwMode="auto">
            <a:xfrm>
              <a:off x="1981200" y="4419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60" name="Rectangle 12"/>
            <p:cNvSpPr>
              <a:spLocks noChangeAspect="1" noChangeArrowheads="1"/>
            </p:cNvSpPr>
            <p:nvPr/>
          </p:nvSpPr>
          <p:spPr bwMode="auto">
            <a:xfrm>
              <a:off x="1066800" y="4724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61" name="Rectangle 13"/>
            <p:cNvSpPr>
              <a:spLocks noChangeAspect="1" noChangeArrowheads="1"/>
            </p:cNvSpPr>
            <p:nvPr/>
          </p:nvSpPr>
          <p:spPr bwMode="auto">
            <a:xfrm>
              <a:off x="1371600" y="4724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62" name="Rectangle 14"/>
            <p:cNvSpPr>
              <a:spLocks noChangeAspect="1" noChangeArrowheads="1"/>
            </p:cNvSpPr>
            <p:nvPr/>
          </p:nvSpPr>
          <p:spPr bwMode="auto">
            <a:xfrm>
              <a:off x="1676400" y="4724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63" name="Rectangle 15"/>
            <p:cNvSpPr>
              <a:spLocks noChangeAspect="1" noChangeArrowheads="1"/>
            </p:cNvSpPr>
            <p:nvPr/>
          </p:nvSpPr>
          <p:spPr bwMode="auto">
            <a:xfrm>
              <a:off x="1981200" y="4724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64" name="Rectangle 16"/>
            <p:cNvSpPr>
              <a:spLocks noChangeAspect="1" noChangeArrowheads="1"/>
            </p:cNvSpPr>
            <p:nvPr/>
          </p:nvSpPr>
          <p:spPr bwMode="auto">
            <a:xfrm>
              <a:off x="1066800" y="5029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65" name="Rectangle 17"/>
            <p:cNvSpPr>
              <a:spLocks noChangeAspect="1" noChangeArrowheads="1"/>
            </p:cNvSpPr>
            <p:nvPr/>
          </p:nvSpPr>
          <p:spPr bwMode="auto">
            <a:xfrm>
              <a:off x="1371600" y="5029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66" name="Rectangle 18"/>
            <p:cNvSpPr>
              <a:spLocks noChangeAspect="1" noChangeArrowheads="1"/>
            </p:cNvSpPr>
            <p:nvPr/>
          </p:nvSpPr>
          <p:spPr bwMode="auto">
            <a:xfrm>
              <a:off x="1676400" y="5029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67" name="Rectangle 19"/>
            <p:cNvSpPr>
              <a:spLocks noChangeAspect="1" noChangeArrowheads="1"/>
            </p:cNvSpPr>
            <p:nvPr/>
          </p:nvSpPr>
          <p:spPr bwMode="auto">
            <a:xfrm>
              <a:off x="1981200" y="5029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68" name="Text Box 20"/>
            <p:cNvSpPr txBox="1">
              <a:spLocks noChangeArrowheads="1"/>
            </p:cNvSpPr>
            <p:nvPr/>
          </p:nvSpPr>
          <p:spPr bwMode="auto">
            <a:xfrm>
              <a:off x="609600" y="35814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400" b="1">
                  <a:solidFill>
                    <a:srgbClr val="00AE00"/>
                  </a:solidFill>
                  <a:latin typeface="Courier New" charset="0"/>
                  <a:ea typeface="굴림" charset="-127"/>
                  <a:cs typeface="굴림" charset="-127"/>
                </a:rPr>
                <a:t>x</a:t>
              </a:r>
            </a:p>
          </p:txBody>
        </p:sp>
        <p:sp>
          <p:nvSpPr>
            <p:cNvPr id="1563671" name="Text Box 23"/>
            <p:cNvSpPr txBox="1">
              <a:spLocks noChangeArrowheads="1"/>
            </p:cNvSpPr>
            <p:nvPr/>
          </p:nvSpPr>
          <p:spPr bwMode="auto">
            <a:xfrm>
              <a:off x="1752600" y="35814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400" b="1">
                  <a:solidFill>
                    <a:srgbClr val="00AE00"/>
                  </a:solidFill>
                  <a:latin typeface="Courier New" charset="0"/>
                  <a:ea typeface="굴림" charset="-127"/>
                  <a:cs typeface="굴림" charset="-127"/>
                </a:rPr>
                <a:t>j</a:t>
              </a:r>
            </a:p>
          </p:txBody>
        </p:sp>
        <p:sp>
          <p:nvSpPr>
            <p:cNvPr id="1563674" name="Text Box 26"/>
            <p:cNvSpPr txBox="1">
              <a:spLocks noChangeArrowheads="1"/>
            </p:cNvSpPr>
            <p:nvPr/>
          </p:nvSpPr>
          <p:spPr bwMode="auto">
            <a:xfrm>
              <a:off x="457200" y="45720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400" b="1">
                  <a:solidFill>
                    <a:srgbClr val="00AE00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</a:p>
          </p:txBody>
        </p:sp>
        <p:sp>
          <p:nvSpPr>
            <p:cNvPr id="1563715" name="Rectangle 67"/>
            <p:cNvSpPr>
              <a:spLocks noChangeAspect="1" noChangeArrowheads="1"/>
            </p:cNvSpPr>
            <p:nvPr/>
          </p:nvSpPr>
          <p:spPr bwMode="auto">
            <a:xfrm>
              <a:off x="1066800" y="5334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16" name="Rectangle 68"/>
            <p:cNvSpPr>
              <a:spLocks noChangeAspect="1" noChangeArrowheads="1"/>
            </p:cNvSpPr>
            <p:nvPr/>
          </p:nvSpPr>
          <p:spPr bwMode="auto">
            <a:xfrm>
              <a:off x="1371600" y="5334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17" name="Rectangle 69"/>
            <p:cNvSpPr>
              <a:spLocks noChangeAspect="1" noChangeArrowheads="1"/>
            </p:cNvSpPr>
            <p:nvPr/>
          </p:nvSpPr>
          <p:spPr bwMode="auto">
            <a:xfrm>
              <a:off x="1676400" y="5334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18" name="Rectangle 70"/>
            <p:cNvSpPr>
              <a:spLocks noChangeAspect="1" noChangeArrowheads="1"/>
            </p:cNvSpPr>
            <p:nvPr/>
          </p:nvSpPr>
          <p:spPr bwMode="auto">
            <a:xfrm>
              <a:off x="1981200" y="5334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19" name="Rectangle 71"/>
            <p:cNvSpPr>
              <a:spLocks noChangeAspect="1" noChangeArrowheads="1"/>
            </p:cNvSpPr>
            <p:nvPr/>
          </p:nvSpPr>
          <p:spPr bwMode="auto">
            <a:xfrm>
              <a:off x="1066800" y="56388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20" name="Rectangle 72"/>
            <p:cNvSpPr>
              <a:spLocks noChangeAspect="1" noChangeArrowheads="1"/>
            </p:cNvSpPr>
            <p:nvPr/>
          </p:nvSpPr>
          <p:spPr bwMode="auto">
            <a:xfrm>
              <a:off x="1371600" y="56388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21" name="Rectangle 73"/>
            <p:cNvSpPr>
              <a:spLocks noChangeAspect="1" noChangeArrowheads="1"/>
            </p:cNvSpPr>
            <p:nvPr/>
          </p:nvSpPr>
          <p:spPr bwMode="auto">
            <a:xfrm>
              <a:off x="1676400" y="56388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22" name="Rectangle 74"/>
            <p:cNvSpPr>
              <a:spLocks noChangeAspect="1" noChangeArrowheads="1"/>
            </p:cNvSpPr>
            <p:nvPr/>
          </p:nvSpPr>
          <p:spPr bwMode="auto">
            <a:xfrm>
              <a:off x="1981200" y="56388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23" name="Rectangle 75"/>
            <p:cNvSpPr>
              <a:spLocks noChangeAspect="1" noChangeArrowheads="1"/>
            </p:cNvSpPr>
            <p:nvPr/>
          </p:nvSpPr>
          <p:spPr bwMode="auto">
            <a:xfrm>
              <a:off x="22860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24" name="Rectangle 76"/>
            <p:cNvSpPr>
              <a:spLocks noChangeAspect="1" noChangeArrowheads="1"/>
            </p:cNvSpPr>
            <p:nvPr/>
          </p:nvSpPr>
          <p:spPr bwMode="auto">
            <a:xfrm>
              <a:off x="25908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25" name="Rectangle 77"/>
            <p:cNvSpPr>
              <a:spLocks noChangeAspect="1" noChangeArrowheads="1"/>
            </p:cNvSpPr>
            <p:nvPr/>
          </p:nvSpPr>
          <p:spPr bwMode="auto">
            <a:xfrm>
              <a:off x="2286000" y="4419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26" name="Rectangle 78"/>
            <p:cNvSpPr>
              <a:spLocks noChangeAspect="1" noChangeArrowheads="1"/>
            </p:cNvSpPr>
            <p:nvPr/>
          </p:nvSpPr>
          <p:spPr bwMode="auto">
            <a:xfrm>
              <a:off x="2590800" y="4419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27" name="Rectangle 79"/>
            <p:cNvSpPr>
              <a:spLocks noChangeAspect="1" noChangeArrowheads="1"/>
            </p:cNvSpPr>
            <p:nvPr/>
          </p:nvSpPr>
          <p:spPr bwMode="auto">
            <a:xfrm>
              <a:off x="2286000" y="4724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28" name="Rectangle 80"/>
            <p:cNvSpPr>
              <a:spLocks noChangeAspect="1" noChangeArrowheads="1"/>
            </p:cNvSpPr>
            <p:nvPr/>
          </p:nvSpPr>
          <p:spPr bwMode="auto">
            <a:xfrm>
              <a:off x="2590800" y="4724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29" name="Rectangle 81"/>
            <p:cNvSpPr>
              <a:spLocks noChangeAspect="1" noChangeArrowheads="1"/>
            </p:cNvSpPr>
            <p:nvPr/>
          </p:nvSpPr>
          <p:spPr bwMode="auto">
            <a:xfrm>
              <a:off x="2286000" y="5029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30" name="Rectangle 82"/>
            <p:cNvSpPr>
              <a:spLocks noChangeAspect="1" noChangeArrowheads="1"/>
            </p:cNvSpPr>
            <p:nvPr/>
          </p:nvSpPr>
          <p:spPr bwMode="auto">
            <a:xfrm>
              <a:off x="2590800" y="5029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31" name="Rectangle 83"/>
            <p:cNvSpPr>
              <a:spLocks noChangeAspect="1" noChangeArrowheads="1"/>
            </p:cNvSpPr>
            <p:nvPr/>
          </p:nvSpPr>
          <p:spPr bwMode="auto">
            <a:xfrm>
              <a:off x="2286000" y="5334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32" name="Rectangle 84"/>
            <p:cNvSpPr>
              <a:spLocks noChangeAspect="1" noChangeArrowheads="1"/>
            </p:cNvSpPr>
            <p:nvPr/>
          </p:nvSpPr>
          <p:spPr bwMode="auto">
            <a:xfrm>
              <a:off x="2590800" y="5334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33" name="Rectangle 85"/>
            <p:cNvSpPr>
              <a:spLocks noChangeAspect="1" noChangeArrowheads="1"/>
            </p:cNvSpPr>
            <p:nvPr/>
          </p:nvSpPr>
          <p:spPr bwMode="auto">
            <a:xfrm>
              <a:off x="2286000" y="56388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34" name="Rectangle 86"/>
            <p:cNvSpPr>
              <a:spLocks noChangeAspect="1" noChangeArrowheads="1"/>
            </p:cNvSpPr>
            <p:nvPr/>
          </p:nvSpPr>
          <p:spPr bwMode="auto">
            <a:xfrm>
              <a:off x="2590800" y="56388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29"/>
          <p:cNvGrpSpPr/>
          <p:nvPr/>
        </p:nvGrpSpPr>
        <p:grpSpPr>
          <a:xfrm>
            <a:off x="3746500" y="3505200"/>
            <a:ext cx="2273300" cy="2349500"/>
            <a:chOff x="3200400" y="3581400"/>
            <a:chExt cx="2273300" cy="2349500"/>
          </a:xfrm>
        </p:grpSpPr>
        <p:sp>
          <p:nvSpPr>
            <p:cNvPr id="1563669" name="Text Box 21"/>
            <p:cNvSpPr txBox="1">
              <a:spLocks noChangeArrowheads="1"/>
            </p:cNvSpPr>
            <p:nvPr/>
          </p:nvSpPr>
          <p:spPr bwMode="auto">
            <a:xfrm>
              <a:off x="3200400" y="35814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400" b="1">
                  <a:solidFill>
                    <a:srgbClr val="00AE00"/>
                  </a:solidFill>
                  <a:latin typeface="Courier New" charset="0"/>
                  <a:ea typeface="굴림" charset="-127"/>
                  <a:cs typeface="굴림" charset="-127"/>
                </a:rPr>
                <a:t>y</a:t>
              </a:r>
            </a:p>
          </p:txBody>
        </p:sp>
        <p:sp>
          <p:nvSpPr>
            <p:cNvPr id="1563672" name="Text Box 24"/>
            <p:cNvSpPr txBox="1">
              <a:spLocks noChangeArrowheads="1"/>
            </p:cNvSpPr>
            <p:nvPr/>
          </p:nvSpPr>
          <p:spPr bwMode="auto">
            <a:xfrm>
              <a:off x="4419600" y="35814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400" b="1">
                  <a:solidFill>
                    <a:srgbClr val="00AE00"/>
                  </a:solidFill>
                  <a:latin typeface="Courier New" charset="0"/>
                  <a:ea typeface="굴림" charset="-127"/>
                  <a:cs typeface="굴림" charset="-127"/>
                </a:rPr>
                <a:t>k</a:t>
              </a:r>
            </a:p>
          </p:txBody>
        </p:sp>
        <p:sp>
          <p:nvSpPr>
            <p:cNvPr id="1563675" name="Text Box 27"/>
            <p:cNvSpPr txBox="1">
              <a:spLocks noChangeArrowheads="1"/>
            </p:cNvSpPr>
            <p:nvPr/>
          </p:nvSpPr>
          <p:spPr bwMode="auto">
            <a:xfrm>
              <a:off x="3200400" y="45720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400" b="1">
                  <a:solidFill>
                    <a:srgbClr val="00AE00"/>
                  </a:solidFill>
                  <a:latin typeface="Courier New" charset="0"/>
                  <a:ea typeface="굴림" charset="-127"/>
                  <a:cs typeface="굴림" charset="-127"/>
                </a:rPr>
                <a:t>i</a:t>
              </a:r>
            </a:p>
          </p:txBody>
        </p:sp>
        <p:sp>
          <p:nvSpPr>
            <p:cNvPr id="1563677" name="Rectangle 29"/>
            <p:cNvSpPr>
              <a:spLocks noChangeAspect="1" noChangeArrowheads="1"/>
            </p:cNvSpPr>
            <p:nvPr/>
          </p:nvSpPr>
          <p:spPr bwMode="auto">
            <a:xfrm>
              <a:off x="36576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78" name="Rectangle 30"/>
            <p:cNvSpPr>
              <a:spLocks noChangeAspect="1" noChangeArrowheads="1"/>
            </p:cNvSpPr>
            <p:nvPr/>
          </p:nvSpPr>
          <p:spPr bwMode="auto">
            <a:xfrm>
              <a:off x="39624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79" name="Rectangle 31"/>
            <p:cNvSpPr>
              <a:spLocks noChangeAspect="1" noChangeArrowheads="1"/>
            </p:cNvSpPr>
            <p:nvPr/>
          </p:nvSpPr>
          <p:spPr bwMode="auto">
            <a:xfrm>
              <a:off x="42672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80" name="Rectangle 32"/>
            <p:cNvSpPr>
              <a:spLocks noChangeAspect="1" noChangeArrowheads="1"/>
            </p:cNvSpPr>
            <p:nvPr/>
          </p:nvSpPr>
          <p:spPr bwMode="auto">
            <a:xfrm>
              <a:off x="45720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81" name="Rectangle 33"/>
            <p:cNvSpPr>
              <a:spLocks noChangeAspect="1" noChangeArrowheads="1"/>
            </p:cNvSpPr>
            <p:nvPr/>
          </p:nvSpPr>
          <p:spPr bwMode="auto">
            <a:xfrm>
              <a:off x="3657600" y="4419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82" name="Rectangle 34"/>
            <p:cNvSpPr>
              <a:spLocks noChangeAspect="1" noChangeArrowheads="1"/>
            </p:cNvSpPr>
            <p:nvPr/>
          </p:nvSpPr>
          <p:spPr bwMode="auto">
            <a:xfrm>
              <a:off x="3962400" y="4419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83" name="Rectangle 35"/>
            <p:cNvSpPr>
              <a:spLocks noChangeAspect="1" noChangeArrowheads="1"/>
            </p:cNvSpPr>
            <p:nvPr/>
          </p:nvSpPr>
          <p:spPr bwMode="auto">
            <a:xfrm>
              <a:off x="4267200" y="4419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84" name="Rectangle 36"/>
            <p:cNvSpPr>
              <a:spLocks noChangeAspect="1" noChangeArrowheads="1"/>
            </p:cNvSpPr>
            <p:nvPr/>
          </p:nvSpPr>
          <p:spPr bwMode="auto">
            <a:xfrm>
              <a:off x="4572000" y="4419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85" name="Rectangle 37"/>
            <p:cNvSpPr>
              <a:spLocks noChangeAspect="1" noChangeArrowheads="1"/>
            </p:cNvSpPr>
            <p:nvPr/>
          </p:nvSpPr>
          <p:spPr bwMode="auto">
            <a:xfrm>
              <a:off x="3657600" y="4724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86" name="Rectangle 38"/>
            <p:cNvSpPr>
              <a:spLocks noChangeAspect="1" noChangeArrowheads="1"/>
            </p:cNvSpPr>
            <p:nvPr/>
          </p:nvSpPr>
          <p:spPr bwMode="auto">
            <a:xfrm>
              <a:off x="3962400" y="4724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87" name="Rectangle 39"/>
            <p:cNvSpPr>
              <a:spLocks noChangeAspect="1" noChangeArrowheads="1"/>
            </p:cNvSpPr>
            <p:nvPr/>
          </p:nvSpPr>
          <p:spPr bwMode="auto">
            <a:xfrm>
              <a:off x="4267200" y="4724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88" name="Rectangle 40"/>
            <p:cNvSpPr>
              <a:spLocks noChangeAspect="1" noChangeArrowheads="1"/>
            </p:cNvSpPr>
            <p:nvPr/>
          </p:nvSpPr>
          <p:spPr bwMode="auto">
            <a:xfrm>
              <a:off x="4572000" y="4724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89" name="Rectangle 41"/>
            <p:cNvSpPr>
              <a:spLocks noChangeAspect="1" noChangeArrowheads="1"/>
            </p:cNvSpPr>
            <p:nvPr/>
          </p:nvSpPr>
          <p:spPr bwMode="auto">
            <a:xfrm>
              <a:off x="3657600" y="5029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90" name="Rectangle 42"/>
            <p:cNvSpPr>
              <a:spLocks noChangeAspect="1" noChangeArrowheads="1"/>
            </p:cNvSpPr>
            <p:nvPr/>
          </p:nvSpPr>
          <p:spPr bwMode="auto">
            <a:xfrm>
              <a:off x="3962400" y="5029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91" name="Rectangle 43"/>
            <p:cNvSpPr>
              <a:spLocks noChangeAspect="1" noChangeArrowheads="1"/>
            </p:cNvSpPr>
            <p:nvPr/>
          </p:nvSpPr>
          <p:spPr bwMode="auto">
            <a:xfrm>
              <a:off x="4267200" y="5029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92" name="Rectangle 44"/>
            <p:cNvSpPr>
              <a:spLocks noChangeAspect="1" noChangeArrowheads="1"/>
            </p:cNvSpPr>
            <p:nvPr/>
          </p:nvSpPr>
          <p:spPr bwMode="auto">
            <a:xfrm>
              <a:off x="4572000" y="5029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35" name="Rectangle 87"/>
            <p:cNvSpPr>
              <a:spLocks noChangeAspect="1" noChangeArrowheads="1"/>
            </p:cNvSpPr>
            <p:nvPr/>
          </p:nvSpPr>
          <p:spPr bwMode="auto">
            <a:xfrm>
              <a:off x="3657600" y="5334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36" name="Rectangle 88"/>
            <p:cNvSpPr>
              <a:spLocks noChangeAspect="1" noChangeArrowheads="1"/>
            </p:cNvSpPr>
            <p:nvPr/>
          </p:nvSpPr>
          <p:spPr bwMode="auto">
            <a:xfrm>
              <a:off x="3962400" y="5334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37" name="Rectangle 89"/>
            <p:cNvSpPr>
              <a:spLocks noChangeAspect="1" noChangeArrowheads="1"/>
            </p:cNvSpPr>
            <p:nvPr/>
          </p:nvSpPr>
          <p:spPr bwMode="auto">
            <a:xfrm>
              <a:off x="4267200" y="5334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38" name="Rectangle 90"/>
            <p:cNvSpPr>
              <a:spLocks noChangeAspect="1" noChangeArrowheads="1"/>
            </p:cNvSpPr>
            <p:nvPr/>
          </p:nvSpPr>
          <p:spPr bwMode="auto">
            <a:xfrm>
              <a:off x="4572000" y="5334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39" name="Rectangle 91"/>
            <p:cNvSpPr>
              <a:spLocks noChangeAspect="1" noChangeArrowheads="1"/>
            </p:cNvSpPr>
            <p:nvPr/>
          </p:nvSpPr>
          <p:spPr bwMode="auto">
            <a:xfrm>
              <a:off x="3657600" y="56388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40" name="Rectangle 92"/>
            <p:cNvSpPr>
              <a:spLocks noChangeAspect="1" noChangeArrowheads="1"/>
            </p:cNvSpPr>
            <p:nvPr/>
          </p:nvSpPr>
          <p:spPr bwMode="auto">
            <a:xfrm>
              <a:off x="3962400" y="56388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41" name="Rectangle 93"/>
            <p:cNvSpPr>
              <a:spLocks noChangeAspect="1" noChangeArrowheads="1"/>
            </p:cNvSpPr>
            <p:nvPr/>
          </p:nvSpPr>
          <p:spPr bwMode="auto">
            <a:xfrm>
              <a:off x="4267200" y="56388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42" name="Rectangle 94"/>
            <p:cNvSpPr>
              <a:spLocks noChangeAspect="1" noChangeArrowheads="1"/>
            </p:cNvSpPr>
            <p:nvPr/>
          </p:nvSpPr>
          <p:spPr bwMode="auto">
            <a:xfrm>
              <a:off x="4572000" y="56388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43" name="Rectangle 95"/>
            <p:cNvSpPr>
              <a:spLocks noChangeAspect="1" noChangeArrowheads="1"/>
            </p:cNvSpPr>
            <p:nvPr/>
          </p:nvSpPr>
          <p:spPr bwMode="auto">
            <a:xfrm>
              <a:off x="48768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44" name="Rectangle 96"/>
            <p:cNvSpPr>
              <a:spLocks noChangeAspect="1" noChangeArrowheads="1"/>
            </p:cNvSpPr>
            <p:nvPr/>
          </p:nvSpPr>
          <p:spPr bwMode="auto">
            <a:xfrm>
              <a:off x="51816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45" name="Rectangle 97"/>
            <p:cNvSpPr>
              <a:spLocks noChangeAspect="1" noChangeArrowheads="1"/>
            </p:cNvSpPr>
            <p:nvPr/>
          </p:nvSpPr>
          <p:spPr bwMode="auto">
            <a:xfrm>
              <a:off x="4876800" y="4419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46" name="Rectangle 98"/>
            <p:cNvSpPr>
              <a:spLocks noChangeAspect="1" noChangeArrowheads="1"/>
            </p:cNvSpPr>
            <p:nvPr/>
          </p:nvSpPr>
          <p:spPr bwMode="auto">
            <a:xfrm>
              <a:off x="5181600" y="4419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47" name="Rectangle 99"/>
            <p:cNvSpPr>
              <a:spLocks noChangeAspect="1" noChangeArrowheads="1"/>
            </p:cNvSpPr>
            <p:nvPr/>
          </p:nvSpPr>
          <p:spPr bwMode="auto">
            <a:xfrm>
              <a:off x="4876800" y="4724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48" name="Rectangle 100"/>
            <p:cNvSpPr>
              <a:spLocks noChangeAspect="1" noChangeArrowheads="1"/>
            </p:cNvSpPr>
            <p:nvPr/>
          </p:nvSpPr>
          <p:spPr bwMode="auto">
            <a:xfrm>
              <a:off x="5181600" y="4724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49" name="Rectangle 101"/>
            <p:cNvSpPr>
              <a:spLocks noChangeAspect="1" noChangeArrowheads="1"/>
            </p:cNvSpPr>
            <p:nvPr/>
          </p:nvSpPr>
          <p:spPr bwMode="auto">
            <a:xfrm>
              <a:off x="4876800" y="5029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50" name="Rectangle 102"/>
            <p:cNvSpPr>
              <a:spLocks noChangeAspect="1" noChangeArrowheads="1"/>
            </p:cNvSpPr>
            <p:nvPr/>
          </p:nvSpPr>
          <p:spPr bwMode="auto">
            <a:xfrm>
              <a:off x="5181600" y="5029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51" name="Rectangle 103"/>
            <p:cNvSpPr>
              <a:spLocks noChangeAspect="1" noChangeArrowheads="1"/>
            </p:cNvSpPr>
            <p:nvPr/>
          </p:nvSpPr>
          <p:spPr bwMode="auto">
            <a:xfrm>
              <a:off x="4876800" y="5334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52" name="Rectangle 104"/>
            <p:cNvSpPr>
              <a:spLocks noChangeAspect="1" noChangeArrowheads="1"/>
            </p:cNvSpPr>
            <p:nvPr/>
          </p:nvSpPr>
          <p:spPr bwMode="auto">
            <a:xfrm>
              <a:off x="5181600" y="5334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53" name="Rectangle 105"/>
            <p:cNvSpPr>
              <a:spLocks noChangeAspect="1" noChangeArrowheads="1"/>
            </p:cNvSpPr>
            <p:nvPr/>
          </p:nvSpPr>
          <p:spPr bwMode="auto">
            <a:xfrm>
              <a:off x="4876800" y="56388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54" name="Rectangle 106"/>
            <p:cNvSpPr>
              <a:spLocks noChangeAspect="1" noChangeArrowheads="1"/>
            </p:cNvSpPr>
            <p:nvPr/>
          </p:nvSpPr>
          <p:spPr bwMode="auto">
            <a:xfrm>
              <a:off x="5181600" y="56388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27"/>
          <p:cNvGrpSpPr/>
          <p:nvPr/>
        </p:nvGrpSpPr>
        <p:grpSpPr>
          <a:xfrm>
            <a:off x="6413500" y="1066800"/>
            <a:ext cx="2273300" cy="2349500"/>
            <a:chOff x="5791200" y="3581400"/>
            <a:chExt cx="2273300" cy="2349500"/>
          </a:xfrm>
        </p:grpSpPr>
        <p:sp>
          <p:nvSpPr>
            <p:cNvPr id="1563670" name="Text Box 22"/>
            <p:cNvSpPr txBox="1">
              <a:spLocks noChangeArrowheads="1"/>
            </p:cNvSpPr>
            <p:nvPr/>
          </p:nvSpPr>
          <p:spPr bwMode="auto">
            <a:xfrm>
              <a:off x="5791200" y="35814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400" b="1">
                  <a:solidFill>
                    <a:srgbClr val="00AE00"/>
                  </a:solidFill>
                  <a:latin typeface="Courier New" charset="0"/>
                  <a:ea typeface="굴림" charset="-127"/>
                  <a:cs typeface="굴림" charset="-127"/>
                </a:rPr>
                <a:t>z</a:t>
              </a:r>
            </a:p>
          </p:txBody>
        </p:sp>
        <p:sp>
          <p:nvSpPr>
            <p:cNvPr id="1563673" name="Text Box 25"/>
            <p:cNvSpPr txBox="1">
              <a:spLocks noChangeArrowheads="1"/>
            </p:cNvSpPr>
            <p:nvPr/>
          </p:nvSpPr>
          <p:spPr bwMode="auto">
            <a:xfrm>
              <a:off x="6934200" y="35814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400" b="1">
                  <a:solidFill>
                    <a:srgbClr val="00AE00"/>
                  </a:solidFill>
                  <a:latin typeface="Courier New" charset="0"/>
                  <a:ea typeface="굴림" charset="-127"/>
                  <a:cs typeface="굴림" charset="-127"/>
                </a:rPr>
                <a:t>j</a:t>
              </a:r>
            </a:p>
          </p:txBody>
        </p:sp>
        <p:sp>
          <p:nvSpPr>
            <p:cNvPr id="1563676" name="Text Box 28"/>
            <p:cNvSpPr txBox="1">
              <a:spLocks noChangeArrowheads="1"/>
            </p:cNvSpPr>
            <p:nvPr/>
          </p:nvSpPr>
          <p:spPr bwMode="auto">
            <a:xfrm>
              <a:off x="5791200" y="45720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ko-KR" sz="2400" b="1">
                  <a:solidFill>
                    <a:srgbClr val="00AE00"/>
                  </a:solidFill>
                  <a:latin typeface="Courier New" charset="0"/>
                  <a:ea typeface="굴림" charset="-127"/>
                  <a:cs typeface="굴림" charset="-127"/>
                </a:rPr>
                <a:t>k</a:t>
              </a:r>
            </a:p>
          </p:txBody>
        </p:sp>
        <p:sp>
          <p:nvSpPr>
            <p:cNvPr id="1563693" name="Rectangle 45"/>
            <p:cNvSpPr>
              <a:spLocks noChangeAspect="1" noChangeArrowheads="1"/>
            </p:cNvSpPr>
            <p:nvPr/>
          </p:nvSpPr>
          <p:spPr bwMode="auto">
            <a:xfrm>
              <a:off x="62484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94" name="Rectangle 46"/>
            <p:cNvSpPr>
              <a:spLocks noChangeAspect="1" noChangeArrowheads="1"/>
            </p:cNvSpPr>
            <p:nvPr/>
          </p:nvSpPr>
          <p:spPr bwMode="auto">
            <a:xfrm>
              <a:off x="65532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95" name="Rectangle 47"/>
            <p:cNvSpPr>
              <a:spLocks noChangeAspect="1" noChangeArrowheads="1"/>
            </p:cNvSpPr>
            <p:nvPr/>
          </p:nvSpPr>
          <p:spPr bwMode="auto">
            <a:xfrm>
              <a:off x="6858000" y="4114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96" name="Rectangle 48"/>
            <p:cNvSpPr>
              <a:spLocks noChangeAspect="1" noChangeArrowheads="1"/>
            </p:cNvSpPr>
            <p:nvPr/>
          </p:nvSpPr>
          <p:spPr bwMode="auto">
            <a:xfrm>
              <a:off x="7162800" y="4114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97" name="Rectangle 49"/>
            <p:cNvSpPr>
              <a:spLocks noChangeAspect="1" noChangeArrowheads="1"/>
            </p:cNvSpPr>
            <p:nvPr/>
          </p:nvSpPr>
          <p:spPr bwMode="auto">
            <a:xfrm>
              <a:off x="6248400" y="44196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98" name="Rectangle 50"/>
            <p:cNvSpPr>
              <a:spLocks noChangeAspect="1" noChangeArrowheads="1"/>
            </p:cNvSpPr>
            <p:nvPr/>
          </p:nvSpPr>
          <p:spPr bwMode="auto">
            <a:xfrm>
              <a:off x="6553200" y="44196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699" name="Rectangle 51"/>
            <p:cNvSpPr>
              <a:spLocks noChangeAspect="1" noChangeArrowheads="1"/>
            </p:cNvSpPr>
            <p:nvPr/>
          </p:nvSpPr>
          <p:spPr bwMode="auto">
            <a:xfrm>
              <a:off x="6858000" y="44196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00" name="Rectangle 52"/>
            <p:cNvSpPr>
              <a:spLocks noChangeAspect="1" noChangeArrowheads="1"/>
            </p:cNvSpPr>
            <p:nvPr/>
          </p:nvSpPr>
          <p:spPr bwMode="auto">
            <a:xfrm>
              <a:off x="7162800" y="4419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01" name="Rectangle 53"/>
            <p:cNvSpPr>
              <a:spLocks noChangeAspect="1" noChangeArrowheads="1"/>
            </p:cNvSpPr>
            <p:nvPr/>
          </p:nvSpPr>
          <p:spPr bwMode="auto">
            <a:xfrm>
              <a:off x="6248400" y="47244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02" name="Rectangle 54"/>
            <p:cNvSpPr>
              <a:spLocks noChangeAspect="1" noChangeArrowheads="1"/>
            </p:cNvSpPr>
            <p:nvPr/>
          </p:nvSpPr>
          <p:spPr bwMode="auto">
            <a:xfrm>
              <a:off x="6553200" y="47244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03" name="Rectangle 55"/>
            <p:cNvSpPr>
              <a:spLocks noChangeAspect="1" noChangeArrowheads="1"/>
            </p:cNvSpPr>
            <p:nvPr/>
          </p:nvSpPr>
          <p:spPr bwMode="auto">
            <a:xfrm>
              <a:off x="6858000" y="47244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04" name="Rectangle 56"/>
            <p:cNvSpPr>
              <a:spLocks noChangeAspect="1" noChangeArrowheads="1"/>
            </p:cNvSpPr>
            <p:nvPr/>
          </p:nvSpPr>
          <p:spPr bwMode="auto">
            <a:xfrm>
              <a:off x="7162800" y="47244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05" name="Rectangle 57"/>
            <p:cNvSpPr>
              <a:spLocks noChangeAspect="1" noChangeArrowheads="1"/>
            </p:cNvSpPr>
            <p:nvPr/>
          </p:nvSpPr>
          <p:spPr bwMode="auto">
            <a:xfrm>
              <a:off x="6248400" y="50292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06" name="Rectangle 58"/>
            <p:cNvSpPr>
              <a:spLocks noChangeAspect="1" noChangeArrowheads="1"/>
            </p:cNvSpPr>
            <p:nvPr/>
          </p:nvSpPr>
          <p:spPr bwMode="auto">
            <a:xfrm>
              <a:off x="6553200" y="50292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07" name="Rectangle 59"/>
            <p:cNvSpPr>
              <a:spLocks noChangeAspect="1" noChangeArrowheads="1"/>
            </p:cNvSpPr>
            <p:nvPr/>
          </p:nvSpPr>
          <p:spPr bwMode="auto">
            <a:xfrm>
              <a:off x="6858000" y="50292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08" name="Rectangle 60"/>
            <p:cNvSpPr>
              <a:spLocks noChangeAspect="1" noChangeArrowheads="1"/>
            </p:cNvSpPr>
            <p:nvPr/>
          </p:nvSpPr>
          <p:spPr bwMode="auto">
            <a:xfrm>
              <a:off x="7162800" y="50292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55" name="Rectangle 107"/>
            <p:cNvSpPr>
              <a:spLocks noChangeAspect="1" noChangeArrowheads="1"/>
            </p:cNvSpPr>
            <p:nvPr/>
          </p:nvSpPr>
          <p:spPr bwMode="auto">
            <a:xfrm>
              <a:off x="6248400" y="53340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56" name="Rectangle 108"/>
            <p:cNvSpPr>
              <a:spLocks noChangeAspect="1" noChangeArrowheads="1"/>
            </p:cNvSpPr>
            <p:nvPr/>
          </p:nvSpPr>
          <p:spPr bwMode="auto">
            <a:xfrm>
              <a:off x="6553200" y="53340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57" name="Rectangle 109"/>
            <p:cNvSpPr>
              <a:spLocks noChangeAspect="1" noChangeArrowheads="1"/>
            </p:cNvSpPr>
            <p:nvPr/>
          </p:nvSpPr>
          <p:spPr bwMode="auto">
            <a:xfrm>
              <a:off x="6858000" y="53340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58" name="Rectangle 110"/>
            <p:cNvSpPr>
              <a:spLocks noChangeAspect="1" noChangeArrowheads="1"/>
            </p:cNvSpPr>
            <p:nvPr/>
          </p:nvSpPr>
          <p:spPr bwMode="auto">
            <a:xfrm>
              <a:off x="7162800" y="53340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59" name="Rectangle 111"/>
            <p:cNvSpPr>
              <a:spLocks noChangeAspect="1" noChangeArrowheads="1"/>
            </p:cNvSpPr>
            <p:nvPr/>
          </p:nvSpPr>
          <p:spPr bwMode="auto">
            <a:xfrm>
              <a:off x="6248400" y="5638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60" name="Rectangle 112"/>
            <p:cNvSpPr>
              <a:spLocks noChangeAspect="1" noChangeArrowheads="1"/>
            </p:cNvSpPr>
            <p:nvPr/>
          </p:nvSpPr>
          <p:spPr bwMode="auto">
            <a:xfrm>
              <a:off x="6553200" y="5638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61" name="Rectangle 113"/>
            <p:cNvSpPr>
              <a:spLocks noChangeAspect="1" noChangeArrowheads="1"/>
            </p:cNvSpPr>
            <p:nvPr/>
          </p:nvSpPr>
          <p:spPr bwMode="auto">
            <a:xfrm>
              <a:off x="6858000" y="5638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62" name="Rectangle 114"/>
            <p:cNvSpPr>
              <a:spLocks noChangeAspect="1" noChangeArrowheads="1"/>
            </p:cNvSpPr>
            <p:nvPr/>
          </p:nvSpPr>
          <p:spPr bwMode="auto">
            <a:xfrm>
              <a:off x="7162800" y="5638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63" name="Rectangle 115"/>
            <p:cNvSpPr>
              <a:spLocks noChangeAspect="1" noChangeArrowheads="1"/>
            </p:cNvSpPr>
            <p:nvPr/>
          </p:nvSpPr>
          <p:spPr bwMode="auto">
            <a:xfrm>
              <a:off x="7467600" y="4114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64" name="Rectangle 116"/>
            <p:cNvSpPr>
              <a:spLocks noChangeAspect="1" noChangeArrowheads="1"/>
            </p:cNvSpPr>
            <p:nvPr/>
          </p:nvSpPr>
          <p:spPr bwMode="auto">
            <a:xfrm>
              <a:off x="7772400" y="4114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65" name="Rectangle 117"/>
            <p:cNvSpPr>
              <a:spLocks noChangeAspect="1" noChangeArrowheads="1"/>
            </p:cNvSpPr>
            <p:nvPr/>
          </p:nvSpPr>
          <p:spPr bwMode="auto">
            <a:xfrm>
              <a:off x="7467600" y="4419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66" name="Rectangle 118"/>
            <p:cNvSpPr>
              <a:spLocks noChangeAspect="1" noChangeArrowheads="1"/>
            </p:cNvSpPr>
            <p:nvPr/>
          </p:nvSpPr>
          <p:spPr bwMode="auto">
            <a:xfrm>
              <a:off x="7772400" y="4419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67" name="Rectangle 119"/>
            <p:cNvSpPr>
              <a:spLocks noChangeAspect="1" noChangeArrowheads="1"/>
            </p:cNvSpPr>
            <p:nvPr/>
          </p:nvSpPr>
          <p:spPr bwMode="auto">
            <a:xfrm>
              <a:off x="7467600" y="47244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68" name="Rectangle 120"/>
            <p:cNvSpPr>
              <a:spLocks noChangeAspect="1" noChangeArrowheads="1"/>
            </p:cNvSpPr>
            <p:nvPr/>
          </p:nvSpPr>
          <p:spPr bwMode="auto">
            <a:xfrm>
              <a:off x="7772400" y="47244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69" name="Rectangle 121"/>
            <p:cNvSpPr>
              <a:spLocks noChangeAspect="1" noChangeArrowheads="1"/>
            </p:cNvSpPr>
            <p:nvPr/>
          </p:nvSpPr>
          <p:spPr bwMode="auto">
            <a:xfrm>
              <a:off x="7467600" y="50292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70" name="Rectangle 122"/>
            <p:cNvSpPr>
              <a:spLocks noChangeAspect="1" noChangeArrowheads="1"/>
            </p:cNvSpPr>
            <p:nvPr/>
          </p:nvSpPr>
          <p:spPr bwMode="auto">
            <a:xfrm>
              <a:off x="7772400" y="50292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71" name="Rectangle 123"/>
            <p:cNvSpPr>
              <a:spLocks noChangeAspect="1" noChangeArrowheads="1"/>
            </p:cNvSpPr>
            <p:nvPr/>
          </p:nvSpPr>
          <p:spPr bwMode="auto">
            <a:xfrm>
              <a:off x="7467600" y="53340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72" name="Rectangle 124"/>
            <p:cNvSpPr>
              <a:spLocks noChangeAspect="1" noChangeArrowheads="1"/>
            </p:cNvSpPr>
            <p:nvPr/>
          </p:nvSpPr>
          <p:spPr bwMode="auto">
            <a:xfrm>
              <a:off x="7772400" y="53340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73" name="Rectangle 125"/>
            <p:cNvSpPr>
              <a:spLocks noChangeAspect="1" noChangeArrowheads="1"/>
            </p:cNvSpPr>
            <p:nvPr/>
          </p:nvSpPr>
          <p:spPr bwMode="auto">
            <a:xfrm>
              <a:off x="7467600" y="5638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3774" name="Rectangle 126"/>
            <p:cNvSpPr>
              <a:spLocks noChangeAspect="1" noChangeArrowheads="1"/>
            </p:cNvSpPr>
            <p:nvPr/>
          </p:nvSpPr>
          <p:spPr bwMode="auto">
            <a:xfrm>
              <a:off x="7772400" y="5638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cxnSp>
        <p:nvCxnSpPr>
          <p:cNvPr id="133" name="Straight Arrow Connector 132"/>
          <p:cNvCxnSpPr>
            <a:stCxn id="1563774" idx="2"/>
            <a:endCxn id="1563724" idx="2"/>
          </p:cNvCxnSpPr>
          <p:nvPr/>
        </p:nvCxnSpPr>
        <p:spPr bwMode="auto">
          <a:xfrm rot="5400000">
            <a:off x="8083550" y="3873500"/>
            <a:ext cx="9144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7" name="Straight Arrow Connector 136"/>
          <p:cNvCxnSpPr>
            <a:stCxn id="1563746" idx="3"/>
            <a:endCxn id="1563725" idx="3"/>
          </p:cNvCxnSpPr>
          <p:nvPr/>
        </p:nvCxnSpPr>
        <p:spPr bwMode="auto">
          <a:xfrm>
            <a:off x="6019800" y="4489450"/>
            <a:ext cx="23622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02083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  <a:cs typeface="굴림" charset="-127"/>
              </a:rPr>
              <a:t>Matrix Multiply with Cache Tiling</a:t>
            </a:r>
          </a:p>
        </p:txBody>
      </p:sp>
      <p:sp>
        <p:nvSpPr>
          <p:cNvPr id="1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BFB9-2091-BB44-A4AD-860776076243}" type="slidenum">
              <a:rPr lang="en-US"/>
              <a:pPr/>
              <a:t>27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156569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0" y="914400"/>
            <a:ext cx="7162800" cy="3124200"/>
          </a:xfrm>
          <a:ln/>
        </p:spPr>
        <p:txBody>
          <a:bodyPr/>
          <a:lstStyle/>
          <a:p>
            <a:pPr marL="742950" lvl="1" indent="-28575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b="1" dirty="0">
                <a:latin typeface="Courier New" charset="0"/>
                <a:ea typeface="굴림" charset="-127"/>
                <a:cs typeface="굴림" charset="-127"/>
              </a:rPr>
              <a:t>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for(jj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jj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&lt; N;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jj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=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jj+B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)</a:t>
            </a:r>
            <a:b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 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for(kk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kk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&lt; N;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kk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=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kk+B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)</a:t>
            </a:r>
            <a:b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    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for(i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=0;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&lt; N;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i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++)</a:t>
            </a:r>
            <a:b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        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for(j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=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jj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;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j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&lt;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min(jj+B,N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);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j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++) {</a:t>
            </a:r>
            <a:b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           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r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= 0;</a:t>
            </a:r>
            <a:b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           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for(k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=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kk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;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k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&lt;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min(kk+B,N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);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k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++) </a:t>
            </a:r>
            <a:b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              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r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=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r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+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y[i][k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] *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z[k][j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];</a:t>
            </a:r>
            <a:b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           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x[i][j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] =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x[i][j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] + </a:t>
            </a:r>
            <a:r>
              <a:rPr lang="en-US" altLang="ko-KR" b="1" dirty="0" err="1">
                <a:latin typeface="Courier New" charset="0"/>
                <a:ea typeface="굴림" charset="-127"/>
                <a:cs typeface="굴림" charset="-127"/>
              </a:rPr>
              <a:t>r</a:t>
            </a: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;</a:t>
            </a:r>
            <a:b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</a:br>
            <a:r>
              <a:rPr lang="en-US" altLang="ko-KR" b="1" dirty="0">
                <a:latin typeface="Courier New" charset="0"/>
                <a:ea typeface="굴림" charset="-127"/>
                <a:cs typeface="굴림" charset="-127"/>
              </a:rPr>
              <a:t>          }</a:t>
            </a:r>
            <a:endParaRPr lang="en-US" altLang="ko-KR" b="1" dirty="0">
              <a:ea typeface="굴림" charset="-127"/>
              <a:cs typeface="굴림" charset="-127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ko-KR" dirty="0">
              <a:ea typeface="굴림" charset="-127"/>
              <a:cs typeface="굴림" charset="-127"/>
            </a:endParaRPr>
          </a:p>
        </p:txBody>
      </p:sp>
      <p:sp>
        <p:nvSpPr>
          <p:cNvPr id="1565757" name="Text Box 61"/>
          <p:cNvSpPr txBox="1">
            <a:spLocks noChangeArrowheads="1"/>
          </p:cNvSpPr>
          <p:nvPr/>
        </p:nvSpPr>
        <p:spPr bwMode="auto">
          <a:xfrm>
            <a:off x="1676400" y="5943600"/>
            <a:ext cx="539889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Clr>
                <a:srgbClr val="FC0128"/>
              </a:buClr>
              <a:buSzPct val="100000"/>
            </a:pPr>
            <a:r>
              <a:rPr lang="en-US" sz="2400" b="1" i="1" dirty="0">
                <a:solidFill>
                  <a:srgbClr val="000000"/>
                </a:solidFill>
                <a:latin typeface="Calibri"/>
                <a:cs typeface="Calibri"/>
              </a:rPr>
              <a:t>What type of locality does this improve?</a:t>
            </a:r>
            <a:endParaRPr lang="en-US" sz="2000" b="1" i="1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2" name="Group 124"/>
          <p:cNvGrpSpPr/>
          <p:nvPr/>
        </p:nvGrpSpPr>
        <p:grpSpPr>
          <a:xfrm>
            <a:off x="4051300" y="3517900"/>
            <a:ext cx="2273300" cy="2349500"/>
            <a:chOff x="3505200" y="3657600"/>
            <a:chExt cx="2273300" cy="2349500"/>
          </a:xfrm>
        </p:grpSpPr>
        <p:sp>
          <p:nvSpPr>
            <p:cNvPr id="1565717" name="Text Box 21"/>
            <p:cNvSpPr txBox="1">
              <a:spLocks noChangeArrowheads="1"/>
            </p:cNvSpPr>
            <p:nvPr/>
          </p:nvSpPr>
          <p:spPr bwMode="auto">
            <a:xfrm>
              <a:off x="3505200" y="36576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AE00"/>
                  </a:solidFill>
                  <a:latin typeface="Courier New" charset="0"/>
                </a:rPr>
                <a:t>y</a:t>
              </a:r>
            </a:p>
          </p:txBody>
        </p:sp>
        <p:sp>
          <p:nvSpPr>
            <p:cNvPr id="1565720" name="Text Box 24"/>
            <p:cNvSpPr txBox="1">
              <a:spLocks noChangeArrowheads="1"/>
            </p:cNvSpPr>
            <p:nvPr/>
          </p:nvSpPr>
          <p:spPr bwMode="auto">
            <a:xfrm>
              <a:off x="4724400" y="36576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AE00"/>
                  </a:solidFill>
                  <a:latin typeface="Courier New" charset="0"/>
                </a:rPr>
                <a:t>k</a:t>
              </a:r>
            </a:p>
          </p:txBody>
        </p:sp>
        <p:sp>
          <p:nvSpPr>
            <p:cNvPr id="1565723" name="Text Box 27"/>
            <p:cNvSpPr txBox="1">
              <a:spLocks noChangeArrowheads="1"/>
            </p:cNvSpPr>
            <p:nvPr/>
          </p:nvSpPr>
          <p:spPr bwMode="auto">
            <a:xfrm>
              <a:off x="3505200" y="46482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AE00"/>
                  </a:solidFill>
                  <a:latin typeface="Courier New" charset="0"/>
                </a:rPr>
                <a:t>i</a:t>
              </a:r>
            </a:p>
          </p:txBody>
        </p:sp>
        <p:sp>
          <p:nvSpPr>
            <p:cNvPr id="1565725" name="Rectangle 29"/>
            <p:cNvSpPr>
              <a:spLocks noChangeAspect="1" noChangeArrowheads="1"/>
            </p:cNvSpPr>
            <p:nvPr/>
          </p:nvSpPr>
          <p:spPr bwMode="auto">
            <a:xfrm>
              <a:off x="3962400" y="41910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26" name="Rectangle 30"/>
            <p:cNvSpPr>
              <a:spLocks noChangeAspect="1" noChangeArrowheads="1"/>
            </p:cNvSpPr>
            <p:nvPr/>
          </p:nvSpPr>
          <p:spPr bwMode="auto">
            <a:xfrm>
              <a:off x="4267200" y="41910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27" name="Rectangle 31"/>
            <p:cNvSpPr>
              <a:spLocks noChangeAspect="1" noChangeArrowheads="1"/>
            </p:cNvSpPr>
            <p:nvPr/>
          </p:nvSpPr>
          <p:spPr bwMode="auto">
            <a:xfrm>
              <a:off x="4572000" y="41910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28" name="Rectangle 32"/>
            <p:cNvSpPr>
              <a:spLocks noChangeAspect="1" noChangeArrowheads="1"/>
            </p:cNvSpPr>
            <p:nvPr/>
          </p:nvSpPr>
          <p:spPr bwMode="auto">
            <a:xfrm>
              <a:off x="4876800" y="41910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29" name="Rectangle 33"/>
            <p:cNvSpPr>
              <a:spLocks noChangeAspect="1" noChangeArrowheads="1"/>
            </p:cNvSpPr>
            <p:nvPr/>
          </p:nvSpPr>
          <p:spPr bwMode="auto">
            <a:xfrm>
              <a:off x="3962400" y="4495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30" name="Rectangle 34"/>
            <p:cNvSpPr>
              <a:spLocks noChangeAspect="1" noChangeArrowheads="1"/>
            </p:cNvSpPr>
            <p:nvPr/>
          </p:nvSpPr>
          <p:spPr bwMode="auto">
            <a:xfrm>
              <a:off x="4267200" y="4495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31" name="Rectangle 35"/>
            <p:cNvSpPr>
              <a:spLocks noChangeAspect="1" noChangeArrowheads="1"/>
            </p:cNvSpPr>
            <p:nvPr/>
          </p:nvSpPr>
          <p:spPr bwMode="auto">
            <a:xfrm>
              <a:off x="4572000" y="4495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32" name="Rectangle 36"/>
            <p:cNvSpPr>
              <a:spLocks noChangeAspect="1" noChangeArrowheads="1"/>
            </p:cNvSpPr>
            <p:nvPr/>
          </p:nvSpPr>
          <p:spPr bwMode="auto">
            <a:xfrm>
              <a:off x="4876800" y="44958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33" name="Rectangle 37"/>
            <p:cNvSpPr>
              <a:spLocks noChangeAspect="1" noChangeArrowheads="1"/>
            </p:cNvSpPr>
            <p:nvPr/>
          </p:nvSpPr>
          <p:spPr bwMode="auto">
            <a:xfrm>
              <a:off x="39624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34" name="Rectangle 38"/>
            <p:cNvSpPr>
              <a:spLocks noChangeAspect="1" noChangeArrowheads="1"/>
            </p:cNvSpPr>
            <p:nvPr/>
          </p:nvSpPr>
          <p:spPr bwMode="auto">
            <a:xfrm>
              <a:off x="42672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35" name="Rectangle 39"/>
            <p:cNvSpPr>
              <a:spLocks noChangeAspect="1" noChangeArrowheads="1"/>
            </p:cNvSpPr>
            <p:nvPr/>
          </p:nvSpPr>
          <p:spPr bwMode="auto">
            <a:xfrm>
              <a:off x="45720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36" name="Rectangle 40"/>
            <p:cNvSpPr>
              <a:spLocks noChangeAspect="1" noChangeArrowheads="1"/>
            </p:cNvSpPr>
            <p:nvPr/>
          </p:nvSpPr>
          <p:spPr bwMode="auto">
            <a:xfrm>
              <a:off x="48768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37" name="Rectangle 41"/>
            <p:cNvSpPr>
              <a:spLocks noChangeAspect="1" noChangeArrowheads="1"/>
            </p:cNvSpPr>
            <p:nvPr/>
          </p:nvSpPr>
          <p:spPr bwMode="auto">
            <a:xfrm>
              <a:off x="39624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38" name="Rectangle 42"/>
            <p:cNvSpPr>
              <a:spLocks noChangeAspect="1" noChangeArrowheads="1"/>
            </p:cNvSpPr>
            <p:nvPr/>
          </p:nvSpPr>
          <p:spPr bwMode="auto">
            <a:xfrm>
              <a:off x="42672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39" name="Rectangle 43"/>
            <p:cNvSpPr>
              <a:spLocks noChangeAspect="1" noChangeArrowheads="1"/>
            </p:cNvSpPr>
            <p:nvPr/>
          </p:nvSpPr>
          <p:spPr bwMode="auto">
            <a:xfrm>
              <a:off x="45720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40" name="Rectangle 44"/>
            <p:cNvSpPr>
              <a:spLocks noChangeAspect="1" noChangeArrowheads="1"/>
            </p:cNvSpPr>
            <p:nvPr/>
          </p:nvSpPr>
          <p:spPr bwMode="auto">
            <a:xfrm>
              <a:off x="48768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66" name="Rectangle 70"/>
            <p:cNvSpPr>
              <a:spLocks noChangeAspect="1" noChangeArrowheads="1"/>
            </p:cNvSpPr>
            <p:nvPr/>
          </p:nvSpPr>
          <p:spPr bwMode="auto">
            <a:xfrm>
              <a:off x="39624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67" name="Rectangle 71"/>
            <p:cNvSpPr>
              <a:spLocks noChangeAspect="1" noChangeArrowheads="1"/>
            </p:cNvSpPr>
            <p:nvPr/>
          </p:nvSpPr>
          <p:spPr bwMode="auto">
            <a:xfrm>
              <a:off x="42672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68" name="Rectangle 72"/>
            <p:cNvSpPr>
              <a:spLocks noChangeAspect="1" noChangeArrowheads="1"/>
            </p:cNvSpPr>
            <p:nvPr/>
          </p:nvSpPr>
          <p:spPr bwMode="auto">
            <a:xfrm>
              <a:off x="45720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69" name="Rectangle 73"/>
            <p:cNvSpPr>
              <a:spLocks noChangeAspect="1" noChangeArrowheads="1"/>
            </p:cNvSpPr>
            <p:nvPr/>
          </p:nvSpPr>
          <p:spPr bwMode="auto">
            <a:xfrm>
              <a:off x="48768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70" name="Rectangle 74"/>
            <p:cNvSpPr>
              <a:spLocks noChangeAspect="1" noChangeArrowheads="1"/>
            </p:cNvSpPr>
            <p:nvPr/>
          </p:nvSpPr>
          <p:spPr bwMode="auto">
            <a:xfrm>
              <a:off x="39624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71" name="Rectangle 75"/>
            <p:cNvSpPr>
              <a:spLocks noChangeAspect="1" noChangeArrowheads="1"/>
            </p:cNvSpPr>
            <p:nvPr/>
          </p:nvSpPr>
          <p:spPr bwMode="auto">
            <a:xfrm>
              <a:off x="42672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72" name="Rectangle 76"/>
            <p:cNvSpPr>
              <a:spLocks noChangeAspect="1" noChangeArrowheads="1"/>
            </p:cNvSpPr>
            <p:nvPr/>
          </p:nvSpPr>
          <p:spPr bwMode="auto">
            <a:xfrm>
              <a:off x="45720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73" name="Rectangle 77"/>
            <p:cNvSpPr>
              <a:spLocks noChangeAspect="1" noChangeArrowheads="1"/>
            </p:cNvSpPr>
            <p:nvPr/>
          </p:nvSpPr>
          <p:spPr bwMode="auto">
            <a:xfrm>
              <a:off x="48768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82" name="Rectangle 86"/>
            <p:cNvSpPr>
              <a:spLocks noChangeAspect="1" noChangeArrowheads="1"/>
            </p:cNvSpPr>
            <p:nvPr/>
          </p:nvSpPr>
          <p:spPr bwMode="auto">
            <a:xfrm>
              <a:off x="5181600" y="41910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83" name="Rectangle 87"/>
            <p:cNvSpPr>
              <a:spLocks noChangeAspect="1" noChangeArrowheads="1"/>
            </p:cNvSpPr>
            <p:nvPr/>
          </p:nvSpPr>
          <p:spPr bwMode="auto">
            <a:xfrm>
              <a:off x="5486400" y="41910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84" name="Rectangle 88"/>
            <p:cNvSpPr>
              <a:spLocks noChangeAspect="1" noChangeArrowheads="1"/>
            </p:cNvSpPr>
            <p:nvPr/>
          </p:nvSpPr>
          <p:spPr bwMode="auto">
            <a:xfrm>
              <a:off x="5181600" y="44958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85" name="Rectangle 89"/>
            <p:cNvSpPr>
              <a:spLocks noChangeAspect="1" noChangeArrowheads="1"/>
            </p:cNvSpPr>
            <p:nvPr/>
          </p:nvSpPr>
          <p:spPr bwMode="auto">
            <a:xfrm>
              <a:off x="5486400" y="44958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86" name="Rectangle 90"/>
            <p:cNvSpPr>
              <a:spLocks noChangeAspect="1" noChangeArrowheads="1"/>
            </p:cNvSpPr>
            <p:nvPr/>
          </p:nvSpPr>
          <p:spPr bwMode="auto">
            <a:xfrm>
              <a:off x="51816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87" name="Rectangle 91"/>
            <p:cNvSpPr>
              <a:spLocks noChangeAspect="1" noChangeArrowheads="1"/>
            </p:cNvSpPr>
            <p:nvPr/>
          </p:nvSpPr>
          <p:spPr bwMode="auto">
            <a:xfrm>
              <a:off x="54864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88" name="Rectangle 92"/>
            <p:cNvSpPr>
              <a:spLocks noChangeAspect="1" noChangeArrowheads="1"/>
            </p:cNvSpPr>
            <p:nvPr/>
          </p:nvSpPr>
          <p:spPr bwMode="auto">
            <a:xfrm>
              <a:off x="51816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89" name="Rectangle 93"/>
            <p:cNvSpPr>
              <a:spLocks noChangeAspect="1" noChangeArrowheads="1"/>
            </p:cNvSpPr>
            <p:nvPr/>
          </p:nvSpPr>
          <p:spPr bwMode="auto">
            <a:xfrm>
              <a:off x="54864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90" name="Rectangle 94"/>
            <p:cNvSpPr>
              <a:spLocks noChangeAspect="1" noChangeArrowheads="1"/>
            </p:cNvSpPr>
            <p:nvPr/>
          </p:nvSpPr>
          <p:spPr bwMode="auto">
            <a:xfrm>
              <a:off x="51816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91" name="Rectangle 95"/>
            <p:cNvSpPr>
              <a:spLocks noChangeAspect="1" noChangeArrowheads="1"/>
            </p:cNvSpPr>
            <p:nvPr/>
          </p:nvSpPr>
          <p:spPr bwMode="auto">
            <a:xfrm>
              <a:off x="54864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92" name="Rectangle 96"/>
            <p:cNvSpPr>
              <a:spLocks noChangeAspect="1" noChangeArrowheads="1"/>
            </p:cNvSpPr>
            <p:nvPr/>
          </p:nvSpPr>
          <p:spPr bwMode="auto">
            <a:xfrm>
              <a:off x="51816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93" name="Rectangle 97"/>
            <p:cNvSpPr>
              <a:spLocks noChangeAspect="1" noChangeArrowheads="1"/>
            </p:cNvSpPr>
            <p:nvPr/>
          </p:nvSpPr>
          <p:spPr bwMode="auto">
            <a:xfrm>
              <a:off x="54864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22"/>
          <p:cNvGrpSpPr/>
          <p:nvPr/>
        </p:nvGrpSpPr>
        <p:grpSpPr>
          <a:xfrm>
            <a:off x="6642100" y="1155700"/>
            <a:ext cx="2273300" cy="2349500"/>
            <a:chOff x="6096000" y="3657600"/>
            <a:chExt cx="2273300" cy="2349500"/>
          </a:xfrm>
        </p:grpSpPr>
        <p:sp>
          <p:nvSpPr>
            <p:cNvPr id="1565718" name="Text Box 22"/>
            <p:cNvSpPr txBox="1">
              <a:spLocks noChangeArrowheads="1"/>
            </p:cNvSpPr>
            <p:nvPr/>
          </p:nvSpPr>
          <p:spPr bwMode="auto">
            <a:xfrm>
              <a:off x="6096000" y="36576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AE00"/>
                  </a:solidFill>
                  <a:latin typeface="Courier New" charset="0"/>
                </a:rPr>
                <a:t>z</a:t>
              </a:r>
            </a:p>
          </p:txBody>
        </p:sp>
        <p:sp>
          <p:nvSpPr>
            <p:cNvPr id="1565721" name="Text Box 25"/>
            <p:cNvSpPr txBox="1">
              <a:spLocks noChangeArrowheads="1"/>
            </p:cNvSpPr>
            <p:nvPr/>
          </p:nvSpPr>
          <p:spPr bwMode="auto">
            <a:xfrm>
              <a:off x="7239000" y="36576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AE00"/>
                  </a:solidFill>
                  <a:latin typeface="Courier New" charset="0"/>
                </a:rPr>
                <a:t>j</a:t>
              </a:r>
            </a:p>
          </p:txBody>
        </p:sp>
        <p:sp>
          <p:nvSpPr>
            <p:cNvPr id="1565724" name="Text Box 28"/>
            <p:cNvSpPr txBox="1">
              <a:spLocks noChangeArrowheads="1"/>
            </p:cNvSpPr>
            <p:nvPr/>
          </p:nvSpPr>
          <p:spPr bwMode="auto">
            <a:xfrm>
              <a:off x="6096000" y="46482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AE00"/>
                  </a:solidFill>
                  <a:latin typeface="Courier New" charset="0"/>
                </a:rPr>
                <a:t>k</a:t>
              </a:r>
            </a:p>
          </p:txBody>
        </p:sp>
        <p:sp>
          <p:nvSpPr>
            <p:cNvPr id="1565741" name="Rectangle 45"/>
            <p:cNvSpPr>
              <a:spLocks noChangeAspect="1" noChangeArrowheads="1"/>
            </p:cNvSpPr>
            <p:nvPr/>
          </p:nvSpPr>
          <p:spPr bwMode="auto">
            <a:xfrm>
              <a:off x="6553200" y="41910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42" name="Rectangle 46"/>
            <p:cNvSpPr>
              <a:spLocks noChangeAspect="1" noChangeArrowheads="1"/>
            </p:cNvSpPr>
            <p:nvPr/>
          </p:nvSpPr>
          <p:spPr bwMode="auto">
            <a:xfrm>
              <a:off x="6858000" y="41910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43" name="Rectangle 47"/>
            <p:cNvSpPr>
              <a:spLocks noChangeAspect="1" noChangeArrowheads="1"/>
            </p:cNvSpPr>
            <p:nvPr/>
          </p:nvSpPr>
          <p:spPr bwMode="auto">
            <a:xfrm>
              <a:off x="7162800" y="41910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44" name="Rectangle 48"/>
            <p:cNvSpPr>
              <a:spLocks noChangeAspect="1" noChangeArrowheads="1"/>
            </p:cNvSpPr>
            <p:nvPr/>
          </p:nvSpPr>
          <p:spPr bwMode="auto">
            <a:xfrm>
              <a:off x="7467600" y="41910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45" name="Rectangle 49"/>
            <p:cNvSpPr>
              <a:spLocks noChangeAspect="1" noChangeArrowheads="1"/>
            </p:cNvSpPr>
            <p:nvPr/>
          </p:nvSpPr>
          <p:spPr bwMode="auto">
            <a:xfrm>
              <a:off x="6553200" y="44958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46" name="Rectangle 50"/>
            <p:cNvSpPr>
              <a:spLocks noChangeAspect="1" noChangeArrowheads="1"/>
            </p:cNvSpPr>
            <p:nvPr/>
          </p:nvSpPr>
          <p:spPr bwMode="auto">
            <a:xfrm>
              <a:off x="6858000" y="4495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47" name="Rectangle 51"/>
            <p:cNvSpPr>
              <a:spLocks noChangeAspect="1" noChangeArrowheads="1"/>
            </p:cNvSpPr>
            <p:nvPr/>
          </p:nvSpPr>
          <p:spPr bwMode="auto">
            <a:xfrm>
              <a:off x="7162800" y="4495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48" name="Rectangle 52"/>
            <p:cNvSpPr>
              <a:spLocks noChangeAspect="1" noChangeArrowheads="1"/>
            </p:cNvSpPr>
            <p:nvPr/>
          </p:nvSpPr>
          <p:spPr bwMode="auto">
            <a:xfrm>
              <a:off x="7467600" y="44958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49" name="Rectangle 53"/>
            <p:cNvSpPr>
              <a:spLocks noChangeAspect="1" noChangeArrowheads="1"/>
            </p:cNvSpPr>
            <p:nvPr/>
          </p:nvSpPr>
          <p:spPr bwMode="auto">
            <a:xfrm>
              <a:off x="6553200" y="48006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50" name="Rectangle 54"/>
            <p:cNvSpPr>
              <a:spLocks noChangeAspect="1" noChangeArrowheads="1"/>
            </p:cNvSpPr>
            <p:nvPr/>
          </p:nvSpPr>
          <p:spPr bwMode="auto">
            <a:xfrm>
              <a:off x="6858000" y="4800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51" name="Rectangle 55"/>
            <p:cNvSpPr>
              <a:spLocks noChangeAspect="1" noChangeArrowheads="1"/>
            </p:cNvSpPr>
            <p:nvPr/>
          </p:nvSpPr>
          <p:spPr bwMode="auto">
            <a:xfrm>
              <a:off x="7162800" y="48006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52" name="Rectangle 56"/>
            <p:cNvSpPr>
              <a:spLocks noChangeAspect="1" noChangeArrowheads="1"/>
            </p:cNvSpPr>
            <p:nvPr/>
          </p:nvSpPr>
          <p:spPr bwMode="auto">
            <a:xfrm>
              <a:off x="7467600" y="48006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53" name="Rectangle 57"/>
            <p:cNvSpPr>
              <a:spLocks noChangeAspect="1" noChangeArrowheads="1"/>
            </p:cNvSpPr>
            <p:nvPr/>
          </p:nvSpPr>
          <p:spPr bwMode="auto">
            <a:xfrm>
              <a:off x="6553200" y="51054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54" name="Rectangle 58"/>
            <p:cNvSpPr>
              <a:spLocks noChangeAspect="1" noChangeArrowheads="1"/>
            </p:cNvSpPr>
            <p:nvPr/>
          </p:nvSpPr>
          <p:spPr bwMode="auto">
            <a:xfrm>
              <a:off x="6858000" y="51054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55" name="Rectangle 59"/>
            <p:cNvSpPr>
              <a:spLocks noChangeAspect="1" noChangeArrowheads="1"/>
            </p:cNvSpPr>
            <p:nvPr/>
          </p:nvSpPr>
          <p:spPr bwMode="auto">
            <a:xfrm>
              <a:off x="7162800" y="51054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56" name="Rectangle 60"/>
            <p:cNvSpPr>
              <a:spLocks noChangeAspect="1" noChangeArrowheads="1"/>
            </p:cNvSpPr>
            <p:nvPr/>
          </p:nvSpPr>
          <p:spPr bwMode="auto">
            <a:xfrm>
              <a:off x="7467600" y="51054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74" name="Rectangle 78"/>
            <p:cNvSpPr>
              <a:spLocks noChangeAspect="1" noChangeArrowheads="1"/>
            </p:cNvSpPr>
            <p:nvPr/>
          </p:nvSpPr>
          <p:spPr bwMode="auto">
            <a:xfrm>
              <a:off x="65532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75" name="Rectangle 79"/>
            <p:cNvSpPr>
              <a:spLocks noChangeAspect="1" noChangeArrowheads="1"/>
            </p:cNvSpPr>
            <p:nvPr/>
          </p:nvSpPr>
          <p:spPr bwMode="auto">
            <a:xfrm>
              <a:off x="68580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76" name="Rectangle 80"/>
            <p:cNvSpPr>
              <a:spLocks noChangeAspect="1" noChangeArrowheads="1"/>
            </p:cNvSpPr>
            <p:nvPr/>
          </p:nvSpPr>
          <p:spPr bwMode="auto">
            <a:xfrm>
              <a:off x="71628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77" name="Rectangle 81"/>
            <p:cNvSpPr>
              <a:spLocks noChangeAspect="1" noChangeArrowheads="1"/>
            </p:cNvSpPr>
            <p:nvPr/>
          </p:nvSpPr>
          <p:spPr bwMode="auto">
            <a:xfrm>
              <a:off x="74676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78" name="Rectangle 82"/>
            <p:cNvSpPr>
              <a:spLocks noChangeAspect="1" noChangeArrowheads="1"/>
            </p:cNvSpPr>
            <p:nvPr/>
          </p:nvSpPr>
          <p:spPr bwMode="auto">
            <a:xfrm>
              <a:off x="65532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79" name="Rectangle 83"/>
            <p:cNvSpPr>
              <a:spLocks noChangeAspect="1" noChangeArrowheads="1"/>
            </p:cNvSpPr>
            <p:nvPr/>
          </p:nvSpPr>
          <p:spPr bwMode="auto">
            <a:xfrm>
              <a:off x="68580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80" name="Rectangle 84"/>
            <p:cNvSpPr>
              <a:spLocks noChangeAspect="1" noChangeArrowheads="1"/>
            </p:cNvSpPr>
            <p:nvPr/>
          </p:nvSpPr>
          <p:spPr bwMode="auto">
            <a:xfrm>
              <a:off x="71628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81" name="Rectangle 85"/>
            <p:cNvSpPr>
              <a:spLocks noChangeAspect="1" noChangeArrowheads="1"/>
            </p:cNvSpPr>
            <p:nvPr/>
          </p:nvSpPr>
          <p:spPr bwMode="auto">
            <a:xfrm>
              <a:off x="74676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94" name="Rectangle 98"/>
            <p:cNvSpPr>
              <a:spLocks noChangeAspect="1" noChangeArrowheads="1"/>
            </p:cNvSpPr>
            <p:nvPr/>
          </p:nvSpPr>
          <p:spPr bwMode="auto">
            <a:xfrm>
              <a:off x="7772400" y="41910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95" name="Rectangle 99"/>
            <p:cNvSpPr>
              <a:spLocks noChangeAspect="1" noChangeArrowheads="1"/>
            </p:cNvSpPr>
            <p:nvPr/>
          </p:nvSpPr>
          <p:spPr bwMode="auto">
            <a:xfrm>
              <a:off x="8077200" y="41910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96" name="Rectangle 100"/>
            <p:cNvSpPr>
              <a:spLocks noChangeAspect="1" noChangeArrowheads="1"/>
            </p:cNvSpPr>
            <p:nvPr/>
          </p:nvSpPr>
          <p:spPr bwMode="auto">
            <a:xfrm>
              <a:off x="7772400" y="44958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97" name="Rectangle 101"/>
            <p:cNvSpPr>
              <a:spLocks noChangeAspect="1" noChangeArrowheads="1"/>
            </p:cNvSpPr>
            <p:nvPr/>
          </p:nvSpPr>
          <p:spPr bwMode="auto">
            <a:xfrm>
              <a:off x="8077200" y="44958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98" name="Rectangle 102"/>
            <p:cNvSpPr>
              <a:spLocks noChangeAspect="1" noChangeArrowheads="1"/>
            </p:cNvSpPr>
            <p:nvPr/>
          </p:nvSpPr>
          <p:spPr bwMode="auto">
            <a:xfrm>
              <a:off x="77724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99" name="Rectangle 103"/>
            <p:cNvSpPr>
              <a:spLocks noChangeAspect="1" noChangeArrowheads="1"/>
            </p:cNvSpPr>
            <p:nvPr/>
          </p:nvSpPr>
          <p:spPr bwMode="auto">
            <a:xfrm>
              <a:off x="80772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800" name="Rectangle 104"/>
            <p:cNvSpPr>
              <a:spLocks noChangeAspect="1" noChangeArrowheads="1"/>
            </p:cNvSpPr>
            <p:nvPr/>
          </p:nvSpPr>
          <p:spPr bwMode="auto">
            <a:xfrm>
              <a:off x="77724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801" name="Rectangle 105"/>
            <p:cNvSpPr>
              <a:spLocks noChangeAspect="1" noChangeArrowheads="1"/>
            </p:cNvSpPr>
            <p:nvPr/>
          </p:nvSpPr>
          <p:spPr bwMode="auto">
            <a:xfrm>
              <a:off x="80772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802" name="Rectangle 106"/>
            <p:cNvSpPr>
              <a:spLocks noChangeAspect="1" noChangeArrowheads="1"/>
            </p:cNvSpPr>
            <p:nvPr/>
          </p:nvSpPr>
          <p:spPr bwMode="auto">
            <a:xfrm>
              <a:off x="77724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803" name="Rectangle 107"/>
            <p:cNvSpPr>
              <a:spLocks noChangeAspect="1" noChangeArrowheads="1"/>
            </p:cNvSpPr>
            <p:nvPr/>
          </p:nvSpPr>
          <p:spPr bwMode="auto">
            <a:xfrm>
              <a:off x="80772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804" name="Rectangle 108"/>
            <p:cNvSpPr>
              <a:spLocks noChangeAspect="1" noChangeArrowheads="1"/>
            </p:cNvSpPr>
            <p:nvPr/>
          </p:nvSpPr>
          <p:spPr bwMode="auto">
            <a:xfrm>
              <a:off x="77724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805" name="Rectangle 109"/>
            <p:cNvSpPr>
              <a:spLocks noChangeAspect="1" noChangeArrowheads="1"/>
            </p:cNvSpPr>
            <p:nvPr/>
          </p:nvSpPr>
          <p:spPr bwMode="auto">
            <a:xfrm>
              <a:off x="80772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125"/>
          <p:cNvGrpSpPr/>
          <p:nvPr/>
        </p:nvGrpSpPr>
        <p:grpSpPr>
          <a:xfrm>
            <a:off x="6489700" y="3517900"/>
            <a:ext cx="2425700" cy="2349500"/>
            <a:chOff x="762000" y="3657600"/>
            <a:chExt cx="2425700" cy="2349500"/>
          </a:xfrm>
        </p:grpSpPr>
        <p:sp>
          <p:nvSpPr>
            <p:cNvPr id="1565700" name="Rectangle 4"/>
            <p:cNvSpPr>
              <a:spLocks noChangeAspect="1" noChangeArrowheads="1"/>
            </p:cNvSpPr>
            <p:nvPr/>
          </p:nvSpPr>
          <p:spPr bwMode="auto">
            <a:xfrm>
              <a:off x="1371600" y="41910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01" name="Rectangle 5"/>
            <p:cNvSpPr>
              <a:spLocks noChangeAspect="1" noChangeArrowheads="1"/>
            </p:cNvSpPr>
            <p:nvPr/>
          </p:nvSpPr>
          <p:spPr bwMode="auto">
            <a:xfrm>
              <a:off x="1676400" y="41910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02" name="Rectangle 6"/>
            <p:cNvSpPr>
              <a:spLocks noChangeAspect="1" noChangeArrowheads="1"/>
            </p:cNvSpPr>
            <p:nvPr/>
          </p:nvSpPr>
          <p:spPr bwMode="auto">
            <a:xfrm>
              <a:off x="1981200" y="4191000"/>
              <a:ext cx="292100" cy="2921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03" name="Rectangle 7"/>
            <p:cNvSpPr>
              <a:spLocks noChangeAspect="1" noChangeArrowheads="1"/>
            </p:cNvSpPr>
            <p:nvPr/>
          </p:nvSpPr>
          <p:spPr bwMode="auto">
            <a:xfrm>
              <a:off x="2286000" y="41910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04" name="Rectangle 8"/>
            <p:cNvSpPr>
              <a:spLocks noChangeAspect="1" noChangeArrowheads="1"/>
            </p:cNvSpPr>
            <p:nvPr/>
          </p:nvSpPr>
          <p:spPr bwMode="auto">
            <a:xfrm>
              <a:off x="1371600" y="4495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05" name="Rectangle 9"/>
            <p:cNvSpPr>
              <a:spLocks noChangeAspect="1" noChangeArrowheads="1"/>
            </p:cNvSpPr>
            <p:nvPr/>
          </p:nvSpPr>
          <p:spPr bwMode="auto">
            <a:xfrm>
              <a:off x="1676400" y="4495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06" name="Rectangle 10"/>
            <p:cNvSpPr>
              <a:spLocks noChangeAspect="1" noChangeArrowheads="1"/>
            </p:cNvSpPr>
            <p:nvPr/>
          </p:nvSpPr>
          <p:spPr bwMode="auto">
            <a:xfrm>
              <a:off x="1981200" y="4495800"/>
              <a:ext cx="2921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07" name="Rectangle 11"/>
            <p:cNvSpPr>
              <a:spLocks noChangeAspect="1" noChangeArrowheads="1"/>
            </p:cNvSpPr>
            <p:nvPr/>
          </p:nvSpPr>
          <p:spPr bwMode="auto">
            <a:xfrm>
              <a:off x="2286000" y="44958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08" name="Rectangle 12"/>
            <p:cNvSpPr>
              <a:spLocks noChangeAspect="1" noChangeArrowheads="1"/>
            </p:cNvSpPr>
            <p:nvPr/>
          </p:nvSpPr>
          <p:spPr bwMode="auto">
            <a:xfrm>
              <a:off x="13716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09" name="Rectangle 13"/>
            <p:cNvSpPr>
              <a:spLocks noChangeAspect="1" noChangeArrowheads="1"/>
            </p:cNvSpPr>
            <p:nvPr/>
          </p:nvSpPr>
          <p:spPr bwMode="auto">
            <a:xfrm>
              <a:off x="16764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10" name="Rectangle 14"/>
            <p:cNvSpPr>
              <a:spLocks noChangeAspect="1" noChangeArrowheads="1"/>
            </p:cNvSpPr>
            <p:nvPr/>
          </p:nvSpPr>
          <p:spPr bwMode="auto">
            <a:xfrm>
              <a:off x="19812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11" name="Rectangle 15"/>
            <p:cNvSpPr>
              <a:spLocks noChangeAspect="1" noChangeArrowheads="1"/>
            </p:cNvSpPr>
            <p:nvPr/>
          </p:nvSpPr>
          <p:spPr bwMode="auto">
            <a:xfrm>
              <a:off x="22860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12" name="Rectangle 16"/>
            <p:cNvSpPr>
              <a:spLocks noChangeAspect="1" noChangeArrowheads="1"/>
            </p:cNvSpPr>
            <p:nvPr/>
          </p:nvSpPr>
          <p:spPr bwMode="auto">
            <a:xfrm>
              <a:off x="13716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13" name="Rectangle 17"/>
            <p:cNvSpPr>
              <a:spLocks noChangeAspect="1" noChangeArrowheads="1"/>
            </p:cNvSpPr>
            <p:nvPr/>
          </p:nvSpPr>
          <p:spPr bwMode="auto">
            <a:xfrm>
              <a:off x="16764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14" name="Rectangle 18"/>
            <p:cNvSpPr>
              <a:spLocks noChangeAspect="1" noChangeArrowheads="1"/>
            </p:cNvSpPr>
            <p:nvPr/>
          </p:nvSpPr>
          <p:spPr bwMode="auto">
            <a:xfrm>
              <a:off x="19812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15" name="Rectangle 19"/>
            <p:cNvSpPr>
              <a:spLocks noChangeAspect="1" noChangeArrowheads="1"/>
            </p:cNvSpPr>
            <p:nvPr/>
          </p:nvSpPr>
          <p:spPr bwMode="auto">
            <a:xfrm>
              <a:off x="22860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16" name="Text Box 20"/>
            <p:cNvSpPr txBox="1">
              <a:spLocks noChangeArrowheads="1"/>
            </p:cNvSpPr>
            <p:nvPr/>
          </p:nvSpPr>
          <p:spPr bwMode="auto">
            <a:xfrm>
              <a:off x="914400" y="36576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AE00"/>
                  </a:solidFill>
                  <a:latin typeface="Courier New" charset="0"/>
                </a:rPr>
                <a:t>x</a:t>
              </a:r>
            </a:p>
          </p:txBody>
        </p:sp>
        <p:sp>
          <p:nvSpPr>
            <p:cNvPr id="1565719" name="Text Box 23"/>
            <p:cNvSpPr txBox="1">
              <a:spLocks noChangeArrowheads="1"/>
            </p:cNvSpPr>
            <p:nvPr/>
          </p:nvSpPr>
          <p:spPr bwMode="auto">
            <a:xfrm>
              <a:off x="2057400" y="36576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AE00"/>
                  </a:solidFill>
                  <a:latin typeface="Courier New" charset="0"/>
                </a:rPr>
                <a:t>j</a:t>
              </a:r>
            </a:p>
          </p:txBody>
        </p:sp>
        <p:sp>
          <p:nvSpPr>
            <p:cNvPr id="1565722" name="Text Box 26"/>
            <p:cNvSpPr txBox="1">
              <a:spLocks noChangeArrowheads="1"/>
            </p:cNvSpPr>
            <p:nvPr/>
          </p:nvSpPr>
          <p:spPr bwMode="auto">
            <a:xfrm>
              <a:off x="762000" y="4648200"/>
              <a:ext cx="36671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>
                  <a:solidFill>
                    <a:srgbClr val="00AE00"/>
                  </a:solidFill>
                  <a:latin typeface="Courier New" charset="0"/>
                </a:rPr>
                <a:t>i</a:t>
              </a:r>
            </a:p>
          </p:txBody>
        </p:sp>
        <p:sp>
          <p:nvSpPr>
            <p:cNvPr id="1565758" name="Rectangle 62"/>
            <p:cNvSpPr>
              <a:spLocks noChangeAspect="1" noChangeArrowheads="1"/>
            </p:cNvSpPr>
            <p:nvPr/>
          </p:nvSpPr>
          <p:spPr bwMode="auto">
            <a:xfrm>
              <a:off x="13716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59" name="Rectangle 63"/>
            <p:cNvSpPr>
              <a:spLocks noChangeAspect="1" noChangeArrowheads="1"/>
            </p:cNvSpPr>
            <p:nvPr/>
          </p:nvSpPr>
          <p:spPr bwMode="auto">
            <a:xfrm>
              <a:off x="16764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60" name="Rectangle 64"/>
            <p:cNvSpPr>
              <a:spLocks noChangeAspect="1" noChangeArrowheads="1"/>
            </p:cNvSpPr>
            <p:nvPr/>
          </p:nvSpPr>
          <p:spPr bwMode="auto">
            <a:xfrm>
              <a:off x="19812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61" name="Rectangle 65"/>
            <p:cNvSpPr>
              <a:spLocks noChangeAspect="1" noChangeArrowheads="1"/>
            </p:cNvSpPr>
            <p:nvPr/>
          </p:nvSpPr>
          <p:spPr bwMode="auto">
            <a:xfrm>
              <a:off x="22860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62" name="Rectangle 66"/>
            <p:cNvSpPr>
              <a:spLocks noChangeAspect="1" noChangeArrowheads="1"/>
            </p:cNvSpPr>
            <p:nvPr/>
          </p:nvSpPr>
          <p:spPr bwMode="auto">
            <a:xfrm>
              <a:off x="13716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63" name="Rectangle 67"/>
            <p:cNvSpPr>
              <a:spLocks noChangeAspect="1" noChangeArrowheads="1"/>
            </p:cNvSpPr>
            <p:nvPr/>
          </p:nvSpPr>
          <p:spPr bwMode="auto">
            <a:xfrm>
              <a:off x="16764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64" name="Rectangle 68"/>
            <p:cNvSpPr>
              <a:spLocks noChangeAspect="1" noChangeArrowheads="1"/>
            </p:cNvSpPr>
            <p:nvPr/>
          </p:nvSpPr>
          <p:spPr bwMode="auto">
            <a:xfrm>
              <a:off x="19812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765" name="Rectangle 69"/>
            <p:cNvSpPr>
              <a:spLocks noChangeAspect="1" noChangeArrowheads="1"/>
            </p:cNvSpPr>
            <p:nvPr/>
          </p:nvSpPr>
          <p:spPr bwMode="auto">
            <a:xfrm>
              <a:off x="22860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806" name="Rectangle 110"/>
            <p:cNvSpPr>
              <a:spLocks noChangeAspect="1" noChangeArrowheads="1"/>
            </p:cNvSpPr>
            <p:nvPr/>
          </p:nvSpPr>
          <p:spPr bwMode="auto">
            <a:xfrm>
              <a:off x="2590800" y="41910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807" name="Rectangle 111"/>
            <p:cNvSpPr>
              <a:spLocks noChangeAspect="1" noChangeArrowheads="1"/>
            </p:cNvSpPr>
            <p:nvPr/>
          </p:nvSpPr>
          <p:spPr bwMode="auto">
            <a:xfrm>
              <a:off x="2895600" y="41910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808" name="Rectangle 112"/>
            <p:cNvSpPr>
              <a:spLocks noChangeAspect="1" noChangeArrowheads="1"/>
            </p:cNvSpPr>
            <p:nvPr/>
          </p:nvSpPr>
          <p:spPr bwMode="auto">
            <a:xfrm>
              <a:off x="2590800" y="44958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809" name="Rectangle 113"/>
            <p:cNvSpPr>
              <a:spLocks noChangeAspect="1" noChangeArrowheads="1"/>
            </p:cNvSpPr>
            <p:nvPr/>
          </p:nvSpPr>
          <p:spPr bwMode="auto">
            <a:xfrm>
              <a:off x="2895600" y="4495800"/>
              <a:ext cx="292100" cy="2921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810" name="Rectangle 114"/>
            <p:cNvSpPr>
              <a:spLocks noChangeAspect="1" noChangeArrowheads="1"/>
            </p:cNvSpPr>
            <p:nvPr/>
          </p:nvSpPr>
          <p:spPr bwMode="auto">
            <a:xfrm>
              <a:off x="25908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811" name="Rectangle 115"/>
            <p:cNvSpPr>
              <a:spLocks noChangeAspect="1" noChangeArrowheads="1"/>
            </p:cNvSpPr>
            <p:nvPr/>
          </p:nvSpPr>
          <p:spPr bwMode="auto">
            <a:xfrm>
              <a:off x="2895600" y="48006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812" name="Rectangle 116"/>
            <p:cNvSpPr>
              <a:spLocks noChangeAspect="1" noChangeArrowheads="1"/>
            </p:cNvSpPr>
            <p:nvPr/>
          </p:nvSpPr>
          <p:spPr bwMode="auto">
            <a:xfrm>
              <a:off x="25908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813" name="Rectangle 117"/>
            <p:cNvSpPr>
              <a:spLocks noChangeAspect="1" noChangeArrowheads="1"/>
            </p:cNvSpPr>
            <p:nvPr/>
          </p:nvSpPr>
          <p:spPr bwMode="auto">
            <a:xfrm>
              <a:off x="2895600" y="51054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814" name="Rectangle 118"/>
            <p:cNvSpPr>
              <a:spLocks noChangeAspect="1" noChangeArrowheads="1"/>
            </p:cNvSpPr>
            <p:nvPr/>
          </p:nvSpPr>
          <p:spPr bwMode="auto">
            <a:xfrm>
              <a:off x="25908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815" name="Rectangle 119"/>
            <p:cNvSpPr>
              <a:spLocks noChangeAspect="1" noChangeArrowheads="1"/>
            </p:cNvSpPr>
            <p:nvPr/>
          </p:nvSpPr>
          <p:spPr bwMode="auto">
            <a:xfrm>
              <a:off x="2895600" y="54102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816" name="Rectangle 120"/>
            <p:cNvSpPr>
              <a:spLocks noChangeAspect="1" noChangeArrowheads="1"/>
            </p:cNvSpPr>
            <p:nvPr/>
          </p:nvSpPr>
          <p:spPr bwMode="auto">
            <a:xfrm>
              <a:off x="25908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65817" name="Rectangle 121"/>
            <p:cNvSpPr>
              <a:spLocks noChangeAspect="1" noChangeArrowheads="1"/>
            </p:cNvSpPr>
            <p:nvPr/>
          </p:nvSpPr>
          <p:spPr bwMode="auto">
            <a:xfrm>
              <a:off x="2895600" y="5715000"/>
              <a:ext cx="292100" cy="292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412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partly inspired by previous MIT 6.823 and Berkeley CS252 computer architecture courses created by my collaborators and colleagues:</a:t>
            </a:r>
          </a:p>
          <a:p>
            <a:pPr lvl="1"/>
            <a:r>
              <a:rPr lang="en-US" dirty="0" err="1"/>
              <a:t>Arvind</a:t>
            </a:r>
            <a:r>
              <a:rPr lang="en-US" dirty="0"/>
              <a:t> (MIT)</a:t>
            </a:r>
          </a:p>
          <a:p>
            <a:pPr lvl="1"/>
            <a:r>
              <a:rPr lang="en-US" dirty="0"/>
              <a:t>Joel </a:t>
            </a:r>
            <a:r>
              <a:rPr lang="en-US" dirty="0" err="1"/>
              <a:t>Emer</a:t>
            </a:r>
            <a:r>
              <a:rPr lang="en-US" dirty="0"/>
              <a:t> (Intel/MIT)</a:t>
            </a:r>
          </a:p>
          <a:p>
            <a:pPr lvl="1"/>
            <a:r>
              <a:rPr lang="en-US" dirty="0"/>
              <a:t>James Hoe (CMU)</a:t>
            </a:r>
          </a:p>
          <a:p>
            <a:pPr lvl="1"/>
            <a:r>
              <a:rPr lang="en-US" dirty="0"/>
              <a:t>John </a:t>
            </a:r>
            <a:r>
              <a:rPr lang="en-US" dirty="0" err="1"/>
              <a:t>Kubiatowicz</a:t>
            </a:r>
            <a:r>
              <a:rPr lang="en-US" dirty="0"/>
              <a:t> (UCB)</a:t>
            </a:r>
          </a:p>
          <a:p>
            <a:pPr lvl="1"/>
            <a:r>
              <a:rPr lang="en-US" dirty="0"/>
              <a:t>David Patterson (UCB)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67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CS152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 1 solutions discussed in section on Friday</a:t>
            </a:r>
          </a:p>
          <a:p>
            <a:r>
              <a:rPr lang="en-US" dirty="0"/>
              <a:t>Lab 1 due 11:59PM Wed Feb 17</a:t>
            </a:r>
          </a:p>
          <a:p>
            <a:endParaRPr lang="en-US" dirty="0"/>
          </a:p>
          <a:p>
            <a:r>
              <a:rPr lang="en-US" dirty="0"/>
              <a:t>PS 2 out today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Monday Feb 15 is President’s Day Holiday, </a:t>
            </a:r>
            <a:r>
              <a:rPr lang="en-US" b="1" i="1" dirty="0"/>
              <a:t>no class!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C2A54D-D38A-6449-A27D-1BD4A1440DD2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56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CS252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thinking of class projects and forming teams of two</a:t>
            </a:r>
          </a:p>
          <a:p>
            <a:r>
              <a:rPr lang="en-US" dirty="0"/>
              <a:t>Use </a:t>
            </a:r>
            <a:r>
              <a:rPr lang="en-US" dirty="0" err="1"/>
              <a:t>Krste’s</a:t>
            </a:r>
            <a:r>
              <a:rPr lang="en-US" dirty="0"/>
              <a:t> office hours to discuss ideas</a:t>
            </a:r>
          </a:p>
          <a:p>
            <a:pPr lvl="1"/>
            <a:r>
              <a:rPr lang="en-US" dirty="0"/>
              <a:t>Email for Zoom link</a:t>
            </a:r>
          </a:p>
          <a:p>
            <a:r>
              <a:rPr lang="en-US" dirty="0"/>
              <a:t>Proposal due Wednesday February 24th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C89C21-81C6-1849-AF7F-456E69B3BB35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281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013F-7517-4445-881C-F55EFEA7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Guest Lecturers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0705-7C40-164F-A215-61DABC6F2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Will cover prefetching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Following slides provided from last year as additional material.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34C43-46CB-4943-B446-5A3530AA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6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  <a:cs typeface="굴림" charset="-127"/>
              </a:rPr>
              <a:t>Recap: Multilevel Caches</a:t>
            </a:r>
          </a:p>
        </p:txBody>
      </p:sp>
      <p:sp>
        <p:nvSpPr>
          <p:cNvPr id="1544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ko-KR" b="1" dirty="0">
                <a:ea typeface="굴림" charset="-127"/>
                <a:cs typeface="굴림" charset="-127"/>
              </a:rPr>
              <a:t>Problem</a:t>
            </a:r>
            <a:r>
              <a:rPr lang="en-US" altLang="ko-KR" dirty="0">
                <a:ea typeface="굴림" charset="-127"/>
                <a:cs typeface="굴림" charset="-127"/>
              </a:rPr>
              <a:t>: A memory cannot be large and fast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b="1" dirty="0">
                <a:ea typeface="굴림" charset="-127"/>
                <a:cs typeface="굴림" charset="-127"/>
              </a:rPr>
              <a:t>Solution</a:t>
            </a:r>
            <a:r>
              <a:rPr lang="en-US" altLang="ko-KR" dirty="0">
                <a:ea typeface="굴림" charset="-127"/>
                <a:cs typeface="굴림" charset="-127"/>
              </a:rPr>
              <a:t>: Increasing sizes of cache at each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F976-12BD-5E42-B483-A1C37F766528}" type="slidenum">
              <a:rPr lang="en-US"/>
              <a:pPr/>
              <a:t>6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7000" y="2590800"/>
            <a:ext cx="5994400" cy="1306513"/>
            <a:chOff x="552" y="1200"/>
            <a:chExt cx="4368" cy="1215"/>
          </a:xfrm>
        </p:grpSpPr>
        <p:sp>
          <p:nvSpPr>
            <p:cNvPr id="1544197" name="Rectangle 5"/>
            <p:cNvSpPr>
              <a:spLocks noChangeArrowheads="1"/>
            </p:cNvSpPr>
            <p:nvPr/>
          </p:nvSpPr>
          <p:spPr bwMode="auto">
            <a:xfrm>
              <a:off x="552" y="1440"/>
              <a:ext cx="768" cy="7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cs typeface="Calibri"/>
                </a:rPr>
                <a:t>CPU</a:t>
              </a:r>
            </a:p>
          </p:txBody>
        </p:sp>
        <p:sp>
          <p:nvSpPr>
            <p:cNvPr id="1544198" name="Rectangle 6"/>
            <p:cNvSpPr>
              <a:spLocks noChangeArrowheads="1"/>
            </p:cNvSpPr>
            <p:nvPr/>
          </p:nvSpPr>
          <p:spPr bwMode="auto">
            <a:xfrm>
              <a:off x="1656" y="1584"/>
              <a:ext cx="480" cy="45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cs typeface="Calibri"/>
                </a:rPr>
                <a:t>L1$</a:t>
              </a:r>
            </a:p>
          </p:txBody>
        </p:sp>
        <p:sp>
          <p:nvSpPr>
            <p:cNvPr id="1544199" name="Rectangle 7"/>
            <p:cNvSpPr>
              <a:spLocks noChangeArrowheads="1"/>
            </p:cNvSpPr>
            <p:nvPr/>
          </p:nvSpPr>
          <p:spPr bwMode="auto">
            <a:xfrm>
              <a:off x="2472" y="1440"/>
              <a:ext cx="816" cy="8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cs typeface="Calibri"/>
                </a:rPr>
                <a:t>L2$</a:t>
              </a:r>
            </a:p>
          </p:txBody>
        </p:sp>
        <p:sp>
          <p:nvSpPr>
            <p:cNvPr id="1544200" name="Rectangle 8"/>
            <p:cNvSpPr>
              <a:spLocks noChangeArrowheads="1"/>
            </p:cNvSpPr>
            <p:nvPr/>
          </p:nvSpPr>
          <p:spPr bwMode="auto">
            <a:xfrm>
              <a:off x="3624" y="1200"/>
              <a:ext cx="1296" cy="121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800" b="1">
                  <a:solidFill>
                    <a:srgbClr val="000000"/>
                  </a:solidFill>
                  <a:latin typeface="Calibri"/>
                  <a:cs typeface="Calibri"/>
                </a:rPr>
                <a:t>DRAM</a:t>
              </a:r>
            </a:p>
          </p:txBody>
        </p:sp>
        <p:sp>
          <p:nvSpPr>
            <p:cNvPr id="1544201" name="Line 9"/>
            <p:cNvSpPr>
              <a:spLocks noChangeShapeType="1"/>
            </p:cNvSpPr>
            <p:nvPr/>
          </p:nvSpPr>
          <p:spPr bwMode="auto">
            <a:xfrm>
              <a:off x="1320" y="1824"/>
              <a:ext cx="33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44202" name="Line 10"/>
            <p:cNvSpPr>
              <a:spLocks noChangeShapeType="1"/>
            </p:cNvSpPr>
            <p:nvPr/>
          </p:nvSpPr>
          <p:spPr bwMode="auto">
            <a:xfrm>
              <a:off x="2136" y="1824"/>
              <a:ext cx="33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1544203" name="Line 11"/>
            <p:cNvSpPr>
              <a:spLocks noChangeShapeType="1"/>
            </p:cNvSpPr>
            <p:nvPr/>
          </p:nvSpPr>
          <p:spPr bwMode="auto">
            <a:xfrm>
              <a:off x="3288" y="1824"/>
              <a:ext cx="33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1544204" name="Text Box 12"/>
          <p:cNvSpPr txBox="1">
            <a:spLocks noChangeArrowheads="1"/>
          </p:cNvSpPr>
          <p:nvPr/>
        </p:nvSpPr>
        <p:spPr bwMode="auto">
          <a:xfrm>
            <a:off x="304800" y="4343400"/>
            <a:ext cx="8572500" cy="13112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Verdana" charset="0"/>
              </a:rPr>
              <a:t>Local miss rate = misses in cache / accesses to cache</a:t>
            </a:r>
          </a:p>
          <a:p>
            <a:r>
              <a:rPr lang="en-US" sz="2000">
                <a:solidFill>
                  <a:srgbClr val="000000"/>
                </a:solidFill>
                <a:latin typeface="Verdana" charset="0"/>
              </a:rPr>
              <a:t>Global miss rate = misses in cache / CPU memory accesses</a:t>
            </a:r>
          </a:p>
          <a:p>
            <a:r>
              <a:rPr lang="en-US" sz="2000">
                <a:solidFill>
                  <a:srgbClr val="000000"/>
                </a:solidFill>
                <a:latin typeface="Verdana" charset="0"/>
              </a:rPr>
              <a:t>Misses per instruction = misses in cache / number of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5372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X704 PowerPC Processor</a:t>
            </a:r>
            <a:br>
              <a:rPr lang="en-US" dirty="0"/>
            </a:br>
            <a:r>
              <a:rPr lang="en-US" dirty="0"/>
              <a:t>(1997)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7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6362318" cy="40386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304800" y="4724400"/>
            <a:ext cx="2819400" cy="1393686"/>
            <a:chOff x="304800" y="4724400"/>
            <a:chExt cx="2819400" cy="1393686"/>
          </a:xfrm>
        </p:grpSpPr>
        <p:cxnSp>
          <p:nvCxnSpPr>
            <p:cNvPr id="7" name="Straight Arrow Connector 6"/>
            <p:cNvCxnSpPr/>
            <p:nvPr/>
          </p:nvCxnSpPr>
          <p:spPr bwMode="auto">
            <a:xfrm flipV="1">
              <a:off x="1524000" y="4724400"/>
              <a:ext cx="381000" cy="6096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lg" len="lg"/>
            </a:ln>
            <a:effectLst>
              <a:glow rad="101600">
                <a:schemeClr val="tx1">
                  <a:alpha val="75000"/>
                </a:schemeClr>
              </a:glow>
            </a:effectLst>
          </p:spPr>
        </p:cxnSp>
        <p:sp>
          <p:nvSpPr>
            <p:cNvPr id="11" name="TextBox 10"/>
            <p:cNvSpPr txBox="1"/>
            <p:nvPr/>
          </p:nvSpPr>
          <p:spPr>
            <a:xfrm>
              <a:off x="304800" y="5410200"/>
              <a:ext cx="2819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2KB L1 Direct-Mapped Instruction Cache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48000" y="4724400"/>
            <a:ext cx="2895600" cy="1701463"/>
            <a:chOff x="3048000" y="4724400"/>
            <a:chExt cx="2895600" cy="1701463"/>
          </a:xfrm>
        </p:grpSpPr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3048000" y="4724400"/>
              <a:ext cx="381000" cy="6858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lg" len="lg"/>
            </a:ln>
            <a:effectLst>
              <a:glow rad="101600">
                <a:schemeClr val="tx1">
                  <a:alpha val="75000"/>
                </a:schemeClr>
              </a:glow>
            </a:effectLst>
          </p:spPr>
        </p:cxnSp>
        <p:sp>
          <p:nvSpPr>
            <p:cNvPr id="12" name="TextBox 11"/>
            <p:cNvSpPr txBox="1"/>
            <p:nvPr/>
          </p:nvSpPr>
          <p:spPr>
            <a:xfrm>
              <a:off x="3124200" y="5410200"/>
              <a:ext cx="2819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2KB L1 Direct-Mapped Write-Through Data Cache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58000" y="1295400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32KB L2 8-way Set-Associative Write-Back Unified Cache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6019800" y="1981200"/>
            <a:ext cx="685800" cy="381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>
            <a:glow rad="101600">
              <a:schemeClr val="tx1">
                <a:alpha val="75000"/>
              </a:schemeClr>
            </a:glow>
          </a:effec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787AF6-2189-FF40-9360-F13C5F77DD3B}"/>
              </a:ext>
            </a:extLst>
          </p:cNvPr>
          <p:cNvSpPr txBox="1"/>
          <p:nvPr/>
        </p:nvSpPr>
        <p:spPr>
          <a:xfrm>
            <a:off x="6705600" y="3401794"/>
            <a:ext cx="2362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0.5µm </a:t>
            </a:r>
            <a:r>
              <a:rPr lang="en-US" sz="2000" dirty="0" err="1">
                <a:solidFill>
                  <a:schemeClr val="tx1"/>
                </a:solidFill>
                <a:latin typeface="Calibri"/>
                <a:cs typeface="Calibri"/>
              </a:rPr>
              <a:t>BiCMOS</a:t>
            </a:r>
            <a:endParaRPr lang="en-US" sz="200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Ran at 410-533MHz when other PC processors were much lower clock rate</a:t>
            </a:r>
          </a:p>
          <a:p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Project delayed –missed market window for Apple</a:t>
            </a:r>
          </a:p>
        </p:txBody>
      </p:sp>
    </p:spTree>
    <p:extLst>
      <p:ext uri="{BB962C8B-B14F-4D97-AF65-F5344CB8AC3E}">
        <p14:creationId xmlns:p14="http://schemas.microsoft.com/office/powerpoint/2010/main" val="246455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Victim Caches (HP 7200)</a:t>
            </a:r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990600" y="914400"/>
            <a:ext cx="1016000" cy="1752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2667000" y="1752600"/>
            <a:ext cx="1600200" cy="927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>
                <a:solidFill>
                  <a:schemeClr val="tx1"/>
                </a:solidFill>
                <a:latin typeface="Calibri"/>
                <a:cs typeface="Calibri"/>
              </a:rPr>
              <a:t>L1 Data Cache</a:t>
            </a:r>
            <a:endParaRPr lang="en-US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91493" name="Line 5"/>
          <p:cNvSpPr>
            <a:spLocks noChangeShapeType="1"/>
          </p:cNvSpPr>
          <p:nvPr/>
        </p:nvSpPr>
        <p:spPr bwMode="auto">
          <a:xfrm flipH="1" flipV="1">
            <a:off x="1981200" y="22098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1494" name="Rectangle 6"/>
          <p:cNvSpPr>
            <a:spLocks noChangeArrowheads="1"/>
          </p:cNvSpPr>
          <p:nvPr/>
        </p:nvSpPr>
        <p:spPr bwMode="auto">
          <a:xfrm>
            <a:off x="6172200" y="990600"/>
            <a:ext cx="1524000" cy="1676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000">
                <a:solidFill>
                  <a:schemeClr val="tx1"/>
                </a:solidFill>
                <a:latin typeface="Calibri"/>
                <a:cs typeface="Calibri"/>
              </a:rPr>
              <a:t>Unified L2 Cache</a:t>
            </a:r>
          </a:p>
        </p:txBody>
      </p:sp>
      <p:sp>
        <p:nvSpPr>
          <p:cNvPr id="191495" name="Rectangle 7"/>
          <p:cNvSpPr>
            <a:spLocks noChangeArrowheads="1"/>
          </p:cNvSpPr>
          <p:nvPr/>
        </p:nvSpPr>
        <p:spPr bwMode="auto">
          <a:xfrm>
            <a:off x="1143000" y="1905000"/>
            <a:ext cx="685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2000">
                <a:solidFill>
                  <a:schemeClr val="tx1"/>
                </a:solidFill>
                <a:latin typeface="Calibri"/>
                <a:cs typeface="Calibri"/>
              </a:rPr>
              <a:t>RF</a:t>
            </a:r>
          </a:p>
        </p:txBody>
      </p:sp>
      <p:sp>
        <p:nvSpPr>
          <p:cNvPr id="191496" name="Line 8"/>
          <p:cNvSpPr>
            <a:spLocks noChangeShapeType="1"/>
          </p:cNvSpPr>
          <p:nvPr/>
        </p:nvSpPr>
        <p:spPr bwMode="auto">
          <a:xfrm flipV="1">
            <a:off x="1295400" y="1676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1497" name="Line 9"/>
          <p:cNvSpPr>
            <a:spLocks noChangeShapeType="1"/>
          </p:cNvSpPr>
          <p:nvPr/>
        </p:nvSpPr>
        <p:spPr bwMode="auto">
          <a:xfrm flipV="1">
            <a:off x="1447800" y="1676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1498" name="Line 10"/>
          <p:cNvSpPr>
            <a:spLocks noChangeShapeType="1"/>
          </p:cNvSpPr>
          <p:nvPr/>
        </p:nvSpPr>
        <p:spPr bwMode="auto">
          <a:xfrm>
            <a:off x="1600200" y="1676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1499" name="Text Box 11"/>
          <p:cNvSpPr txBox="1">
            <a:spLocks noChangeArrowheads="1"/>
          </p:cNvSpPr>
          <p:nvPr/>
        </p:nvSpPr>
        <p:spPr bwMode="auto">
          <a:xfrm>
            <a:off x="990600" y="1066800"/>
            <a:ext cx="9906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Calibri"/>
                <a:cs typeface="Calibri"/>
              </a:rPr>
              <a:t>CPU</a:t>
            </a:r>
          </a:p>
        </p:txBody>
      </p:sp>
      <p:sp>
        <p:nvSpPr>
          <p:cNvPr id="191500" name="Rectangle 12"/>
          <p:cNvSpPr>
            <a:spLocks noChangeArrowheads="1"/>
          </p:cNvSpPr>
          <p:nvPr/>
        </p:nvSpPr>
        <p:spPr bwMode="auto">
          <a:xfrm>
            <a:off x="4191000" y="3352800"/>
            <a:ext cx="1219200" cy="838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 dirty="0">
                <a:solidFill>
                  <a:schemeClr val="tx1"/>
                </a:solidFill>
                <a:latin typeface="Calibri"/>
                <a:cs typeface="Calibri"/>
              </a:rPr>
              <a:t>Victim</a:t>
            </a:r>
          </a:p>
          <a:p>
            <a:r>
              <a:rPr lang="en-US" sz="1400" dirty="0">
                <a:solidFill>
                  <a:schemeClr val="tx1"/>
                </a:solidFill>
                <a:latin typeface="Calibri"/>
                <a:cs typeface="Calibri"/>
              </a:rPr>
              <a:t>FA Cache</a:t>
            </a:r>
          </a:p>
          <a:p>
            <a:r>
              <a:rPr lang="en-US" sz="1400" dirty="0">
                <a:solidFill>
                  <a:schemeClr val="tx1"/>
                </a:solidFill>
                <a:latin typeface="Calibri"/>
                <a:cs typeface="Calibri"/>
              </a:rPr>
              <a:t>4 blocks</a:t>
            </a:r>
          </a:p>
        </p:txBody>
      </p:sp>
      <p:sp>
        <p:nvSpPr>
          <p:cNvPr id="191501" name="Line 13"/>
          <p:cNvSpPr>
            <a:spLocks noChangeShapeType="1"/>
          </p:cNvSpPr>
          <p:nvPr/>
        </p:nvSpPr>
        <p:spPr bwMode="auto">
          <a:xfrm>
            <a:off x="4267200" y="24384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1502" name="Line 14"/>
          <p:cNvSpPr>
            <a:spLocks noChangeShapeType="1"/>
          </p:cNvSpPr>
          <p:nvPr/>
        </p:nvSpPr>
        <p:spPr bwMode="auto">
          <a:xfrm>
            <a:off x="4267200" y="1981200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1503" name="Line 15"/>
          <p:cNvSpPr>
            <a:spLocks noChangeShapeType="1"/>
          </p:cNvSpPr>
          <p:nvPr/>
        </p:nvSpPr>
        <p:spPr bwMode="auto">
          <a:xfrm>
            <a:off x="4800600" y="2438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4800600" y="2514600"/>
            <a:ext cx="146569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/>
                <a:cs typeface="Calibri"/>
              </a:rPr>
              <a:t>Evicted data</a:t>
            </a:r>
          </a:p>
          <a:p>
            <a:r>
              <a:rPr lang="en-US" sz="2000" dirty="0">
                <a:solidFill>
                  <a:schemeClr val="accent1"/>
                </a:solidFill>
                <a:latin typeface="Calibri"/>
                <a:cs typeface="Calibri"/>
              </a:rPr>
              <a:t>from L1</a:t>
            </a:r>
          </a:p>
        </p:txBody>
      </p:sp>
      <p:sp>
        <p:nvSpPr>
          <p:cNvPr id="191505" name="Line 17"/>
          <p:cNvSpPr>
            <a:spLocks noChangeShapeType="1"/>
          </p:cNvSpPr>
          <p:nvPr/>
        </p:nvSpPr>
        <p:spPr bwMode="auto">
          <a:xfrm>
            <a:off x="5410200" y="3657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1506" name="Text Box 18"/>
          <p:cNvSpPr txBox="1">
            <a:spLocks noChangeArrowheads="1"/>
          </p:cNvSpPr>
          <p:nvPr/>
        </p:nvSpPr>
        <p:spPr bwMode="auto">
          <a:xfrm>
            <a:off x="5486400" y="3657600"/>
            <a:ext cx="146569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1"/>
                </a:solidFill>
                <a:latin typeface="Calibri"/>
                <a:cs typeface="Calibri"/>
              </a:rPr>
              <a:t>Evicted data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1"/>
                </a:solidFill>
                <a:latin typeface="Calibri"/>
                <a:cs typeface="Calibri"/>
              </a:rPr>
              <a:t>from VC</a:t>
            </a:r>
          </a:p>
        </p:txBody>
      </p:sp>
      <p:sp>
        <p:nvSpPr>
          <p:cNvPr id="191507" name="Text Box 19"/>
          <p:cNvSpPr txBox="1">
            <a:spLocks noChangeArrowheads="1"/>
          </p:cNvSpPr>
          <p:nvPr/>
        </p:nvSpPr>
        <p:spPr bwMode="auto">
          <a:xfrm>
            <a:off x="6324600" y="3352800"/>
            <a:ext cx="12887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i="1" dirty="0">
                <a:solidFill>
                  <a:schemeClr val="tx2"/>
                </a:solidFill>
                <a:latin typeface="Calibri"/>
                <a:cs typeface="Calibri"/>
              </a:rPr>
              <a:t>to where?</a:t>
            </a:r>
          </a:p>
        </p:txBody>
      </p:sp>
      <p:sp>
        <p:nvSpPr>
          <p:cNvPr id="191508" name="Line 20"/>
          <p:cNvSpPr>
            <a:spLocks noChangeShapeType="1"/>
          </p:cNvSpPr>
          <p:nvPr/>
        </p:nvSpPr>
        <p:spPr bwMode="auto">
          <a:xfrm>
            <a:off x="3352800" y="2667000"/>
            <a:ext cx="0" cy="1047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1509" name="Line 21"/>
          <p:cNvSpPr>
            <a:spLocks noChangeShapeType="1"/>
          </p:cNvSpPr>
          <p:nvPr/>
        </p:nvSpPr>
        <p:spPr bwMode="auto">
          <a:xfrm>
            <a:off x="2362200" y="37338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1510" name="Text Box 22"/>
          <p:cNvSpPr txBox="1">
            <a:spLocks noChangeArrowheads="1"/>
          </p:cNvSpPr>
          <p:nvPr/>
        </p:nvSpPr>
        <p:spPr bwMode="auto">
          <a:xfrm>
            <a:off x="1524000" y="3733800"/>
            <a:ext cx="2468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alibri"/>
                <a:cs typeface="Calibri"/>
              </a:rPr>
              <a:t>Hit data from VC (miss in L1)</a:t>
            </a:r>
          </a:p>
        </p:txBody>
      </p:sp>
      <p:sp>
        <p:nvSpPr>
          <p:cNvPr id="191511" name="Line 23"/>
          <p:cNvSpPr>
            <a:spLocks noChangeShapeType="1"/>
          </p:cNvSpPr>
          <p:nvPr/>
        </p:nvSpPr>
        <p:spPr bwMode="auto">
          <a:xfrm flipH="1" flipV="1">
            <a:off x="2362200" y="2209800"/>
            <a:ext cx="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1512" name="Line 24"/>
          <p:cNvSpPr>
            <a:spLocks noChangeShapeType="1"/>
          </p:cNvSpPr>
          <p:nvPr/>
        </p:nvSpPr>
        <p:spPr bwMode="auto">
          <a:xfrm flipH="1" flipV="1">
            <a:off x="1981200" y="1981200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91513" name="Text Box 25"/>
          <p:cNvSpPr txBox="1">
            <a:spLocks noChangeArrowheads="1"/>
          </p:cNvSpPr>
          <p:nvPr/>
        </p:nvSpPr>
        <p:spPr bwMode="auto">
          <a:xfrm>
            <a:off x="381000" y="4495800"/>
            <a:ext cx="84582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Victim cache is a small associative backup cache, added to a direct-mapped cache, which holds recently evicted lines</a:t>
            </a: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First look up in direct-mapped cache</a:t>
            </a: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If miss, look in victim cache</a:t>
            </a: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If hit in victim cache, swap hit line with line now evicted from L1</a:t>
            </a:r>
          </a:p>
          <a:p>
            <a:pPr algn="l">
              <a:spcBef>
                <a:spcPts val="0"/>
              </a:spcBef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 If miss in victim cache, L1 victim -&gt; VC, VC victim-&gt;?</a:t>
            </a:r>
          </a:p>
          <a:p>
            <a:pPr algn="l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Fast hit time of direct mapped but with reduced conflict misses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162800" y="6477000"/>
            <a:ext cx="1905000" cy="292100"/>
          </a:xfrm>
        </p:spPr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8</a:t>
            </a:fld>
            <a:endParaRPr lang="en-US" b="0" dirty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2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R10000 Off-Chip L2 Cache</a:t>
            </a:r>
            <a:br>
              <a:rPr lang="en-US" dirty="0"/>
            </a:br>
            <a:r>
              <a:rPr lang="en-US" dirty="0"/>
              <a:t>(Yeager, IEEE Micro 1996)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9</a:t>
            </a:fld>
            <a:endParaRPr lang="en-US" b="0">
              <a:solidFill>
                <a:srgbClr val="FBBA03"/>
              </a:solidFill>
            </a:endParaRPr>
          </a:p>
        </p:txBody>
      </p:sp>
      <p:pic>
        <p:nvPicPr>
          <p:cNvPr id="5" name="Picture 4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45864"/>
            <a:ext cx="5181600" cy="577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90038"/>
      </p:ext>
    </p:extLst>
  </p:cSld>
  <p:clrMapOvr>
    <a:masterClrMapping/>
  </p:clrMapOvr>
</p:sld>
</file>

<file path=ppt/theme/theme1.xml><?xml version="1.0" encoding="utf-8"?>
<a:theme xmlns:a="http://schemas.openxmlformats.org/drawingml/2006/main" name="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dirty="0">
            <a:solidFill>
              <a:schemeClr val="tx1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 cmpd="sng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rm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3993</TotalTime>
  <Pages>12</Pages>
  <Words>2165</Words>
  <Application>Microsoft Macintosh PowerPoint</Application>
  <PresentationFormat>Letter Paper (8.5x11 in)</PresentationFormat>
  <Paragraphs>338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Courier</vt:lpstr>
      <vt:lpstr>Courier New</vt:lpstr>
      <vt:lpstr>Times New Roman</vt:lpstr>
      <vt:lpstr>Verdana</vt:lpstr>
      <vt:lpstr>Wingdings</vt:lpstr>
      <vt:lpstr>1_CS252-template</vt:lpstr>
      <vt:lpstr>2_CS252-template</vt:lpstr>
      <vt:lpstr>3_CS252-template</vt:lpstr>
      <vt:lpstr>4_CS252-template</vt:lpstr>
      <vt:lpstr>CS 152 Computer Architecture and Engineering CS252 Graduate Computer Architecture   Lecture 7 – Memory III</vt:lpstr>
      <vt:lpstr>Last time in Lecture 6</vt:lpstr>
      <vt:lpstr>CS152 Administrivia</vt:lpstr>
      <vt:lpstr>CS252 Administrivia</vt:lpstr>
      <vt:lpstr>Guest Lecturers Today</vt:lpstr>
      <vt:lpstr>Recap: Multilevel Caches</vt:lpstr>
      <vt:lpstr>Exponential X704 PowerPC Processor (1997)</vt:lpstr>
      <vt:lpstr>Victim Caches (HP 7200)</vt:lpstr>
      <vt:lpstr>MIPS R10000 Off-Chip L2 Cache (Yeager, IEEE Micro 1996)</vt:lpstr>
      <vt:lpstr>Way-Predicting Caches (MIPS R10000 L2 cache)</vt:lpstr>
      <vt:lpstr>R10000 L2 Cache Timing Diagram</vt:lpstr>
      <vt:lpstr>Way-Predicting Instruction Cache  (Alpha 21264-like)</vt:lpstr>
      <vt:lpstr>Reduce Miss Penalty of Long Blocks: Early Restart and Critical Word First</vt:lpstr>
      <vt:lpstr>Increasing Cache Bandwidth with Non-Blocking Caches</vt:lpstr>
      <vt:lpstr>Value of Hit Under Miss for SPEC  (old data)</vt:lpstr>
      <vt:lpstr>Prefetching</vt:lpstr>
      <vt:lpstr>Issues in Prefetching</vt:lpstr>
      <vt:lpstr>Hardware Instruction Prefetching</vt:lpstr>
      <vt:lpstr>Hardware Data Prefetching</vt:lpstr>
      <vt:lpstr>Software Prefetching</vt:lpstr>
      <vt:lpstr>Software Prefetching Issues</vt:lpstr>
      <vt:lpstr>Software Prefetching Example</vt:lpstr>
      <vt:lpstr>Compiler Optimizations</vt:lpstr>
      <vt:lpstr>Loop Interchange</vt:lpstr>
      <vt:lpstr>Loop Fusion</vt:lpstr>
      <vt:lpstr>Matrix Multiply, Naïve Code</vt:lpstr>
      <vt:lpstr>Matrix Multiply with Cache Tiling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Computer Architecture and Engineering</dc:title>
  <dc:subject/>
  <dc:creator> Krste Asanovic</dc:creator>
  <cp:keywords/>
  <dc:description/>
  <cp:lastModifiedBy>Krste Asanovic</cp:lastModifiedBy>
  <cp:revision>586</cp:revision>
  <cp:lastPrinted>2013-01-24T23:37:40Z</cp:lastPrinted>
  <dcterms:created xsi:type="dcterms:W3CDTF">2012-01-24T20:37:12Z</dcterms:created>
  <dcterms:modified xsi:type="dcterms:W3CDTF">2021-02-13T06:44:04Z</dcterms:modified>
  <cp:category/>
</cp:coreProperties>
</file>