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98" r:id="rId2"/>
    <p:sldMasterId id="2147483707" r:id="rId3"/>
    <p:sldMasterId id="2147483716" r:id="rId4"/>
    <p:sldMasterId id="2147483720" r:id="rId5"/>
    <p:sldMasterId id="2147483730" r:id="rId6"/>
  </p:sldMasterIdLst>
  <p:notesMasterIdLst>
    <p:notesMasterId r:id="rId47"/>
  </p:notesMasterIdLst>
  <p:handoutMasterIdLst>
    <p:handoutMasterId r:id="rId48"/>
  </p:handoutMasterIdLst>
  <p:sldIdLst>
    <p:sldId id="322" r:id="rId7"/>
    <p:sldId id="678" r:id="rId8"/>
    <p:sldId id="732" r:id="rId9"/>
    <p:sldId id="733" r:id="rId10"/>
    <p:sldId id="734" r:id="rId11"/>
    <p:sldId id="735" r:id="rId12"/>
    <p:sldId id="736" r:id="rId13"/>
    <p:sldId id="637" r:id="rId14"/>
    <p:sldId id="639" r:id="rId15"/>
    <p:sldId id="640" r:id="rId16"/>
    <p:sldId id="737" r:id="rId17"/>
    <p:sldId id="707" r:id="rId18"/>
    <p:sldId id="708" r:id="rId19"/>
    <p:sldId id="681" r:id="rId20"/>
    <p:sldId id="709" r:id="rId21"/>
    <p:sldId id="710" r:id="rId22"/>
    <p:sldId id="711" r:id="rId23"/>
    <p:sldId id="712" r:id="rId24"/>
    <p:sldId id="660" r:id="rId25"/>
    <p:sldId id="677" r:id="rId26"/>
    <p:sldId id="713" r:id="rId27"/>
    <p:sldId id="714" r:id="rId28"/>
    <p:sldId id="715" r:id="rId29"/>
    <p:sldId id="716" r:id="rId30"/>
    <p:sldId id="717" r:id="rId31"/>
    <p:sldId id="718" r:id="rId32"/>
    <p:sldId id="719" r:id="rId33"/>
    <p:sldId id="720" r:id="rId34"/>
    <p:sldId id="721" r:id="rId35"/>
    <p:sldId id="722" r:id="rId36"/>
    <p:sldId id="723" r:id="rId37"/>
    <p:sldId id="724" r:id="rId38"/>
    <p:sldId id="725" r:id="rId39"/>
    <p:sldId id="726" r:id="rId40"/>
    <p:sldId id="727" r:id="rId41"/>
    <p:sldId id="728" r:id="rId42"/>
    <p:sldId id="729" r:id="rId43"/>
    <p:sldId id="730" r:id="rId44"/>
    <p:sldId id="731" r:id="rId45"/>
    <p:sldId id="617" r:id="rId4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9E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878" autoAdjust="0"/>
    <p:restoredTop sz="87891" autoAdjust="0"/>
  </p:normalViewPr>
  <p:slideViewPr>
    <p:cSldViewPr>
      <p:cViewPr varScale="1">
        <p:scale>
          <a:sx n="112" d="100"/>
          <a:sy n="112" d="100"/>
        </p:scale>
        <p:origin x="2480" y="184"/>
      </p:cViewPr>
      <p:guideLst>
        <p:guide orient="horz" pos="2208"/>
        <p:guide pos="21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518E6-8AD9-4449-8A17-74F42A27A413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4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A7F65-C480-6045-BAA2-8852E0C74057}" type="slidenum">
              <a:rPr lang="en-US">
                <a:solidFill>
                  <a:srgbClr val="0000FF"/>
                </a:solidFill>
              </a:rPr>
              <a:pPr/>
              <a:t>19</a:t>
            </a:fld>
            <a:endParaRPr lang="en-US">
              <a:solidFill>
                <a:srgbClr val="0000FF"/>
              </a:solidFill>
            </a:endParaRPr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196B9-8D1A-9D48-8B02-CB59335ADCBC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r>
              <a:rPr lang="en-US" altLang="ko-KR">
                <a:ea typeface="굴림" charset="-127"/>
                <a:cs typeface="굴림" charset="-127"/>
              </a:rPr>
              <a:t>Relaxes the contiguous allocation requirement.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196B9-8D1A-9D48-8B02-CB59335ADCBC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r>
              <a:rPr lang="en-US" altLang="ko-KR">
                <a:ea typeface="굴림" charset="-127"/>
                <a:cs typeface="굴림" charset="-127"/>
              </a:rPr>
              <a:t>Relaxes the contiguous allocation requirement.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196B9-8D1A-9D48-8B02-CB59335ADCBC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r>
              <a:rPr lang="en-US" altLang="ko-KR">
                <a:ea typeface="굴림" charset="-127"/>
                <a:cs typeface="굴림" charset="-127"/>
              </a:rPr>
              <a:t>Relaxes the contiguous allocation requirement.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2D6F9-BD87-C64A-ABC7-B58786228444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1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r>
              <a:rPr lang="en-US" altLang="ko-KR">
                <a:ea typeface="굴림" charset="-127"/>
                <a:cs typeface="굴림" charset="-127"/>
              </a:rPr>
              <a:t>Single-level Store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D2E4D-D41E-5B4D-B421-EDA43215B74E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1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endParaRPr lang="ko-KR" altLang="en-US">
              <a:ea typeface="굴림" charset="-127"/>
              <a:cs typeface="굴림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1FB35E-1776-5144-A94E-56BD02B37DD7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1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5A51F8-73D5-064B-B945-D5EADB50CA12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2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r>
              <a:rPr lang="en-US" altLang="ko-KR">
                <a:ea typeface="굴림" charset="-127"/>
                <a:cs typeface="굴림" charset="-127"/>
              </a:rPr>
              <a:t>Virtual address space is large but only a small fraction of the</a:t>
            </a:r>
          </a:p>
          <a:p>
            <a:r>
              <a:rPr lang="en-US" altLang="ko-KR">
                <a:ea typeface="굴림" charset="-127"/>
                <a:cs typeface="굴림" charset="-127"/>
              </a:rPr>
              <a:t>pages are populated.  So we can use a sparse representation</a:t>
            </a:r>
          </a:p>
          <a:p>
            <a:r>
              <a:rPr lang="en-US" altLang="ko-KR">
                <a:ea typeface="굴림" charset="-127"/>
                <a:cs typeface="굴림" charset="-127"/>
              </a:rPr>
              <a:t>of the table.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8E3698-8743-1846-A4B7-A150278E3AFF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2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8464A-7152-A545-983D-9A2D6980091E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7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98323-185F-0142-BF9E-03E2CF5FAB12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5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0387E-7711-D74D-A4E4-064EB5177220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2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AB26A-2B7A-2044-B0C7-5FD4CB773199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r>
              <a:rPr lang="en-US" altLang="ko-KR">
                <a:ea typeface="굴림" charset="-127"/>
                <a:cs typeface="굴림" charset="-127"/>
              </a:rPr>
              <a:t>3 memory references</a:t>
            </a:r>
          </a:p>
          <a:p>
            <a:r>
              <a:rPr lang="en-US" altLang="ko-KR">
                <a:ea typeface="굴림" charset="-127"/>
                <a:cs typeface="굴림" charset="-127"/>
              </a:rPr>
              <a:t>2 page faults (disk accesses) + .. </a:t>
            </a:r>
          </a:p>
          <a:p>
            <a:endParaRPr lang="en-US" altLang="ko-KR">
              <a:ea typeface="굴림" charset="-127"/>
              <a:cs typeface="굴림" charset="-127"/>
            </a:endParaRPr>
          </a:p>
          <a:p>
            <a:r>
              <a:rPr lang="en-US" altLang="ko-KR">
                <a:ea typeface="굴림" charset="-127"/>
                <a:cs typeface="굴림" charset="-127"/>
              </a:rPr>
              <a:t>Actually used in IBM before paged memory.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BB045-B7ED-064B-8C55-B09C54CFF3E3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9C5C1-1410-6645-919B-F0D489DFFE5C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3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FC96E-7708-0E42-8915-B402C51FFFE9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3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3DD48-7234-7D49-80D8-2564C3784A37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92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2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832431-74DD-E743-9F33-0821DD3E2AB9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1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7A1B1-C6C7-C446-99DA-6038C074CACB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1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D2C29B50-5976-9A4C-B11D-9261481A1C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19A8A4D-9327-0845-99CF-1901A4CD7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433276-06D7-7D41-AC53-AF8CA3D92749}" type="slidenum"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863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72866" name="Rectangle 2">
            <a:extLst>
              <a:ext uri="{FF2B5EF4-FFF2-40B4-BE49-F238E27FC236}">
                <a16:creationId xmlns:a16="http://schemas.microsoft.com/office/drawing/2014/main" id="{3C878D7D-DA1B-9E42-83BA-D6958D339EB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2338"/>
            <a:ext cx="4262438" cy="3197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2867" name="Rectangle 3">
            <a:extLst>
              <a:ext uri="{FF2B5EF4-FFF2-40B4-BE49-F238E27FC236}">
                <a16:creationId xmlns:a16="http://schemas.microsoft.com/office/drawing/2014/main" id="{89ABEFB3-534D-504C-966A-4AC8961C2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71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A501989-F1B0-7C4F-9610-49D1857822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470D89B-70E3-9E4D-8D05-4733808CC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7575C6-AD11-6941-A187-5F4B2D5E449E}" type="slidenum"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863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76962" name="Rectangle 2">
            <a:extLst>
              <a:ext uri="{FF2B5EF4-FFF2-40B4-BE49-F238E27FC236}">
                <a16:creationId xmlns:a16="http://schemas.microsoft.com/office/drawing/2014/main" id="{AF2B71E4-B291-CD49-9DF3-82BBADD0623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2338"/>
            <a:ext cx="4262438" cy="3197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63" name="Rectangle 3">
            <a:extLst>
              <a:ext uri="{FF2B5EF4-FFF2-40B4-BE49-F238E27FC236}">
                <a16:creationId xmlns:a16="http://schemas.microsoft.com/office/drawing/2014/main" id="{6134C566-63A2-3E4A-BD4B-C4CF7BA8A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20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A20EE5EE-2B54-3B43-8799-5722CC2CB8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B777AC8-C338-7C42-809B-A8CF609B0B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8AC336-543D-8341-8EC1-214DC5F83A67}" type="slidenum"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863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79010" name="Rectangle 2">
            <a:extLst>
              <a:ext uri="{FF2B5EF4-FFF2-40B4-BE49-F238E27FC236}">
                <a16:creationId xmlns:a16="http://schemas.microsoft.com/office/drawing/2014/main" id="{0782AF6E-34B0-B044-9283-E5A0D06EC02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2338"/>
            <a:ext cx="4262438" cy="3197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9011" name="Rectangle 3">
            <a:extLst>
              <a:ext uri="{FF2B5EF4-FFF2-40B4-BE49-F238E27FC236}">
                <a16:creationId xmlns:a16="http://schemas.microsoft.com/office/drawing/2014/main" id="{44DA3ED1-8387-A447-907D-D7CFDB0E2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67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0B004-06E0-DD4B-9EAA-5385B8F506B7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4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0B9CC-F342-E34A-A311-6830038DD696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4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9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ko-KR" altLang="en-US" dirty="0">
              <a:ea typeface="굴림" charset="-127"/>
              <a:cs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CD725-72A8-EE40-A308-1AD18FA6A453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9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3C866-40C1-C848-AF54-E7F38EE2F1F2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9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r>
              <a:rPr lang="en-US" altLang="ko-KR">
                <a:ea typeface="굴림" charset="-127"/>
                <a:cs typeface="굴림" charset="-127"/>
              </a:rPr>
              <a:t>Permits sharing of program segments.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9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6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4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0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85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18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22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8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5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14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15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65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11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47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4098925" y="1414462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2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/>
        </p:nvSpPr>
        <p:spPr>
          <a:xfrm>
            <a:off x="2574925" y="6405562"/>
            <a:ext cx="430688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http://www.csg.csail.mit.edu/6.823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8461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2425" y="341312"/>
            <a:ext cx="76485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90612" y="1314450"/>
            <a:ext cx="690721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17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, text on left, text on righ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20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299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7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419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414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575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58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7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154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29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625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55834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2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729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523" y="6374621"/>
            <a:ext cx="961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CS252</a:t>
            </a:r>
          </a:p>
        </p:txBody>
      </p:sp>
    </p:spTree>
    <p:extLst>
      <p:ext uri="{BB962C8B-B14F-4D97-AF65-F5344CB8AC3E}">
        <p14:creationId xmlns:p14="http://schemas.microsoft.com/office/powerpoint/2010/main" val="26650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2/12/2013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19227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52425" y="341312"/>
            <a:ext cx="76485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090612" y="1314450"/>
            <a:ext cx="690721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eaLnBrk="1" fontAlgn="auto" hangingPunct="1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6.823 L8- </a:t>
            </a:r>
            <a:fld id="{00000000-1234-1234-1234-123412341234}" type="slidenum">
              <a:rPr lang="en-US" kern="0">
                <a:solidFill>
                  <a:srgbClr val="000000"/>
                </a:solidFill>
              </a:rPr>
              <a:pPr eaLnBrk="1" fontAlgn="auto" hangingPunct="1">
                <a:buClr>
                  <a:srgbClr val="000000"/>
                </a:buClr>
              </a:pPr>
              <a:t>‹#›</a:t>
            </a:fld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Joel Emer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330200" y="1219200"/>
            <a:ext cx="8534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9" name="Shape 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hape 20"/>
          <p:cNvCxnSpPr/>
          <p:nvPr/>
        </p:nvCxnSpPr>
        <p:spPr>
          <a:xfrm>
            <a:off x="330200" y="1219200"/>
            <a:ext cx="8534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1" name="Shape 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8633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2/14/2013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87658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</a:t>
            </a:r>
            <a:r>
              <a:rPr lang="en-US" sz="110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, 2015</a:t>
            </a:r>
            <a:endParaRPr lang="en-US" sz="1100" dirty="0">
              <a:solidFill>
                <a:srgbClr val="1B3384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93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15</a:t>
            </a:r>
          </a:p>
        </p:txBody>
      </p:sp>
    </p:spTree>
    <p:extLst>
      <p:ext uri="{BB962C8B-B14F-4D97-AF65-F5344CB8AC3E}">
        <p14:creationId xmlns:p14="http://schemas.microsoft.com/office/powerpoint/2010/main" val="296143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0020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r>
              <a:rPr lang="en-US" dirty="0"/>
              <a:t>CS252 Graduate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Lecture 8 </a:t>
            </a:r>
            <a:r>
              <a:rPr lang="mr-IN" dirty="0"/>
              <a:t>–</a:t>
            </a:r>
            <a:r>
              <a:rPr lang="en-US" dirty="0"/>
              <a:t> Address Translation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of California at Berkeley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www.eecs.berkeley.edu</a:t>
            </a:r>
            <a:r>
              <a:rPr lang="en-US" sz="2000" b="1" dirty="0">
                <a:latin typeface="Courier" charset="0"/>
              </a:rPr>
              <a:t>/~</a:t>
            </a:r>
            <a:r>
              <a:rPr lang="en-US" sz="2000" b="1" dirty="0" err="1">
                <a:latin typeface="Courier" charset="0"/>
              </a:rPr>
              <a:t>krste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inst.eecs.berkeley.edu</a:t>
            </a:r>
            <a:r>
              <a:rPr lang="en-US" sz="2000" b="1" dirty="0">
                <a:latin typeface="Courier" charset="0"/>
              </a:rPr>
              <a:t>/~cs152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B9B8BA9-C43C-1E49-B42F-F95D1DBF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B52E72-71FD-DC47-855A-B81F91951127}" type="slidenum"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77986" name="Rectangle 2">
            <a:extLst>
              <a:ext uri="{FF2B5EF4-FFF2-40B4-BE49-F238E27FC236}">
                <a16:creationId xmlns:a16="http://schemas.microsoft.com/office/drawing/2014/main" id="{ECD287E5-2551-E94A-8A7D-5E9316798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39100" cy="990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Value of Hit Under Miss for SPEC </a:t>
            </a:r>
            <a:br>
              <a:rPr lang="en-US" altLang="en-US"/>
            </a:br>
            <a:r>
              <a:rPr lang="en-US" altLang="en-US"/>
              <a:t>(old data)</a:t>
            </a:r>
          </a:p>
        </p:txBody>
      </p:sp>
      <p:sp>
        <p:nvSpPr>
          <p:cNvPr id="1577987" name="Rectangle 3">
            <a:extLst>
              <a:ext uri="{FF2B5EF4-FFF2-40B4-BE49-F238E27FC236}">
                <a16:creationId xmlns:a16="http://schemas.microsoft.com/office/drawing/2014/main" id="{AE2E9C4C-196D-DC49-9D28-DA9C907D3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507" y="5463382"/>
            <a:ext cx="7848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000" dirty="0"/>
              <a:t>FP programs on average: AMAT= 0.68 -&gt; 0.52 -&gt; 0.34 -&gt; 0.26</a:t>
            </a:r>
          </a:p>
          <a:p>
            <a:r>
              <a:rPr lang="en-US" altLang="en-US" sz="2000" dirty="0" err="1"/>
              <a:t>Int</a:t>
            </a:r>
            <a:r>
              <a:rPr lang="en-US" altLang="en-US" sz="2000" dirty="0"/>
              <a:t> programs on average: AMAT= 0.24 -&gt; 0.20 -&gt; 0.19 -&gt; 0.19</a:t>
            </a:r>
          </a:p>
          <a:p>
            <a:r>
              <a:rPr lang="en-US" altLang="en-US" sz="2000" dirty="0"/>
              <a:t>8 KB Data Cache, Direct Mapped, 32B block, 16 cycle miss, SPEC 92</a:t>
            </a:r>
          </a:p>
        </p:txBody>
      </p:sp>
      <p:grpSp>
        <p:nvGrpSpPr>
          <p:cNvPr id="1577995" name="Group 11">
            <a:extLst>
              <a:ext uri="{FF2B5EF4-FFF2-40B4-BE49-F238E27FC236}">
                <a16:creationId xmlns:a16="http://schemas.microsoft.com/office/drawing/2014/main" id="{3238EDE5-C09B-B94A-BD02-44ADEABFAE8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2472"/>
            <a:ext cx="7696200" cy="5640717"/>
            <a:chOff x="513" y="157"/>
            <a:chExt cx="4656" cy="3359"/>
          </a:xfrm>
        </p:grpSpPr>
        <p:pic>
          <p:nvPicPr>
            <p:cNvPr id="1577989" name="Picture 5">
              <a:extLst>
                <a:ext uri="{FF2B5EF4-FFF2-40B4-BE49-F238E27FC236}">
                  <a16:creationId xmlns:a16="http://schemas.microsoft.com/office/drawing/2014/main" id="{38CBFA49-8661-334B-B838-02F25D7DBF7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" y="157"/>
              <a:ext cx="4656" cy="3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7990" name="Rectangle 6">
              <a:extLst>
                <a:ext uri="{FF2B5EF4-FFF2-40B4-BE49-F238E27FC236}">
                  <a16:creationId xmlns:a16="http://schemas.microsoft.com/office/drawing/2014/main" id="{28F592C8-3232-E248-B2B4-8701C10B9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2041"/>
              <a:ext cx="57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Integer</a:t>
              </a:r>
            </a:p>
          </p:txBody>
        </p:sp>
        <p:sp>
          <p:nvSpPr>
            <p:cNvPr id="1577991" name="Rectangle 7">
              <a:extLst>
                <a:ext uri="{FF2B5EF4-FFF2-40B4-BE49-F238E27FC236}">
                  <a16:creationId xmlns:a16="http://schemas.microsoft.com/office/drawing/2014/main" id="{AD879EF0-DF5D-5741-8F04-2CB06CACB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195"/>
              <a:ext cx="1042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Floating Point</a:t>
              </a:r>
            </a:p>
          </p:txBody>
        </p:sp>
        <p:sp>
          <p:nvSpPr>
            <p:cNvPr id="1577992" name="Line 8">
              <a:extLst>
                <a:ext uri="{FF2B5EF4-FFF2-40B4-BE49-F238E27FC236}">
                  <a16:creationId xmlns:a16="http://schemas.microsoft.com/office/drawing/2014/main" id="{2E94F21E-48D9-E44B-B80C-C950E54CA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28"/>
              <a:ext cx="0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577993" name="Rectangle 9">
            <a:extLst>
              <a:ext uri="{FF2B5EF4-FFF2-40B4-BE49-F238E27FC236}">
                <a16:creationId xmlns:a16="http://schemas.microsoft.com/office/drawing/2014/main" id="{A6181090-A59E-0A40-93CE-B28087CEA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832643"/>
            <a:ext cx="3124200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“Hit under n Misses”</a:t>
            </a:r>
          </a:p>
        </p:txBody>
      </p:sp>
      <p:sp>
        <p:nvSpPr>
          <p:cNvPr id="1577994" name="Rectangle 10">
            <a:extLst>
              <a:ext uri="{FF2B5EF4-FFF2-40B4-BE49-F238E27FC236}">
                <a16:creationId xmlns:a16="http://schemas.microsoft.com/office/drawing/2014/main" id="{C5EA955B-B247-9748-BFA2-E3B6A161E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362200"/>
            <a:ext cx="83820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0-&gt;1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1-&gt;2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2-&gt;64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2429131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E873-0AB8-254F-A87C-4D5854B6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3B306-F1FD-8246-AD72-E2897050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4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Bare Machine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1785E-00C5-3543-9CC3-BD4A01458D9E}" type="slidenum">
              <a:rPr lang="en-US"/>
              <a:pPr/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7438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4724400"/>
            <a:ext cx="7683500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bare machine, the only kind of address is a physical address, corresponding to address lines of actual hardware memory.</a:t>
            </a:r>
          </a:p>
        </p:txBody>
      </p:sp>
      <p:sp>
        <p:nvSpPr>
          <p:cNvPr id="1743907" name="Line 35"/>
          <p:cNvSpPr>
            <a:spLocks noChangeShapeType="1"/>
          </p:cNvSpPr>
          <p:nvPr/>
        </p:nvSpPr>
        <p:spPr bwMode="auto">
          <a:xfrm>
            <a:off x="5638800" y="18288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43876" name="Line 4"/>
          <p:cNvSpPr>
            <a:spLocks noChangeShapeType="1"/>
          </p:cNvSpPr>
          <p:nvPr/>
        </p:nvSpPr>
        <p:spPr bwMode="auto">
          <a:xfrm>
            <a:off x="8077200" y="1828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43877" name="Line 5"/>
          <p:cNvSpPr>
            <a:spLocks noChangeShapeType="1"/>
          </p:cNvSpPr>
          <p:nvPr/>
        </p:nvSpPr>
        <p:spPr bwMode="auto">
          <a:xfrm>
            <a:off x="2895600" y="18288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5800" y="1219200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1743879" name="Rectangle 7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PC</a:t>
              </a:r>
            </a:p>
          </p:txBody>
        </p:sp>
        <p:sp>
          <p:nvSpPr>
            <p:cNvPr id="1743880" name="Freeform 8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743882" name="Rectangle 10"/>
          <p:cNvSpPr>
            <a:spLocks noChangeArrowheads="1"/>
          </p:cNvSpPr>
          <p:nvPr/>
        </p:nvSpPr>
        <p:spPr bwMode="auto">
          <a:xfrm>
            <a:off x="1981200" y="1295400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Inst. Cache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48000" y="12192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743884" name="Rectangle 1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D</a:t>
              </a:r>
            </a:p>
          </p:txBody>
        </p:sp>
        <p:sp>
          <p:nvSpPr>
            <p:cNvPr id="1743885" name="Freeform 1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743886" name="Rectangle 14"/>
          <p:cNvSpPr>
            <a:spLocks noChangeArrowheads="1"/>
          </p:cNvSpPr>
          <p:nvPr/>
        </p:nvSpPr>
        <p:spPr bwMode="auto">
          <a:xfrm>
            <a:off x="3505200" y="1295400"/>
            <a:ext cx="10668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Decode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800600" y="12192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743888" name="Rectangle 1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E</a:t>
              </a:r>
            </a:p>
          </p:txBody>
        </p:sp>
        <p:sp>
          <p:nvSpPr>
            <p:cNvPr id="1743889" name="Freeform 1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743890" name="Freeform 18"/>
          <p:cNvSpPr>
            <a:spLocks/>
          </p:cNvSpPr>
          <p:nvPr/>
        </p:nvSpPr>
        <p:spPr bwMode="auto">
          <a:xfrm>
            <a:off x="5257800" y="1295400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91200" y="12192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743892" name="Rectangle 2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M</a:t>
              </a:r>
            </a:p>
          </p:txBody>
        </p:sp>
        <p:sp>
          <p:nvSpPr>
            <p:cNvPr id="1743893" name="Freeform 2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743895" name="Rectangle 23"/>
          <p:cNvSpPr>
            <a:spLocks noChangeArrowheads="1"/>
          </p:cNvSpPr>
          <p:nvPr/>
        </p:nvSpPr>
        <p:spPr bwMode="auto">
          <a:xfrm>
            <a:off x="7162800" y="1295400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Data Cache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8229600" y="12192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743897" name="Rectangle 2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W</a:t>
              </a:r>
            </a:p>
          </p:txBody>
        </p:sp>
        <p:sp>
          <p:nvSpPr>
            <p:cNvPr id="1743898" name="Freeform 2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743899" name="Line 27"/>
          <p:cNvSpPr>
            <a:spLocks noChangeShapeType="1"/>
          </p:cNvSpPr>
          <p:nvPr/>
        </p:nvSpPr>
        <p:spPr bwMode="auto">
          <a:xfrm>
            <a:off x="5105400" y="1524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43900" name="Line 28"/>
          <p:cNvSpPr>
            <a:spLocks noChangeShapeType="1"/>
          </p:cNvSpPr>
          <p:nvPr/>
        </p:nvSpPr>
        <p:spPr bwMode="auto">
          <a:xfrm>
            <a:off x="5105400" y="2133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43901" name="Text Box 29"/>
          <p:cNvSpPr txBox="1">
            <a:spLocks noChangeArrowheads="1"/>
          </p:cNvSpPr>
          <p:nvPr/>
        </p:nvSpPr>
        <p:spPr bwMode="auto">
          <a:xfrm>
            <a:off x="5329153" y="1644620"/>
            <a:ext cx="31290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+</a:t>
            </a:r>
          </a:p>
        </p:txBody>
      </p:sp>
      <p:sp>
        <p:nvSpPr>
          <p:cNvPr id="1743906" name="Line 34"/>
          <p:cNvSpPr>
            <a:spLocks noChangeShapeType="1"/>
          </p:cNvSpPr>
          <p:nvPr/>
        </p:nvSpPr>
        <p:spPr bwMode="auto">
          <a:xfrm>
            <a:off x="990600" y="182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43908" name="Rectangle 36"/>
          <p:cNvSpPr>
            <a:spLocks noChangeArrowheads="1"/>
          </p:cNvSpPr>
          <p:nvPr/>
        </p:nvSpPr>
        <p:spPr bwMode="auto">
          <a:xfrm>
            <a:off x="3429000" y="3733800"/>
            <a:ext cx="3276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Main Memory (DRAM)</a:t>
            </a:r>
          </a:p>
        </p:txBody>
      </p:sp>
      <p:sp>
        <p:nvSpPr>
          <p:cNvPr id="1743909" name="Rectangle 37"/>
          <p:cNvSpPr>
            <a:spLocks noChangeArrowheads="1"/>
          </p:cNvSpPr>
          <p:nvPr/>
        </p:nvSpPr>
        <p:spPr bwMode="auto">
          <a:xfrm>
            <a:off x="3733800" y="2667000"/>
            <a:ext cx="26670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Memory Controller</a:t>
            </a:r>
          </a:p>
        </p:txBody>
      </p:sp>
      <p:sp>
        <p:nvSpPr>
          <p:cNvPr id="1743911" name="Freeform 39"/>
          <p:cNvSpPr>
            <a:spLocks/>
          </p:cNvSpPr>
          <p:nvPr/>
        </p:nvSpPr>
        <p:spPr bwMode="auto">
          <a:xfrm>
            <a:off x="6400800" y="2286000"/>
            <a:ext cx="1295400" cy="6096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43912" name="Freeform 40"/>
          <p:cNvSpPr>
            <a:spLocks/>
          </p:cNvSpPr>
          <p:nvPr/>
        </p:nvSpPr>
        <p:spPr bwMode="auto">
          <a:xfrm flipH="1">
            <a:off x="2438400" y="2286000"/>
            <a:ext cx="1295400" cy="6096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43913" name="Line 41"/>
          <p:cNvSpPr>
            <a:spLocks noChangeShapeType="1"/>
          </p:cNvSpPr>
          <p:nvPr/>
        </p:nvSpPr>
        <p:spPr bwMode="auto">
          <a:xfrm>
            <a:off x="5105400" y="3276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43914" name="Text Box 42"/>
          <p:cNvSpPr txBox="1">
            <a:spLocks noChangeArrowheads="1"/>
          </p:cNvSpPr>
          <p:nvPr/>
        </p:nvSpPr>
        <p:spPr bwMode="auto">
          <a:xfrm>
            <a:off x="914400" y="1109733"/>
            <a:ext cx="1116013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Physical Address</a:t>
            </a:r>
          </a:p>
        </p:txBody>
      </p:sp>
      <p:sp>
        <p:nvSpPr>
          <p:cNvPr id="1743915" name="Text Box 43"/>
          <p:cNvSpPr txBox="1">
            <a:spLocks noChangeArrowheads="1"/>
          </p:cNvSpPr>
          <p:nvPr/>
        </p:nvSpPr>
        <p:spPr bwMode="auto">
          <a:xfrm>
            <a:off x="6019800" y="1154183"/>
            <a:ext cx="1116013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Physical Address</a:t>
            </a:r>
          </a:p>
        </p:txBody>
      </p:sp>
      <p:sp>
        <p:nvSpPr>
          <p:cNvPr id="1743916" name="Text Box 44"/>
          <p:cNvSpPr txBox="1">
            <a:spLocks noChangeArrowheads="1"/>
          </p:cNvSpPr>
          <p:nvPr/>
        </p:nvSpPr>
        <p:spPr bwMode="auto">
          <a:xfrm>
            <a:off x="7113587" y="2873514"/>
            <a:ext cx="1116013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Physical Address</a:t>
            </a:r>
          </a:p>
        </p:txBody>
      </p:sp>
      <p:sp>
        <p:nvSpPr>
          <p:cNvPr id="1743917" name="Text Box 45"/>
          <p:cNvSpPr txBox="1">
            <a:spLocks noChangeArrowheads="1"/>
          </p:cNvSpPr>
          <p:nvPr/>
        </p:nvSpPr>
        <p:spPr bwMode="auto">
          <a:xfrm>
            <a:off x="1828800" y="2873514"/>
            <a:ext cx="1116013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Physical Address</a:t>
            </a:r>
          </a:p>
        </p:txBody>
      </p:sp>
      <p:sp>
        <p:nvSpPr>
          <p:cNvPr id="1743918" name="Text Box 46"/>
          <p:cNvSpPr txBox="1">
            <a:spLocks noChangeArrowheads="1"/>
          </p:cNvSpPr>
          <p:nvPr/>
        </p:nvSpPr>
        <p:spPr bwMode="auto">
          <a:xfrm>
            <a:off x="4800600" y="3274188"/>
            <a:ext cx="24384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168979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Memory in Bare Machines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machines only ran one program at a time, with this program having unrestricted access to all memory and all I/O devices</a:t>
            </a:r>
          </a:p>
          <a:p>
            <a:pPr lvl="1"/>
            <a:r>
              <a:rPr lang="en-US" dirty="0"/>
              <a:t>This simple memory management model was also used in turn by the first minicomputer and first microcomputer systems</a:t>
            </a:r>
          </a:p>
          <a:p>
            <a:r>
              <a:rPr lang="en-US" dirty="0"/>
              <a:t>Subroutine libraries became popular, were written in location-independent form</a:t>
            </a:r>
          </a:p>
          <a:p>
            <a:pPr lvl="1"/>
            <a:r>
              <a:rPr lang="en-US" dirty="0"/>
              <a:t>Different programs use different combination of routines</a:t>
            </a:r>
          </a:p>
          <a:p>
            <a:r>
              <a:rPr lang="en-US" dirty="0"/>
              <a:t>To run program on bare machines, use </a:t>
            </a:r>
            <a:r>
              <a:rPr lang="en-US" i="1" dirty="0">
                <a:solidFill>
                  <a:srgbClr val="FF0000"/>
                </a:solidFill>
              </a:rPr>
              <a:t>linker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i="1" dirty="0">
                <a:solidFill>
                  <a:srgbClr val="FF0000"/>
                </a:solidFill>
              </a:rPr>
              <a:t>loader</a:t>
            </a:r>
            <a:r>
              <a:rPr lang="en-US" dirty="0"/>
              <a:t> program to relocate library modules to actual locations in physical memory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90A75C8-C148-D646-81FC-1D13FFF086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3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Dynamic Address Translation</a:t>
            </a:r>
            <a:endParaRPr lang="en-US" altLang="ko-KR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066800"/>
            <a:ext cx="6540500" cy="5054600"/>
          </a:xfrm>
        </p:spPr>
        <p:txBody>
          <a:bodyPr/>
          <a:lstStyle/>
          <a:p>
            <a:r>
              <a:rPr lang="en-US" altLang="ko-KR" dirty="0"/>
              <a:t>Motivation</a:t>
            </a:r>
          </a:p>
          <a:p>
            <a:pPr lvl="1"/>
            <a:r>
              <a:rPr lang="en-US" altLang="ko-KR" dirty="0"/>
              <a:t>In early machines, I/O was slow and each I/O transfer involved the CPU (programmed I/O)</a:t>
            </a:r>
          </a:p>
          <a:p>
            <a:pPr lvl="1"/>
            <a:r>
              <a:rPr lang="en-US" altLang="ko-KR" dirty="0"/>
              <a:t>Higher throughput possible if CPU and I/O of 2 or more programs were overlapped, how?</a:t>
            </a:r>
          </a:p>
          <a:p>
            <a:pPr marL="457200" lvl="1" indent="0">
              <a:buNone/>
            </a:pPr>
            <a:r>
              <a:rPr lang="en-US" altLang="ko-KR" dirty="0"/>
              <a:t>→ multiprogramming with DMA I/O devices, interrupts</a:t>
            </a:r>
          </a:p>
          <a:p>
            <a:r>
              <a:rPr lang="en-US" altLang="ko-KR" dirty="0"/>
              <a:t>Location-independent programs</a:t>
            </a:r>
          </a:p>
          <a:p>
            <a:pPr lvl="1"/>
            <a:r>
              <a:rPr lang="en-US" altLang="ko-KR" dirty="0"/>
              <a:t>Programming and storage management ease	</a:t>
            </a:r>
          </a:p>
          <a:p>
            <a:pPr marL="457200" lvl="1" indent="0">
              <a:buNone/>
            </a:pPr>
            <a:r>
              <a:rPr lang="en-US" altLang="ko-KR" dirty="0"/>
              <a:t>→ need for a </a:t>
            </a:r>
            <a:r>
              <a:rPr lang="en-US" altLang="ko-KR" b="1" i="1" dirty="0"/>
              <a:t>base</a:t>
            </a:r>
            <a:r>
              <a:rPr lang="en-US" altLang="ko-KR" dirty="0"/>
              <a:t> register</a:t>
            </a:r>
          </a:p>
          <a:p>
            <a:r>
              <a:rPr lang="en-US" altLang="ko-KR" dirty="0"/>
              <a:t>Protection</a:t>
            </a:r>
          </a:p>
          <a:p>
            <a:pPr lvl="1"/>
            <a:r>
              <a:rPr lang="en-US" altLang="ko-KR" dirty="0"/>
              <a:t>Independent programs should not affect each other inadvertently</a:t>
            </a:r>
          </a:p>
          <a:p>
            <a:pPr marL="457200" lvl="1" indent="0">
              <a:buNone/>
            </a:pPr>
            <a:r>
              <a:rPr lang="en-US" altLang="ko-KR" dirty="0"/>
              <a:t>→ need for a </a:t>
            </a:r>
            <a:r>
              <a:rPr lang="en-US" altLang="ko-KR" b="1" i="1" dirty="0"/>
              <a:t>bound</a:t>
            </a:r>
            <a:r>
              <a:rPr lang="en-US" altLang="ko-KR" dirty="0"/>
              <a:t> register	</a:t>
            </a:r>
          </a:p>
          <a:p>
            <a:r>
              <a:rPr lang="en-US" altLang="ko-KR" dirty="0"/>
              <a:t>Multiprogramming drives requirement for resident supervisor software to manage context switches between multiple programs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5961-5CA6-CE41-B1FD-151766DC89AE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91400" y="1066800"/>
            <a:ext cx="1452265" cy="5029200"/>
            <a:chOff x="7391400" y="1066800"/>
            <a:chExt cx="1452265" cy="5029200"/>
          </a:xfrm>
        </p:grpSpPr>
        <p:sp>
          <p:nvSpPr>
            <p:cNvPr id="1648654" name="Text Box 14"/>
            <p:cNvSpPr txBox="1">
              <a:spLocks noChangeArrowheads="1"/>
            </p:cNvSpPr>
            <p:nvPr/>
          </p:nvSpPr>
          <p:spPr bwMode="auto">
            <a:xfrm rot="-5400000">
              <a:off x="7449694" y="3294506"/>
              <a:ext cx="232627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dirty="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Physical Memory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91400" y="1905000"/>
              <a:ext cx="10668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Program 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91400" y="3733800"/>
              <a:ext cx="1066800" cy="7620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Program 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91400" y="5334000"/>
              <a:ext cx="1066800" cy="76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OS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91400" y="1066800"/>
              <a:ext cx="1066800" cy="50292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180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Simple Base and Bound Translation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6DB4-BDF0-6648-9566-36DDF6884643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91298" name="Rectangle 2"/>
          <p:cNvSpPr>
            <a:spLocks noChangeArrowheads="1"/>
          </p:cNvSpPr>
          <p:nvPr/>
        </p:nvSpPr>
        <p:spPr bwMode="auto">
          <a:xfrm>
            <a:off x="7294562" y="1335087"/>
            <a:ext cx="1133475" cy="3213100"/>
          </a:xfrm>
          <a:prstGeom prst="rect">
            <a:avLst/>
          </a:prstGeom>
          <a:solidFill>
            <a:srgbClr val="CEFC6C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299" name="Freeform 3"/>
          <p:cNvSpPr>
            <a:spLocks/>
          </p:cNvSpPr>
          <p:nvPr/>
        </p:nvSpPr>
        <p:spPr bwMode="auto">
          <a:xfrm>
            <a:off x="3636962" y="1868487"/>
            <a:ext cx="9144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2" y="0"/>
              </a:cxn>
            </a:cxnLst>
            <a:rect l="0" t="0" r="r" b="b"/>
            <a:pathLst>
              <a:path w="653" h="1">
                <a:moveTo>
                  <a:pt x="0" y="0"/>
                </a:moveTo>
                <a:lnTo>
                  <a:pt x="65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00" name="Freeform 4"/>
          <p:cNvSpPr>
            <a:spLocks/>
          </p:cNvSpPr>
          <p:nvPr/>
        </p:nvSpPr>
        <p:spPr bwMode="auto">
          <a:xfrm>
            <a:off x="3713162" y="3316287"/>
            <a:ext cx="914400" cy="6858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432" y="432"/>
              </a:cxn>
              <a:cxn ang="0">
                <a:pos x="816" y="0"/>
              </a:cxn>
            </a:cxnLst>
            <a:rect l="0" t="0" r="r" b="b"/>
            <a:pathLst>
              <a:path w="816" h="432">
                <a:moveTo>
                  <a:pt x="0" y="432"/>
                </a:moveTo>
                <a:lnTo>
                  <a:pt x="432" y="432"/>
                </a:lnTo>
                <a:lnTo>
                  <a:pt x="81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01" name="Freeform 5"/>
          <p:cNvSpPr>
            <a:spLocks/>
          </p:cNvSpPr>
          <p:nvPr/>
        </p:nvSpPr>
        <p:spPr bwMode="auto">
          <a:xfrm>
            <a:off x="3560762" y="4306887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2352" y="144"/>
              </a:cxn>
            </a:cxnLst>
            <a:rect l="0" t="0" r="r" b="b"/>
            <a:pathLst>
              <a:path w="2352" h="144">
                <a:moveTo>
                  <a:pt x="0" y="0"/>
                </a:moveTo>
                <a:lnTo>
                  <a:pt x="0" y="144"/>
                </a:lnTo>
                <a:lnTo>
                  <a:pt x="2352" y="144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03" name="Rectangle 7"/>
          <p:cNvSpPr>
            <a:spLocks noChangeArrowheads="1"/>
          </p:cNvSpPr>
          <p:nvPr/>
        </p:nvSpPr>
        <p:spPr bwMode="auto">
          <a:xfrm>
            <a:off x="990600" y="2895600"/>
            <a:ext cx="839974" cy="3815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defTabSz="585788"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Load X</a:t>
            </a:r>
          </a:p>
        </p:txBody>
      </p:sp>
      <p:sp>
        <p:nvSpPr>
          <p:cNvPr id="1591304" name="Rectangle 8"/>
          <p:cNvSpPr>
            <a:spLocks noChangeArrowheads="1"/>
          </p:cNvSpPr>
          <p:nvPr/>
        </p:nvSpPr>
        <p:spPr bwMode="auto">
          <a:xfrm>
            <a:off x="685800" y="4419600"/>
            <a:ext cx="1157288" cy="997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defTabSz="585788"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Program Address Space</a:t>
            </a:r>
          </a:p>
        </p:txBody>
      </p:sp>
      <p:sp>
        <p:nvSpPr>
          <p:cNvPr id="1591305" name="Rectangle 9"/>
          <p:cNvSpPr>
            <a:spLocks noChangeArrowheads="1"/>
          </p:cNvSpPr>
          <p:nvPr/>
        </p:nvSpPr>
        <p:spPr bwMode="auto">
          <a:xfrm>
            <a:off x="2209800" y="1538287"/>
            <a:ext cx="1558925" cy="671513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06" name="Rectangle 10"/>
          <p:cNvSpPr>
            <a:spLocks noChangeArrowheads="1"/>
          </p:cNvSpPr>
          <p:nvPr/>
        </p:nvSpPr>
        <p:spPr bwMode="auto">
          <a:xfrm>
            <a:off x="2292350" y="1589087"/>
            <a:ext cx="958850" cy="5603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07" name="Rectangle 11"/>
          <p:cNvSpPr>
            <a:spLocks noChangeArrowheads="1"/>
          </p:cNvSpPr>
          <p:nvPr/>
        </p:nvSpPr>
        <p:spPr bwMode="auto">
          <a:xfrm>
            <a:off x="2493841" y="1474787"/>
            <a:ext cx="997193" cy="6892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Bound</a:t>
            </a:r>
          </a:p>
          <a:p>
            <a:pPr algn="ctr" defTabSz="585788"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Register</a:t>
            </a:r>
          </a:p>
        </p:txBody>
      </p:sp>
      <p:sp>
        <p:nvSpPr>
          <p:cNvPr id="1591308" name="Rectangle 12"/>
          <p:cNvSpPr>
            <a:spLocks noChangeArrowheads="1"/>
          </p:cNvSpPr>
          <p:nvPr/>
        </p:nvSpPr>
        <p:spPr bwMode="auto">
          <a:xfrm>
            <a:off x="762000" y="1295400"/>
            <a:ext cx="1143000" cy="32004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10" name="Freeform 14"/>
          <p:cNvSpPr>
            <a:spLocks/>
          </p:cNvSpPr>
          <p:nvPr/>
        </p:nvSpPr>
        <p:spPr bwMode="auto">
          <a:xfrm>
            <a:off x="5027612" y="1828800"/>
            <a:ext cx="3175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3" y="0"/>
              </a:cxn>
            </a:cxnLst>
            <a:rect l="0" t="0" r="r" b="b"/>
            <a:pathLst>
              <a:path w="344" h="1">
                <a:moveTo>
                  <a:pt x="0" y="0"/>
                </a:moveTo>
                <a:lnTo>
                  <a:pt x="34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11" name="Rectangle 15"/>
          <p:cNvSpPr>
            <a:spLocks noChangeArrowheads="1"/>
          </p:cNvSpPr>
          <p:nvPr/>
        </p:nvSpPr>
        <p:spPr bwMode="auto">
          <a:xfrm>
            <a:off x="5313362" y="1487487"/>
            <a:ext cx="1200574" cy="6892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defTabSz="585788">
              <a:spcBef>
                <a:spcPct val="0"/>
              </a:spcBef>
            </a:pPr>
            <a:r>
              <a:rPr lang="en-US" altLang="ko-KR" sz="200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Bounds</a:t>
            </a:r>
          </a:p>
          <a:p>
            <a:pPr defTabSz="585788">
              <a:spcBef>
                <a:spcPct val="0"/>
              </a:spcBef>
            </a:pPr>
            <a:r>
              <a:rPr lang="en-US" altLang="ko-KR" sz="200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Violation?</a:t>
            </a:r>
          </a:p>
        </p:txBody>
      </p:sp>
      <p:sp>
        <p:nvSpPr>
          <p:cNvPr id="1591312" name="Rectangle 16"/>
          <p:cNvSpPr>
            <a:spLocks noChangeArrowheads="1"/>
          </p:cNvSpPr>
          <p:nvPr/>
        </p:nvSpPr>
        <p:spPr bwMode="auto">
          <a:xfrm rot="16200000">
            <a:off x="7543050" y="2635966"/>
            <a:ext cx="2289088" cy="4430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defTabSz="585788"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Physical Memory</a:t>
            </a:r>
          </a:p>
        </p:txBody>
      </p:sp>
      <p:sp>
        <p:nvSpPr>
          <p:cNvPr id="1591313" name="Line 17"/>
          <p:cNvSpPr>
            <a:spLocks noChangeShapeType="1"/>
          </p:cNvSpPr>
          <p:nvPr/>
        </p:nvSpPr>
        <p:spPr bwMode="auto">
          <a:xfrm>
            <a:off x="7294562" y="922337"/>
            <a:ext cx="0" cy="4222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14" name="Line 18"/>
          <p:cNvSpPr>
            <a:spLocks noChangeShapeType="1"/>
          </p:cNvSpPr>
          <p:nvPr/>
        </p:nvSpPr>
        <p:spPr bwMode="auto">
          <a:xfrm>
            <a:off x="8437562" y="865187"/>
            <a:ext cx="0" cy="405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15" name="Line 19"/>
          <p:cNvSpPr>
            <a:spLocks noChangeShapeType="1"/>
          </p:cNvSpPr>
          <p:nvPr/>
        </p:nvSpPr>
        <p:spPr bwMode="auto">
          <a:xfrm>
            <a:off x="7307262" y="1335087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16" name="Line 20"/>
          <p:cNvSpPr>
            <a:spLocks noChangeShapeType="1"/>
          </p:cNvSpPr>
          <p:nvPr/>
        </p:nvSpPr>
        <p:spPr bwMode="auto">
          <a:xfrm>
            <a:off x="7292975" y="4549775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17" name="Rectangle 21"/>
          <p:cNvSpPr>
            <a:spLocks noChangeArrowheads="1"/>
          </p:cNvSpPr>
          <p:nvPr/>
        </p:nvSpPr>
        <p:spPr bwMode="auto">
          <a:xfrm>
            <a:off x="7311842" y="2509837"/>
            <a:ext cx="1102091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Current</a:t>
            </a:r>
          </a:p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Segment</a:t>
            </a:r>
          </a:p>
        </p:txBody>
      </p:sp>
      <p:sp>
        <p:nvSpPr>
          <p:cNvPr id="1591318" name="Rectangle 22"/>
          <p:cNvSpPr>
            <a:spLocks noChangeArrowheads="1"/>
          </p:cNvSpPr>
          <p:nvPr/>
        </p:nvSpPr>
        <p:spPr bwMode="auto">
          <a:xfrm>
            <a:off x="2168525" y="3787775"/>
            <a:ext cx="1590675" cy="5318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19" name="Rectangle 23"/>
          <p:cNvSpPr>
            <a:spLocks noChangeArrowheads="1"/>
          </p:cNvSpPr>
          <p:nvPr/>
        </p:nvSpPr>
        <p:spPr bwMode="auto">
          <a:xfrm>
            <a:off x="2282825" y="3838575"/>
            <a:ext cx="958850" cy="560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20" name="Rectangle 24"/>
          <p:cNvSpPr>
            <a:spLocks noChangeArrowheads="1"/>
          </p:cNvSpPr>
          <p:nvPr/>
        </p:nvSpPr>
        <p:spPr bwMode="auto">
          <a:xfrm>
            <a:off x="2417641" y="3697287"/>
            <a:ext cx="997193" cy="6892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>
              <a:spcBef>
                <a:spcPct val="0"/>
              </a:spcBef>
            </a:pPr>
            <a:r>
              <a:rPr lang="en-US" altLang="ko-KR" sz="200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Base</a:t>
            </a:r>
          </a:p>
          <a:p>
            <a:pPr algn="ctr" defTabSz="585788">
              <a:spcBef>
                <a:spcPct val="0"/>
              </a:spcBef>
            </a:pPr>
            <a:r>
              <a:rPr lang="en-US" altLang="ko-KR" sz="200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Register</a:t>
            </a:r>
          </a:p>
        </p:txBody>
      </p:sp>
      <p:sp>
        <p:nvSpPr>
          <p:cNvPr id="1591321" name="Oval 25"/>
          <p:cNvSpPr>
            <a:spLocks noChangeArrowheads="1"/>
          </p:cNvSpPr>
          <p:nvPr/>
        </p:nvSpPr>
        <p:spPr bwMode="auto">
          <a:xfrm>
            <a:off x="4551362" y="2935287"/>
            <a:ext cx="463550" cy="4619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28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+</a:t>
            </a:r>
          </a:p>
        </p:txBody>
      </p:sp>
      <p:sp>
        <p:nvSpPr>
          <p:cNvPr id="1591322" name="Rectangle 26"/>
          <p:cNvSpPr>
            <a:spLocks noChangeArrowheads="1"/>
          </p:cNvSpPr>
          <p:nvPr/>
        </p:nvSpPr>
        <p:spPr bwMode="auto">
          <a:xfrm>
            <a:off x="2133600" y="2438400"/>
            <a:ext cx="1590675" cy="531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23" name="Rectangle 27"/>
          <p:cNvSpPr>
            <a:spLocks noChangeArrowheads="1"/>
          </p:cNvSpPr>
          <p:nvPr/>
        </p:nvSpPr>
        <p:spPr bwMode="auto">
          <a:xfrm>
            <a:off x="2311400" y="2878137"/>
            <a:ext cx="958850" cy="5603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24" name="Freeform 28"/>
          <p:cNvSpPr>
            <a:spLocks/>
          </p:cNvSpPr>
          <p:nvPr/>
        </p:nvSpPr>
        <p:spPr bwMode="auto">
          <a:xfrm flipV="1">
            <a:off x="5008562" y="3087687"/>
            <a:ext cx="2298700" cy="74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55" y="0"/>
              </a:cxn>
            </a:cxnLst>
            <a:rect l="0" t="0" r="r" b="b"/>
            <a:pathLst>
              <a:path w="1256" h="1">
                <a:moveTo>
                  <a:pt x="0" y="0"/>
                </a:moveTo>
                <a:lnTo>
                  <a:pt x="1255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25" name="Rectangle 29"/>
          <p:cNvSpPr>
            <a:spLocks noChangeArrowheads="1"/>
          </p:cNvSpPr>
          <p:nvPr/>
        </p:nvSpPr>
        <p:spPr bwMode="auto">
          <a:xfrm>
            <a:off x="5008562" y="2478087"/>
            <a:ext cx="983042" cy="6892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defTabSz="585788">
              <a:spcBef>
                <a:spcPct val="0"/>
              </a:spcBef>
            </a:pPr>
            <a:r>
              <a:rPr lang="en-US" altLang="ko-KR" sz="200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Physical</a:t>
            </a:r>
          </a:p>
          <a:p>
            <a:pPr defTabSz="585788">
              <a:spcBef>
                <a:spcPct val="0"/>
              </a:spcBef>
            </a:pPr>
            <a:r>
              <a:rPr lang="en-US" altLang="ko-KR" sz="200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Address</a:t>
            </a:r>
          </a:p>
        </p:txBody>
      </p:sp>
      <p:sp>
        <p:nvSpPr>
          <p:cNvPr id="1591327" name="Freeform 31"/>
          <p:cNvSpPr>
            <a:spLocks/>
          </p:cNvSpPr>
          <p:nvPr/>
        </p:nvSpPr>
        <p:spPr bwMode="auto">
          <a:xfrm>
            <a:off x="1904999" y="3048000"/>
            <a:ext cx="2722563" cy="6032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2" y="0"/>
              </a:cxn>
            </a:cxnLst>
            <a:rect l="0" t="0" r="r" b="b"/>
            <a:pathLst>
              <a:path w="653" h="1">
                <a:moveTo>
                  <a:pt x="0" y="0"/>
                </a:moveTo>
                <a:lnTo>
                  <a:pt x="65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28" name="Rectangle 32"/>
          <p:cNvSpPr>
            <a:spLocks noChangeArrowheads="1"/>
          </p:cNvSpPr>
          <p:nvPr/>
        </p:nvSpPr>
        <p:spPr bwMode="auto">
          <a:xfrm>
            <a:off x="2514600" y="2362200"/>
            <a:ext cx="983042" cy="6892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Logical</a:t>
            </a:r>
          </a:p>
          <a:p>
            <a:pPr algn="ctr" defTabSz="585788"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Address</a:t>
            </a:r>
          </a:p>
        </p:txBody>
      </p:sp>
      <p:sp>
        <p:nvSpPr>
          <p:cNvPr id="1591329" name="Freeform 33"/>
          <p:cNvSpPr>
            <a:spLocks/>
          </p:cNvSpPr>
          <p:nvPr/>
        </p:nvSpPr>
        <p:spPr bwMode="auto">
          <a:xfrm flipH="1">
            <a:off x="4114800" y="2020886"/>
            <a:ext cx="512762" cy="1027113"/>
          </a:xfrm>
          <a:custGeom>
            <a:avLst/>
            <a:gdLst/>
            <a:ahLst/>
            <a:cxnLst>
              <a:cxn ang="0">
                <a:pos x="192" y="672"/>
              </a:cxn>
              <a:cxn ang="0">
                <a:pos x="192" y="336"/>
              </a:cxn>
              <a:cxn ang="0">
                <a:pos x="0" y="0"/>
              </a:cxn>
            </a:cxnLst>
            <a:rect l="0" t="0" r="r" b="b"/>
            <a:pathLst>
              <a:path w="192" h="672">
                <a:moveTo>
                  <a:pt x="192" y="672"/>
                </a:moveTo>
                <a:lnTo>
                  <a:pt x="192" y="336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30" name="Text Box 34"/>
          <p:cNvSpPr txBox="1">
            <a:spLocks noChangeArrowheads="1"/>
          </p:cNvSpPr>
          <p:nvPr/>
        </p:nvSpPr>
        <p:spPr bwMode="auto">
          <a:xfrm>
            <a:off x="609600" y="5486400"/>
            <a:ext cx="868680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Base and bounds registers are visible/accessible only when processor is running in the </a:t>
            </a:r>
            <a:r>
              <a:rPr lang="en-US" altLang="ko-KR" sz="2400" i="1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supervisor mode</a:t>
            </a:r>
            <a:endParaRPr lang="en-US" altLang="ko-KR" sz="2400" dirty="0">
              <a:solidFill>
                <a:srgbClr val="000000"/>
              </a:solidFill>
              <a:latin typeface="Calibri"/>
              <a:ea typeface="굴림" charset="-127"/>
              <a:cs typeface="Calibri"/>
            </a:endParaRPr>
          </a:p>
        </p:txBody>
      </p:sp>
      <p:sp>
        <p:nvSpPr>
          <p:cNvPr id="1591331" name="Line 35"/>
          <p:cNvSpPr>
            <a:spLocks noChangeShapeType="1"/>
          </p:cNvSpPr>
          <p:nvPr/>
        </p:nvSpPr>
        <p:spPr bwMode="auto">
          <a:xfrm flipV="1">
            <a:off x="6989762" y="1335087"/>
            <a:ext cx="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32" name="Text Box 36"/>
          <p:cNvSpPr txBox="1">
            <a:spLocks noChangeArrowheads="1"/>
          </p:cNvSpPr>
          <p:nvPr/>
        </p:nvSpPr>
        <p:spPr bwMode="auto">
          <a:xfrm>
            <a:off x="4191000" y="41148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Base Physical Address</a:t>
            </a:r>
          </a:p>
        </p:txBody>
      </p:sp>
      <p:sp>
        <p:nvSpPr>
          <p:cNvPr id="1591333" name="Freeform 37"/>
          <p:cNvSpPr>
            <a:spLocks/>
          </p:cNvSpPr>
          <p:nvPr/>
        </p:nvSpPr>
        <p:spPr bwMode="auto">
          <a:xfrm>
            <a:off x="4094162" y="1411287"/>
            <a:ext cx="2895600" cy="1219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0" y="0"/>
              </a:cxn>
              <a:cxn ang="0">
                <a:pos x="1584" y="0"/>
              </a:cxn>
              <a:cxn ang="0">
                <a:pos x="1584" y="768"/>
              </a:cxn>
              <a:cxn ang="0">
                <a:pos x="1728" y="768"/>
              </a:cxn>
            </a:cxnLst>
            <a:rect l="0" t="0" r="r" b="b"/>
            <a:pathLst>
              <a:path w="1728" h="768">
                <a:moveTo>
                  <a:pt x="0" y="288"/>
                </a:moveTo>
                <a:lnTo>
                  <a:pt x="0" y="0"/>
                </a:lnTo>
                <a:lnTo>
                  <a:pt x="1584" y="0"/>
                </a:lnTo>
                <a:lnTo>
                  <a:pt x="1584" y="768"/>
                </a:lnTo>
                <a:lnTo>
                  <a:pt x="1728" y="76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91334" name="Text Box 38"/>
          <p:cNvSpPr txBox="1">
            <a:spLocks noChangeArrowheads="1"/>
          </p:cNvSpPr>
          <p:nvPr/>
        </p:nvSpPr>
        <p:spPr bwMode="auto">
          <a:xfrm>
            <a:off x="4170362" y="1062037"/>
            <a:ext cx="2209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Segment Length</a:t>
            </a:r>
          </a:p>
        </p:txBody>
      </p:sp>
      <p:sp>
        <p:nvSpPr>
          <p:cNvPr id="45" name="Oval 25"/>
          <p:cNvSpPr>
            <a:spLocks noChangeArrowheads="1"/>
          </p:cNvSpPr>
          <p:nvPr/>
        </p:nvSpPr>
        <p:spPr bwMode="auto">
          <a:xfrm>
            <a:off x="4572000" y="1600200"/>
            <a:ext cx="463550" cy="4619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28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≥</a:t>
            </a:r>
          </a:p>
        </p:txBody>
      </p:sp>
    </p:spTree>
    <p:extLst>
      <p:ext uri="{BB962C8B-B14F-4D97-AF65-F5344CB8AC3E}">
        <p14:creationId xmlns:p14="http://schemas.microsoft.com/office/powerpoint/2010/main" val="5296724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ko-KR" dirty="0">
                <a:ea typeface="굴림" charset="-127"/>
                <a:cs typeface="굴림" charset="-127"/>
              </a:rPr>
              <a:t>Separate Areas for Program and Data</a:t>
            </a:r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F4E4-ADBC-464E-A1BE-D91A3F71E638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593407" name="Text Box 63"/>
          <p:cNvSpPr txBox="1">
            <a:spLocks noChangeArrowheads="1"/>
          </p:cNvSpPr>
          <p:nvPr/>
        </p:nvSpPr>
        <p:spPr bwMode="auto">
          <a:xfrm>
            <a:off x="5486400" y="2439699"/>
            <a:ext cx="1116013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Physical Address</a:t>
            </a:r>
          </a:p>
        </p:txBody>
      </p:sp>
      <p:sp>
        <p:nvSpPr>
          <p:cNvPr id="1593408" name="Text Box 64"/>
          <p:cNvSpPr txBox="1">
            <a:spLocks noChangeArrowheads="1"/>
          </p:cNvSpPr>
          <p:nvPr/>
        </p:nvSpPr>
        <p:spPr bwMode="auto">
          <a:xfrm>
            <a:off x="5486400" y="4649499"/>
            <a:ext cx="1116013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Physical Address</a:t>
            </a:r>
          </a:p>
        </p:txBody>
      </p:sp>
      <p:sp>
        <p:nvSpPr>
          <p:cNvPr id="1593350" name="Rectangle 6"/>
          <p:cNvSpPr>
            <a:spLocks noChangeArrowheads="1"/>
          </p:cNvSpPr>
          <p:nvPr/>
        </p:nvSpPr>
        <p:spPr bwMode="auto">
          <a:xfrm>
            <a:off x="1981200" y="4719637"/>
            <a:ext cx="1677988" cy="46672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51" name="Rectangle 7"/>
          <p:cNvSpPr>
            <a:spLocks noChangeArrowheads="1"/>
          </p:cNvSpPr>
          <p:nvPr/>
        </p:nvSpPr>
        <p:spPr bwMode="auto">
          <a:xfrm>
            <a:off x="7291388" y="3368675"/>
            <a:ext cx="1133475" cy="1971675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ko-KR" altLang="en-US" sz="2000" dirty="0">
              <a:solidFill>
                <a:srgbClr val="56127A"/>
              </a:solidFill>
              <a:latin typeface="Calibri"/>
              <a:ea typeface="굴림" charset="-127"/>
              <a:cs typeface="굴림" charset="-127"/>
            </a:endParaRPr>
          </a:p>
        </p:txBody>
      </p:sp>
      <p:sp>
        <p:nvSpPr>
          <p:cNvPr id="1593352" name="Line 8"/>
          <p:cNvSpPr>
            <a:spLocks noChangeShapeType="1"/>
          </p:cNvSpPr>
          <p:nvPr/>
        </p:nvSpPr>
        <p:spPr bwMode="auto">
          <a:xfrm>
            <a:off x="7315200" y="5338762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53" name="Line 9"/>
          <p:cNvSpPr>
            <a:spLocks noChangeShapeType="1"/>
          </p:cNvSpPr>
          <p:nvPr/>
        </p:nvSpPr>
        <p:spPr bwMode="auto">
          <a:xfrm>
            <a:off x="7297738" y="3362325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54" name="Rectangle 10"/>
          <p:cNvSpPr>
            <a:spLocks noChangeArrowheads="1"/>
          </p:cNvSpPr>
          <p:nvPr/>
        </p:nvSpPr>
        <p:spPr bwMode="auto">
          <a:xfrm>
            <a:off x="7294563" y="1166812"/>
            <a:ext cx="1133475" cy="1979613"/>
          </a:xfrm>
          <a:prstGeom prst="rect">
            <a:avLst/>
          </a:prstGeom>
          <a:solidFill>
            <a:srgbClr val="CEFC6C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ko-KR" altLang="en-US" sz="2000" dirty="0">
              <a:solidFill>
                <a:srgbClr val="56127A"/>
              </a:solidFill>
              <a:latin typeface="Calibri"/>
              <a:ea typeface="굴림" charset="-127"/>
              <a:cs typeface="굴림" charset="-127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1000" y="1300162"/>
            <a:ext cx="1371600" cy="3054350"/>
            <a:chOff x="48" y="864"/>
            <a:chExt cx="864" cy="1924"/>
          </a:xfrm>
        </p:grpSpPr>
        <p:sp>
          <p:nvSpPr>
            <p:cNvPr id="1593356" name="Rectangle 12"/>
            <p:cNvSpPr>
              <a:spLocks noChangeArrowheads="1"/>
            </p:cNvSpPr>
            <p:nvPr/>
          </p:nvSpPr>
          <p:spPr bwMode="auto">
            <a:xfrm>
              <a:off x="192" y="1344"/>
              <a:ext cx="464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prstTxWarp prst="textNoShape">
                <a:avLst/>
              </a:prstTxWarp>
              <a:spAutoFit/>
            </a:bodyPr>
            <a:lstStyle/>
            <a:p>
              <a:pPr defTabSz="585788"/>
              <a:r>
                <a:rPr lang="en-US" altLang="ko-KR" sz="1700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Load X</a:t>
              </a:r>
            </a:p>
          </p:txBody>
        </p:sp>
        <p:sp>
          <p:nvSpPr>
            <p:cNvPr id="1593357" name="Rectangle 13"/>
            <p:cNvSpPr>
              <a:spLocks noChangeArrowheads="1"/>
            </p:cNvSpPr>
            <p:nvPr/>
          </p:nvSpPr>
          <p:spPr bwMode="auto">
            <a:xfrm>
              <a:off x="48" y="2160"/>
              <a:ext cx="864" cy="6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73025" tIns="36512" rIns="73025" bIns="36512">
              <a:prstTxWarp prst="textNoShape">
                <a:avLst/>
              </a:prstTxWarp>
              <a:spAutoFit/>
            </a:bodyPr>
            <a:lstStyle/>
            <a:p>
              <a:pPr defTabSz="585788"/>
              <a:r>
                <a:rPr lang="en-US" altLang="ko-KR" sz="2000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Program Address Space</a:t>
              </a:r>
            </a:p>
          </p:txBody>
        </p:sp>
        <p:sp>
          <p:nvSpPr>
            <p:cNvPr id="1593358" name="Rectangle 14"/>
            <p:cNvSpPr>
              <a:spLocks noChangeArrowheads="1"/>
            </p:cNvSpPr>
            <p:nvPr/>
          </p:nvSpPr>
          <p:spPr bwMode="auto">
            <a:xfrm>
              <a:off x="96" y="864"/>
              <a:ext cx="720" cy="1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593360" name="Rectangle 16"/>
          <p:cNvSpPr>
            <a:spLocks noChangeArrowheads="1"/>
          </p:cNvSpPr>
          <p:nvPr/>
        </p:nvSpPr>
        <p:spPr bwMode="auto">
          <a:xfrm rot="16200000">
            <a:off x="7720577" y="2780800"/>
            <a:ext cx="1853071" cy="3661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defTabSz="585788"/>
            <a:r>
              <a:rPr lang="en-US" altLang="ko-KR" sz="1900" dirty="0">
                <a:solidFill>
                  <a:prstClr val="black"/>
                </a:solidFill>
                <a:latin typeface="Calibri"/>
                <a:ea typeface="굴림" charset="-127"/>
                <a:cs typeface="굴림" charset="-127"/>
              </a:rPr>
              <a:t>Physical Memory</a:t>
            </a:r>
          </a:p>
        </p:txBody>
      </p:sp>
      <p:sp>
        <p:nvSpPr>
          <p:cNvPr id="1593361" name="Line 17"/>
          <p:cNvSpPr>
            <a:spLocks noChangeShapeType="1"/>
          </p:cNvSpPr>
          <p:nvPr/>
        </p:nvSpPr>
        <p:spPr bwMode="auto">
          <a:xfrm>
            <a:off x="7275513" y="1071562"/>
            <a:ext cx="0" cy="449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62" name="Line 18"/>
          <p:cNvSpPr>
            <a:spLocks noChangeShapeType="1"/>
          </p:cNvSpPr>
          <p:nvPr/>
        </p:nvSpPr>
        <p:spPr bwMode="auto">
          <a:xfrm>
            <a:off x="8418513" y="1071562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63" name="Line 19"/>
          <p:cNvSpPr>
            <a:spLocks noChangeShapeType="1"/>
          </p:cNvSpPr>
          <p:nvPr/>
        </p:nvSpPr>
        <p:spPr bwMode="auto">
          <a:xfrm>
            <a:off x="7288213" y="1147762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64" name="Rectangle 20"/>
          <p:cNvSpPr>
            <a:spLocks noChangeArrowheads="1"/>
          </p:cNvSpPr>
          <p:nvPr/>
        </p:nvSpPr>
        <p:spPr bwMode="auto">
          <a:xfrm>
            <a:off x="7391400" y="1754187"/>
            <a:ext cx="914400" cy="5822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Data Segment</a:t>
            </a:r>
          </a:p>
        </p:txBody>
      </p:sp>
      <p:sp>
        <p:nvSpPr>
          <p:cNvPr id="1593365" name="Line 21"/>
          <p:cNvSpPr>
            <a:spLocks noChangeShapeType="1"/>
          </p:cNvSpPr>
          <p:nvPr/>
        </p:nvSpPr>
        <p:spPr bwMode="auto">
          <a:xfrm>
            <a:off x="7288213" y="3154362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66" name="Rectangle 22"/>
          <p:cNvSpPr>
            <a:spLocks noChangeArrowheads="1"/>
          </p:cNvSpPr>
          <p:nvPr/>
        </p:nvSpPr>
        <p:spPr bwMode="auto">
          <a:xfrm>
            <a:off x="1981200" y="1425575"/>
            <a:ext cx="16637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67" name="Rectangle 23"/>
          <p:cNvSpPr>
            <a:spLocks noChangeArrowheads="1"/>
          </p:cNvSpPr>
          <p:nvPr/>
        </p:nvSpPr>
        <p:spPr bwMode="auto">
          <a:xfrm>
            <a:off x="1981200" y="1438275"/>
            <a:ext cx="958850" cy="560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68" name="Rectangle 24"/>
          <p:cNvSpPr>
            <a:spLocks noChangeArrowheads="1"/>
          </p:cNvSpPr>
          <p:nvPr/>
        </p:nvSpPr>
        <p:spPr bwMode="auto">
          <a:xfrm>
            <a:off x="1981200" y="1420812"/>
            <a:ext cx="1676399" cy="4984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>
              <a:lnSpc>
                <a:spcPct val="85000"/>
              </a:lnSpc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Data Bound Register</a:t>
            </a:r>
          </a:p>
        </p:txBody>
      </p:sp>
      <p:sp>
        <p:nvSpPr>
          <p:cNvPr id="1593369" name="Rectangle 25"/>
          <p:cNvSpPr>
            <a:spLocks noChangeArrowheads="1"/>
          </p:cNvSpPr>
          <p:nvPr/>
        </p:nvSpPr>
        <p:spPr bwMode="auto">
          <a:xfrm>
            <a:off x="1981200" y="2498725"/>
            <a:ext cx="958850" cy="560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72" name="Rectangle 28"/>
          <p:cNvSpPr>
            <a:spLocks noChangeArrowheads="1"/>
          </p:cNvSpPr>
          <p:nvPr/>
        </p:nvSpPr>
        <p:spPr bwMode="auto">
          <a:xfrm>
            <a:off x="1981200" y="2519362"/>
            <a:ext cx="16637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73" name="Rectangle 29"/>
          <p:cNvSpPr>
            <a:spLocks noChangeArrowheads="1"/>
          </p:cNvSpPr>
          <p:nvPr/>
        </p:nvSpPr>
        <p:spPr bwMode="auto">
          <a:xfrm>
            <a:off x="2057401" y="2519362"/>
            <a:ext cx="1600200" cy="4984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>
              <a:lnSpc>
                <a:spcPct val="85000"/>
              </a:lnSpc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Data Base Register</a:t>
            </a:r>
          </a:p>
        </p:txBody>
      </p:sp>
      <p:sp>
        <p:nvSpPr>
          <p:cNvPr id="1593375" name="Freeform 31"/>
          <p:cNvSpPr>
            <a:spLocks/>
          </p:cNvSpPr>
          <p:nvPr/>
        </p:nvSpPr>
        <p:spPr bwMode="auto">
          <a:xfrm flipV="1">
            <a:off x="3644900" y="1528762"/>
            <a:ext cx="1192213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2" y="0"/>
              </a:cxn>
            </a:cxnLst>
            <a:rect l="0" t="0" r="r" b="b"/>
            <a:pathLst>
              <a:path w="653" h="1">
                <a:moveTo>
                  <a:pt x="0" y="0"/>
                </a:moveTo>
                <a:lnTo>
                  <a:pt x="65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76" name="Freeform 32"/>
          <p:cNvSpPr>
            <a:spLocks/>
          </p:cNvSpPr>
          <p:nvPr/>
        </p:nvSpPr>
        <p:spPr bwMode="auto">
          <a:xfrm>
            <a:off x="5218113" y="2747962"/>
            <a:ext cx="2057400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55" y="0"/>
              </a:cxn>
            </a:cxnLst>
            <a:rect l="0" t="0" r="r" b="b"/>
            <a:pathLst>
              <a:path w="1256" h="1">
                <a:moveTo>
                  <a:pt x="0" y="0"/>
                </a:moveTo>
                <a:lnTo>
                  <a:pt x="1255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77" name="Oval 33"/>
          <p:cNvSpPr>
            <a:spLocks noChangeArrowheads="1"/>
          </p:cNvSpPr>
          <p:nvPr/>
        </p:nvSpPr>
        <p:spPr bwMode="auto">
          <a:xfrm>
            <a:off x="4794250" y="2492375"/>
            <a:ext cx="463550" cy="4619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>
                <a:solidFill>
                  <a:srgbClr val="56127A"/>
                </a:solidFill>
                <a:latin typeface="Calibri"/>
                <a:ea typeface="굴림" charset="-127"/>
                <a:cs typeface="굴림" charset="-127"/>
              </a:rPr>
              <a:t>+</a:t>
            </a:r>
          </a:p>
        </p:txBody>
      </p:sp>
      <p:sp>
        <p:nvSpPr>
          <p:cNvPr id="1593378" name="Freeform 34"/>
          <p:cNvSpPr>
            <a:spLocks/>
          </p:cNvSpPr>
          <p:nvPr/>
        </p:nvSpPr>
        <p:spPr bwMode="auto">
          <a:xfrm>
            <a:off x="5283200" y="1660671"/>
            <a:ext cx="381000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3" y="0"/>
              </a:cxn>
            </a:cxnLst>
            <a:rect l="0" t="0" r="r" b="b"/>
            <a:pathLst>
              <a:path w="344" h="1">
                <a:moveTo>
                  <a:pt x="0" y="0"/>
                </a:moveTo>
                <a:lnTo>
                  <a:pt x="34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79" name="Rectangle 35"/>
          <p:cNvSpPr>
            <a:spLocks noChangeArrowheads="1"/>
          </p:cNvSpPr>
          <p:nvPr/>
        </p:nvSpPr>
        <p:spPr bwMode="auto">
          <a:xfrm>
            <a:off x="5410200" y="1295400"/>
            <a:ext cx="1327243" cy="56618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/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Bounds Violation?</a:t>
            </a:r>
          </a:p>
        </p:txBody>
      </p:sp>
      <p:sp>
        <p:nvSpPr>
          <p:cNvPr id="1593380" name="Line 36"/>
          <p:cNvSpPr>
            <a:spLocks noChangeShapeType="1"/>
          </p:cNvSpPr>
          <p:nvPr/>
        </p:nvSpPr>
        <p:spPr bwMode="auto">
          <a:xfrm>
            <a:off x="3657600" y="2743200"/>
            <a:ext cx="1128713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82" name="Line 38"/>
          <p:cNvSpPr>
            <a:spLocks noChangeShapeType="1"/>
          </p:cNvSpPr>
          <p:nvPr/>
        </p:nvSpPr>
        <p:spPr bwMode="auto">
          <a:xfrm flipV="1">
            <a:off x="4495801" y="1828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83" name="Freeform 39"/>
          <p:cNvSpPr>
            <a:spLocks/>
          </p:cNvSpPr>
          <p:nvPr/>
        </p:nvSpPr>
        <p:spPr bwMode="auto">
          <a:xfrm>
            <a:off x="3465513" y="2976562"/>
            <a:ext cx="38100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2400" y="96"/>
              </a:cxn>
            </a:cxnLst>
            <a:rect l="0" t="0" r="r" b="b"/>
            <a:pathLst>
              <a:path w="2400" h="96">
                <a:moveTo>
                  <a:pt x="0" y="0"/>
                </a:moveTo>
                <a:lnTo>
                  <a:pt x="0" y="96"/>
                </a:lnTo>
                <a:lnTo>
                  <a:pt x="2400" y="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84" name="Rectangle 40"/>
          <p:cNvSpPr>
            <a:spLocks noChangeArrowheads="1"/>
          </p:cNvSpPr>
          <p:nvPr/>
        </p:nvSpPr>
        <p:spPr bwMode="auto">
          <a:xfrm>
            <a:off x="1981200" y="3648075"/>
            <a:ext cx="958850" cy="560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85" name="Rectangle 41"/>
          <p:cNvSpPr>
            <a:spLocks noChangeArrowheads="1"/>
          </p:cNvSpPr>
          <p:nvPr/>
        </p:nvSpPr>
        <p:spPr bwMode="auto">
          <a:xfrm>
            <a:off x="1981200" y="3581400"/>
            <a:ext cx="1676401" cy="4247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73025" bIns="0">
            <a:prstTxWarp prst="textNoShape">
              <a:avLst/>
            </a:prstTxWarp>
            <a:spAutoFit/>
          </a:bodyPr>
          <a:lstStyle/>
          <a:p>
            <a:pPr algn="ctr" defTabSz="585788">
              <a:lnSpc>
                <a:spcPct val="85000"/>
              </a:lnSpc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Program Bound Register</a:t>
            </a:r>
          </a:p>
        </p:txBody>
      </p:sp>
      <p:sp>
        <p:nvSpPr>
          <p:cNvPr id="1593388" name="Rectangle 44"/>
          <p:cNvSpPr>
            <a:spLocks noChangeArrowheads="1"/>
          </p:cNvSpPr>
          <p:nvPr/>
        </p:nvSpPr>
        <p:spPr bwMode="auto">
          <a:xfrm>
            <a:off x="1981200" y="4697412"/>
            <a:ext cx="1676400" cy="4984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>
              <a:lnSpc>
                <a:spcPct val="85000"/>
              </a:lnSpc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Program Base Register</a:t>
            </a:r>
          </a:p>
        </p:txBody>
      </p:sp>
      <p:sp>
        <p:nvSpPr>
          <p:cNvPr id="1593390" name="Freeform 46"/>
          <p:cNvSpPr>
            <a:spLocks/>
          </p:cNvSpPr>
          <p:nvPr/>
        </p:nvSpPr>
        <p:spPr bwMode="auto">
          <a:xfrm flipV="1">
            <a:off x="3657600" y="3738562"/>
            <a:ext cx="1179513" cy="71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2" y="0"/>
              </a:cxn>
            </a:cxnLst>
            <a:rect l="0" t="0" r="r" b="b"/>
            <a:pathLst>
              <a:path w="653" h="1">
                <a:moveTo>
                  <a:pt x="0" y="0"/>
                </a:moveTo>
                <a:lnTo>
                  <a:pt x="65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91" name="Freeform 47"/>
          <p:cNvSpPr>
            <a:spLocks/>
          </p:cNvSpPr>
          <p:nvPr/>
        </p:nvSpPr>
        <p:spPr bwMode="auto">
          <a:xfrm>
            <a:off x="5218113" y="4957762"/>
            <a:ext cx="2057400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55" y="0"/>
              </a:cxn>
            </a:cxnLst>
            <a:rect l="0" t="0" r="r" b="b"/>
            <a:pathLst>
              <a:path w="1256" h="1">
                <a:moveTo>
                  <a:pt x="0" y="0"/>
                </a:moveTo>
                <a:lnTo>
                  <a:pt x="1255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92" name="Oval 48"/>
          <p:cNvSpPr>
            <a:spLocks noChangeArrowheads="1"/>
          </p:cNvSpPr>
          <p:nvPr/>
        </p:nvSpPr>
        <p:spPr bwMode="auto">
          <a:xfrm>
            <a:off x="4794250" y="4702175"/>
            <a:ext cx="463550" cy="4619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>
                <a:solidFill>
                  <a:srgbClr val="56127A"/>
                </a:solidFill>
                <a:latin typeface="Calibri"/>
                <a:ea typeface="굴림" charset="-127"/>
                <a:cs typeface="굴림" charset="-127"/>
              </a:rPr>
              <a:t>+</a:t>
            </a:r>
          </a:p>
        </p:txBody>
      </p:sp>
      <p:sp>
        <p:nvSpPr>
          <p:cNvPr id="1593394" name="Line 50"/>
          <p:cNvSpPr>
            <a:spLocks noChangeShapeType="1"/>
          </p:cNvSpPr>
          <p:nvPr/>
        </p:nvSpPr>
        <p:spPr bwMode="auto">
          <a:xfrm>
            <a:off x="3657600" y="4953000"/>
            <a:ext cx="1128713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96" name="Line 52"/>
          <p:cNvSpPr>
            <a:spLocks noChangeShapeType="1"/>
          </p:cNvSpPr>
          <p:nvPr/>
        </p:nvSpPr>
        <p:spPr bwMode="auto">
          <a:xfrm flipV="1">
            <a:off x="4571999" y="3962400"/>
            <a:ext cx="304801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97" name="Freeform 53"/>
          <p:cNvSpPr>
            <a:spLocks/>
          </p:cNvSpPr>
          <p:nvPr/>
        </p:nvSpPr>
        <p:spPr bwMode="auto">
          <a:xfrm>
            <a:off x="3465513" y="5186362"/>
            <a:ext cx="38100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2400" y="96"/>
              </a:cxn>
            </a:cxnLst>
            <a:rect l="0" t="0" r="r" b="b"/>
            <a:pathLst>
              <a:path w="2400" h="96">
                <a:moveTo>
                  <a:pt x="0" y="0"/>
                </a:moveTo>
                <a:lnTo>
                  <a:pt x="0" y="96"/>
                </a:lnTo>
                <a:lnTo>
                  <a:pt x="2400" y="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398" name="Rectangle 54"/>
          <p:cNvSpPr>
            <a:spLocks noChangeArrowheads="1"/>
          </p:cNvSpPr>
          <p:nvPr/>
        </p:nvSpPr>
        <p:spPr bwMode="auto">
          <a:xfrm>
            <a:off x="5140325" y="2259012"/>
            <a:ext cx="3513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ko-KR" altLang="en-US" sz="2400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4191000" y="1147762"/>
            <a:ext cx="2819400" cy="1976438"/>
            <a:chOff x="2640" y="768"/>
            <a:chExt cx="1776" cy="1245"/>
          </a:xfrm>
        </p:grpSpPr>
        <p:sp>
          <p:nvSpPr>
            <p:cNvPr id="1593400" name="Freeform 56"/>
            <p:cNvSpPr>
              <a:spLocks/>
            </p:cNvSpPr>
            <p:nvPr/>
          </p:nvSpPr>
          <p:spPr bwMode="auto">
            <a:xfrm>
              <a:off x="2640" y="816"/>
              <a:ext cx="1776" cy="576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0" y="0"/>
                </a:cxn>
                <a:cxn ang="0">
                  <a:pos x="1632" y="0"/>
                </a:cxn>
                <a:cxn ang="0">
                  <a:pos x="1632" y="576"/>
                </a:cxn>
                <a:cxn ang="0">
                  <a:pos x="1776" y="576"/>
                </a:cxn>
              </a:cxnLst>
              <a:rect l="0" t="0" r="r" b="b"/>
              <a:pathLst>
                <a:path w="1776" h="576">
                  <a:moveTo>
                    <a:pt x="0" y="240"/>
                  </a:moveTo>
                  <a:lnTo>
                    <a:pt x="0" y="0"/>
                  </a:lnTo>
                  <a:lnTo>
                    <a:pt x="1632" y="0"/>
                  </a:lnTo>
                  <a:lnTo>
                    <a:pt x="1632" y="576"/>
                  </a:lnTo>
                  <a:lnTo>
                    <a:pt x="1776" y="57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593401" name="Line 57"/>
            <p:cNvSpPr>
              <a:spLocks noChangeShapeType="1"/>
            </p:cNvSpPr>
            <p:nvPr/>
          </p:nvSpPr>
          <p:spPr bwMode="auto">
            <a:xfrm flipV="1">
              <a:off x="4416" y="768"/>
              <a:ext cx="0" cy="12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4191000" y="3357562"/>
            <a:ext cx="2819400" cy="1976438"/>
            <a:chOff x="2640" y="768"/>
            <a:chExt cx="1776" cy="1245"/>
          </a:xfrm>
        </p:grpSpPr>
        <p:sp>
          <p:nvSpPr>
            <p:cNvPr id="1593403" name="Freeform 59"/>
            <p:cNvSpPr>
              <a:spLocks/>
            </p:cNvSpPr>
            <p:nvPr/>
          </p:nvSpPr>
          <p:spPr bwMode="auto">
            <a:xfrm>
              <a:off x="2640" y="816"/>
              <a:ext cx="1776" cy="576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0" y="0"/>
                </a:cxn>
                <a:cxn ang="0">
                  <a:pos x="1632" y="0"/>
                </a:cxn>
                <a:cxn ang="0">
                  <a:pos x="1632" y="576"/>
                </a:cxn>
                <a:cxn ang="0">
                  <a:pos x="1776" y="576"/>
                </a:cxn>
              </a:cxnLst>
              <a:rect l="0" t="0" r="r" b="b"/>
              <a:pathLst>
                <a:path w="1776" h="576">
                  <a:moveTo>
                    <a:pt x="0" y="240"/>
                  </a:moveTo>
                  <a:lnTo>
                    <a:pt x="0" y="0"/>
                  </a:lnTo>
                  <a:lnTo>
                    <a:pt x="1632" y="0"/>
                  </a:lnTo>
                  <a:lnTo>
                    <a:pt x="1632" y="576"/>
                  </a:lnTo>
                  <a:lnTo>
                    <a:pt x="1776" y="57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593404" name="Line 60"/>
            <p:cNvSpPr>
              <a:spLocks noChangeShapeType="1"/>
            </p:cNvSpPr>
            <p:nvPr/>
          </p:nvSpPr>
          <p:spPr bwMode="auto">
            <a:xfrm flipV="1">
              <a:off x="4416" y="768"/>
              <a:ext cx="0" cy="12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593405" name="Rectangle 61"/>
          <p:cNvSpPr>
            <a:spLocks noChangeArrowheads="1"/>
          </p:cNvSpPr>
          <p:nvPr/>
        </p:nvSpPr>
        <p:spPr bwMode="auto">
          <a:xfrm>
            <a:off x="7256463" y="3998912"/>
            <a:ext cx="1143000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Program Segment</a:t>
            </a:r>
          </a:p>
        </p:txBody>
      </p:sp>
      <p:sp>
        <p:nvSpPr>
          <p:cNvPr id="1593406" name="Freeform 62"/>
          <p:cNvSpPr>
            <a:spLocks/>
          </p:cNvSpPr>
          <p:nvPr/>
        </p:nvSpPr>
        <p:spPr bwMode="auto">
          <a:xfrm>
            <a:off x="5257800" y="3810000"/>
            <a:ext cx="381000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3" y="0"/>
              </a:cxn>
            </a:cxnLst>
            <a:rect l="0" t="0" r="r" b="b"/>
            <a:pathLst>
              <a:path w="344" h="1">
                <a:moveTo>
                  <a:pt x="0" y="0"/>
                </a:moveTo>
                <a:lnTo>
                  <a:pt x="34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593409" name="Text Box 65"/>
          <p:cNvSpPr txBox="1">
            <a:spLocks noChangeArrowheads="1"/>
          </p:cNvSpPr>
          <p:nvPr/>
        </p:nvSpPr>
        <p:spPr bwMode="auto">
          <a:xfrm>
            <a:off x="3581400" y="1830099"/>
            <a:ext cx="1116013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Logical Address</a:t>
            </a:r>
          </a:p>
        </p:txBody>
      </p:sp>
      <p:sp>
        <p:nvSpPr>
          <p:cNvPr id="1593410" name="Text Box 66"/>
          <p:cNvSpPr txBox="1">
            <a:spLocks noChangeArrowheads="1"/>
          </p:cNvSpPr>
          <p:nvPr/>
        </p:nvSpPr>
        <p:spPr bwMode="auto">
          <a:xfrm>
            <a:off x="3581400" y="4039899"/>
            <a:ext cx="1116013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Logical Address</a:t>
            </a:r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152400" y="5486400"/>
            <a:ext cx="5392766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i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What is an advantage of this separation?</a:t>
            </a:r>
          </a:p>
          <a:p>
            <a:pPr>
              <a:spcBef>
                <a:spcPct val="0"/>
              </a:spcBef>
            </a:pPr>
            <a:r>
              <a:rPr lang="en-US" altLang="ko-KR" sz="2400" i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What about more base/bound pairs?</a:t>
            </a:r>
          </a:p>
        </p:txBody>
      </p:sp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914400" y="609600"/>
            <a:ext cx="715906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(Scheme used on all Cray vector supercomputers prior to X1, 2002)</a:t>
            </a:r>
            <a:endParaRPr lang="en-US" altLang="ko-KR" sz="2400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4800600" y="1447800"/>
            <a:ext cx="463550" cy="4619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28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≥</a:t>
            </a:r>
          </a:p>
        </p:txBody>
      </p:sp>
      <p:sp>
        <p:nvSpPr>
          <p:cNvPr id="71" name="Oval 25"/>
          <p:cNvSpPr>
            <a:spLocks noChangeArrowheads="1"/>
          </p:cNvSpPr>
          <p:nvPr/>
        </p:nvSpPr>
        <p:spPr bwMode="auto">
          <a:xfrm>
            <a:off x="4800600" y="3581400"/>
            <a:ext cx="463550" cy="4619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28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≥</a:t>
            </a:r>
          </a:p>
        </p:txBody>
      </p:sp>
      <p:sp>
        <p:nvSpPr>
          <p:cNvPr id="72" name="Rectangle 35"/>
          <p:cNvSpPr>
            <a:spLocks noChangeArrowheads="1"/>
          </p:cNvSpPr>
          <p:nvPr/>
        </p:nvSpPr>
        <p:spPr bwMode="auto">
          <a:xfrm>
            <a:off x="5410200" y="3505200"/>
            <a:ext cx="1327243" cy="56618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/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Bounds Violation?</a:t>
            </a:r>
          </a:p>
        </p:txBody>
      </p:sp>
      <p:cxnSp>
        <p:nvCxnSpPr>
          <p:cNvPr id="6" name="Straight Connector 5"/>
          <p:cNvCxnSpPr>
            <a:stCxn id="73" idx="0"/>
          </p:cNvCxnSpPr>
          <p:nvPr/>
        </p:nvCxnSpPr>
        <p:spPr bwMode="auto">
          <a:xfrm flipH="1">
            <a:off x="1600200" y="2133600"/>
            <a:ext cx="289560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Line 38"/>
          <p:cNvSpPr>
            <a:spLocks noChangeShapeType="1"/>
          </p:cNvSpPr>
          <p:nvPr/>
        </p:nvSpPr>
        <p:spPr bwMode="auto">
          <a:xfrm>
            <a:off x="4495800" y="2133600"/>
            <a:ext cx="420687" cy="385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74" name="Line 52"/>
          <p:cNvSpPr>
            <a:spLocks noChangeShapeType="1"/>
          </p:cNvSpPr>
          <p:nvPr/>
        </p:nvSpPr>
        <p:spPr bwMode="auto">
          <a:xfrm>
            <a:off x="4572000" y="43434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cxnSp>
        <p:nvCxnSpPr>
          <p:cNvPr id="75" name="Straight Connector 74"/>
          <p:cNvCxnSpPr>
            <a:stCxn id="74" idx="0"/>
            <a:endCxn id="1593410" idx="1"/>
          </p:cNvCxnSpPr>
          <p:nvPr/>
        </p:nvCxnSpPr>
        <p:spPr bwMode="auto">
          <a:xfrm flipH="1" flipV="1">
            <a:off x="3581400" y="4332287"/>
            <a:ext cx="990600" cy="1111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3387" name="Rectangle 43"/>
          <p:cNvSpPr>
            <a:spLocks noChangeArrowheads="1"/>
          </p:cNvSpPr>
          <p:nvPr/>
        </p:nvSpPr>
        <p:spPr bwMode="auto">
          <a:xfrm>
            <a:off x="1981200" y="4114800"/>
            <a:ext cx="1665288" cy="4619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342470940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and Bound Machine</a:t>
            </a:r>
          </a:p>
        </p:txBody>
      </p:sp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7733-AE3A-F74A-BEAD-1A4338685DB6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748024" name="Rectangle 56"/>
          <p:cNvSpPr>
            <a:spLocks noGrp="1" noChangeArrowheads="1"/>
          </p:cNvSpPr>
          <p:nvPr>
            <p:ph idx="4294967295"/>
          </p:nvPr>
        </p:nvSpPr>
        <p:spPr>
          <a:xfrm>
            <a:off x="533400" y="5562600"/>
            <a:ext cx="8077200" cy="83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i="1" dirty="0"/>
              <a:t>Can fold addition of base register into (</a:t>
            </a:r>
            <a:r>
              <a:rPr lang="en-US" sz="2000" i="1" dirty="0" err="1"/>
              <a:t>register+immediate</a:t>
            </a:r>
            <a:r>
              <a:rPr lang="en-US" sz="2000" i="1" dirty="0"/>
              <a:t>) address calculation using a carry-save adder (sums three numbers with only a few gate delays more than adding two numbers)</a:t>
            </a:r>
          </a:p>
        </p:txBody>
      </p:sp>
      <p:sp>
        <p:nvSpPr>
          <p:cNvPr id="1747970" name="Line 2"/>
          <p:cNvSpPr>
            <a:spLocks noChangeShapeType="1"/>
          </p:cNvSpPr>
          <p:nvPr/>
        </p:nvSpPr>
        <p:spPr bwMode="auto">
          <a:xfrm>
            <a:off x="5638800" y="24384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7973" name="Line 5"/>
          <p:cNvSpPr>
            <a:spLocks noChangeShapeType="1"/>
          </p:cNvSpPr>
          <p:nvPr/>
        </p:nvSpPr>
        <p:spPr bwMode="auto">
          <a:xfrm>
            <a:off x="8077200" y="2438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7974" name="Line 6"/>
          <p:cNvSpPr>
            <a:spLocks noChangeShapeType="1"/>
          </p:cNvSpPr>
          <p:nvPr/>
        </p:nvSpPr>
        <p:spPr bwMode="auto">
          <a:xfrm>
            <a:off x="2895600" y="24384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5800" y="18288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747976" name="Rectangle 8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PC</a:t>
              </a:r>
            </a:p>
          </p:txBody>
        </p:sp>
        <p:sp>
          <p:nvSpPr>
            <p:cNvPr id="1747977" name="Freeform 9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747978" name="Rectangle 10"/>
          <p:cNvSpPr>
            <a:spLocks noChangeArrowheads="1"/>
          </p:cNvSpPr>
          <p:nvPr/>
        </p:nvSpPr>
        <p:spPr bwMode="auto">
          <a:xfrm>
            <a:off x="1981200" y="2057400"/>
            <a:ext cx="9144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Inst. Cache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48000" y="18288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747980" name="Rectangle 1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D</a:t>
              </a:r>
            </a:p>
          </p:txBody>
        </p:sp>
        <p:sp>
          <p:nvSpPr>
            <p:cNvPr id="1747981" name="Freeform 1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747982" name="Rectangle 14"/>
          <p:cNvSpPr>
            <a:spLocks noChangeArrowheads="1"/>
          </p:cNvSpPr>
          <p:nvPr/>
        </p:nvSpPr>
        <p:spPr bwMode="auto">
          <a:xfrm>
            <a:off x="3505200" y="1905000"/>
            <a:ext cx="10668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Decode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800600" y="18288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747984" name="Rectangle 1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E</a:t>
              </a:r>
            </a:p>
          </p:txBody>
        </p:sp>
        <p:sp>
          <p:nvSpPr>
            <p:cNvPr id="1747985" name="Freeform 1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747986" name="Freeform 18"/>
          <p:cNvSpPr>
            <a:spLocks/>
          </p:cNvSpPr>
          <p:nvPr/>
        </p:nvSpPr>
        <p:spPr bwMode="auto">
          <a:xfrm>
            <a:off x="5257800" y="1905000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91200" y="18288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747988" name="Rectangle 2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M</a:t>
              </a:r>
            </a:p>
          </p:txBody>
        </p:sp>
        <p:sp>
          <p:nvSpPr>
            <p:cNvPr id="1747989" name="Freeform 2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747990" name="Rectangle 22"/>
          <p:cNvSpPr>
            <a:spLocks noChangeArrowheads="1"/>
          </p:cNvSpPr>
          <p:nvPr/>
        </p:nvSpPr>
        <p:spPr bwMode="auto">
          <a:xfrm>
            <a:off x="7162800" y="1981200"/>
            <a:ext cx="9144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Data Cache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8229600" y="18288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747992" name="Rectangle 24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W</a:t>
              </a:r>
            </a:p>
          </p:txBody>
        </p:sp>
        <p:sp>
          <p:nvSpPr>
            <p:cNvPr id="1747993" name="Freeform 25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747994" name="Line 26"/>
          <p:cNvSpPr>
            <a:spLocks noChangeShapeType="1"/>
          </p:cNvSpPr>
          <p:nvPr/>
        </p:nvSpPr>
        <p:spPr bwMode="auto">
          <a:xfrm>
            <a:off x="5105400" y="2133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7995" name="Line 27"/>
          <p:cNvSpPr>
            <a:spLocks noChangeShapeType="1"/>
          </p:cNvSpPr>
          <p:nvPr/>
        </p:nvSpPr>
        <p:spPr bwMode="auto">
          <a:xfrm>
            <a:off x="5105400" y="2743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7996" name="Text Box 28"/>
          <p:cNvSpPr txBox="1">
            <a:spLocks noChangeArrowheads="1"/>
          </p:cNvSpPr>
          <p:nvPr/>
        </p:nvSpPr>
        <p:spPr bwMode="auto">
          <a:xfrm>
            <a:off x="5341977" y="2284998"/>
            <a:ext cx="28725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+</a:t>
            </a:r>
          </a:p>
        </p:txBody>
      </p:sp>
      <p:sp>
        <p:nvSpPr>
          <p:cNvPr id="1747997" name="Line 29"/>
          <p:cNvSpPr>
            <a:spLocks noChangeShapeType="1"/>
          </p:cNvSpPr>
          <p:nvPr/>
        </p:nvSpPr>
        <p:spPr bwMode="auto">
          <a:xfrm>
            <a:off x="990600" y="24384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7998" name="Rectangle 30"/>
          <p:cNvSpPr>
            <a:spLocks noChangeArrowheads="1"/>
          </p:cNvSpPr>
          <p:nvPr/>
        </p:nvSpPr>
        <p:spPr bwMode="auto">
          <a:xfrm>
            <a:off x="3429000" y="5029200"/>
            <a:ext cx="3276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Main Memory (DRAM)</a:t>
            </a:r>
          </a:p>
        </p:txBody>
      </p:sp>
      <p:sp>
        <p:nvSpPr>
          <p:cNvPr id="1747999" name="Rectangle 31"/>
          <p:cNvSpPr>
            <a:spLocks noChangeArrowheads="1"/>
          </p:cNvSpPr>
          <p:nvPr/>
        </p:nvSpPr>
        <p:spPr bwMode="auto">
          <a:xfrm>
            <a:off x="3733800" y="3962400"/>
            <a:ext cx="26670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Memory Controller</a:t>
            </a:r>
          </a:p>
        </p:txBody>
      </p:sp>
      <p:sp>
        <p:nvSpPr>
          <p:cNvPr id="1748000" name="Freeform 32"/>
          <p:cNvSpPr>
            <a:spLocks/>
          </p:cNvSpPr>
          <p:nvPr/>
        </p:nvSpPr>
        <p:spPr bwMode="auto">
          <a:xfrm>
            <a:off x="6400800" y="2667000"/>
            <a:ext cx="1295400" cy="16002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8001" name="Freeform 33"/>
          <p:cNvSpPr>
            <a:spLocks/>
          </p:cNvSpPr>
          <p:nvPr/>
        </p:nvSpPr>
        <p:spPr bwMode="auto">
          <a:xfrm flipH="1">
            <a:off x="2438400" y="2743200"/>
            <a:ext cx="1295400" cy="15240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8002" name="Line 34"/>
          <p:cNvSpPr>
            <a:spLocks noChangeShapeType="1"/>
          </p:cNvSpPr>
          <p:nvPr/>
        </p:nvSpPr>
        <p:spPr bwMode="auto">
          <a:xfrm>
            <a:off x="5105400" y="4572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8004" name="Text Box 36"/>
          <p:cNvSpPr txBox="1">
            <a:spLocks noChangeArrowheads="1"/>
          </p:cNvSpPr>
          <p:nvPr/>
        </p:nvSpPr>
        <p:spPr bwMode="auto">
          <a:xfrm>
            <a:off x="6553200" y="2590800"/>
            <a:ext cx="1116013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Physical Address</a:t>
            </a:r>
          </a:p>
        </p:txBody>
      </p:sp>
      <p:sp>
        <p:nvSpPr>
          <p:cNvPr id="1748005" name="Text Box 37"/>
          <p:cNvSpPr txBox="1">
            <a:spLocks noChangeArrowheads="1"/>
          </p:cNvSpPr>
          <p:nvPr/>
        </p:nvSpPr>
        <p:spPr bwMode="auto">
          <a:xfrm>
            <a:off x="6705600" y="3733800"/>
            <a:ext cx="1116013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Physical Address</a:t>
            </a:r>
          </a:p>
        </p:txBody>
      </p:sp>
      <p:sp>
        <p:nvSpPr>
          <p:cNvPr id="1748006" name="Text Box 38"/>
          <p:cNvSpPr txBox="1">
            <a:spLocks noChangeArrowheads="1"/>
          </p:cNvSpPr>
          <p:nvPr/>
        </p:nvSpPr>
        <p:spPr bwMode="auto">
          <a:xfrm>
            <a:off x="2286000" y="3733800"/>
            <a:ext cx="1116013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Physical Address</a:t>
            </a:r>
          </a:p>
        </p:txBody>
      </p:sp>
      <p:sp>
        <p:nvSpPr>
          <p:cNvPr id="1748007" name="Text Box 39"/>
          <p:cNvSpPr txBox="1">
            <a:spLocks noChangeArrowheads="1"/>
          </p:cNvSpPr>
          <p:nvPr/>
        </p:nvSpPr>
        <p:spPr bwMode="auto">
          <a:xfrm>
            <a:off x="4724400" y="4600366"/>
            <a:ext cx="2438400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Physical Address</a:t>
            </a:r>
          </a:p>
        </p:txBody>
      </p:sp>
      <p:sp>
        <p:nvSpPr>
          <p:cNvPr id="1748009" name="Rectangle 41"/>
          <p:cNvSpPr>
            <a:spLocks noChangeArrowheads="1"/>
          </p:cNvSpPr>
          <p:nvPr/>
        </p:nvSpPr>
        <p:spPr bwMode="auto">
          <a:xfrm>
            <a:off x="609600" y="4710113"/>
            <a:ext cx="958850" cy="560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8010" name="Rectangle 42"/>
          <p:cNvSpPr>
            <a:spLocks noChangeArrowheads="1"/>
          </p:cNvSpPr>
          <p:nvPr/>
        </p:nvSpPr>
        <p:spPr bwMode="auto">
          <a:xfrm>
            <a:off x="5105400" y="762000"/>
            <a:ext cx="1218874" cy="498476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>
              <a:lnSpc>
                <a:spcPct val="85000"/>
              </a:lnSpc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Data Bound Register</a:t>
            </a:r>
          </a:p>
        </p:txBody>
      </p:sp>
      <p:sp>
        <p:nvSpPr>
          <p:cNvPr id="1748011" name="Rectangle 43"/>
          <p:cNvSpPr>
            <a:spLocks noChangeArrowheads="1"/>
          </p:cNvSpPr>
          <p:nvPr/>
        </p:nvSpPr>
        <p:spPr bwMode="auto">
          <a:xfrm>
            <a:off x="609600" y="5770563"/>
            <a:ext cx="958850" cy="560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8015" name="Rectangle 47"/>
          <p:cNvSpPr>
            <a:spLocks noChangeArrowheads="1"/>
          </p:cNvSpPr>
          <p:nvPr/>
        </p:nvSpPr>
        <p:spPr bwMode="auto">
          <a:xfrm>
            <a:off x="5410200" y="3276600"/>
            <a:ext cx="1294939" cy="498475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>
              <a:lnSpc>
                <a:spcPct val="85000"/>
              </a:lnSpc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Data Base Register</a:t>
            </a:r>
          </a:p>
        </p:txBody>
      </p:sp>
      <p:sp>
        <p:nvSpPr>
          <p:cNvPr id="1748018" name="Oval 50"/>
          <p:cNvSpPr>
            <a:spLocks noChangeArrowheads="1"/>
          </p:cNvSpPr>
          <p:nvPr/>
        </p:nvSpPr>
        <p:spPr bwMode="auto">
          <a:xfrm>
            <a:off x="6400800" y="2209800"/>
            <a:ext cx="463550" cy="4619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+</a:t>
            </a:r>
          </a:p>
        </p:txBody>
      </p:sp>
      <p:sp>
        <p:nvSpPr>
          <p:cNvPr id="1748019" name="Line 51"/>
          <p:cNvSpPr>
            <a:spLocks noChangeShapeType="1"/>
          </p:cNvSpPr>
          <p:nvPr/>
        </p:nvSpPr>
        <p:spPr bwMode="auto">
          <a:xfrm rot="5400000" flipH="1" flipV="1">
            <a:off x="6172200" y="2895600"/>
            <a:ext cx="609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8022" name="Rectangle 54"/>
          <p:cNvSpPr>
            <a:spLocks noChangeArrowheads="1"/>
          </p:cNvSpPr>
          <p:nvPr/>
        </p:nvSpPr>
        <p:spPr bwMode="auto">
          <a:xfrm>
            <a:off x="3768725" y="5530850"/>
            <a:ext cx="3513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ko-KR" altLang="en-US" sz="2400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</p:txBody>
      </p:sp>
      <p:sp>
        <p:nvSpPr>
          <p:cNvPr id="1748028" name="Line 60"/>
          <p:cNvSpPr>
            <a:spLocks noChangeShapeType="1"/>
          </p:cNvSpPr>
          <p:nvPr/>
        </p:nvSpPr>
        <p:spPr bwMode="auto">
          <a:xfrm flipV="1">
            <a:off x="6248400" y="1524000"/>
            <a:ext cx="533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8029" name="Line 61"/>
          <p:cNvSpPr>
            <a:spLocks noChangeShapeType="1"/>
          </p:cNvSpPr>
          <p:nvPr/>
        </p:nvSpPr>
        <p:spPr bwMode="auto">
          <a:xfrm>
            <a:off x="6324600" y="10668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8030" name="Text Box 62"/>
          <p:cNvSpPr txBox="1">
            <a:spLocks noChangeArrowheads="1"/>
          </p:cNvSpPr>
          <p:nvPr/>
        </p:nvSpPr>
        <p:spPr bwMode="auto">
          <a:xfrm>
            <a:off x="5665787" y="1295400"/>
            <a:ext cx="1116013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Logical Address</a:t>
            </a:r>
          </a:p>
        </p:txBody>
      </p:sp>
      <p:sp>
        <p:nvSpPr>
          <p:cNvPr id="1748032" name="Line 64"/>
          <p:cNvSpPr>
            <a:spLocks noChangeShapeType="1"/>
          </p:cNvSpPr>
          <p:nvPr/>
        </p:nvSpPr>
        <p:spPr bwMode="auto">
          <a:xfrm>
            <a:off x="7086600" y="1295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8033" name="Rectangle 65"/>
          <p:cNvSpPr>
            <a:spLocks noChangeArrowheads="1"/>
          </p:cNvSpPr>
          <p:nvPr/>
        </p:nvSpPr>
        <p:spPr bwMode="auto">
          <a:xfrm>
            <a:off x="7177043" y="914400"/>
            <a:ext cx="1678845" cy="3199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/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Bounds Violation?</a:t>
            </a:r>
          </a:p>
        </p:txBody>
      </p:sp>
      <p:sp>
        <p:nvSpPr>
          <p:cNvPr id="1748034" name="Text Box 66"/>
          <p:cNvSpPr txBox="1">
            <a:spLocks noChangeArrowheads="1"/>
          </p:cNvSpPr>
          <p:nvPr/>
        </p:nvSpPr>
        <p:spPr bwMode="auto">
          <a:xfrm>
            <a:off x="1295400" y="2667000"/>
            <a:ext cx="1116013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Physical Address</a:t>
            </a:r>
          </a:p>
        </p:txBody>
      </p:sp>
      <p:sp>
        <p:nvSpPr>
          <p:cNvPr id="1748040" name="Rectangle 72"/>
          <p:cNvSpPr>
            <a:spLocks noChangeArrowheads="1"/>
          </p:cNvSpPr>
          <p:nvPr/>
        </p:nvSpPr>
        <p:spPr bwMode="auto">
          <a:xfrm>
            <a:off x="228600" y="3276600"/>
            <a:ext cx="1447907" cy="498475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>
              <a:lnSpc>
                <a:spcPct val="85000"/>
              </a:lnSpc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Program Base Register</a:t>
            </a:r>
          </a:p>
        </p:txBody>
      </p:sp>
      <p:sp>
        <p:nvSpPr>
          <p:cNvPr id="1748042" name="Oval 74"/>
          <p:cNvSpPr>
            <a:spLocks noChangeArrowheads="1"/>
          </p:cNvSpPr>
          <p:nvPr/>
        </p:nvSpPr>
        <p:spPr bwMode="auto">
          <a:xfrm>
            <a:off x="1222375" y="2209800"/>
            <a:ext cx="463550" cy="4619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+</a:t>
            </a:r>
          </a:p>
        </p:txBody>
      </p:sp>
      <p:sp>
        <p:nvSpPr>
          <p:cNvPr id="1748043" name="Line 75"/>
          <p:cNvSpPr>
            <a:spLocks noChangeShapeType="1"/>
          </p:cNvSpPr>
          <p:nvPr/>
        </p:nvSpPr>
        <p:spPr bwMode="auto">
          <a:xfrm rot="5400000" flipH="1" flipV="1">
            <a:off x="993775" y="2895600"/>
            <a:ext cx="609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8044" name="Line 76"/>
          <p:cNvSpPr>
            <a:spLocks noChangeShapeType="1"/>
          </p:cNvSpPr>
          <p:nvPr/>
        </p:nvSpPr>
        <p:spPr bwMode="auto">
          <a:xfrm flipV="1">
            <a:off x="1069975" y="1447800"/>
            <a:ext cx="682625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8045" name="Line 77"/>
          <p:cNvSpPr>
            <a:spLocks noChangeShapeType="1"/>
          </p:cNvSpPr>
          <p:nvPr/>
        </p:nvSpPr>
        <p:spPr bwMode="auto">
          <a:xfrm>
            <a:off x="1371600" y="9906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8046" name="Text Box 78"/>
          <p:cNvSpPr txBox="1">
            <a:spLocks noChangeArrowheads="1"/>
          </p:cNvSpPr>
          <p:nvPr/>
        </p:nvSpPr>
        <p:spPr bwMode="auto">
          <a:xfrm>
            <a:off x="533400" y="1295400"/>
            <a:ext cx="1116013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Logical Address</a:t>
            </a:r>
          </a:p>
        </p:txBody>
      </p:sp>
      <p:sp>
        <p:nvSpPr>
          <p:cNvPr id="1748047" name="Line 79"/>
          <p:cNvSpPr>
            <a:spLocks noChangeShapeType="1"/>
          </p:cNvSpPr>
          <p:nvPr/>
        </p:nvSpPr>
        <p:spPr bwMode="auto">
          <a:xfrm>
            <a:off x="2133600" y="1295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48048" name="Rectangle 80"/>
          <p:cNvSpPr>
            <a:spLocks noChangeArrowheads="1"/>
          </p:cNvSpPr>
          <p:nvPr/>
        </p:nvSpPr>
        <p:spPr bwMode="auto">
          <a:xfrm>
            <a:off x="2193111" y="914400"/>
            <a:ext cx="1678845" cy="3199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/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Bounds Violation?</a:t>
            </a:r>
          </a:p>
        </p:txBody>
      </p:sp>
      <p:sp>
        <p:nvSpPr>
          <p:cNvPr id="72" name="Oval 74"/>
          <p:cNvSpPr>
            <a:spLocks noChangeArrowheads="1"/>
          </p:cNvSpPr>
          <p:nvPr/>
        </p:nvSpPr>
        <p:spPr bwMode="auto">
          <a:xfrm>
            <a:off x="1676400" y="1066800"/>
            <a:ext cx="463550" cy="4619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 sz="240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≥</a:t>
            </a:r>
            <a:endParaRPr lang="en-US" altLang="ko-KR" sz="2400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</p:txBody>
      </p:sp>
      <p:sp>
        <p:nvSpPr>
          <p:cNvPr id="74" name="Oval 74"/>
          <p:cNvSpPr>
            <a:spLocks noChangeArrowheads="1"/>
          </p:cNvSpPr>
          <p:nvPr/>
        </p:nvSpPr>
        <p:spPr bwMode="auto">
          <a:xfrm>
            <a:off x="6629400" y="1066800"/>
            <a:ext cx="463550" cy="4619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 sz="240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≥</a:t>
            </a:r>
            <a:endParaRPr lang="en-US" altLang="ko-KR" sz="2400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</p:txBody>
      </p:sp>
      <p:sp>
        <p:nvSpPr>
          <p:cNvPr id="1748037" name="Rectangle 69"/>
          <p:cNvSpPr>
            <a:spLocks noChangeArrowheads="1"/>
          </p:cNvSpPr>
          <p:nvPr/>
        </p:nvSpPr>
        <p:spPr bwMode="auto">
          <a:xfrm>
            <a:off x="228600" y="533400"/>
            <a:ext cx="1448110" cy="498475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>
              <a:lnSpc>
                <a:spcPct val="85000"/>
              </a:lnSpc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Program Bound Register</a:t>
            </a:r>
          </a:p>
        </p:txBody>
      </p:sp>
    </p:spTree>
    <p:extLst>
      <p:ext uri="{BB962C8B-B14F-4D97-AF65-F5344CB8AC3E}">
        <p14:creationId xmlns:p14="http://schemas.microsoft.com/office/powerpoint/2010/main" val="9620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 with Segments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143000" y="838200"/>
            <a:ext cx="1219200" cy="4572000"/>
            <a:chOff x="1143000" y="990600"/>
            <a:chExt cx="1219200" cy="4572000"/>
          </a:xfrm>
        </p:grpSpPr>
        <p:sp>
          <p:nvSpPr>
            <p:cNvPr id="5" name="Rectangle 4"/>
            <p:cNvSpPr/>
            <p:nvPr/>
          </p:nvSpPr>
          <p:spPr>
            <a:xfrm>
              <a:off x="1143000" y="3200400"/>
              <a:ext cx="1219200" cy="2362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72K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990600"/>
              <a:ext cx="1219200" cy="1295400"/>
            </a:xfrm>
            <a:prstGeom prst="rect">
              <a:avLst/>
            </a:prstGeom>
            <a:solidFill>
              <a:srgbClr val="FBBA03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Job 1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32K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43000" y="2286000"/>
              <a:ext cx="1219200" cy="914400"/>
            </a:xfrm>
            <a:prstGeom prst="rect">
              <a:avLst/>
            </a:prstGeom>
            <a:solidFill>
              <a:srgbClr val="FFEF85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Job 2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24K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895600" y="838200"/>
            <a:ext cx="1295400" cy="5479197"/>
            <a:chOff x="2895600" y="990600"/>
            <a:chExt cx="1295400" cy="5479197"/>
          </a:xfrm>
        </p:grpSpPr>
        <p:grpSp>
          <p:nvGrpSpPr>
            <p:cNvPr id="29" name="Group 28"/>
            <p:cNvGrpSpPr/>
            <p:nvPr/>
          </p:nvGrpSpPr>
          <p:grpSpPr>
            <a:xfrm>
              <a:off x="2971800" y="990600"/>
              <a:ext cx="1219200" cy="4572000"/>
              <a:chOff x="2971800" y="990600"/>
              <a:chExt cx="1219200" cy="4572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71800" y="5181600"/>
                <a:ext cx="1219200" cy="3810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8K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71800" y="990600"/>
                <a:ext cx="1219200" cy="1295400"/>
              </a:xfrm>
              <a:prstGeom prst="rect">
                <a:avLst/>
              </a:prstGeom>
              <a:solidFill>
                <a:srgbClr val="FBBA03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Job 1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32K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971800" y="2286000"/>
                <a:ext cx="1219200" cy="914400"/>
              </a:xfrm>
              <a:prstGeom prst="rect">
                <a:avLst/>
              </a:prstGeom>
              <a:solidFill>
                <a:srgbClr val="FFEF85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Job 2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24K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71800" y="3200400"/>
                <a:ext cx="1219200" cy="1981200"/>
              </a:xfrm>
              <a:prstGeom prst="rect">
                <a:avLst/>
              </a:prstGeom>
              <a:solidFill>
                <a:srgbClr val="FDB9FE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Job 3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64K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895600" y="5638800"/>
              <a:ext cx="1295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Job 3 starts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24400" y="838200"/>
            <a:ext cx="1295400" cy="5479197"/>
            <a:chOff x="4724400" y="990600"/>
            <a:chExt cx="1295400" cy="5479197"/>
          </a:xfrm>
        </p:grpSpPr>
        <p:grpSp>
          <p:nvGrpSpPr>
            <p:cNvPr id="34" name="Group 33"/>
            <p:cNvGrpSpPr/>
            <p:nvPr/>
          </p:nvGrpSpPr>
          <p:grpSpPr>
            <a:xfrm>
              <a:off x="4800600" y="990600"/>
              <a:ext cx="1219200" cy="4572000"/>
              <a:chOff x="4800600" y="990600"/>
              <a:chExt cx="1219200" cy="4572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800600" y="990600"/>
                <a:ext cx="1219200" cy="1295400"/>
              </a:xfrm>
              <a:prstGeom prst="rect">
                <a:avLst/>
              </a:prstGeom>
              <a:solidFill>
                <a:srgbClr val="FBBA03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Job 1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32K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00600" y="2286000"/>
                <a:ext cx="1219200" cy="91440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24K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800600" y="3200400"/>
                <a:ext cx="1219200" cy="1981200"/>
              </a:xfrm>
              <a:prstGeom prst="rect">
                <a:avLst/>
              </a:prstGeom>
              <a:solidFill>
                <a:srgbClr val="FDB9FE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Job 3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64K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800600" y="5181600"/>
                <a:ext cx="1219200" cy="3810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8K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4724400" y="5638800"/>
              <a:ext cx="1295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Job 2 finishes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77000" y="2438400"/>
            <a:ext cx="1295400" cy="3802797"/>
            <a:chOff x="6477000" y="2362200"/>
            <a:chExt cx="1295400" cy="3802797"/>
          </a:xfrm>
        </p:grpSpPr>
        <p:sp>
          <p:nvSpPr>
            <p:cNvPr id="26" name="Rectangle 25"/>
            <p:cNvSpPr/>
            <p:nvPr/>
          </p:nvSpPr>
          <p:spPr>
            <a:xfrm>
              <a:off x="6553200" y="2362200"/>
              <a:ext cx="1219200" cy="1295400"/>
            </a:xfrm>
            <a:prstGeom prst="rect">
              <a:avLst/>
            </a:prstGeom>
            <a:solidFill>
              <a:srgbClr val="CEFC6C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Job 4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32K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77000" y="5334000"/>
              <a:ext cx="1295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Job 4 arrives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324600" y="762000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Can’t run Job 4, as not enough contiguous space. Must compact.</a:t>
            </a:r>
          </a:p>
        </p:txBody>
      </p:sp>
    </p:spTree>
    <p:extLst>
      <p:ext uri="{BB962C8B-B14F-4D97-AF65-F5344CB8AC3E}">
        <p14:creationId xmlns:p14="http://schemas.microsoft.com/office/powerpoint/2010/main" val="340277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CS152 Administrivia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1 due tonight</a:t>
            </a:r>
          </a:p>
          <a:p>
            <a:r>
              <a:rPr lang="en-US" dirty="0"/>
              <a:t>Lab 2 out tomorrow (Thursday)</a:t>
            </a:r>
          </a:p>
          <a:p>
            <a:r>
              <a:rPr lang="en-US" dirty="0"/>
              <a:t>PS2 due on Wednesday Feb 26</a:t>
            </a:r>
          </a:p>
          <a:p>
            <a:r>
              <a:rPr lang="en-US" dirty="0"/>
              <a:t>Midterm in class time slot Monday March 1</a:t>
            </a:r>
          </a:p>
          <a:p>
            <a:pPr lvl="1"/>
            <a:r>
              <a:rPr lang="en-US" dirty="0"/>
              <a:t>Covers lectures 1 </a:t>
            </a:r>
            <a:r>
              <a:rPr lang="mr-IN" dirty="0"/>
              <a:t>–</a:t>
            </a:r>
            <a:r>
              <a:rPr lang="en-US" dirty="0"/>
              <a:t> 9, plus assigned problem sets, labs, book readings</a:t>
            </a:r>
          </a:p>
          <a:p>
            <a:r>
              <a:rPr lang="en-US" dirty="0"/>
              <a:t>Midterm will use remote zoom proctoring</a:t>
            </a:r>
          </a:p>
          <a:p>
            <a:pPr lvl="1"/>
            <a:r>
              <a:rPr lang="en-US" dirty="0"/>
              <a:t>Need camera on workspace (paper/hands) during exam</a:t>
            </a:r>
          </a:p>
          <a:p>
            <a:pPr lvl="1"/>
            <a:r>
              <a:rPr lang="en-US" dirty="0"/>
              <a:t>Students must show student ID and face at one point during exam</a:t>
            </a:r>
          </a:p>
          <a:p>
            <a:pPr lvl="1"/>
            <a:r>
              <a:rPr lang="en-US" dirty="0"/>
              <a:t>We will contact students needing DSP accommodations directly</a:t>
            </a:r>
          </a:p>
          <a:p>
            <a:pPr lvl="1"/>
            <a:r>
              <a:rPr lang="en-US" dirty="0"/>
              <a:t>Students in remote </a:t>
            </a:r>
            <a:r>
              <a:rPr lang="en-US" dirty="0" err="1"/>
              <a:t>timezones</a:t>
            </a:r>
            <a:r>
              <a:rPr lang="en-US" dirty="0"/>
              <a:t> should contact instructors</a:t>
            </a:r>
          </a:p>
          <a:p>
            <a:pPr lvl="1"/>
            <a:r>
              <a:rPr lang="en-US" dirty="0"/>
              <a:t>Any student with concerns should contact instructors</a:t>
            </a:r>
          </a:p>
          <a:p>
            <a:pPr lvl="1"/>
            <a:r>
              <a:rPr lang="en-US" dirty="0"/>
              <a:t>Dry run in this week and next week’s discussion section</a:t>
            </a:r>
          </a:p>
          <a:p>
            <a:r>
              <a:rPr lang="en-US" dirty="0"/>
              <a:t>Exam will have randomized questions per student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D4F1-ACE6-1045-95DB-F7171134E652}" type="slidenum">
              <a:rPr lang="en-US"/>
              <a:pPr/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1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in Lecture 7</a:t>
            </a:r>
          </a:p>
        </p:txBody>
      </p:sp>
      <p:sp>
        <p:nvSpPr>
          <p:cNvPr id="1277965" name="Rectangle 13"/>
          <p:cNvSpPr>
            <a:spLocks noGrp="1" noChangeArrowheads="1"/>
          </p:cNvSpPr>
          <p:nvPr>
            <p:ph idx="1"/>
          </p:nvPr>
        </p:nvSpPr>
        <p:spPr>
          <a:xfrm>
            <a:off x="762000" y="838200"/>
            <a:ext cx="7683500" cy="5638800"/>
          </a:xfrm>
        </p:spPr>
        <p:txBody>
          <a:bodyPr/>
          <a:lstStyle/>
          <a:p>
            <a:r>
              <a:rPr lang="en-US" dirty="0"/>
              <a:t>Prefetching, hardware or software</a:t>
            </a:r>
          </a:p>
          <a:p>
            <a:pPr lvl="1"/>
            <a:r>
              <a:rPr lang="en-US" dirty="0"/>
              <a:t>correctness, timeliness</a:t>
            </a:r>
          </a:p>
          <a:p>
            <a:pPr lvl="1"/>
            <a:r>
              <a:rPr lang="en-US" dirty="0"/>
              <a:t>instructions easier to </a:t>
            </a:r>
            <a:r>
              <a:rPr lang="en-US" dirty="0" err="1"/>
              <a:t>prefetch</a:t>
            </a:r>
            <a:r>
              <a:rPr lang="en-US" dirty="0"/>
              <a:t> than data</a:t>
            </a:r>
          </a:p>
          <a:p>
            <a:pPr lvl="1"/>
            <a:r>
              <a:rPr lang="en-US" dirty="0"/>
              <a:t>software difficult to use ideally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7848-939E-7E43-907B-1F30974904B2}" type="slidenum">
              <a:rPr lang="en-US"/>
              <a:pPr/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26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Proposal due Wednesday Feb 24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Proposal should be one page PDF including: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Team member names</a:t>
            </a:r>
          </a:p>
          <a:p>
            <a:pPr lvl="1"/>
            <a:r>
              <a:rPr lang="en-US" dirty="0"/>
              <a:t>What are you trying to do?</a:t>
            </a:r>
          </a:p>
          <a:p>
            <a:pPr lvl="1"/>
            <a:r>
              <a:rPr lang="en-US" dirty="0"/>
              <a:t>How is it done today?</a:t>
            </a:r>
          </a:p>
          <a:p>
            <a:pPr lvl="1"/>
            <a:r>
              <a:rPr lang="en-US" dirty="0"/>
              <a:t>What is your idea for improvement and why do you think you’ll be successful</a:t>
            </a:r>
          </a:p>
          <a:p>
            <a:pPr lvl="1"/>
            <a:r>
              <a:rPr lang="en-US" dirty="0"/>
              <a:t>What infrastructure are you going to use for your project?</a:t>
            </a:r>
          </a:p>
          <a:p>
            <a:pPr lvl="1"/>
            <a:r>
              <a:rPr lang="en-US" dirty="0"/>
              <a:t>Project timeline with milestones</a:t>
            </a:r>
          </a:p>
          <a:p>
            <a:r>
              <a:rPr lang="en-US" dirty="0"/>
              <a:t>Mail PDF of proposal to instructors</a:t>
            </a:r>
          </a:p>
          <a:p>
            <a:r>
              <a:rPr lang="en-US" dirty="0"/>
              <a:t>Give ~5-minute presentations in class in discussion section time on Thursday March 4</a:t>
            </a:r>
            <a:r>
              <a:rPr lang="en-US" baseline="30000" dirty="0"/>
              <a:t>th</a:t>
            </a:r>
            <a:r>
              <a:rPr lang="en-US" dirty="0"/>
              <a:t> and March 11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739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ko-KR" dirty="0">
                <a:ea typeface="굴림" charset="-127"/>
                <a:cs typeface="굴림" charset="-127"/>
              </a:rPr>
              <a:t>Paged Memory Systems</a:t>
            </a:r>
            <a:endParaRPr lang="en-US" altLang="ko-KR" sz="2000" i="1" dirty="0">
              <a:ea typeface="굴림" charset="-127"/>
              <a:cs typeface="굴림" charset="-127"/>
            </a:endParaRPr>
          </a:p>
        </p:txBody>
      </p:sp>
      <p:sp>
        <p:nvSpPr>
          <p:cNvPr id="1650690" name="Rectangle 2"/>
          <p:cNvSpPr>
            <a:spLocks noGrp="1" noChangeArrowheads="1"/>
          </p:cNvSpPr>
          <p:nvPr>
            <p:ph idx="1"/>
          </p:nvPr>
        </p:nvSpPr>
        <p:spPr>
          <a:xfrm>
            <a:off x="698500" y="914400"/>
            <a:ext cx="7683500" cy="5207000"/>
          </a:xfrm>
          <a:noFill/>
          <a:ln/>
        </p:spPr>
        <p:txBody>
          <a:bodyPr/>
          <a:lstStyle/>
          <a:p>
            <a:r>
              <a:rPr lang="en-US" altLang="ko-KR" sz="2400" dirty="0">
                <a:ea typeface="굴림" charset="-127"/>
                <a:cs typeface="굴림" charset="-127"/>
              </a:rPr>
              <a:t>Program-generated (</a:t>
            </a:r>
            <a:r>
              <a:rPr lang="en-US" altLang="ko-KR" sz="2400" i="1" dirty="0">
                <a:ea typeface="굴림" charset="-127"/>
                <a:cs typeface="굴림" charset="-127"/>
              </a:rPr>
              <a:t>virtual</a:t>
            </a:r>
            <a:r>
              <a:rPr lang="en-US" altLang="ko-KR" sz="2400" dirty="0">
                <a:ea typeface="굴림" charset="-127"/>
                <a:cs typeface="굴림" charset="-127"/>
              </a:rPr>
              <a:t> or </a:t>
            </a:r>
            <a:r>
              <a:rPr lang="en-US" altLang="ko-KR" sz="2400" i="1" dirty="0">
                <a:ea typeface="굴림" charset="-127"/>
                <a:cs typeface="굴림" charset="-127"/>
              </a:rPr>
              <a:t>logical</a:t>
            </a:r>
            <a:r>
              <a:rPr lang="en-US" altLang="ko-KR" sz="2400" dirty="0">
                <a:ea typeface="굴림" charset="-127"/>
                <a:cs typeface="굴림" charset="-127"/>
              </a:rPr>
              <a:t>) address split into:</a:t>
            </a:r>
          </a:p>
          <a:p>
            <a:pPr>
              <a:buNone/>
            </a:pPr>
            <a:endParaRPr lang="en-US" altLang="ko-KR" sz="2400" dirty="0">
              <a:ea typeface="굴림" charset="-127"/>
              <a:cs typeface="굴림" charset="-127"/>
            </a:endParaRP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2453-03A2-454C-A9B7-50DA4B18F7D7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650710" name="Rectangle 22"/>
          <p:cNvSpPr>
            <a:spLocks noChangeArrowheads="1"/>
          </p:cNvSpPr>
          <p:nvPr/>
        </p:nvSpPr>
        <p:spPr bwMode="auto">
          <a:xfrm>
            <a:off x="533400" y="4114800"/>
            <a:ext cx="2209800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Virtual Address Space Pages for Job 1</a:t>
            </a:r>
          </a:p>
        </p:txBody>
      </p:sp>
      <p:sp>
        <p:nvSpPr>
          <p:cNvPr id="1650711" name="Rectangle 23"/>
          <p:cNvSpPr>
            <a:spLocks noChangeArrowheads="1"/>
          </p:cNvSpPr>
          <p:nvPr/>
        </p:nvSpPr>
        <p:spPr bwMode="auto">
          <a:xfrm>
            <a:off x="3200400" y="4114800"/>
            <a:ext cx="1200412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Table </a:t>
            </a:r>
          </a:p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for Job 1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304800" y="19812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34950" indent="-234950" eaLnBrk="0" hangingPunct="0">
              <a:spcBef>
                <a:spcPts val="0"/>
              </a:spcBef>
              <a:buClr>
                <a:srgbClr val="000080"/>
              </a:buClr>
              <a:buSzPct val="85000"/>
              <a:buFont typeface="Wingdings" charset="2"/>
              <a:buChar char="§"/>
              <a:defRPr>
                <a:latin typeface="Calibri"/>
                <a:ea typeface="굴림" charset="-127"/>
                <a:cs typeface="굴림" charset="-127"/>
              </a:defRPr>
            </a:lvl1pPr>
            <a:lvl2pPr marL="690563" indent="-234950" eaLnBrk="0" hangingPunct="0">
              <a:spcBef>
                <a:spcPts val="0"/>
              </a:spcBef>
              <a:buFont typeface="Lucida Grande"/>
              <a:buChar char="-"/>
              <a:defRPr>
                <a:latin typeface="Calibri"/>
                <a:cs typeface="Helvetica"/>
              </a:defRPr>
            </a:lvl2pPr>
            <a:lvl3pPr marL="911225" indent="-220663" eaLnBrk="0" hangingPunct="0">
              <a:spcBef>
                <a:spcPts val="0"/>
              </a:spcBef>
              <a:buFont typeface="Lucida Grande"/>
              <a:buChar char="-"/>
              <a:defRPr sz="2000">
                <a:latin typeface="Calibri"/>
                <a:cs typeface="Helvetica"/>
              </a:defRPr>
            </a:lvl3pPr>
            <a:lvl4pPr marL="1035050" indent="-179388" eaLnBrk="0" hangingPunct="0">
              <a:spcBef>
                <a:spcPts val="0"/>
              </a:spcBef>
              <a:buFont typeface="Lucida Grande"/>
              <a:buChar char="-"/>
              <a:defRPr sz="1800">
                <a:latin typeface="Calibri"/>
                <a:cs typeface="Helvetica"/>
              </a:defRPr>
            </a:lvl4pPr>
            <a:lvl5pPr marL="1201738" indent="-166688" eaLnBrk="0" hangingPunct="0">
              <a:spcBef>
                <a:spcPts val="0"/>
              </a:spcBef>
              <a:buFont typeface="Lucida Grande"/>
              <a:buChar char="-"/>
              <a:defRPr sz="1800">
                <a:latin typeface="Calibri"/>
                <a:cs typeface="Helvetic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</a:defRPr>
            </a:lvl9pPr>
          </a:lstStyle>
          <a:p>
            <a:r>
              <a:rPr lang="en-US" altLang="ko-KR" sz="2400" dirty="0">
                <a:solidFill>
                  <a:prstClr val="black"/>
                </a:solidFill>
              </a:rPr>
              <a:t>Page Table contains physical address of start of each fixed-sized page in virtual address space</a:t>
            </a: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7509211" y="3352800"/>
            <a:ext cx="1634789" cy="9207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Physical Memory</a:t>
            </a:r>
          </a:p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33600" y="1447800"/>
            <a:ext cx="3886200" cy="381000"/>
            <a:chOff x="5257800" y="457200"/>
            <a:chExt cx="3429000" cy="381000"/>
          </a:xfrm>
        </p:grpSpPr>
        <p:sp>
          <p:nvSpPr>
            <p:cNvPr id="2" name="Rectangle 1"/>
            <p:cNvSpPr/>
            <p:nvPr/>
          </p:nvSpPr>
          <p:spPr>
            <a:xfrm>
              <a:off x="5257800" y="457200"/>
              <a:ext cx="2286000" cy="381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Page Number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43800" y="457200"/>
              <a:ext cx="1143000" cy="381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Offset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66800" y="3124200"/>
            <a:ext cx="1219200" cy="914400"/>
            <a:chOff x="1066800" y="3124200"/>
            <a:chExt cx="1219200" cy="914400"/>
          </a:xfrm>
        </p:grpSpPr>
        <p:sp>
          <p:nvSpPr>
            <p:cNvPr id="4" name="Rectangle 3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1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2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71800" y="3124200"/>
            <a:ext cx="304800" cy="914400"/>
            <a:chOff x="1066800" y="3124200"/>
            <a:chExt cx="1219200" cy="914400"/>
          </a:xfrm>
        </p:grpSpPr>
        <p:sp>
          <p:nvSpPr>
            <p:cNvPr id="59" name="Rectangle 58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1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276600" y="3124200"/>
            <a:ext cx="1219200" cy="914400"/>
            <a:chOff x="1066800" y="3124200"/>
            <a:chExt cx="1219200" cy="914400"/>
          </a:xfrm>
        </p:grpSpPr>
        <p:sp>
          <p:nvSpPr>
            <p:cNvPr id="64" name="Rectangle 63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650714" name="Line 26"/>
          <p:cNvSpPr>
            <a:spLocks noChangeShapeType="1"/>
          </p:cNvSpPr>
          <p:nvPr/>
        </p:nvSpPr>
        <p:spPr bwMode="auto">
          <a:xfrm>
            <a:off x="4343401" y="32004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50713" name="Line 25"/>
          <p:cNvSpPr>
            <a:spLocks noChangeShapeType="1"/>
          </p:cNvSpPr>
          <p:nvPr/>
        </p:nvSpPr>
        <p:spPr bwMode="auto">
          <a:xfrm flipV="1">
            <a:off x="4343400" y="3111500"/>
            <a:ext cx="2130425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50712" name="Line 24"/>
          <p:cNvSpPr>
            <a:spLocks noChangeShapeType="1"/>
          </p:cNvSpPr>
          <p:nvPr/>
        </p:nvSpPr>
        <p:spPr bwMode="auto">
          <a:xfrm>
            <a:off x="4343400" y="3657600"/>
            <a:ext cx="21336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50715" name="Line 27"/>
          <p:cNvSpPr>
            <a:spLocks noChangeShapeType="1"/>
          </p:cNvSpPr>
          <p:nvPr/>
        </p:nvSpPr>
        <p:spPr bwMode="auto">
          <a:xfrm>
            <a:off x="4343400" y="3962400"/>
            <a:ext cx="2133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477000" y="28956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477000" y="31242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477000" y="33528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477000" y="35814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77000" y="38100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77000" y="40386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477000" y="42672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477000" y="44958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77000" y="47244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477000" y="49530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477000" y="51816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83" name="Rectangle 2"/>
          <p:cNvSpPr txBox="1">
            <a:spLocks noChangeArrowheads="1"/>
          </p:cNvSpPr>
          <p:nvPr/>
        </p:nvSpPr>
        <p:spPr bwMode="auto">
          <a:xfrm>
            <a:off x="381000" y="54864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234950" indent="-234950" eaLnBrk="0" hangingPunct="0">
              <a:spcBef>
                <a:spcPts val="0"/>
              </a:spcBef>
              <a:buClr>
                <a:srgbClr val="000080"/>
              </a:buClr>
              <a:buSzPct val="85000"/>
              <a:buFont typeface="Wingdings" charset="2"/>
              <a:buChar char="§"/>
              <a:defRPr>
                <a:latin typeface="Calibri"/>
                <a:ea typeface="굴림" charset="-127"/>
                <a:cs typeface="굴림" charset="-127"/>
              </a:defRPr>
            </a:lvl1pPr>
            <a:lvl2pPr marL="690563" indent="-234950" eaLnBrk="0" hangingPunct="0">
              <a:spcBef>
                <a:spcPts val="0"/>
              </a:spcBef>
              <a:buFont typeface="Lucida Grande"/>
              <a:buChar char="-"/>
              <a:defRPr>
                <a:latin typeface="Calibri"/>
                <a:cs typeface="Helvetica"/>
              </a:defRPr>
            </a:lvl2pPr>
            <a:lvl3pPr marL="911225" indent="-220663" eaLnBrk="0" hangingPunct="0">
              <a:spcBef>
                <a:spcPts val="0"/>
              </a:spcBef>
              <a:buFont typeface="Lucida Grande"/>
              <a:buChar char="-"/>
              <a:defRPr sz="2000">
                <a:latin typeface="Calibri"/>
                <a:cs typeface="Helvetica"/>
              </a:defRPr>
            </a:lvl3pPr>
            <a:lvl4pPr marL="1035050" indent="-179388" eaLnBrk="0" hangingPunct="0">
              <a:spcBef>
                <a:spcPts val="0"/>
              </a:spcBef>
              <a:buFont typeface="Lucida Grande"/>
              <a:buChar char="-"/>
              <a:defRPr sz="1800">
                <a:latin typeface="Calibri"/>
                <a:cs typeface="Helvetica"/>
              </a:defRPr>
            </a:lvl4pPr>
            <a:lvl5pPr marL="1201738" indent="-166688" eaLnBrk="0" hangingPunct="0">
              <a:spcBef>
                <a:spcPts val="0"/>
              </a:spcBef>
              <a:buFont typeface="Lucida Grande"/>
              <a:buChar char="-"/>
              <a:defRPr sz="1800">
                <a:latin typeface="Calibri"/>
                <a:cs typeface="Helvetic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</a:defRPr>
            </a:lvl9pPr>
          </a:lstStyle>
          <a:p>
            <a:r>
              <a:rPr lang="en-US" altLang="ko-KR" sz="2400" dirty="0">
                <a:solidFill>
                  <a:prstClr val="black"/>
                </a:solidFill>
              </a:rPr>
              <a:t>Paging makes it possible to store a large contiguous virtual memory space using non-contiguous physical memory pages</a:t>
            </a:r>
          </a:p>
        </p:txBody>
      </p:sp>
    </p:spTree>
    <p:extLst>
      <p:ext uri="{BB962C8B-B14F-4D97-AF65-F5344CB8AC3E}">
        <p14:creationId xmlns:p14="http://schemas.microsoft.com/office/powerpoint/2010/main" val="196877334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ko-KR" dirty="0">
                <a:ea typeface="굴림" charset="-127"/>
                <a:cs typeface="굴림" charset="-127"/>
              </a:rPr>
              <a:t>Private Address Space per User</a:t>
            </a:r>
            <a:endParaRPr lang="en-US" altLang="ko-KR" sz="2000" i="1" dirty="0">
              <a:ea typeface="굴림" charset="-127"/>
              <a:cs typeface="굴림" charset="-127"/>
            </a:endParaRP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2453-03A2-454C-A9B7-50DA4B18F7D7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650710" name="Rectangle 22"/>
          <p:cNvSpPr>
            <a:spLocks noChangeArrowheads="1"/>
          </p:cNvSpPr>
          <p:nvPr/>
        </p:nvSpPr>
        <p:spPr bwMode="auto">
          <a:xfrm>
            <a:off x="533400" y="2057400"/>
            <a:ext cx="2209800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Virtual Address Space Pages for Job 1</a:t>
            </a:r>
          </a:p>
        </p:txBody>
      </p:sp>
      <p:sp>
        <p:nvSpPr>
          <p:cNvPr id="1650711" name="Rectangle 23"/>
          <p:cNvSpPr>
            <a:spLocks noChangeArrowheads="1"/>
          </p:cNvSpPr>
          <p:nvPr/>
        </p:nvSpPr>
        <p:spPr bwMode="auto">
          <a:xfrm>
            <a:off x="3200400" y="2057400"/>
            <a:ext cx="1200412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Table </a:t>
            </a:r>
          </a:p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for Job 1</a:t>
            </a: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7509211" y="2209800"/>
            <a:ext cx="1634789" cy="11977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Physical Memory</a:t>
            </a:r>
          </a:p>
          <a:p>
            <a:pPr algn="ctr"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66800" y="1066800"/>
            <a:ext cx="1219200" cy="914400"/>
            <a:chOff x="1066800" y="3124200"/>
            <a:chExt cx="1219200" cy="9144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1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2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71800" y="1066800"/>
            <a:ext cx="304800" cy="914400"/>
            <a:chOff x="1066800" y="3124200"/>
            <a:chExt cx="1219200" cy="914400"/>
          </a:xfrm>
        </p:grpSpPr>
        <p:sp>
          <p:nvSpPr>
            <p:cNvPr id="59" name="Rectangle 58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1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276600" y="1066800"/>
            <a:ext cx="1219200" cy="914400"/>
            <a:chOff x="1066800" y="3124200"/>
            <a:chExt cx="1219200" cy="914400"/>
          </a:xfrm>
          <a:solidFill>
            <a:srgbClr val="BFF944"/>
          </a:solidFill>
        </p:grpSpPr>
        <p:sp>
          <p:nvSpPr>
            <p:cNvPr id="64" name="Rectangle 63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650714" name="Line 26"/>
          <p:cNvSpPr>
            <a:spLocks noChangeShapeType="1"/>
          </p:cNvSpPr>
          <p:nvPr/>
        </p:nvSpPr>
        <p:spPr bwMode="auto">
          <a:xfrm>
            <a:off x="4343401" y="11430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50713" name="Line 25"/>
          <p:cNvSpPr>
            <a:spLocks noChangeShapeType="1"/>
          </p:cNvSpPr>
          <p:nvPr/>
        </p:nvSpPr>
        <p:spPr bwMode="auto">
          <a:xfrm flipV="1">
            <a:off x="4343400" y="1054100"/>
            <a:ext cx="2130425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50712" name="Line 24"/>
          <p:cNvSpPr>
            <a:spLocks noChangeShapeType="1"/>
          </p:cNvSpPr>
          <p:nvPr/>
        </p:nvSpPr>
        <p:spPr bwMode="auto">
          <a:xfrm>
            <a:off x="4343400" y="1600200"/>
            <a:ext cx="21336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50715" name="Line 27"/>
          <p:cNvSpPr>
            <a:spLocks noChangeShapeType="1"/>
          </p:cNvSpPr>
          <p:nvPr/>
        </p:nvSpPr>
        <p:spPr bwMode="auto">
          <a:xfrm>
            <a:off x="4343400" y="1905000"/>
            <a:ext cx="2133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477000" y="838200"/>
            <a:ext cx="1219200" cy="228600"/>
          </a:xfrm>
          <a:prstGeom prst="rect">
            <a:avLst/>
          </a:prstGeom>
          <a:solidFill>
            <a:srgbClr val="BFF944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477000" y="10668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477000" y="1295400"/>
            <a:ext cx="1219200" cy="228600"/>
          </a:xfrm>
          <a:prstGeom prst="rect">
            <a:avLst/>
          </a:prstGeom>
          <a:solidFill>
            <a:srgbClr val="BFF944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477000" y="15240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77000" y="1752600"/>
            <a:ext cx="1219200" cy="228600"/>
          </a:xfrm>
          <a:prstGeom prst="rect">
            <a:avLst/>
          </a:prstGeom>
          <a:solidFill>
            <a:srgbClr val="FFEF85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477000" y="1981200"/>
            <a:ext cx="1219200" cy="228600"/>
          </a:xfrm>
          <a:prstGeom prst="rect">
            <a:avLst/>
          </a:prstGeom>
          <a:solidFill>
            <a:srgbClr val="BFF944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477000" y="2209800"/>
            <a:ext cx="1219200" cy="228600"/>
          </a:xfrm>
          <a:prstGeom prst="rect">
            <a:avLst/>
          </a:prstGeom>
          <a:solidFill>
            <a:srgbClr val="FFEF85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3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477000" y="2438400"/>
            <a:ext cx="1219200" cy="228600"/>
          </a:xfrm>
          <a:prstGeom prst="rect">
            <a:avLst/>
          </a:prstGeom>
          <a:solidFill>
            <a:srgbClr val="FDB9FE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3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477000" y="2667000"/>
            <a:ext cx="1219200" cy="228600"/>
          </a:xfrm>
          <a:prstGeom prst="rect">
            <a:avLst/>
          </a:prstGeom>
          <a:solidFill>
            <a:srgbClr val="BFF944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477000" y="28956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477000" y="31242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77000" y="3352800"/>
            <a:ext cx="1219200" cy="228600"/>
          </a:xfrm>
          <a:prstGeom prst="rect">
            <a:avLst/>
          </a:prstGeom>
          <a:solidFill>
            <a:srgbClr val="FFEF85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77000" y="3581400"/>
            <a:ext cx="1219200" cy="228600"/>
          </a:xfrm>
          <a:prstGeom prst="rect">
            <a:avLst/>
          </a:prstGeom>
          <a:solidFill>
            <a:srgbClr val="FDB9FE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77000" y="44958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77000" y="40386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77000" y="4267200"/>
            <a:ext cx="1219200" cy="228600"/>
          </a:xfrm>
          <a:prstGeom prst="rect">
            <a:avLst/>
          </a:prstGeom>
          <a:solidFill>
            <a:srgbClr val="FDB9FE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77000" y="3810000"/>
            <a:ext cx="1219200" cy="228600"/>
          </a:xfrm>
          <a:prstGeom prst="rect">
            <a:avLst/>
          </a:prstGeom>
          <a:solidFill>
            <a:srgbClr val="FFEF85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477000" y="4724400"/>
            <a:ext cx="1219200" cy="228600"/>
          </a:xfrm>
          <a:prstGeom prst="rect">
            <a:avLst/>
          </a:prstGeom>
          <a:solidFill>
            <a:srgbClr val="FDB9FE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477000" y="49530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77000" y="5181600"/>
            <a:ext cx="1219200" cy="228600"/>
          </a:xfrm>
          <a:prstGeom prst="rect">
            <a:avLst/>
          </a:prstGeom>
          <a:solidFill>
            <a:srgbClr val="DE7B78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477000" y="5410200"/>
            <a:ext cx="1219200" cy="228600"/>
          </a:xfrm>
          <a:prstGeom prst="rect">
            <a:avLst/>
          </a:prstGeom>
          <a:solidFill>
            <a:srgbClr val="DE7B78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Operating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77000" y="5638800"/>
            <a:ext cx="1219200" cy="228600"/>
          </a:xfrm>
          <a:prstGeom prst="rect">
            <a:avLst/>
          </a:prstGeom>
          <a:solidFill>
            <a:srgbClr val="DE7B78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System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477000" y="5867400"/>
            <a:ext cx="1219200" cy="228600"/>
          </a:xfrm>
          <a:prstGeom prst="rect">
            <a:avLst/>
          </a:prstGeom>
          <a:solidFill>
            <a:srgbClr val="DE7B78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Pages</a:t>
            </a:r>
          </a:p>
        </p:txBody>
      </p:sp>
      <p:sp>
        <p:nvSpPr>
          <p:cNvPr id="84" name="Rectangle 22"/>
          <p:cNvSpPr>
            <a:spLocks noChangeArrowheads="1"/>
          </p:cNvSpPr>
          <p:nvPr/>
        </p:nvSpPr>
        <p:spPr bwMode="auto">
          <a:xfrm>
            <a:off x="609600" y="3810000"/>
            <a:ext cx="2209800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Virtual Address Space Pages for Job 2</a:t>
            </a:r>
          </a:p>
        </p:txBody>
      </p:sp>
      <p:sp>
        <p:nvSpPr>
          <p:cNvPr id="85" name="Rectangle 23"/>
          <p:cNvSpPr>
            <a:spLocks noChangeArrowheads="1"/>
          </p:cNvSpPr>
          <p:nvPr/>
        </p:nvSpPr>
        <p:spPr bwMode="auto">
          <a:xfrm>
            <a:off x="3276600" y="3810000"/>
            <a:ext cx="1200412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Table </a:t>
            </a:r>
          </a:p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for Job 2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143000" y="2819400"/>
            <a:ext cx="1219200" cy="914400"/>
            <a:chOff x="1066800" y="3124200"/>
            <a:chExt cx="1219200" cy="914400"/>
          </a:xfrm>
          <a:solidFill>
            <a:srgbClr val="FFEF85"/>
          </a:solidFill>
        </p:grpSpPr>
        <p:sp>
          <p:nvSpPr>
            <p:cNvPr id="87" name="Rectangle 86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2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048000" y="2819400"/>
            <a:ext cx="304800" cy="914400"/>
            <a:chOff x="1066800" y="3124200"/>
            <a:chExt cx="1219200" cy="914400"/>
          </a:xfrm>
          <a:noFill/>
        </p:grpSpPr>
        <p:sp>
          <p:nvSpPr>
            <p:cNvPr id="92" name="Rectangle 91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1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2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352800" y="2819400"/>
            <a:ext cx="1219200" cy="914400"/>
            <a:chOff x="1066800" y="3124200"/>
            <a:chExt cx="1219200" cy="914400"/>
          </a:xfrm>
          <a:solidFill>
            <a:srgbClr val="FFEF85"/>
          </a:solidFill>
        </p:grpSpPr>
        <p:sp>
          <p:nvSpPr>
            <p:cNvPr id="97" name="Rectangle 96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01" name="Line 27"/>
          <p:cNvSpPr>
            <a:spLocks noChangeShapeType="1"/>
          </p:cNvSpPr>
          <p:nvPr/>
        </p:nvSpPr>
        <p:spPr bwMode="auto">
          <a:xfrm flipV="1">
            <a:off x="4495800" y="2438400"/>
            <a:ext cx="1981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02" name="Line 27"/>
          <p:cNvSpPr>
            <a:spLocks noChangeShapeType="1"/>
          </p:cNvSpPr>
          <p:nvPr/>
        </p:nvSpPr>
        <p:spPr bwMode="auto">
          <a:xfrm>
            <a:off x="4495800" y="2971800"/>
            <a:ext cx="1981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03" name="Line 27"/>
          <p:cNvSpPr>
            <a:spLocks noChangeShapeType="1"/>
          </p:cNvSpPr>
          <p:nvPr/>
        </p:nvSpPr>
        <p:spPr bwMode="auto">
          <a:xfrm flipV="1">
            <a:off x="4495800" y="1981200"/>
            <a:ext cx="1981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04" name="Line 27"/>
          <p:cNvSpPr>
            <a:spLocks noChangeShapeType="1"/>
          </p:cNvSpPr>
          <p:nvPr/>
        </p:nvSpPr>
        <p:spPr bwMode="auto">
          <a:xfrm>
            <a:off x="4495800" y="3352800"/>
            <a:ext cx="1981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05" name="Rectangle 22"/>
          <p:cNvSpPr>
            <a:spLocks noChangeArrowheads="1"/>
          </p:cNvSpPr>
          <p:nvPr/>
        </p:nvSpPr>
        <p:spPr bwMode="auto">
          <a:xfrm>
            <a:off x="762000" y="5562600"/>
            <a:ext cx="2209800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Virtual Address Space Pages for Job 3</a:t>
            </a:r>
          </a:p>
        </p:txBody>
      </p:sp>
      <p:sp>
        <p:nvSpPr>
          <p:cNvPr id="106" name="Rectangle 23"/>
          <p:cNvSpPr>
            <a:spLocks noChangeArrowheads="1"/>
          </p:cNvSpPr>
          <p:nvPr/>
        </p:nvSpPr>
        <p:spPr bwMode="auto">
          <a:xfrm>
            <a:off x="3429000" y="5562600"/>
            <a:ext cx="1200412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Table </a:t>
            </a:r>
          </a:p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for Job 3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1295400" y="4572000"/>
            <a:ext cx="1219200" cy="914400"/>
            <a:chOff x="1066800" y="3124200"/>
            <a:chExt cx="1219200" cy="914400"/>
          </a:xfrm>
          <a:solidFill>
            <a:srgbClr val="FDB9FE"/>
          </a:solidFill>
        </p:grpSpPr>
        <p:sp>
          <p:nvSpPr>
            <p:cNvPr id="108" name="Rectangle 107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1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2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200400" y="4572000"/>
            <a:ext cx="304800" cy="914400"/>
            <a:chOff x="1066800" y="3124200"/>
            <a:chExt cx="1219200" cy="914400"/>
          </a:xfrm>
          <a:noFill/>
        </p:grpSpPr>
        <p:sp>
          <p:nvSpPr>
            <p:cNvPr id="113" name="Rectangle 112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1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2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505200" y="4572000"/>
            <a:ext cx="1219200" cy="914400"/>
            <a:chOff x="1066800" y="3124200"/>
            <a:chExt cx="1219200" cy="914400"/>
          </a:xfrm>
          <a:solidFill>
            <a:srgbClr val="FDB9FE"/>
          </a:solidFill>
        </p:grpSpPr>
        <p:sp>
          <p:nvSpPr>
            <p:cNvPr id="118" name="Rectangle 117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22" name="Line 27"/>
          <p:cNvSpPr>
            <a:spLocks noChangeShapeType="1"/>
          </p:cNvSpPr>
          <p:nvPr/>
        </p:nvSpPr>
        <p:spPr bwMode="auto">
          <a:xfrm flipV="1">
            <a:off x="4648200" y="2667000"/>
            <a:ext cx="1828800" cy="274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23" name="Line 27"/>
          <p:cNvSpPr>
            <a:spLocks noChangeShapeType="1"/>
          </p:cNvSpPr>
          <p:nvPr/>
        </p:nvSpPr>
        <p:spPr bwMode="auto">
          <a:xfrm flipV="1">
            <a:off x="4648200" y="4495800"/>
            <a:ext cx="1828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24" name="Line 27"/>
          <p:cNvSpPr>
            <a:spLocks noChangeShapeType="1"/>
          </p:cNvSpPr>
          <p:nvPr/>
        </p:nvSpPr>
        <p:spPr bwMode="auto">
          <a:xfrm flipV="1">
            <a:off x="4648200" y="3810000"/>
            <a:ext cx="18288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25" name="Line 27"/>
          <p:cNvSpPr>
            <a:spLocks noChangeShapeType="1"/>
          </p:cNvSpPr>
          <p:nvPr/>
        </p:nvSpPr>
        <p:spPr bwMode="auto">
          <a:xfrm flipV="1">
            <a:off x="4648200" y="49530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477000" y="6096000"/>
            <a:ext cx="1219200" cy="228600"/>
          </a:xfrm>
          <a:prstGeom prst="rect">
            <a:avLst/>
          </a:prstGeom>
          <a:solidFill>
            <a:srgbClr val="DE7B78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569044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Simplifies 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Fixed-size pages can be kept on OS free list and allocated as needed to any process</a:t>
            </a:r>
          </a:p>
          <a:p>
            <a:r>
              <a:rPr lang="en-US" sz="2800" dirty="0"/>
              <a:t>Process memory usage can easily grow and shrink dynamically</a:t>
            </a:r>
          </a:p>
          <a:p>
            <a:r>
              <a:rPr lang="en-US" sz="2800" dirty="0"/>
              <a:t>Paging suffers from </a:t>
            </a:r>
            <a:r>
              <a:rPr lang="en-US" sz="2800" i="1" dirty="0">
                <a:solidFill>
                  <a:srgbClr val="FF0000"/>
                </a:solidFill>
              </a:rPr>
              <a:t>internal fragmentation</a:t>
            </a:r>
            <a:r>
              <a:rPr lang="en-US" sz="2800" dirty="0"/>
              <a:t> where not all bytes on a page are used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Much less of an issue than external fragmentation or compaction for common page sizes (4-8KB)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But one reason that many oppose move to larger page sizes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94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ko-KR" dirty="0">
                <a:ea typeface="굴림" charset="-127"/>
                <a:cs typeface="굴림" charset="-127"/>
              </a:rPr>
              <a:t>Page Tables Live in Memory</a:t>
            </a:r>
            <a:endParaRPr lang="en-US" altLang="ko-KR" sz="2000" i="1" dirty="0">
              <a:ea typeface="굴림" charset="-127"/>
              <a:cs typeface="굴림" charset="-127"/>
            </a:endParaRP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2453-03A2-454C-A9B7-50DA4B18F7D7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650710" name="Rectangle 22"/>
          <p:cNvSpPr>
            <a:spLocks noChangeArrowheads="1"/>
          </p:cNvSpPr>
          <p:nvPr/>
        </p:nvSpPr>
        <p:spPr bwMode="auto">
          <a:xfrm>
            <a:off x="76200" y="5638800"/>
            <a:ext cx="2209800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Virtual Address Space Pages for Job 1</a:t>
            </a: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2514600" y="838200"/>
            <a:ext cx="1634789" cy="11977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Physical Memory</a:t>
            </a:r>
          </a:p>
          <a:p>
            <a:pPr algn="ctr"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4648200"/>
            <a:ext cx="1219200" cy="914400"/>
            <a:chOff x="1066800" y="3124200"/>
            <a:chExt cx="1219200" cy="9144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1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2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38600" y="5410200"/>
            <a:ext cx="1219200" cy="914400"/>
            <a:chOff x="1066800" y="3124200"/>
            <a:chExt cx="1219200" cy="914400"/>
          </a:xfrm>
          <a:solidFill>
            <a:srgbClr val="BFF944"/>
          </a:solidFill>
        </p:grpSpPr>
        <p:sp>
          <p:nvSpPr>
            <p:cNvPr id="64" name="Rectangle 63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Page Table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for Job 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4038600" y="838200"/>
            <a:ext cx="1219200" cy="228600"/>
          </a:xfrm>
          <a:prstGeom prst="rect">
            <a:avLst/>
          </a:prstGeom>
          <a:solidFill>
            <a:srgbClr val="BFF944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38600" y="10668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38600" y="1295400"/>
            <a:ext cx="1219200" cy="228600"/>
          </a:xfrm>
          <a:prstGeom prst="rect">
            <a:avLst/>
          </a:prstGeom>
          <a:solidFill>
            <a:srgbClr val="BFF944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038600" y="15240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038600" y="1752600"/>
            <a:ext cx="1219200" cy="228600"/>
          </a:xfrm>
          <a:prstGeom prst="rect">
            <a:avLst/>
          </a:prstGeom>
          <a:solidFill>
            <a:srgbClr val="FFEF85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38600" y="1981200"/>
            <a:ext cx="1219200" cy="228600"/>
          </a:xfrm>
          <a:prstGeom prst="rect">
            <a:avLst/>
          </a:prstGeom>
          <a:solidFill>
            <a:srgbClr val="BFF944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038600" y="2209800"/>
            <a:ext cx="1219200" cy="228600"/>
          </a:xfrm>
          <a:prstGeom prst="rect">
            <a:avLst/>
          </a:prstGeom>
          <a:solidFill>
            <a:srgbClr val="FFEF85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3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038600" y="2438400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038600" y="2667000"/>
            <a:ext cx="1219200" cy="228600"/>
          </a:xfrm>
          <a:prstGeom prst="rect">
            <a:avLst/>
          </a:prstGeom>
          <a:solidFill>
            <a:srgbClr val="BFF944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038600" y="28956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038600" y="31242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38600" y="3352800"/>
            <a:ext cx="1219200" cy="228600"/>
          </a:xfrm>
          <a:prstGeom prst="rect">
            <a:avLst/>
          </a:prstGeom>
          <a:solidFill>
            <a:srgbClr val="FFEF85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38600" y="3581400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38600" y="4038600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38600" y="4267200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8600" y="3810000"/>
            <a:ext cx="1219200" cy="228600"/>
          </a:xfrm>
          <a:prstGeom prst="rect">
            <a:avLst/>
          </a:prstGeom>
          <a:solidFill>
            <a:srgbClr val="FFEF85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</a:t>
            </a:r>
          </a:p>
        </p:txBody>
      </p:sp>
      <p:sp>
        <p:nvSpPr>
          <p:cNvPr id="84" name="Rectangle 22"/>
          <p:cNvSpPr>
            <a:spLocks noChangeArrowheads="1"/>
          </p:cNvSpPr>
          <p:nvPr/>
        </p:nvSpPr>
        <p:spPr bwMode="auto">
          <a:xfrm>
            <a:off x="76200" y="3505200"/>
            <a:ext cx="2209800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Virtual Address Space Pages for Job 2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609600" y="2514600"/>
            <a:ext cx="1219200" cy="914400"/>
            <a:chOff x="1066800" y="3124200"/>
            <a:chExt cx="1219200" cy="914400"/>
          </a:xfrm>
          <a:solidFill>
            <a:srgbClr val="FFEF85"/>
          </a:solidFill>
        </p:grpSpPr>
        <p:sp>
          <p:nvSpPr>
            <p:cNvPr id="87" name="Rectangle 86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2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038600" y="4495800"/>
            <a:ext cx="1219200" cy="914400"/>
            <a:chOff x="1066800" y="3124200"/>
            <a:chExt cx="1219200" cy="914400"/>
          </a:xfrm>
          <a:solidFill>
            <a:srgbClr val="FFEF85"/>
          </a:solidFill>
        </p:grpSpPr>
        <p:sp>
          <p:nvSpPr>
            <p:cNvPr id="97" name="Rectangle 96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Page Table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for Job 2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27" name="Line 27"/>
          <p:cNvSpPr>
            <a:spLocks noChangeShapeType="1"/>
          </p:cNvSpPr>
          <p:nvPr/>
        </p:nvSpPr>
        <p:spPr bwMode="auto">
          <a:xfrm>
            <a:off x="1828800" y="2667000"/>
            <a:ext cx="22098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50695" name="Freeform 1650694"/>
          <p:cNvSpPr/>
          <p:nvPr/>
        </p:nvSpPr>
        <p:spPr>
          <a:xfrm>
            <a:off x="5240262" y="3576270"/>
            <a:ext cx="474738" cy="1771424"/>
          </a:xfrm>
          <a:custGeom>
            <a:avLst/>
            <a:gdLst>
              <a:gd name="connsiteX0" fmla="*/ 0 w 819403"/>
              <a:gd name="connsiteY0" fmla="*/ 1771424 h 1877517"/>
              <a:gd name="connsiteX1" fmla="*/ 142043 w 819403"/>
              <a:gd name="connsiteY1" fmla="*/ 1729645 h 1877517"/>
              <a:gd name="connsiteX2" fmla="*/ 818835 w 819403"/>
              <a:gd name="connsiteY2" fmla="*/ 342587 h 1877517"/>
              <a:gd name="connsiteX3" fmla="*/ 16711 w 819403"/>
              <a:gd name="connsiteY3" fmla="*/ 0 h 1877517"/>
              <a:gd name="connsiteX0" fmla="*/ 0 w 818835"/>
              <a:gd name="connsiteY0" fmla="*/ 1771424 h 1771424"/>
              <a:gd name="connsiteX1" fmla="*/ 818835 w 818835"/>
              <a:gd name="connsiteY1" fmla="*/ 342587 h 1771424"/>
              <a:gd name="connsiteX2" fmla="*/ 16711 w 818835"/>
              <a:gd name="connsiteY2" fmla="*/ 0 h 1771424"/>
              <a:gd name="connsiteX0" fmla="*/ 0 w 676792"/>
              <a:gd name="connsiteY0" fmla="*/ 1771424 h 1771424"/>
              <a:gd name="connsiteX1" fmla="*/ 676792 w 676792"/>
              <a:gd name="connsiteY1" fmla="*/ 835578 h 1771424"/>
              <a:gd name="connsiteX2" fmla="*/ 16711 w 676792"/>
              <a:gd name="connsiteY2" fmla="*/ 0 h 177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792" h="1771424">
                <a:moveTo>
                  <a:pt x="0" y="1771424"/>
                </a:moveTo>
                <a:cubicBezTo>
                  <a:pt x="170591" y="1473750"/>
                  <a:pt x="674007" y="1130815"/>
                  <a:pt x="676792" y="835578"/>
                </a:cubicBezTo>
                <a:cubicBezTo>
                  <a:pt x="655903" y="547304"/>
                  <a:pt x="407328" y="27156"/>
                  <a:pt x="16711" y="0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triangle" w="lg" len="lg"/>
          </a:ln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0" name="Line 27"/>
          <p:cNvSpPr>
            <a:spLocks noChangeShapeType="1"/>
          </p:cNvSpPr>
          <p:nvPr/>
        </p:nvSpPr>
        <p:spPr bwMode="auto">
          <a:xfrm>
            <a:off x="1828800" y="4800600"/>
            <a:ext cx="22098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5257800" y="1524000"/>
            <a:ext cx="990600" cy="4724400"/>
          </a:xfrm>
          <a:custGeom>
            <a:avLst/>
            <a:gdLst>
              <a:gd name="connsiteX0" fmla="*/ 0 w 819403"/>
              <a:gd name="connsiteY0" fmla="*/ 1771424 h 1877517"/>
              <a:gd name="connsiteX1" fmla="*/ 142043 w 819403"/>
              <a:gd name="connsiteY1" fmla="*/ 1729645 h 1877517"/>
              <a:gd name="connsiteX2" fmla="*/ 818835 w 819403"/>
              <a:gd name="connsiteY2" fmla="*/ 342587 h 1877517"/>
              <a:gd name="connsiteX3" fmla="*/ 16711 w 819403"/>
              <a:gd name="connsiteY3" fmla="*/ 0 h 1877517"/>
              <a:gd name="connsiteX0" fmla="*/ 0 w 818835"/>
              <a:gd name="connsiteY0" fmla="*/ 1771424 h 1771424"/>
              <a:gd name="connsiteX1" fmla="*/ 818835 w 818835"/>
              <a:gd name="connsiteY1" fmla="*/ 342587 h 1771424"/>
              <a:gd name="connsiteX2" fmla="*/ 16711 w 818835"/>
              <a:gd name="connsiteY2" fmla="*/ 0 h 1771424"/>
              <a:gd name="connsiteX0" fmla="*/ 0 w 676792"/>
              <a:gd name="connsiteY0" fmla="*/ 1771424 h 1771424"/>
              <a:gd name="connsiteX1" fmla="*/ 676792 w 676792"/>
              <a:gd name="connsiteY1" fmla="*/ 835578 h 1771424"/>
              <a:gd name="connsiteX2" fmla="*/ 16711 w 676792"/>
              <a:gd name="connsiteY2" fmla="*/ 0 h 177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792" h="1771424">
                <a:moveTo>
                  <a:pt x="0" y="1771424"/>
                </a:moveTo>
                <a:cubicBezTo>
                  <a:pt x="170591" y="1473750"/>
                  <a:pt x="674007" y="1130815"/>
                  <a:pt x="676792" y="835578"/>
                </a:cubicBezTo>
                <a:cubicBezTo>
                  <a:pt x="655903" y="547304"/>
                  <a:pt x="407328" y="27156"/>
                  <a:pt x="16711" y="0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triangle" w="lg" len="lg"/>
          </a:ln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2" name="Rectangle 22"/>
          <p:cNvSpPr>
            <a:spLocks noChangeArrowheads="1"/>
          </p:cNvSpPr>
          <p:nvPr/>
        </p:nvSpPr>
        <p:spPr bwMode="auto">
          <a:xfrm>
            <a:off x="6324600" y="1295400"/>
            <a:ext cx="2514600" cy="1474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i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Simple linear page tables are too large, so hierarchical page tables are commonly used (see later)</a:t>
            </a:r>
          </a:p>
        </p:txBody>
      </p:sp>
      <p:sp>
        <p:nvSpPr>
          <p:cNvPr id="133" name="Rectangle 22"/>
          <p:cNvSpPr>
            <a:spLocks noChangeArrowheads="1"/>
          </p:cNvSpPr>
          <p:nvPr/>
        </p:nvSpPr>
        <p:spPr bwMode="auto">
          <a:xfrm>
            <a:off x="6400800" y="4038600"/>
            <a:ext cx="2514600" cy="17517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i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Common for modern OS to place page tables in kernel’s virtual memory (page tables can be swapped to secondary storage)</a:t>
            </a:r>
          </a:p>
        </p:txBody>
      </p:sp>
    </p:spTree>
    <p:extLst>
      <p:ext uri="{BB962C8B-B14F-4D97-AF65-F5344CB8AC3E}">
        <p14:creationId xmlns:p14="http://schemas.microsoft.com/office/powerpoint/2010/main" val="58624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Limited Primary Storage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reduces fragmentation, but still many problems would not fit into primary memory, have to copy data to and from secondary storage (drum, disk)</a:t>
            </a:r>
          </a:p>
          <a:p>
            <a:r>
              <a:rPr lang="en-US" dirty="0"/>
              <a:t>Two early approaches:</a:t>
            </a:r>
          </a:p>
          <a:p>
            <a:pPr lvl="1"/>
            <a:r>
              <a:rPr lang="en-US" b="1" dirty="0"/>
              <a:t>Manual overlays</a:t>
            </a:r>
            <a:r>
              <a:rPr lang="en-US" dirty="0"/>
              <a:t>, programmer explicitly copies code and data in and out of primary memory</a:t>
            </a:r>
          </a:p>
          <a:p>
            <a:pPr lvl="2"/>
            <a:r>
              <a:rPr lang="en-US" dirty="0"/>
              <a:t>Tedious coding, error-prone (jumping to non-resident code?)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Software interpretive coding </a:t>
            </a:r>
            <a:r>
              <a:rPr lang="en-US" dirty="0"/>
              <a:t>(</a:t>
            </a:r>
            <a:r>
              <a:rPr lang="en-US" dirty="0" err="1"/>
              <a:t>Brooker</a:t>
            </a:r>
            <a:r>
              <a:rPr lang="en-US" dirty="0"/>
              <a:t> 1960).  Dynamic interpreter detects variables that are swapped out to drum and brings them back in</a:t>
            </a:r>
          </a:p>
          <a:p>
            <a:pPr lvl="2"/>
            <a:r>
              <a:rPr lang="en-US" dirty="0"/>
              <a:t>Simple for programmer, but inefficient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04800" y="4876800"/>
            <a:ext cx="8534400" cy="1231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Not just ancient black art, e.g., IBM Cell microprocessor using in Playstation-3 had explicitly managed local store!</a:t>
            </a:r>
          </a:p>
          <a:p>
            <a:pPr algn="ctr">
              <a:spcBef>
                <a:spcPts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Many new “deep learning” accelerators have similar structure.</a:t>
            </a:r>
          </a:p>
        </p:txBody>
      </p:sp>
    </p:spTree>
    <p:extLst>
      <p:ext uri="{BB962C8B-B14F-4D97-AF65-F5344CB8AC3E}">
        <p14:creationId xmlns:p14="http://schemas.microsoft.com/office/powerpoint/2010/main" val="22339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ko-KR">
                <a:ea typeface="굴림" charset="-127"/>
                <a:cs typeface="굴림" charset="-127"/>
              </a:rPr>
              <a:t>Demand Paging in Atlas (1962)</a:t>
            </a:r>
            <a:endParaRPr lang="en-US" altLang="ko-KR" sz="2000" i="1">
              <a:ea typeface="굴림" charset="-127"/>
              <a:cs typeface="굴림" charset="-127"/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1344-FAE5-7845-8357-6B9686E8973E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1609731" name="Group 3"/>
          <p:cNvGrpSpPr>
            <a:grpSpLocks/>
          </p:cNvGrpSpPr>
          <p:nvPr/>
        </p:nvGrpSpPr>
        <p:grpSpPr bwMode="auto">
          <a:xfrm>
            <a:off x="4838700" y="1460500"/>
            <a:ext cx="3860800" cy="4013200"/>
            <a:chOff x="440" y="920"/>
            <a:chExt cx="2432" cy="2528"/>
          </a:xfrm>
          <a:solidFill>
            <a:srgbClr val="FFFFFF"/>
          </a:solidFill>
        </p:grpSpPr>
        <p:sp>
          <p:nvSpPr>
            <p:cNvPr id="1609732" name="Rectangle 4"/>
            <p:cNvSpPr>
              <a:spLocks noChangeArrowheads="1"/>
            </p:cNvSpPr>
            <p:nvPr/>
          </p:nvSpPr>
          <p:spPr bwMode="auto">
            <a:xfrm>
              <a:off x="440" y="920"/>
              <a:ext cx="2432" cy="252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09733" name="Rectangle 5"/>
            <p:cNvSpPr>
              <a:spLocks noChangeArrowheads="1"/>
            </p:cNvSpPr>
            <p:nvPr/>
          </p:nvSpPr>
          <p:spPr bwMode="auto">
            <a:xfrm>
              <a:off x="2009" y="2784"/>
              <a:ext cx="778" cy="58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1800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Secondary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800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(Drum)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800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32x6 pages</a:t>
              </a:r>
            </a:p>
          </p:txBody>
        </p:sp>
        <p:grpSp>
          <p:nvGrpSpPr>
            <p:cNvPr id="1609734" name="Group 6"/>
            <p:cNvGrpSpPr>
              <a:grpSpLocks/>
            </p:cNvGrpSpPr>
            <p:nvPr/>
          </p:nvGrpSpPr>
          <p:grpSpPr bwMode="auto">
            <a:xfrm>
              <a:off x="1976" y="1016"/>
              <a:ext cx="704" cy="1720"/>
              <a:chOff x="1976" y="1016"/>
              <a:chExt cx="704" cy="1720"/>
            </a:xfrm>
            <a:grpFill/>
          </p:grpSpPr>
          <p:sp>
            <p:nvSpPr>
              <p:cNvPr id="1609735" name="Rectangle 7"/>
              <p:cNvSpPr>
                <a:spLocks noChangeArrowheads="1"/>
              </p:cNvSpPr>
              <p:nvPr/>
            </p:nvSpPr>
            <p:spPr bwMode="auto">
              <a:xfrm>
                <a:off x="1976" y="1016"/>
                <a:ext cx="704" cy="1720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09736" name="Line 8"/>
              <p:cNvSpPr>
                <a:spLocks noChangeShapeType="1"/>
              </p:cNvSpPr>
              <p:nvPr/>
            </p:nvSpPr>
            <p:spPr bwMode="auto">
              <a:xfrm>
                <a:off x="1976" y="1200"/>
                <a:ext cx="704" cy="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09737" name="Line 9"/>
              <p:cNvSpPr>
                <a:spLocks noChangeShapeType="1"/>
              </p:cNvSpPr>
              <p:nvPr/>
            </p:nvSpPr>
            <p:spPr bwMode="auto">
              <a:xfrm>
                <a:off x="1976" y="1392"/>
                <a:ext cx="704" cy="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09738" name="Line 10"/>
              <p:cNvSpPr>
                <a:spLocks noChangeShapeType="1"/>
              </p:cNvSpPr>
              <p:nvPr/>
            </p:nvSpPr>
            <p:spPr bwMode="auto">
              <a:xfrm>
                <a:off x="1976" y="1584"/>
                <a:ext cx="704" cy="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09739" name="Line 11"/>
              <p:cNvSpPr>
                <a:spLocks noChangeShapeType="1"/>
              </p:cNvSpPr>
              <p:nvPr/>
            </p:nvSpPr>
            <p:spPr bwMode="auto">
              <a:xfrm>
                <a:off x="1976" y="1776"/>
                <a:ext cx="704" cy="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09740" name="Line 12"/>
              <p:cNvSpPr>
                <a:spLocks noChangeShapeType="1"/>
              </p:cNvSpPr>
              <p:nvPr/>
            </p:nvSpPr>
            <p:spPr bwMode="auto">
              <a:xfrm>
                <a:off x="1976" y="1968"/>
                <a:ext cx="704" cy="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09741" name="Line 13"/>
              <p:cNvSpPr>
                <a:spLocks noChangeShapeType="1"/>
              </p:cNvSpPr>
              <p:nvPr/>
            </p:nvSpPr>
            <p:spPr bwMode="auto">
              <a:xfrm>
                <a:off x="1976" y="2160"/>
                <a:ext cx="704" cy="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09742" name="Line 14"/>
              <p:cNvSpPr>
                <a:spLocks noChangeShapeType="1"/>
              </p:cNvSpPr>
              <p:nvPr/>
            </p:nvSpPr>
            <p:spPr bwMode="auto">
              <a:xfrm>
                <a:off x="1976" y="2352"/>
                <a:ext cx="704" cy="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09743" name="Line 15"/>
              <p:cNvSpPr>
                <a:spLocks noChangeShapeType="1"/>
              </p:cNvSpPr>
              <p:nvPr/>
            </p:nvSpPr>
            <p:spPr bwMode="auto">
              <a:xfrm>
                <a:off x="1976" y="2544"/>
                <a:ext cx="704" cy="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1609744" name="Group 16"/>
            <p:cNvGrpSpPr>
              <a:grpSpLocks/>
            </p:cNvGrpSpPr>
            <p:nvPr/>
          </p:nvGrpSpPr>
          <p:grpSpPr bwMode="auto">
            <a:xfrm>
              <a:off x="680" y="1064"/>
              <a:ext cx="704" cy="752"/>
              <a:chOff x="680" y="1064"/>
              <a:chExt cx="704" cy="752"/>
            </a:xfrm>
            <a:grpFill/>
          </p:grpSpPr>
          <p:sp>
            <p:nvSpPr>
              <p:cNvPr id="1609745" name="Rectangle 17"/>
              <p:cNvSpPr>
                <a:spLocks noChangeArrowheads="1"/>
              </p:cNvSpPr>
              <p:nvPr/>
            </p:nvSpPr>
            <p:spPr bwMode="auto">
              <a:xfrm>
                <a:off x="680" y="1064"/>
                <a:ext cx="704" cy="752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09746" name="Line 18"/>
              <p:cNvSpPr>
                <a:spLocks noChangeShapeType="1"/>
              </p:cNvSpPr>
              <p:nvPr/>
            </p:nvSpPr>
            <p:spPr bwMode="auto">
              <a:xfrm>
                <a:off x="680" y="1248"/>
                <a:ext cx="704" cy="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09747" name="Line 19"/>
              <p:cNvSpPr>
                <a:spLocks noChangeShapeType="1"/>
              </p:cNvSpPr>
              <p:nvPr/>
            </p:nvSpPr>
            <p:spPr bwMode="auto">
              <a:xfrm>
                <a:off x="680" y="1440"/>
                <a:ext cx="704" cy="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09748" name="Line 20"/>
              <p:cNvSpPr>
                <a:spLocks noChangeShapeType="1"/>
              </p:cNvSpPr>
              <p:nvPr/>
            </p:nvSpPr>
            <p:spPr bwMode="auto">
              <a:xfrm>
                <a:off x="680" y="1632"/>
                <a:ext cx="704" cy="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609749" name="Rectangle 21"/>
            <p:cNvSpPr>
              <a:spLocks noChangeArrowheads="1"/>
            </p:cNvSpPr>
            <p:nvPr/>
          </p:nvSpPr>
          <p:spPr bwMode="auto">
            <a:xfrm>
              <a:off x="523" y="1872"/>
              <a:ext cx="1077" cy="58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1800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Primary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800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32 Pages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800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512 words/page</a:t>
              </a:r>
            </a:p>
          </p:txBody>
        </p:sp>
        <p:sp>
          <p:nvSpPr>
            <p:cNvPr id="1609750" name="Rectangle 22"/>
            <p:cNvSpPr>
              <a:spLocks noChangeArrowheads="1"/>
            </p:cNvSpPr>
            <p:nvPr/>
          </p:nvSpPr>
          <p:spPr bwMode="auto">
            <a:xfrm>
              <a:off x="499" y="2919"/>
              <a:ext cx="794" cy="522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400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Central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2400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Memory</a:t>
              </a:r>
            </a:p>
          </p:txBody>
        </p:sp>
      </p:grpSp>
      <p:sp>
        <p:nvSpPr>
          <p:cNvPr id="1609751" name="Rectangle 23"/>
          <p:cNvSpPr>
            <a:spLocks noChangeArrowheads="1"/>
          </p:cNvSpPr>
          <p:nvPr/>
        </p:nvSpPr>
        <p:spPr bwMode="auto">
          <a:xfrm>
            <a:off x="481013" y="4951413"/>
            <a:ext cx="3769362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User sees 32 x 6 x 512 words</a:t>
            </a:r>
          </a:p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of storage</a:t>
            </a:r>
          </a:p>
        </p:txBody>
      </p:sp>
      <p:sp>
        <p:nvSpPr>
          <p:cNvPr id="1609752" name="Rectangle 24"/>
          <p:cNvSpPr>
            <a:spLocks noChangeArrowheads="1"/>
          </p:cNvSpPr>
          <p:nvPr/>
        </p:nvSpPr>
        <p:spPr bwMode="auto">
          <a:xfrm>
            <a:off x="481013" y="1497013"/>
            <a:ext cx="3589337" cy="23057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“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A page from secondary</a:t>
            </a:r>
          </a:p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storage is brought into the primary storage whenever it is (implicitly) demanded by the processor.”</a:t>
            </a:r>
          </a:p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		</a:t>
            </a:r>
            <a:r>
              <a:rPr lang="en-US" altLang="ko-KR" sz="2400" i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Tom Kilburn</a:t>
            </a:r>
          </a:p>
        </p:txBody>
      </p:sp>
      <p:sp>
        <p:nvSpPr>
          <p:cNvPr id="1609753" name="Text Box 25"/>
          <p:cNvSpPr txBox="1">
            <a:spLocks noChangeArrowheads="1"/>
          </p:cNvSpPr>
          <p:nvPr/>
        </p:nvSpPr>
        <p:spPr bwMode="auto">
          <a:xfrm>
            <a:off x="481013" y="4014788"/>
            <a:ext cx="36874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Primary memory as a </a:t>
            </a:r>
            <a:r>
              <a:rPr lang="en-US" altLang="ko-KR" sz="2400" i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cache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for secondary memory</a:t>
            </a:r>
          </a:p>
        </p:txBody>
      </p:sp>
    </p:spTree>
    <p:extLst>
      <p:ext uri="{BB962C8B-B14F-4D97-AF65-F5344CB8AC3E}">
        <p14:creationId xmlns:p14="http://schemas.microsoft.com/office/powerpoint/2010/main" val="1443941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751" grpId="0"/>
      <p:bldP spid="16097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ko-KR">
                <a:ea typeface="굴림" charset="-127"/>
                <a:cs typeface="굴림" charset="-127"/>
              </a:rPr>
              <a:t>Hardware Organization of Atlas 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53C3-006B-A34D-A0E3-47B21F446B4D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611780" name="Rectangle 4"/>
          <p:cNvSpPr>
            <a:spLocks noChangeArrowheads="1"/>
          </p:cNvSpPr>
          <p:nvPr/>
        </p:nvSpPr>
        <p:spPr bwMode="auto">
          <a:xfrm>
            <a:off x="1450095" y="1611313"/>
            <a:ext cx="838372" cy="8220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4138" tIns="41275" rIns="84138" bIns="41275">
            <a:prstTxWarp prst="textNoShape">
              <a:avLst/>
            </a:prstTxWarp>
            <a:spAutoFit/>
          </a:bodyPr>
          <a:lstStyle/>
          <a:p>
            <a:pPr algn="ctr" defTabSz="774700"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Initial</a:t>
            </a:r>
          </a:p>
          <a:p>
            <a:pPr algn="ctr" defTabSz="774700"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Address</a:t>
            </a:r>
          </a:p>
          <a:p>
            <a:pPr algn="ctr" defTabSz="774700"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Decode</a:t>
            </a:r>
          </a:p>
        </p:txBody>
      </p:sp>
      <p:sp>
        <p:nvSpPr>
          <p:cNvPr id="1611781" name="Rectangle 5"/>
          <p:cNvSpPr>
            <a:spLocks noChangeArrowheads="1"/>
          </p:cNvSpPr>
          <p:nvPr/>
        </p:nvSpPr>
        <p:spPr bwMode="auto">
          <a:xfrm>
            <a:off x="4978400" y="1311275"/>
            <a:ext cx="2089150" cy="584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4138" tIns="41275" rIns="84138" bIns="41275">
            <a:prstTxWarp prst="textNoShape">
              <a:avLst/>
            </a:prstTxWarp>
            <a:spAutoFit/>
          </a:bodyPr>
          <a:lstStyle/>
          <a:p>
            <a:pPr algn="ctr" defTabSz="774700"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16 ROM pages</a:t>
            </a:r>
          </a:p>
          <a:p>
            <a:pPr algn="ctr" defTabSz="774700"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0.4-1 </a:t>
            </a:r>
            <a:r>
              <a:rPr lang="en-US" altLang="ko-KR" dirty="0">
                <a:solidFill>
                  <a:srgbClr val="000000"/>
                </a:solidFill>
                <a:latin typeface="Symbol" charset="2"/>
                <a:ea typeface="굴림" charset="-127"/>
                <a:cs typeface="굴림" charset="-127"/>
              </a:rPr>
              <a:t></a:t>
            </a: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sec</a:t>
            </a:r>
          </a:p>
        </p:txBody>
      </p:sp>
      <p:sp>
        <p:nvSpPr>
          <p:cNvPr id="1611782" name="Rectangle 6"/>
          <p:cNvSpPr>
            <a:spLocks noChangeArrowheads="1"/>
          </p:cNvSpPr>
          <p:nvPr/>
        </p:nvSpPr>
        <p:spPr bwMode="auto">
          <a:xfrm>
            <a:off x="4983163" y="2014538"/>
            <a:ext cx="1692472" cy="5757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4138" tIns="41275" rIns="84138" bIns="41275">
            <a:prstTxWarp prst="textNoShape">
              <a:avLst/>
            </a:prstTxWarp>
            <a:spAutoFit/>
          </a:bodyPr>
          <a:lstStyle/>
          <a:p>
            <a:pPr defTabSz="774700"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2 subsidiary pages</a:t>
            </a:r>
          </a:p>
          <a:p>
            <a:pPr defTabSz="774700"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       1.4 </a:t>
            </a:r>
            <a:r>
              <a:rPr lang="en-US" altLang="ko-KR" dirty="0">
                <a:solidFill>
                  <a:srgbClr val="000000"/>
                </a:solidFill>
                <a:latin typeface="Symbol" charset="2"/>
                <a:ea typeface="굴림" charset="-127"/>
                <a:cs typeface="굴림" charset="-127"/>
              </a:rPr>
              <a:t></a:t>
            </a: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sec</a:t>
            </a:r>
          </a:p>
        </p:txBody>
      </p:sp>
      <p:grpSp>
        <p:nvGrpSpPr>
          <p:cNvPr id="1611783" name="Group 7"/>
          <p:cNvGrpSpPr>
            <a:grpSpLocks/>
          </p:cNvGrpSpPr>
          <p:nvPr/>
        </p:nvGrpSpPr>
        <p:grpSpPr bwMode="auto">
          <a:xfrm>
            <a:off x="4186238" y="2749550"/>
            <a:ext cx="3086100" cy="977900"/>
            <a:chOff x="2917" y="1964"/>
            <a:chExt cx="1944" cy="616"/>
          </a:xfrm>
          <a:solidFill>
            <a:srgbClr val="FFFFFF"/>
          </a:solidFill>
        </p:grpSpPr>
        <p:sp>
          <p:nvSpPr>
            <p:cNvPr id="1611784" name="Rectangle 8"/>
            <p:cNvSpPr>
              <a:spLocks noChangeArrowheads="1"/>
            </p:cNvSpPr>
            <p:nvPr/>
          </p:nvSpPr>
          <p:spPr bwMode="auto">
            <a:xfrm>
              <a:off x="2917" y="1964"/>
              <a:ext cx="1944" cy="61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11785" name="Rectangle 9"/>
            <p:cNvSpPr>
              <a:spLocks noChangeArrowheads="1"/>
            </p:cNvSpPr>
            <p:nvPr/>
          </p:nvSpPr>
          <p:spPr bwMode="auto">
            <a:xfrm>
              <a:off x="3000" y="2010"/>
              <a:ext cx="644" cy="51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4138" tIns="41275" rIns="84138" bIns="41275">
              <a:prstTxWarp prst="textNoShape">
                <a:avLst/>
              </a:prstTxWarp>
              <a:spAutoFit/>
            </a:bodyPr>
            <a:lstStyle/>
            <a:p>
              <a:pPr defTabSz="774700"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Main</a:t>
              </a:r>
            </a:p>
            <a:p>
              <a:pPr defTabSz="774700"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  32 pages</a:t>
              </a:r>
            </a:p>
            <a:p>
              <a:pPr defTabSz="774700"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  1.4 </a:t>
              </a:r>
              <a:r>
                <a:rPr lang="en-US" altLang="ko-KR" dirty="0">
                  <a:solidFill>
                    <a:srgbClr val="000000"/>
                  </a:solidFill>
                  <a:latin typeface="Symbol" charset="2"/>
                  <a:ea typeface="굴림" charset="-127"/>
                  <a:cs typeface="굴림" charset="-127"/>
                </a:rPr>
                <a:t></a:t>
              </a: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sec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3736" y="2008"/>
              <a:ext cx="1056" cy="52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84138" tIns="41275" rIns="84138" bIns="41275">
              <a:prstTxWarp prst="textNoShape">
                <a:avLst/>
              </a:prstTxWarp>
              <a:noAutofit/>
            </a:bodyPr>
            <a:lstStyle/>
            <a:p>
              <a:pPr defTabSz="774700"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Drum (4)</a:t>
              </a:r>
            </a:p>
            <a:p>
              <a:pPr defTabSz="774700"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192 pages </a:t>
              </a:r>
            </a:p>
          </p:txBody>
        </p:sp>
      </p:grpSp>
      <p:sp>
        <p:nvSpPr>
          <p:cNvPr id="1611787" name="Rectangle 11"/>
          <p:cNvSpPr>
            <a:spLocks noChangeArrowheads="1"/>
          </p:cNvSpPr>
          <p:nvPr/>
        </p:nvSpPr>
        <p:spPr bwMode="auto">
          <a:xfrm>
            <a:off x="7388225" y="2952750"/>
            <a:ext cx="1577975" cy="5969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84138" tIns="41275" rIns="84138" bIns="41275">
            <a:prstTxWarp prst="textNoShape">
              <a:avLst/>
            </a:prstTxWarp>
            <a:spAutoFit/>
          </a:bodyPr>
          <a:lstStyle/>
          <a:p>
            <a:pPr defTabSz="774700"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8 </a:t>
            </a: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Tape decks</a:t>
            </a:r>
          </a:p>
          <a:p>
            <a:pPr defTabSz="774700"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88 sec/word</a:t>
            </a:r>
          </a:p>
        </p:txBody>
      </p:sp>
      <p:sp>
        <p:nvSpPr>
          <p:cNvPr id="1611788" name="Rectangle 12"/>
          <p:cNvSpPr>
            <a:spLocks noChangeArrowheads="1"/>
          </p:cNvSpPr>
          <p:nvPr/>
        </p:nvSpPr>
        <p:spPr bwMode="auto">
          <a:xfrm>
            <a:off x="165100" y="2574925"/>
            <a:ext cx="2141538" cy="1790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4138" tIns="41275" rIns="84138" bIns="41275">
            <a:prstTxWarp prst="textNoShape">
              <a:avLst/>
            </a:prstTxWarp>
            <a:spAutoFit/>
          </a:bodyPr>
          <a:lstStyle/>
          <a:p>
            <a:pPr defTabSz="774700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48-bit words</a:t>
            </a:r>
          </a:p>
          <a:p>
            <a:pPr defTabSz="774700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512-word pages</a:t>
            </a:r>
          </a:p>
          <a:p>
            <a:pPr defTabSz="774700">
              <a:spcBef>
                <a:spcPct val="0"/>
              </a:spcBef>
            </a:pPr>
            <a:endParaRPr lang="en-US" altLang="ko-KR" sz="1800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  <a:p>
            <a:pPr defTabSz="774700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1 </a:t>
            </a: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Address Register </a:t>
            </a: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(PAR) per page frame</a:t>
            </a:r>
          </a:p>
        </p:txBody>
      </p:sp>
      <p:sp>
        <p:nvSpPr>
          <p:cNvPr id="1611789" name="Rectangle 13"/>
          <p:cNvSpPr>
            <a:spLocks noChangeArrowheads="1"/>
          </p:cNvSpPr>
          <p:nvPr/>
        </p:nvSpPr>
        <p:spPr bwMode="auto">
          <a:xfrm>
            <a:off x="304800" y="4572000"/>
            <a:ext cx="8709516" cy="132087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Compare the effective page address against all 32 </a:t>
            </a:r>
            <a:r>
              <a:rPr lang="en-US" altLang="ko-KR" sz="2000" dirty="0" err="1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PARs</a:t>
            </a:r>
            <a:endParaRPr lang="en-US" altLang="ko-KR" sz="2000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	match 		</a:t>
            </a:r>
            <a:r>
              <a:rPr lang="en-US" altLang="ko-KR" sz="2000" dirty="0">
                <a:solidFill>
                  <a:srgbClr val="000000"/>
                </a:solidFill>
                <a:latin typeface="Symbol" charset="2"/>
                <a:ea typeface="굴림" charset="-127"/>
                <a:cs typeface="굴림" charset="-127"/>
              </a:rPr>
              <a:t> </a:t>
            </a: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normal access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	no match 	</a:t>
            </a:r>
            <a:r>
              <a:rPr lang="en-US" altLang="ko-KR" sz="2000" dirty="0" err="1">
                <a:solidFill>
                  <a:srgbClr val="000000"/>
                </a:solidFill>
                <a:latin typeface="Symbol" charset="2"/>
                <a:ea typeface="굴림" charset="-127"/>
                <a:cs typeface="굴림" charset="-127"/>
              </a:rPr>
              <a:t></a:t>
            </a:r>
            <a:r>
              <a:rPr lang="en-US" altLang="ko-KR" sz="2000" dirty="0">
                <a:solidFill>
                  <a:srgbClr val="000000"/>
                </a:solidFill>
                <a:latin typeface="Symbol" charset="2"/>
                <a:ea typeface="굴림" charset="-127"/>
                <a:cs typeface="굴림" charset="-127"/>
              </a:rPr>
              <a:t> </a:t>
            </a:r>
            <a:r>
              <a:rPr lang="en-US" altLang="ko-KR" sz="2000" i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fault</a:t>
            </a:r>
            <a:endParaRPr lang="en-US" altLang="ko-KR" sz="2000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			     save the state of the partially executed instruction</a:t>
            </a:r>
          </a:p>
        </p:txBody>
      </p:sp>
      <p:sp>
        <p:nvSpPr>
          <p:cNvPr id="1611790" name="Line 14"/>
          <p:cNvSpPr>
            <a:spLocks noChangeShapeType="1"/>
          </p:cNvSpPr>
          <p:nvPr/>
        </p:nvSpPr>
        <p:spPr bwMode="auto">
          <a:xfrm>
            <a:off x="496888" y="2017713"/>
            <a:ext cx="892175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11791" name="Rectangle 15"/>
          <p:cNvSpPr>
            <a:spLocks noChangeArrowheads="1"/>
          </p:cNvSpPr>
          <p:nvPr/>
        </p:nvSpPr>
        <p:spPr bwMode="auto">
          <a:xfrm>
            <a:off x="254000" y="1377950"/>
            <a:ext cx="990319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Effective</a:t>
            </a:r>
          </a:p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Address</a:t>
            </a:r>
          </a:p>
        </p:txBody>
      </p:sp>
      <p:sp>
        <p:nvSpPr>
          <p:cNvPr id="1611792" name="Rectangle 16"/>
          <p:cNvSpPr>
            <a:spLocks noChangeArrowheads="1"/>
          </p:cNvSpPr>
          <p:nvPr/>
        </p:nvSpPr>
        <p:spPr bwMode="auto">
          <a:xfrm>
            <a:off x="7123113" y="1308100"/>
            <a:ext cx="1665287" cy="13096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system code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(not swapped)</a:t>
            </a:r>
          </a:p>
          <a:p>
            <a:pPr>
              <a:spcBef>
                <a:spcPct val="0"/>
              </a:spcBef>
            </a:pPr>
            <a:endParaRPr lang="en-US" altLang="ko-KR" sz="1200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system data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(not swapped)</a:t>
            </a:r>
          </a:p>
        </p:txBody>
      </p:sp>
      <p:grpSp>
        <p:nvGrpSpPr>
          <p:cNvPr id="1611793" name="Group 17"/>
          <p:cNvGrpSpPr>
            <a:grpSpLocks/>
          </p:cNvGrpSpPr>
          <p:nvPr/>
        </p:nvGrpSpPr>
        <p:grpSpPr bwMode="auto">
          <a:xfrm>
            <a:off x="3003550" y="2609850"/>
            <a:ext cx="806450" cy="1238250"/>
            <a:chOff x="2324" y="1744"/>
            <a:chExt cx="686" cy="780"/>
          </a:xfrm>
          <a:solidFill>
            <a:srgbClr val="FFFFFF"/>
          </a:solidFill>
        </p:grpSpPr>
        <p:sp>
          <p:nvSpPr>
            <p:cNvPr id="1611794" name="Rectangle 18"/>
            <p:cNvSpPr>
              <a:spLocks noChangeArrowheads="1"/>
            </p:cNvSpPr>
            <p:nvPr/>
          </p:nvSpPr>
          <p:spPr bwMode="auto">
            <a:xfrm>
              <a:off x="2324" y="1744"/>
              <a:ext cx="686" cy="78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11795" name="Line 19"/>
            <p:cNvSpPr>
              <a:spLocks noChangeShapeType="1"/>
            </p:cNvSpPr>
            <p:nvPr/>
          </p:nvSpPr>
          <p:spPr bwMode="auto">
            <a:xfrm>
              <a:off x="2324" y="1835"/>
              <a:ext cx="686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11796" name="Line 20"/>
            <p:cNvSpPr>
              <a:spLocks noChangeShapeType="1"/>
            </p:cNvSpPr>
            <p:nvPr/>
          </p:nvSpPr>
          <p:spPr bwMode="auto">
            <a:xfrm>
              <a:off x="2324" y="1935"/>
              <a:ext cx="686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11797" name="Line 21"/>
            <p:cNvSpPr>
              <a:spLocks noChangeShapeType="1"/>
            </p:cNvSpPr>
            <p:nvPr/>
          </p:nvSpPr>
          <p:spPr bwMode="auto">
            <a:xfrm>
              <a:off x="2324" y="2034"/>
              <a:ext cx="686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11798" name="Line 22"/>
            <p:cNvSpPr>
              <a:spLocks noChangeShapeType="1"/>
            </p:cNvSpPr>
            <p:nvPr/>
          </p:nvSpPr>
          <p:spPr bwMode="auto">
            <a:xfrm>
              <a:off x="2324" y="2134"/>
              <a:ext cx="686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11799" name="Line 23"/>
            <p:cNvSpPr>
              <a:spLocks noChangeShapeType="1"/>
            </p:cNvSpPr>
            <p:nvPr/>
          </p:nvSpPr>
          <p:spPr bwMode="auto">
            <a:xfrm>
              <a:off x="2324" y="2332"/>
              <a:ext cx="686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11800" name="Line 24"/>
            <p:cNvSpPr>
              <a:spLocks noChangeShapeType="1"/>
            </p:cNvSpPr>
            <p:nvPr/>
          </p:nvSpPr>
          <p:spPr bwMode="auto">
            <a:xfrm>
              <a:off x="2324" y="2432"/>
              <a:ext cx="686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611801" name="Rectangle 25"/>
          <p:cNvSpPr>
            <a:spLocks noChangeArrowheads="1"/>
          </p:cNvSpPr>
          <p:nvPr/>
        </p:nvSpPr>
        <p:spPr bwMode="auto">
          <a:xfrm>
            <a:off x="2747963" y="2552700"/>
            <a:ext cx="260739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0</a:t>
            </a:r>
          </a:p>
        </p:txBody>
      </p:sp>
      <p:sp>
        <p:nvSpPr>
          <p:cNvPr id="1611802" name="Rectangle 26"/>
          <p:cNvSpPr>
            <a:spLocks noChangeArrowheads="1"/>
          </p:cNvSpPr>
          <p:nvPr/>
        </p:nvSpPr>
        <p:spPr bwMode="auto">
          <a:xfrm>
            <a:off x="2651125" y="3646488"/>
            <a:ext cx="338736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31</a:t>
            </a:r>
          </a:p>
        </p:txBody>
      </p:sp>
      <p:grpSp>
        <p:nvGrpSpPr>
          <p:cNvPr id="1611803" name="Group 27"/>
          <p:cNvGrpSpPr>
            <a:grpSpLocks/>
          </p:cNvGrpSpPr>
          <p:nvPr/>
        </p:nvGrpSpPr>
        <p:grpSpPr bwMode="auto">
          <a:xfrm>
            <a:off x="3389313" y="3268663"/>
            <a:ext cx="12700" cy="171450"/>
            <a:chOff x="2375" y="2283"/>
            <a:chExt cx="8" cy="108"/>
          </a:xfrm>
        </p:grpSpPr>
        <p:sp>
          <p:nvSpPr>
            <p:cNvPr id="1611804" name="Oval 28"/>
            <p:cNvSpPr>
              <a:spLocks noChangeArrowheads="1"/>
            </p:cNvSpPr>
            <p:nvPr/>
          </p:nvSpPr>
          <p:spPr bwMode="auto">
            <a:xfrm>
              <a:off x="2375" y="2283"/>
              <a:ext cx="8" cy="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11805" name="Oval 29"/>
            <p:cNvSpPr>
              <a:spLocks noChangeArrowheads="1"/>
            </p:cNvSpPr>
            <p:nvPr/>
          </p:nvSpPr>
          <p:spPr bwMode="auto">
            <a:xfrm>
              <a:off x="2375" y="2332"/>
              <a:ext cx="8" cy="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11806" name="Oval 30"/>
            <p:cNvSpPr>
              <a:spLocks noChangeArrowheads="1"/>
            </p:cNvSpPr>
            <p:nvPr/>
          </p:nvSpPr>
          <p:spPr bwMode="auto">
            <a:xfrm>
              <a:off x="2375" y="2382"/>
              <a:ext cx="8" cy="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611807" name="Rectangle 31"/>
          <p:cNvSpPr>
            <a:spLocks noChangeArrowheads="1"/>
          </p:cNvSpPr>
          <p:nvPr/>
        </p:nvSpPr>
        <p:spPr bwMode="auto">
          <a:xfrm>
            <a:off x="3100864" y="2228850"/>
            <a:ext cx="599123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PARs</a:t>
            </a:r>
          </a:p>
        </p:txBody>
      </p:sp>
      <p:sp>
        <p:nvSpPr>
          <p:cNvPr id="1611808" name="Freeform 32"/>
          <p:cNvSpPr>
            <a:spLocks/>
          </p:cNvSpPr>
          <p:nvPr/>
        </p:nvSpPr>
        <p:spPr bwMode="auto">
          <a:xfrm>
            <a:off x="2286000" y="1644650"/>
            <a:ext cx="2719388" cy="18415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3" y="232"/>
              </a:cxn>
              <a:cxn ang="0">
                <a:pos x="93" y="0"/>
              </a:cxn>
              <a:cxn ang="0">
                <a:pos x="1448" y="0"/>
              </a:cxn>
            </a:cxnLst>
            <a:rect l="0" t="0" r="r" b="b"/>
            <a:pathLst>
              <a:path w="1449" h="233">
                <a:moveTo>
                  <a:pt x="0" y="232"/>
                </a:moveTo>
                <a:lnTo>
                  <a:pt x="93" y="232"/>
                </a:lnTo>
                <a:lnTo>
                  <a:pt x="93" y="0"/>
                </a:lnTo>
                <a:lnTo>
                  <a:pt x="144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11809" name="Freeform 33"/>
          <p:cNvSpPr>
            <a:spLocks/>
          </p:cNvSpPr>
          <p:nvPr/>
        </p:nvSpPr>
        <p:spPr bwMode="auto">
          <a:xfrm>
            <a:off x="2286000" y="2286000"/>
            <a:ext cx="712788" cy="1112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" y="0"/>
              </a:cxn>
              <a:cxn ang="0">
                <a:pos x="182" y="712"/>
              </a:cxn>
              <a:cxn ang="0">
                <a:pos x="592" y="712"/>
              </a:cxn>
            </a:cxnLst>
            <a:rect l="0" t="0" r="r" b="b"/>
            <a:pathLst>
              <a:path w="593" h="713">
                <a:moveTo>
                  <a:pt x="0" y="0"/>
                </a:moveTo>
                <a:lnTo>
                  <a:pt x="182" y="0"/>
                </a:lnTo>
                <a:lnTo>
                  <a:pt x="182" y="712"/>
                </a:lnTo>
                <a:lnTo>
                  <a:pt x="592" y="7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11810" name="Rectangle 34"/>
          <p:cNvSpPr>
            <a:spLocks noChangeArrowheads="1"/>
          </p:cNvSpPr>
          <p:nvPr/>
        </p:nvSpPr>
        <p:spPr bwMode="auto">
          <a:xfrm>
            <a:off x="2120900" y="3895725"/>
            <a:ext cx="207748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i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&lt;effective PN , status&gt;</a:t>
            </a:r>
          </a:p>
        </p:txBody>
      </p:sp>
      <p:sp>
        <p:nvSpPr>
          <p:cNvPr id="1611811" name="Line 35"/>
          <p:cNvSpPr>
            <a:spLocks noChangeShapeType="1"/>
          </p:cNvSpPr>
          <p:nvPr/>
        </p:nvSpPr>
        <p:spPr bwMode="auto">
          <a:xfrm>
            <a:off x="2286000" y="2057400"/>
            <a:ext cx="274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11812" name="Rectangle 36"/>
          <p:cNvSpPr>
            <a:spLocks noChangeArrowheads="1"/>
          </p:cNvSpPr>
          <p:nvPr/>
        </p:nvSpPr>
        <p:spPr bwMode="auto">
          <a:xfrm>
            <a:off x="758567" y="6637923"/>
            <a:ext cx="1846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39545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178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Atlas Demand-Paging Scheme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On a page fault: </a:t>
            </a:r>
          </a:p>
          <a:p>
            <a:r>
              <a:rPr lang="en-US" altLang="ko-KR" dirty="0"/>
              <a:t>Input transfer into a free page is initiated</a:t>
            </a:r>
          </a:p>
          <a:p>
            <a:r>
              <a:rPr lang="en-US" altLang="ko-KR" dirty="0"/>
              <a:t>The Page Address Register (PAR) is updated</a:t>
            </a:r>
          </a:p>
          <a:p>
            <a:r>
              <a:rPr lang="en-US" altLang="ko-KR" dirty="0"/>
              <a:t>If no free page is left, a page is selected to be replaced (based on usage)</a:t>
            </a:r>
          </a:p>
          <a:p>
            <a:r>
              <a:rPr lang="en-US" altLang="ko-KR" dirty="0"/>
              <a:t>The replaced page is written on the drum</a:t>
            </a:r>
          </a:p>
          <a:p>
            <a:pPr lvl="1"/>
            <a:r>
              <a:rPr lang="en-US" altLang="ko-KR" dirty="0"/>
              <a:t>to minimize drum latency effect, the first empty page on the drum was selected</a:t>
            </a:r>
          </a:p>
          <a:p>
            <a:r>
              <a:rPr lang="en-US" altLang="ko-KR" dirty="0"/>
              <a:t>The page table is updated to point to the new location of the page on the drum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DF89-859C-C141-8BCD-92BB396B1E89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05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Size of Linear Page Table</a:t>
            </a:r>
            <a:endParaRPr lang="en-US" altLang="ko-KR" dirty="0"/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With 32-bit addresses, 4-KB pages &amp; 4-byte PTEs:</a:t>
            </a:r>
          </a:p>
          <a:p>
            <a:pPr lvl="1"/>
            <a:r>
              <a:rPr lang="en-US" altLang="ko-KR" sz="2000" dirty="0"/>
              <a:t>  220 PTEs, </a:t>
            </a:r>
            <a:r>
              <a:rPr lang="en-US" altLang="ko-KR" sz="2000" dirty="0" err="1"/>
              <a:t>i.e</a:t>
            </a:r>
            <a:r>
              <a:rPr lang="en-US" altLang="ko-KR" sz="2000" dirty="0"/>
              <a:t>, 4 MB page table per user</a:t>
            </a:r>
          </a:p>
          <a:p>
            <a:pPr lvl="1"/>
            <a:r>
              <a:rPr lang="en-US" altLang="ko-KR" sz="2000" dirty="0"/>
              <a:t> 4 GB of swap needed to back up full virtual address</a:t>
            </a:r>
            <a:br>
              <a:rPr lang="en-US" altLang="ko-KR" sz="2000" dirty="0"/>
            </a:br>
            <a:r>
              <a:rPr lang="en-US" altLang="ko-KR" sz="2000" dirty="0"/>
              <a:t>   space</a:t>
            </a:r>
          </a:p>
          <a:p>
            <a:r>
              <a:rPr lang="en-US" altLang="ko-KR" sz="2800" dirty="0"/>
              <a:t>Larger pages?</a:t>
            </a:r>
          </a:p>
          <a:p>
            <a:pPr lvl="1"/>
            <a:r>
              <a:rPr lang="en-US" altLang="ko-KR" sz="2000" dirty="0"/>
              <a:t>Internal fragmentation (Not all memory in page is used)</a:t>
            </a:r>
          </a:p>
          <a:p>
            <a:pPr lvl="1"/>
            <a:r>
              <a:rPr lang="en-US" altLang="ko-KR" sz="2000" dirty="0"/>
              <a:t>Larger page fault penalty (more time to read from disk)</a:t>
            </a:r>
          </a:p>
          <a:p>
            <a:r>
              <a:rPr lang="en-US" altLang="ko-KR" sz="2800" dirty="0"/>
              <a:t>What about 64-bit virtual address space???</a:t>
            </a:r>
          </a:p>
          <a:p>
            <a:pPr lvl="1"/>
            <a:r>
              <a:rPr lang="en-US" altLang="ko-KR" sz="2000" dirty="0"/>
              <a:t>Even 1MB pages would require 244  8-byte PTEs (35 TB!)</a:t>
            </a:r>
          </a:p>
          <a:p>
            <a:pPr marL="0" indent="0">
              <a:buNone/>
            </a:pPr>
            <a:endParaRPr lang="en-US" altLang="ko-KR" sz="2800" i="1" dirty="0"/>
          </a:p>
          <a:p>
            <a:pPr marL="0" indent="0">
              <a:buNone/>
            </a:pPr>
            <a:r>
              <a:rPr lang="en-US" altLang="ko-KR" sz="2800" i="1" dirty="0"/>
              <a:t>                          What is the “saving grace” ? </a:t>
            </a:r>
            <a:endParaRPr lang="en-US" altLang="ko-KR" sz="2800" i="1" dirty="0">
              <a:sym typeface="Symbol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230C-8540-DD45-A4B4-F7C79284B04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5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Victim Caches (HP 7200)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990600" y="914400"/>
            <a:ext cx="1016000" cy="1752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2667000" y="1752600"/>
            <a:ext cx="1600200" cy="927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L1 Data Cache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 flipH="1" flipV="1">
            <a:off x="1981200" y="22098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6172200" y="990600"/>
            <a:ext cx="1524000" cy="1676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Unified L2 Cache</a:t>
            </a:r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1143000" y="19050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RF</a:t>
            </a:r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 flipV="1">
            <a:off x="1295400" y="1676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 flipV="1">
            <a:off x="1447800" y="1676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1600200" y="1676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990600" y="1066800"/>
            <a:ext cx="990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CPU</a:t>
            </a:r>
          </a:p>
        </p:txBody>
      </p:sp>
      <p:sp>
        <p:nvSpPr>
          <p:cNvPr id="191500" name="Rectangle 12"/>
          <p:cNvSpPr>
            <a:spLocks noChangeArrowheads="1"/>
          </p:cNvSpPr>
          <p:nvPr/>
        </p:nvSpPr>
        <p:spPr bwMode="auto">
          <a:xfrm>
            <a:off x="4191000" y="33528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Victim</a:t>
            </a:r>
          </a:p>
          <a:p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FA Cache</a:t>
            </a:r>
          </a:p>
          <a:p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4 blocks</a:t>
            </a:r>
          </a:p>
        </p:txBody>
      </p:sp>
      <p:sp>
        <p:nvSpPr>
          <p:cNvPr id="191501" name="Line 13"/>
          <p:cNvSpPr>
            <a:spLocks noChangeShapeType="1"/>
          </p:cNvSpPr>
          <p:nvPr/>
        </p:nvSpPr>
        <p:spPr bwMode="auto">
          <a:xfrm>
            <a:off x="4267200" y="2438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502" name="Line 14"/>
          <p:cNvSpPr>
            <a:spLocks noChangeShapeType="1"/>
          </p:cNvSpPr>
          <p:nvPr/>
        </p:nvSpPr>
        <p:spPr bwMode="auto">
          <a:xfrm>
            <a:off x="4267200" y="19812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503" name="Line 15"/>
          <p:cNvSpPr>
            <a:spLocks noChangeShapeType="1"/>
          </p:cNvSpPr>
          <p:nvPr/>
        </p:nvSpPr>
        <p:spPr bwMode="auto">
          <a:xfrm>
            <a:off x="4800600" y="2438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4800600" y="2514600"/>
            <a:ext cx="146569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Evicted data</a:t>
            </a:r>
          </a:p>
          <a:p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from L1</a:t>
            </a:r>
          </a:p>
        </p:txBody>
      </p:sp>
      <p:sp>
        <p:nvSpPr>
          <p:cNvPr id="191505" name="Line 17"/>
          <p:cNvSpPr>
            <a:spLocks noChangeShapeType="1"/>
          </p:cNvSpPr>
          <p:nvPr/>
        </p:nvSpPr>
        <p:spPr bwMode="auto">
          <a:xfrm>
            <a:off x="5410200" y="3657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5486400" y="3657600"/>
            <a:ext cx="14656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Evicted data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from VC</a:t>
            </a:r>
          </a:p>
        </p:txBody>
      </p:sp>
      <p:sp>
        <p:nvSpPr>
          <p:cNvPr id="191507" name="Text Box 19"/>
          <p:cNvSpPr txBox="1">
            <a:spLocks noChangeArrowheads="1"/>
          </p:cNvSpPr>
          <p:nvPr/>
        </p:nvSpPr>
        <p:spPr bwMode="auto">
          <a:xfrm>
            <a:off x="6324600" y="3352800"/>
            <a:ext cx="12887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i="1" dirty="0">
                <a:solidFill>
                  <a:schemeClr val="tx2"/>
                </a:solidFill>
                <a:latin typeface="Calibri"/>
                <a:cs typeface="Calibri"/>
              </a:rPr>
              <a:t>to where?</a:t>
            </a:r>
          </a:p>
        </p:txBody>
      </p:sp>
      <p:sp>
        <p:nvSpPr>
          <p:cNvPr id="191508" name="Line 20"/>
          <p:cNvSpPr>
            <a:spLocks noChangeShapeType="1"/>
          </p:cNvSpPr>
          <p:nvPr/>
        </p:nvSpPr>
        <p:spPr bwMode="auto">
          <a:xfrm>
            <a:off x="3352800" y="2667000"/>
            <a:ext cx="0" cy="1047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509" name="Line 21"/>
          <p:cNvSpPr>
            <a:spLocks noChangeShapeType="1"/>
          </p:cNvSpPr>
          <p:nvPr/>
        </p:nvSpPr>
        <p:spPr bwMode="auto">
          <a:xfrm>
            <a:off x="2362200" y="37338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510" name="Text Box 22"/>
          <p:cNvSpPr txBox="1">
            <a:spLocks noChangeArrowheads="1"/>
          </p:cNvSpPr>
          <p:nvPr/>
        </p:nvSpPr>
        <p:spPr bwMode="auto">
          <a:xfrm>
            <a:off x="1524000" y="3733800"/>
            <a:ext cx="2468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Hit data from VC (miss in L1)</a:t>
            </a:r>
          </a:p>
        </p:txBody>
      </p:sp>
      <p:sp>
        <p:nvSpPr>
          <p:cNvPr id="191511" name="Line 23"/>
          <p:cNvSpPr>
            <a:spLocks noChangeShapeType="1"/>
          </p:cNvSpPr>
          <p:nvPr/>
        </p:nvSpPr>
        <p:spPr bwMode="auto">
          <a:xfrm flipH="1" flipV="1">
            <a:off x="2362200" y="22098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512" name="Line 24"/>
          <p:cNvSpPr>
            <a:spLocks noChangeShapeType="1"/>
          </p:cNvSpPr>
          <p:nvPr/>
        </p:nvSpPr>
        <p:spPr bwMode="auto">
          <a:xfrm flipH="1" flipV="1">
            <a:off x="1981200" y="19812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513" name="Text Box 25"/>
          <p:cNvSpPr txBox="1">
            <a:spLocks noChangeArrowheads="1"/>
          </p:cNvSpPr>
          <p:nvPr/>
        </p:nvSpPr>
        <p:spPr bwMode="auto">
          <a:xfrm>
            <a:off x="381000" y="4495800"/>
            <a:ext cx="8458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Victim cache is a small associative backup cache, added to a direct-mapped cache, which holds recently evicted lines</a:t>
            </a: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First look up in direct-mapped cache</a:t>
            </a: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If miss, look in victim cache</a:t>
            </a: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If hit in victim cache, swap hit line with line now evicted from L1</a:t>
            </a: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If miss in victim cache, L1 victim -&gt; VC, VC victim-&gt;?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Fast hit time of direct mapped but with reduced conflict misses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162800" y="6477000"/>
            <a:ext cx="1905000" cy="292100"/>
          </a:xfrm>
        </p:spPr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3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97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96" name="Rectangle 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ko-KR" dirty="0">
                <a:ea typeface="굴림" charset="-127"/>
                <a:cs typeface="굴림" charset="-127"/>
              </a:rPr>
              <a:t>Hierarchical Page Table</a:t>
            </a:r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0C1C-B9DC-C147-9AF6-8247FECD9DFD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624066" name="Rectangle 2" descr="40%"/>
          <p:cNvSpPr>
            <a:spLocks noChangeArrowheads="1"/>
          </p:cNvSpPr>
          <p:nvPr/>
        </p:nvSpPr>
        <p:spPr bwMode="auto">
          <a:xfrm>
            <a:off x="7594600" y="846137"/>
            <a:ext cx="914400" cy="990600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grpSp>
        <p:nvGrpSpPr>
          <p:cNvPr id="1624067" name="Group 3"/>
          <p:cNvGrpSpPr>
            <a:grpSpLocks/>
          </p:cNvGrpSpPr>
          <p:nvPr/>
        </p:nvGrpSpPr>
        <p:grpSpPr bwMode="auto">
          <a:xfrm>
            <a:off x="7594600" y="858837"/>
            <a:ext cx="901700" cy="965200"/>
            <a:chOff x="4784" y="584"/>
            <a:chExt cx="568" cy="608"/>
          </a:xfrm>
        </p:grpSpPr>
        <p:sp>
          <p:nvSpPr>
            <p:cNvPr id="1624068" name="Rectangle 4" descr="40%"/>
            <p:cNvSpPr>
              <a:spLocks noChangeArrowheads="1"/>
            </p:cNvSpPr>
            <p:nvPr/>
          </p:nvSpPr>
          <p:spPr bwMode="auto">
            <a:xfrm>
              <a:off x="4784" y="584"/>
              <a:ext cx="568" cy="608"/>
            </a:xfrm>
            <a:prstGeom prst="rect">
              <a:avLst/>
            </a:prstGeom>
            <a:pattFill prst="pct4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69" name="Line 5" descr="40%"/>
            <p:cNvSpPr>
              <a:spLocks noChangeShapeType="1"/>
            </p:cNvSpPr>
            <p:nvPr/>
          </p:nvSpPr>
          <p:spPr bwMode="auto">
            <a:xfrm>
              <a:off x="4784" y="890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70" name="Line 6" descr="40%"/>
            <p:cNvSpPr>
              <a:spLocks noChangeShapeType="1"/>
            </p:cNvSpPr>
            <p:nvPr/>
          </p:nvSpPr>
          <p:spPr bwMode="auto">
            <a:xfrm>
              <a:off x="4784" y="1050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71" name="Line 7" descr="40%"/>
            <p:cNvSpPr>
              <a:spLocks noChangeShapeType="1"/>
            </p:cNvSpPr>
            <p:nvPr/>
          </p:nvSpPr>
          <p:spPr bwMode="auto">
            <a:xfrm>
              <a:off x="4784" y="731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624072" name="Rectangle 8" descr="40%"/>
          <p:cNvSpPr>
            <a:spLocks noChangeArrowheads="1"/>
          </p:cNvSpPr>
          <p:nvPr/>
        </p:nvSpPr>
        <p:spPr bwMode="auto">
          <a:xfrm>
            <a:off x="7594600" y="1912937"/>
            <a:ext cx="914400" cy="990600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73" name="Rectangle 9" descr="40%"/>
          <p:cNvSpPr>
            <a:spLocks noChangeArrowheads="1"/>
          </p:cNvSpPr>
          <p:nvPr/>
        </p:nvSpPr>
        <p:spPr bwMode="auto">
          <a:xfrm>
            <a:off x="7594600" y="1925637"/>
            <a:ext cx="901700" cy="965200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74" name="Line 10" descr="40%"/>
          <p:cNvSpPr>
            <a:spLocks noChangeShapeType="1"/>
          </p:cNvSpPr>
          <p:nvPr/>
        </p:nvSpPr>
        <p:spPr bwMode="auto">
          <a:xfrm>
            <a:off x="7594600" y="2411412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75" name="Line 11" descr="40%"/>
          <p:cNvSpPr>
            <a:spLocks noChangeShapeType="1"/>
          </p:cNvSpPr>
          <p:nvPr/>
        </p:nvSpPr>
        <p:spPr bwMode="auto">
          <a:xfrm>
            <a:off x="7594600" y="2665412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76" name="Line 12" descr="40%"/>
          <p:cNvSpPr>
            <a:spLocks noChangeShapeType="1"/>
          </p:cNvSpPr>
          <p:nvPr/>
        </p:nvSpPr>
        <p:spPr bwMode="auto">
          <a:xfrm>
            <a:off x="7594600" y="2159000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77" name="Rectangle 13" descr="40%"/>
          <p:cNvSpPr>
            <a:spLocks noChangeArrowheads="1"/>
          </p:cNvSpPr>
          <p:nvPr/>
        </p:nvSpPr>
        <p:spPr bwMode="auto">
          <a:xfrm>
            <a:off x="7594600" y="2154237"/>
            <a:ext cx="904875" cy="25717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78" name="Rectangle 14" descr="Wide upward diagonal"/>
          <p:cNvSpPr>
            <a:spLocks noChangeArrowheads="1"/>
          </p:cNvSpPr>
          <p:nvPr/>
        </p:nvSpPr>
        <p:spPr bwMode="auto">
          <a:xfrm>
            <a:off x="5410200" y="1600200"/>
            <a:ext cx="838199" cy="457200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79" name="Rectangle 15" descr="40%"/>
          <p:cNvSpPr>
            <a:spLocks noChangeArrowheads="1"/>
          </p:cNvSpPr>
          <p:nvPr/>
        </p:nvSpPr>
        <p:spPr bwMode="auto">
          <a:xfrm>
            <a:off x="5410200" y="1066800"/>
            <a:ext cx="838200" cy="533399"/>
          </a:xfrm>
          <a:prstGeom prst="rect">
            <a:avLst/>
          </a:prstGeom>
          <a:pattFill prst="pct40">
            <a:fgClr>
              <a:srgbClr val="FFA74F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80" name="Rectangle 16" descr="Wide upward diagonal"/>
          <p:cNvSpPr>
            <a:spLocks noChangeArrowheads="1"/>
          </p:cNvSpPr>
          <p:nvPr/>
        </p:nvSpPr>
        <p:spPr bwMode="auto">
          <a:xfrm>
            <a:off x="5359400" y="3830637"/>
            <a:ext cx="898525" cy="24447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81" name="Rectangle 17" descr="Wide upward diagonal"/>
          <p:cNvSpPr>
            <a:spLocks noChangeArrowheads="1"/>
          </p:cNvSpPr>
          <p:nvPr/>
        </p:nvSpPr>
        <p:spPr bwMode="auto">
          <a:xfrm>
            <a:off x="5359400" y="4059237"/>
            <a:ext cx="898525" cy="24447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82" name="Rectangle 18"/>
          <p:cNvSpPr>
            <a:spLocks noChangeArrowheads="1"/>
          </p:cNvSpPr>
          <p:nvPr/>
        </p:nvSpPr>
        <p:spPr bwMode="auto">
          <a:xfrm>
            <a:off x="5359400" y="3602037"/>
            <a:ext cx="898525" cy="244475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83" name="Rectangle 19"/>
          <p:cNvSpPr>
            <a:spLocks noChangeArrowheads="1"/>
          </p:cNvSpPr>
          <p:nvPr/>
        </p:nvSpPr>
        <p:spPr bwMode="auto">
          <a:xfrm>
            <a:off x="5359400" y="4287837"/>
            <a:ext cx="898525" cy="244475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84" name="Rectangle 20"/>
          <p:cNvSpPr>
            <a:spLocks noChangeArrowheads="1"/>
          </p:cNvSpPr>
          <p:nvPr/>
        </p:nvSpPr>
        <p:spPr bwMode="auto">
          <a:xfrm>
            <a:off x="1536700" y="1404937"/>
            <a:ext cx="2921000" cy="292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85" name="Line 21"/>
          <p:cNvSpPr>
            <a:spLocks noChangeShapeType="1"/>
          </p:cNvSpPr>
          <p:nvPr/>
        </p:nvSpPr>
        <p:spPr bwMode="auto">
          <a:xfrm>
            <a:off x="6248400" y="2687637"/>
            <a:ext cx="134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grpSp>
        <p:nvGrpSpPr>
          <p:cNvPr id="1624086" name="Group 22"/>
          <p:cNvGrpSpPr>
            <a:grpSpLocks/>
          </p:cNvGrpSpPr>
          <p:nvPr/>
        </p:nvGrpSpPr>
        <p:grpSpPr bwMode="auto">
          <a:xfrm>
            <a:off x="7594600" y="2992437"/>
            <a:ext cx="901700" cy="965200"/>
            <a:chOff x="4784" y="1928"/>
            <a:chExt cx="568" cy="608"/>
          </a:xfrm>
        </p:grpSpPr>
        <p:sp>
          <p:nvSpPr>
            <p:cNvPr id="1624087" name="Rectangle 23"/>
            <p:cNvSpPr>
              <a:spLocks noChangeArrowheads="1"/>
            </p:cNvSpPr>
            <p:nvPr/>
          </p:nvSpPr>
          <p:spPr bwMode="auto">
            <a:xfrm>
              <a:off x="4784" y="1928"/>
              <a:ext cx="568" cy="60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88" name="Line 24"/>
            <p:cNvSpPr>
              <a:spLocks noChangeShapeType="1"/>
            </p:cNvSpPr>
            <p:nvPr/>
          </p:nvSpPr>
          <p:spPr bwMode="auto">
            <a:xfrm>
              <a:off x="4784" y="2234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89" name="Line 25"/>
            <p:cNvSpPr>
              <a:spLocks noChangeShapeType="1"/>
            </p:cNvSpPr>
            <p:nvPr/>
          </p:nvSpPr>
          <p:spPr bwMode="auto">
            <a:xfrm>
              <a:off x="4784" y="2394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90" name="Line 26"/>
            <p:cNvSpPr>
              <a:spLocks noChangeShapeType="1"/>
            </p:cNvSpPr>
            <p:nvPr/>
          </p:nvSpPr>
          <p:spPr bwMode="auto">
            <a:xfrm>
              <a:off x="4784" y="2075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624091" name="Group 27"/>
          <p:cNvGrpSpPr>
            <a:grpSpLocks/>
          </p:cNvGrpSpPr>
          <p:nvPr/>
        </p:nvGrpSpPr>
        <p:grpSpPr bwMode="auto">
          <a:xfrm>
            <a:off x="7594600" y="5126037"/>
            <a:ext cx="901700" cy="965200"/>
            <a:chOff x="4784" y="3272"/>
            <a:chExt cx="568" cy="608"/>
          </a:xfrm>
        </p:grpSpPr>
        <p:sp>
          <p:nvSpPr>
            <p:cNvPr id="1624092" name="Rectangle 28"/>
            <p:cNvSpPr>
              <a:spLocks noChangeArrowheads="1"/>
            </p:cNvSpPr>
            <p:nvPr/>
          </p:nvSpPr>
          <p:spPr bwMode="auto">
            <a:xfrm>
              <a:off x="4784" y="3272"/>
              <a:ext cx="568" cy="60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93" name="Line 29"/>
            <p:cNvSpPr>
              <a:spLocks noChangeShapeType="1"/>
            </p:cNvSpPr>
            <p:nvPr/>
          </p:nvSpPr>
          <p:spPr bwMode="auto">
            <a:xfrm>
              <a:off x="4784" y="3578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94" name="Line 30"/>
            <p:cNvSpPr>
              <a:spLocks noChangeShapeType="1"/>
            </p:cNvSpPr>
            <p:nvPr/>
          </p:nvSpPr>
          <p:spPr bwMode="auto">
            <a:xfrm>
              <a:off x="4784" y="3738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95" name="Line 31"/>
            <p:cNvSpPr>
              <a:spLocks noChangeShapeType="1"/>
            </p:cNvSpPr>
            <p:nvPr/>
          </p:nvSpPr>
          <p:spPr bwMode="auto">
            <a:xfrm>
              <a:off x="4784" y="3419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624097" name="Rectangle 33"/>
          <p:cNvSpPr>
            <a:spLocks noChangeArrowheads="1"/>
          </p:cNvSpPr>
          <p:nvPr/>
        </p:nvSpPr>
        <p:spPr bwMode="auto">
          <a:xfrm>
            <a:off x="5384800" y="2319337"/>
            <a:ext cx="876300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98" name="Rectangle 34"/>
          <p:cNvSpPr>
            <a:spLocks noChangeArrowheads="1"/>
          </p:cNvSpPr>
          <p:nvPr/>
        </p:nvSpPr>
        <p:spPr bwMode="auto">
          <a:xfrm>
            <a:off x="3327400" y="2611437"/>
            <a:ext cx="927100" cy="990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99" name="Rectangle 35"/>
          <p:cNvSpPr>
            <a:spLocks noChangeArrowheads="1"/>
          </p:cNvSpPr>
          <p:nvPr/>
        </p:nvSpPr>
        <p:spPr bwMode="auto">
          <a:xfrm>
            <a:off x="3244719" y="3719512"/>
            <a:ext cx="1200412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Level 1 </a:t>
            </a:r>
          </a:p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Table</a:t>
            </a:r>
          </a:p>
        </p:txBody>
      </p:sp>
      <p:sp>
        <p:nvSpPr>
          <p:cNvPr id="1624100" name="Rectangle 36"/>
          <p:cNvSpPr>
            <a:spLocks noChangeArrowheads="1"/>
          </p:cNvSpPr>
          <p:nvPr/>
        </p:nvSpPr>
        <p:spPr bwMode="auto">
          <a:xfrm>
            <a:off x="5273646" y="4633912"/>
            <a:ext cx="1290694" cy="6745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Level 2</a:t>
            </a:r>
          </a:p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Tables</a:t>
            </a:r>
            <a:r>
              <a:rPr lang="en-US" altLang="ko-KR" sz="2000" b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 </a:t>
            </a:r>
          </a:p>
        </p:txBody>
      </p:sp>
      <p:sp>
        <p:nvSpPr>
          <p:cNvPr id="1624101" name="Line 37"/>
          <p:cNvSpPr>
            <a:spLocks noChangeShapeType="1"/>
          </p:cNvSpPr>
          <p:nvPr/>
        </p:nvSpPr>
        <p:spPr bwMode="auto">
          <a:xfrm flipV="1">
            <a:off x="4241800" y="2078037"/>
            <a:ext cx="1149350" cy="69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02" name="Rectangle 38"/>
          <p:cNvSpPr>
            <a:spLocks noChangeArrowheads="1"/>
          </p:cNvSpPr>
          <p:nvPr/>
        </p:nvSpPr>
        <p:spPr bwMode="auto">
          <a:xfrm>
            <a:off x="5384800" y="1087437"/>
            <a:ext cx="8890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03" name="Rectangle 39"/>
          <p:cNvSpPr>
            <a:spLocks noChangeArrowheads="1"/>
          </p:cNvSpPr>
          <p:nvPr/>
        </p:nvSpPr>
        <p:spPr bwMode="auto">
          <a:xfrm>
            <a:off x="7594600" y="4046537"/>
            <a:ext cx="914400" cy="990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04" name="Rectangle 40" descr="40%"/>
          <p:cNvSpPr>
            <a:spLocks noChangeArrowheads="1"/>
          </p:cNvSpPr>
          <p:nvPr/>
        </p:nvSpPr>
        <p:spPr bwMode="auto">
          <a:xfrm>
            <a:off x="7594600" y="4059237"/>
            <a:ext cx="901700" cy="965200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05" name="Line 41"/>
          <p:cNvSpPr>
            <a:spLocks noChangeShapeType="1"/>
          </p:cNvSpPr>
          <p:nvPr/>
        </p:nvSpPr>
        <p:spPr bwMode="auto">
          <a:xfrm>
            <a:off x="7594600" y="4545012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06" name="Line 42"/>
          <p:cNvSpPr>
            <a:spLocks noChangeShapeType="1"/>
          </p:cNvSpPr>
          <p:nvPr/>
        </p:nvSpPr>
        <p:spPr bwMode="auto">
          <a:xfrm>
            <a:off x="7594600" y="4799012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07" name="Line 43"/>
          <p:cNvSpPr>
            <a:spLocks noChangeShapeType="1"/>
          </p:cNvSpPr>
          <p:nvPr/>
        </p:nvSpPr>
        <p:spPr bwMode="auto">
          <a:xfrm>
            <a:off x="7594600" y="4292600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08" name="Line 44"/>
          <p:cNvSpPr>
            <a:spLocks noChangeShapeType="1"/>
          </p:cNvSpPr>
          <p:nvPr/>
        </p:nvSpPr>
        <p:spPr bwMode="auto">
          <a:xfrm flipV="1">
            <a:off x="4191000" y="3297237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09" name="Line 45"/>
          <p:cNvSpPr>
            <a:spLocks noChangeShapeType="1"/>
          </p:cNvSpPr>
          <p:nvPr/>
        </p:nvSpPr>
        <p:spPr bwMode="auto">
          <a:xfrm>
            <a:off x="4227513" y="3495675"/>
            <a:ext cx="1106487" cy="102076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10" name="Line 46"/>
          <p:cNvSpPr>
            <a:spLocks noChangeShapeType="1"/>
          </p:cNvSpPr>
          <p:nvPr/>
        </p:nvSpPr>
        <p:spPr bwMode="auto">
          <a:xfrm>
            <a:off x="6248400" y="1239837"/>
            <a:ext cx="1371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11" name="Line 47"/>
          <p:cNvSpPr>
            <a:spLocks noChangeShapeType="1"/>
          </p:cNvSpPr>
          <p:nvPr/>
        </p:nvSpPr>
        <p:spPr bwMode="auto">
          <a:xfrm>
            <a:off x="6248400" y="1392237"/>
            <a:ext cx="1295400" cy="327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12" name="Line 48"/>
          <p:cNvSpPr>
            <a:spLocks noChangeShapeType="1"/>
          </p:cNvSpPr>
          <p:nvPr/>
        </p:nvSpPr>
        <p:spPr bwMode="auto">
          <a:xfrm>
            <a:off x="6172200" y="3221037"/>
            <a:ext cx="1371600" cy="3810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13" name="Line 49"/>
          <p:cNvSpPr>
            <a:spLocks noChangeShapeType="1"/>
          </p:cNvSpPr>
          <p:nvPr/>
        </p:nvSpPr>
        <p:spPr bwMode="auto">
          <a:xfrm>
            <a:off x="6248400" y="4440237"/>
            <a:ext cx="1295400" cy="1219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14" name="Rectangle 50"/>
          <p:cNvSpPr>
            <a:spLocks noChangeArrowheads="1"/>
          </p:cNvSpPr>
          <p:nvPr/>
        </p:nvSpPr>
        <p:spPr bwMode="auto">
          <a:xfrm>
            <a:off x="7464287" y="500136"/>
            <a:ext cx="1125109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Data Pages</a:t>
            </a:r>
          </a:p>
        </p:txBody>
      </p:sp>
      <p:sp>
        <p:nvSpPr>
          <p:cNvPr id="1624115" name="Rectangle 51"/>
          <p:cNvSpPr>
            <a:spLocks noChangeArrowheads="1"/>
          </p:cNvSpPr>
          <p:nvPr/>
        </p:nvSpPr>
        <p:spPr bwMode="auto">
          <a:xfrm>
            <a:off x="696913" y="4973637"/>
            <a:ext cx="2721900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in primary memory </a:t>
            </a:r>
          </a:p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in secondary memory</a:t>
            </a:r>
          </a:p>
        </p:txBody>
      </p:sp>
      <p:sp>
        <p:nvSpPr>
          <p:cNvPr id="1624116" name="Rectangle 52"/>
          <p:cNvSpPr>
            <a:spLocks noChangeArrowheads="1"/>
          </p:cNvSpPr>
          <p:nvPr/>
        </p:nvSpPr>
        <p:spPr bwMode="auto">
          <a:xfrm>
            <a:off x="201613" y="5354637"/>
            <a:ext cx="476250" cy="301625"/>
          </a:xfrm>
          <a:prstGeom prst="rect">
            <a:avLst/>
          </a:prstGeom>
          <a:solidFill>
            <a:srgbClr val="FFCC66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17" name="Rectangle 53"/>
          <p:cNvSpPr>
            <a:spLocks noChangeArrowheads="1"/>
          </p:cNvSpPr>
          <p:nvPr/>
        </p:nvSpPr>
        <p:spPr bwMode="auto">
          <a:xfrm>
            <a:off x="141302" y="2668116"/>
            <a:ext cx="1930437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Root of Current</a:t>
            </a:r>
          </a:p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Table</a:t>
            </a:r>
          </a:p>
        </p:txBody>
      </p:sp>
      <p:sp>
        <p:nvSpPr>
          <p:cNvPr id="1624118" name="Line 54"/>
          <p:cNvSpPr>
            <a:spLocks noChangeShapeType="1"/>
          </p:cNvSpPr>
          <p:nvPr/>
        </p:nvSpPr>
        <p:spPr bwMode="auto">
          <a:xfrm>
            <a:off x="2133600" y="3500437"/>
            <a:ext cx="121920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19" name="Line 55"/>
          <p:cNvSpPr>
            <a:spLocks noChangeShapeType="1"/>
          </p:cNvSpPr>
          <p:nvPr/>
        </p:nvSpPr>
        <p:spPr bwMode="auto">
          <a:xfrm flipH="1" flipV="1">
            <a:off x="3186113" y="3286125"/>
            <a:ext cx="0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20" name="Line 56"/>
          <p:cNvSpPr>
            <a:spLocks noChangeShapeType="1"/>
          </p:cNvSpPr>
          <p:nvPr/>
        </p:nvSpPr>
        <p:spPr bwMode="auto">
          <a:xfrm flipH="1" flipV="1">
            <a:off x="5257800" y="2687637"/>
            <a:ext cx="0" cy="4968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21" name="Line 57"/>
          <p:cNvSpPr>
            <a:spLocks noChangeShapeType="1"/>
          </p:cNvSpPr>
          <p:nvPr/>
        </p:nvSpPr>
        <p:spPr bwMode="auto">
          <a:xfrm>
            <a:off x="7467600" y="2192337"/>
            <a:ext cx="0" cy="5969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22" name="Rectangle 58"/>
          <p:cNvSpPr>
            <a:spLocks noChangeArrowheads="1"/>
          </p:cNvSpPr>
          <p:nvPr/>
        </p:nvSpPr>
        <p:spPr bwMode="auto">
          <a:xfrm>
            <a:off x="2743200" y="3221037"/>
            <a:ext cx="396844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p1</a:t>
            </a:r>
          </a:p>
        </p:txBody>
      </p:sp>
      <p:sp>
        <p:nvSpPr>
          <p:cNvPr id="1624123" name="Rectangle 59"/>
          <p:cNvSpPr>
            <a:spLocks noChangeArrowheads="1"/>
          </p:cNvSpPr>
          <p:nvPr/>
        </p:nvSpPr>
        <p:spPr bwMode="auto">
          <a:xfrm>
            <a:off x="6664325" y="2344737"/>
            <a:ext cx="67256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offset</a:t>
            </a:r>
          </a:p>
        </p:txBody>
      </p:sp>
      <p:sp>
        <p:nvSpPr>
          <p:cNvPr id="1624124" name="Rectangle 60"/>
          <p:cNvSpPr>
            <a:spLocks noChangeArrowheads="1"/>
          </p:cNvSpPr>
          <p:nvPr/>
        </p:nvSpPr>
        <p:spPr bwMode="auto">
          <a:xfrm>
            <a:off x="4800600" y="2819400"/>
            <a:ext cx="400752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p2</a:t>
            </a:r>
          </a:p>
        </p:txBody>
      </p:sp>
      <p:sp>
        <p:nvSpPr>
          <p:cNvPr id="1624125" name="Rectangle 61"/>
          <p:cNvSpPr>
            <a:spLocks noChangeArrowheads="1"/>
          </p:cNvSpPr>
          <p:nvPr/>
        </p:nvSpPr>
        <p:spPr bwMode="auto">
          <a:xfrm>
            <a:off x="1600200" y="762000"/>
            <a:ext cx="283007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Virtual Address from CPU</a:t>
            </a:r>
          </a:p>
        </p:txBody>
      </p:sp>
      <p:sp>
        <p:nvSpPr>
          <p:cNvPr id="1624126" name="Rectangle 62"/>
          <p:cNvSpPr>
            <a:spLocks noChangeArrowheads="1"/>
          </p:cNvSpPr>
          <p:nvPr/>
        </p:nvSpPr>
        <p:spPr bwMode="auto">
          <a:xfrm>
            <a:off x="361222" y="3655739"/>
            <a:ext cx="2127156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(Processor</a:t>
            </a:r>
          </a:p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Register, </a:t>
            </a:r>
            <a:r>
              <a:rPr lang="en-US" altLang="ko-KR" sz="2000" b="1" dirty="0" err="1">
                <a:solidFill>
                  <a:srgbClr val="000000"/>
                </a:solidFill>
                <a:latin typeface="Courier" pitchFamily="2" charset="0"/>
                <a:ea typeface="굴림" charset="-127"/>
                <a:cs typeface="굴림" charset="-127"/>
              </a:rPr>
              <a:t>satp</a:t>
            </a: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 in RISC-V)</a:t>
            </a:r>
          </a:p>
        </p:txBody>
      </p:sp>
      <p:sp>
        <p:nvSpPr>
          <p:cNvPr id="1624127" name="Rectangle 63" descr="Wide upward diagonal"/>
          <p:cNvSpPr>
            <a:spLocks noChangeArrowheads="1"/>
          </p:cNvSpPr>
          <p:nvPr/>
        </p:nvSpPr>
        <p:spPr bwMode="auto">
          <a:xfrm>
            <a:off x="241300" y="5797550"/>
            <a:ext cx="406400" cy="2286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28" name="Rectangle 64"/>
          <p:cNvSpPr>
            <a:spLocks noChangeArrowheads="1"/>
          </p:cNvSpPr>
          <p:nvPr/>
        </p:nvSpPr>
        <p:spPr bwMode="auto">
          <a:xfrm>
            <a:off x="671513" y="5735637"/>
            <a:ext cx="260716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PTE of a nonexistent page</a:t>
            </a:r>
          </a:p>
        </p:txBody>
      </p:sp>
      <p:sp>
        <p:nvSpPr>
          <p:cNvPr id="1624129" name="Rectangle 65" descr="Wide upward diagonal"/>
          <p:cNvSpPr>
            <a:spLocks noChangeArrowheads="1"/>
          </p:cNvSpPr>
          <p:nvPr/>
        </p:nvSpPr>
        <p:spPr bwMode="auto">
          <a:xfrm>
            <a:off x="3352800" y="2992437"/>
            <a:ext cx="914400" cy="244475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0" name="Rectangle 66"/>
          <p:cNvSpPr>
            <a:spLocks noChangeArrowheads="1"/>
          </p:cNvSpPr>
          <p:nvPr/>
        </p:nvSpPr>
        <p:spPr bwMode="auto">
          <a:xfrm>
            <a:off x="3352800" y="2763837"/>
            <a:ext cx="914400" cy="244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1" name="Rectangle 67" descr="40%"/>
          <p:cNvSpPr>
            <a:spLocks noChangeArrowheads="1"/>
          </p:cNvSpPr>
          <p:nvPr/>
        </p:nvSpPr>
        <p:spPr bwMode="auto">
          <a:xfrm>
            <a:off x="3352800" y="3449637"/>
            <a:ext cx="914400" cy="228600"/>
          </a:xfrm>
          <a:prstGeom prst="rect">
            <a:avLst/>
          </a:prstGeom>
          <a:pattFill prst="pct40">
            <a:fgClr>
              <a:srgbClr val="FFA74F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2" name="Rectangle 68"/>
          <p:cNvSpPr>
            <a:spLocks noChangeArrowheads="1"/>
          </p:cNvSpPr>
          <p:nvPr/>
        </p:nvSpPr>
        <p:spPr bwMode="auto">
          <a:xfrm>
            <a:off x="3352800" y="3221037"/>
            <a:ext cx="914400" cy="244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3" name="Rectangle 69"/>
          <p:cNvSpPr>
            <a:spLocks noChangeArrowheads="1"/>
          </p:cNvSpPr>
          <p:nvPr/>
        </p:nvSpPr>
        <p:spPr bwMode="auto">
          <a:xfrm>
            <a:off x="5334000" y="2840037"/>
            <a:ext cx="898525" cy="244475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4" name="Rectangle 70" descr="Wide upward diagonal"/>
          <p:cNvSpPr>
            <a:spLocks noChangeArrowheads="1"/>
          </p:cNvSpPr>
          <p:nvPr/>
        </p:nvSpPr>
        <p:spPr bwMode="auto">
          <a:xfrm>
            <a:off x="5334000" y="2382837"/>
            <a:ext cx="898525" cy="24447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5" name="Rectangle 71" descr="40%"/>
          <p:cNvSpPr>
            <a:spLocks noChangeArrowheads="1"/>
          </p:cNvSpPr>
          <p:nvPr/>
        </p:nvSpPr>
        <p:spPr bwMode="auto">
          <a:xfrm>
            <a:off x="5334000" y="2611437"/>
            <a:ext cx="898525" cy="24447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6" name="Rectangle 72"/>
          <p:cNvSpPr>
            <a:spLocks noChangeArrowheads="1"/>
          </p:cNvSpPr>
          <p:nvPr/>
        </p:nvSpPr>
        <p:spPr bwMode="auto">
          <a:xfrm>
            <a:off x="5334000" y="3068637"/>
            <a:ext cx="898525" cy="244475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7" name="Rectangle 73"/>
          <p:cNvSpPr>
            <a:spLocks noChangeArrowheads="1"/>
          </p:cNvSpPr>
          <p:nvPr/>
        </p:nvSpPr>
        <p:spPr bwMode="auto">
          <a:xfrm>
            <a:off x="5384800" y="1100137"/>
            <a:ext cx="9017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8" name="Line 74"/>
          <p:cNvSpPr>
            <a:spLocks noChangeShapeType="1"/>
          </p:cNvSpPr>
          <p:nvPr/>
        </p:nvSpPr>
        <p:spPr bwMode="auto">
          <a:xfrm>
            <a:off x="5384800" y="1585912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9" name="Line 75"/>
          <p:cNvSpPr>
            <a:spLocks noChangeShapeType="1"/>
          </p:cNvSpPr>
          <p:nvPr/>
        </p:nvSpPr>
        <p:spPr bwMode="auto">
          <a:xfrm>
            <a:off x="5384800" y="1839912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40" name="Line 76"/>
          <p:cNvSpPr>
            <a:spLocks noChangeShapeType="1"/>
          </p:cNvSpPr>
          <p:nvPr/>
        </p:nvSpPr>
        <p:spPr bwMode="auto">
          <a:xfrm>
            <a:off x="5384800" y="1333500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41" name="Line 77"/>
          <p:cNvSpPr>
            <a:spLocks noChangeShapeType="1"/>
          </p:cNvSpPr>
          <p:nvPr/>
        </p:nvSpPr>
        <p:spPr bwMode="auto">
          <a:xfrm>
            <a:off x="3390900" y="1417637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42" name="Line 78"/>
          <p:cNvSpPr>
            <a:spLocks noChangeShapeType="1"/>
          </p:cNvSpPr>
          <p:nvPr/>
        </p:nvSpPr>
        <p:spPr bwMode="auto">
          <a:xfrm>
            <a:off x="2438400" y="1417637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43" name="Rectangle 79"/>
          <p:cNvSpPr>
            <a:spLocks noChangeArrowheads="1"/>
          </p:cNvSpPr>
          <p:nvPr/>
        </p:nvSpPr>
        <p:spPr bwMode="auto">
          <a:xfrm>
            <a:off x="1751013" y="1357312"/>
            <a:ext cx="276371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p1              p2              offset</a:t>
            </a:r>
          </a:p>
        </p:txBody>
      </p:sp>
      <p:sp>
        <p:nvSpPr>
          <p:cNvPr id="1624144" name="Text Box 80"/>
          <p:cNvSpPr txBox="1">
            <a:spLocks noChangeArrowheads="1"/>
          </p:cNvSpPr>
          <p:nvPr/>
        </p:nvSpPr>
        <p:spPr bwMode="auto">
          <a:xfrm>
            <a:off x="4267200" y="1084262"/>
            <a:ext cx="28866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0</a:t>
            </a:r>
          </a:p>
        </p:txBody>
      </p:sp>
      <p:sp>
        <p:nvSpPr>
          <p:cNvPr id="1624145" name="Text Box 81"/>
          <p:cNvSpPr txBox="1">
            <a:spLocks noChangeArrowheads="1"/>
          </p:cNvSpPr>
          <p:nvPr/>
        </p:nvSpPr>
        <p:spPr bwMode="auto">
          <a:xfrm>
            <a:off x="3352800" y="1087437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11</a:t>
            </a:r>
          </a:p>
        </p:txBody>
      </p:sp>
      <p:sp>
        <p:nvSpPr>
          <p:cNvPr id="1624146" name="Text Box 82"/>
          <p:cNvSpPr txBox="1">
            <a:spLocks noChangeArrowheads="1"/>
          </p:cNvSpPr>
          <p:nvPr/>
        </p:nvSpPr>
        <p:spPr bwMode="auto">
          <a:xfrm>
            <a:off x="3048000" y="1087437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12</a:t>
            </a:r>
          </a:p>
        </p:txBody>
      </p:sp>
      <p:sp>
        <p:nvSpPr>
          <p:cNvPr id="1624147" name="Text Box 83"/>
          <p:cNvSpPr txBox="1">
            <a:spLocks noChangeArrowheads="1"/>
          </p:cNvSpPr>
          <p:nvPr/>
        </p:nvSpPr>
        <p:spPr bwMode="auto">
          <a:xfrm>
            <a:off x="2362200" y="1087437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21</a:t>
            </a:r>
          </a:p>
        </p:txBody>
      </p:sp>
      <p:sp>
        <p:nvSpPr>
          <p:cNvPr id="1624148" name="Text Box 84"/>
          <p:cNvSpPr txBox="1">
            <a:spLocks noChangeArrowheads="1"/>
          </p:cNvSpPr>
          <p:nvPr/>
        </p:nvSpPr>
        <p:spPr bwMode="auto">
          <a:xfrm>
            <a:off x="2057400" y="1087437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22</a:t>
            </a:r>
          </a:p>
        </p:txBody>
      </p:sp>
      <p:sp>
        <p:nvSpPr>
          <p:cNvPr id="1624149" name="Text Box 85"/>
          <p:cNvSpPr txBox="1">
            <a:spLocks noChangeArrowheads="1"/>
          </p:cNvSpPr>
          <p:nvPr/>
        </p:nvSpPr>
        <p:spPr bwMode="auto">
          <a:xfrm>
            <a:off x="1447800" y="1087437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31</a:t>
            </a:r>
          </a:p>
        </p:txBody>
      </p:sp>
      <p:sp>
        <p:nvSpPr>
          <p:cNvPr id="1624150" name="AutoShape 86"/>
          <p:cNvSpPr>
            <a:spLocks/>
          </p:cNvSpPr>
          <p:nvPr/>
        </p:nvSpPr>
        <p:spPr bwMode="auto">
          <a:xfrm rot="5400000">
            <a:off x="1828800" y="1468437"/>
            <a:ext cx="304800" cy="914400"/>
          </a:xfrm>
          <a:prstGeom prst="rightBrace">
            <a:avLst>
              <a:gd name="adj1" fmla="val 34375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51" name="Text Box 87"/>
          <p:cNvSpPr txBox="1">
            <a:spLocks noChangeArrowheads="1"/>
          </p:cNvSpPr>
          <p:nvPr/>
        </p:nvSpPr>
        <p:spPr bwMode="auto">
          <a:xfrm>
            <a:off x="1480272" y="1973262"/>
            <a:ext cx="96693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10-bit</a:t>
            </a:r>
          </a:p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L1 index</a:t>
            </a:r>
          </a:p>
        </p:txBody>
      </p:sp>
      <p:sp>
        <p:nvSpPr>
          <p:cNvPr id="1624152" name="AutoShape 88"/>
          <p:cNvSpPr>
            <a:spLocks/>
          </p:cNvSpPr>
          <p:nvPr/>
        </p:nvSpPr>
        <p:spPr bwMode="auto">
          <a:xfrm rot="5400000">
            <a:off x="2743200" y="1468437"/>
            <a:ext cx="304800" cy="914400"/>
          </a:xfrm>
          <a:prstGeom prst="rightBrace">
            <a:avLst>
              <a:gd name="adj1" fmla="val 34375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53" name="Text Box 89"/>
          <p:cNvSpPr txBox="1">
            <a:spLocks noChangeArrowheads="1"/>
          </p:cNvSpPr>
          <p:nvPr/>
        </p:nvSpPr>
        <p:spPr bwMode="auto">
          <a:xfrm>
            <a:off x="2547072" y="1973262"/>
            <a:ext cx="96693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10-bit </a:t>
            </a:r>
          </a:p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L2 index</a:t>
            </a:r>
          </a:p>
        </p:txBody>
      </p:sp>
      <p:sp>
        <p:nvSpPr>
          <p:cNvPr id="1624154" name="Rectangle 90" descr="40%"/>
          <p:cNvSpPr>
            <a:spLocks noChangeArrowheads="1"/>
          </p:cNvSpPr>
          <p:nvPr/>
        </p:nvSpPr>
        <p:spPr bwMode="auto">
          <a:xfrm>
            <a:off x="188913" y="5011737"/>
            <a:ext cx="476250" cy="301625"/>
          </a:xfrm>
          <a:prstGeom prst="rect">
            <a:avLst/>
          </a:prstGeom>
          <a:pattFill prst="pct40">
            <a:fgClr>
              <a:srgbClr val="FFCC66"/>
            </a:fgClr>
            <a:bgClr>
              <a:srgbClr val="FFFFFF"/>
            </a:bgClr>
          </a:patt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55" name="Rectangle 91" descr="40%"/>
          <p:cNvSpPr>
            <a:spLocks noChangeArrowheads="1"/>
          </p:cNvSpPr>
          <p:nvPr/>
        </p:nvSpPr>
        <p:spPr bwMode="auto">
          <a:xfrm>
            <a:off x="3352800" y="3221037"/>
            <a:ext cx="914400" cy="228600"/>
          </a:xfrm>
          <a:prstGeom prst="rect">
            <a:avLst/>
          </a:prstGeom>
          <a:solidFill>
            <a:srgbClr val="FF0000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56" name="Rectangle 92" descr="40%"/>
          <p:cNvSpPr>
            <a:spLocks noChangeArrowheads="1"/>
          </p:cNvSpPr>
          <p:nvPr/>
        </p:nvSpPr>
        <p:spPr bwMode="auto">
          <a:xfrm>
            <a:off x="3352800" y="2776537"/>
            <a:ext cx="914400" cy="228600"/>
          </a:xfrm>
          <a:prstGeom prst="rect">
            <a:avLst/>
          </a:prstGeom>
          <a:pattFill prst="pct40">
            <a:fgClr>
              <a:srgbClr val="FFA74F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57" name="Rectangle 93" descr="40%"/>
          <p:cNvSpPr>
            <a:spLocks noChangeArrowheads="1"/>
          </p:cNvSpPr>
          <p:nvPr/>
        </p:nvSpPr>
        <p:spPr bwMode="auto">
          <a:xfrm>
            <a:off x="1206500" y="3360737"/>
            <a:ext cx="914400" cy="228600"/>
          </a:xfrm>
          <a:prstGeom prst="rect">
            <a:avLst/>
          </a:prstGeom>
          <a:pattFill prst="pct40">
            <a:fgClr>
              <a:srgbClr val="FFA74F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95" name="Rectangle 46"/>
          <p:cNvSpPr>
            <a:spLocks noChangeArrowheads="1"/>
          </p:cNvSpPr>
          <p:nvPr/>
        </p:nvSpPr>
        <p:spPr bwMode="auto">
          <a:xfrm rot="16200000">
            <a:off x="7556500" y="3187700"/>
            <a:ext cx="23225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Physical Memory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F0FF9-1638-2140-8582-48C8E965382C}"/>
              </a:ext>
            </a:extLst>
          </p:cNvPr>
          <p:cNvSpPr txBox="1"/>
          <p:nvPr/>
        </p:nvSpPr>
        <p:spPr>
          <a:xfrm>
            <a:off x="1995697" y="6181779"/>
            <a:ext cx="4581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RISC-V Sv32 Virtual Memory Scheme </a:t>
            </a:r>
          </a:p>
        </p:txBody>
      </p:sp>
    </p:spTree>
    <p:extLst>
      <p:ext uri="{BB962C8B-B14F-4D97-AF65-F5344CB8AC3E}">
        <p14:creationId xmlns:p14="http://schemas.microsoft.com/office/powerpoint/2010/main" val="35529970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96200" cy="736600"/>
          </a:xfrm>
          <a:noFill/>
          <a:ln/>
        </p:spPr>
        <p:txBody>
          <a:bodyPr lIns="90488" tIns="44450" rIns="90488" bIns="44450"/>
          <a:lstStyle/>
          <a:p>
            <a:r>
              <a:rPr lang="en-US" altLang="ko-KR" dirty="0">
                <a:ea typeface="굴림" charset="-127"/>
                <a:cs typeface="굴림" charset="-127"/>
              </a:rPr>
              <a:t>Two-Level Page Tables in Physical Memory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91A-3664-544B-9B55-CD12CA246149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943101"/>
            <a:ext cx="1117600" cy="1512888"/>
            <a:chOff x="632" y="1352"/>
            <a:chExt cx="704" cy="953"/>
          </a:xfrm>
        </p:grpSpPr>
        <p:sp>
          <p:nvSpPr>
            <p:cNvPr id="1750021" name="Rectangle 5"/>
            <p:cNvSpPr>
              <a:spLocks noChangeArrowheads="1"/>
            </p:cNvSpPr>
            <p:nvPr/>
          </p:nvSpPr>
          <p:spPr bwMode="auto">
            <a:xfrm>
              <a:off x="632" y="1568"/>
              <a:ext cx="704" cy="216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750022" name="Rectangle 6" descr="90%"/>
            <p:cNvSpPr>
              <a:spLocks noChangeArrowheads="1"/>
            </p:cNvSpPr>
            <p:nvPr/>
          </p:nvSpPr>
          <p:spPr bwMode="auto">
            <a:xfrm>
              <a:off x="632" y="1352"/>
              <a:ext cx="704" cy="656"/>
            </a:xfrm>
            <a:prstGeom prst="rect">
              <a:avLst/>
            </a:prstGeom>
            <a:pattFill prst="pct9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750023" name="Line 7"/>
            <p:cNvSpPr>
              <a:spLocks noChangeShapeType="1"/>
            </p:cNvSpPr>
            <p:nvPr/>
          </p:nvSpPr>
          <p:spPr bwMode="auto">
            <a:xfrm>
              <a:off x="632" y="1567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750024" name="Line 8"/>
            <p:cNvSpPr>
              <a:spLocks noChangeShapeType="1"/>
            </p:cNvSpPr>
            <p:nvPr/>
          </p:nvSpPr>
          <p:spPr bwMode="auto">
            <a:xfrm>
              <a:off x="632" y="1789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750025" name="Rectangle 9"/>
            <p:cNvSpPr>
              <a:spLocks noChangeArrowheads="1"/>
            </p:cNvSpPr>
            <p:nvPr/>
          </p:nvSpPr>
          <p:spPr bwMode="auto">
            <a:xfrm>
              <a:off x="783" y="1568"/>
              <a:ext cx="35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800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VA1</a:t>
              </a:r>
            </a:p>
          </p:txBody>
        </p:sp>
        <p:sp>
          <p:nvSpPr>
            <p:cNvPr id="1750026" name="Rectangle 10"/>
            <p:cNvSpPr>
              <a:spLocks noChangeArrowheads="1"/>
            </p:cNvSpPr>
            <p:nvPr/>
          </p:nvSpPr>
          <p:spPr bwMode="auto">
            <a:xfrm>
              <a:off x="667" y="2016"/>
              <a:ext cx="621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User 1</a:t>
              </a:r>
            </a:p>
          </p:txBody>
        </p:sp>
      </p:grpSp>
      <p:sp>
        <p:nvSpPr>
          <p:cNvPr id="1750027" name="Line 11"/>
          <p:cNvSpPr>
            <a:spLocks noChangeShapeType="1"/>
          </p:cNvSpPr>
          <p:nvPr/>
        </p:nvSpPr>
        <p:spPr bwMode="auto">
          <a:xfrm flipV="1">
            <a:off x="1892300" y="1765300"/>
            <a:ext cx="4203700" cy="69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28" name="Line 12"/>
          <p:cNvSpPr>
            <a:spLocks noChangeShapeType="1"/>
          </p:cNvSpPr>
          <p:nvPr/>
        </p:nvSpPr>
        <p:spPr bwMode="auto">
          <a:xfrm>
            <a:off x="6083300" y="1155700"/>
            <a:ext cx="0" cy="525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29" name="Rectangle 13" descr="Dark upward diagonal"/>
          <p:cNvSpPr>
            <a:spLocks noChangeArrowheads="1"/>
          </p:cNvSpPr>
          <p:nvPr/>
        </p:nvSpPr>
        <p:spPr bwMode="auto">
          <a:xfrm>
            <a:off x="6096000" y="5905500"/>
            <a:ext cx="1219200" cy="304800"/>
          </a:xfrm>
          <a:prstGeom prst="rect">
            <a:avLst/>
          </a:prstGeom>
          <a:pattFill prst="dkUpDiag">
            <a:fgClr>
              <a:srgbClr val="FFA74F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30" name="Rectangle 14" descr="Dark upward diagonal"/>
          <p:cNvSpPr>
            <a:spLocks noChangeArrowheads="1"/>
          </p:cNvSpPr>
          <p:nvPr/>
        </p:nvSpPr>
        <p:spPr bwMode="auto">
          <a:xfrm>
            <a:off x="6096000" y="5600700"/>
            <a:ext cx="1219200" cy="3048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31" name="Rectangle 15" descr="90%"/>
          <p:cNvSpPr>
            <a:spLocks noChangeArrowheads="1"/>
          </p:cNvSpPr>
          <p:nvPr/>
        </p:nvSpPr>
        <p:spPr bwMode="auto">
          <a:xfrm>
            <a:off x="6096000" y="5295900"/>
            <a:ext cx="1219200" cy="304800"/>
          </a:xfrm>
          <a:prstGeom prst="rect">
            <a:avLst/>
          </a:prstGeom>
          <a:pattFill prst="pct90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32" name="Rectangle 16" descr="Dark upward diagonal"/>
          <p:cNvSpPr>
            <a:spLocks noChangeArrowheads="1"/>
          </p:cNvSpPr>
          <p:nvPr/>
        </p:nvSpPr>
        <p:spPr bwMode="auto">
          <a:xfrm>
            <a:off x="6096000" y="4991100"/>
            <a:ext cx="1219200" cy="3048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33" name="Rectangle 17" descr="90%"/>
          <p:cNvSpPr>
            <a:spLocks noChangeArrowheads="1"/>
          </p:cNvSpPr>
          <p:nvPr/>
        </p:nvSpPr>
        <p:spPr bwMode="auto">
          <a:xfrm>
            <a:off x="6096000" y="4686300"/>
            <a:ext cx="1219200" cy="304800"/>
          </a:xfrm>
          <a:prstGeom prst="rect">
            <a:avLst/>
          </a:prstGeom>
          <a:pattFill prst="pct90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User1/VA1</a:t>
            </a:r>
          </a:p>
        </p:txBody>
      </p:sp>
      <p:sp>
        <p:nvSpPr>
          <p:cNvPr id="1750034" name="Rectangle 18" descr="90%"/>
          <p:cNvSpPr>
            <a:spLocks noChangeArrowheads="1"/>
          </p:cNvSpPr>
          <p:nvPr/>
        </p:nvSpPr>
        <p:spPr bwMode="auto">
          <a:xfrm>
            <a:off x="6096000" y="4381500"/>
            <a:ext cx="1219200" cy="304800"/>
          </a:xfrm>
          <a:prstGeom prst="rect">
            <a:avLst/>
          </a:prstGeom>
          <a:pattFill prst="pct90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User2/VA1</a:t>
            </a:r>
          </a:p>
        </p:txBody>
      </p:sp>
      <p:sp>
        <p:nvSpPr>
          <p:cNvPr id="1750035" name="Line 19"/>
          <p:cNvSpPr>
            <a:spLocks noChangeShapeType="1"/>
          </p:cNvSpPr>
          <p:nvPr/>
        </p:nvSpPr>
        <p:spPr bwMode="auto">
          <a:xfrm>
            <a:off x="7302500" y="1143000"/>
            <a:ext cx="0" cy="527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37" name="Rectangle 21" descr="90%"/>
          <p:cNvSpPr>
            <a:spLocks noChangeArrowheads="1"/>
          </p:cNvSpPr>
          <p:nvPr/>
        </p:nvSpPr>
        <p:spPr bwMode="auto">
          <a:xfrm>
            <a:off x="6096000" y="1638300"/>
            <a:ext cx="1219200" cy="304800"/>
          </a:xfrm>
          <a:prstGeom prst="rect">
            <a:avLst/>
          </a:prstGeom>
          <a:pattFill prst="pct90">
            <a:fgClr>
              <a:srgbClr val="FFA74F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39" name="Rectangle 23"/>
          <p:cNvSpPr>
            <a:spLocks noChangeArrowheads="1"/>
          </p:cNvSpPr>
          <p:nvPr/>
        </p:nvSpPr>
        <p:spPr bwMode="auto">
          <a:xfrm>
            <a:off x="7407275" y="1562100"/>
            <a:ext cx="1431925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Level 1 PT User 1 </a:t>
            </a:r>
          </a:p>
        </p:txBody>
      </p:sp>
      <p:sp>
        <p:nvSpPr>
          <p:cNvPr id="1750040" name="Rectangle 24" descr="90%"/>
          <p:cNvSpPr>
            <a:spLocks noChangeArrowheads="1"/>
          </p:cNvSpPr>
          <p:nvPr/>
        </p:nvSpPr>
        <p:spPr bwMode="auto">
          <a:xfrm>
            <a:off x="6096000" y="2247900"/>
            <a:ext cx="1219200" cy="304800"/>
          </a:xfrm>
          <a:prstGeom prst="rect">
            <a:avLst/>
          </a:prstGeom>
          <a:pattFill prst="pct90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</p:txBody>
      </p:sp>
      <p:sp>
        <p:nvSpPr>
          <p:cNvPr id="1750042" name="Rectangle 26" descr="Dark upward diagonal"/>
          <p:cNvSpPr>
            <a:spLocks noChangeArrowheads="1"/>
          </p:cNvSpPr>
          <p:nvPr/>
        </p:nvSpPr>
        <p:spPr bwMode="auto">
          <a:xfrm>
            <a:off x="6096000" y="2857500"/>
            <a:ext cx="1219200" cy="304800"/>
          </a:xfrm>
          <a:prstGeom prst="rect">
            <a:avLst/>
          </a:prstGeom>
          <a:pattFill prst="dkUpDiag">
            <a:fgClr>
              <a:srgbClr val="FFA74F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44" name="Rectangle 28"/>
          <p:cNvSpPr>
            <a:spLocks noChangeArrowheads="1"/>
          </p:cNvSpPr>
          <p:nvPr/>
        </p:nvSpPr>
        <p:spPr bwMode="auto">
          <a:xfrm>
            <a:off x="7391400" y="2628900"/>
            <a:ext cx="1431925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Level 1 PT User 2 </a:t>
            </a:r>
          </a:p>
        </p:txBody>
      </p:sp>
      <p:sp>
        <p:nvSpPr>
          <p:cNvPr id="1750047" name="Line 31"/>
          <p:cNvSpPr>
            <a:spLocks noChangeShapeType="1"/>
          </p:cNvSpPr>
          <p:nvPr/>
        </p:nvSpPr>
        <p:spPr bwMode="auto">
          <a:xfrm flipV="1">
            <a:off x="1917700" y="2997200"/>
            <a:ext cx="4152900" cy="176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48" name="Freeform 32"/>
          <p:cNvSpPr>
            <a:spLocks/>
          </p:cNvSpPr>
          <p:nvPr/>
        </p:nvSpPr>
        <p:spPr bwMode="auto">
          <a:xfrm>
            <a:off x="7186613" y="3005138"/>
            <a:ext cx="1042987" cy="2976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" y="1064"/>
              </a:cxn>
              <a:cxn ang="0">
                <a:pos x="588" y="1640"/>
              </a:cxn>
              <a:cxn ang="0">
                <a:pos x="463" y="1828"/>
              </a:cxn>
              <a:cxn ang="0">
                <a:pos x="275" y="1990"/>
              </a:cxn>
              <a:cxn ang="0">
                <a:pos x="207" y="2053"/>
              </a:cxn>
              <a:cxn ang="0">
                <a:pos x="113" y="2116"/>
              </a:cxn>
              <a:cxn ang="0">
                <a:pos x="75" y="2141"/>
              </a:cxn>
            </a:cxnLst>
            <a:rect l="0" t="0" r="r" b="b"/>
            <a:pathLst>
              <a:path w="657" h="2141">
                <a:moveTo>
                  <a:pt x="0" y="0"/>
                </a:moveTo>
                <a:cubicBezTo>
                  <a:pt x="430" y="296"/>
                  <a:pt x="491" y="592"/>
                  <a:pt x="614" y="1064"/>
                </a:cubicBezTo>
                <a:cubicBezTo>
                  <a:pt x="633" y="1260"/>
                  <a:pt x="657" y="1450"/>
                  <a:pt x="588" y="1640"/>
                </a:cubicBezTo>
                <a:cubicBezTo>
                  <a:pt x="569" y="1692"/>
                  <a:pt x="494" y="1790"/>
                  <a:pt x="463" y="1828"/>
                </a:cubicBezTo>
                <a:cubicBezTo>
                  <a:pt x="410" y="1891"/>
                  <a:pt x="340" y="1941"/>
                  <a:pt x="275" y="1990"/>
                </a:cubicBezTo>
                <a:cubicBezTo>
                  <a:pt x="250" y="2009"/>
                  <a:pt x="232" y="2034"/>
                  <a:pt x="207" y="2053"/>
                </a:cubicBezTo>
                <a:cubicBezTo>
                  <a:pt x="177" y="2076"/>
                  <a:pt x="143" y="2093"/>
                  <a:pt x="113" y="2116"/>
                </a:cubicBezTo>
                <a:cubicBezTo>
                  <a:pt x="101" y="2125"/>
                  <a:pt x="75" y="2141"/>
                  <a:pt x="75" y="2141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51" name="Freeform 35"/>
          <p:cNvSpPr>
            <a:spLocks/>
          </p:cNvSpPr>
          <p:nvPr/>
        </p:nvSpPr>
        <p:spPr bwMode="auto">
          <a:xfrm>
            <a:off x="5078413" y="1781175"/>
            <a:ext cx="1093787" cy="2066925"/>
          </a:xfrm>
          <a:custGeom>
            <a:avLst/>
            <a:gdLst/>
            <a:ahLst/>
            <a:cxnLst>
              <a:cxn ang="0">
                <a:pos x="683" y="0"/>
              </a:cxn>
              <a:cxn ang="0">
                <a:pos x="276" y="457"/>
              </a:cxn>
              <a:cxn ang="0">
                <a:pos x="138" y="745"/>
              </a:cxn>
              <a:cxn ang="0">
                <a:pos x="207" y="2048"/>
              </a:cxn>
              <a:cxn ang="0">
                <a:pos x="527" y="2286"/>
              </a:cxn>
              <a:cxn ang="0">
                <a:pos x="608" y="2336"/>
              </a:cxn>
              <a:cxn ang="0">
                <a:pos x="639" y="2355"/>
              </a:cxn>
            </a:cxnLst>
            <a:rect l="0" t="0" r="r" b="b"/>
            <a:pathLst>
              <a:path w="683" h="2355">
                <a:moveTo>
                  <a:pt x="683" y="0"/>
                </a:moveTo>
                <a:cubicBezTo>
                  <a:pt x="601" y="87"/>
                  <a:pt x="344" y="349"/>
                  <a:pt x="276" y="457"/>
                </a:cubicBezTo>
                <a:cubicBezTo>
                  <a:pt x="219" y="547"/>
                  <a:pt x="184" y="649"/>
                  <a:pt x="138" y="745"/>
                </a:cubicBezTo>
                <a:cubicBezTo>
                  <a:pt x="73" y="1165"/>
                  <a:pt x="0" y="1652"/>
                  <a:pt x="207" y="2048"/>
                </a:cubicBezTo>
                <a:cubicBezTo>
                  <a:pt x="271" y="2171"/>
                  <a:pt x="417" y="2215"/>
                  <a:pt x="527" y="2286"/>
                </a:cubicBezTo>
                <a:cubicBezTo>
                  <a:pt x="555" y="2304"/>
                  <a:pt x="579" y="2321"/>
                  <a:pt x="608" y="2336"/>
                </a:cubicBezTo>
                <a:cubicBezTo>
                  <a:pt x="619" y="2342"/>
                  <a:pt x="639" y="2355"/>
                  <a:pt x="639" y="2355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52" name="Rectangle 36" descr="Dark upward diagonal"/>
          <p:cNvSpPr>
            <a:spLocks noChangeArrowheads="1"/>
          </p:cNvSpPr>
          <p:nvPr/>
        </p:nvSpPr>
        <p:spPr bwMode="auto">
          <a:xfrm>
            <a:off x="850900" y="4559300"/>
            <a:ext cx="1117600" cy="3429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53" name="Rectangle 37" descr="Dark upward diagonal"/>
          <p:cNvSpPr>
            <a:spLocks noChangeArrowheads="1"/>
          </p:cNvSpPr>
          <p:nvPr/>
        </p:nvSpPr>
        <p:spPr bwMode="auto">
          <a:xfrm>
            <a:off x="850900" y="4216400"/>
            <a:ext cx="1117600" cy="10414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54" name="Line 38" descr="Dark upward diagonal"/>
          <p:cNvSpPr>
            <a:spLocks noChangeShapeType="1"/>
          </p:cNvSpPr>
          <p:nvPr/>
        </p:nvSpPr>
        <p:spPr bwMode="auto">
          <a:xfrm>
            <a:off x="850900" y="455771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55" name="Line 39" descr="Dark upward diagonal"/>
          <p:cNvSpPr>
            <a:spLocks noChangeShapeType="1"/>
          </p:cNvSpPr>
          <p:nvPr/>
        </p:nvSpPr>
        <p:spPr bwMode="auto">
          <a:xfrm>
            <a:off x="850900" y="4910138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56" name="Rectangle 40"/>
          <p:cNvSpPr>
            <a:spLocks noChangeArrowheads="1"/>
          </p:cNvSpPr>
          <p:nvPr/>
        </p:nvSpPr>
        <p:spPr bwMode="auto">
          <a:xfrm>
            <a:off x="1090613" y="4559300"/>
            <a:ext cx="56427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VA1</a:t>
            </a:r>
          </a:p>
        </p:txBody>
      </p:sp>
      <p:sp>
        <p:nvSpPr>
          <p:cNvPr id="1750057" name="Rectangle 41"/>
          <p:cNvSpPr>
            <a:spLocks noChangeArrowheads="1"/>
          </p:cNvSpPr>
          <p:nvPr/>
        </p:nvSpPr>
        <p:spPr bwMode="auto">
          <a:xfrm>
            <a:off x="906463" y="5270500"/>
            <a:ext cx="98659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User 2</a:t>
            </a:r>
          </a:p>
        </p:txBody>
      </p:sp>
      <p:sp>
        <p:nvSpPr>
          <p:cNvPr id="1750058" name="Rectangle 42"/>
          <p:cNvSpPr>
            <a:spLocks noChangeArrowheads="1"/>
          </p:cNvSpPr>
          <p:nvPr/>
        </p:nvSpPr>
        <p:spPr bwMode="auto">
          <a:xfrm>
            <a:off x="6096000" y="3162300"/>
            <a:ext cx="12192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</p:txBody>
      </p:sp>
      <p:sp>
        <p:nvSpPr>
          <p:cNvPr id="1750059" name="Rectangle 43"/>
          <p:cNvSpPr>
            <a:spLocks noChangeArrowheads="1"/>
          </p:cNvSpPr>
          <p:nvPr/>
        </p:nvSpPr>
        <p:spPr bwMode="auto">
          <a:xfrm>
            <a:off x="6096000" y="3467100"/>
            <a:ext cx="12192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</p:txBody>
      </p:sp>
      <p:sp>
        <p:nvSpPr>
          <p:cNvPr id="1750060" name="Rectangle 44" descr="90%"/>
          <p:cNvSpPr>
            <a:spLocks noChangeArrowheads="1"/>
          </p:cNvSpPr>
          <p:nvPr/>
        </p:nvSpPr>
        <p:spPr bwMode="auto">
          <a:xfrm>
            <a:off x="6096000" y="3771900"/>
            <a:ext cx="1219200" cy="304800"/>
          </a:xfrm>
          <a:prstGeom prst="rect">
            <a:avLst/>
          </a:prstGeom>
          <a:pattFill prst="pct90">
            <a:fgClr>
              <a:srgbClr val="FFA74F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</p:txBody>
      </p:sp>
      <p:sp>
        <p:nvSpPr>
          <p:cNvPr id="1750061" name="Rectangle 45"/>
          <p:cNvSpPr>
            <a:spLocks noChangeArrowheads="1"/>
          </p:cNvSpPr>
          <p:nvPr/>
        </p:nvSpPr>
        <p:spPr bwMode="auto">
          <a:xfrm>
            <a:off x="6096000" y="4076700"/>
            <a:ext cx="12192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</p:txBody>
      </p:sp>
      <p:sp>
        <p:nvSpPr>
          <p:cNvPr id="1750062" name="Rectangle 46"/>
          <p:cNvSpPr>
            <a:spLocks noChangeArrowheads="1"/>
          </p:cNvSpPr>
          <p:nvPr/>
        </p:nvSpPr>
        <p:spPr bwMode="auto">
          <a:xfrm>
            <a:off x="4495800" y="5753100"/>
            <a:ext cx="1443038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Level 2 PT User 2 </a:t>
            </a:r>
          </a:p>
        </p:txBody>
      </p:sp>
      <p:sp>
        <p:nvSpPr>
          <p:cNvPr id="1750063" name="Freeform 47"/>
          <p:cNvSpPr>
            <a:spLocks/>
          </p:cNvSpPr>
          <p:nvPr/>
        </p:nvSpPr>
        <p:spPr bwMode="auto">
          <a:xfrm flipV="1">
            <a:off x="5105400" y="4533900"/>
            <a:ext cx="1066800" cy="1533525"/>
          </a:xfrm>
          <a:custGeom>
            <a:avLst/>
            <a:gdLst/>
            <a:ahLst/>
            <a:cxnLst>
              <a:cxn ang="0">
                <a:pos x="683" y="0"/>
              </a:cxn>
              <a:cxn ang="0">
                <a:pos x="276" y="457"/>
              </a:cxn>
              <a:cxn ang="0">
                <a:pos x="138" y="745"/>
              </a:cxn>
              <a:cxn ang="0">
                <a:pos x="207" y="2048"/>
              </a:cxn>
              <a:cxn ang="0">
                <a:pos x="527" y="2286"/>
              </a:cxn>
              <a:cxn ang="0">
                <a:pos x="608" y="2336"/>
              </a:cxn>
              <a:cxn ang="0">
                <a:pos x="639" y="2355"/>
              </a:cxn>
            </a:cxnLst>
            <a:rect l="0" t="0" r="r" b="b"/>
            <a:pathLst>
              <a:path w="683" h="2355">
                <a:moveTo>
                  <a:pt x="683" y="0"/>
                </a:moveTo>
                <a:cubicBezTo>
                  <a:pt x="601" y="87"/>
                  <a:pt x="344" y="349"/>
                  <a:pt x="276" y="457"/>
                </a:cubicBezTo>
                <a:cubicBezTo>
                  <a:pt x="219" y="547"/>
                  <a:pt x="184" y="649"/>
                  <a:pt x="138" y="745"/>
                </a:cubicBezTo>
                <a:cubicBezTo>
                  <a:pt x="73" y="1165"/>
                  <a:pt x="0" y="1652"/>
                  <a:pt x="207" y="2048"/>
                </a:cubicBezTo>
                <a:cubicBezTo>
                  <a:pt x="271" y="2171"/>
                  <a:pt x="417" y="2215"/>
                  <a:pt x="527" y="2286"/>
                </a:cubicBezTo>
                <a:cubicBezTo>
                  <a:pt x="555" y="2304"/>
                  <a:pt x="579" y="2321"/>
                  <a:pt x="608" y="2336"/>
                </a:cubicBezTo>
                <a:cubicBezTo>
                  <a:pt x="619" y="2342"/>
                  <a:pt x="639" y="2355"/>
                  <a:pt x="639" y="2355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64" name="Freeform 48"/>
          <p:cNvSpPr>
            <a:spLocks/>
          </p:cNvSpPr>
          <p:nvPr/>
        </p:nvSpPr>
        <p:spPr bwMode="auto">
          <a:xfrm>
            <a:off x="5257800" y="4000500"/>
            <a:ext cx="914400" cy="847725"/>
          </a:xfrm>
          <a:custGeom>
            <a:avLst/>
            <a:gdLst/>
            <a:ahLst/>
            <a:cxnLst>
              <a:cxn ang="0">
                <a:pos x="683" y="0"/>
              </a:cxn>
              <a:cxn ang="0">
                <a:pos x="276" y="457"/>
              </a:cxn>
              <a:cxn ang="0">
                <a:pos x="138" y="745"/>
              </a:cxn>
              <a:cxn ang="0">
                <a:pos x="207" y="2048"/>
              </a:cxn>
              <a:cxn ang="0">
                <a:pos x="527" y="2286"/>
              </a:cxn>
              <a:cxn ang="0">
                <a:pos x="608" y="2336"/>
              </a:cxn>
              <a:cxn ang="0">
                <a:pos x="639" y="2355"/>
              </a:cxn>
            </a:cxnLst>
            <a:rect l="0" t="0" r="r" b="b"/>
            <a:pathLst>
              <a:path w="683" h="2355">
                <a:moveTo>
                  <a:pt x="683" y="0"/>
                </a:moveTo>
                <a:cubicBezTo>
                  <a:pt x="601" y="87"/>
                  <a:pt x="344" y="349"/>
                  <a:pt x="276" y="457"/>
                </a:cubicBezTo>
                <a:cubicBezTo>
                  <a:pt x="219" y="547"/>
                  <a:pt x="184" y="649"/>
                  <a:pt x="138" y="745"/>
                </a:cubicBezTo>
                <a:cubicBezTo>
                  <a:pt x="73" y="1165"/>
                  <a:pt x="0" y="1652"/>
                  <a:pt x="207" y="2048"/>
                </a:cubicBezTo>
                <a:cubicBezTo>
                  <a:pt x="271" y="2171"/>
                  <a:pt x="417" y="2215"/>
                  <a:pt x="527" y="2286"/>
                </a:cubicBezTo>
                <a:cubicBezTo>
                  <a:pt x="555" y="2304"/>
                  <a:pt x="579" y="2321"/>
                  <a:pt x="608" y="2336"/>
                </a:cubicBezTo>
                <a:cubicBezTo>
                  <a:pt x="619" y="2342"/>
                  <a:pt x="639" y="2355"/>
                  <a:pt x="639" y="2355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750065" name="Text Box 49"/>
          <p:cNvSpPr txBox="1">
            <a:spLocks noChangeArrowheads="1"/>
          </p:cNvSpPr>
          <p:nvPr/>
        </p:nvSpPr>
        <p:spPr bwMode="auto">
          <a:xfrm>
            <a:off x="838200" y="1025029"/>
            <a:ext cx="1158875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Virtual Address Spaces</a:t>
            </a:r>
          </a:p>
        </p:txBody>
      </p:sp>
      <p:sp>
        <p:nvSpPr>
          <p:cNvPr id="1750066" name="Text Box 50"/>
          <p:cNvSpPr txBox="1">
            <a:spLocks noChangeArrowheads="1"/>
          </p:cNvSpPr>
          <p:nvPr/>
        </p:nvSpPr>
        <p:spPr bwMode="auto">
          <a:xfrm>
            <a:off x="6096000" y="783323"/>
            <a:ext cx="1158875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4079308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ko-KR">
                <a:ea typeface="굴림" charset="-127"/>
                <a:cs typeface="굴림" charset="-127"/>
              </a:rPr>
              <a:t>Address Translation &amp; Protection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BE55-011A-1943-8F7E-E9D4B6BAE8A4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626115" name="Rectangle 3"/>
          <p:cNvSpPr>
            <a:spLocks noChangeArrowheads="1"/>
          </p:cNvSpPr>
          <p:nvPr/>
        </p:nvSpPr>
        <p:spPr bwMode="auto">
          <a:xfrm>
            <a:off x="990600" y="4419600"/>
            <a:ext cx="7277100" cy="184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Every instruction and data access needs address </a:t>
            </a:r>
          </a:p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  translation and protection checks</a:t>
            </a:r>
          </a:p>
          <a:p>
            <a:pPr>
              <a:spcBef>
                <a:spcPct val="0"/>
              </a:spcBef>
            </a:pPr>
            <a:endParaRPr lang="en-US" altLang="ko-KR" sz="1800" i="1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400" i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A good VM design needs to be fast (~ one cycle) and space efficient</a:t>
            </a:r>
          </a:p>
        </p:txBody>
      </p:sp>
      <p:sp>
        <p:nvSpPr>
          <p:cNvPr id="1626116" name="Line 4"/>
          <p:cNvSpPr>
            <a:spLocks noChangeShapeType="1"/>
          </p:cNvSpPr>
          <p:nvPr/>
        </p:nvSpPr>
        <p:spPr bwMode="auto">
          <a:xfrm>
            <a:off x="5718175" y="3232150"/>
            <a:ext cx="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6117" name="Rectangle 5"/>
          <p:cNvSpPr>
            <a:spLocks noChangeArrowheads="1"/>
          </p:cNvSpPr>
          <p:nvPr/>
        </p:nvSpPr>
        <p:spPr bwMode="auto">
          <a:xfrm>
            <a:off x="5486400" y="4038600"/>
            <a:ext cx="19089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Physical Address</a:t>
            </a:r>
          </a:p>
        </p:txBody>
      </p:sp>
      <p:sp>
        <p:nvSpPr>
          <p:cNvPr id="1626118" name="Rectangle 6"/>
          <p:cNvSpPr>
            <a:spLocks noChangeArrowheads="1"/>
          </p:cNvSpPr>
          <p:nvPr/>
        </p:nvSpPr>
        <p:spPr bwMode="auto">
          <a:xfrm>
            <a:off x="5638800" y="762000"/>
            <a:ext cx="177247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Virtual Address</a:t>
            </a:r>
          </a:p>
        </p:txBody>
      </p:sp>
      <p:sp>
        <p:nvSpPr>
          <p:cNvPr id="1626119" name="AutoShape 7"/>
          <p:cNvSpPr>
            <a:spLocks noChangeArrowheads="1"/>
          </p:cNvSpPr>
          <p:nvPr/>
        </p:nvSpPr>
        <p:spPr bwMode="auto">
          <a:xfrm>
            <a:off x="4460875" y="2114550"/>
            <a:ext cx="2425700" cy="1230313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6120" name="Line 8"/>
          <p:cNvSpPr>
            <a:spLocks noChangeShapeType="1"/>
          </p:cNvSpPr>
          <p:nvPr/>
        </p:nvSpPr>
        <p:spPr bwMode="auto">
          <a:xfrm flipH="1">
            <a:off x="7623175" y="1473200"/>
            <a:ext cx="0" cy="2292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6121" name="Rectangle 9"/>
          <p:cNvSpPr>
            <a:spLocks noChangeArrowheads="1"/>
          </p:cNvSpPr>
          <p:nvPr/>
        </p:nvSpPr>
        <p:spPr bwMode="auto">
          <a:xfrm>
            <a:off x="4973332" y="2325688"/>
            <a:ext cx="1381737" cy="7213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6362" tIns="52388" rIns="106362" bIns="52388">
            <a:prstTxWarp prst="textNoShape">
              <a:avLst/>
            </a:prstTxWarp>
            <a:spAutoFit/>
          </a:bodyPr>
          <a:lstStyle/>
          <a:p>
            <a:pPr algn="ctr" defTabSz="1208088">
              <a:spcBef>
                <a:spcPct val="0"/>
              </a:spcBef>
            </a:pPr>
            <a:r>
              <a:rPr lang="en-US" altLang="ko-KR" sz="2000" dirty="0">
                <a:solidFill>
                  <a:srgbClr val="FFFFFF"/>
                </a:solidFill>
                <a:latin typeface="Calibri"/>
                <a:ea typeface="굴림" charset="-127"/>
                <a:cs typeface="굴림" charset="-127"/>
              </a:rPr>
              <a:t>Address</a:t>
            </a:r>
          </a:p>
          <a:p>
            <a:pPr algn="ctr" defTabSz="1208088">
              <a:spcBef>
                <a:spcPct val="0"/>
              </a:spcBef>
            </a:pPr>
            <a:r>
              <a:rPr lang="en-US" altLang="ko-KR" sz="2000" dirty="0">
                <a:solidFill>
                  <a:srgbClr val="FFFFFF"/>
                </a:solidFill>
                <a:latin typeface="Calibri"/>
                <a:ea typeface="굴림" charset="-127"/>
                <a:cs typeface="굴림" charset="-127"/>
              </a:rPr>
              <a:t>Translation</a:t>
            </a:r>
          </a:p>
        </p:txBody>
      </p:sp>
      <p:sp>
        <p:nvSpPr>
          <p:cNvPr id="1626122" name="Line 10"/>
          <p:cNvSpPr>
            <a:spLocks noChangeShapeType="1"/>
          </p:cNvSpPr>
          <p:nvPr/>
        </p:nvSpPr>
        <p:spPr bwMode="auto">
          <a:xfrm>
            <a:off x="5718175" y="1473200"/>
            <a:ext cx="0" cy="692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6123" name="Rectangle 11"/>
          <p:cNvSpPr>
            <a:spLocks noChangeArrowheads="1"/>
          </p:cNvSpPr>
          <p:nvPr/>
        </p:nvSpPr>
        <p:spPr bwMode="auto">
          <a:xfrm>
            <a:off x="3889375" y="1168400"/>
            <a:ext cx="3216275" cy="295275"/>
          </a:xfrm>
          <a:prstGeom prst="rect">
            <a:avLst/>
          </a:prstGeom>
          <a:solidFill>
            <a:srgbClr val="FFCC66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Virtual Page No. (VPN)</a:t>
            </a:r>
          </a:p>
        </p:txBody>
      </p:sp>
      <p:sp>
        <p:nvSpPr>
          <p:cNvPr id="1626124" name="Rectangle 12"/>
          <p:cNvSpPr>
            <a:spLocks noChangeArrowheads="1"/>
          </p:cNvSpPr>
          <p:nvPr/>
        </p:nvSpPr>
        <p:spPr bwMode="auto">
          <a:xfrm>
            <a:off x="7089775" y="1168400"/>
            <a:ext cx="1090613" cy="2952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offset</a:t>
            </a:r>
          </a:p>
        </p:txBody>
      </p:sp>
      <p:sp>
        <p:nvSpPr>
          <p:cNvPr id="1626125" name="Rectangle 13" descr="90%"/>
          <p:cNvSpPr>
            <a:spLocks noChangeArrowheads="1"/>
          </p:cNvSpPr>
          <p:nvPr/>
        </p:nvSpPr>
        <p:spPr bwMode="auto">
          <a:xfrm>
            <a:off x="3889375" y="3765550"/>
            <a:ext cx="3216275" cy="295275"/>
          </a:xfrm>
          <a:prstGeom prst="rect">
            <a:avLst/>
          </a:prstGeom>
          <a:pattFill prst="pct90">
            <a:fgClr>
              <a:srgbClr val="FFCC66"/>
            </a:fgClr>
            <a:bgClr>
              <a:srgbClr val="FFFFFF"/>
            </a:bgClr>
          </a:patt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Physical Page No. (PPN)</a:t>
            </a:r>
          </a:p>
        </p:txBody>
      </p:sp>
      <p:sp>
        <p:nvSpPr>
          <p:cNvPr id="1626126" name="Rectangle 14"/>
          <p:cNvSpPr>
            <a:spLocks noChangeArrowheads="1"/>
          </p:cNvSpPr>
          <p:nvPr/>
        </p:nvSpPr>
        <p:spPr bwMode="auto">
          <a:xfrm>
            <a:off x="7032625" y="3765550"/>
            <a:ext cx="1147763" cy="2952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offset</a:t>
            </a:r>
            <a:endParaRPr lang="en-US" altLang="ko-KR" sz="2000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</p:txBody>
      </p:sp>
      <p:sp>
        <p:nvSpPr>
          <p:cNvPr id="1626127" name="Line 15"/>
          <p:cNvSpPr>
            <a:spLocks noChangeShapeType="1"/>
          </p:cNvSpPr>
          <p:nvPr/>
        </p:nvSpPr>
        <p:spPr bwMode="auto">
          <a:xfrm flipH="1">
            <a:off x="3889375" y="1771650"/>
            <a:ext cx="18288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6131" name="Text Box 19"/>
          <p:cNvSpPr txBox="1">
            <a:spLocks noChangeArrowheads="1"/>
          </p:cNvSpPr>
          <p:nvPr/>
        </p:nvSpPr>
        <p:spPr bwMode="auto">
          <a:xfrm>
            <a:off x="685800" y="3352800"/>
            <a:ext cx="13260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Exception?</a:t>
            </a:r>
          </a:p>
        </p:txBody>
      </p:sp>
      <p:sp>
        <p:nvSpPr>
          <p:cNvPr id="1626132" name="Line 20"/>
          <p:cNvSpPr>
            <a:spLocks noChangeShapeType="1"/>
          </p:cNvSpPr>
          <p:nvPr/>
        </p:nvSpPr>
        <p:spPr bwMode="auto">
          <a:xfrm>
            <a:off x="1142999" y="2514600"/>
            <a:ext cx="561975" cy="10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6133" name="Line 21"/>
          <p:cNvSpPr>
            <a:spLocks noChangeShapeType="1"/>
          </p:cNvSpPr>
          <p:nvPr/>
        </p:nvSpPr>
        <p:spPr bwMode="auto">
          <a:xfrm>
            <a:off x="1905000" y="18288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6134" name="Text Box 22"/>
          <p:cNvSpPr txBox="1">
            <a:spLocks noChangeArrowheads="1"/>
          </p:cNvSpPr>
          <p:nvPr/>
        </p:nvSpPr>
        <p:spPr bwMode="auto">
          <a:xfrm>
            <a:off x="333375" y="1531938"/>
            <a:ext cx="255146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Supervisor/User Mode</a:t>
            </a:r>
          </a:p>
        </p:txBody>
      </p:sp>
      <p:sp>
        <p:nvSpPr>
          <p:cNvPr id="1626135" name="Text Box 23"/>
          <p:cNvSpPr txBox="1">
            <a:spLocks noChangeArrowheads="1"/>
          </p:cNvSpPr>
          <p:nvPr/>
        </p:nvSpPr>
        <p:spPr bwMode="auto">
          <a:xfrm>
            <a:off x="180975" y="2082800"/>
            <a:ext cx="17462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Read/Write</a:t>
            </a:r>
          </a:p>
        </p:txBody>
      </p:sp>
      <p:sp>
        <p:nvSpPr>
          <p:cNvPr id="1626136" name="Freeform 24"/>
          <p:cNvSpPr>
            <a:spLocks/>
          </p:cNvSpPr>
          <p:nvPr/>
        </p:nvSpPr>
        <p:spPr bwMode="auto">
          <a:xfrm>
            <a:off x="1295400" y="2819400"/>
            <a:ext cx="990600" cy="609600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0" y="144"/>
              </a:cxn>
              <a:cxn ang="0">
                <a:pos x="0" y="288"/>
              </a:cxn>
            </a:cxnLst>
            <a:rect l="0" t="0" r="r" b="b"/>
            <a:pathLst>
              <a:path w="392" h="288">
                <a:moveTo>
                  <a:pt x="392" y="0"/>
                </a:moveTo>
                <a:lnTo>
                  <a:pt x="0" y="144"/>
                </a:lnTo>
                <a:lnTo>
                  <a:pt x="0" y="28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600200" y="2057400"/>
            <a:ext cx="2743200" cy="1230313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286000" y="2231658"/>
            <a:ext cx="1430626" cy="7213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106362" tIns="52388" rIns="106362" bIns="52388">
            <a:prstTxWarp prst="textNoShape">
              <a:avLst/>
            </a:prstTxWarp>
            <a:spAutoFit/>
          </a:bodyPr>
          <a:lstStyle/>
          <a:p>
            <a:pPr algn="ctr" defTabSz="1208088">
              <a:spcBef>
                <a:spcPct val="0"/>
              </a:spcBef>
            </a:pPr>
            <a:r>
              <a:rPr lang="en-US" altLang="ko-KR" sz="2000" dirty="0">
                <a:solidFill>
                  <a:srgbClr val="FFFFFF"/>
                </a:solidFill>
                <a:latin typeface="Calibri"/>
                <a:ea typeface="굴림" charset="-127"/>
                <a:cs typeface="굴림" charset="-127"/>
              </a:rPr>
              <a:t>Protection Check</a:t>
            </a:r>
          </a:p>
        </p:txBody>
      </p:sp>
    </p:spTree>
    <p:extLst>
      <p:ext uri="{BB962C8B-B14F-4D97-AF65-F5344CB8AC3E}">
        <p14:creationId xmlns:p14="http://schemas.microsoft.com/office/powerpoint/2010/main" val="45475564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ko-KR" dirty="0">
                <a:ea typeface="굴림" charset="-127"/>
                <a:cs typeface="굴림" charset="-127"/>
              </a:rPr>
              <a:t>Translation-</a:t>
            </a:r>
            <a:r>
              <a:rPr lang="en-US" altLang="ko-KR" dirty="0" err="1">
                <a:ea typeface="굴림" charset="-127"/>
                <a:cs typeface="굴림" charset="-127"/>
              </a:rPr>
              <a:t>Lookaside</a:t>
            </a:r>
            <a:r>
              <a:rPr lang="en-US" altLang="ko-KR" dirty="0">
                <a:ea typeface="굴림" charset="-127"/>
                <a:cs typeface="굴림" charset="-127"/>
              </a:rPr>
              <a:t> Buffers (TLB)</a:t>
            </a:r>
            <a:endParaRPr lang="en-US" altLang="ko-KR" sz="2000" i="1" dirty="0">
              <a:ea typeface="굴림" charset="-127"/>
              <a:cs typeface="굴림" charset="-127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6389-10EB-9445-9A72-341816864186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628163" name="Rectangle 3"/>
          <p:cNvSpPr>
            <a:spLocks noChangeArrowheads="1"/>
          </p:cNvSpPr>
          <p:nvPr/>
        </p:nvSpPr>
        <p:spPr bwMode="auto">
          <a:xfrm>
            <a:off x="457200" y="838200"/>
            <a:ext cx="8305800" cy="24288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Address translation is very expensive!</a:t>
            </a:r>
          </a:p>
          <a:p>
            <a:pPr lvl="1"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In a two-level page table, each reference becomes several memory accesses</a:t>
            </a:r>
            <a:endParaRPr lang="en-US" altLang="ko-KR" sz="2000" i="1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  <a:p>
            <a:pPr>
              <a:spcBef>
                <a:spcPct val="0"/>
              </a:spcBef>
            </a:pPr>
            <a:endParaRPr lang="en-US" altLang="ko-KR" sz="1200" i="1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Solution: </a:t>
            </a:r>
            <a:r>
              <a:rPr lang="en-US" altLang="ko-KR" sz="2400" i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Cache translations in TLB</a:t>
            </a:r>
          </a:p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		</a:t>
            </a: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TLB hit		</a:t>
            </a:r>
            <a:r>
              <a:rPr lang="en-US" altLang="ko-KR" sz="2000" dirty="0" err="1">
                <a:solidFill>
                  <a:srgbClr val="000000"/>
                </a:solidFill>
                <a:latin typeface="Symbol" charset="2"/>
                <a:ea typeface="굴림" charset="-127"/>
                <a:cs typeface="굴림" charset="-127"/>
              </a:rPr>
              <a:t></a:t>
            </a:r>
            <a:r>
              <a:rPr lang="en-US" altLang="ko-KR" sz="2000" dirty="0">
                <a:solidFill>
                  <a:srgbClr val="000000"/>
                </a:solidFill>
                <a:latin typeface="Symbol" charset="2"/>
                <a:ea typeface="굴림" charset="-127"/>
                <a:cs typeface="굴림" charset="-127"/>
              </a:rPr>
              <a:t> </a:t>
            </a:r>
            <a:r>
              <a:rPr lang="en-US" altLang="ko-KR" sz="2000" i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Single-Cycle Translation</a:t>
            </a:r>
            <a:endParaRPr lang="en-US" altLang="ko-KR" sz="2000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	     	TLB miss 	</a:t>
            </a:r>
            <a:r>
              <a:rPr lang="en-US" altLang="ko-KR" sz="2000" dirty="0" err="1">
                <a:solidFill>
                  <a:srgbClr val="000000"/>
                </a:solidFill>
                <a:latin typeface="Symbol" charset="2"/>
                <a:ea typeface="굴림" charset="-127"/>
                <a:cs typeface="굴림" charset="-127"/>
              </a:rPr>
              <a:t></a:t>
            </a:r>
            <a:r>
              <a:rPr lang="en-US" altLang="ko-KR" sz="2000" dirty="0">
                <a:solidFill>
                  <a:srgbClr val="000000"/>
                </a:solidFill>
                <a:latin typeface="Symbol" charset="2"/>
                <a:ea typeface="굴림" charset="-127"/>
                <a:cs typeface="굴림" charset="-127"/>
              </a:rPr>
              <a:t> </a:t>
            </a:r>
            <a:r>
              <a:rPr lang="en-US" altLang="ko-KR" sz="2000" i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Page-Table Walk to refill </a:t>
            </a:r>
          </a:p>
        </p:txBody>
      </p:sp>
      <p:sp>
        <p:nvSpPr>
          <p:cNvPr id="1628164" name="Rectangle 4"/>
          <p:cNvSpPr>
            <a:spLocks noChangeArrowheads="1"/>
          </p:cNvSpPr>
          <p:nvPr/>
        </p:nvSpPr>
        <p:spPr bwMode="auto">
          <a:xfrm>
            <a:off x="5387975" y="5838825"/>
            <a:ext cx="1600200" cy="2794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65" name="Rectangle 5"/>
          <p:cNvSpPr>
            <a:spLocks noChangeArrowheads="1"/>
          </p:cNvSpPr>
          <p:nvPr/>
        </p:nvSpPr>
        <p:spPr bwMode="auto">
          <a:xfrm>
            <a:off x="569913" y="4418013"/>
            <a:ext cx="3213100" cy="915987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66" name="Line 6"/>
          <p:cNvSpPr>
            <a:spLocks noChangeShapeType="1"/>
          </p:cNvSpPr>
          <p:nvPr/>
        </p:nvSpPr>
        <p:spPr bwMode="auto">
          <a:xfrm>
            <a:off x="585788" y="4721225"/>
            <a:ext cx="319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67" name="Line 7"/>
          <p:cNvSpPr>
            <a:spLocks noChangeShapeType="1"/>
          </p:cNvSpPr>
          <p:nvPr/>
        </p:nvSpPr>
        <p:spPr bwMode="auto">
          <a:xfrm>
            <a:off x="569913" y="4418013"/>
            <a:ext cx="0" cy="915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68" name="Line 8"/>
          <p:cNvSpPr>
            <a:spLocks noChangeShapeType="1"/>
          </p:cNvSpPr>
          <p:nvPr/>
        </p:nvSpPr>
        <p:spPr bwMode="auto">
          <a:xfrm>
            <a:off x="823913" y="4418013"/>
            <a:ext cx="0" cy="915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69" name="Line 9"/>
          <p:cNvSpPr>
            <a:spLocks noChangeShapeType="1"/>
          </p:cNvSpPr>
          <p:nvPr/>
        </p:nvSpPr>
        <p:spPr bwMode="auto">
          <a:xfrm>
            <a:off x="1314450" y="4430713"/>
            <a:ext cx="0" cy="903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70" name="Line 10"/>
          <p:cNvSpPr>
            <a:spLocks noChangeShapeType="1"/>
          </p:cNvSpPr>
          <p:nvPr/>
        </p:nvSpPr>
        <p:spPr bwMode="auto">
          <a:xfrm flipH="1">
            <a:off x="1065213" y="4418013"/>
            <a:ext cx="0" cy="915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71" name="Line 11"/>
          <p:cNvSpPr>
            <a:spLocks noChangeShapeType="1"/>
          </p:cNvSpPr>
          <p:nvPr/>
        </p:nvSpPr>
        <p:spPr bwMode="auto">
          <a:xfrm>
            <a:off x="2589213" y="4430713"/>
            <a:ext cx="0" cy="903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72" name="Rectangle 12"/>
          <p:cNvSpPr>
            <a:spLocks noChangeArrowheads="1"/>
          </p:cNvSpPr>
          <p:nvPr/>
        </p:nvSpPr>
        <p:spPr bwMode="auto">
          <a:xfrm>
            <a:off x="5430838" y="3714750"/>
            <a:ext cx="2476500" cy="2794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73" name="Line 13"/>
          <p:cNvSpPr>
            <a:spLocks noChangeShapeType="1"/>
          </p:cNvSpPr>
          <p:nvPr/>
        </p:nvSpPr>
        <p:spPr bwMode="auto">
          <a:xfrm>
            <a:off x="7031038" y="3727450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74" name="Rectangle 14"/>
          <p:cNvSpPr>
            <a:spLocks noChangeArrowheads="1"/>
          </p:cNvSpPr>
          <p:nvPr/>
        </p:nvSpPr>
        <p:spPr bwMode="auto">
          <a:xfrm>
            <a:off x="5759450" y="3667125"/>
            <a:ext cx="202974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56127A"/>
                </a:solidFill>
                <a:latin typeface="Calibri"/>
                <a:ea typeface="굴림" charset="-127"/>
                <a:cs typeface="굴림" charset="-127"/>
              </a:rPr>
              <a:t>VPN   </a:t>
            </a:r>
            <a:r>
              <a:rPr lang="en-US" altLang="ko-KR" sz="1800" dirty="0">
                <a:solidFill>
                  <a:srgbClr val="00AE00"/>
                </a:solidFill>
                <a:latin typeface="Calibri"/>
                <a:ea typeface="굴림" charset="-127"/>
                <a:cs typeface="굴림" charset="-127"/>
              </a:rPr>
              <a:t>	      </a:t>
            </a:r>
            <a:r>
              <a:rPr lang="en-US" altLang="ko-KR" sz="1800" dirty="0">
                <a:solidFill>
                  <a:srgbClr val="56127A"/>
                </a:solidFill>
                <a:latin typeface="Calibri"/>
                <a:ea typeface="굴림" charset="-127"/>
                <a:cs typeface="굴림" charset="-127"/>
              </a:rPr>
              <a:t>offset</a:t>
            </a:r>
          </a:p>
        </p:txBody>
      </p:sp>
      <p:sp>
        <p:nvSpPr>
          <p:cNvPr id="1628175" name="Rectangle 15"/>
          <p:cNvSpPr>
            <a:spLocks noChangeArrowheads="1"/>
          </p:cNvSpPr>
          <p:nvPr/>
        </p:nvSpPr>
        <p:spPr bwMode="auto">
          <a:xfrm>
            <a:off x="501650" y="4379913"/>
            <a:ext cx="314039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56127A"/>
                </a:solidFill>
                <a:latin typeface="Calibri"/>
                <a:ea typeface="굴림" charset="-127"/>
                <a:cs typeface="굴림" charset="-127"/>
              </a:rPr>
              <a:t>V  R   W D      tag                  PPN</a:t>
            </a:r>
          </a:p>
        </p:txBody>
      </p:sp>
      <p:sp>
        <p:nvSpPr>
          <p:cNvPr id="1628176" name="Rectangle 16"/>
          <p:cNvSpPr>
            <a:spLocks noChangeArrowheads="1"/>
          </p:cNvSpPr>
          <p:nvPr/>
        </p:nvSpPr>
        <p:spPr bwMode="auto">
          <a:xfrm>
            <a:off x="2819400" y="5715000"/>
            <a:ext cx="188568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56127A"/>
                </a:solidFill>
                <a:latin typeface="Calibri"/>
                <a:ea typeface="굴림" charset="-127"/>
                <a:cs typeface="굴림" charset="-127"/>
              </a:rPr>
              <a:t>physical address</a:t>
            </a:r>
          </a:p>
        </p:txBody>
      </p:sp>
      <p:sp>
        <p:nvSpPr>
          <p:cNvPr id="1628177" name="Rectangle 17"/>
          <p:cNvSpPr>
            <a:spLocks noChangeArrowheads="1"/>
          </p:cNvSpPr>
          <p:nvPr/>
        </p:nvSpPr>
        <p:spPr bwMode="auto">
          <a:xfrm>
            <a:off x="5386388" y="5826125"/>
            <a:ext cx="2476500" cy="2794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78" name="Line 18"/>
          <p:cNvSpPr>
            <a:spLocks noChangeShapeType="1"/>
          </p:cNvSpPr>
          <p:nvPr/>
        </p:nvSpPr>
        <p:spPr bwMode="auto">
          <a:xfrm>
            <a:off x="6986588" y="5838825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79" name="Rectangle 19"/>
          <p:cNvSpPr>
            <a:spLocks noChangeArrowheads="1"/>
          </p:cNvSpPr>
          <p:nvPr/>
        </p:nvSpPr>
        <p:spPr bwMode="auto">
          <a:xfrm>
            <a:off x="5740400" y="5791200"/>
            <a:ext cx="190587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56127A"/>
                </a:solidFill>
                <a:latin typeface="Calibri"/>
                <a:ea typeface="굴림" charset="-127"/>
                <a:cs typeface="굴림" charset="-127"/>
              </a:rPr>
              <a:t>PPN	     offset</a:t>
            </a:r>
          </a:p>
        </p:txBody>
      </p:sp>
      <p:sp>
        <p:nvSpPr>
          <p:cNvPr id="1628180" name="Rectangle 20"/>
          <p:cNvSpPr>
            <a:spLocks noChangeArrowheads="1"/>
          </p:cNvSpPr>
          <p:nvPr/>
        </p:nvSpPr>
        <p:spPr bwMode="auto">
          <a:xfrm>
            <a:off x="3182938" y="3625850"/>
            <a:ext cx="161914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i="1" dirty="0">
                <a:solidFill>
                  <a:srgbClr val="56127A"/>
                </a:solidFill>
                <a:latin typeface="Calibri"/>
                <a:ea typeface="굴림" charset="-127"/>
                <a:cs typeface="굴림" charset="-127"/>
              </a:rPr>
              <a:t>virtual address</a:t>
            </a:r>
          </a:p>
        </p:txBody>
      </p:sp>
      <p:sp>
        <p:nvSpPr>
          <p:cNvPr id="1628181" name="Line 21"/>
          <p:cNvSpPr>
            <a:spLocks noChangeShapeType="1"/>
          </p:cNvSpPr>
          <p:nvPr/>
        </p:nvSpPr>
        <p:spPr bwMode="auto">
          <a:xfrm>
            <a:off x="7661275" y="3990975"/>
            <a:ext cx="0" cy="180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82" name="Freeform 22"/>
          <p:cNvSpPr>
            <a:spLocks/>
          </p:cNvSpPr>
          <p:nvPr/>
        </p:nvSpPr>
        <p:spPr bwMode="auto">
          <a:xfrm>
            <a:off x="3200400" y="5334000"/>
            <a:ext cx="2979738" cy="452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"/>
              </a:cxn>
              <a:cxn ang="0">
                <a:pos x="1876" y="71"/>
              </a:cxn>
              <a:cxn ang="0">
                <a:pos x="1876" y="284"/>
              </a:cxn>
            </a:cxnLst>
            <a:rect l="0" t="0" r="r" b="b"/>
            <a:pathLst>
              <a:path w="1877" h="285">
                <a:moveTo>
                  <a:pt x="0" y="0"/>
                </a:moveTo>
                <a:lnTo>
                  <a:pt x="0" y="71"/>
                </a:lnTo>
                <a:lnTo>
                  <a:pt x="1876" y="71"/>
                </a:lnTo>
                <a:lnTo>
                  <a:pt x="1876" y="28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83" name="Line 23"/>
          <p:cNvSpPr>
            <a:spLocks noChangeShapeType="1"/>
          </p:cNvSpPr>
          <p:nvPr/>
        </p:nvSpPr>
        <p:spPr bwMode="auto">
          <a:xfrm>
            <a:off x="1557338" y="4424363"/>
            <a:ext cx="0" cy="909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84" name="Line 24"/>
          <p:cNvSpPr>
            <a:spLocks noChangeShapeType="1"/>
          </p:cNvSpPr>
          <p:nvPr/>
        </p:nvSpPr>
        <p:spPr bwMode="auto">
          <a:xfrm flipH="1">
            <a:off x="1981200" y="5334000"/>
            <a:ext cx="0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85" name="Rectangle 25"/>
          <p:cNvSpPr>
            <a:spLocks noChangeArrowheads="1"/>
          </p:cNvSpPr>
          <p:nvPr/>
        </p:nvSpPr>
        <p:spPr bwMode="auto">
          <a:xfrm>
            <a:off x="1676400" y="5638800"/>
            <a:ext cx="66078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56127A"/>
                </a:solidFill>
                <a:latin typeface="Calibri"/>
                <a:ea typeface="굴림" charset="-127"/>
                <a:cs typeface="굴림" charset="-127"/>
              </a:rPr>
              <a:t>hit?</a:t>
            </a:r>
          </a:p>
        </p:txBody>
      </p:sp>
      <p:sp>
        <p:nvSpPr>
          <p:cNvPr id="1628186" name="Line 26"/>
          <p:cNvSpPr>
            <a:spLocks noChangeShapeType="1"/>
          </p:cNvSpPr>
          <p:nvPr/>
        </p:nvSpPr>
        <p:spPr bwMode="auto">
          <a:xfrm>
            <a:off x="576263" y="5011738"/>
            <a:ext cx="319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87" name="Freeform 27"/>
          <p:cNvSpPr>
            <a:spLocks/>
          </p:cNvSpPr>
          <p:nvPr/>
        </p:nvSpPr>
        <p:spPr bwMode="auto">
          <a:xfrm>
            <a:off x="2022475" y="3981450"/>
            <a:ext cx="4114800" cy="438150"/>
          </a:xfrm>
          <a:custGeom>
            <a:avLst/>
            <a:gdLst/>
            <a:ahLst/>
            <a:cxnLst>
              <a:cxn ang="0">
                <a:pos x="2592" y="0"/>
              </a:cxn>
              <a:cxn ang="0">
                <a:pos x="2592" y="96"/>
              </a:cxn>
              <a:cxn ang="0">
                <a:pos x="0" y="96"/>
              </a:cxn>
              <a:cxn ang="0">
                <a:pos x="0" y="288"/>
              </a:cxn>
            </a:cxnLst>
            <a:rect l="0" t="0" r="r" b="b"/>
            <a:pathLst>
              <a:path w="2592" h="288">
                <a:moveTo>
                  <a:pt x="2592" y="0"/>
                </a:moveTo>
                <a:lnTo>
                  <a:pt x="2592" y="96"/>
                </a:lnTo>
                <a:lnTo>
                  <a:pt x="0" y="96"/>
                </a:lnTo>
                <a:lnTo>
                  <a:pt x="0" y="28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8188" name="Text Box 28"/>
          <p:cNvSpPr txBox="1">
            <a:spLocks noChangeArrowheads="1"/>
          </p:cNvSpPr>
          <p:nvPr/>
        </p:nvSpPr>
        <p:spPr bwMode="auto">
          <a:xfrm>
            <a:off x="3851275" y="4357688"/>
            <a:ext cx="28463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56127A"/>
                </a:solidFill>
                <a:latin typeface="Calibri"/>
                <a:ea typeface="굴림" charset="-127"/>
                <a:cs typeface="굴림" charset="-127"/>
              </a:rPr>
              <a:t>(VPN = virtual page number)</a:t>
            </a:r>
            <a:endParaRPr lang="en-US" altLang="ko-KR" sz="2000" dirty="0">
              <a:solidFill>
                <a:srgbClr val="56127A"/>
              </a:solidFill>
              <a:latin typeface="Calibri"/>
              <a:ea typeface="굴림" charset="-127"/>
              <a:cs typeface="굴림" charset="-127"/>
            </a:endParaRPr>
          </a:p>
        </p:txBody>
      </p:sp>
      <p:sp>
        <p:nvSpPr>
          <p:cNvPr id="1628189" name="Text Box 29"/>
          <p:cNvSpPr txBox="1">
            <a:spLocks noChangeArrowheads="1"/>
          </p:cNvSpPr>
          <p:nvPr/>
        </p:nvSpPr>
        <p:spPr bwMode="auto">
          <a:xfrm>
            <a:off x="3810000" y="4953000"/>
            <a:ext cx="298621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56127A"/>
                </a:solidFill>
                <a:latin typeface="Calibri"/>
                <a:ea typeface="굴림" charset="-127"/>
                <a:cs typeface="굴림" charset="-127"/>
              </a:rPr>
              <a:t>(PPN = physical page number)</a:t>
            </a:r>
            <a:endParaRPr lang="en-US" altLang="ko-KR" sz="2000" dirty="0">
              <a:solidFill>
                <a:srgbClr val="56127A"/>
              </a:solidFill>
              <a:latin typeface="Calibri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62998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TLB Designs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Typically 32-128 entries, usually fully associative</a:t>
            </a:r>
          </a:p>
          <a:p>
            <a:pPr lvl="1"/>
            <a:r>
              <a:rPr lang="en-US" altLang="ko-KR" sz="2000" dirty="0"/>
              <a:t>Each entry maps a large page, hence less spatial locality across pages </a:t>
            </a:r>
            <a:r>
              <a:rPr lang="en-US" altLang="ko-KR" sz="2000" dirty="0">
                <a:sym typeface="Wingdings" charset="2"/>
              </a:rPr>
              <a:t></a:t>
            </a:r>
            <a:r>
              <a:rPr lang="en-US" altLang="ko-KR" sz="2000" dirty="0"/>
              <a:t> more likely that two entries conflict</a:t>
            </a:r>
          </a:p>
          <a:p>
            <a:pPr lvl="1"/>
            <a:r>
              <a:rPr lang="en-US" altLang="ko-KR" sz="2000" dirty="0"/>
              <a:t>Sometimes larger TLBs (256-512 entries) are 4-8 way set-associative</a:t>
            </a:r>
          </a:p>
          <a:p>
            <a:pPr lvl="1"/>
            <a:r>
              <a:rPr lang="en-US" altLang="ko-KR" sz="2000" dirty="0"/>
              <a:t>Larger systems sometimes have multi-level (L1 and L2) TLBs</a:t>
            </a:r>
          </a:p>
          <a:p>
            <a:r>
              <a:rPr lang="en-US" altLang="ko-KR" sz="2800" dirty="0"/>
              <a:t>Random or FIFO replacement policy</a:t>
            </a:r>
          </a:p>
          <a:p>
            <a:r>
              <a:rPr lang="en-US" altLang="ko-KR" sz="2800" dirty="0"/>
              <a:t>TLB Reach: Size of largest virtual address space that can be simultaneously mapped by TLB</a:t>
            </a:r>
          </a:p>
          <a:p>
            <a:pPr lvl="1"/>
            <a:r>
              <a:rPr lang="en-US" altLang="ko-KR" sz="2000" dirty="0"/>
              <a:t>Example: 64 TLB entries, 4KB pages, one page per entry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TLB Reach = _____________________________________________?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7836D-2362-D64E-A858-5200C07DF980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56836" name="Text Box 4"/>
          <p:cNvSpPr txBox="1">
            <a:spLocks noChangeArrowheads="1"/>
          </p:cNvSpPr>
          <p:nvPr/>
        </p:nvSpPr>
        <p:spPr bwMode="auto">
          <a:xfrm>
            <a:off x="2971800" y="5486400"/>
            <a:ext cx="5353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ＭＳ Ｐゴシック"/>
              </a:rPr>
              <a:t>64 entries * 4 KB = 256 KB (if contiguous)</a:t>
            </a:r>
          </a:p>
        </p:txBody>
      </p:sp>
    </p:spTree>
    <p:extLst>
      <p:ext uri="{BB962C8B-B14F-4D97-AF65-F5344CB8AC3E}">
        <p14:creationId xmlns:p14="http://schemas.microsoft.com/office/powerpoint/2010/main" val="352897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Handling a TLB Miss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5054600"/>
          </a:xfrm>
        </p:spPr>
        <p:txBody>
          <a:bodyPr/>
          <a:lstStyle/>
          <a:p>
            <a:r>
              <a:rPr lang="en-US" altLang="ko-KR" sz="3200" dirty="0"/>
              <a:t>Software (</a:t>
            </a:r>
            <a:r>
              <a:rPr lang="en-US" altLang="ko-KR" sz="3200" i="1" dirty="0"/>
              <a:t>MIPS, Alpha</a:t>
            </a:r>
            <a:r>
              <a:rPr lang="en-US" altLang="ko-KR" sz="3200" dirty="0"/>
              <a:t>)</a:t>
            </a:r>
          </a:p>
          <a:p>
            <a:pPr lvl="1"/>
            <a:r>
              <a:rPr lang="en-US" altLang="ko-KR" sz="2400" dirty="0"/>
              <a:t>TLB miss causes an exception and the operating system walks the page tables and reloads TLB. A privileged “</a:t>
            </a:r>
            <a:r>
              <a:rPr lang="en-US" altLang="ko-KR" sz="2400" dirty="0" err="1"/>
              <a:t>untranslated</a:t>
            </a:r>
            <a:r>
              <a:rPr lang="en-US" altLang="ko-KR" sz="2400" dirty="0"/>
              <a:t>”  addressing mode used for walk.</a:t>
            </a:r>
          </a:p>
          <a:p>
            <a:pPr lvl="1"/>
            <a:r>
              <a:rPr lang="en-US" altLang="ko-KR" sz="2400" dirty="0"/>
              <a:t>Software TLB miss can be very expensive on out-of-order superscalar processor as requires a flush of pipeline to jump to trap handler.</a:t>
            </a:r>
          </a:p>
          <a:p>
            <a:r>
              <a:rPr lang="en-US" altLang="ko-KR" sz="3200" dirty="0"/>
              <a:t>Hardware (</a:t>
            </a:r>
            <a:r>
              <a:rPr lang="en-US" altLang="ko-KR" sz="3200" i="1" dirty="0"/>
              <a:t>SPARC v8, x86, PowerPC, RISC-V</a:t>
            </a:r>
            <a:r>
              <a:rPr lang="en-US" altLang="ko-KR" sz="3200" dirty="0"/>
              <a:t>)</a:t>
            </a:r>
          </a:p>
          <a:p>
            <a:pPr lvl="1"/>
            <a:r>
              <a:rPr lang="en-US" altLang="ko-KR" sz="2400" dirty="0"/>
              <a:t>A memory management unit (MMU) walks the page tables and reloads the TLB.</a:t>
            </a:r>
          </a:p>
          <a:p>
            <a:pPr lvl="1"/>
            <a:r>
              <a:rPr lang="en-US" altLang="ko-KR" sz="2400" dirty="0"/>
              <a:t>If a missing (data or PT) page is encountered during the TLB reloading, MMU gives up and signals a Page Fault exception for the original instruction</a:t>
            </a:r>
            <a:r>
              <a:rPr lang="en-US" altLang="ko-KR" dirty="0"/>
              <a:t>.</a:t>
            </a:r>
          </a:p>
          <a:p>
            <a:r>
              <a:rPr lang="en-US" altLang="ko-KR" sz="2800" dirty="0"/>
              <a:t>NOTE: A given ISA can use either TLB miss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D445-73B8-1346-9524-1F6FAD58DEFC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8389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ko-KR">
                <a:ea typeface="굴림" charset="-127"/>
                <a:cs typeface="굴림" charset="-127"/>
              </a:rPr>
              <a:t>Hierarchical Page Table Walk: SPARC v8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5243-848A-B64E-9286-0A37CBB378A8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09550" y="990600"/>
            <a:ext cx="8724900" cy="4588545"/>
            <a:chOff x="190500" y="1295400"/>
            <a:chExt cx="8724900" cy="4588545"/>
          </a:xfrm>
        </p:grpSpPr>
        <p:sp>
          <p:nvSpPr>
            <p:cNvPr id="1638403" name="Rectangle 3"/>
            <p:cNvSpPr>
              <a:spLocks noChangeArrowheads="1"/>
            </p:cNvSpPr>
            <p:nvPr/>
          </p:nvSpPr>
          <p:spPr bwMode="auto">
            <a:xfrm>
              <a:off x="4483100" y="5202238"/>
              <a:ext cx="4432300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31 			          11            0</a:t>
              </a:r>
            </a:p>
          </p:txBody>
        </p:sp>
        <p:sp>
          <p:nvSpPr>
            <p:cNvPr id="1638404" name="Rectangle 4"/>
            <p:cNvSpPr>
              <a:spLocks noChangeArrowheads="1"/>
            </p:cNvSpPr>
            <p:nvPr/>
          </p:nvSpPr>
          <p:spPr bwMode="auto">
            <a:xfrm>
              <a:off x="4522788" y="5503863"/>
              <a:ext cx="3249612" cy="355600"/>
            </a:xfrm>
            <a:prstGeom prst="rect">
              <a:avLst/>
            </a:prstGeom>
            <a:solidFill>
              <a:srgbClr val="FFCC6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05" name="Rectangle 5"/>
            <p:cNvSpPr>
              <a:spLocks noChangeArrowheads="1"/>
            </p:cNvSpPr>
            <p:nvPr/>
          </p:nvSpPr>
          <p:spPr bwMode="auto">
            <a:xfrm>
              <a:off x="4510088" y="5495925"/>
              <a:ext cx="4176712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06" name="Rectangle 6"/>
            <p:cNvSpPr>
              <a:spLocks noChangeArrowheads="1"/>
            </p:cNvSpPr>
            <p:nvPr/>
          </p:nvSpPr>
          <p:spPr bwMode="auto">
            <a:xfrm>
              <a:off x="2679700" y="1371600"/>
              <a:ext cx="3416300" cy="355600"/>
            </a:xfrm>
            <a:prstGeom prst="rect">
              <a:avLst/>
            </a:prstGeom>
            <a:solidFill>
              <a:srgbClr val="FFCC6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07" name="Rectangle 7"/>
            <p:cNvSpPr>
              <a:spLocks noChangeArrowheads="1"/>
            </p:cNvSpPr>
            <p:nvPr/>
          </p:nvSpPr>
          <p:spPr bwMode="auto">
            <a:xfrm>
              <a:off x="914400" y="1295400"/>
              <a:ext cx="1772471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000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Virtual Address</a:t>
              </a:r>
            </a:p>
          </p:txBody>
        </p:sp>
        <p:sp>
          <p:nvSpPr>
            <p:cNvPr id="1638408" name="Rectangle 8"/>
            <p:cNvSpPr>
              <a:spLocks noChangeArrowheads="1"/>
            </p:cNvSpPr>
            <p:nvPr/>
          </p:nvSpPr>
          <p:spPr bwMode="auto">
            <a:xfrm>
              <a:off x="2689225" y="1376363"/>
              <a:ext cx="45466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09" name="Line 9"/>
            <p:cNvSpPr>
              <a:spLocks noChangeShapeType="1"/>
            </p:cNvSpPr>
            <p:nvPr/>
          </p:nvSpPr>
          <p:spPr bwMode="auto">
            <a:xfrm>
              <a:off x="6105525" y="1376363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10" name="Line 10"/>
            <p:cNvSpPr>
              <a:spLocks noChangeShapeType="1"/>
            </p:cNvSpPr>
            <p:nvPr/>
          </p:nvSpPr>
          <p:spPr bwMode="auto">
            <a:xfrm>
              <a:off x="4962525" y="1376363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11" name="Line 11"/>
            <p:cNvSpPr>
              <a:spLocks noChangeShapeType="1"/>
            </p:cNvSpPr>
            <p:nvPr/>
          </p:nvSpPr>
          <p:spPr bwMode="auto">
            <a:xfrm>
              <a:off x="3819525" y="1376363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12" name="Rectangle 12"/>
            <p:cNvSpPr>
              <a:spLocks noChangeArrowheads="1"/>
            </p:cNvSpPr>
            <p:nvPr/>
          </p:nvSpPr>
          <p:spPr bwMode="auto">
            <a:xfrm>
              <a:off x="2674938" y="1392238"/>
              <a:ext cx="4407157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Index 1	        Index 2            Index 3              Offset</a:t>
              </a:r>
            </a:p>
          </p:txBody>
        </p:sp>
        <p:sp>
          <p:nvSpPr>
            <p:cNvPr id="1638413" name="Rectangle 13"/>
            <p:cNvSpPr>
              <a:spLocks noChangeArrowheads="1"/>
            </p:cNvSpPr>
            <p:nvPr/>
          </p:nvSpPr>
          <p:spPr bwMode="auto">
            <a:xfrm>
              <a:off x="2514600" y="1676400"/>
              <a:ext cx="4783262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31                      23                       17                  11                0</a:t>
              </a:r>
            </a:p>
          </p:txBody>
        </p:sp>
        <p:sp>
          <p:nvSpPr>
            <p:cNvPr id="1638414" name="Rectangle 14"/>
            <p:cNvSpPr>
              <a:spLocks noChangeArrowheads="1"/>
            </p:cNvSpPr>
            <p:nvPr/>
          </p:nvSpPr>
          <p:spPr bwMode="auto">
            <a:xfrm>
              <a:off x="203200" y="1970088"/>
              <a:ext cx="862517" cy="828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Context</a:t>
              </a:r>
            </a:p>
            <a:p>
              <a:pPr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Table</a:t>
              </a:r>
            </a:p>
            <a:p>
              <a:pPr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Register</a:t>
              </a:r>
            </a:p>
          </p:txBody>
        </p:sp>
        <p:sp>
          <p:nvSpPr>
            <p:cNvPr id="1638415" name="Rectangle 15"/>
            <p:cNvSpPr>
              <a:spLocks noChangeArrowheads="1"/>
            </p:cNvSpPr>
            <p:nvPr/>
          </p:nvSpPr>
          <p:spPr bwMode="auto">
            <a:xfrm>
              <a:off x="190500" y="2984500"/>
              <a:ext cx="862517" cy="5822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Context</a:t>
              </a:r>
            </a:p>
            <a:p>
              <a:pPr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Register</a:t>
              </a:r>
            </a:p>
          </p:txBody>
        </p:sp>
        <p:sp>
          <p:nvSpPr>
            <p:cNvPr id="1638416" name="Rectangle 16"/>
            <p:cNvSpPr>
              <a:spLocks noChangeArrowheads="1"/>
            </p:cNvSpPr>
            <p:nvPr/>
          </p:nvSpPr>
          <p:spPr bwMode="auto">
            <a:xfrm>
              <a:off x="1622425" y="2366963"/>
              <a:ext cx="889000" cy="1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17" name="Line 17"/>
            <p:cNvSpPr>
              <a:spLocks noChangeShapeType="1"/>
            </p:cNvSpPr>
            <p:nvPr/>
          </p:nvSpPr>
          <p:spPr bwMode="auto">
            <a:xfrm>
              <a:off x="1622425" y="28876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18" name="Line 18"/>
            <p:cNvSpPr>
              <a:spLocks noChangeShapeType="1"/>
            </p:cNvSpPr>
            <p:nvPr/>
          </p:nvSpPr>
          <p:spPr bwMode="auto">
            <a:xfrm>
              <a:off x="1622425" y="31162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19" name="Rectangle 19"/>
            <p:cNvSpPr>
              <a:spLocks noChangeArrowheads="1"/>
            </p:cNvSpPr>
            <p:nvPr/>
          </p:nvSpPr>
          <p:spPr bwMode="auto">
            <a:xfrm>
              <a:off x="1565275" y="2835275"/>
              <a:ext cx="833863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root </a:t>
              </a:r>
              <a:r>
                <a:rPr lang="en-US" altLang="ko-KR" dirty="0" err="1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ptr</a:t>
              </a:r>
              <a:endPara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endParaRPr>
            </a:p>
          </p:txBody>
        </p:sp>
        <p:sp>
          <p:nvSpPr>
            <p:cNvPr id="1638420" name="Line 20"/>
            <p:cNvSpPr>
              <a:spLocks noChangeShapeType="1"/>
            </p:cNvSpPr>
            <p:nvPr/>
          </p:nvSpPr>
          <p:spPr bwMode="auto">
            <a:xfrm flipV="1">
              <a:off x="1066800" y="2430462"/>
              <a:ext cx="530225" cy="7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21" name="Line 21"/>
            <p:cNvSpPr>
              <a:spLocks noChangeShapeType="1"/>
            </p:cNvSpPr>
            <p:nvPr/>
          </p:nvSpPr>
          <p:spPr bwMode="auto">
            <a:xfrm flipV="1">
              <a:off x="1066800" y="3040062"/>
              <a:ext cx="530225" cy="7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22" name="Rectangle 22"/>
            <p:cNvSpPr>
              <a:spLocks noChangeArrowheads="1"/>
            </p:cNvSpPr>
            <p:nvPr/>
          </p:nvSpPr>
          <p:spPr bwMode="auto">
            <a:xfrm>
              <a:off x="3222625" y="2900363"/>
              <a:ext cx="889000" cy="1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23" name="Line 23"/>
            <p:cNvSpPr>
              <a:spLocks noChangeShapeType="1"/>
            </p:cNvSpPr>
            <p:nvPr/>
          </p:nvSpPr>
          <p:spPr bwMode="auto">
            <a:xfrm>
              <a:off x="3222625" y="35734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24" name="Line 24"/>
            <p:cNvSpPr>
              <a:spLocks noChangeShapeType="1"/>
            </p:cNvSpPr>
            <p:nvPr/>
          </p:nvSpPr>
          <p:spPr bwMode="auto">
            <a:xfrm>
              <a:off x="3222625" y="38020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25" name="Rectangle 25"/>
            <p:cNvSpPr>
              <a:spLocks noChangeArrowheads="1"/>
            </p:cNvSpPr>
            <p:nvPr/>
          </p:nvSpPr>
          <p:spPr bwMode="auto">
            <a:xfrm>
              <a:off x="3424238" y="3521075"/>
              <a:ext cx="494728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PTP</a:t>
              </a:r>
            </a:p>
          </p:txBody>
        </p:sp>
        <p:sp>
          <p:nvSpPr>
            <p:cNvPr id="1638426" name="Line 26"/>
            <p:cNvSpPr>
              <a:spLocks noChangeShapeType="1"/>
            </p:cNvSpPr>
            <p:nvPr/>
          </p:nvSpPr>
          <p:spPr bwMode="auto">
            <a:xfrm>
              <a:off x="2536825" y="2963863"/>
              <a:ext cx="660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27" name="Line 27"/>
            <p:cNvSpPr>
              <a:spLocks noChangeShapeType="1"/>
            </p:cNvSpPr>
            <p:nvPr/>
          </p:nvSpPr>
          <p:spPr bwMode="auto">
            <a:xfrm>
              <a:off x="4137025" y="3649663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28" name="Rectangle 28"/>
            <p:cNvSpPr>
              <a:spLocks noChangeArrowheads="1"/>
            </p:cNvSpPr>
            <p:nvPr/>
          </p:nvSpPr>
          <p:spPr bwMode="auto">
            <a:xfrm>
              <a:off x="4670425" y="3586163"/>
              <a:ext cx="889000" cy="10112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29" name="Line 29"/>
            <p:cNvSpPr>
              <a:spLocks noChangeShapeType="1"/>
            </p:cNvSpPr>
            <p:nvPr/>
          </p:nvSpPr>
          <p:spPr bwMode="auto">
            <a:xfrm>
              <a:off x="4670425" y="38782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30" name="Line 30"/>
            <p:cNvSpPr>
              <a:spLocks noChangeShapeType="1"/>
            </p:cNvSpPr>
            <p:nvPr/>
          </p:nvSpPr>
          <p:spPr bwMode="auto">
            <a:xfrm>
              <a:off x="4670425" y="41068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31" name="Rectangle 31"/>
            <p:cNvSpPr>
              <a:spLocks noChangeArrowheads="1"/>
            </p:cNvSpPr>
            <p:nvPr/>
          </p:nvSpPr>
          <p:spPr bwMode="auto">
            <a:xfrm>
              <a:off x="4872038" y="3819525"/>
              <a:ext cx="494728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PTP</a:t>
              </a:r>
            </a:p>
          </p:txBody>
        </p:sp>
        <p:sp>
          <p:nvSpPr>
            <p:cNvPr id="1638432" name="Line 32"/>
            <p:cNvSpPr>
              <a:spLocks noChangeShapeType="1"/>
            </p:cNvSpPr>
            <p:nvPr/>
          </p:nvSpPr>
          <p:spPr bwMode="auto">
            <a:xfrm>
              <a:off x="5584825" y="3954463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33" name="Rectangle 33"/>
            <p:cNvSpPr>
              <a:spLocks noChangeArrowheads="1"/>
            </p:cNvSpPr>
            <p:nvPr/>
          </p:nvSpPr>
          <p:spPr bwMode="auto">
            <a:xfrm>
              <a:off x="6118225" y="3890963"/>
              <a:ext cx="889000" cy="10874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34" name="Line 34"/>
            <p:cNvSpPr>
              <a:spLocks noChangeShapeType="1"/>
            </p:cNvSpPr>
            <p:nvPr/>
          </p:nvSpPr>
          <p:spPr bwMode="auto">
            <a:xfrm>
              <a:off x="6118225" y="45640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35" name="Line 35"/>
            <p:cNvSpPr>
              <a:spLocks noChangeShapeType="1"/>
            </p:cNvSpPr>
            <p:nvPr/>
          </p:nvSpPr>
          <p:spPr bwMode="auto">
            <a:xfrm>
              <a:off x="6118225" y="47926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36" name="Rectangle 36"/>
            <p:cNvSpPr>
              <a:spLocks noChangeArrowheads="1"/>
            </p:cNvSpPr>
            <p:nvPr/>
          </p:nvSpPr>
          <p:spPr bwMode="auto">
            <a:xfrm>
              <a:off x="6310313" y="4510088"/>
              <a:ext cx="488917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PTE</a:t>
              </a:r>
            </a:p>
          </p:txBody>
        </p:sp>
        <p:sp>
          <p:nvSpPr>
            <p:cNvPr id="1638437" name="Rectangle 37"/>
            <p:cNvSpPr>
              <a:spLocks noChangeArrowheads="1"/>
            </p:cNvSpPr>
            <p:nvPr/>
          </p:nvSpPr>
          <p:spPr bwMode="auto">
            <a:xfrm>
              <a:off x="1371600" y="2009775"/>
              <a:ext cx="1338208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Context Table</a:t>
              </a:r>
            </a:p>
          </p:txBody>
        </p:sp>
        <p:sp>
          <p:nvSpPr>
            <p:cNvPr id="1638438" name="Rectangle 38"/>
            <p:cNvSpPr>
              <a:spLocks noChangeArrowheads="1"/>
            </p:cNvSpPr>
            <p:nvPr/>
          </p:nvSpPr>
          <p:spPr bwMode="auto">
            <a:xfrm>
              <a:off x="3119438" y="2560638"/>
              <a:ext cx="874639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L1 Table</a:t>
              </a:r>
            </a:p>
          </p:txBody>
        </p:sp>
        <p:sp>
          <p:nvSpPr>
            <p:cNvPr id="1638439" name="Rectangle 39"/>
            <p:cNvSpPr>
              <a:spLocks noChangeArrowheads="1"/>
            </p:cNvSpPr>
            <p:nvPr/>
          </p:nvSpPr>
          <p:spPr bwMode="auto">
            <a:xfrm>
              <a:off x="4567238" y="3246438"/>
              <a:ext cx="874639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L2 Table</a:t>
              </a:r>
            </a:p>
          </p:txBody>
        </p:sp>
        <p:sp>
          <p:nvSpPr>
            <p:cNvPr id="1638440" name="Rectangle 40"/>
            <p:cNvSpPr>
              <a:spLocks noChangeArrowheads="1"/>
            </p:cNvSpPr>
            <p:nvPr/>
          </p:nvSpPr>
          <p:spPr bwMode="auto">
            <a:xfrm>
              <a:off x="6015038" y="3551238"/>
              <a:ext cx="874639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L3 Table</a:t>
              </a:r>
            </a:p>
          </p:txBody>
        </p:sp>
        <p:sp>
          <p:nvSpPr>
            <p:cNvPr id="1638441" name="Freeform 41"/>
            <p:cNvSpPr>
              <a:spLocks/>
            </p:cNvSpPr>
            <p:nvPr/>
          </p:nvSpPr>
          <p:spPr bwMode="auto">
            <a:xfrm>
              <a:off x="2905125" y="1744663"/>
              <a:ext cx="306388" cy="1906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0"/>
                </a:cxn>
                <a:cxn ang="0">
                  <a:pos x="192" y="1200"/>
                </a:cxn>
              </a:cxnLst>
              <a:rect l="0" t="0" r="r" b="b"/>
              <a:pathLst>
                <a:path w="193" h="1201">
                  <a:moveTo>
                    <a:pt x="0" y="0"/>
                  </a:moveTo>
                  <a:lnTo>
                    <a:pt x="0" y="1200"/>
                  </a:lnTo>
                  <a:lnTo>
                    <a:pt x="192" y="120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42" name="Freeform 42"/>
            <p:cNvSpPr>
              <a:spLocks/>
            </p:cNvSpPr>
            <p:nvPr/>
          </p:nvSpPr>
          <p:spPr bwMode="auto">
            <a:xfrm>
              <a:off x="4276725" y="1744663"/>
              <a:ext cx="382588" cy="22113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92"/>
                </a:cxn>
                <a:cxn ang="0">
                  <a:pos x="240" y="1392"/>
                </a:cxn>
              </a:cxnLst>
              <a:rect l="0" t="0" r="r" b="b"/>
              <a:pathLst>
                <a:path w="241" h="1393">
                  <a:moveTo>
                    <a:pt x="0" y="0"/>
                  </a:moveTo>
                  <a:lnTo>
                    <a:pt x="0" y="1392"/>
                  </a:lnTo>
                  <a:lnTo>
                    <a:pt x="240" y="139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43" name="Freeform 43"/>
            <p:cNvSpPr>
              <a:spLocks/>
            </p:cNvSpPr>
            <p:nvPr/>
          </p:nvSpPr>
          <p:spPr bwMode="auto">
            <a:xfrm>
              <a:off x="5724525" y="1744663"/>
              <a:ext cx="382588" cy="2897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4"/>
                </a:cxn>
                <a:cxn ang="0">
                  <a:pos x="240" y="1824"/>
                </a:cxn>
              </a:cxnLst>
              <a:rect l="0" t="0" r="r" b="b"/>
              <a:pathLst>
                <a:path w="241" h="1825">
                  <a:moveTo>
                    <a:pt x="0" y="0"/>
                  </a:moveTo>
                  <a:lnTo>
                    <a:pt x="0" y="1824"/>
                  </a:lnTo>
                  <a:lnTo>
                    <a:pt x="240" y="182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44" name="Rectangle 44"/>
            <p:cNvSpPr>
              <a:spLocks noChangeArrowheads="1"/>
            </p:cNvSpPr>
            <p:nvPr/>
          </p:nvSpPr>
          <p:spPr bwMode="auto">
            <a:xfrm>
              <a:off x="2663023" y="5486400"/>
              <a:ext cx="1908977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000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Physical Address</a:t>
              </a:r>
            </a:p>
          </p:txBody>
        </p:sp>
        <p:sp>
          <p:nvSpPr>
            <p:cNvPr id="1638445" name="Rectangle 45"/>
            <p:cNvSpPr>
              <a:spLocks noChangeArrowheads="1"/>
            </p:cNvSpPr>
            <p:nvPr/>
          </p:nvSpPr>
          <p:spPr bwMode="auto">
            <a:xfrm>
              <a:off x="5343525" y="5511800"/>
              <a:ext cx="3231855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dirty="0">
                  <a:solidFill>
                    <a:srgbClr val="000000"/>
                  </a:solidFill>
                  <a:latin typeface="Calibri"/>
                  <a:ea typeface="굴림" charset="-127"/>
                  <a:cs typeface="굴림" charset="-127"/>
                </a:rPr>
                <a:t>PPN	  	               Offset</a:t>
              </a:r>
            </a:p>
          </p:txBody>
        </p:sp>
        <p:sp>
          <p:nvSpPr>
            <p:cNvPr id="1638446" name="Line 46"/>
            <p:cNvSpPr>
              <a:spLocks noChangeShapeType="1"/>
            </p:cNvSpPr>
            <p:nvPr/>
          </p:nvSpPr>
          <p:spPr bwMode="auto">
            <a:xfrm>
              <a:off x="7772400" y="5511800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47" name="Freeform 47"/>
            <p:cNvSpPr>
              <a:spLocks/>
            </p:cNvSpPr>
            <p:nvPr/>
          </p:nvSpPr>
          <p:spPr bwMode="auto">
            <a:xfrm>
              <a:off x="6553200" y="1730375"/>
              <a:ext cx="1743075" cy="3738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1104" y="576"/>
                </a:cxn>
                <a:cxn ang="0">
                  <a:pos x="1104" y="2592"/>
                </a:cxn>
              </a:cxnLst>
              <a:rect l="0" t="0" r="r" b="b"/>
              <a:pathLst>
                <a:path w="1105" h="2593">
                  <a:moveTo>
                    <a:pt x="0" y="0"/>
                  </a:moveTo>
                  <a:lnTo>
                    <a:pt x="0" y="576"/>
                  </a:lnTo>
                  <a:lnTo>
                    <a:pt x="1104" y="576"/>
                  </a:lnTo>
                  <a:lnTo>
                    <a:pt x="1104" y="259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38448" name="Freeform 48"/>
            <p:cNvSpPr>
              <a:spLocks/>
            </p:cNvSpPr>
            <p:nvPr/>
          </p:nvSpPr>
          <p:spPr bwMode="auto">
            <a:xfrm>
              <a:off x="5715000" y="4716463"/>
              <a:ext cx="1687513" cy="795337"/>
            </a:xfrm>
            <a:custGeom>
              <a:avLst/>
              <a:gdLst/>
              <a:ahLst/>
              <a:cxnLst>
                <a:cxn ang="0">
                  <a:pos x="816" y="0"/>
                </a:cxn>
                <a:cxn ang="0">
                  <a:pos x="1056" y="0"/>
                </a:cxn>
                <a:cxn ang="0">
                  <a:pos x="1056" y="480"/>
                </a:cxn>
                <a:cxn ang="0">
                  <a:pos x="0" y="480"/>
                </a:cxn>
                <a:cxn ang="0">
                  <a:pos x="0" y="720"/>
                </a:cxn>
              </a:cxnLst>
              <a:rect l="0" t="0" r="r" b="b"/>
              <a:pathLst>
                <a:path w="1057" h="721">
                  <a:moveTo>
                    <a:pt x="816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  <a:lnTo>
                    <a:pt x="0" y="7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638449" name="Rectangle 49"/>
          <p:cNvSpPr>
            <a:spLocks noChangeArrowheads="1"/>
          </p:cNvSpPr>
          <p:nvPr/>
        </p:nvSpPr>
        <p:spPr bwMode="auto">
          <a:xfrm>
            <a:off x="476250" y="5715000"/>
            <a:ext cx="67834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MMU does this table walk in hardware on a TLB miss</a:t>
            </a:r>
          </a:p>
        </p:txBody>
      </p:sp>
    </p:spTree>
    <p:extLst>
      <p:ext uri="{BB962C8B-B14F-4D97-AF65-F5344CB8AC3E}">
        <p14:creationId xmlns:p14="http://schemas.microsoft.com/office/powerpoint/2010/main" val="361869746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Page-Based Virtual-Memory Machine</a:t>
            </a:r>
            <a:br>
              <a:rPr lang="en-US" dirty="0"/>
            </a:br>
            <a:r>
              <a:rPr lang="en-US" sz="2400" dirty="0"/>
              <a:t>(Hardware Page-Table Walk)</a:t>
            </a:r>
            <a:endParaRPr lang="en-US" dirty="0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9F8F-B68F-E348-AB5E-213A526F8E08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691682" name="Rectangle 34"/>
          <p:cNvSpPr>
            <a:spLocks noGrp="1" noChangeArrowheads="1"/>
          </p:cNvSpPr>
          <p:nvPr>
            <p:ph idx="4294967295"/>
          </p:nvPr>
        </p:nvSpPr>
        <p:spPr>
          <a:xfrm>
            <a:off x="1460500" y="5943600"/>
            <a:ext cx="7683500" cy="406400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</a:rPr>
              <a:t>Assumes page tables held in </a:t>
            </a:r>
            <a:r>
              <a:rPr lang="en-US" sz="2000" dirty="0" err="1">
                <a:solidFill>
                  <a:srgbClr val="000000"/>
                </a:solidFill>
              </a:rPr>
              <a:t>untranslated</a:t>
            </a:r>
            <a:r>
              <a:rPr lang="en-US" sz="2000" dirty="0">
                <a:solidFill>
                  <a:srgbClr val="000000"/>
                </a:solidFill>
              </a:rPr>
              <a:t> physical memory</a:t>
            </a:r>
          </a:p>
        </p:txBody>
      </p:sp>
      <p:sp>
        <p:nvSpPr>
          <p:cNvPr id="1691652" name="Line 4"/>
          <p:cNvSpPr>
            <a:spLocks noChangeShapeType="1"/>
          </p:cNvSpPr>
          <p:nvPr/>
        </p:nvSpPr>
        <p:spPr bwMode="auto">
          <a:xfrm>
            <a:off x="5410200" y="2859087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653" name="Line 5"/>
          <p:cNvSpPr>
            <a:spLocks noChangeShapeType="1"/>
          </p:cNvSpPr>
          <p:nvPr/>
        </p:nvSpPr>
        <p:spPr bwMode="auto">
          <a:xfrm>
            <a:off x="685800" y="2859087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2249487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691655" name="Rectangle 7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PC</a:t>
              </a:r>
            </a:p>
          </p:txBody>
        </p:sp>
        <p:sp>
          <p:nvSpPr>
            <p:cNvPr id="1691656" name="Freeform 8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691657" name="Rectangle 9"/>
          <p:cNvSpPr>
            <a:spLocks noChangeArrowheads="1"/>
          </p:cNvSpPr>
          <p:nvPr/>
        </p:nvSpPr>
        <p:spPr bwMode="auto">
          <a:xfrm>
            <a:off x="990600" y="2325687"/>
            <a:ext cx="762000" cy="990600"/>
          </a:xfrm>
          <a:prstGeom prst="rect">
            <a:avLst/>
          </a:prstGeom>
          <a:solidFill>
            <a:srgbClr val="FDB9FE"/>
          </a:solidFill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Inst. TLB</a:t>
            </a:r>
          </a:p>
        </p:txBody>
      </p:sp>
      <p:sp>
        <p:nvSpPr>
          <p:cNvPr id="1691658" name="Rectangle 10"/>
          <p:cNvSpPr>
            <a:spLocks noChangeArrowheads="1"/>
          </p:cNvSpPr>
          <p:nvPr/>
        </p:nvSpPr>
        <p:spPr bwMode="auto">
          <a:xfrm>
            <a:off x="1981200" y="2478087"/>
            <a:ext cx="9144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Inst. Cache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48000" y="2249487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691660" name="Rectangle 1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D</a:t>
              </a:r>
            </a:p>
          </p:txBody>
        </p:sp>
        <p:sp>
          <p:nvSpPr>
            <p:cNvPr id="1691661" name="Freeform 1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691662" name="Rectangle 14"/>
          <p:cNvSpPr>
            <a:spLocks noChangeArrowheads="1"/>
          </p:cNvSpPr>
          <p:nvPr/>
        </p:nvSpPr>
        <p:spPr bwMode="auto">
          <a:xfrm>
            <a:off x="3429000" y="2325687"/>
            <a:ext cx="10668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Decode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572000" y="2249487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691664" name="Rectangle 1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E</a:t>
              </a:r>
            </a:p>
          </p:txBody>
        </p:sp>
        <p:sp>
          <p:nvSpPr>
            <p:cNvPr id="1691665" name="Freeform 1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691666" name="Freeform 18"/>
          <p:cNvSpPr>
            <a:spLocks/>
          </p:cNvSpPr>
          <p:nvPr/>
        </p:nvSpPr>
        <p:spPr bwMode="auto">
          <a:xfrm>
            <a:off x="5029200" y="2325687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486400" y="2249487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691668" name="Rectangle 2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M</a:t>
              </a:r>
            </a:p>
          </p:txBody>
        </p:sp>
        <p:sp>
          <p:nvSpPr>
            <p:cNvPr id="1691669" name="Freeform 2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691671" name="Rectangle 23"/>
          <p:cNvSpPr>
            <a:spLocks noChangeArrowheads="1"/>
          </p:cNvSpPr>
          <p:nvPr/>
        </p:nvSpPr>
        <p:spPr bwMode="auto">
          <a:xfrm>
            <a:off x="7162800" y="2478087"/>
            <a:ext cx="9144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Data Cache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8229600" y="2249487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691673" name="Rectangle 2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W</a:t>
              </a:r>
            </a:p>
          </p:txBody>
        </p:sp>
        <p:sp>
          <p:nvSpPr>
            <p:cNvPr id="1691674" name="Freeform 2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691675" name="Line 27"/>
          <p:cNvSpPr>
            <a:spLocks noChangeShapeType="1"/>
          </p:cNvSpPr>
          <p:nvPr/>
        </p:nvSpPr>
        <p:spPr bwMode="auto">
          <a:xfrm>
            <a:off x="4876800" y="2554287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676" name="Line 28"/>
          <p:cNvSpPr>
            <a:spLocks noChangeShapeType="1"/>
          </p:cNvSpPr>
          <p:nvPr/>
        </p:nvSpPr>
        <p:spPr bwMode="auto">
          <a:xfrm>
            <a:off x="4876800" y="3163887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677" name="Text Box 29"/>
          <p:cNvSpPr txBox="1">
            <a:spLocks noChangeArrowheads="1"/>
          </p:cNvSpPr>
          <p:nvPr/>
        </p:nvSpPr>
        <p:spPr bwMode="auto">
          <a:xfrm>
            <a:off x="5106965" y="2690296"/>
            <a:ext cx="30008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+</a:t>
            </a:r>
          </a:p>
        </p:txBody>
      </p:sp>
      <p:sp>
        <p:nvSpPr>
          <p:cNvPr id="1691678" name="Line 30"/>
          <p:cNvSpPr>
            <a:spLocks noChangeShapeType="1"/>
          </p:cNvSpPr>
          <p:nvPr/>
        </p:nvSpPr>
        <p:spPr bwMode="auto">
          <a:xfrm flipV="1">
            <a:off x="1600200" y="1600200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679" name="Line 31"/>
          <p:cNvSpPr>
            <a:spLocks noChangeShapeType="1"/>
          </p:cNvSpPr>
          <p:nvPr/>
        </p:nvSpPr>
        <p:spPr bwMode="auto">
          <a:xfrm flipV="1">
            <a:off x="6629400" y="1600199"/>
            <a:ext cx="0" cy="803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681" name="Text Box 33"/>
          <p:cNvSpPr txBox="1">
            <a:spLocks noChangeArrowheads="1"/>
          </p:cNvSpPr>
          <p:nvPr/>
        </p:nvSpPr>
        <p:spPr bwMode="auto">
          <a:xfrm>
            <a:off x="5486400" y="990600"/>
            <a:ext cx="24384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800" i="1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Page Fault?</a:t>
            </a:r>
          </a:p>
          <a:p>
            <a:pPr algn="ctr">
              <a:spcBef>
                <a:spcPts val="0"/>
              </a:spcBef>
            </a:pPr>
            <a:r>
              <a:rPr lang="en-US" sz="1800" i="1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Protection violation?</a:t>
            </a:r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670" name="Rectangle 22"/>
          <p:cNvSpPr>
            <a:spLocks noChangeArrowheads="1"/>
          </p:cNvSpPr>
          <p:nvPr/>
        </p:nvSpPr>
        <p:spPr bwMode="auto">
          <a:xfrm>
            <a:off x="6096000" y="2325687"/>
            <a:ext cx="762000" cy="990600"/>
          </a:xfrm>
          <a:prstGeom prst="rect">
            <a:avLst/>
          </a:prstGeom>
          <a:solidFill>
            <a:srgbClr val="FDB9FE"/>
          </a:solidFill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Data TLB</a:t>
            </a:r>
          </a:p>
        </p:txBody>
      </p:sp>
      <p:sp>
        <p:nvSpPr>
          <p:cNvPr id="1691683" name="Rectangle 35"/>
          <p:cNvSpPr>
            <a:spLocks noChangeArrowheads="1"/>
          </p:cNvSpPr>
          <p:nvPr/>
        </p:nvSpPr>
        <p:spPr bwMode="auto">
          <a:xfrm>
            <a:off x="3429000" y="5526087"/>
            <a:ext cx="3276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Main Memory (DRAM)</a:t>
            </a:r>
          </a:p>
        </p:txBody>
      </p:sp>
      <p:sp>
        <p:nvSpPr>
          <p:cNvPr id="1691684" name="Rectangle 36"/>
          <p:cNvSpPr>
            <a:spLocks noChangeArrowheads="1"/>
          </p:cNvSpPr>
          <p:nvPr/>
        </p:nvSpPr>
        <p:spPr bwMode="auto">
          <a:xfrm>
            <a:off x="3733800" y="4459287"/>
            <a:ext cx="26670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Memory Controller</a:t>
            </a:r>
          </a:p>
        </p:txBody>
      </p:sp>
      <p:sp>
        <p:nvSpPr>
          <p:cNvPr id="1691685" name="Freeform 37"/>
          <p:cNvSpPr>
            <a:spLocks/>
          </p:cNvSpPr>
          <p:nvPr/>
        </p:nvSpPr>
        <p:spPr bwMode="auto">
          <a:xfrm>
            <a:off x="6400800" y="3163887"/>
            <a:ext cx="1371600" cy="16002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686" name="Freeform 38"/>
          <p:cNvSpPr>
            <a:spLocks/>
          </p:cNvSpPr>
          <p:nvPr/>
        </p:nvSpPr>
        <p:spPr bwMode="auto">
          <a:xfrm flipH="1">
            <a:off x="2438400" y="3163887"/>
            <a:ext cx="1295400" cy="16002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687" name="Line 39"/>
          <p:cNvSpPr>
            <a:spLocks noChangeShapeType="1"/>
          </p:cNvSpPr>
          <p:nvPr/>
        </p:nvSpPr>
        <p:spPr bwMode="auto">
          <a:xfrm>
            <a:off x="5105400" y="5068887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688" name="Text Box 40"/>
          <p:cNvSpPr txBox="1">
            <a:spLocks noChangeArrowheads="1"/>
          </p:cNvSpPr>
          <p:nvPr/>
        </p:nvSpPr>
        <p:spPr bwMode="auto">
          <a:xfrm>
            <a:off x="7696200" y="4417110"/>
            <a:ext cx="1116013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Physical Address</a:t>
            </a:r>
          </a:p>
        </p:txBody>
      </p:sp>
      <p:sp>
        <p:nvSpPr>
          <p:cNvPr id="1691689" name="Text Box 41"/>
          <p:cNvSpPr txBox="1">
            <a:spLocks noChangeArrowheads="1"/>
          </p:cNvSpPr>
          <p:nvPr/>
        </p:nvSpPr>
        <p:spPr bwMode="auto">
          <a:xfrm>
            <a:off x="1474787" y="4493310"/>
            <a:ext cx="1116013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Physical Address</a:t>
            </a:r>
          </a:p>
        </p:txBody>
      </p:sp>
      <p:sp>
        <p:nvSpPr>
          <p:cNvPr id="1691690" name="Text Box 42"/>
          <p:cNvSpPr txBox="1">
            <a:spLocks noChangeArrowheads="1"/>
          </p:cNvSpPr>
          <p:nvPr/>
        </p:nvSpPr>
        <p:spPr bwMode="auto">
          <a:xfrm>
            <a:off x="4724400" y="5104090"/>
            <a:ext cx="2438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Physical Address</a:t>
            </a:r>
          </a:p>
        </p:txBody>
      </p:sp>
      <p:sp>
        <p:nvSpPr>
          <p:cNvPr id="1691694" name="Text Box 46"/>
          <p:cNvSpPr txBox="1">
            <a:spLocks noChangeArrowheads="1"/>
          </p:cNvSpPr>
          <p:nvPr/>
        </p:nvSpPr>
        <p:spPr bwMode="auto">
          <a:xfrm>
            <a:off x="1752600" y="1752600"/>
            <a:ext cx="1116013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Physical Address</a:t>
            </a:r>
          </a:p>
        </p:txBody>
      </p:sp>
      <p:sp>
        <p:nvSpPr>
          <p:cNvPr id="1691696" name="Rectangle 48"/>
          <p:cNvSpPr>
            <a:spLocks noChangeArrowheads="1"/>
          </p:cNvSpPr>
          <p:nvPr/>
        </p:nvSpPr>
        <p:spPr bwMode="auto">
          <a:xfrm>
            <a:off x="3429000" y="3544887"/>
            <a:ext cx="1635125" cy="457200"/>
          </a:xfrm>
          <a:prstGeom prst="rect">
            <a:avLst/>
          </a:prstGeom>
          <a:solidFill>
            <a:srgbClr val="FDB9FE"/>
          </a:solidFill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Page-Table Base Register</a:t>
            </a:r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1698" name="Line 50"/>
          <p:cNvSpPr>
            <a:spLocks noChangeShapeType="1"/>
          </p:cNvSpPr>
          <p:nvPr/>
        </p:nvSpPr>
        <p:spPr bwMode="auto">
          <a:xfrm flipH="1">
            <a:off x="1828800" y="2286000"/>
            <a:ext cx="76200" cy="5730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699" name="Text Box 51"/>
          <p:cNvSpPr txBox="1">
            <a:spLocks noChangeArrowheads="1"/>
          </p:cNvSpPr>
          <p:nvPr/>
        </p:nvSpPr>
        <p:spPr bwMode="auto">
          <a:xfrm>
            <a:off x="228600" y="1524000"/>
            <a:ext cx="1116013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Virtual Address</a:t>
            </a:r>
          </a:p>
        </p:txBody>
      </p:sp>
      <p:sp>
        <p:nvSpPr>
          <p:cNvPr id="1691700" name="Line 52"/>
          <p:cNvSpPr>
            <a:spLocks noChangeShapeType="1"/>
          </p:cNvSpPr>
          <p:nvPr/>
        </p:nvSpPr>
        <p:spPr bwMode="auto">
          <a:xfrm flipH="1" flipV="1">
            <a:off x="762000" y="2133600"/>
            <a:ext cx="76200" cy="6492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701" name="Text Box 53"/>
          <p:cNvSpPr txBox="1">
            <a:spLocks noChangeArrowheads="1"/>
          </p:cNvSpPr>
          <p:nvPr/>
        </p:nvSpPr>
        <p:spPr bwMode="auto">
          <a:xfrm>
            <a:off x="6781800" y="1676400"/>
            <a:ext cx="1116013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Physical Address</a:t>
            </a:r>
          </a:p>
        </p:txBody>
      </p:sp>
      <p:sp>
        <p:nvSpPr>
          <p:cNvPr id="1691702" name="Line 54"/>
          <p:cNvSpPr>
            <a:spLocks noChangeShapeType="1"/>
          </p:cNvSpPr>
          <p:nvPr/>
        </p:nvSpPr>
        <p:spPr bwMode="auto">
          <a:xfrm flipH="1">
            <a:off x="6961188" y="2286000"/>
            <a:ext cx="49212" cy="6016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703" name="Text Box 55"/>
          <p:cNvSpPr txBox="1">
            <a:spLocks noChangeArrowheads="1"/>
          </p:cNvSpPr>
          <p:nvPr/>
        </p:nvSpPr>
        <p:spPr bwMode="auto">
          <a:xfrm>
            <a:off x="5334000" y="1600200"/>
            <a:ext cx="1116013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Virtual Address</a:t>
            </a:r>
          </a:p>
        </p:txBody>
      </p:sp>
      <p:sp>
        <p:nvSpPr>
          <p:cNvPr id="1691704" name="Line 56"/>
          <p:cNvSpPr>
            <a:spLocks noChangeShapeType="1"/>
          </p:cNvSpPr>
          <p:nvPr/>
        </p:nvSpPr>
        <p:spPr bwMode="auto">
          <a:xfrm flipH="1" flipV="1">
            <a:off x="5867400" y="2173287"/>
            <a:ext cx="76200" cy="609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705" name="Rectangle 57"/>
          <p:cNvSpPr>
            <a:spLocks noChangeArrowheads="1"/>
          </p:cNvSpPr>
          <p:nvPr/>
        </p:nvSpPr>
        <p:spPr bwMode="auto">
          <a:xfrm>
            <a:off x="5257800" y="3621087"/>
            <a:ext cx="2057400" cy="685800"/>
          </a:xfrm>
          <a:prstGeom prst="rect">
            <a:avLst/>
          </a:prstGeom>
          <a:solidFill>
            <a:srgbClr val="FDB9FE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Hardware Page Table Walker</a:t>
            </a:r>
          </a:p>
        </p:txBody>
      </p:sp>
      <p:sp>
        <p:nvSpPr>
          <p:cNvPr id="1691706" name="Line 58"/>
          <p:cNvSpPr>
            <a:spLocks noChangeShapeType="1"/>
          </p:cNvSpPr>
          <p:nvPr/>
        </p:nvSpPr>
        <p:spPr bwMode="auto">
          <a:xfrm>
            <a:off x="5029200" y="3697287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707" name="Line 59"/>
          <p:cNvSpPr>
            <a:spLocks noChangeShapeType="1"/>
          </p:cNvSpPr>
          <p:nvPr/>
        </p:nvSpPr>
        <p:spPr bwMode="auto">
          <a:xfrm>
            <a:off x="6629400" y="3316287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708" name="Text Box 60"/>
          <p:cNvSpPr txBox="1">
            <a:spLocks noChangeArrowheads="1"/>
          </p:cNvSpPr>
          <p:nvPr/>
        </p:nvSpPr>
        <p:spPr bwMode="auto">
          <a:xfrm>
            <a:off x="794789" y="3314977"/>
            <a:ext cx="73611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i="1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Miss?</a:t>
            </a:r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710" name="Freeform 62"/>
          <p:cNvSpPr>
            <a:spLocks/>
          </p:cNvSpPr>
          <p:nvPr/>
        </p:nvSpPr>
        <p:spPr bwMode="auto">
          <a:xfrm>
            <a:off x="7315200" y="3163887"/>
            <a:ext cx="304800" cy="6858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96" y="432"/>
              </a:cxn>
              <a:cxn ang="0">
                <a:pos x="96" y="0"/>
              </a:cxn>
            </a:cxnLst>
            <a:rect l="0" t="0" r="r" b="b"/>
            <a:pathLst>
              <a:path w="96" h="432">
                <a:moveTo>
                  <a:pt x="0" y="432"/>
                </a:moveTo>
                <a:lnTo>
                  <a:pt x="96" y="432"/>
                </a:lnTo>
                <a:lnTo>
                  <a:pt x="9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711" name="Line 63"/>
          <p:cNvSpPr>
            <a:spLocks noChangeShapeType="1"/>
          </p:cNvSpPr>
          <p:nvPr/>
        </p:nvSpPr>
        <p:spPr bwMode="auto">
          <a:xfrm flipV="1">
            <a:off x="6781800" y="3316287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712" name="Freeform 64"/>
          <p:cNvSpPr>
            <a:spLocks/>
          </p:cNvSpPr>
          <p:nvPr/>
        </p:nvSpPr>
        <p:spPr bwMode="auto">
          <a:xfrm>
            <a:off x="1524000" y="3316287"/>
            <a:ext cx="37338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2304" y="528"/>
              </a:cxn>
            </a:cxnLst>
            <a:rect l="0" t="0" r="r" b="b"/>
            <a:pathLst>
              <a:path w="2304" h="528">
                <a:moveTo>
                  <a:pt x="0" y="0"/>
                </a:moveTo>
                <a:lnTo>
                  <a:pt x="0" y="528"/>
                </a:lnTo>
                <a:lnTo>
                  <a:pt x="2304" y="52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713" name="Text Box 65"/>
          <p:cNvSpPr txBox="1">
            <a:spLocks noChangeArrowheads="1"/>
          </p:cNvSpPr>
          <p:nvPr/>
        </p:nvSpPr>
        <p:spPr bwMode="auto">
          <a:xfrm>
            <a:off x="5900189" y="3238777"/>
            <a:ext cx="73611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i="1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Miss?</a:t>
            </a:r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91714" name="Freeform 66"/>
          <p:cNvSpPr>
            <a:spLocks/>
          </p:cNvSpPr>
          <p:nvPr/>
        </p:nvSpPr>
        <p:spPr bwMode="auto">
          <a:xfrm>
            <a:off x="1676400" y="3316287"/>
            <a:ext cx="3581400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2304" y="528"/>
              </a:cxn>
            </a:cxnLst>
            <a:rect l="0" t="0" r="r" b="b"/>
            <a:pathLst>
              <a:path w="2304" h="528">
                <a:moveTo>
                  <a:pt x="0" y="0"/>
                </a:moveTo>
                <a:lnTo>
                  <a:pt x="0" y="528"/>
                </a:lnTo>
                <a:lnTo>
                  <a:pt x="2304" y="52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61" name="Line 63"/>
          <p:cNvSpPr>
            <a:spLocks noChangeShapeType="1"/>
          </p:cNvSpPr>
          <p:nvPr/>
        </p:nvSpPr>
        <p:spPr bwMode="auto">
          <a:xfrm flipV="1">
            <a:off x="70104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63" name="Line 54"/>
          <p:cNvSpPr>
            <a:spLocks noChangeShapeType="1"/>
          </p:cNvSpPr>
          <p:nvPr/>
        </p:nvSpPr>
        <p:spPr bwMode="auto">
          <a:xfrm>
            <a:off x="7086600" y="2286000"/>
            <a:ext cx="0" cy="114299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381000" y="990600"/>
            <a:ext cx="24384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800" i="1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Page Fault?</a:t>
            </a:r>
          </a:p>
          <a:p>
            <a:pPr algn="ctr">
              <a:spcBef>
                <a:spcPts val="0"/>
              </a:spcBef>
            </a:pPr>
            <a:r>
              <a:rPr lang="en-US" sz="1800" i="1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Protection violation?</a:t>
            </a:r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74264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Page-Fault </a:t>
            </a:r>
            <a:r>
              <a:rPr lang="en-US" dirty="0"/>
              <a:t>Handler</a:t>
            </a:r>
          </a:p>
        </p:txBody>
      </p:sp>
      <p:sp>
        <p:nvSpPr>
          <p:cNvPr id="1698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referenced page is not in DRAM:</a:t>
            </a:r>
          </a:p>
          <a:p>
            <a:pPr lvl="1"/>
            <a:r>
              <a:rPr lang="en-US" dirty="0"/>
              <a:t>The missing page is located (or created)</a:t>
            </a:r>
          </a:p>
          <a:p>
            <a:pPr lvl="1"/>
            <a:r>
              <a:rPr lang="en-US" dirty="0"/>
              <a:t>It is brought in from disk, and page table is updated</a:t>
            </a:r>
          </a:p>
          <a:p>
            <a:pPr lvl="2"/>
            <a:r>
              <a:rPr lang="en-US" dirty="0"/>
              <a:t>Another job may be run on the CPU while the first job waits for the requested page to be read from disk</a:t>
            </a:r>
          </a:p>
          <a:p>
            <a:pPr lvl="1"/>
            <a:r>
              <a:rPr lang="en-US" dirty="0"/>
              <a:t>If no free pages are left, a page is swapped out</a:t>
            </a:r>
          </a:p>
          <a:p>
            <a:pPr lvl="2"/>
            <a:r>
              <a:rPr lang="en-US" dirty="0"/>
              <a:t>Pseudo-LRU replacement policy, implemented in software</a:t>
            </a:r>
          </a:p>
          <a:p>
            <a:r>
              <a:rPr lang="en-US" dirty="0"/>
              <a:t>Since it takes a long time to transfer a page (</a:t>
            </a:r>
            <a:r>
              <a:rPr lang="en-US" dirty="0" err="1"/>
              <a:t>msecs</a:t>
            </a:r>
            <a:r>
              <a:rPr lang="en-US" dirty="0"/>
              <a:t>), page faults are handled completely in software by OS</a:t>
            </a:r>
          </a:p>
          <a:p>
            <a:pPr lvl="1"/>
            <a:r>
              <a:rPr lang="en-US" dirty="0" err="1"/>
              <a:t>Untranslated</a:t>
            </a:r>
            <a:r>
              <a:rPr lang="en-US" dirty="0"/>
              <a:t> addressing mode is essential to allow kernel to access page tables</a:t>
            </a:r>
          </a:p>
          <a:p>
            <a:r>
              <a:rPr lang="en-US" dirty="0"/>
              <a:t>Keeping TLBs coherent with page table changes might require expensive “TLB </a:t>
            </a:r>
            <a:r>
              <a:rPr lang="en-US" dirty="0" err="1"/>
              <a:t>shootdown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Interrupt other processors to invalidate stale TLB entries</a:t>
            </a:r>
          </a:p>
          <a:p>
            <a:pPr lvl="1"/>
            <a:r>
              <a:rPr lang="en-US" dirty="0"/>
              <a:t>Some mainframes had hardware TLB coherence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76DC-9989-C345-B2D7-C32362AF26A2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1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881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VM-related exceptions</a:t>
            </a:r>
            <a:endParaRPr lang="en-US" dirty="0"/>
          </a:p>
        </p:txBody>
      </p:sp>
      <p:sp>
        <p:nvSpPr>
          <p:cNvPr id="16855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276600"/>
            <a:ext cx="7683500" cy="2692400"/>
          </a:xfrm>
          <a:solidFill>
            <a:srgbClr val="FFFFFF"/>
          </a:solidFill>
          <a:ln w="28575" cmpd="sng">
            <a:noFill/>
          </a:ln>
        </p:spPr>
        <p:txBody>
          <a:bodyPr/>
          <a:lstStyle/>
          <a:p>
            <a:r>
              <a:rPr lang="en-US" sz="2400" dirty="0"/>
              <a:t>Handling a TLB miss needs a hardware or software mechanism to refill TLB </a:t>
            </a:r>
          </a:p>
          <a:p>
            <a:r>
              <a:rPr lang="en-US" sz="2400" dirty="0"/>
              <a:t>Handling page fault (e.g., page is on disk) needs </a:t>
            </a:r>
            <a:r>
              <a:rPr lang="en-US" sz="2400" i="1" dirty="0" err="1"/>
              <a:t>restartable</a:t>
            </a:r>
            <a:r>
              <a:rPr lang="en-US" sz="2400" i="1" dirty="0"/>
              <a:t> </a:t>
            </a:r>
            <a:r>
              <a:rPr lang="en-US" sz="2400" dirty="0"/>
              <a:t>exception so software handler can resume after retrieving page</a:t>
            </a:r>
          </a:p>
          <a:p>
            <a:pPr lvl="1"/>
            <a:r>
              <a:rPr lang="en-US" sz="1800" dirty="0"/>
              <a:t>Precise exceptions are easy to restart</a:t>
            </a:r>
          </a:p>
          <a:p>
            <a:pPr lvl="1"/>
            <a:r>
              <a:rPr lang="en-US" sz="1800" dirty="0"/>
              <a:t>Can be imprecise but </a:t>
            </a:r>
            <a:r>
              <a:rPr lang="en-US" sz="1800" dirty="0" err="1"/>
              <a:t>restartable</a:t>
            </a:r>
            <a:r>
              <a:rPr lang="en-US" sz="1800" dirty="0"/>
              <a:t>, but this complicates OS software</a:t>
            </a:r>
          </a:p>
          <a:p>
            <a:r>
              <a:rPr lang="en-US" sz="2400" dirty="0"/>
              <a:t>A protection violation may abort process</a:t>
            </a:r>
          </a:p>
          <a:p>
            <a:pPr lvl="1"/>
            <a:r>
              <a:rPr lang="en-US" sz="1800" dirty="0"/>
              <a:t>But often handled the same as a page fault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7DD-8419-5243-9E56-EE2601435CE6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85508" name="Line 4"/>
          <p:cNvSpPr>
            <a:spLocks noChangeShapeType="1"/>
          </p:cNvSpPr>
          <p:nvPr/>
        </p:nvSpPr>
        <p:spPr bwMode="auto">
          <a:xfrm>
            <a:off x="5638800" y="18288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5509" name="Line 5"/>
          <p:cNvSpPr>
            <a:spLocks noChangeShapeType="1"/>
          </p:cNvSpPr>
          <p:nvPr/>
        </p:nvSpPr>
        <p:spPr bwMode="auto">
          <a:xfrm>
            <a:off x="990600" y="1828800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1685510" name="Group 6"/>
          <p:cNvGrpSpPr>
            <a:grpSpLocks/>
          </p:cNvGrpSpPr>
          <p:nvPr/>
        </p:nvGrpSpPr>
        <p:grpSpPr bwMode="auto">
          <a:xfrm>
            <a:off x="685800" y="12192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685511" name="Rectangle 7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PC</a:t>
              </a:r>
            </a:p>
          </p:txBody>
        </p:sp>
        <p:sp>
          <p:nvSpPr>
            <p:cNvPr id="1685512" name="Freeform 8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685513" name="Rectangle 9"/>
          <p:cNvSpPr>
            <a:spLocks noChangeArrowheads="1"/>
          </p:cNvSpPr>
          <p:nvPr/>
        </p:nvSpPr>
        <p:spPr bwMode="auto">
          <a:xfrm>
            <a:off x="1143000" y="1295400"/>
            <a:ext cx="685800" cy="990600"/>
          </a:xfrm>
          <a:prstGeom prst="rect">
            <a:avLst/>
          </a:prstGeom>
          <a:solidFill>
            <a:srgbClr val="FDB9FE"/>
          </a:solidFill>
          <a:ln w="28575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TLB</a:t>
            </a:r>
          </a:p>
        </p:txBody>
      </p:sp>
      <p:sp>
        <p:nvSpPr>
          <p:cNvPr id="1685514" name="Rectangle 10"/>
          <p:cNvSpPr>
            <a:spLocks noChangeArrowheads="1"/>
          </p:cNvSpPr>
          <p:nvPr/>
        </p:nvSpPr>
        <p:spPr bwMode="auto">
          <a:xfrm>
            <a:off x="1981200" y="1295400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Inst. Cache</a:t>
            </a:r>
          </a:p>
        </p:txBody>
      </p:sp>
      <p:grpSp>
        <p:nvGrpSpPr>
          <p:cNvPr id="1685515" name="Group 11"/>
          <p:cNvGrpSpPr>
            <a:grpSpLocks/>
          </p:cNvGrpSpPr>
          <p:nvPr/>
        </p:nvGrpSpPr>
        <p:grpSpPr bwMode="auto">
          <a:xfrm>
            <a:off x="3048000" y="12192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685516" name="Rectangle 1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D</a:t>
              </a:r>
            </a:p>
          </p:txBody>
        </p:sp>
        <p:sp>
          <p:nvSpPr>
            <p:cNvPr id="1685517" name="Freeform 1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685518" name="Rectangle 14"/>
          <p:cNvSpPr>
            <a:spLocks noChangeArrowheads="1"/>
          </p:cNvSpPr>
          <p:nvPr/>
        </p:nvSpPr>
        <p:spPr bwMode="auto">
          <a:xfrm>
            <a:off x="3505200" y="1295400"/>
            <a:ext cx="10668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Decode</a:t>
            </a:r>
          </a:p>
        </p:txBody>
      </p:sp>
      <p:grpSp>
        <p:nvGrpSpPr>
          <p:cNvPr id="1685519" name="Group 15"/>
          <p:cNvGrpSpPr>
            <a:grpSpLocks/>
          </p:cNvGrpSpPr>
          <p:nvPr/>
        </p:nvGrpSpPr>
        <p:grpSpPr bwMode="auto">
          <a:xfrm>
            <a:off x="4800600" y="12192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685520" name="Rectangle 1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1685521" name="Freeform 1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685522" name="Freeform 18"/>
          <p:cNvSpPr>
            <a:spLocks/>
          </p:cNvSpPr>
          <p:nvPr/>
        </p:nvSpPr>
        <p:spPr bwMode="auto">
          <a:xfrm>
            <a:off x="5257800" y="1295400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1685523" name="Group 19"/>
          <p:cNvGrpSpPr>
            <a:grpSpLocks/>
          </p:cNvGrpSpPr>
          <p:nvPr/>
        </p:nvGrpSpPr>
        <p:grpSpPr bwMode="auto">
          <a:xfrm>
            <a:off x="5791200" y="12192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685524" name="Rectangle 2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M</a:t>
              </a:r>
            </a:p>
          </p:txBody>
        </p:sp>
        <p:sp>
          <p:nvSpPr>
            <p:cNvPr id="1685525" name="Freeform 2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685526" name="Rectangle 22"/>
          <p:cNvSpPr>
            <a:spLocks noChangeArrowheads="1"/>
          </p:cNvSpPr>
          <p:nvPr/>
        </p:nvSpPr>
        <p:spPr bwMode="auto">
          <a:xfrm>
            <a:off x="6248400" y="1295400"/>
            <a:ext cx="762000" cy="990600"/>
          </a:xfrm>
          <a:prstGeom prst="rect">
            <a:avLst/>
          </a:prstGeom>
          <a:solidFill>
            <a:srgbClr val="FDB9FE"/>
          </a:solidFill>
          <a:ln w="28575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Data TLB</a:t>
            </a:r>
          </a:p>
        </p:txBody>
      </p:sp>
      <p:sp>
        <p:nvSpPr>
          <p:cNvPr id="1685527" name="Rectangle 23"/>
          <p:cNvSpPr>
            <a:spLocks noChangeArrowheads="1"/>
          </p:cNvSpPr>
          <p:nvPr/>
        </p:nvSpPr>
        <p:spPr bwMode="auto">
          <a:xfrm>
            <a:off x="7162800" y="1295400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Data Cache</a:t>
            </a:r>
          </a:p>
        </p:txBody>
      </p:sp>
      <p:grpSp>
        <p:nvGrpSpPr>
          <p:cNvPr id="1685528" name="Group 24"/>
          <p:cNvGrpSpPr>
            <a:grpSpLocks/>
          </p:cNvGrpSpPr>
          <p:nvPr/>
        </p:nvGrpSpPr>
        <p:grpSpPr bwMode="auto">
          <a:xfrm>
            <a:off x="8229600" y="12192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685529" name="Rectangle 2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W</a:t>
              </a:r>
            </a:p>
          </p:txBody>
        </p:sp>
        <p:sp>
          <p:nvSpPr>
            <p:cNvPr id="1685530" name="Freeform 2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685531" name="Line 27"/>
          <p:cNvSpPr>
            <a:spLocks noChangeShapeType="1"/>
          </p:cNvSpPr>
          <p:nvPr/>
        </p:nvSpPr>
        <p:spPr bwMode="auto">
          <a:xfrm>
            <a:off x="5105400" y="1524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5532" name="Line 28"/>
          <p:cNvSpPr>
            <a:spLocks noChangeShapeType="1"/>
          </p:cNvSpPr>
          <p:nvPr/>
        </p:nvSpPr>
        <p:spPr bwMode="auto">
          <a:xfrm>
            <a:off x="5105400" y="2133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5533" name="Text Box 29"/>
          <p:cNvSpPr txBox="1">
            <a:spLocks noChangeArrowheads="1"/>
          </p:cNvSpPr>
          <p:nvPr/>
        </p:nvSpPr>
        <p:spPr bwMode="auto">
          <a:xfrm>
            <a:off x="5334000" y="1524000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+</a:t>
            </a:r>
          </a:p>
        </p:txBody>
      </p:sp>
      <p:sp>
        <p:nvSpPr>
          <p:cNvPr id="1685534" name="Line 30"/>
          <p:cNvSpPr>
            <a:spLocks noChangeShapeType="1"/>
          </p:cNvSpPr>
          <p:nvPr/>
        </p:nvSpPr>
        <p:spPr bwMode="auto">
          <a:xfrm>
            <a:off x="1447800" y="2286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5535" name="Line 31"/>
          <p:cNvSpPr>
            <a:spLocks noChangeShapeType="1"/>
          </p:cNvSpPr>
          <p:nvPr/>
        </p:nvSpPr>
        <p:spPr bwMode="auto">
          <a:xfrm>
            <a:off x="6629400" y="2286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5536" name="Text Box 32"/>
          <p:cNvSpPr txBox="1">
            <a:spLocks noChangeArrowheads="1"/>
          </p:cNvSpPr>
          <p:nvPr/>
        </p:nvSpPr>
        <p:spPr bwMode="auto">
          <a:xfrm>
            <a:off x="67023" y="2429303"/>
            <a:ext cx="300761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TLB miss? Page Fault?</a:t>
            </a:r>
          </a:p>
          <a:p>
            <a:pPr algn="ctr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Protection violation?</a:t>
            </a:r>
            <a:endParaRPr lang="en-US" sz="2400" dirty="0">
              <a:solidFill>
                <a:srgbClr val="56127A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85537" name="Text Box 33"/>
          <p:cNvSpPr txBox="1">
            <a:spLocks noChangeArrowheads="1"/>
          </p:cNvSpPr>
          <p:nvPr/>
        </p:nvSpPr>
        <p:spPr bwMode="auto">
          <a:xfrm>
            <a:off x="5081935" y="2429303"/>
            <a:ext cx="300761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TLB miss? Page Fault?</a:t>
            </a:r>
          </a:p>
          <a:p>
            <a:pPr algn="ctr">
              <a:spcBef>
                <a:spcPct val="0"/>
              </a:spcBef>
            </a:pPr>
            <a:r>
              <a:rPr lang="en-US" sz="2400" i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Protection violation?</a:t>
            </a:r>
            <a:endParaRPr lang="en-US" sz="2400">
              <a:solidFill>
                <a:srgbClr val="56127A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75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07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R10000 Off-Chip L2 Cache</a:t>
            </a:r>
            <a:br>
              <a:rPr lang="en-US" dirty="0"/>
            </a:br>
            <a:r>
              <a:rPr lang="en-US" dirty="0"/>
              <a:t>(Yeager, IEEE Micro 1996)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C2A54D-D38A-6449-A27D-1BD4A1440DD2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5" name="Picture 4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45864"/>
            <a:ext cx="5181600" cy="577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98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partly inspired by previous MIT 6.823 and Berkeley CS252 computer architecture courses created by my collaborators and colleagues:</a:t>
            </a:r>
          </a:p>
          <a:p>
            <a:pPr lvl="1"/>
            <a:r>
              <a:rPr lang="en-US" dirty="0" err="1"/>
              <a:t>Arvind</a:t>
            </a:r>
            <a:r>
              <a:rPr lang="en-US" dirty="0"/>
              <a:t> (MIT)</a:t>
            </a:r>
          </a:p>
          <a:p>
            <a:pPr lvl="1"/>
            <a:r>
              <a:rPr lang="en-US" dirty="0"/>
              <a:t>Joel </a:t>
            </a:r>
            <a:r>
              <a:rPr lang="en-US" dirty="0" err="1"/>
              <a:t>Emer</a:t>
            </a:r>
            <a:r>
              <a:rPr lang="en-US" dirty="0"/>
              <a:t> (Intel/MIT)</a:t>
            </a:r>
          </a:p>
          <a:p>
            <a:pPr lvl="1"/>
            <a:r>
              <a:rPr lang="en-US" dirty="0"/>
              <a:t>James Hoe (CMU)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Kubiatowicz</a:t>
            </a:r>
            <a:r>
              <a:rPr lang="en-US" dirty="0"/>
              <a:t> (UCB)</a:t>
            </a:r>
          </a:p>
          <a:p>
            <a:pPr lvl="1"/>
            <a:r>
              <a:rPr lang="en-US" dirty="0"/>
              <a:t>David Patterson (UCB)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7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Verdana"/>
              </a:rPr>
              <a:t>Way-Predicting Caches</a:t>
            </a:r>
            <a:br>
              <a:rPr lang="en-US" dirty="0">
                <a:sym typeface="Verdana"/>
              </a:rPr>
            </a:br>
            <a:r>
              <a:rPr lang="en-US" dirty="0">
                <a:sym typeface="Verdana"/>
              </a:rPr>
              <a:t>(MIPS R10000 L2 cache)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C2A54D-D38A-6449-A27D-1BD4A1440DD2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Shape 800"/>
          <p:cNvSpPr txBox="1">
            <a:spLocks/>
          </p:cNvSpPr>
          <p:nvPr/>
        </p:nvSpPr>
        <p:spPr bwMode="auto">
          <a:xfrm>
            <a:off x="990600" y="1143000"/>
            <a:ext cx="8153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Use processor address to index into way-prediction table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-128"/>
              <a:cs typeface="Calibri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Look in predicted way at given index, then: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-128"/>
              <a:cs typeface="Calibri"/>
            </a:endParaRPr>
          </a:p>
        </p:txBody>
      </p:sp>
      <p:cxnSp>
        <p:nvCxnSpPr>
          <p:cNvPr id="5" name="Shape 801"/>
          <p:cNvCxnSpPr/>
          <p:nvPr/>
        </p:nvCxnSpPr>
        <p:spPr>
          <a:xfrm flipH="1">
            <a:off x="2503488" y="1981200"/>
            <a:ext cx="1676400" cy="1295400"/>
          </a:xfrm>
          <a:prstGeom prst="straightConnector1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6" name="Shape 802"/>
          <p:cNvSpPr txBox="1"/>
          <p:nvPr/>
        </p:nvSpPr>
        <p:spPr>
          <a:xfrm>
            <a:off x="2655888" y="2209800"/>
            <a:ext cx="5937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6EA8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686EA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HIT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Shape 803"/>
          <p:cNvCxnSpPr/>
          <p:nvPr/>
        </p:nvCxnSpPr>
        <p:spPr>
          <a:xfrm>
            <a:off x="4332288" y="1981200"/>
            <a:ext cx="1676400" cy="1295400"/>
          </a:xfrm>
          <a:prstGeom prst="straightConnector1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8" name="Shape 804"/>
          <p:cNvSpPr txBox="1"/>
          <p:nvPr/>
        </p:nvSpPr>
        <p:spPr>
          <a:xfrm>
            <a:off x="5246688" y="2209800"/>
            <a:ext cx="115411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6EA8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686EA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MISS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805"/>
          <p:cNvSpPr txBox="1"/>
          <p:nvPr/>
        </p:nvSpPr>
        <p:spPr>
          <a:xfrm>
            <a:off x="1061244" y="3334639"/>
            <a:ext cx="1883569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Return copy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of data from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cache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806"/>
          <p:cNvSpPr txBox="1"/>
          <p:nvPr/>
        </p:nvSpPr>
        <p:spPr>
          <a:xfrm>
            <a:off x="4697413" y="3459162"/>
            <a:ext cx="3074987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Look in other way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of data from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next level of cache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807"/>
          <p:cNvCxnSpPr/>
          <p:nvPr/>
        </p:nvCxnSpPr>
        <p:spPr>
          <a:xfrm>
            <a:off x="6008688" y="4495800"/>
            <a:ext cx="0" cy="1066800"/>
          </a:xfrm>
          <a:prstGeom prst="straightConnector1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2" name="Shape 808"/>
          <p:cNvSpPr txBox="1"/>
          <p:nvPr/>
        </p:nvSpPr>
        <p:spPr>
          <a:xfrm>
            <a:off x="6161087" y="4800600"/>
            <a:ext cx="1039811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6EA8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686EA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MISS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Shape 809"/>
          <p:cNvCxnSpPr/>
          <p:nvPr/>
        </p:nvCxnSpPr>
        <p:spPr>
          <a:xfrm rot="10800000">
            <a:off x="2362201" y="4191001"/>
            <a:ext cx="2519363" cy="841375"/>
          </a:xfrm>
          <a:prstGeom prst="curvedConnector3">
            <a:avLst>
              <a:gd name="adj1" fmla="val 100036"/>
            </a:avLst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4" name="Shape 810"/>
          <p:cNvCxnSpPr/>
          <p:nvPr/>
        </p:nvCxnSpPr>
        <p:spPr>
          <a:xfrm rot="5400000" flipH="1" flipV="1">
            <a:off x="4876800" y="3886200"/>
            <a:ext cx="1143000" cy="1143000"/>
          </a:xfrm>
          <a:prstGeom prst="curvedConnector3">
            <a:avLst>
              <a:gd name="adj1" fmla="val -4321"/>
            </a:avLst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" name="Shape 811"/>
          <p:cNvSpPr txBox="1"/>
          <p:nvPr/>
        </p:nvSpPr>
        <p:spPr>
          <a:xfrm>
            <a:off x="1893888" y="4953000"/>
            <a:ext cx="297180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6EA8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686EA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SLOW HIT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(change entry in prediction table)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491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R10000 L2 Cache Timing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C2A54D-D38A-6449-A27D-1BD4A1440DD2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4" name="Picture 3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914400"/>
            <a:ext cx="9143059" cy="545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7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Verdana"/>
              </a:rPr>
              <a:t>Way-Predicting Instruction Cache </a:t>
            </a:r>
            <a:br>
              <a:rPr lang="en-US" dirty="0">
                <a:sym typeface="Verdana"/>
              </a:rPr>
            </a:br>
            <a:r>
              <a:rPr lang="en-US" dirty="0">
                <a:sym typeface="Verdana"/>
              </a:rPr>
              <a:t>(Alpha 21264-like)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C2A54D-D38A-6449-A27D-1BD4A1440DD2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Shape 820"/>
          <p:cNvSpPr txBox="1">
            <a:spLocks/>
          </p:cNvSpPr>
          <p:nvPr/>
        </p:nvSpPr>
        <p:spPr bwMode="auto">
          <a:xfrm>
            <a:off x="0" y="1543050"/>
            <a:ext cx="6907213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	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" name="Shape 821"/>
          <p:cNvSpPr/>
          <p:nvPr/>
        </p:nvSpPr>
        <p:spPr>
          <a:xfrm>
            <a:off x="3820055" y="2503487"/>
            <a:ext cx="344487" cy="10048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810"/>
                </a:moveTo>
                <a:lnTo>
                  <a:pt x="0" y="10616"/>
                </a:lnTo>
                <a:lnTo>
                  <a:pt x="0" y="0"/>
                </a:lnTo>
                <a:lnTo>
                  <a:pt x="119447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822"/>
          <p:cNvSpPr/>
          <p:nvPr/>
        </p:nvSpPr>
        <p:spPr>
          <a:xfrm>
            <a:off x="3705755" y="3506787"/>
            <a:ext cx="306387" cy="1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89533" y="0"/>
                </a:lnTo>
                <a:lnTo>
                  <a:pt x="119378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823"/>
          <p:cNvSpPr/>
          <p:nvPr/>
        </p:nvSpPr>
        <p:spPr>
          <a:xfrm>
            <a:off x="3489855" y="3214687"/>
            <a:ext cx="203200" cy="584200"/>
          </a:xfrm>
          <a:prstGeom prst="rect">
            <a:avLst/>
          </a:prstGeom>
          <a:solidFill>
            <a:schemeClr val="folHlink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" name="Shape 824"/>
          <p:cNvCxnSpPr/>
          <p:nvPr/>
        </p:nvCxnSpPr>
        <p:spPr>
          <a:xfrm>
            <a:off x="3718455" y="3506787"/>
            <a:ext cx="50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" name="Shape 825"/>
          <p:cNvSpPr txBox="1"/>
          <p:nvPr/>
        </p:nvSpPr>
        <p:spPr>
          <a:xfrm>
            <a:off x="3412067" y="3411537"/>
            <a:ext cx="379412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826"/>
          <p:cNvSpPr/>
          <p:nvPr/>
        </p:nvSpPr>
        <p:spPr>
          <a:xfrm>
            <a:off x="3553355" y="3722687"/>
            <a:ext cx="77787" cy="777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7551"/>
                </a:moveTo>
                <a:lnTo>
                  <a:pt x="58775" y="0"/>
                </a:lnTo>
                <a:lnTo>
                  <a:pt x="117551" y="117551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827"/>
          <p:cNvSpPr txBox="1"/>
          <p:nvPr/>
        </p:nvSpPr>
        <p:spPr>
          <a:xfrm>
            <a:off x="4021667" y="3124200"/>
            <a:ext cx="2655887" cy="14636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Shape 828"/>
          <p:cNvSpPr txBox="1"/>
          <p:nvPr/>
        </p:nvSpPr>
        <p:spPr>
          <a:xfrm>
            <a:off x="3969280" y="3349625"/>
            <a:ext cx="528637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addr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829"/>
          <p:cNvSpPr txBox="1"/>
          <p:nvPr/>
        </p:nvSpPr>
        <p:spPr>
          <a:xfrm>
            <a:off x="6139392" y="3403600"/>
            <a:ext cx="458787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inst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830"/>
          <p:cNvSpPr txBox="1"/>
          <p:nvPr/>
        </p:nvSpPr>
        <p:spPr>
          <a:xfrm>
            <a:off x="4894792" y="3692525"/>
            <a:ext cx="1012825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Primary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Instruction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Cache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831"/>
          <p:cNvSpPr txBox="1"/>
          <p:nvPr/>
        </p:nvSpPr>
        <p:spPr>
          <a:xfrm>
            <a:off x="3562880" y="1927225"/>
            <a:ext cx="465137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0x4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832"/>
          <p:cNvSpPr/>
          <p:nvPr/>
        </p:nvSpPr>
        <p:spPr>
          <a:xfrm>
            <a:off x="4097867" y="1968500"/>
            <a:ext cx="382587" cy="6111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49870"/>
                </a:lnTo>
                <a:lnTo>
                  <a:pt x="23900" y="59844"/>
                </a:lnTo>
                <a:lnTo>
                  <a:pt x="0" y="69818"/>
                </a:lnTo>
                <a:lnTo>
                  <a:pt x="0" y="119688"/>
                </a:lnTo>
                <a:lnTo>
                  <a:pt x="119502" y="89766"/>
                </a:lnTo>
                <a:lnTo>
                  <a:pt x="119502" y="29922"/>
                </a:lnTo>
                <a:lnTo>
                  <a:pt x="0" y="0"/>
                </a:lnTo>
              </a:path>
            </a:pathLst>
          </a:cu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" name="Shape 833"/>
          <p:cNvCxnSpPr/>
          <p:nvPr/>
        </p:nvCxnSpPr>
        <p:spPr>
          <a:xfrm>
            <a:off x="4028017" y="2044700"/>
            <a:ext cx="63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" name="Shape 834"/>
          <p:cNvSpPr txBox="1"/>
          <p:nvPr/>
        </p:nvSpPr>
        <p:spPr>
          <a:xfrm>
            <a:off x="4081992" y="2155825"/>
            <a:ext cx="42703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Add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835"/>
          <p:cNvSpPr/>
          <p:nvPr/>
        </p:nvSpPr>
        <p:spPr>
          <a:xfrm>
            <a:off x="3185055" y="1616075"/>
            <a:ext cx="1452562" cy="681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03" y="120000"/>
                </a:moveTo>
                <a:lnTo>
                  <a:pt x="119999" y="120000"/>
                </a:lnTo>
                <a:lnTo>
                  <a:pt x="119999" y="0"/>
                </a:lnTo>
                <a:lnTo>
                  <a:pt x="0" y="279"/>
                </a:lnTo>
                <a:lnTo>
                  <a:pt x="0" y="102937"/>
                </a:lnTo>
              </a:path>
            </a:pathLst>
          </a:cu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Shape 836"/>
          <p:cNvSpPr/>
          <p:nvPr/>
        </p:nvSpPr>
        <p:spPr>
          <a:xfrm rot="5400000">
            <a:off x="2915973" y="2047081"/>
            <a:ext cx="230187" cy="517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172" y="15092"/>
                </a:moveTo>
                <a:lnTo>
                  <a:pt x="119172" y="104539"/>
                </a:lnTo>
                <a:lnTo>
                  <a:pt x="0" y="119631"/>
                </a:lnTo>
                <a:lnTo>
                  <a:pt x="0" y="0"/>
                </a:lnTo>
                <a:lnTo>
                  <a:pt x="119172" y="15092"/>
                </a:lnTo>
              </a:path>
            </a:pathLst>
          </a:cu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837"/>
          <p:cNvSpPr txBox="1"/>
          <p:nvPr/>
        </p:nvSpPr>
        <p:spPr>
          <a:xfrm>
            <a:off x="4021667" y="4597400"/>
            <a:ext cx="2655887" cy="3460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Sequential Way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838"/>
          <p:cNvSpPr txBox="1"/>
          <p:nvPr/>
        </p:nvSpPr>
        <p:spPr>
          <a:xfrm>
            <a:off x="4021667" y="4940300"/>
            <a:ext cx="2655887" cy="3460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Branch Target Way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839"/>
          <p:cNvSpPr txBox="1"/>
          <p:nvPr/>
        </p:nvSpPr>
        <p:spPr>
          <a:xfrm>
            <a:off x="4032780" y="3946525"/>
            <a:ext cx="488950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way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840"/>
          <p:cNvSpPr txBox="1"/>
          <p:nvPr/>
        </p:nvSpPr>
        <p:spPr>
          <a:xfrm>
            <a:off x="1524000" y="1143000"/>
            <a:ext cx="2219855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Jump target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Shape 841"/>
          <p:cNvCxnSpPr/>
          <p:nvPr/>
        </p:nvCxnSpPr>
        <p:spPr>
          <a:xfrm>
            <a:off x="2895600" y="1524000"/>
            <a:ext cx="22755" cy="6508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6" name="Shape 842"/>
          <p:cNvSpPr/>
          <p:nvPr/>
        </p:nvSpPr>
        <p:spPr>
          <a:xfrm>
            <a:off x="3032655" y="2420937"/>
            <a:ext cx="419100" cy="10874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18598"/>
                </a:lnTo>
              </a:path>
            </a:pathLst>
          </a:custGeom>
          <a:noFill/>
          <a:ln w="25400" cap="flat" cmpd="sng">
            <a:solidFill>
              <a:schemeClr val="dk1"/>
            </a:solidFill>
            <a:prstDash val="solid"/>
            <a:miter lim="524288"/>
            <a:headEnd type="none" w="med" len="med"/>
            <a:tailEnd type="triangle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" name="Shape 843"/>
          <p:cNvCxnSpPr/>
          <p:nvPr/>
        </p:nvCxnSpPr>
        <p:spPr>
          <a:xfrm>
            <a:off x="1826155" y="2314575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8" name="Shape 844"/>
          <p:cNvSpPr/>
          <p:nvPr/>
        </p:nvSpPr>
        <p:spPr>
          <a:xfrm>
            <a:off x="2305580" y="3800475"/>
            <a:ext cx="230187" cy="517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172" y="15092"/>
                </a:moveTo>
                <a:lnTo>
                  <a:pt x="119172" y="104539"/>
                </a:lnTo>
                <a:lnTo>
                  <a:pt x="0" y="119631"/>
                </a:lnTo>
                <a:lnTo>
                  <a:pt x="0" y="0"/>
                </a:lnTo>
                <a:lnTo>
                  <a:pt x="119172" y="15092"/>
                </a:lnTo>
              </a:path>
            </a:pathLst>
          </a:cu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" name="Shape 845"/>
          <p:cNvCxnSpPr/>
          <p:nvPr/>
        </p:nvCxnSpPr>
        <p:spPr>
          <a:xfrm>
            <a:off x="6677555" y="5108575"/>
            <a:ext cx="317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" name="Shape 846"/>
          <p:cNvCxnSpPr/>
          <p:nvPr/>
        </p:nvCxnSpPr>
        <p:spPr>
          <a:xfrm>
            <a:off x="6982355" y="5108575"/>
            <a:ext cx="0" cy="558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" name="Shape 847"/>
          <p:cNvCxnSpPr/>
          <p:nvPr/>
        </p:nvCxnSpPr>
        <p:spPr>
          <a:xfrm rot="10800000">
            <a:off x="2080155" y="5667375"/>
            <a:ext cx="4902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" name="Shape 848"/>
          <p:cNvCxnSpPr/>
          <p:nvPr/>
        </p:nvCxnSpPr>
        <p:spPr>
          <a:xfrm rot="10800000">
            <a:off x="2067455" y="4194175"/>
            <a:ext cx="0" cy="1473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" name="Shape 849"/>
          <p:cNvCxnSpPr/>
          <p:nvPr/>
        </p:nvCxnSpPr>
        <p:spPr>
          <a:xfrm>
            <a:off x="2054755" y="4206875"/>
            <a:ext cx="2286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4" name="Shape 850"/>
          <p:cNvCxnSpPr/>
          <p:nvPr/>
        </p:nvCxnSpPr>
        <p:spPr>
          <a:xfrm>
            <a:off x="6677555" y="4740275"/>
            <a:ext cx="635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" name="Shape 851"/>
          <p:cNvCxnSpPr/>
          <p:nvPr/>
        </p:nvCxnSpPr>
        <p:spPr>
          <a:xfrm>
            <a:off x="7312555" y="4727575"/>
            <a:ext cx="0" cy="1257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Shape 852"/>
          <p:cNvCxnSpPr/>
          <p:nvPr/>
        </p:nvCxnSpPr>
        <p:spPr>
          <a:xfrm rot="10800000">
            <a:off x="1584855" y="5997575"/>
            <a:ext cx="57277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Shape 853"/>
          <p:cNvCxnSpPr/>
          <p:nvPr/>
        </p:nvCxnSpPr>
        <p:spPr>
          <a:xfrm rot="10800000">
            <a:off x="1572155" y="3940175"/>
            <a:ext cx="0" cy="2044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Shape 854"/>
          <p:cNvCxnSpPr/>
          <p:nvPr/>
        </p:nvCxnSpPr>
        <p:spPr>
          <a:xfrm rot="10800000" flipH="1">
            <a:off x="1584855" y="3927475"/>
            <a:ext cx="736600" cy="12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9" name="Shape 855"/>
          <p:cNvCxnSpPr/>
          <p:nvPr/>
        </p:nvCxnSpPr>
        <p:spPr>
          <a:xfrm>
            <a:off x="2511955" y="4054475"/>
            <a:ext cx="1473200" cy="12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0" name="Shape 856"/>
          <p:cNvCxnSpPr/>
          <p:nvPr/>
        </p:nvCxnSpPr>
        <p:spPr>
          <a:xfrm>
            <a:off x="2448455" y="2314575"/>
            <a:ext cx="0" cy="1524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1" name="Shape 857"/>
          <p:cNvSpPr txBox="1"/>
          <p:nvPr/>
        </p:nvSpPr>
        <p:spPr>
          <a:xfrm>
            <a:off x="1149880" y="2092325"/>
            <a:ext cx="7080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Jump </a:t>
            </a:r>
            <a:b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control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Shape 858"/>
          <p:cNvCxnSpPr/>
          <p:nvPr/>
        </p:nvCxnSpPr>
        <p:spPr>
          <a:xfrm>
            <a:off x="6677555" y="3521075"/>
            <a:ext cx="12573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5" name="TextBox 44"/>
          <p:cNvSpPr txBox="1"/>
          <p:nvPr/>
        </p:nvSpPr>
        <p:spPr>
          <a:xfrm>
            <a:off x="5105400" y="1219200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Store last-used way for sequential path and predicted branch taken path.  Can be fetching multiple instructions per cycle.</a:t>
            </a:r>
          </a:p>
        </p:txBody>
      </p:sp>
    </p:spTree>
    <p:extLst>
      <p:ext uri="{BB962C8B-B14F-4D97-AF65-F5344CB8AC3E}">
        <p14:creationId xmlns:p14="http://schemas.microsoft.com/office/powerpoint/2010/main" val="105192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2" name="Rectangle 2">
            <a:extLst>
              <a:ext uri="{FF2B5EF4-FFF2-40B4-BE49-F238E27FC236}">
                <a16:creationId xmlns:a16="http://schemas.microsoft.com/office/drawing/2014/main" id="{0A5EDBC7-2ED6-A04D-9CB2-3B9C0E7F4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Reduce Miss Penalty of Long Blocks:</a:t>
            </a:r>
            <a:br>
              <a:rPr lang="en-US" altLang="en-US" dirty="0"/>
            </a:br>
            <a:r>
              <a:rPr lang="en-US" altLang="en-US" dirty="0"/>
              <a:t>Early Restart and Critical Word First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FBFD67D-EE57-0E43-A6C8-0F20352D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6477000"/>
            <a:ext cx="1905000" cy="292100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3A4524-22AC-534D-A708-BF4EC01F8049}" type="slidenum"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71843" name="Rectangle 3">
            <a:extLst>
              <a:ext uri="{FF2B5EF4-FFF2-40B4-BE49-F238E27FC236}">
                <a16:creationId xmlns:a16="http://schemas.microsoft.com/office/drawing/2014/main" id="{3AB78C40-6B5C-184B-8CF9-83479C742C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71475" y="1340822"/>
            <a:ext cx="8401050" cy="285017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Don’t wait for full block before restarting CPU</a:t>
            </a:r>
          </a:p>
          <a:p>
            <a:r>
              <a:rPr lang="en-US" altLang="en-US" i="1" u="sng" dirty="0">
                <a:solidFill>
                  <a:schemeClr val="hlink"/>
                </a:solidFill>
              </a:rPr>
              <a:t>Early restart</a:t>
            </a:r>
            <a:r>
              <a:rPr lang="en-US" altLang="en-US" dirty="0"/>
              <a:t>—As soon as the requested word of the block arrives, send it to the CPU and let the CPU continue execution</a:t>
            </a:r>
          </a:p>
          <a:p>
            <a:r>
              <a:rPr lang="en-US" altLang="en-US" i="1" u="sng" dirty="0">
                <a:solidFill>
                  <a:schemeClr val="hlink"/>
                </a:solidFill>
              </a:rPr>
              <a:t>Critical Word First</a:t>
            </a:r>
            <a:r>
              <a:rPr lang="en-US" altLang="en-US" dirty="0"/>
              <a:t>—Request the missed word first from memory and send it to the CPU as soon as it arrives; let the CPU continue execution while filling the rest of the words in the block</a:t>
            </a:r>
          </a:p>
          <a:p>
            <a:pPr lvl="1"/>
            <a:r>
              <a:rPr lang="en-US" altLang="en-US" sz="2000" dirty="0"/>
              <a:t>Long blocks more popular today </a:t>
            </a:r>
            <a:r>
              <a:rPr lang="en-US" altLang="en-US" sz="2000" b="1" dirty="0">
                <a:sym typeface="Symbol" pitchFamily="2" charset="2"/>
              </a:rPr>
              <a:t></a:t>
            </a:r>
            <a:r>
              <a:rPr lang="en-US" altLang="en-US" sz="2000" dirty="0"/>
              <a:t> Critical Word 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Widely used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CF5783-4C1F-1740-B6C1-11613A037A3D}"/>
              </a:ext>
            </a:extLst>
          </p:cNvPr>
          <p:cNvGrpSpPr/>
          <p:nvPr/>
        </p:nvGrpSpPr>
        <p:grpSpPr>
          <a:xfrm>
            <a:off x="1509762" y="4343313"/>
            <a:ext cx="2209800" cy="2050078"/>
            <a:chOff x="1714500" y="4651774"/>
            <a:chExt cx="2209800" cy="205007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8B63990-01CE-C544-9B2A-7BD721DC7D3E}"/>
                </a:ext>
              </a:extLst>
            </p:cNvPr>
            <p:cNvSpPr/>
            <p:nvPr/>
          </p:nvSpPr>
          <p:spPr>
            <a:xfrm>
              <a:off x="1714500" y="5177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Word 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5A969F-F586-9946-988F-108D105686E1}"/>
                </a:ext>
              </a:extLst>
            </p:cNvPr>
            <p:cNvSpPr/>
            <p:nvPr/>
          </p:nvSpPr>
          <p:spPr>
            <a:xfrm>
              <a:off x="1714500" y="5558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Word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640732-74DF-744E-B6CE-D3C328B00A64}"/>
                </a:ext>
              </a:extLst>
            </p:cNvPr>
            <p:cNvSpPr/>
            <p:nvPr/>
          </p:nvSpPr>
          <p:spPr>
            <a:xfrm>
              <a:off x="1714500" y="5939852"/>
              <a:ext cx="2209800" cy="381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Word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28299A-39C7-1F40-8502-ECE525FAFC6C}"/>
                </a:ext>
              </a:extLst>
            </p:cNvPr>
            <p:cNvSpPr/>
            <p:nvPr/>
          </p:nvSpPr>
          <p:spPr>
            <a:xfrm>
              <a:off x="1714500" y="6320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Word 3</a:t>
              </a:r>
            </a:p>
          </p:txBody>
        </p:sp>
        <p:sp>
          <p:nvSpPr>
            <p:cNvPr id="3" name="Up Arrow 2">
              <a:extLst>
                <a:ext uri="{FF2B5EF4-FFF2-40B4-BE49-F238E27FC236}">
                  <a16:creationId xmlns:a16="http://schemas.microsoft.com/office/drawing/2014/main" id="{84844F4F-9494-4141-861D-959E95C48A58}"/>
                </a:ext>
              </a:extLst>
            </p:cNvPr>
            <p:cNvSpPr/>
            <p:nvPr/>
          </p:nvSpPr>
          <p:spPr>
            <a:xfrm>
              <a:off x="1935756" y="4651774"/>
              <a:ext cx="1767288" cy="449878"/>
            </a:xfrm>
            <a:prstGeom prst="upArrow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To CPU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2C6551C-B2ED-2B44-839A-BCC91D39C0B6}"/>
              </a:ext>
            </a:extLst>
          </p:cNvPr>
          <p:cNvGrpSpPr/>
          <p:nvPr/>
        </p:nvGrpSpPr>
        <p:grpSpPr>
          <a:xfrm>
            <a:off x="4501620" y="4343313"/>
            <a:ext cx="2209800" cy="2050078"/>
            <a:chOff x="5194716" y="4651774"/>
            <a:chExt cx="2209800" cy="205007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B294A2-18AE-7643-AF58-33692BEEAE62}"/>
                </a:ext>
              </a:extLst>
            </p:cNvPr>
            <p:cNvSpPr/>
            <p:nvPr/>
          </p:nvSpPr>
          <p:spPr>
            <a:xfrm>
              <a:off x="5194716" y="5177852"/>
              <a:ext cx="2209800" cy="381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Word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B86BD6-EF3C-A043-885A-8B944D7B03E7}"/>
                </a:ext>
              </a:extLst>
            </p:cNvPr>
            <p:cNvSpPr/>
            <p:nvPr/>
          </p:nvSpPr>
          <p:spPr>
            <a:xfrm>
              <a:off x="5194716" y="5558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Word 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E19C80-6378-5F41-BB4B-57460983A1C1}"/>
                </a:ext>
              </a:extLst>
            </p:cNvPr>
            <p:cNvSpPr/>
            <p:nvPr/>
          </p:nvSpPr>
          <p:spPr>
            <a:xfrm>
              <a:off x="5194716" y="5939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Word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21DE11-4CA5-4242-ADCB-5DA4C3C85E2B}"/>
                </a:ext>
              </a:extLst>
            </p:cNvPr>
            <p:cNvSpPr/>
            <p:nvPr/>
          </p:nvSpPr>
          <p:spPr>
            <a:xfrm>
              <a:off x="5194716" y="6320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Word 1</a:t>
              </a:r>
            </a:p>
          </p:txBody>
        </p: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FC5DD0BD-704C-6347-9DCE-C05A8A24FEA2}"/>
                </a:ext>
              </a:extLst>
            </p:cNvPr>
            <p:cNvSpPr/>
            <p:nvPr/>
          </p:nvSpPr>
          <p:spPr>
            <a:xfrm>
              <a:off x="5415972" y="4651774"/>
              <a:ext cx="1767288" cy="449878"/>
            </a:xfrm>
            <a:prstGeom prst="upArrow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To CPU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F3D6DE-3FD1-5449-AB72-CEFB21788411}"/>
              </a:ext>
            </a:extLst>
          </p:cNvPr>
          <p:cNvSpPr txBox="1"/>
          <p:nvPr/>
        </p:nvSpPr>
        <p:spPr>
          <a:xfrm>
            <a:off x="6708725" y="5631391"/>
            <a:ext cx="2127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Rest of line filled in with wrap-around on cache line</a:t>
            </a:r>
          </a:p>
        </p:txBody>
      </p:sp>
    </p:spTree>
    <p:extLst>
      <p:ext uri="{BB962C8B-B14F-4D97-AF65-F5344CB8AC3E}">
        <p14:creationId xmlns:p14="http://schemas.microsoft.com/office/powerpoint/2010/main" val="3229769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1843" grpId="0" build="p" autoUpdateAnimBg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5929D-A035-5F4C-BFF4-6B8256AB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22A530-C046-904E-8BE7-74605C9258B1}" type="slidenum"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75938" name="Rectangle 2">
            <a:extLst>
              <a:ext uri="{FF2B5EF4-FFF2-40B4-BE49-F238E27FC236}">
                <a16:creationId xmlns:a16="http://schemas.microsoft.com/office/drawing/2014/main" id="{3D4543A7-E354-9947-AFE0-5D3F922CC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85725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Increasing Cache Bandwidth with</a:t>
            </a:r>
            <a:br>
              <a:rPr lang="en-US" altLang="en-US"/>
            </a:br>
            <a:r>
              <a:rPr lang="en-US" altLang="en-US"/>
              <a:t>Non-Blocking Caches</a:t>
            </a:r>
          </a:p>
        </p:txBody>
      </p:sp>
      <p:sp>
        <p:nvSpPr>
          <p:cNvPr id="1575939" name="Rectangle 3">
            <a:extLst>
              <a:ext uri="{FF2B5EF4-FFF2-40B4-BE49-F238E27FC236}">
                <a16:creationId xmlns:a16="http://schemas.microsoft.com/office/drawing/2014/main" id="{A8010027-4A61-3848-A463-A075C752F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0105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i="1" u="sng" dirty="0">
                <a:solidFill>
                  <a:schemeClr val="hlink"/>
                </a:solidFill>
              </a:rPr>
              <a:t>Non-blocking cache</a:t>
            </a:r>
            <a:r>
              <a:rPr lang="en-US" altLang="en-US" u="sng" dirty="0"/>
              <a:t> </a:t>
            </a:r>
            <a:r>
              <a:rPr lang="en-US" altLang="en-US" dirty="0"/>
              <a:t>or  </a:t>
            </a:r>
            <a:r>
              <a:rPr lang="en-US" altLang="en-US" i="1" u="sng" dirty="0">
                <a:solidFill>
                  <a:schemeClr val="hlink"/>
                </a:solidFill>
              </a:rPr>
              <a:t>lockup-free cache</a:t>
            </a:r>
            <a:r>
              <a:rPr lang="en-US" altLang="en-US" u="sng" dirty="0"/>
              <a:t> </a:t>
            </a:r>
            <a:r>
              <a:rPr lang="en-US" altLang="en-US" dirty="0"/>
              <a:t>allow data cache to continue to supply cache hits during a miss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requires Full/Empty bits on registers or out-of-order execution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“</a:t>
            </a:r>
            <a:r>
              <a:rPr lang="en-US" altLang="en-US" i="1" u="sng" dirty="0">
                <a:solidFill>
                  <a:schemeClr val="hlink"/>
                </a:solidFill>
              </a:rPr>
              <a:t>hit under miss</a:t>
            </a:r>
            <a:r>
              <a:rPr lang="en-US" altLang="en-US" dirty="0"/>
              <a:t>”  reduces the effective miss penalty by working during miss vs. ignoring CPU requests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“</a:t>
            </a:r>
            <a:r>
              <a:rPr lang="en-US" altLang="en-US" i="1" u="sng" dirty="0">
                <a:solidFill>
                  <a:schemeClr val="hlink"/>
                </a:solidFill>
              </a:rPr>
              <a:t>hit under multiple miss</a:t>
            </a:r>
            <a:r>
              <a:rPr lang="en-US" altLang="en-US" dirty="0"/>
              <a:t>” or “</a:t>
            </a:r>
            <a:r>
              <a:rPr lang="en-US" altLang="en-US" i="1" u="sng" dirty="0">
                <a:solidFill>
                  <a:schemeClr val="hlink"/>
                </a:solidFill>
              </a:rPr>
              <a:t>miss under miss</a:t>
            </a:r>
            <a:r>
              <a:rPr lang="en-US" altLang="en-US" dirty="0"/>
              <a:t>”  may further lower the effective miss penalty by overlapping multiple misses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Significantly increases the complexity of the cache controller as there can be multiple outstanding memory accesses, and can get miss to line with outstanding miss (secondary miss)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Requires pipelined or banked memory system (otherwise cannot support multiple misses)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Pentium Pro allows 4 outstanding memory misses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Cray X1E vector supercomputer allows 2,048 outstanding memory misses</a:t>
            </a:r>
          </a:p>
        </p:txBody>
      </p:sp>
    </p:spTree>
    <p:extLst>
      <p:ext uri="{BB962C8B-B14F-4D97-AF65-F5344CB8AC3E}">
        <p14:creationId xmlns:p14="http://schemas.microsoft.com/office/powerpoint/2010/main" val="3007995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5939" grpId="0" build="p"/>
    </p:bldLst>
  </p:timing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1A67C"/>
      </a:accent1>
      <a:accent2>
        <a:srgbClr val="686EA8"/>
      </a:accent2>
      <a:accent3>
        <a:srgbClr val="FFFFFF"/>
      </a:accent3>
      <a:accent4>
        <a:srgbClr val="91A67C"/>
      </a:accent4>
      <a:accent5>
        <a:srgbClr val="686EA8"/>
      </a:accent5>
      <a:accent6>
        <a:srgbClr val="FFFFFF"/>
      </a:accent6>
      <a:hlink>
        <a:srgbClr val="9E7B91"/>
      </a:hlink>
      <a:folHlink>
        <a:srgbClr val="7F67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4010</TotalTime>
  <Pages>12</Pages>
  <Words>3295</Words>
  <Application>Microsoft Macintosh PowerPoint</Application>
  <PresentationFormat>Letter Paper (8.5x11 in)</PresentationFormat>
  <Paragraphs>750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Arial</vt:lpstr>
      <vt:lpstr>Arial Black</vt:lpstr>
      <vt:lpstr>Calibri</vt:lpstr>
      <vt:lpstr>Courier</vt:lpstr>
      <vt:lpstr>Helvetica</vt:lpstr>
      <vt:lpstr>Lucida Grande</vt:lpstr>
      <vt:lpstr>Symbol</vt:lpstr>
      <vt:lpstr>Times New Roman</vt:lpstr>
      <vt:lpstr>Verdana</vt:lpstr>
      <vt:lpstr>Wingdings</vt:lpstr>
      <vt:lpstr>1_CS252-template</vt:lpstr>
      <vt:lpstr>2_CS252-template</vt:lpstr>
      <vt:lpstr>3_CS252-template</vt:lpstr>
      <vt:lpstr>Default Design</vt:lpstr>
      <vt:lpstr>4_CS252-template</vt:lpstr>
      <vt:lpstr>ParLab Template</vt:lpstr>
      <vt:lpstr>CS 152 Computer Architecture and Engineering CS252 Graduate Computer Architecture   Lecture 8 – Address Translation</vt:lpstr>
      <vt:lpstr>Last time in Lecture 7</vt:lpstr>
      <vt:lpstr>Victim Caches (HP 7200)</vt:lpstr>
      <vt:lpstr>MIPS R10000 Off-Chip L2 Cache (Yeager, IEEE Micro 1996)</vt:lpstr>
      <vt:lpstr>Way-Predicting Caches (MIPS R10000 L2 cache)</vt:lpstr>
      <vt:lpstr>R10000 L2 Cache Timing Diagram</vt:lpstr>
      <vt:lpstr>Way-Predicting Instruction Cache  (Alpha 21264-like)</vt:lpstr>
      <vt:lpstr>Reduce Miss Penalty of Long Blocks: Early Restart and Critical Word First</vt:lpstr>
      <vt:lpstr>Increasing Cache Bandwidth with Non-Blocking Caches</vt:lpstr>
      <vt:lpstr>Value of Hit Under Miss for SPEC  (old data)</vt:lpstr>
      <vt:lpstr>Address Translation</vt:lpstr>
      <vt:lpstr>Bare Machine</vt:lpstr>
      <vt:lpstr>Managing Memory in Bare Machines</vt:lpstr>
      <vt:lpstr>Dynamic Address Translation</vt:lpstr>
      <vt:lpstr>Simple Base and Bound Translation</vt:lpstr>
      <vt:lpstr>Separate Areas for Program and Data</vt:lpstr>
      <vt:lpstr>Base and Bound Machine</vt:lpstr>
      <vt:lpstr>External Fragmentation with Segments</vt:lpstr>
      <vt:lpstr>CS152 Administrivia</vt:lpstr>
      <vt:lpstr>CS252 Administrivia</vt:lpstr>
      <vt:lpstr>Paged Memory Systems</vt:lpstr>
      <vt:lpstr>Private Address Space per User</vt:lpstr>
      <vt:lpstr>Paging Simplifies Allocation</vt:lpstr>
      <vt:lpstr>Page Tables Live in Memory</vt:lpstr>
      <vt:lpstr>Coping with Limited Primary Storage</vt:lpstr>
      <vt:lpstr>Demand Paging in Atlas (1962)</vt:lpstr>
      <vt:lpstr>Hardware Organization of Atlas </vt:lpstr>
      <vt:lpstr>Atlas Demand-Paging Scheme</vt:lpstr>
      <vt:lpstr>Size of Linear Page Table</vt:lpstr>
      <vt:lpstr>Hierarchical Page Table</vt:lpstr>
      <vt:lpstr>Two-Level Page Tables in Physical Memory</vt:lpstr>
      <vt:lpstr>Address Translation &amp; Protection</vt:lpstr>
      <vt:lpstr>Translation-Lookaside Buffers (TLB)</vt:lpstr>
      <vt:lpstr>TLB Designs</vt:lpstr>
      <vt:lpstr>Handling a TLB Miss</vt:lpstr>
      <vt:lpstr>Hierarchical Page Table Walk: SPARC v8</vt:lpstr>
      <vt:lpstr>Page-Based Virtual-Memory Machine (Hardware Page-Table Walk)</vt:lpstr>
      <vt:lpstr>Page-Fault Handler</vt:lpstr>
      <vt:lpstr>Handling VM-related exceptions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Krste Asanovic</cp:lastModifiedBy>
  <cp:revision>615</cp:revision>
  <cp:lastPrinted>2013-01-24T23:37:40Z</cp:lastPrinted>
  <dcterms:created xsi:type="dcterms:W3CDTF">2012-01-24T20:37:12Z</dcterms:created>
  <dcterms:modified xsi:type="dcterms:W3CDTF">2021-02-17T07:07:59Z</dcterms:modified>
  <cp:category/>
</cp:coreProperties>
</file>