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  <p:sldMasterId id="2147483735" r:id="rId7"/>
    <p:sldMasterId id="2147483740" r:id="rId8"/>
  </p:sldMasterIdLst>
  <p:notesMasterIdLst>
    <p:notesMasterId r:id="rId36"/>
  </p:notesMasterIdLst>
  <p:handoutMasterIdLst>
    <p:handoutMasterId r:id="rId37"/>
  </p:handoutMasterIdLst>
  <p:sldIdLst>
    <p:sldId id="322" r:id="rId9"/>
    <p:sldId id="732" r:id="rId10"/>
    <p:sldId id="749" r:id="rId11"/>
    <p:sldId id="1113" r:id="rId12"/>
    <p:sldId id="751" r:id="rId13"/>
    <p:sldId id="752" r:id="rId14"/>
    <p:sldId id="753" r:id="rId15"/>
    <p:sldId id="731" r:id="rId16"/>
    <p:sldId id="733" r:id="rId17"/>
    <p:sldId id="734" r:id="rId18"/>
    <p:sldId id="735" r:id="rId19"/>
    <p:sldId id="736" r:id="rId20"/>
    <p:sldId id="1114" r:id="rId21"/>
    <p:sldId id="1115" r:id="rId22"/>
    <p:sldId id="737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6" r:id="rId32"/>
    <p:sldId id="747" r:id="rId33"/>
    <p:sldId id="748" r:id="rId34"/>
    <p:sldId id="617" r:id="rId35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5" autoAdjust="0"/>
    <p:restoredTop sz="87895" autoAdjust="0"/>
  </p:normalViewPr>
  <p:slideViewPr>
    <p:cSldViewPr>
      <p:cViewPr varScale="1">
        <p:scale>
          <a:sx n="173" d="100"/>
          <a:sy n="173" d="100"/>
        </p:scale>
        <p:origin x="568" y="192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8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B7107-9289-174E-A25C-1A3A4DED27F6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3DD48-7234-7D49-80D8-2564C3784A3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B84F0-15BA-244B-AC6B-5BBD5D240918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/>
              <a:t>Two processes sharing the same file,</a:t>
            </a:r>
          </a:p>
          <a:p>
            <a:r>
              <a:rPr lang="en-US"/>
              <a:t>Map the same memory segment to different</a:t>
            </a:r>
          </a:p>
          <a:p>
            <a:r>
              <a:rPr lang="en-US"/>
              <a:t>Parts of their address space.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A7F65-C480-6045-BAA2-8852E0C7405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2FA53-C9A4-1C4F-B97F-A0B5917806B9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CAC6A-73CA-C046-A447-0AE714663C4D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</a:pPr>
            <a:r>
              <a:rPr lang="en-US" sz="2400" b="1"/>
              <a:t>Consider 4-Kbyte pages and caches with 32-byte blocks</a:t>
            </a:r>
          </a:p>
          <a:p>
            <a:pPr lvl="1">
              <a:spcBef>
                <a:spcPct val="0"/>
              </a:spcBef>
            </a:pPr>
            <a:r>
              <a:rPr lang="en-US" sz="2400" b="1"/>
              <a:t>	 32-Kbyte cache 	</a:t>
            </a:r>
            <a:r>
              <a:rPr lang="en-US" sz="2400" b="1">
                <a:latin typeface="Symbol" charset="2"/>
              </a:rPr>
              <a:t></a:t>
            </a:r>
            <a:r>
              <a:rPr lang="en-US" sz="2400" b="1"/>
              <a:t> 2</a:t>
            </a:r>
            <a:r>
              <a:rPr lang="en-US" sz="2400" b="1" baseline="30000"/>
              <a:t>a </a:t>
            </a:r>
            <a:r>
              <a:rPr lang="en-US" sz="2400" b="1"/>
              <a:t>= 8  		</a:t>
            </a:r>
          </a:p>
          <a:p>
            <a:pPr lvl="2">
              <a:spcBef>
                <a:spcPct val="0"/>
              </a:spcBef>
            </a:pPr>
            <a:r>
              <a:rPr lang="en-US" sz="2400" b="1"/>
              <a:t>   4-Mbyte cache 	</a:t>
            </a:r>
            <a:r>
              <a:rPr lang="en-US" sz="2400" b="1">
                <a:latin typeface="Symbol" charset="2"/>
              </a:rPr>
              <a:t></a:t>
            </a:r>
            <a:r>
              <a:rPr lang="en-US" sz="2400" b="1"/>
              <a:t> 2</a:t>
            </a:r>
            <a:r>
              <a:rPr lang="en-US" sz="2400" b="1" baseline="30000"/>
              <a:t>a </a:t>
            </a:r>
            <a:r>
              <a:rPr lang="en-US" sz="2400" b="1"/>
              <a:t>=1024 		</a:t>
            </a:r>
            <a:r>
              <a:rPr lang="en-US" sz="2400" b="1" i="1"/>
              <a:t>No ! 	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A95B7-CABA-D54F-AE3E-098345DA8470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9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r>
              <a:rPr lang="en-US" dirty="0"/>
              <a:t>If they differ in the lower ‘a’ bits alone, and share a physical page.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4A592-8570-694E-9769-07812C0AACF6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7085D-875E-D44A-80CF-3C547ACB430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92B3D-372E-D34F-9032-9CB28DF7E90D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F7F1B-6662-1C4B-BE49-EE07C625A73B}" type="slidenum">
              <a:rPr lang="en-US"/>
              <a:pPr/>
              <a:t>2</a:t>
            </a:fld>
            <a:endParaRPr lang="en-US"/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7020C-0D05-5149-8D33-74C7B550CD9D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3EA02-6999-594F-9E7E-B05CB6CAF4EE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9DA32-E0E0-FC4D-A0DC-681F1DDA54F4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88053-F834-2F42-A651-13E84E95A402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D40B4-DE4B-3A46-A544-E86568F9DC45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EB571-B5D3-5A47-8859-06839A68BC03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581CE-9B63-394C-9788-06C3A0C4654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1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Portability on machines with different memory configurations.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E3698-8743-1846-A4B7-A150278E3AFF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2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3DD48-7234-7D49-80D8-2564C3784A37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3E16A-0AEB-294F-B3D2-43178AE8E7A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3138" y="4557713"/>
            <a:ext cx="5367337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r>
              <a:rPr lang="en-US" altLang="ko-KR">
                <a:ea typeface="굴림" charset="-127"/>
                <a:cs typeface="굴림" charset="-127"/>
              </a:rPr>
              <a:t>Need to restart instruction.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Soft and hard page faults.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32431-74DD-E743-9F33-0821DD3E2AB9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7A1B1-C6C7-C446-99DA-6038C074CACB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7A1B1-C6C7-C446-99DA-6038C074CACB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1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61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16</a:t>
            </a:r>
          </a:p>
        </p:txBody>
      </p:sp>
    </p:spTree>
    <p:extLst>
      <p:ext uri="{BB962C8B-B14F-4D97-AF65-F5344CB8AC3E}">
        <p14:creationId xmlns:p14="http://schemas.microsoft.com/office/powerpoint/2010/main" val="3811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9 </a:t>
            </a:r>
            <a:r>
              <a:rPr lang="mr-IN" dirty="0"/>
              <a:t>–</a:t>
            </a:r>
            <a:r>
              <a:rPr lang="en-US" dirty="0"/>
              <a:t> Virtual Memory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Virtual-Address Caches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E8EA-0582-DE44-B9DA-7E7916FBC1B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86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5400" y="4508500"/>
            <a:ext cx="7848600" cy="1600200"/>
          </a:xfrm>
          <a:ln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000" dirty="0"/>
              <a:t>one-step process in case of a hit (+)</a:t>
            </a:r>
          </a:p>
          <a:p>
            <a:pPr marL="342900" indent="-342900">
              <a:lnSpc>
                <a:spcPct val="80000"/>
              </a:lnSpc>
            </a:pPr>
            <a:r>
              <a:rPr lang="en-US" sz="2000" dirty="0"/>
              <a:t>cache needs to be flushed on a context switch unless address space identifiers (ASIDs) included in tags (-)</a:t>
            </a:r>
          </a:p>
          <a:p>
            <a:pPr marL="342900" indent="-342900">
              <a:lnSpc>
                <a:spcPct val="80000"/>
              </a:lnSpc>
            </a:pPr>
            <a:r>
              <a:rPr lang="en-US" sz="2000" i="1" dirty="0"/>
              <a:t>aliasing problems </a:t>
            </a:r>
            <a:r>
              <a:rPr lang="en-US" sz="2000" dirty="0"/>
              <a:t>due to the sharing of pages (-)</a:t>
            </a:r>
          </a:p>
          <a:p>
            <a:pPr marL="342900" indent="-342900">
              <a:lnSpc>
                <a:spcPct val="80000"/>
              </a:lnSpc>
            </a:pPr>
            <a:r>
              <a:rPr lang="en-US" sz="2000" dirty="0"/>
              <a:t>maintaining cache coherence (-) </a:t>
            </a:r>
          </a:p>
        </p:txBody>
      </p:sp>
      <p:grpSp>
        <p:nvGrpSpPr>
          <p:cNvPr id="1686532" name="Group 4"/>
          <p:cNvGrpSpPr>
            <a:grpSpLocks/>
          </p:cNvGrpSpPr>
          <p:nvPr/>
        </p:nvGrpSpPr>
        <p:grpSpPr bwMode="auto">
          <a:xfrm>
            <a:off x="1395413" y="1485900"/>
            <a:ext cx="5586412" cy="965200"/>
            <a:chOff x="879" y="936"/>
            <a:chExt cx="3519" cy="608"/>
          </a:xfrm>
        </p:grpSpPr>
        <p:sp>
          <p:nvSpPr>
            <p:cNvPr id="1686533" name="Rectangle 5"/>
            <p:cNvSpPr>
              <a:spLocks noChangeArrowheads="1"/>
            </p:cNvSpPr>
            <p:nvPr/>
          </p:nvSpPr>
          <p:spPr bwMode="auto">
            <a:xfrm>
              <a:off x="2576" y="1016"/>
              <a:ext cx="752" cy="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6534" name="Rectangle 6"/>
            <p:cNvSpPr>
              <a:spLocks noChangeArrowheads="1"/>
            </p:cNvSpPr>
            <p:nvPr/>
          </p:nvSpPr>
          <p:spPr bwMode="auto">
            <a:xfrm>
              <a:off x="879" y="1074"/>
              <a:ext cx="407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CPU</a:t>
              </a:r>
            </a:p>
          </p:txBody>
        </p:sp>
        <p:sp>
          <p:nvSpPr>
            <p:cNvPr id="1686535" name="Rectangle 7"/>
            <p:cNvSpPr>
              <a:spLocks noChangeArrowheads="1"/>
            </p:cNvSpPr>
            <p:nvPr/>
          </p:nvSpPr>
          <p:spPr bwMode="auto">
            <a:xfrm>
              <a:off x="912" y="1008"/>
              <a:ext cx="368" cy="3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6536" name="Rectangle 8"/>
            <p:cNvSpPr>
              <a:spLocks noChangeArrowheads="1"/>
            </p:cNvSpPr>
            <p:nvPr/>
          </p:nvSpPr>
          <p:spPr bwMode="auto">
            <a:xfrm>
              <a:off x="2599" y="1002"/>
              <a:ext cx="693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Physical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Cache</a:t>
              </a:r>
            </a:p>
          </p:txBody>
        </p:sp>
        <p:sp>
          <p:nvSpPr>
            <p:cNvPr id="1686538" name="Rectangle 10"/>
            <p:cNvSpPr>
              <a:spLocks noChangeArrowheads="1"/>
            </p:cNvSpPr>
            <p:nvPr/>
          </p:nvSpPr>
          <p:spPr bwMode="auto">
            <a:xfrm>
              <a:off x="1800" y="1016"/>
              <a:ext cx="480" cy="368"/>
            </a:xfrm>
            <a:prstGeom prst="rect">
              <a:avLst/>
            </a:prstGeom>
            <a:solidFill>
              <a:srgbClr val="FDB9F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TLB</a:t>
              </a:r>
            </a:p>
          </p:txBody>
        </p:sp>
        <p:sp>
          <p:nvSpPr>
            <p:cNvPr id="1686539" name="Rectangle 11"/>
            <p:cNvSpPr>
              <a:spLocks noChangeArrowheads="1"/>
            </p:cNvSpPr>
            <p:nvPr/>
          </p:nvSpPr>
          <p:spPr bwMode="auto">
            <a:xfrm>
              <a:off x="3758" y="1105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6540" name="Rectangle 12"/>
            <p:cNvSpPr>
              <a:spLocks noChangeArrowheads="1"/>
            </p:cNvSpPr>
            <p:nvPr/>
          </p:nvSpPr>
          <p:spPr bwMode="auto">
            <a:xfrm>
              <a:off x="3728" y="936"/>
              <a:ext cx="656" cy="60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6541" name="Line 13"/>
            <p:cNvSpPr>
              <a:spLocks noChangeShapeType="1"/>
            </p:cNvSpPr>
            <p:nvPr/>
          </p:nvSpPr>
          <p:spPr bwMode="auto">
            <a:xfrm>
              <a:off x="1304" y="120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6542" name="Line 14"/>
            <p:cNvSpPr>
              <a:spLocks noChangeShapeType="1"/>
            </p:cNvSpPr>
            <p:nvPr/>
          </p:nvSpPr>
          <p:spPr bwMode="auto">
            <a:xfrm>
              <a:off x="2288" y="120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6543" name="Rectangle 15"/>
            <p:cNvSpPr>
              <a:spLocks noChangeArrowheads="1"/>
            </p:cNvSpPr>
            <p:nvPr/>
          </p:nvSpPr>
          <p:spPr bwMode="auto">
            <a:xfrm>
              <a:off x="3703" y="1002"/>
              <a:ext cx="695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Primary</a:t>
              </a:r>
            </a:p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Memory</a:t>
              </a:r>
            </a:p>
          </p:txBody>
        </p:sp>
        <p:sp>
          <p:nvSpPr>
            <p:cNvPr id="1686545" name="Rectangle 17"/>
            <p:cNvSpPr>
              <a:spLocks noChangeArrowheads="1"/>
            </p:cNvSpPr>
            <p:nvPr/>
          </p:nvSpPr>
          <p:spPr bwMode="auto">
            <a:xfrm>
              <a:off x="1335" y="986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VA</a:t>
              </a:r>
            </a:p>
          </p:txBody>
        </p:sp>
        <p:sp>
          <p:nvSpPr>
            <p:cNvPr id="1686546" name="Rectangle 18"/>
            <p:cNvSpPr>
              <a:spLocks noChangeArrowheads="1"/>
            </p:cNvSpPr>
            <p:nvPr/>
          </p:nvSpPr>
          <p:spPr bwMode="auto">
            <a:xfrm>
              <a:off x="2304" y="960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PA</a:t>
              </a: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344" y="1248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3408" y="1008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PA</a:t>
              </a:r>
            </a:p>
          </p:txBody>
        </p:sp>
      </p:grpSp>
      <p:grpSp>
        <p:nvGrpSpPr>
          <p:cNvPr id="1686547" name="Group 19"/>
          <p:cNvGrpSpPr>
            <a:grpSpLocks/>
          </p:cNvGrpSpPr>
          <p:nvPr/>
        </p:nvGrpSpPr>
        <p:grpSpPr bwMode="auto">
          <a:xfrm>
            <a:off x="950913" y="2657475"/>
            <a:ext cx="7889875" cy="1622425"/>
            <a:chOff x="599" y="1586"/>
            <a:chExt cx="4970" cy="1022"/>
          </a:xfrm>
        </p:grpSpPr>
        <p:sp>
          <p:nvSpPr>
            <p:cNvPr id="1686548" name="Rectangle 20"/>
            <p:cNvSpPr>
              <a:spLocks noChangeArrowheads="1"/>
            </p:cNvSpPr>
            <p:nvPr/>
          </p:nvSpPr>
          <p:spPr bwMode="auto">
            <a:xfrm>
              <a:off x="599" y="1586"/>
              <a:ext cx="4302" cy="2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Alternative: place the cache before the TLB</a:t>
              </a:r>
            </a:p>
          </p:txBody>
        </p:sp>
        <p:grpSp>
          <p:nvGrpSpPr>
            <p:cNvPr id="1686549" name="Group 21"/>
            <p:cNvGrpSpPr>
              <a:grpSpLocks/>
            </p:cNvGrpSpPr>
            <p:nvPr/>
          </p:nvGrpSpPr>
          <p:grpSpPr bwMode="auto">
            <a:xfrm>
              <a:off x="887" y="2000"/>
              <a:ext cx="4682" cy="608"/>
              <a:chOff x="887" y="2000"/>
              <a:chExt cx="4682" cy="608"/>
            </a:xfrm>
          </p:grpSpPr>
          <p:sp>
            <p:nvSpPr>
              <p:cNvPr id="1686560" name="Rectangle 32"/>
              <p:cNvSpPr>
                <a:spLocks noChangeArrowheads="1"/>
              </p:cNvSpPr>
              <p:nvPr/>
            </p:nvSpPr>
            <p:spPr bwMode="auto">
              <a:xfrm>
                <a:off x="2704" y="2200"/>
                <a:ext cx="480" cy="368"/>
              </a:xfrm>
              <a:prstGeom prst="rect">
                <a:avLst/>
              </a:prstGeom>
              <a:solidFill>
                <a:srgbClr val="FDB9FE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86550" name="Rectangle 22"/>
              <p:cNvSpPr>
                <a:spLocks noChangeArrowheads="1"/>
              </p:cNvSpPr>
              <p:nvPr/>
            </p:nvSpPr>
            <p:spPr bwMode="auto">
              <a:xfrm>
                <a:off x="1488" y="2168"/>
                <a:ext cx="864" cy="38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square" lIns="91440" anchor="ctr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ea typeface="ＭＳ Ｐゴシック"/>
                    <a:cs typeface="ＭＳ Ｐゴシック"/>
                  </a:rPr>
                  <a:t>Virtual Cache</a:t>
                </a:r>
              </a:p>
            </p:txBody>
          </p:sp>
          <p:sp>
            <p:nvSpPr>
              <p:cNvPr id="1686551" name="Rectangle 23"/>
              <p:cNvSpPr>
                <a:spLocks noChangeArrowheads="1"/>
              </p:cNvSpPr>
              <p:nvPr/>
            </p:nvSpPr>
            <p:spPr bwMode="auto">
              <a:xfrm>
                <a:off x="887" y="2242"/>
                <a:ext cx="407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  <a:ea typeface="ＭＳ Ｐゴシック"/>
                    <a:cs typeface="ＭＳ Ｐゴシック"/>
                  </a:rPr>
                  <a:t>CPU</a:t>
                </a:r>
              </a:p>
            </p:txBody>
          </p:sp>
          <p:sp>
            <p:nvSpPr>
              <p:cNvPr id="1686552" name="Rectangle 24"/>
              <p:cNvSpPr>
                <a:spLocks noChangeArrowheads="1"/>
              </p:cNvSpPr>
              <p:nvPr/>
            </p:nvSpPr>
            <p:spPr bwMode="auto">
              <a:xfrm>
                <a:off x="912" y="2168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86553" name="Rectangle 25"/>
              <p:cNvSpPr>
                <a:spLocks noChangeArrowheads="1"/>
              </p:cNvSpPr>
              <p:nvPr/>
            </p:nvSpPr>
            <p:spPr bwMode="auto">
              <a:xfrm>
                <a:off x="1248" y="2120"/>
                <a:ext cx="311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dirty="0">
                    <a:solidFill>
                      <a:srgbClr val="56127A"/>
                    </a:solidFill>
                    <a:latin typeface="Verdana" charset="0"/>
                    <a:ea typeface="ＭＳ Ｐゴシック"/>
                    <a:cs typeface="ＭＳ Ｐゴシック"/>
                  </a:rPr>
                  <a:t>VA</a:t>
                </a:r>
              </a:p>
            </p:txBody>
          </p:sp>
          <p:sp>
            <p:nvSpPr>
              <p:cNvPr id="1686554" name="Rectangle 26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1153" cy="2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i="1">
                    <a:solidFill>
                      <a:srgbClr val="000000"/>
                    </a:solidFill>
                    <a:latin typeface="Verdana" charset="0"/>
                    <a:ea typeface="ＭＳ Ｐゴシック"/>
                    <a:cs typeface="ＭＳ Ｐゴシック"/>
                  </a:rPr>
                  <a:t>(StrongARM)</a:t>
                </a:r>
              </a:p>
            </p:txBody>
          </p:sp>
          <p:sp>
            <p:nvSpPr>
              <p:cNvPr id="1686556" name="Line 28"/>
              <p:cNvSpPr>
                <a:spLocks noChangeShapeType="1"/>
              </p:cNvSpPr>
              <p:nvPr/>
            </p:nvSpPr>
            <p:spPr bwMode="auto">
              <a:xfrm flipV="1">
                <a:off x="1296" y="23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86558" name="Rectangle 30"/>
              <p:cNvSpPr>
                <a:spLocks noChangeArrowheads="1"/>
              </p:cNvSpPr>
              <p:nvPr/>
            </p:nvSpPr>
            <p:spPr bwMode="auto">
              <a:xfrm>
                <a:off x="3255" y="2162"/>
                <a:ext cx="299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rgbClr val="56127A"/>
                    </a:solidFill>
                    <a:latin typeface="Verdana" charset="0"/>
                    <a:ea typeface="ＭＳ Ｐゴシック"/>
                    <a:cs typeface="ＭＳ Ｐゴシック"/>
                  </a:rPr>
                  <a:t>PA</a:t>
                </a:r>
              </a:p>
            </p:txBody>
          </p:sp>
          <p:sp>
            <p:nvSpPr>
              <p:cNvPr id="1686559" name="Rectangle 31"/>
              <p:cNvSpPr>
                <a:spLocks noChangeArrowheads="1"/>
              </p:cNvSpPr>
              <p:nvPr/>
            </p:nvSpPr>
            <p:spPr bwMode="auto">
              <a:xfrm>
                <a:off x="2743" y="2266"/>
                <a:ext cx="382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  <a:ea typeface="ＭＳ Ｐゴシック"/>
                    <a:cs typeface="ＭＳ Ｐゴシック"/>
                  </a:rPr>
                  <a:t>TLB</a:t>
                </a:r>
              </a:p>
            </p:txBody>
          </p:sp>
          <p:sp>
            <p:nvSpPr>
              <p:cNvPr id="1686561" name="Rectangle 33"/>
              <p:cNvSpPr>
                <a:spLocks noChangeArrowheads="1"/>
              </p:cNvSpPr>
              <p:nvPr/>
            </p:nvSpPr>
            <p:spPr bwMode="auto">
              <a:xfrm>
                <a:off x="3758" y="2169"/>
                <a:ext cx="42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86562" name="Rectangle 34"/>
              <p:cNvSpPr>
                <a:spLocks noChangeArrowheads="1"/>
              </p:cNvSpPr>
              <p:nvPr/>
            </p:nvSpPr>
            <p:spPr bwMode="auto">
              <a:xfrm>
                <a:off x="3728" y="2000"/>
                <a:ext cx="656" cy="6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86563" name="Rectangle 35"/>
              <p:cNvSpPr>
                <a:spLocks noChangeArrowheads="1"/>
              </p:cNvSpPr>
              <p:nvPr/>
            </p:nvSpPr>
            <p:spPr bwMode="auto">
              <a:xfrm>
                <a:off x="3703" y="2066"/>
                <a:ext cx="695" cy="40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  <a:ea typeface="ＭＳ Ｐゴシック"/>
                    <a:cs typeface="ＭＳ Ｐゴシック"/>
                  </a:rPr>
                  <a:t>Primary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Verdana" charset="0"/>
                    <a:ea typeface="ＭＳ Ｐゴシック"/>
                    <a:cs typeface="ＭＳ Ｐゴシック"/>
                  </a:rPr>
                  <a:t>Memory</a:t>
                </a:r>
              </a:p>
            </p:txBody>
          </p:sp>
          <p:sp>
            <p:nvSpPr>
              <p:cNvPr id="1686564" name="Line 36"/>
              <p:cNvSpPr>
                <a:spLocks noChangeShapeType="1"/>
              </p:cNvSpPr>
              <p:nvPr/>
            </p:nvSpPr>
            <p:spPr bwMode="auto">
              <a:xfrm>
                <a:off x="3192" y="2368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2352" y="240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40" name="Rectangle 25"/>
              <p:cNvSpPr>
                <a:spLocks noChangeArrowheads="1"/>
              </p:cNvSpPr>
              <p:nvPr/>
            </p:nvSpPr>
            <p:spPr bwMode="auto">
              <a:xfrm>
                <a:off x="2352" y="2168"/>
                <a:ext cx="311" cy="2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dirty="0">
                    <a:solidFill>
                      <a:srgbClr val="56127A"/>
                    </a:solidFill>
                    <a:latin typeface="Verdana" charset="0"/>
                    <a:ea typeface="ＭＳ Ｐゴシック"/>
                    <a:cs typeface="ＭＳ Ｐゴシック"/>
                  </a:rPr>
                  <a:t>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3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6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Virtually Addressed Cache</a:t>
            </a:r>
            <a:br>
              <a:rPr lang="en-US" dirty="0"/>
            </a:br>
            <a:r>
              <a:rPr lang="en-US" dirty="0"/>
              <a:t>(Virtual Index/Virtual Tag)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8F-B68F-E348-AB5E-213A526F8E08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91652" name="Line 4"/>
          <p:cNvSpPr>
            <a:spLocks noChangeShapeType="1"/>
          </p:cNvSpPr>
          <p:nvPr/>
        </p:nvSpPr>
        <p:spPr bwMode="auto">
          <a:xfrm>
            <a:off x="5410200" y="255428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53" name="Line 5"/>
          <p:cNvSpPr>
            <a:spLocks noChangeShapeType="1"/>
          </p:cNvSpPr>
          <p:nvPr/>
        </p:nvSpPr>
        <p:spPr bwMode="auto">
          <a:xfrm>
            <a:off x="685800" y="2554287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691655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PC</a:t>
              </a:r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1656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657" name="Rectangle 9"/>
          <p:cNvSpPr>
            <a:spLocks noChangeArrowheads="1"/>
          </p:cNvSpPr>
          <p:nvPr/>
        </p:nvSpPr>
        <p:spPr bwMode="auto">
          <a:xfrm>
            <a:off x="2057400" y="3124200"/>
            <a:ext cx="762000" cy="457200"/>
          </a:xfrm>
          <a:prstGeom prst="rect">
            <a:avLst/>
          </a:prstGeom>
          <a:solidFill>
            <a:srgbClr val="FDB9FE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</a:t>
            </a:r>
            <a:r>
              <a:rPr lang="en-US" sz="1800" dirty="0">
                <a:solidFill>
                  <a:srgbClr val="000000"/>
                </a:solidFill>
                <a:ea typeface="ＭＳ Ｐゴシック"/>
                <a:cs typeface="ＭＳ Ｐゴシック"/>
              </a:rPr>
              <a:t>. TLB</a:t>
            </a:r>
          </a:p>
        </p:txBody>
      </p:sp>
      <p:sp>
        <p:nvSpPr>
          <p:cNvPr id="1691658" name="Rectangle 10"/>
          <p:cNvSpPr>
            <a:spLocks noChangeArrowheads="1"/>
          </p:cNvSpPr>
          <p:nvPr/>
        </p:nvSpPr>
        <p:spPr bwMode="auto">
          <a:xfrm>
            <a:off x="1295400" y="21336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691660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691661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91662" name="Rectangle 14"/>
          <p:cNvSpPr>
            <a:spLocks noChangeArrowheads="1"/>
          </p:cNvSpPr>
          <p:nvPr/>
        </p:nvSpPr>
        <p:spPr bwMode="auto">
          <a:xfrm>
            <a:off x="3429000" y="2020887"/>
            <a:ext cx="1066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720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691664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691665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91666" name="Freeform 18"/>
          <p:cNvSpPr>
            <a:spLocks/>
          </p:cNvSpPr>
          <p:nvPr/>
        </p:nvSpPr>
        <p:spPr bwMode="auto">
          <a:xfrm>
            <a:off x="5029200" y="2020887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864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691668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691669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91671" name="Rectangle 23"/>
          <p:cNvSpPr>
            <a:spLocks noChangeArrowheads="1"/>
          </p:cNvSpPr>
          <p:nvPr/>
        </p:nvSpPr>
        <p:spPr bwMode="auto">
          <a:xfrm>
            <a:off x="6248400" y="2209800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Cache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2296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691673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691674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91675" name="Line 27"/>
          <p:cNvSpPr>
            <a:spLocks noChangeShapeType="1"/>
          </p:cNvSpPr>
          <p:nvPr/>
        </p:nvSpPr>
        <p:spPr bwMode="auto">
          <a:xfrm>
            <a:off x="4876800" y="22494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76" name="Line 28"/>
          <p:cNvSpPr>
            <a:spLocks noChangeShapeType="1"/>
          </p:cNvSpPr>
          <p:nvPr/>
        </p:nvSpPr>
        <p:spPr bwMode="auto">
          <a:xfrm>
            <a:off x="4876800" y="28590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77" name="Text Box 29"/>
          <p:cNvSpPr txBox="1">
            <a:spLocks noChangeArrowheads="1"/>
          </p:cNvSpPr>
          <p:nvPr/>
        </p:nvSpPr>
        <p:spPr bwMode="auto">
          <a:xfrm>
            <a:off x="5081588" y="2401887"/>
            <a:ext cx="3508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ea typeface="ＭＳ Ｐゴシック"/>
                <a:cs typeface="ＭＳ Ｐゴシック"/>
              </a:rPr>
              <a:t>+</a:t>
            </a:r>
          </a:p>
        </p:txBody>
      </p:sp>
      <p:sp>
        <p:nvSpPr>
          <p:cNvPr id="1691670" name="Rectangle 22"/>
          <p:cNvSpPr>
            <a:spLocks noChangeArrowheads="1"/>
          </p:cNvSpPr>
          <p:nvPr/>
        </p:nvSpPr>
        <p:spPr bwMode="auto">
          <a:xfrm>
            <a:off x="7467600" y="3276600"/>
            <a:ext cx="762000" cy="533400"/>
          </a:xfrm>
          <a:prstGeom prst="rect">
            <a:avLst/>
          </a:prstGeom>
          <a:solidFill>
            <a:srgbClr val="FDB9FE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TLB</a:t>
            </a:r>
          </a:p>
        </p:txBody>
      </p:sp>
      <p:sp>
        <p:nvSpPr>
          <p:cNvPr id="1691683" name="Rectangle 35"/>
          <p:cNvSpPr>
            <a:spLocks noChangeArrowheads="1"/>
          </p:cNvSpPr>
          <p:nvPr/>
        </p:nvSpPr>
        <p:spPr bwMode="auto">
          <a:xfrm>
            <a:off x="3429000" y="5221287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Main Memory (DRAM)</a:t>
            </a:r>
          </a:p>
        </p:txBody>
      </p:sp>
      <p:sp>
        <p:nvSpPr>
          <p:cNvPr id="1691684" name="Rectangle 36"/>
          <p:cNvSpPr>
            <a:spLocks noChangeArrowheads="1"/>
          </p:cNvSpPr>
          <p:nvPr/>
        </p:nvSpPr>
        <p:spPr bwMode="auto">
          <a:xfrm>
            <a:off x="3733800" y="4190999"/>
            <a:ext cx="2667000" cy="5730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 Controller</a:t>
            </a:r>
          </a:p>
        </p:txBody>
      </p:sp>
      <p:sp>
        <p:nvSpPr>
          <p:cNvPr id="1691686" name="Freeform 38"/>
          <p:cNvSpPr>
            <a:spLocks/>
          </p:cNvSpPr>
          <p:nvPr/>
        </p:nvSpPr>
        <p:spPr bwMode="auto">
          <a:xfrm flipH="1">
            <a:off x="1447800" y="2819400"/>
            <a:ext cx="2286000" cy="1752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87" name="Line 39"/>
          <p:cNvSpPr>
            <a:spLocks noChangeShapeType="1"/>
          </p:cNvSpPr>
          <p:nvPr/>
        </p:nvSpPr>
        <p:spPr bwMode="auto">
          <a:xfrm>
            <a:off x="5105400" y="4764087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88" name="Text Box 40"/>
          <p:cNvSpPr txBox="1">
            <a:spLocks noChangeArrowheads="1"/>
          </p:cNvSpPr>
          <p:nvPr/>
        </p:nvSpPr>
        <p:spPr bwMode="auto">
          <a:xfrm>
            <a:off x="7772400" y="3929133"/>
            <a:ext cx="111601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Physical Address</a:t>
            </a:r>
          </a:p>
        </p:txBody>
      </p:sp>
      <p:sp>
        <p:nvSpPr>
          <p:cNvPr id="1691689" name="Text Box 41"/>
          <p:cNvSpPr txBox="1">
            <a:spLocks noChangeArrowheads="1"/>
          </p:cNvSpPr>
          <p:nvPr/>
        </p:nvSpPr>
        <p:spPr bwMode="auto">
          <a:xfrm>
            <a:off x="1295400" y="4495800"/>
            <a:ext cx="18288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Instruction data</a:t>
            </a:r>
          </a:p>
        </p:txBody>
      </p:sp>
      <p:sp>
        <p:nvSpPr>
          <p:cNvPr id="1691690" name="Text Box 42"/>
          <p:cNvSpPr txBox="1">
            <a:spLocks noChangeArrowheads="1"/>
          </p:cNvSpPr>
          <p:nvPr/>
        </p:nvSpPr>
        <p:spPr bwMode="auto">
          <a:xfrm>
            <a:off x="4724400" y="4799290"/>
            <a:ext cx="243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Physical Address</a:t>
            </a:r>
          </a:p>
        </p:txBody>
      </p:sp>
      <p:sp>
        <p:nvSpPr>
          <p:cNvPr id="1691694" name="Text Box 46"/>
          <p:cNvSpPr txBox="1">
            <a:spLocks noChangeArrowheads="1"/>
          </p:cNvSpPr>
          <p:nvPr/>
        </p:nvSpPr>
        <p:spPr bwMode="auto">
          <a:xfrm>
            <a:off x="152400" y="3594170"/>
            <a:ext cx="111601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Physical Address</a:t>
            </a:r>
          </a:p>
        </p:txBody>
      </p:sp>
      <p:sp>
        <p:nvSpPr>
          <p:cNvPr id="1691696" name="Rectangle 48"/>
          <p:cNvSpPr>
            <a:spLocks noChangeArrowheads="1"/>
          </p:cNvSpPr>
          <p:nvPr/>
        </p:nvSpPr>
        <p:spPr bwMode="auto">
          <a:xfrm>
            <a:off x="3429000" y="3240087"/>
            <a:ext cx="1635125" cy="457200"/>
          </a:xfrm>
          <a:prstGeom prst="rect">
            <a:avLst/>
          </a:prstGeom>
          <a:solidFill>
            <a:srgbClr val="FDB9FE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굴림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ヒラギノ角ゴ Pro W3" charset="-128"/>
                <a:ea typeface="굴림" charset="-127"/>
                <a:cs typeface="굴림" charset="-127"/>
              </a:rPr>
              <a:t>age-Table Base</a:t>
            </a:r>
            <a:r>
              <a:rPr lang="en-US" altLang="ko-KR" dirty="0">
                <a:solidFill>
                  <a:srgbClr val="000000"/>
                </a:solidFill>
                <a:ea typeface="굴림" charset="-127"/>
                <a:cs typeface="굴림" charset="-127"/>
              </a:rPr>
              <a:t> Register</a:t>
            </a:r>
            <a:endParaRPr lang="en-US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98" name="Line 50"/>
          <p:cNvSpPr>
            <a:spLocks noChangeShapeType="1"/>
          </p:cNvSpPr>
          <p:nvPr/>
        </p:nvSpPr>
        <p:spPr bwMode="auto">
          <a:xfrm>
            <a:off x="1066800" y="3962400"/>
            <a:ext cx="1143000" cy="76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99" name="Text Box 51"/>
          <p:cNvSpPr txBox="1">
            <a:spLocks noChangeArrowheads="1"/>
          </p:cNvSpPr>
          <p:nvPr/>
        </p:nvSpPr>
        <p:spPr bwMode="auto">
          <a:xfrm>
            <a:off x="1219200" y="1262747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Virtual Address</a:t>
            </a:r>
          </a:p>
        </p:txBody>
      </p:sp>
      <p:sp>
        <p:nvSpPr>
          <p:cNvPr id="1691700" name="Line 52"/>
          <p:cNvSpPr>
            <a:spLocks noChangeShapeType="1"/>
          </p:cNvSpPr>
          <p:nvPr/>
        </p:nvSpPr>
        <p:spPr bwMode="auto">
          <a:xfrm flipV="1">
            <a:off x="914400" y="1828800"/>
            <a:ext cx="533400" cy="685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703" name="Text Box 55"/>
          <p:cNvSpPr txBox="1">
            <a:spLocks noChangeArrowheads="1"/>
          </p:cNvSpPr>
          <p:nvPr/>
        </p:nvSpPr>
        <p:spPr bwMode="auto">
          <a:xfrm>
            <a:off x="5943600" y="1186547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Virtual Address</a:t>
            </a:r>
          </a:p>
        </p:txBody>
      </p:sp>
      <p:sp>
        <p:nvSpPr>
          <p:cNvPr id="1691704" name="Line 56"/>
          <p:cNvSpPr>
            <a:spLocks noChangeShapeType="1"/>
          </p:cNvSpPr>
          <p:nvPr/>
        </p:nvSpPr>
        <p:spPr bwMode="auto">
          <a:xfrm flipV="1">
            <a:off x="6096000" y="1828800"/>
            <a:ext cx="152400" cy="6857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705" name="Rectangle 57"/>
          <p:cNvSpPr>
            <a:spLocks noChangeArrowheads="1"/>
          </p:cNvSpPr>
          <p:nvPr/>
        </p:nvSpPr>
        <p:spPr bwMode="auto">
          <a:xfrm>
            <a:off x="5257800" y="3316287"/>
            <a:ext cx="1905000" cy="685800"/>
          </a:xfrm>
          <a:prstGeom prst="rect">
            <a:avLst/>
          </a:prstGeom>
          <a:solidFill>
            <a:srgbClr val="FDB9FE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Hardware Page Table Walker</a:t>
            </a:r>
          </a:p>
        </p:txBody>
      </p:sp>
      <p:sp>
        <p:nvSpPr>
          <p:cNvPr id="1691706" name="Line 58"/>
          <p:cNvSpPr>
            <a:spLocks noChangeShapeType="1"/>
          </p:cNvSpPr>
          <p:nvPr/>
        </p:nvSpPr>
        <p:spPr bwMode="auto">
          <a:xfrm>
            <a:off x="5029200" y="33924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710" name="Freeform 62"/>
          <p:cNvSpPr>
            <a:spLocks/>
          </p:cNvSpPr>
          <p:nvPr/>
        </p:nvSpPr>
        <p:spPr bwMode="auto">
          <a:xfrm>
            <a:off x="6400800" y="3810000"/>
            <a:ext cx="1371600" cy="7620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6" h="432">
                <a:moveTo>
                  <a:pt x="0" y="432"/>
                </a:move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70" name="Group 69"/>
          <p:cNvGrpSpPr/>
          <p:nvPr/>
        </p:nvGrpSpPr>
        <p:grpSpPr>
          <a:xfrm rot="5400000">
            <a:off x="7239000" y="3429000"/>
            <a:ext cx="152400" cy="304800"/>
            <a:chOff x="6629400" y="3316287"/>
            <a:chExt cx="152400" cy="304800"/>
          </a:xfrm>
        </p:grpSpPr>
        <p:sp>
          <p:nvSpPr>
            <p:cNvPr id="1691707" name="Line 59"/>
            <p:cNvSpPr>
              <a:spLocks noChangeShapeType="1"/>
            </p:cNvSpPr>
            <p:nvPr/>
          </p:nvSpPr>
          <p:spPr bwMode="auto">
            <a:xfrm>
              <a:off x="66294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1711" name="Line 63"/>
            <p:cNvSpPr>
              <a:spLocks noChangeShapeType="1"/>
            </p:cNvSpPr>
            <p:nvPr/>
          </p:nvSpPr>
          <p:spPr bwMode="auto">
            <a:xfrm flipV="1">
              <a:off x="67818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691712" name="Freeform 64"/>
          <p:cNvSpPr>
            <a:spLocks/>
          </p:cNvSpPr>
          <p:nvPr/>
        </p:nvSpPr>
        <p:spPr bwMode="auto">
          <a:xfrm>
            <a:off x="2438400" y="3581399"/>
            <a:ext cx="2819400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714" name="Freeform 66"/>
          <p:cNvSpPr>
            <a:spLocks/>
          </p:cNvSpPr>
          <p:nvPr/>
        </p:nvSpPr>
        <p:spPr bwMode="auto">
          <a:xfrm>
            <a:off x="2667000" y="3581399"/>
            <a:ext cx="2590800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2209800" y="3581400"/>
            <a:ext cx="1524000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600200" y="28194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V="1">
            <a:off x="1828800" y="1828800"/>
            <a:ext cx="228600" cy="1219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8" name="Line 56"/>
          <p:cNvSpPr>
            <a:spLocks noChangeShapeType="1"/>
          </p:cNvSpPr>
          <p:nvPr/>
        </p:nvSpPr>
        <p:spPr bwMode="auto">
          <a:xfrm flipH="1" flipV="1">
            <a:off x="6705600" y="1828800"/>
            <a:ext cx="609600" cy="1066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9" name="Line 63"/>
          <p:cNvSpPr>
            <a:spLocks noChangeShapeType="1"/>
          </p:cNvSpPr>
          <p:nvPr/>
        </p:nvSpPr>
        <p:spPr bwMode="auto">
          <a:xfrm>
            <a:off x="7162800" y="2819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1685" name="Freeform 37"/>
          <p:cNvSpPr>
            <a:spLocks/>
          </p:cNvSpPr>
          <p:nvPr/>
        </p:nvSpPr>
        <p:spPr bwMode="auto">
          <a:xfrm>
            <a:off x="6400800" y="2895599"/>
            <a:ext cx="609600" cy="1563687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7318985" y="2802701"/>
            <a:ext cx="79412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Miss?</a:t>
            </a:r>
            <a:endParaRPr lang="en-US" sz="20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1796680" y="2743200"/>
            <a:ext cx="79412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Miss?</a:t>
            </a:r>
            <a:endParaRPr lang="en-US" sz="20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867400" y="3962400"/>
            <a:ext cx="228600" cy="228600"/>
            <a:chOff x="6629400" y="3316287"/>
            <a:chExt cx="152400" cy="304800"/>
          </a:xfrm>
        </p:grpSpPr>
        <p:sp>
          <p:nvSpPr>
            <p:cNvPr id="74" name="Line 59"/>
            <p:cNvSpPr>
              <a:spLocks noChangeShapeType="1"/>
            </p:cNvSpPr>
            <p:nvPr/>
          </p:nvSpPr>
          <p:spPr bwMode="auto">
            <a:xfrm>
              <a:off x="66294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V="1">
              <a:off x="67818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74878" y="5486400"/>
            <a:ext cx="266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a typeface="ＭＳ Ｐゴシック"/>
                <a:cs typeface="ＭＳ Ｐゴシック"/>
              </a:rPr>
              <a:t>Translate on </a:t>
            </a:r>
            <a:r>
              <a:rPr lang="en-US" sz="2400" i="1" dirty="0">
                <a:solidFill>
                  <a:srgbClr val="000000"/>
                </a:solidFill>
                <a:ea typeface="ＭＳ Ｐゴシック"/>
                <a:cs typeface="ＭＳ Ｐゴシック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205124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Aliasing in Virtual-Address Caches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871-E9A7-5D4D-B91D-FDADE166058E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87555" name="Rectangle 3"/>
          <p:cNvSpPr>
            <a:spLocks noChangeArrowheads="1"/>
          </p:cNvSpPr>
          <p:nvPr/>
        </p:nvSpPr>
        <p:spPr bwMode="auto">
          <a:xfrm>
            <a:off x="1447800" y="2209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56" name="Rectangle 4"/>
          <p:cNvSpPr>
            <a:spLocks noChangeArrowheads="1"/>
          </p:cNvSpPr>
          <p:nvPr/>
        </p:nvSpPr>
        <p:spPr bwMode="auto">
          <a:xfrm>
            <a:off x="1447800" y="1981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57" name="Rectangle 5"/>
          <p:cNvSpPr>
            <a:spLocks noChangeArrowheads="1"/>
          </p:cNvSpPr>
          <p:nvPr/>
        </p:nvSpPr>
        <p:spPr bwMode="auto">
          <a:xfrm>
            <a:off x="1447800" y="1752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58" name="Rectangle 6"/>
          <p:cNvSpPr>
            <a:spLocks noChangeArrowheads="1"/>
          </p:cNvSpPr>
          <p:nvPr/>
        </p:nvSpPr>
        <p:spPr bwMode="auto">
          <a:xfrm>
            <a:off x="1447800" y="1524000"/>
            <a:ext cx="9906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59" name="Rectangle 7"/>
          <p:cNvSpPr>
            <a:spLocks noChangeArrowheads="1"/>
          </p:cNvSpPr>
          <p:nvPr/>
        </p:nvSpPr>
        <p:spPr bwMode="auto">
          <a:xfrm>
            <a:off x="1447800" y="3124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0" name="Rectangle 8"/>
          <p:cNvSpPr>
            <a:spLocks noChangeArrowheads="1"/>
          </p:cNvSpPr>
          <p:nvPr/>
        </p:nvSpPr>
        <p:spPr bwMode="auto">
          <a:xfrm>
            <a:off x="1447800" y="2895600"/>
            <a:ext cx="9906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1" name="Rectangle 9"/>
          <p:cNvSpPr>
            <a:spLocks noChangeArrowheads="1"/>
          </p:cNvSpPr>
          <p:nvPr/>
        </p:nvSpPr>
        <p:spPr bwMode="auto">
          <a:xfrm>
            <a:off x="1447800" y="2667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2" name="Rectangle 10"/>
          <p:cNvSpPr>
            <a:spLocks noChangeArrowheads="1"/>
          </p:cNvSpPr>
          <p:nvPr/>
        </p:nvSpPr>
        <p:spPr bwMode="auto">
          <a:xfrm>
            <a:off x="1447800" y="2438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3" name="Rectangle 11"/>
          <p:cNvSpPr>
            <a:spLocks noChangeArrowheads="1"/>
          </p:cNvSpPr>
          <p:nvPr/>
        </p:nvSpPr>
        <p:spPr bwMode="auto">
          <a:xfrm>
            <a:off x="3124200" y="2819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4" name="Rectangle 12"/>
          <p:cNvSpPr>
            <a:spLocks noChangeArrowheads="1"/>
          </p:cNvSpPr>
          <p:nvPr/>
        </p:nvSpPr>
        <p:spPr bwMode="auto">
          <a:xfrm>
            <a:off x="3124200" y="2590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5" name="Rectangle 13"/>
          <p:cNvSpPr>
            <a:spLocks noChangeArrowheads="1"/>
          </p:cNvSpPr>
          <p:nvPr/>
        </p:nvSpPr>
        <p:spPr bwMode="auto">
          <a:xfrm>
            <a:off x="3124200" y="2362200"/>
            <a:ext cx="9906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6" name="Rectangle 14"/>
          <p:cNvSpPr>
            <a:spLocks noChangeArrowheads="1"/>
          </p:cNvSpPr>
          <p:nvPr/>
        </p:nvSpPr>
        <p:spPr bwMode="auto">
          <a:xfrm>
            <a:off x="3124200" y="2133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7" name="Line 15"/>
          <p:cNvSpPr>
            <a:spLocks noChangeShapeType="1"/>
          </p:cNvSpPr>
          <p:nvPr/>
        </p:nvSpPr>
        <p:spPr bwMode="auto">
          <a:xfrm>
            <a:off x="2438400" y="1676400"/>
            <a:ext cx="685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8" name="Line 16"/>
          <p:cNvSpPr>
            <a:spLocks noChangeShapeType="1"/>
          </p:cNvSpPr>
          <p:nvPr/>
        </p:nvSpPr>
        <p:spPr bwMode="auto">
          <a:xfrm flipV="1">
            <a:off x="2438400" y="25908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69" name="Text Box 17"/>
          <p:cNvSpPr txBox="1">
            <a:spLocks noChangeArrowheads="1"/>
          </p:cNvSpPr>
          <p:nvPr/>
        </p:nvSpPr>
        <p:spPr bwMode="auto">
          <a:xfrm>
            <a:off x="573830" y="1400145"/>
            <a:ext cx="56525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1687570" name="Line 18"/>
          <p:cNvSpPr>
            <a:spLocks noChangeShapeType="1"/>
          </p:cNvSpPr>
          <p:nvPr/>
        </p:nvSpPr>
        <p:spPr bwMode="auto">
          <a:xfrm>
            <a:off x="10668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71" name="Text Box 19"/>
          <p:cNvSpPr txBox="1">
            <a:spLocks noChangeArrowheads="1"/>
          </p:cNvSpPr>
          <p:nvPr/>
        </p:nvSpPr>
        <p:spPr bwMode="auto">
          <a:xfrm>
            <a:off x="573830" y="2771745"/>
            <a:ext cx="56525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1687572" name="Line 20"/>
          <p:cNvSpPr>
            <a:spLocks noChangeShapeType="1"/>
          </p:cNvSpPr>
          <p:nvPr/>
        </p:nvSpPr>
        <p:spPr bwMode="auto">
          <a:xfrm>
            <a:off x="10668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73" name="Text Box 21"/>
          <p:cNvSpPr txBox="1">
            <a:spLocks noChangeArrowheads="1"/>
          </p:cNvSpPr>
          <p:nvPr/>
        </p:nvSpPr>
        <p:spPr bwMode="auto">
          <a:xfrm>
            <a:off x="1227884" y="1109812"/>
            <a:ext cx="1541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Page Table</a:t>
            </a:r>
          </a:p>
        </p:txBody>
      </p:sp>
      <p:sp>
        <p:nvSpPr>
          <p:cNvPr id="1687574" name="Text Box 22"/>
          <p:cNvSpPr txBox="1">
            <a:spLocks noChangeArrowheads="1"/>
          </p:cNvSpPr>
          <p:nvPr/>
        </p:nvSpPr>
        <p:spPr bwMode="auto">
          <a:xfrm>
            <a:off x="2827593" y="1690837"/>
            <a:ext cx="15663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Data Pages</a:t>
            </a:r>
          </a:p>
        </p:txBody>
      </p:sp>
      <p:sp>
        <p:nvSpPr>
          <p:cNvPr id="1687575" name="Text Box 23"/>
          <p:cNvSpPr txBox="1">
            <a:spLocks noChangeArrowheads="1"/>
          </p:cNvSpPr>
          <p:nvPr/>
        </p:nvSpPr>
        <p:spPr bwMode="auto">
          <a:xfrm>
            <a:off x="2574097" y="2314545"/>
            <a:ext cx="46679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</a:t>
            </a:r>
            <a:endParaRPr lang="en-US" sz="2000" baseline="-250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87576" name="Rectangle 24"/>
          <p:cNvSpPr>
            <a:spLocks noChangeArrowheads="1"/>
          </p:cNvSpPr>
          <p:nvPr/>
        </p:nvSpPr>
        <p:spPr bwMode="auto">
          <a:xfrm>
            <a:off x="4876800" y="15240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77" name="Rectangle 25"/>
          <p:cNvSpPr>
            <a:spLocks noChangeArrowheads="1"/>
          </p:cNvSpPr>
          <p:nvPr/>
        </p:nvSpPr>
        <p:spPr bwMode="auto">
          <a:xfrm>
            <a:off x="4876800" y="17526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1687578" name="Rectangle 26"/>
          <p:cNvSpPr>
            <a:spLocks noChangeArrowheads="1"/>
          </p:cNvSpPr>
          <p:nvPr/>
        </p:nvSpPr>
        <p:spPr bwMode="auto">
          <a:xfrm>
            <a:off x="4876800" y="19812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79" name="Rectangle 27"/>
          <p:cNvSpPr>
            <a:spLocks noChangeArrowheads="1"/>
          </p:cNvSpPr>
          <p:nvPr/>
        </p:nvSpPr>
        <p:spPr bwMode="auto">
          <a:xfrm>
            <a:off x="4876800" y="24384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1687580" name="Rectangle 28"/>
          <p:cNvSpPr>
            <a:spLocks noChangeArrowheads="1"/>
          </p:cNvSpPr>
          <p:nvPr/>
        </p:nvSpPr>
        <p:spPr bwMode="auto">
          <a:xfrm>
            <a:off x="4876800" y="22098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81" name="Rectangle 29"/>
          <p:cNvSpPr>
            <a:spLocks noChangeArrowheads="1"/>
          </p:cNvSpPr>
          <p:nvPr/>
        </p:nvSpPr>
        <p:spPr bwMode="auto">
          <a:xfrm>
            <a:off x="4876800" y="26670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82" name="Rectangle 30"/>
          <p:cNvSpPr>
            <a:spLocks noChangeArrowheads="1"/>
          </p:cNvSpPr>
          <p:nvPr/>
        </p:nvSpPr>
        <p:spPr bwMode="auto">
          <a:xfrm>
            <a:off x="5791200" y="15240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83" name="Rectangle 31"/>
          <p:cNvSpPr>
            <a:spLocks noChangeArrowheads="1"/>
          </p:cNvSpPr>
          <p:nvPr/>
        </p:nvSpPr>
        <p:spPr bwMode="auto">
          <a:xfrm>
            <a:off x="5791200" y="17526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1st Copy of Data at PA</a:t>
            </a:r>
            <a:endParaRPr lang="en-US" sz="2000" baseline="-250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87584" name="Rectangle 32"/>
          <p:cNvSpPr>
            <a:spLocks noChangeArrowheads="1"/>
          </p:cNvSpPr>
          <p:nvPr/>
        </p:nvSpPr>
        <p:spPr bwMode="auto">
          <a:xfrm>
            <a:off x="5791200" y="19812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85" name="Rectangle 33"/>
          <p:cNvSpPr>
            <a:spLocks noChangeArrowheads="1"/>
          </p:cNvSpPr>
          <p:nvPr/>
        </p:nvSpPr>
        <p:spPr bwMode="auto">
          <a:xfrm>
            <a:off x="5791200" y="24384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2nd Copy of Data at PA</a:t>
            </a:r>
          </a:p>
        </p:txBody>
      </p:sp>
      <p:sp>
        <p:nvSpPr>
          <p:cNvPr id="1687586" name="Rectangle 34"/>
          <p:cNvSpPr>
            <a:spLocks noChangeArrowheads="1"/>
          </p:cNvSpPr>
          <p:nvPr/>
        </p:nvSpPr>
        <p:spPr bwMode="auto">
          <a:xfrm>
            <a:off x="5791200" y="22098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87" name="Rectangle 35"/>
          <p:cNvSpPr>
            <a:spLocks noChangeArrowheads="1"/>
          </p:cNvSpPr>
          <p:nvPr/>
        </p:nvSpPr>
        <p:spPr bwMode="auto">
          <a:xfrm>
            <a:off x="5791200" y="26670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7588" name="Text Box 36"/>
          <p:cNvSpPr txBox="1">
            <a:spLocks noChangeArrowheads="1"/>
          </p:cNvSpPr>
          <p:nvPr/>
        </p:nvSpPr>
        <p:spPr bwMode="auto">
          <a:xfrm>
            <a:off x="4987985" y="1109812"/>
            <a:ext cx="6269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Tag</a:t>
            </a:r>
          </a:p>
        </p:txBody>
      </p:sp>
      <p:sp>
        <p:nvSpPr>
          <p:cNvPr id="1687589" name="Text Box 37"/>
          <p:cNvSpPr txBox="1">
            <a:spLocks noChangeArrowheads="1"/>
          </p:cNvSpPr>
          <p:nvPr/>
        </p:nvSpPr>
        <p:spPr bwMode="auto">
          <a:xfrm>
            <a:off x="6785549" y="1109812"/>
            <a:ext cx="7719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687590" name="Text Box 38"/>
          <p:cNvSpPr txBox="1">
            <a:spLocks noChangeArrowheads="1"/>
          </p:cNvSpPr>
          <p:nvPr/>
        </p:nvSpPr>
        <p:spPr bwMode="auto">
          <a:xfrm>
            <a:off x="838200" y="3429000"/>
            <a:ext cx="33528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Two virtual pages share one physical page</a:t>
            </a:r>
          </a:p>
        </p:txBody>
      </p:sp>
      <p:sp>
        <p:nvSpPr>
          <p:cNvPr id="1687591" name="Text Box 39"/>
          <p:cNvSpPr txBox="1">
            <a:spLocks noChangeArrowheads="1"/>
          </p:cNvSpPr>
          <p:nvPr/>
        </p:nvSpPr>
        <p:spPr bwMode="auto">
          <a:xfrm>
            <a:off x="4191000" y="3027274"/>
            <a:ext cx="47244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Virtual cache can have two copies of same physical data. Writes to one copy not visible to reads of other!</a:t>
            </a:r>
          </a:p>
        </p:txBody>
      </p:sp>
      <p:sp>
        <p:nvSpPr>
          <p:cNvPr id="1687592" name="Text Box 40"/>
          <p:cNvSpPr txBox="1">
            <a:spLocks noChangeArrowheads="1"/>
          </p:cNvSpPr>
          <p:nvPr/>
        </p:nvSpPr>
        <p:spPr bwMode="auto">
          <a:xfrm>
            <a:off x="304800" y="4236339"/>
            <a:ext cx="8839200" cy="21667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General Solution:  </a:t>
            </a: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Prevent aliases coexisting in cache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Software (i.e., OS) solution for direct-mapped cache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VAs of shared pages must agree in cache index bits; this ensures all VAs accessing same PA will conflict in direct-mapped cache (early SPARCs)</a:t>
            </a:r>
          </a:p>
        </p:txBody>
      </p:sp>
    </p:spTree>
    <p:extLst>
      <p:ext uri="{BB962C8B-B14F-4D97-AF65-F5344CB8AC3E}">
        <p14:creationId xmlns:p14="http://schemas.microsoft.com/office/powerpoint/2010/main" val="377629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9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PS2 due on Wednesday Feb 26</a:t>
            </a:r>
          </a:p>
          <a:p>
            <a:r>
              <a:rPr lang="en-US" dirty="0"/>
              <a:t>Lab2 due on Monday March 8</a:t>
            </a:r>
          </a:p>
          <a:p>
            <a:endParaRPr lang="en-US" dirty="0"/>
          </a:p>
          <a:p>
            <a:r>
              <a:rPr lang="en-US" dirty="0"/>
              <a:t>Midterm in class time slot Monday March 1</a:t>
            </a:r>
          </a:p>
          <a:p>
            <a:pPr lvl="1"/>
            <a:r>
              <a:rPr lang="en-US" dirty="0"/>
              <a:t>Covers lectures 1 </a:t>
            </a:r>
            <a:r>
              <a:rPr lang="mr-IN" dirty="0"/>
              <a:t>–</a:t>
            </a:r>
            <a:r>
              <a:rPr lang="en-US" dirty="0"/>
              <a:t> 9, plus assigned problem sets, labs, book readings</a:t>
            </a:r>
          </a:p>
          <a:p>
            <a:r>
              <a:rPr lang="en-US" dirty="0"/>
              <a:t>Midterm will use remote zoom proctoring</a:t>
            </a:r>
          </a:p>
          <a:p>
            <a:pPr lvl="1"/>
            <a:r>
              <a:rPr lang="en-US" dirty="0"/>
              <a:t>Need camera on workspace (paper/hands) during exam</a:t>
            </a:r>
          </a:p>
          <a:p>
            <a:pPr lvl="1"/>
            <a:r>
              <a:rPr lang="en-US" dirty="0"/>
              <a:t>Students must show student ID and face at one point during exam</a:t>
            </a:r>
          </a:p>
          <a:p>
            <a:pPr lvl="1"/>
            <a:r>
              <a:rPr lang="en-US" dirty="0"/>
              <a:t>We will contact students needing DSP accommodations directly</a:t>
            </a:r>
          </a:p>
          <a:p>
            <a:pPr lvl="1"/>
            <a:r>
              <a:rPr lang="en-US" dirty="0"/>
              <a:t>Students in remote </a:t>
            </a:r>
            <a:r>
              <a:rPr lang="en-US" dirty="0" err="1"/>
              <a:t>timezones</a:t>
            </a:r>
            <a:r>
              <a:rPr lang="en-US" dirty="0"/>
              <a:t> should contact instructors</a:t>
            </a:r>
          </a:p>
          <a:p>
            <a:pPr lvl="1"/>
            <a:r>
              <a:rPr lang="en-US" dirty="0"/>
              <a:t>Any student with concerns should contact instructors</a:t>
            </a:r>
          </a:p>
          <a:p>
            <a:pPr lvl="1"/>
            <a:r>
              <a:rPr lang="en-US" dirty="0"/>
              <a:t>Dry run in this week and next week’s discussion section</a:t>
            </a:r>
          </a:p>
          <a:p>
            <a:r>
              <a:rPr lang="en-US" dirty="0"/>
              <a:t>Exam will have randomized questions per student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AD4F1-ACE6-1045-95DB-F7171134E652}" type="slidenum"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49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 due Wednesday</a:t>
            </a:r>
          </a:p>
          <a:p>
            <a:r>
              <a:rPr lang="en-US" dirty="0"/>
              <a:t>Proposal should be one page PDF including: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Team member names</a:t>
            </a:r>
          </a:p>
          <a:p>
            <a:pPr lvl="1"/>
            <a:r>
              <a:rPr lang="en-US" dirty="0"/>
              <a:t>What are you trying to do?</a:t>
            </a:r>
          </a:p>
          <a:p>
            <a:pPr lvl="1"/>
            <a:r>
              <a:rPr lang="en-US" dirty="0"/>
              <a:t>How is it done today?</a:t>
            </a:r>
          </a:p>
          <a:p>
            <a:pPr lvl="1"/>
            <a:r>
              <a:rPr lang="en-US" dirty="0"/>
              <a:t>What is your idea for improvement and why do you think you’ll be successful</a:t>
            </a:r>
          </a:p>
          <a:p>
            <a:pPr lvl="1"/>
            <a:r>
              <a:rPr lang="en-US" dirty="0"/>
              <a:t>What infrastructure are you going to use for your project?</a:t>
            </a:r>
          </a:p>
          <a:p>
            <a:pPr lvl="1"/>
            <a:r>
              <a:rPr lang="en-US" dirty="0"/>
              <a:t>Project timeline with milestones</a:t>
            </a:r>
          </a:p>
          <a:p>
            <a:r>
              <a:rPr lang="en-US" dirty="0"/>
              <a:t>Mail PDF of proposal to instructors</a:t>
            </a:r>
          </a:p>
          <a:p>
            <a:r>
              <a:rPr lang="en-US" dirty="0"/>
              <a:t>Give ~5-minute presentations in class in discussion section time on Thursday March 4</a:t>
            </a:r>
            <a:r>
              <a:rPr lang="en-US" baseline="30000" dirty="0"/>
              <a:t>th</a:t>
            </a:r>
            <a:r>
              <a:rPr lang="en-US" dirty="0"/>
              <a:t> and March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89C21-81C6-1849-AF7F-456E69B3BB3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53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Concurrent Access to TLB &amp; Cache</a:t>
            </a:r>
            <a:br>
              <a:rPr lang="en-US" dirty="0"/>
            </a:br>
            <a:r>
              <a:rPr lang="en-US" dirty="0"/>
              <a:t>(Virtual Index/Physical Tag)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D13E-718A-3A45-8178-09E34FD5CB27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89603" name="Rectangle 3"/>
          <p:cNvSpPr>
            <a:spLocks noChangeArrowheads="1"/>
          </p:cNvSpPr>
          <p:nvPr/>
        </p:nvSpPr>
        <p:spPr bwMode="auto">
          <a:xfrm>
            <a:off x="685800" y="4800600"/>
            <a:ext cx="7584522" cy="169020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Index</a:t>
            </a:r>
            <a:r>
              <a:rPr lang="en-US" sz="2400" dirty="0">
                <a:solidFill>
                  <a:srgbClr val="00AE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 is available without consulting the TLB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→ </a:t>
            </a: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cache and TLB accesses can begin simultaneously!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Tag comparison is made after both accesses are completed</a:t>
            </a:r>
          </a:p>
          <a:p>
            <a:pPr>
              <a:spcBef>
                <a:spcPct val="0"/>
              </a:spcBef>
            </a:pPr>
            <a:r>
              <a:rPr lang="en-US" sz="3200" i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Cases:</a:t>
            </a:r>
            <a:r>
              <a:rPr lang="en-US" sz="2400" i="1" dirty="0">
                <a:solidFill>
                  <a:srgbClr val="00AE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 + </a:t>
            </a:r>
            <a:r>
              <a:rPr lang="en-US" sz="3200" i="1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= </a:t>
            </a:r>
            <a:r>
              <a:rPr lang="en-US" sz="3200" i="1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k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,  L + </a:t>
            </a:r>
            <a:r>
              <a:rPr lang="en-US" sz="3200" i="1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&lt; </a:t>
            </a:r>
            <a:r>
              <a:rPr lang="en-US" sz="3200" i="1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k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,  L + </a:t>
            </a:r>
            <a:r>
              <a:rPr lang="en-US" sz="3200" i="1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&gt; </a:t>
            </a:r>
            <a:r>
              <a:rPr lang="en-US" sz="3200" i="1" dirty="0" err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k</a:t>
            </a:r>
            <a:endParaRPr lang="en-US" sz="3200" i="1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689604" name="Group 4"/>
          <p:cNvGrpSpPr>
            <a:grpSpLocks/>
          </p:cNvGrpSpPr>
          <p:nvPr/>
        </p:nvGrpSpPr>
        <p:grpSpPr bwMode="auto">
          <a:xfrm>
            <a:off x="198438" y="1219200"/>
            <a:ext cx="8366124" cy="3624261"/>
            <a:chOff x="125" y="768"/>
            <a:chExt cx="5270" cy="2283"/>
          </a:xfrm>
        </p:grpSpPr>
        <p:sp>
          <p:nvSpPr>
            <p:cNvPr id="1689605" name="Line 5"/>
            <p:cNvSpPr>
              <a:spLocks noChangeShapeType="1"/>
            </p:cNvSpPr>
            <p:nvPr/>
          </p:nvSpPr>
          <p:spPr bwMode="auto">
            <a:xfrm>
              <a:off x="5136" y="2052"/>
              <a:ext cx="0" cy="5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06" name="Line 6"/>
            <p:cNvSpPr>
              <a:spLocks noChangeShapeType="1"/>
            </p:cNvSpPr>
            <p:nvPr/>
          </p:nvSpPr>
          <p:spPr bwMode="auto">
            <a:xfrm>
              <a:off x="2676" y="1944"/>
              <a:ext cx="0" cy="19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07" name="Rectangle 7"/>
            <p:cNvSpPr>
              <a:spLocks noChangeArrowheads="1"/>
            </p:cNvSpPr>
            <p:nvPr/>
          </p:nvSpPr>
          <p:spPr bwMode="auto">
            <a:xfrm>
              <a:off x="544" y="1056"/>
              <a:ext cx="1888" cy="216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08" name="Rectangle 8"/>
            <p:cNvSpPr>
              <a:spLocks noChangeArrowheads="1"/>
            </p:cNvSpPr>
            <p:nvPr/>
          </p:nvSpPr>
          <p:spPr bwMode="auto">
            <a:xfrm>
              <a:off x="2704" y="1048"/>
              <a:ext cx="792" cy="208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09" name="Rectangle 9"/>
            <p:cNvSpPr>
              <a:spLocks noChangeArrowheads="1"/>
            </p:cNvSpPr>
            <p:nvPr/>
          </p:nvSpPr>
          <p:spPr bwMode="auto">
            <a:xfrm>
              <a:off x="554" y="1048"/>
              <a:ext cx="3182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              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VPN                              L           b</a:t>
              </a:r>
            </a:p>
          </p:txBody>
        </p:sp>
        <p:sp>
          <p:nvSpPr>
            <p:cNvPr id="1689610" name="Line 10"/>
            <p:cNvSpPr>
              <a:spLocks noChangeShapeType="1"/>
            </p:cNvSpPr>
            <p:nvPr/>
          </p:nvSpPr>
          <p:spPr bwMode="auto">
            <a:xfrm>
              <a:off x="3486" y="104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11" name="Line 11"/>
            <p:cNvSpPr>
              <a:spLocks noChangeShapeType="1"/>
            </p:cNvSpPr>
            <p:nvPr/>
          </p:nvSpPr>
          <p:spPr bwMode="auto">
            <a:xfrm>
              <a:off x="2432" y="1064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12" name="Freeform 12"/>
            <p:cNvSpPr>
              <a:spLocks/>
            </p:cNvSpPr>
            <p:nvPr/>
          </p:nvSpPr>
          <p:spPr bwMode="auto">
            <a:xfrm>
              <a:off x="2712" y="944"/>
              <a:ext cx="761" cy="73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35" y="0"/>
                </a:cxn>
                <a:cxn ang="0">
                  <a:pos x="737" y="0"/>
                </a:cxn>
                <a:cxn ang="0">
                  <a:pos x="760" y="72"/>
                </a:cxn>
              </a:cxnLst>
              <a:rect l="0" t="0" r="r" b="b"/>
              <a:pathLst>
                <a:path w="761" h="73">
                  <a:moveTo>
                    <a:pt x="0" y="66"/>
                  </a:moveTo>
                  <a:lnTo>
                    <a:pt x="35" y="0"/>
                  </a:lnTo>
                  <a:lnTo>
                    <a:pt x="737" y="0"/>
                  </a:lnTo>
                  <a:lnTo>
                    <a:pt x="760" y="7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13" name="Line 13"/>
            <p:cNvSpPr>
              <a:spLocks noChangeShapeType="1"/>
            </p:cNvSpPr>
            <p:nvPr/>
          </p:nvSpPr>
          <p:spPr bwMode="auto">
            <a:xfrm>
              <a:off x="2694" y="1056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14" name="Rectangle 14"/>
            <p:cNvSpPr>
              <a:spLocks noChangeArrowheads="1"/>
            </p:cNvSpPr>
            <p:nvPr/>
          </p:nvSpPr>
          <p:spPr bwMode="auto">
            <a:xfrm>
              <a:off x="1176" y="1400"/>
              <a:ext cx="840" cy="39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TLB</a:t>
              </a:r>
              <a:endPara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89615" name="Line 15"/>
            <p:cNvSpPr>
              <a:spLocks noChangeShapeType="1"/>
            </p:cNvSpPr>
            <p:nvPr/>
          </p:nvSpPr>
          <p:spPr bwMode="auto">
            <a:xfrm flipH="1">
              <a:off x="1572" y="125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16" name="Rectangle 16"/>
            <p:cNvSpPr>
              <a:spLocks noChangeArrowheads="1"/>
            </p:cNvSpPr>
            <p:nvPr/>
          </p:nvSpPr>
          <p:spPr bwMode="auto">
            <a:xfrm>
              <a:off x="3936" y="1368"/>
              <a:ext cx="1440" cy="68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Direct-map Cache </a:t>
              </a:r>
            </a:p>
            <a:p>
              <a:pPr algn="ctr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baseline="30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L</a:t>
              </a:r>
              <a:r>
                <a:rPr lang="en-US" sz="2400" baseline="-25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blocks</a:t>
              </a:r>
            </a:p>
            <a:p>
              <a:pPr algn="ctr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baseline="30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-byte block</a:t>
              </a:r>
            </a:p>
          </p:txBody>
        </p:sp>
        <p:sp>
          <p:nvSpPr>
            <p:cNvPr id="1689617" name="Rectangle 17"/>
            <p:cNvSpPr>
              <a:spLocks noChangeArrowheads="1"/>
            </p:cNvSpPr>
            <p:nvPr/>
          </p:nvSpPr>
          <p:spPr bwMode="auto">
            <a:xfrm>
              <a:off x="502" y="1928"/>
              <a:ext cx="1888" cy="216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18" name="Rectangle 18"/>
            <p:cNvSpPr>
              <a:spLocks noChangeArrowheads="1"/>
            </p:cNvSpPr>
            <p:nvPr/>
          </p:nvSpPr>
          <p:spPr bwMode="auto">
            <a:xfrm>
              <a:off x="512" y="1928"/>
              <a:ext cx="3246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            PPN                      Page Offset</a:t>
              </a:r>
            </a:p>
          </p:txBody>
        </p:sp>
        <p:sp>
          <p:nvSpPr>
            <p:cNvPr id="1689619" name="Line 19"/>
            <p:cNvSpPr>
              <a:spLocks noChangeShapeType="1"/>
            </p:cNvSpPr>
            <p:nvPr/>
          </p:nvSpPr>
          <p:spPr bwMode="auto">
            <a:xfrm>
              <a:off x="2390" y="1936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20" name="Line 20"/>
            <p:cNvSpPr>
              <a:spLocks noChangeShapeType="1"/>
            </p:cNvSpPr>
            <p:nvPr/>
          </p:nvSpPr>
          <p:spPr bwMode="auto">
            <a:xfrm>
              <a:off x="3104" y="1360"/>
              <a:ext cx="0" cy="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21" name="Line 21"/>
            <p:cNvSpPr>
              <a:spLocks noChangeShapeType="1"/>
            </p:cNvSpPr>
            <p:nvPr/>
          </p:nvSpPr>
          <p:spPr bwMode="auto">
            <a:xfrm>
              <a:off x="1568" y="1796"/>
              <a:ext cx="0" cy="1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22" name="Oval 22"/>
            <p:cNvSpPr>
              <a:spLocks noChangeArrowheads="1"/>
            </p:cNvSpPr>
            <p:nvPr/>
          </p:nvSpPr>
          <p:spPr bwMode="auto">
            <a:xfrm>
              <a:off x="2880" y="2424"/>
              <a:ext cx="774" cy="29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36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=</a:t>
              </a:r>
            </a:p>
          </p:txBody>
        </p:sp>
        <p:sp>
          <p:nvSpPr>
            <p:cNvPr id="1689623" name="Freeform 23"/>
            <p:cNvSpPr>
              <a:spLocks/>
            </p:cNvSpPr>
            <p:nvPr/>
          </p:nvSpPr>
          <p:spPr bwMode="auto">
            <a:xfrm>
              <a:off x="1566" y="2249"/>
              <a:ext cx="1314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2"/>
                </a:cxn>
                <a:cxn ang="0">
                  <a:pos x="1200" y="312"/>
                </a:cxn>
              </a:cxnLst>
              <a:rect l="0" t="0" r="r" b="b"/>
              <a:pathLst>
                <a:path w="1201" h="313">
                  <a:moveTo>
                    <a:pt x="0" y="0"/>
                  </a:moveTo>
                  <a:lnTo>
                    <a:pt x="0" y="312"/>
                  </a:lnTo>
                  <a:lnTo>
                    <a:pt x="1200" y="3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24" name="Freeform 24"/>
            <p:cNvSpPr>
              <a:spLocks/>
            </p:cNvSpPr>
            <p:nvPr/>
          </p:nvSpPr>
          <p:spPr bwMode="auto">
            <a:xfrm>
              <a:off x="3664" y="2056"/>
              <a:ext cx="673" cy="512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672" y="760"/>
                </a:cxn>
                <a:cxn ang="0">
                  <a:pos x="0" y="760"/>
                </a:cxn>
              </a:cxnLst>
              <a:rect l="0" t="0" r="r" b="b"/>
              <a:pathLst>
                <a:path w="673" h="761">
                  <a:moveTo>
                    <a:pt x="672" y="0"/>
                  </a:moveTo>
                  <a:lnTo>
                    <a:pt x="672" y="760"/>
                  </a:lnTo>
                  <a:lnTo>
                    <a:pt x="0" y="76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25" name="Line 25"/>
            <p:cNvSpPr>
              <a:spLocks noChangeShapeType="1"/>
            </p:cNvSpPr>
            <p:nvPr/>
          </p:nvSpPr>
          <p:spPr bwMode="auto">
            <a:xfrm>
              <a:off x="3264" y="2712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26" name="Rectangle 26"/>
            <p:cNvSpPr>
              <a:spLocks noChangeArrowheads="1"/>
            </p:cNvSpPr>
            <p:nvPr/>
          </p:nvSpPr>
          <p:spPr bwMode="auto">
            <a:xfrm>
              <a:off x="2736" y="2762"/>
              <a:ext cx="41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hit?</a:t>
              </a:r>
            </a:p>
          </p:txBody>
        </p:sp>
        <p:sp>
          <p:nvSpPr>
            <p:cNvPr id="1689627" name="Rectangle 27"/>
            <p:cNvSpPr>
              <a:spLocks noChangeArrowheads="1"/>
            </p:cNvSpPr>
            <p:nvPr/>
          </p:nvSpPr>
          <p:spPr bwMode="auto">
            <a:xfrm>
              <a:off x="4848" y="2616"/>
              <a:ext cx="547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689628" name="Rectangle 28"/>
            <p:cNvSpPr>
              <a:spLocks noChangeArrowheads="1"/>
            </p:cNvSpPr>
            <p:nvPr/>
          </p:nvSpPr>
          <p:spPr bwMode="auto">
            <a:xfrm>
              <a:off x="3582" y="2616"/>
              <a:ext cx="1226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Physical Tag</a:t>
              </a:r>
            </a:p>
          </p:txBody>
        </p:sp>
        <p:sp>
          <p:nvSpPr>
            <p:cNvPr id="1689629" name="Freeform 29"/>
            <p:cNvSpPr>
              <a:spLocks/>
            </p:cNvSpPr>
            <p:nvPr/>
          </p:nvSpPr>
          <p:spPr bwMode="auto">
            <a:xfrm>
              <a:off x="518" y="2168"/>
              <a:ext cx="2161" cy="8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1" y="80"/>
                </a:cxn>
                <a:cxn ang="0">
                  <a:pos x="2096" y="80"/>
                </a:cxn>
                <a:cxn ang="0">
                  <a:pos x="2160" y="0"/>
                </a:cxn>
              </a:cxnLst>
              <a:rect l="0" t="0" r="r" b="b"/>
              <a:pathLst>
                <a:path w="2161" h="81">
                  <a:moveTo>
                    <a:pt x="0" y="6"/>
                  </a:moveTo>
                  <a:lnTo>
                    <a:pt x="101" y="80"/>
                  </a:lnTo>
                  <a:lnTo>
                    <a:pt x="2096" y="80"/>
                  </a:lnTo>
                  <a:lnTo>
                    <a:pt x="216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30" name="Rectangle 30"/>
            <p:cNvSpPr>
              <a:spLocks noChangeArrowheads="1"/>
            </p:cNvSpPr>
            <p:nvPr/>
          </p:nvSpPr>
          <p:spPr bwMode="auto">
            <a:xfrm>
              <a:off x="1100" y="2370"/>
              <a:ext cx="394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689631" name="Rectangle 31"/>
            <p:cNvSpPr>
              <a:spLocks noChangeArrowheads="1"/>
            </p:cNvSpPr>
            <p:nvPr/>
          </p:nvSpPr>
          <p:spPr bwMode="auto">
            <a:xfrm>
              <a:off x="144" y="984"/>
              <a:ext cx="341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VA</a:t>
              </a:r>
            </a:p>
          </p:txBody>
        </p:sp>
        <p:sp>
          <p:nvSpPr>
            <p:cNvPr id="1689632" name="Rectangle 32"/>
            <p:cNvSpPr>
              <a:spLocks noChangeArrowheads="1"/>
            </p:cNvSpPr>
            <p:nvPr/>
          </p:nvSpPr>
          <p:spPr bwMode="auto">
            <a:xfrm>
              <a:off x="125" y="1879"/>
              <a:ext cx="327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PA</a:t>
              </a:r>
            </a:p>
          </p:txBody>
        </p:sp>
        <p:sp>
          <p:nvSpPr>
            <p:cNvPr id="1689633" name="Freeform 33"/>
            <p:cNvSpPr>
              <a:spLocks/>
            </p:cNvSpPr>
            <p:nvPr/>
          </p:nvSpPr>
          <p:spPr bwMode="auto">
            <a:xfrm>
              <a:off x="2448" y="1280"/>
              <a:ext cx="1281" cy="8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0" y="80"/>
                </a:cxn>
                <a:cxn ang="0">
                  <a:pos x="1242" y="80"/>
                </a:cxn>
                <a:cxn ang="0">
                  <a:pos x="1280" y="0"/>
                </a:cxn>
              </a:cxnLst>
              <a:rect l="0" t="0" r="r" b="b"/>
              <a:pathLst>
                <a:path w="1281" h="81">
                  <a:moveTo>
                    <a:pt x="0" y="6"/>
                  </a:moveTo>
                  <a:lnTo>
                    <a:pt x="60" y="80"/>
                  </a:lnTo>
                  <a:lnTo>
                    <a:pt x="1242" y="80"/>
                  </a:lnTo>
                  <a:lnTo>
                    <a:pt x="128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34" name="Rectangle 34"/>
            <p:cNvSpPr>
              <a:spLocks noChangeArrowheads="1"/>
            </p:cNvSpPr>
            <p:nvPr/>
          </p:nvSpPr>
          <p:spPr bwMode="auto">
            <a:xfrm>
              <a:off x="4560" y="768"/>
              <a:ext cx="729" cy="5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Virtual</a:t>
              </a:r>
            </a:p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Index</a:t>
              </a:r>
            </a:p>
          </p:txBody>
        </p:sp>
        <p:sp>
          <p:nvSpPr>
            <p:cNvPr id="1689635" name="Freeform 35"/>
            <p:cNvSpPr>
              <a:spLocks/>
            </p:cNvSpPr>
            <p:nvPr/>
          </p:nvSpPr>
          <p:spPr bwMode="auto">
            <a:xfrm>
              <a:off x="3104" y="848"/>
              <a:ext cx="1449" cy="512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1448" y="0"/>
                </a:cxn>
                <a:cxn ang="0">
                  <a:pos x="1448" y="536"/>
                </a:cxn>
              </a:cxnLst>
              <a:rect l="0" t="0" r="r" b="b"/>
              <a:pathLst>
                <a:path w="1449" h="537">
                  <a:moveTo>
                    <a:pt x="0" y="77"/>
                  </a:moveTo>
                  <a:lnTo>
                    <a:pt x="0" y="0"/>
                  </a:lnTo>
                  <a:lnTo>
                    <a:pt x="1448" y="0"/>
                  </a:lnTo>
                  <a:lnTo>
                    <a:pt x="1448" y="5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36" name="Line 36"/>
            <p:cNvSpPr>
              <a:spLocks noChangeShapeType="1"/>
            </p:cNvSpPr>
            <p:nvPr/>
          </p:nvSpPr>
          <p:spPr bwMode="auto">
            <a:xfrm flipH="1">
              <a:off x="3056" y="1592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89637" name="Rectangle 37"/>
            <p:cNvSpPr>
              <a:spLocks noChangeArrowheads="1"/>
            </p:cNvSpPr>
            <p:nvPr/>
          </p:nvSpPr>
          <p:spPr bwMode="auto">
            <a:xfrm>
              <a:off x="3168" y="1440"/>
              <a:ext cx="218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8901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dirty="0"/>
              <a:t>Virtual-Index Physical-Tag Caches: </a:t>
            </a:r>
            <a:r>
              <a:rPr lang="en-US" sz="2400" dirty="0"/>
              <a:t>Associative Organization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4D6E-CA00-414E-8EB9-BE500EA627FD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90627" name="Rectangle 3"/>
          <p:cNvSpPr>
            <a:spLocks noChangeArrowheads="1"/>
          </p:cNvSpPr>
          <p:nvPr/>
        </p:nvSpPr>
        <p:spPr bwMode="auto">
          <a:xfrm>
            <a:off x="838200" y="5819775"/>
            <a:ext cx="723900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How does this scheme scale to larger caches?</a:t>
            </a:r>
            <a:endParaRPr lang="en-US" sz="2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690628" name="Group 4"/>
          <p:cNvGrpSpPr>
            <a:grpSpLocks/>
          </p:cNvGrpSpPr>
          <p:nvPr/>
        </p:nvGrpSpPr>
        <p:grpSpPr bwMode="auto">
          <a:xfrm>
            <a:off x="152400" y="1219200"/>
            <a:ext cx="8728075" cy="4140200"/>
            <a:chOff x="144" y="776"/>
            <a:chExt cx="5498" cy="2608"/>
          </a:xfrm>
        </p:grpSpPr>
        <p:sp>
          <p:nvSpPr>
            <p:cNvPr id="1690629" name="Rectangle 5"/>
            <p:cNvSpPr>
              <a:spLocks noChangeArrowheads="1"/>
            </p:cNvSpPr>
            <p:nvPr/>
          </p:nvSpPr>
          <p:spPr bwMode="auto">
            <a:xfrm>
              <a:off x="512" y="992"/>
              <a:ext cx="1888" cy="216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0" name="Rectangle 6" descr="Dark upward diagonal"/>
            <p:cNvSpPr>
              <a:spLocks noChangeArrowheads="1"/>
            </p:cNvSpPr>
            <p:nvPr/>
          </p:nvSpPr>
          <p:spPr bwMode="auto">
            <a:xfrm>
              <a:off x="2400" y="992"/>
              <a:ext cx="1064" cy="208"/>
            </a:xfrm>
            <a:prstGeom prst="rect">
              <a:avLst/>
            </a:prstGeom>
            <a:pattFill prst="dkUpDiag">
              <a:fgClr>
                <a:srgbClr val="FFA74F"/>
              </a:fgClr>
              <a:bgClr>
                <a:schemeClr val="bg1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1" name="Rectangle 7"/>
            <p:cNvSpPr>
              <a:spLocks noChangeArrowheads="1"/>
            </p:cNvSpPr>
            <p:nvPr/>
          </p:nvSpPr>
          <p:spPr bwMode="auto">
            <a:xfrm>
              <a:off x="522" y="992"/>
              <a:ext cx="3182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               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VPN           a         L = k-b        b</a:t>
              </a:r>
            </a:p>
          </p:txBody>
        </p:sp>
        <p:sp>
          <p:nvSpPr>
            <p:cNvPr id="1690632" name="Line 8" descr="Dark upward diagonal"/>
            <p:cNvSpPr>
              <a:spLocks noChangeShapeType="1"/>
            </p:cNvSpPr>
            <p:nvPr/>
          </p:nvSpPr>
          <p:spPr bwMode="auto">
            <a:xfrm>
              <a:off x="3454" y="992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3" name="Line 9" descr="Dark upward diagonal"/>
            <p:cNvSpPr>
              <a:spLocks noChangeShapeType="1"/>
            </p:cNvSpPr>
            <p:nvPr/>
          </p:nvSpPr>
          <p:spPr bwMode="auto">
            <a:xfrm>
              <a:off x="2400" y="1000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4" name="Freeform 10"/>
            <p:cNvSpPr>
              <a:spLocks/>
            </p:cNvSpPr>
            <p:nvPr/>
          </p:nvSpPr>
          <p:spPr bwMode="auto">
            <a:xfrm>
              <a:off x="2408" y="912"/>
              <a:ext cx="1041" cy="65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48" y="0"/>
                </a:cxn>
                <a:cxn ang="0">
                  <a:pos x="1009" y="0"/>
                </a:cxn>
                <a:cxn ang="0">
                  <a:pos x="1040" y="64"/>
                </a:cxn>
              </a:cxnLst>
              <a:rect l="0" t="0" r="r" b="b"/>
              <a:pathLst>
                <a:path w="1041" h="65">
                  <a:moveTo>
                    <a:pt x="0" y="59"/>
                  </a:moveTo>
                  <a:lnTo>
                    <a:pt x="48" y="0"/>
                  </a:lnTo>
                  <a:lnTo>
                    <a:pt x="1009" y="0"/>
                  </a:lnTo>
                  <a:lnTo>
                    <a:pt x="1040" y="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5" name="Rectangle 11"/>
            <p:cNvSpPr>
              <a:spLocks noChangeArrowheads="1"/>
            </p:cNvSpPr>
            <p:nvPr/>
          </p:nvSpPr>
          <p:spPr bwMode="auto">
            <a:xfrm>
              <a:off x="1144" y="1465"/>
              <a:ext cx="840" cy="39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32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TLB</a:t>
              </a:r>
            </a:p>
          </p:txBody>
        </p:sp>
        <p:sp>
          <p:nvSpPr>
            <p:cNvPr id="1690636" name="Line 12"/>
            <p:cNvSpPr>
              <a:spLocks noChangeShapeType="1"/>
            </p:cNvSpPr>
            <p:nvPr/>
          </p:nvSpPr>
          <p:spPr bwMode="auto">
            <a:xfrm>
              <a:off x="1552" y="1216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7" name="Rectangle 13"/>
            <p:cNvSpPr>
              <a:spLocks noChangeArrowheads="1"/>
            </p:cNvSpPr>
            <p:nvPr/>
          </p:nvSpPr>
          <p:spPr bwMode="auto">
            <a:xfrm>
              <a:off x="3792" y="1392"/>
              <a:ext cx="792" cy="52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Direct-map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000" baseline="30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L</a:t>
              </a:r>
              <a:r>
                <a:rPr lang="en-US" sz="2000" baseline="-25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blocks</a:t>
              </a:r>
            </a:p>
          </p:txBody>
        </p:sp>
        <p:sp>
          <p:nvSpPr>
            <p:cNvPr id="1690638" name="Rectangle 14"/>
            <p:cNvSpPr>
              <a:spLocks noChangeArrowheads="1"/>
            </p:cNvSpPr>
            <p:nvPr/>
          </p:nvSpPr>
          <p:spPr bwMode="auto">
            <a:xfrm>
              <a:off x="472" y="2136"/>
              <a:ext cx="1920" cy="216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39" name="Rectangle 15"/>
            <p:cNvSpPr>
              <a:spLocks noChangeArrowheads="1"/>
            </p:cNvSpPr>
            <p:nvPr/>
          </p:nvSpPr>
          <p:spPr bwMode="auto">
            <a:xfrm>
              <a:off x="482" y="2136"/>
              <a:ext cx="3246" cy="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             PPN                       Page Offset</a:t>
              </a:r>
            </a:p>
          </p:txBody>
        </p:sp>
        <p:sp>
          <p:nvSpPr>
            <p:cNvPr id="1690640" name="Line 16"/>
            <p:cNvSpPr>
              <a:spLocks noChangeShapeType="1"/>
            </p:cNvSpPr>
            <p:nvPr/>
          </p:nvSpPr>
          <p:spPr bwMode="auto">
            <a:xfrm>
              <a:off x="2400" y="2144"/>
              <a:ext cx="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a typeface="ＭＳ Ｐゴシック"/>
                  <a:cs typeface="ＭＳ Ｐゴシック"/>
                </a:rPr>
                <a:t>   </a:t>
              </a:r>
            </a:p>
          </p:txBody>
        </p:sp>
        <p:sp>
          <p:nvSpPr>
            <p:cNvPr id="1690641" name="Line 17"/>
            <p:cNvSpPr>
              <a:spLocks noChangeShapeType="1"/>
            </p:cNvSpPr>
            <p:nvPr/>
          </p:nvSpPr>
          <p:spPr bwMode="auto">
            <a:xfrm>
              <a:off x="3072" y="1304"/>
              <a:ext cx="0" cy="8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42" name="Line 18"/>
            <p:cNvSpPr>
              <a:spLocks noChangeShapeType="1"/>
            </p:cNvSpPr>
            <p:nvPr/>
          </p:nvSpPr>
          <p:spPr bwMode="auto">
            <a:xfrm>
              <a:off x="1536" y="1872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43" name="Line 19"/>
            <p:cNvSpPr>
              <a:spLocks noChangeShapeType="1"/>
            </p:cNvSpPr>
            <p:nvPr/>
          </p:nvSpPr>
          <p:spPr bwMode="auto">
            <a:xfrm>
              <a:off x="45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44" name="Oval 20"/>
            <p:cNvSpPr>
              <a:spLocks noChangeArrowheads="1"/>
            </p:cNvSpPr>
            <p:nvPr/>
          </p:nvSpPr>
          <p:spPr bwMode="auto">
            <a:xfrm>
              <a:off x="3936" y="2384"/>
              <a:ext cx="288" cy="2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=</a:t>
              </a:r>
            </a:p>
          </p:txBody>
        </p:sp>
        <p:sp>
          <p:nvSpPr>
            <p:cNvPr id="1690645" name="Freeform 21"/>
            <p:cNvSpPr>
              <a:spLocks/>
            </p:cNvSpPr>
            <p:nvPr/>
          </p:nvSpPr>
          <p:spPr bwMode="auto">
            <a:xfrm>
              <a:off x="1536" y="2472"/>
              <a:ext cx="2393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2392" y="88"/>
                </a:cxn>
              </a:cxnLst>
              <a:rect l="0" t="0" r="r" b="b"/>
              <a:pathLst>
                <a:path w="2393" h="89">
                  <a:moveTo>
                    <a:pt x="0" y="0"/>
                  </a:moveTo>
                  <a:lnTo>
                    <a:pt x="0" y="88"/>
                  </a:lnTo>
                  <a:lnTo>
                    <a:pt x="2392" y="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46" name="Rectangle 22"/>
            <p:cNvSpPr>
              <a:spLocks noChangeArrowheads="1"/>
            </p:cNvSpPr>
            <p:nvPr/>
          </p:nvSpPr>
          <p:spPr bwMode="auto">
            <a:xfrm>
              <a:off x="3711" y="2634"/>
              <a:ext cx="36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hit?</a:t>
              </a:r>
            </a:p>
          </p:txBody>
        </p:sp>
        <p:sp>
          <p:nvSpPr>
            <p:cNvPr id="1690647" name="Rectangle 23"/>
            <p:cNvSpPr>
              <a:spLocks noChangeArrowheads="1"/>
            </p:cNvSpPr>
            <p:nvPr/>
          </p:nvSpPr>
          <p:spPr bwMode="auto">
            <a:xfrm>
              <a:off x="4944" y="3080"/>
              <a:ext cx="42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sp>
          <p:nvSpPr>
            <p:cNvPr id="1690648" name="Rectangle 24"/>
            <p:cNvSpPr>
              <a:spLocks noChangeArrowheads="1"/>
            </p:cNvSpPr>
            <p:nvPr/>
          </p:nvSpPr>
          <p:spPr bwMode="auto">
            <a:xfrm>
              <a:off x="4636" y="1930"/>
              <a:ext cx="397" cy="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Phy</a:t>
              </a: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.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690649" name="Freeform 25"/>
            <p:cNvSpPr>
              <a:spLocks/>
            </p:cNvSpPr>
            <p:nvPr/>
          </p:nvSpPr>
          <p:spPr bwMode="auto">
            <a:xfrm>
              <a:off x="480" y="2344"/>
              <a:ext cx="1921" cy="12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9" y="120"/>
                </a:cxn>
                <a:cxn ang="0">
                  <a:pos x="1863" y="120"/>
                </a:cxn>
                <a:cxn ang="0">
                  <a:pos x="1920" y="0"/>
                </a:cxn>
              </a:cxnLst>
              <a:rect l="0" t="0" r="r" b="b"/>
              <a:pathLst>
                <a:path w="1921" h="121">
                  <a:moveTo>
                    <a:pt x="0" y="9"/>
                  </a:moveTo>
                  <a:lnTo>
                    <a:pt x="89" y="120"/>
                  </a:lnTo>
                  <a:lnTo>
                    <a:pt x="1863" y="120"/>
                  </a:lnTo>
                  <a:lnTo>
                    <a:pt x="192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50" name="Rectangle 26"/>
            <p:cNvSpPr>
              <a:spLocks noChangeArrowheads="1"/>
            </p:cNvSpPr>
            <p:nvPr/>
          </p:nvSpPr>
          <p:spPr bwMode="auto">
            <a:xfrm>
              <a:off x="1191" y="2578"/>
              <a:ext cx="394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Tag</a:t>
              </a:r>
            </a:p>
          </p:txBody>
        </p:sp>
        <p:sp>
          <p:nvSpPr>
            <p:cNvPr id="1690651" name="Rectangle 27"/>
            <p:cNvSpPr>
              <a:spLocks noChangeArrowheads="1"/>
            </p:cNvSpPr>
            <p:nvPr/>
          </p:nvSpPr>
          <p:spPr bwMode="auto">
            <a:xfrm>
              <a:off x="144" y="920"/>
              <a:ext cx="374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VA</a:t>
              </a:r>
            </a:p>
          </p:txBody>
        </p:sp>
        <p:sp>
          <p:nvSpPr>
            <p:cNvPr id="1690652" name="Rectangle 28"/>
            <p:cNvSpPr>
              <a:spLocks noChangeArrowheads="1"/>
            </p:cNvSpPr>
            <p:nvPr/>
          </p:nvSpPr>
          <p:spPr bwMode="auto">
            <a:xfrm>
              <a:off x="144" y="2024"/>
              <a:ext cx="363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PA</a:t>
              </a:r>
            </a:p>
          </p:txBody>
        </p:sp>
        <p:sp>
          <p:nvSpPr>
            <p:cNvPr id="1690653" name="Freeform 29"/>
            <p:cNvSpPr>
              <a:spLocks/>
            </p:cNvSpPr>
            <p:nvPr/>
          </p:nvSpPr>
          <p:spPr bwMode="auto">
            <a:xfrm>
              <a:off x="2416" y="1224"/>
              <a:ext cx="1281" cy="8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0" y="80"/>
                </a:cxn>
                <a:cxn ang="0">
                  <a:pos x="1242" y="80"/>
                </a:cxn>
                <a:cxn ang="0">
                  <a:pos x="1280" y="0"/>
                </a:cxn>
              </a:cxnLst>
              <a:rect l="0" t="0" r="r" b="b"/>
              <a:pathLst>
                <a:path w="1281" h="81">
                  <a:moveTo>
                    <a:pt x="0" y="6"/>
                  </a:moveTo>
                  <a:lnTo>
                    <a:pt x="60" y="80"/>
                  </a:lnTo>
                  <a:lnTo>
                    <a:pt x="1242" y="80"/>
                  </a:lnTo>
                  <a:lnTo>
                    <a:pt x="128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54" name="Rectangle 30"/>
            <p:cNvSpPr>
              <a:spLocks noChangeArrowheads="1"/>
            </p:cNvSpPr>
            <p:nvPr/>
          </p:nvSpPr>
          <p:spPr bwMode="auto">
            <a:xfrm>
              <a:off x="5088" y="776"/>
              <a:ext cx="554" cy="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Virtual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Index</a:t>
              </a:r>
            </a:p>
          </p:txBody>
        </p:sp>
        <p:sp>
          <p:nvSpPr>
            <p:cNvPr id="1690655" name="Freeform 31"/>
            <p:cNvSpPr>
              <a:spLocks/>
            </p:cNvSpPr>
            <p:nvPr/>
          </p:nvSpPr>
          <p:spPr bwMode="auto">
            <a:xfrm>
              <a:off x="2896" y="824"/>
              <a:ext cx="1184" cy="569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0" y="0"/>
                </a:cxn>
                <a:cxn ang="0">
                  <a:pos x="1288" y="0"/>
                </a:cxn>
                <a:cxn ang="0">
                  <a:pos x="1288" y="568"/>
                </a:cxn>
              </a:cxnLst>
              <a:rect l="0" t="0" r="r" b="b"/>
              <a:pathLst>
                <a:path w="1289" h="569">
                  <a:moveTo>
                    <a:pt x="0" y="82"/>
                  </a:moveTo>
                  <a:lnTo>
                    <a:pt x="0" y="0"/>
                  </a:lnTo>
                  <a:lnTo>
                    <a:pt x="1288" y="0"/>
                  </a:lnTo>
                  <a:lnTo>
                    <a:pt x="1288" y="56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56" name="Line 32"/>
            <p:cNvSpPr>
              <a:spLocks noChangeShapeType="1"/>
            </p:cNvSpPr>
            <p:nvPr/>
          </p:nvSpPr>
          <p:spPr bwMode="auto">
            <a:xfrm flipH="1">
              <a:off x="3000" y="1696"/>
              <a:ext cx="136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57" name="Rectangle 33"/>
            <p:cNvSpPr>
              <a:spLocks noChangeArrowheads="1"/>
            </p:cNvSpPr>
            <p:nvPr/>
          </p:nvSpPr>
          <p:spPr bwMode="auto">
            <a:xfrm>
              <a:off x="3143" y="1570"/>
              <a:ext cx="230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k</a:t>
              </a:r>
            </a:p>
          </p:txBody>
        </p:sp>
        <p:sp>
          <p:nvSpPr>
            <p:cNvPr id="1690658" name="Rectangle 34"/>
            <p:cNvSpPr>
              <a:spLocks noChangeArrowheads="1"/>
            </p:cNvSpPr>
            <p:nvPr/>
          </p:nvSpPr>
          <p:spPr bwMode="auto">
            <a:xfrm>
              <a:off x="4792" y="1408"/>
              <a:ext cx="792" cy="52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Direct-map</a:t>
              </a:r>
            </a:p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000" baseline="30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L</a:t>
              </a:r>
              <a:r>
                <a:rPr lang="en-US" sz="2000" baseline="-25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blocks</a:t>
              </a:r>
            </a:p>
          </p:txBody>
        </p:sp>
        <p:sp>
          <p:nvSpPr>
            <p:cNvPr id="1690659" name="Freeform 35"/>
            <p:cNvSpPr>
              <a:spLocks/>
            </p:cNvSpPr>
            <p:nvPr/>
          </p:nvSpPr>
          <p:spPr bwMode="auto">
            <a:xfrm>
              <a:off x="4080" y="824"/>
              <a:ext cx="1008" cy="5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576"/>
                </a:cxn>
              </a:cxnLst>
              <a:rect l="0" t="0" r="r" b="b"/>
              <a:pathLst>
                <a:path w="1001" h="577">
                  <a:moveTo>
                    <a:pt x="0" y="0"/>
                  </a:moveTo>
                  <a:lnTo>
                    <a:pt x="1000" y="0"/>
                  </a:lnTo>
                  <a:lnTo>
                    <a:pt x="1000" y="5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60" name="Line 36"/>
            <p:cNvSpPr>
              <a:spLocks noChangeShapeType="1"/>
            </p:cNvSpPr>
            <p:nvPr/>
          </p:nvSpPr>
          <p:spPr bwMode="auto">
            <a:xfrm>
              <a:off x="2102" y="2136"/>
              <a:ext cx="0" cy="19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61" name="Line 37"/>
            <p:cNvSpPr>
              <a:spLocks noChangeShapeType="1"/>
            </p:cNvSpPr>
            <p:nvPr/>
          </p:nvSpPr>
          <p:spPr bwMode="auto">
            <a:xfrm>
              <a:off x="2110" y="1000"/>
              <a:ext cx="0" cy="19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grpSp>
          <p:nvGrpSpPr>
            <p:cNvPr id="1690662" name="Group 38"/>
            <p:cNvGrpSpPr>
              <a:grpSpLocks/>
            </p:cNvGrpSpPr>
            <p:nvPr/>
          </p:nvGrpSpPr>
          <p:grpSpPr bwMode="auto">
            <a:xfrm>
              <a:off x="4552" y="962"/>
              <a:ext cx="274" cy="254"/>
              <a:chOff x="4600" y="866"/>
              <a:chExt cx="274" cy="254"/>
            </a:xfrm>
          </p:grpSpPr>
          <p:grpSp>
            <p:nvGrpSpPr>
              <p:cNvPr id="1690663" name="Group 39"/>
              <p:cNvGrpSpPr>
                <a:grpSpLocks/>
              </p:cNvGrpSpPr>
              <p:nvPr/>
            </p:nvGrpSpPr>
            <p:grpSpPr bwMode="auto">
              <a:xfrm>
                <a:off x="4600" y="1088"/>
                <a:ext cx="208" cy="32"/>
                <a:chOff x="4600" y="1088"/>
                <a:chExt cx="208" cy="32"/>
              </a:xfrm>
            </p:grpSpPr>
            <p:sp>
              <p:nvSpPr>
                <p:cNvPr id="1690664" name="Oval 40"/>
                <p:cNvSpPr>
                  <a:spLocks noChangeArrowheads="1"/>
                </p:cNvSpPr>
                <p:nvPr/>
              </p:nvSpPr>
              <p:spPr bwMode="auto">
                <a:xfrm>
                  <a:off x="4600" y="1088"/>
                  <a:ext cx="16" cy="32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90665" name="Oval 41"/>
                <p:cNvSpPr>
                  <a:spLocks noChangeArrowheads="1"/>
                </p:cNvSpPr>
                <p:nvPr/>
              </p:nvSpPr>
              <p:spPr bwMode="auto">
                <a:xfrm>
                  <a:off x="4696" y="1088"/>
                  <a:ext cx="16" cy="32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  <p:sp>
              <p:nvSpPr>
                <p:cNvPr id="1690666" name="Oval 42"/>
                <p:cNvSpPr>
                  <a:spLocks noChangeArrowheads="1"/>
                </p:cNvSpPr>
                <p:nvPr/>
              </p:nvSpPr>
              <p:spPr bwMode="auto">
                <a:xfrm>
                  <a:off x="4792" y="1088"/>
                  <a:ext cx="16" cy="32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  <a:ea typeface="ＭＳ Ｐゴシック"/>
                    <a:cs typeface="ＭＳ Ｐゴシック"/>
                  </a:endParaRPr>
                </a:p>
              </p:txBody>
            </p:sp>
          </p:grpSp>
          <p:sp>
            <p:nvSpPr>
              <p:cNvPr id="1690667" name="Rectangle 43"/>
              <p:cNvSpPr>
                <a:spLocks noChangeArrowheads="1"/>
              </p:cNvSpPr>
              <p:nvPr/>
            </p:nvSpPr>
            <p:spPr bwMode="auto">
              <a:xfrm>
                <a:off x="4615" y="866"/>
                <a:ext cx="259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dirty="0">
                    <a:solidFill>
                      <a:srgbClr val="56127A"/>
                    </a:solidFill>
                    <a:latin typeface="Calibri"/>
                    <a:ea typeface="ＭＳ Ｐゴシック"/>
                    <a:cs typeface="Calibri"/>
                  </a:rPr>
                  <a:t>2</a:t>
                </a:r>
                <a:r>
                  <a:rPr lang="en-US" sz="2400" baseline="40000" dirty="0">
                    <a:solidFill>
                      <a:srgbClr val="56127A"/>
                    </a:solidFill>
                    <a:latin typeface="Calibri"/>
                    <a:ea typeface="ＭＳ Ｐゴシック"/>
                    <a:cs typeface="Calibri"/>
                  </a:rPr>
                  <a:t>a</a:t>
                </a:r>
              </a:p>
            </p:txBody>
          </p:sp>
        </p:grpSp>
        <p:sp>
          <p:nvSpPr>
            <p:cNvPr id="1690668" name="Line 44"/>
            <p:cNvSpPr>
              <a:spLocks noChangeShapeType="1"/>
            </p:cNvSpPr>
            <p:nvPr/>
          </p:nvSpPr>
          <p:spPr bwMode="auto">
            <a:xfrm>
              <a:off x="4072" y="1920"/>
              <a:ext cx="0" cy="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69" name="Line 45"/>
            <p:cNvSpPr>
              <a:spLocks noChangeShapeType="1"/>
            </p:cNvSpPr>
            <p:nvPr/>
          </p:nvSpPr>
          <p:spPr bwMode="auto">
            <a:xfrm>
              <a:off x="4384" y="1920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0" name="Line 46"/>
            <p:cNvSpPr>
              <a:spLocks noChangeShapeType="1"/>
            </p:cNvSpPr>
            <p:nvPr/>
          </p:nvSpPr>
          <p:spPr bwMode="auto">
            <a:xfrm>
              <a:off x="4912" y="3040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1" name="Line 47"/>
            <p:cNvSpPr>
              <a:spLocks noChangeShapeType="1"/>
            </p:cNvSpPr>
            <p:nvPr/>
          </p:nvSpPr>
          <p:spPr bwMode="auto">
            <a:xfrm>
              <a:off x="4312" y="3032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2" name="Freeform 48"/>
            <p:cNvSpPr>
              <a:spLocks/>
            </p:cNvSpPr>
            <p:nvPr/>
          </p:nvSpPr>
          <p:spPr bwMode="auto">
            <a:xfrm>
              <a:off x="4272" y="2688"/>
              <a:ext cx="225" cy="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0"/>
                </a:cxn>
                <a:cxn ang="0">
                  <a:pos x="112" y="160"/>
                </a:cxn>
                <a:cxn ang="0">
                  <a:pos x="0" y="0"/>
                </a:cxn>
              </a:cxnLst>
              <a:rect l="0" t="0" r="r" b="b"/>
              <a:pathLst>
                <a:path w="225" h="161">
                  <a:moveTo>
                    <a:pt x="0" y="0"/>
                  </a:moveTo>
                  <a:lnTo>
                    <a:pt x="224" y="0"/>
                  </a:lnTo>
                  <a:lnTo>
                    <a:pt x="112" y="16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3" name="Freeform 49"/>
            <p:cNvSpPr>
              <a:spLocks/>
            </p:cNvSpPr>
            <p:nvPr/>
          </p:nvSpPr>
          <p:spPr bwMode="auto">
            <a:xfrm>
              <a:off x="4104" y="2672"/>
              <a:ext cx="233" cy="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32" y="96"/>
                </a:cxn>
              </a:cxnLst>
              <a:rect l="0" t="0" r="r" b="b"/>
              <a:pathLst>
                <a:path w="233" h="97">
                  <a:moveTo>
                    <a:pt x="0" y="0"/>
                  </a:moveTo>
                  <a:lnTo>
                    <a:pt x="0" y="96"/>
                  </a:lnTo>
                  <a:lnTo>
                    <a:pt x="232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4" name="Oval 50"/>
            <p:cNvSpPr>
              <a:spLocks noChangeArrowheads="1"/>
            </p:cNvSpPr>
            <p:nvPr/>
          </p:nvSpPr>
          <p:spPr bwMode="auto">
            <a:xfrm>
              <a:off x="4904" y="2392"/>
              <a:ext cx="288" cy="2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=</a:t>
              </a:r>
            </a:p>
          </p:txBody>
        </p:sp>
        <p:sp>
          <p:nvSpPr>
            <p:cNvPr id="1690675" name="Line 51"/>
            <p:cNvSpPr>
              <a:spLocks noChangeShapeType="1"/>
            </p:cNvSpPr>
            <p:nvPr/>
          </p:nvSpPr>
          <p:spPr bwMode="auto">
            <a:xfrm>
              <a:off x="5040" y="1944"/>
              <a:ext cx="0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6" name="Line 52"/>
            <p:cNvSpPr>
              <a:spLocks noChangeShapeType="1"/>
            </p:cNvSpPr>
            <p:nvPr/>
          </p:nvSpPr>
          <p:spPr bwMode="auto">
            <a:xfrm>
              <a:off x="5352" y="1930"/>
              <a:ext cx="0" cy="1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7" name="Freeform 53"/>
            <p:cNvSpPr>
              <a:spLocks/>
            </p:cNvSpPr>
            <p:nvPr/>
          </p:nvSpPr>
          <p:spPr bwMode="auto">
            <a:xfrm>
              <a:off x="5240" y="2696"/>
              <a:ext cx="225" cy="1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0"/>
                </a:cxn>
                <a:cxn ang="0">
                  <a:pos x="112" y="160"/>
                </a:cxn>
                <a:cxn ang="0">
                  <a:pos x="0" y="0"/>
                </a:cxn>
              </a:cxnLst>
              <a:rect l="0" t="0" r="r" b="b"/>
              <a:pathLst>
                <a:path w="225" h="161">
                  <a:moveTo>
                    <a:pt x="0" y="0"/>
                  </a:moveTo>
                  <a:lnTo>
                    <a:pt x="224" y="0"/>
                  </a:lnTo>
                  <a:lnTo>
                    <a:pt x="112" y="16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690678" name="Freeform 54"/>
            <p:cNvSpPr>
              <a:spLocks/>
            </p:cNvSpPr>
            <p:nvPr/>
          </p:nvSpPr>
          <p:spPr bwMode="auto">
            <a:xfrm>
              <a:off x="5072" y="2680"/>
              <a:ext cx="233" cy="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32" y="96"/>
                </a:cxn>
              </a:cxnLst>
              <a:rect l="0" t="0" r="r" b="b"/>
              <a:pathLst>
                <a:path w="233" h="97">
                  <a:moveTo>
                    <a:pt x="0" y="0"/>
                  </a:moveTo>
                  <a:lnTo>
                    <a:pt x="0" y="96"/>
                  </a:lnTo>
                  <a:lnTo>
                    <a:pt x="232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grpSp>
          <p:nvGrpSpPr>
            <p:cNvPr id="1690679" name="Group 55"/>
            <p:cNvGrpSpPr>
              <a:grpSpLocks/>
            </p:cNvGrpSpPr>
            <p:nvPr/>
          </p:nvGrpSpPr>
          <p:grpSpPr bwMode="auto">
            <a:xfrm>
              <a:off x="4664" y="2904"/>
              <a:ext cx="208" cy="32"/>
              <a:chOff x="4712" y="2808"/>
              <a:chExt cx="208" cy="32"/>
            </a:xfrm>
          </p:grpSpPr>
          <p:sp>
            <p:nvSpPr>
              <p:cNvPr id="1690680" name="Oval 56"/>
              <p:cNvSpPr>
                <a:spLocks noChangeArrowheads="1"/>
              </p:cNvSpPr>
              <p:nvPr/>
            </p:nvSpPr>
            <p:spPr bwMode="auto">
              <a:xfrm>
                <a:off x="4712" y="2808"/>
                <a:ext cx="1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90681" name="Oval 57"/>
              <p:cNvSpPr>
                <a:spLocks noChangeArrowheads="1"/>
              </p:cNvSpPr>
              <p:nvPr/>
            </p:nvSpPr>
            <p:spPr bwMode="auto">
              <a:xfrm>
                <a:off x="4808" y="2808"/>
                <a:ext cx="1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90682" name="Oval 58"/>
              <p:cNvSpPr>
                <a:spLocks noChangeArrowheads="1"/>
              </p:cNvSpPr>
              <p:nvPr/>
            </p:nvSpPr>
            <p:spPr bwMode="auto">
              <a:xfrm>
                <a:off x="4904" y="2808"/>
                <a:ext cx="1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1690683" name="Rectangle 59"/>
            <p:cNvSpPr>
              <a:spLocks noChangeArrowheads="1"/>
            </p:cNvSpPr>
            <p:nvPr/>
          </p:nvSpPr>
          <p:spPr bwMode="auto">
            <a:xfrm>
              <a:off x="4679" y="2682"/>
              <a:ext cx="25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2</a:t>
              </a:r>
              <a:r>
                <a:rPr lang="en-US" sz="2400" baseline="40000" dirty="0">
                  <a:solidFill>
                    <a:srgbClr val="56127A"/>
                  </a:solidFill>
                  <a:latin typeface="Calibri"/>
                  <a:ea typeface="ＭＳ Ｐゴシック"/>
                  <a:cs typeface="Calibri"/>
                </a:rPr>
                <a:t>a</a:t>
              </a:r>
            </a:p>
          </p:txBody>
        </p:sp>
        <p:grpSp>
          <p:nvGrpSpPr>
            <p:cNvPr id="1690684" name="Group 60"/>
            <p:cNvGrpSpPr>
              <a:grpSpLocks/>
            </p:cNvGrpSpPr>
            <p:nvPr/>
          </p:nvGrpSpPr>
          <p:grpSpPr bwMode="auto">
            <a:xfrm>
              <a:off x="4312" y="2528"/>
              <a:ext cx="208" cy="32"/>
              <a:chOff x="4360" y="2432"/>
              <a:chExt cx="208" cy="32"/>
            </a:xfrm>
          </p:grpSpPr>
          <p:sp>
            <p:nvSpPr>
              <p:cNvPr id="1690685" name="Oval 61"/>
              <p:cNvSpPr>
                <a:spLocks noChangeArrowheads="1"/>
              </p:cNvSpPr>
              <p:nvPr/>
            </p:nvSpPr>
            <p:spPr bwMode="auto">
              <a:xfrm>
                <a:off x="4360" y="2432"/>
                <a:ext cx="1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90686" name="Oval 62"/>
              <p:cNvSpPr>
                <a:spLocks noChangeArrowheads="1"/>
              </p:cNvSpPr>
              <p:nvPr/>
            </p:nvSpPr>
            <p:spPr bwMode="auto">
              <a:xfrm>
                <a:off x="4456" y="2432"/>
                <a:ext cx="1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  <p:sp>
            <p:nvSpPr>
              <p:cNvPr id="1690687" name="Oval 63"/>
              <p:cNvSpPr>
                <a:spLocks noChangeArrowheads="1"/>
              </p:cNvSpPr>
              <p:nvPr/>
            </p:nvSpPr>
            <p:spPr bwMode="auto">
              <a:xfrm>
                <a:off x="4552" y="2432"/>
                <a:ext cx="1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ea typeface="ＭＳ Ｐゴシック"/>
                  <a:cs typeface="ＭＳ Ｐゴシック"/>
                </a:endParaRPr>
              </a:p>
            </p:txBody>
          </p:sp>
        </p:grpSp>
      </p:grpSp>
      <p:sp>
        <p:nvSpPr>
          <p:cNvPr id="1690688" name="Rectangle 64"/>
          <p:cNvSpPr>
            <a:spLocks noChangeArrowheads="1"/>
          </p:cNvSpPr>
          <p:nvPr/>
        </p:nvSpPr>
        <p:spPr bwMode="auto">
          <a:xfrm>
            <a:off x="228600" y="5286375"/>
            <a:ext cx="805972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After the</a:t>
            </a:r>
            <a:r>
              <a:rPr lang="en-US" sz="2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PPN</a:t>
            </a:r>
            <a:r>
              <a:rPr lang="en-US" sz="2800" dirty="0">
                <a:solidFill>
                  <a:srgbClr val="00AE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is known, </a:t>
            </a:r>
            <a:r>
              <a:rPr lang="en-US" sz="2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800" baseline="40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physical tags are compared</a:t>
            </a:r>
          </a:p>
        </p:txBody>
      </p:sp>
    </p:spTree>
    <p:extLst>
      <p:ext uri="{BB962C8B-B14F-4D97-AF65-F5344CB8AC3E}">
        <p14:creationId xmlns:p14="http://schemas.microsoft.com/office/powerpoint/2010/main" val="27715114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Concurrent Access to TLB &amp; Large L1</a:t>
            </a:r>
            <a:br>
              <a:rPr lang="en-US" dirty="0"/>
            </a:br>
            <a:r>
              <a:rPr lang="en-US" sz="2400" dirty="0"/>
              <a:t>The problem with L1 &gt; Page size</a:t>
            </a:r>
            <a:endParaRPr lang="en-US" sz="2400" i="1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F5E31-E88C-FE43-9B6C-F7587932BAFB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92675" name="Rectangle 3"/>
          <p:cNvSpPr>
            <a:spLocks noChangeArrowheads="1"/>
          </p:cNvSpPr>
          <p:nvPr/>
        </p:nvSpPr>
        <p:spPr bwMode="auto">
          <a:xfrm>
            <a:off x="1371600" y="5105400"/>
            <a:ext cx="6031369" cy="58477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Can</a:t>
            </a:r>
            <a:r>
              <a:rPr lang="en-US" sz="32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VA</a:t>
            </a:r>
            <a:r>
              <a:rPr lang="en-US" sz="32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32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and</a:t>
            </a:r>
            <a:r>
              <a:rPr lang="en-US" sz="32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VA</a:t>
            </a:r>
            <a:r>
              <a:rPr lang="en-US" sz="32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32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both map to</a:t>
            </a:r>
            <a:r>
              <a:rPr lang="en-US" sz="32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PA </a:t>
            </a:r>
            <a:r>
              <a:rPr lang="en-US" sz="32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? </a:t>
            </a:r>
          </a:p>
        </p:txBody>
      </p:sp>
      <p:sp>
        <p:nvSpPr>
          <p:cNvPr id="1692676" name="Line 4"/>
          <p:cNvSpPr>
            <a:spLocks noChangeShapeType="1"/>
          </p:cNvSpPr>
          <p:nvPr/>
        </p:nvSpPr>
        <p:spPr bwMode="auto">
          <a:xfrm>
            <a:off x="5534025" y="3848100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77" name="Rectangle 5"/>
          <p:cNvSpPr>
            <a:spLocks noChangeArrowheads="1"/>
          </p:cNvSpPr>
          <p:nvPr/>
        </p:nvSpPr>
        <p:spPr bwMode="auto">
          <a:xfrm>
            <a:off x="863600" y="2006600"/>
            <a:ext cx="2997200" cy="3429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78" name="Rectangle 6"/>
          <p:cNvSpPr>
            <a:spLocks noChangeArrowheads="1"/>
          </p:cNvSpPr>
          <p:nvPr/>
        </p:nvSpPr>
        <p:spPr bwMode="auto">
          <a:xfrm>
            <a:off x="879475" y="2006600"/>
            <a:ext cx="5051425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        VPN 	            a         Page Offset      b</a:t>
            </a:r>
          </a:p>
        </p:txBody>
      </p:sp>
      <p:sp>
        <p:nvSpPr>
          <p:cNvPr id="1692679" name="Line 7"/>
          <p:cNvSpPr>
            <a:spLocks noChangeShapeType="1"/>
          </p:cNvSpPr>
          <p:nvPr/>
        </p:nvSpPr>
        <p:spPr bwMode="auto">
          <a:xfrm>
            <a:off x="3860800" y="20193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</a:t>
            </a:r>
          </a:p>
        </p:txBody>
      </p:sp>
      <p:sp>
        <p:nvSpPr>
          <p:cNvPr id="1692680" name="Freeform 8"/>
          <p:cNvSpPr>
            <a:spLocks/>
          </p:cNvSpPr>
          <p:nvPr/>
        </p:nvSpPr>
        <p:spPr bwMode="auto">
          <a:xfrm>
            <a:off x="3403600" y="1866900"/>
            <a:ext cx="2109788" cy="103188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62" y="0"/>
              </a:cxn>
              <a:cxn ang="0">
                <a:pos x="1289" y="0"/>
              </a:cxn>
              <a:cxn ang="0">
                <a:pos x="1328" y="64"/>
              </a:cxn>
            </a:cxnLst>
            <a:rect l="0" t="0" r="r" b="b"/>
            <a:pathLst>
              <a:path w="1329" h="65">
                <a:moveTo>
                  <a:pt x="0" y="59"/>
                </a:moveTo>
                <a:lnTo>
                  <a:pt x="62" y="0"/>
                </a:lnTo>
                <a:lnTo>
                  <a:pt x="1289" y="0"/>
                </a:lnTo>
                <a:lnTo>
                  <a:pt x="1328" y="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1" name="Rectangle 9"/>
          <p:cNvSpPr>
            <a:spLocks noChangeArrowheads="1"/>
          </p:cNvSpPr>
          <p:nvPr/>
        </p:nvSpPr>
        <p:spPr bwMode="auto">
          <a:xfrm>
            <a:off x="1841500" y="2693988"/>
            <a:ext cx="1333500" cy="62071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</a:t>
            </a:r>
          </a:p>
        </p:txBody>
      </p:sp>
      <p:sp>
        <p:nvSpPr>
          <p:cNvPr id="1692682" name="Line 10"/>
          <p:cNvSpPr>
            <a:spLocks noChangeShapeType="1"/>
          </p:cNvSpPr>
          <p:nvPr/>
        </p:nvSpPr>
        <p:spPr bwMode="auto">
          <a:xfrm>
            <a:off x="2527300" y="33528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3" name="Rectangle 11"/>
          <p:cNvSpPr>
            <a:spLocks noChangeArrowheads="1"/>
          </p:cNvSpPr>
          <p:nvPr/>
        </p:nvSpPr>
        <p:spPr bwMode="auto">
          <a:xfrm>
            <a:off x="6959600" y="2514600"/>
            <a:ext cx="1803400" cy="1257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4" name="Rectangle 12"/>
          <p:cNvSpPr>
            <a:spLocks noChangeArrowheads="1"/>
          </p:cNvSpPr>
          <p:nvPr/>
        </p:nvSpPr>
        <p:spPr bwMode="auto">
          <a:xfrm>
            <a:off x="800100" y="3822700"/>
            <a:ext cx="2997200" cy="3429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5" name="Rectangle 13"/>
          <p:cNvSpPr>
            <a:spLocks noChangeArrowheads="1"/>
          </p:cNvSpPr>
          <p:nvPr/>
        </p:nvSpPr>
        <p:spPr bwMode="auto">
          <a:xfrm>
            <a:off x="815975" y="3822700"/>
            <a:ext cx="5153025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         PPN 		        Page Offset      b</a:t>
            </a:r>
          </a:p>
        </p:txBody>
      </p:sp>
      <p:sp>
        <p:nvSpPr>
          <p:cNvPr id="1692686" name="Line 14"/>
          <p:cNvSpPr>
            <a:spLocks noChangeShapeType="1"/>
          </p:cNvSpPr>
          <p:nvPr/>
        </p:nvSpPr>
        <p:spPr bwMode="auto">
          <a:xfrm>
            <a:off x="3797300" y="38354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7" name="Line 15"/>
          <p:cNvSpPr>
            <a:spLocks noChangeShapeType="1"/>
          </p:cNvSpPr>
          <p:nvPr/>
        </p:nvSpPr>
        <p:spPr bwMode="auto">
          <a:xfrm>
            <a:off x="2501900" y="2374900"/>
            <a:ext cx="0" cy="292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8" name="Freeform 16"/>
          <p:cNvSpPr>
            <a:spLocks/>
          </p:cNvSpPr>
          <p:nvPr/>
        </p:nvSpPr>
        <p:spPr bwMode="auto">
          <a:xfrm>
            <a:off x="825500" y="4186238"/>
            <a:ext cx="2971800" cy="141287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38" y="88"/>
              </a:cxn>
              <a:cxn ang="0">
                <a:pos x="2864" y="88"/>
              </a:cxn>
              <a:cxn ang="0">
                <a:pos x="2952" y="0"/>
              </a:cxn>
            </a:cxnLst>
            <a:rect l="0" t="0" r="r" b="b"/>
            <a:pathLst>
              <a:path w="2953" h="89">
                <a:moveTo>
                  <a:pt x="0" y="7"/>
                </a:moveTo>
                <a:lnTo>
                  <a:pt x="138" y="88"/>
                </a:lnTo>
                <a:lnTo>
                  <a:pt x="2864" y="88"/>
                </a:lnTo>
                <a:lnTo>
                  <a:pt x="29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89" name="Rectangle 17"/>
          <p:cNvSpPr>
            <a:spLocks noChangeArrowheads="1"/>
          </p:cNvSpPr>
          <p:nvPr/>
        </p:nvSpPr>
        <p:spPr bwMode="auto">
          <a:xfrm>
            <a:off x="1941513" y="4524375"/>
            <a:ext cx="62502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Tag</a:t>
            </a:r>
          </a:p>
        </p:txBody>
      </p:sp>
      <p:sp>
        <p:nvSpPr>
          <p:cNvPr id="1692690" name="Rectangle 18"/>
          <p:cNvSpPr>
            <a:spLocks noChangeArrowheads="1"/>
          </p:cNvSpPr>
          <p:nvPr/>
        </p:nvSpPr>
        <p:spPr bwMode="auto">
          <a:xfrm>
            <a:off x="227013" y="1903413"/>
            <a:ext cx="54181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</a:p>
        </p:txBody>
      </p:sp>
      <p:sp>
        <p:nvSpPr>
          <p:cNvPr id="1692691" name="Rectangle 19"/>
          <p:cNvSpPr>
            <a:spLocks noChangeArrowheads="1"/>
          </p:cNvSpPr>
          <p:nvPr/>
        </p:nvSpPr>
        <p:spPr bwMode="auto">
          <a:xfrm>
            <a:off x="201613" y="3744913"/>
            <a:ext cx="5198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</a:t>
            </a:r>
          </a:p>
        </p:txBody>
      </p:sp>
      <p:sp>
        <p:nvSpPr>
          <p:cNvPr id="1692692" name="Rectangle 20"/>
          <p:cNvSpPr>
            <a:spLocks noChangeArrowheads="1"/>
          </p:cNvSpPr>
          <p:nvPr/>
        </p:nvSpPr>
        <p:spPr bwMode="auto">
          <a:xfrm>
            <a:off x="4876800" y="1219200"/>
            <a:ext cx="2042227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Virtual Index</a:t>
            </a:r>
          </a:p>
        </p:txBody>
      </p:sp>
      <p:sp>
        <p:nvSpPr>
          <p:cNvPr id="1692693" name="Freeform 21"/>
          <p:cNvSpPr>
            <a:spLocks/>
          </p:cNvSpPr>
          <p:nvPr/>
        </p:nvSpPr>
        <p:spPr bwMode="auto">
          <a:xfrm>
            <a:off x="4521200" y="1689100"/>
            <a:ext cx="2782888" cy="814388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0" y="0"/>
              </a:cxn>
              <a:cxn ang="0">
                <a:pos x="1752" y="0"/>
              </a:cxn>
              <a:cxn ang="0">
                <a:pos x="1752" y="512"/>
              </a:cxn>
            </a:cxnLst>
            <a:rect l="0" t="0" r="r" b="b"/>
            <a:pathLst>
              <a:path w="1753" h="513">
                <a:moveTo>
                  <a:pt x="0" y="74"/>
                </a:moveTo>
                <a:lnTo>
                  <a:pt x="0" y="0"/>
                </a:lnTo>
                <a:lnTo>
                  <a:pt x="1752" y="0"/>
                </a:lnTo>
                <a:lnTo>
                  <a:pt x="1752" y="5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94" name="Line 22"/>
          <p:cNvSpPr>
            <a:spLocks noChangeShapeType="1"/>
          </p:cNvSpPr>
          <p:nvPr/>
        </p:nvSpPr>
        <p:spPr bwMode="auto">
          <a:xfrm>
            <a:off x="5534025" y="2019300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95" name="Rectangle 23"/>
          <p:cNvSpPr>
            <a:spLocks noChangeArrowheads="1"/>
          </p:cNvSpPr>
          <p:nvPr/>
        </p:nvSpPr>
        <p:spPr bwMode="auto">
          <a:xfrm>
            <a:off x="7297738" y="1676400"/>
            <a:ext cx="1666924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PA cache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Direct-map</a:t>
            </a:r>
          </a:p>
        </p:txBody>
      </p:sp>
      <p:sp>
        <p:nvSpPr>
          <p:cNvPr id="1692696" name="Line 24"/>
          <p:cNvSpPr>
            <a:spLocks noChangeShapeType="1"/>
          </p:cNvSpPr>
          <p:nvPr/>
        </p:nvSpPr>
        <p:spPr bwMode="auto">
          <a:xfrm>
            <a:off x="7678738" y="2514600"/>
            <a:ext cx="0" cy="124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97" name="Line 25"/>
          <p:cNvSpPr>
            <a:spLocks noChangeShapeType="1"/>
          </p:cNvSpPr>
          <p:nvPr/>
        </p:nvSpPr>
        <p:spPr bwMode="auto">
          <a:xfrm>
            <a:off x="3390900" y="2006600"/>
            <a:ext cx="0" cy="330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698" name="Oval 26"/>
          <p:cNvSpPr>
            <a:spLocks noChangeArrowheads="1"/>
          </p:cNvSpPr>
          <p:nvPr/>
        </p:nvSpPr>
        <p:spPr bwMode="auto">
          <a:xfrm>
            <a:off x="7124700" y="4229100"/>
            <a:ext cx="457200" cy="4445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=</a:t>
            </a:r>
          </a:p>
        </p:txBody>
      </p:sp>
      <p:sp>
        <p:nvSpPr>
          <p:cNvPr id="1692699" name="Rectangle 27"/>
          <p:cNvSpPr>
            <a:spLocks noChangeArrowheads="1"/>
          </p:cNvSpPr>
          <p:nvPr/>
        </p:nvSpPr>
        <p:spPr bwMode="auto">
          <a:xfrm>
            <a:off x="7907338" y="4203700"/>
            <a:ext cx="6607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hit?</a:t>
            </a:r>
          </a:p>
        </p:txBody>
      </p:sp>
      <p:sp>
        <p:nvSpPr>
          <p:cNvPr id="1692700" name="Line 28"/>
          <p:cNvSpPr>
            <a:spLocks noChangeShapeType="1"/>
          </p:cNvSpPr>
          <p:nvPr/>
        </p:nvSpPr>
        <p:spPr bwMode="auto">
          <a:xfrm>
            <a:off x="7340600" y="3784600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701" name="Freeform 29"/>
          <p:cNvSpPr>
            <a:spLocks/>
          </p:cNvSpPr>
          <p:nvPr/>
        </p:nvSpPr>
        <p:spPr bwMode="auto">
          <a:xfrm>
            <a:off x="2514600" y="4343400"/>
            <a:ext cx="4587875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0"/>
              </a:cxn>
              <a:cxn ang="0">
                <a:pos x="2144" y="80"/>
              </a:cxn>
            </a:cxnLst>
            <a:rect l="0" t="0" r="r" b="b"/>
            <a:pathLst>
              <a:path w="2145" h="81">
                <a:moveTo>
                  <a:pt x="0" y="0"/>
                </a:moveTo>
                <a:lnTo>
                  <a:pt x="0" y="80"/>
                </a:lnTo>
                <a:lnTo>
                  <a:pt x="2144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692702" name="Group 30"/>
          <p:cNvGrpSpPr>
            <a:grpSpLocks/>
          </p:cNvGrpSpPr>
          <p:nvPr/>
        </p:nvGrpSpPr>
        <p:grpSpPr bwMode="auto">
          <a:xfrm>
            <a:off x="6934202" y="2590789"/>
            <a:ext cx="1841500" cy="461961"/>
            <a:chOff x="4248" y="1503"/>
            <a:chExt cx="1160" cy="291"/>
          </a:xfrm>
        </p:grpSpPr>
        <p:sp>
          <p:nvSpPr>
            <p:cNvPr id="1692703" name="Line 31"/>
            <p:cNvSpPr>
              <a:spLocks noChangeShapeType="1"/>
            </p:cNvSpPr>
            <p:nvPr/>
          </p:nvSpPr>
          <p:spPr bwMode="auto">
            <a:xfrm>
              <a:off x="4267" y="158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2704" name="Line 32"/>
            <p:cNvSpPr>
              <a:spLocks noChangeShapeType="1"/>
            </p:cNvSpPr>
            <p:nvPr/>
          </p:nvSpPr>
          <p:spPr bwMode="auto">
            <a:xfrm>
              <a:off x="4270" y="177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2705" name="Text Box 33"/>
            <p:cNvSpPr txBox="1">
              <a:spLocks noChangeArrowheads="1"/>
            </p:cNvSpPr>
            <p:nvPr/>
          </p:nvSpPr>
          <p:spPr bwMode="auto">
            <a:xfrm>
              <a:off x="4248" y="1503"/>
              <a:ext cx="109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PPN</a:t>
              </a:r>
              <a:r>
                <a:rPr lang="en-US" sz="2400" baseline="-250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 Data</a:t>
              </a:r>
            </a:p>
          </p:txBody>
        </p:sp>
      </p:grpSp>
      <p:grpSp>
        <p:nvGrpSpPr>
          <p:cNvPr id="1692706" name="Group 34"/>
          <p:cNvGrpSpPr>
            <a:grpSpLocks/>
          </p:cNvGrpSpPr>
          <p:nvPr/>
        </p:nvGrpSpPr>
        <p:grpSpPr bwMode="auto">
          <a:xfrm>
            <a:off x="6934202" y="3124198"/>
            <a:ext cx="1844675" cy="461964"/>
            <a:chOff x="4246" y="1516"/>
            <a:chExt cx="1162" cy="291"/>
          </a:xfrm>
        </p:grpSpPr>
        <p:sp>
          <p:nvSpPr>
            <p:cNvPr id="1692707" name="Line 35"/>
            <p:cNvSpPr>
              <a:spLocks noChangeShapeType="1"/>
            </p:cNvSpPr>
            <p:nvPr/>
          </p:nvSpPr>
          <p:spPr bwMode="auto">
            <a:xfrm>
              <a:off x="4267" y="158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2708" name="Line 36"/>
            <p:cNvSpPr>
              <a:spLocks noChangeShapeType="1"/>
            </p:cNvSpPr>
            <p:nvPr/>
          </p:nvSpPr>
          <p:spPr bwMode="auto">
            <a:xfrm>
              <a:off x="4270" y="177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2709" name="Text Box 37"/>
            <p:cNvSpPr txBox="1">
              <a:spLocks noChangeArrowheads="1"/>
            </p:cNvSpPr>
            <p:nvPr/>
          </p:nvSpPr>
          <p:spPr bwMode="auto">
            <a:xfrm>
              <a:off x="4246" y="1516"/>
              <a:ext cx="109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PPN</a:t>
              </a:r>
              <a:r>
                <a:rPr lang="en-US" sz="2400" baseline="-250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</a:t>
              </a: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 Data</a:t>
              </a:r>
            </a:p>
          </p:txBody>
        </p:sp>
      </p:grpSp>
      <p:sp>
        <p:nvSpPr>
          <p:cNvPr id="1692710" name="Text Box 38"/>
          <p:cNvSpPr txBox="1">
            <a:spLocks noChangeArrowheads="1"/>
          </p:cNvSpPr>
          <p:nvPr/>
        </p:nvSpPr>
        <p:spPr bwMode="auto">
          <a:xfrm>
            <a:off x="6324600" y="2662535"/>
            <a:ext cx="64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  <a:endParaRPr lang="en-US" sz="2400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711" name="Text Box 39"/>
          <p:cNvSpPr txBox="1">
            <a:spLocks noChangeArrowheads="1"/>
          </p:cNvSpPr>
          <p:nvPr/>
        </p:nvSpPr>
        <p:spPr bwMode="auto">
          <a:xfrm>
            <a:off x="6324600" y="3119735"/>
            <a:ext cx="64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endParaRPr lang="en-US" sz="2400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2712" name="Line 40"/>
          <p:cNvSpPr>
            <a:spLocks noChangeShapeType="1"/>
          </p:cNvSpPr>
          <p:nvPr/>
        </p:nvSpPr>
        <p:spPr bwMode="auto">
          <a:xfrm rot="-5400000">
            <a:off x="7781132" y="4258468"/>
            <a:ext cx="0" cy="322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2701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via Second-Level Cache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6E3C-7EFC-4A44-B733-FC667A234790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4723" name="Rectangle 3"/>
          <p:cNvSpPr>
            <a:spLocks noChangeArrowheads="1"/>
          </p:cNvSpPr>
          <p:nvPr/>
        </p:nvSpPr>
        <p:spPr bwMode="auto">
          <a:xfrm>
            <a:off x="381000" y="4114800"/>
            <a:ext cx="8305800" cy="21826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Usually a common L2 cache backs up both Instruction and Data L1 caches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L2 is “inclusive” of both Instruction and Data caches</a:t>
            </a:r>
          </a:p>
          <a:p>
            <a:pPr lvl="1"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Inclusive means L2 has copy of any line in either L1</a:t>
            </a:r>
          </a:p>
        </p:txBody>
      </p:sp>
      <p:sp>
        <p:nvSpPr>
          <p:cNvPr id="1694724" name="Rectangle 4"/>
          <p:cNvSpPr>
            <a:spLocks noChangeArrowheads="1"/>
          </p:cNvSpPr>
          <p:nvPr/>
        </p:nvSpPr>
        <p:spPr bwMode="auto">
          <a:xfrm>
            <a:off x="457200" y="1524000"/>
            <a:ext cx="1016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CPU</a:t>
            </a:r>
          </a:p>
        </p:txBody>
      </p:sp>
      <p:sp>
        <p:nvSpPr>
          <p:cNvPr id="1694725" name="Rectangle 5" descr="40%"/>
          <p:cNvSpPr>
            <a:spLocks noChangeArrowheads="1"/>
          </p:cNvSpPr>
          <p:nvPr/>
        </p:nvSpPr>
        <p:spPr bwMode="auto">
          <a:xfrm>
            <a:off x="2133600" y="2743200"/>
            <a:ext cx="1600200" cy="9271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L1 Data Cache</a:t>
            </a:r>
            <a:endParaRPr lang="en-US" sz="2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26" name="Line 6"/>
          <p:cNvSpPr>
            <a:spLocks noChangeShapeType="1"/>
          </p:cNvSpPr>
          <p:nvPr/>
        </p:nvSpPr>
        <p:spPr bwMode="auto">
          <a:xfrm flipH="1" flipV="1">
            <a:off x="1447800" y="198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27" name="Line 7"/>
          <p:cNvSpPr>
            <a:spLocks noChangeShapeType="1"/>
          </p:cNvSpPr>
          <p:nvPr/>
        </p:nvSpPr>
        <p:spPr bwMode="auto">
          <a:xfrm flipH="1" flipV="1">
            <a:off x="1447800" y="32004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28" name="Rectangle 8" descr="40%"/>
          <p:cNvSpPr>
            <a:spLocks noChangeArrowheads="1"/>
          </p:cNvSpPr>
          <p:nvPr/>
        </p:nvSpPr>
        <p:spPr bwMode="auto">
          <a:xfrm>
            <a:off x="2133600" y="1524000"/>
            <a:ext cx="1600200" cy="9144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L1 Instruction Cache</a:t>
            </a:r>
          </a:p>
        </p:txBody>
      </p:sp>
      <p:sp>
        <p:nvSpPr>
          <p:cNvPr id="1694729" name="Rectangle 9"/>
          <p:cNvSpPr>
            <a:spLocks noChangeArrowheads="1"/>
          </p:cNvSpPr>
          <p:nvPr/>
        </p:nvSpPr>
        <p:spPr bwMode="auto">
          <a:xfrm>
            <a:off x="4648200" y="1524000"/>
            <a:ext cx="1524000" cy="2133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Unified L2 Cache</a:t>
            </a:r>
          </a:p>
        </p:txBody>
      </p:sp>
      <p:sp>
        <p:nvSpPr>
          <p:cNvPr id="1694730" name="Freeform 10"/>
          <p:cNvSpPr>
            <a:spLocks/>
          </p:cNvSpPr>
          <p:nvPr/>
        </p:nvSpPr>
        <p:spPr bwMode="auto">
          <a:xfrm>
            <a:off x="3733800" y="19812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76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31" name="Freeform 11"/>
          <p:cNvSpPr>
            <a:spLocks/>
          </p:cNvSpPr>
          <p:nvPr/>
        </p:nvSpPr>
        <p:spPr bwMode="auto">
          <a:xfrm>
            <a:off x="3733800" y="2590800"/>
            <a:ext cx="457200" cy="6096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288" y="384"/>
              </a:cxn>
              <a:cxn ang="0">
                <a:pos x="0" y="384"/>
              </a:cxn>
            </a:cxnLst>
            <a:rect l="0" t="0" r="r" b="b"/>
            <a:pathLst>
              <a:path w="288" h="384">
                <a:moveTo>
                  <a:pt x="288" y="0"/>
                </a:moveTo>
                <a:lnTo>
                  <a:pt x="288" y="384"/>
                </a:lnTo>
                <a:lnTo>
                  <a:pt x="0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32" name="Rectangle 12"/>
          <p:cNvSpPr>
            <a:spLocks noChangeArrowheads="1"/>
          </p:cNvSpPr>
          <p:nvPr/>
        </p:nvSpPr>
        <p:spPr bwMode="auto">
          <a:xfrm>
            <a:off x="609600" y="2895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RF</a:t>
            </a:r>
          </a:p>
        </p:txBody>
      </p:sp>
      <p:sp>
        <p:nvSpPr>
          <p:cNvPr id="1694733" name="Line 13"/>
          <p:cNvSpPr>
            <a:spLocks noChangeShapeType="1"/>
          </p:cNvSpPr>
          <p:nvPr/>
        </p:nvSpPr>
        <p:spPr bwMode="auto">
          <a:xfrm>
            <a:off x="6705600" y="1828800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34" name="Rectangle 14"/>
          <p:cNvSpPr>
            <a:spLocks noChangeArrowheads="1"/>
          </p:cNvSpPr>
          <p:nvPr/>
        </p:nvSpPr>
        <p:spPr bwMode="auto">
          <a:xfrm>
            <a:off x="7327900" y="3124200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</p:txBody>
      </p:sp>
      <p:sp>
        <p:nvSpPr>
          <p:cNvPr id="1694735" name="Line 15"/>
          <p:cNvSpPr>
            <a:spLocks noChangeShapeType="1"/>
          </p:cNvSpPr>
          <p:nvPr/>
        </p:nvSpPr>
        <p:spPr bwMode="auto">
          <a:xfrm flipH="1">
            <a:off x="6705600" y="33020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36" name="Rectangle 16"/>
          <p:cNvSpPr>
            <a:spLocks noChangeArrowheads="1"/>
          </p:cNvSpPr>
          <p:nvPr/>
        </p:nvSpPr>
        <p:spPr bwMode="auto">
          <a:xfrm>
            <a:off x="7327900" y="2667000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</p:txBody>
      </p:sp>
      <p:sp>
        <p:nvSpPr>
          <p:cNvPr id="1694737" name="Line 17"/>
          <p:cNvSpPr>
            <a:spLocks noChangeShapeType="1"/>
          </p:cNvSpPr>
          <p:nvPr/>
        </p:nvSpPr>
        <p:spPr bwMode="auto">
          <a:xfrm flipH="1">
            <a:off x="6705600" y="2844800"/>
            <a:ext cx="6223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38" name="Rectangle 18"/>
          <p:cNvSpPr>
            <a:spLocks noChangeArrowheads="1"/>
          </p:cNvSpPr>
          <p:nvPr/>
        </p:nvSpPr>
        <p:spPr bwMode="auto">
          <a:xfrm>
            <a:off x="7327900" y="2209800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</p:txBody>
      </p:sp>
      <p:sp>
        <p:nvSpPr>
          <p:cNvPr id="1694739" name="Line 19"/>
          <p:cNvSpPr>
            <a:spLocks noChangeShapeType="1"/>
          </p:cNvSpPr>
          <p:nvPr/>
        </p:nvSpPr>
        <p:spPr bwMode="auto">
          <a:xfrm flipH="1">
            <a:off x="6705600" y="2387600"/>
            <a:ext cx="6381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40" name="Rectangle 20"/>
          <p:cNvSpPr>
            <a:spLocks noChangeArrowheads="1"/>
          </p:cNvSpPr>
          <p:nvPr/>
        </p:nvSpPr>
        <p:spPr bwMode="auto">
          <a:xfrm>
            <a:off x="7327900" y="1752600"/>
            <a:ext cx="1270000" cy="368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</p:txBody>
      </p:sp>
      <p:sp>
        <p:nvSpPr>
          <p:cNvPr id="1694741" name="Line 21"/>
          <p:cNvSpPr>
            <a:spLocks noChangeShapeType="1"/>
          </p:cNvSpPr>
          <p:nvPr/>
        </p:nvSpPr>
        <p:spPr bwMode="auto">
          <a:xfrm flipH="1">
            <a:off x="6705600" y="1930400"/>
            <a:ext cx="6381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4742" name="Line 22"/>
          <p:cNvSpPr>
            <a:spLocks noChangeShapeType="1"/>
          </p:cNvSpPr>
          <p:nvPr/>
        </p:nvSpPr>
        <p:spPr bwMode="auto">
          <a:xfrm>
            <a:off x="6172200" y="25908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5181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Anti-Aliasing Using L2 [</a:t>
            </a:r>
            <a:r>
              <a:rPr lang="en-US" sz="2400" i="1" dirty="0"/>
              <a:t>MIPS R10000,1996]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BA104-2C28-1D4F-83A0-F9811EA0D286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95796" name="Rectangle 52"/>
          <p:cNvSpPr>
            <a:spLocks noGrp="1" noChangeArrowheads="1"/>
          </p:cNvSpPr>
          <p:nvPr>
            <p:ph idx="4294967295"/>
          </p:nvPr>
        </p:nvSpPr>
        <p:spPr>
          <a:xfrm>
            <a:off x="0" y="4114800"/>
            <a:ext cx="6096000" cy="2286000"/>
          </a:xfrm>
          <a:noFill/>
          <a:ln/>
        </p:spPr>
        <p:txBody>
          <a:bodyPr/>
          <a:lstStyle/>
          <a:p>
            <a:pPr marL="342900" indent="-342900"/>
            <a:r>
              <a:rPr lang="en-US" sz="2400" dirty="0"/>
              <a:t>Suppose VA1 and VA2 both map to PA and VA1 is already in L1, L2 (VA1 </a:t>
            </a:r>
            <a:r>
              <a:rPr lang="en-US" dirty="0">
                <a:sym typeface="Symbol" charset="2"/>
              </a:rPr>
              <a:t>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VA2)</a:t>
            </a:r>
          </a:p>
          <a:p>
            <a:pPr marL="342900" indent="-342900"/>
            <a:r>
              <a:rPr lang="en-US" sz="2400" dirty="0"/>
              <a:t>After VA2 is resolved to PA, a collision will be detected in L2.</a:t>
            </a:r>
            <a:endParaRPr lang="en-US" sz="2400" i="1" dirty="0"/>
          </a:p>
          <a:p>
            <a:pPr marL="342900" indent="-342900"/>
            <a:r>
              <a:rPr lang="en-US" sz="2400" dirty="0"/>
              <a:t>VA1 will be purged from L1 and L2, and VA2 will be loaded  </a:t>
            </a:r>
            <a:r>
              <a:rPr lang="en-US" sz="2400" dirty="0">
                <a:latin typeface="Symbol" charset="2"/>
              </a:rPr>
              <a:t></a:t>
            </a:r>
            <a:r>
              <a:rPr lang="en-US" sz="2400" i="1" dirty="0"/>
              <a:t> no aliasing !</a:t>
            </a:r>
            <a:r>
              <a:rPr lang="en-US" sz="2400" dirty="0"/>
              <a:t>	</a:t>
            </a:r>
          </a:p>
        </p:txBody>
      </p:sp>
      <p:sp>
        <p:nvSpPr>
          <p:cNvPr id="1695747" name="Line 3"/>
          <p:cNvSpPr>
            <a:spLocks noChangeShapeType="1"/>
          </p:cNvSpPr>
          <p:nvPr/>
        </p:nvSpPr>
        <p:spPr bwMode="auto">
          <a:xfrm>
            <a:off x="5551488" y="3149600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48" name="Rectangle 4"/>
          <p:cNvSpPr>
            <a:spLocks noChangeArrowheads="1"/>
          </p:cNvSpPr>
          <p:nvPr/>
        </p:nvSpPr>
        <p:spPr bwMode="auto">
          <a:xfrm>
            <a:off x="850900" y="1446213"/>
            <a:ext cx="2997200" cy="3429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49" name="Rectangle 5"/>
          <p:cNvSpPr>
            <a:spLocks noChangeArrowheads="1"/>
          </p:cNvSpPr>
          <p:nvPr/>
        </p:nvSpPr>
        <p:spPr bwMode="auto">
          <a:xfrm>
            <a:off x="866775" y="1446213"/>
            <a:ext cx="5051425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        VPN 	               a    Page Offset        b</a:t>
            </a:r>
          </a:p>
        </p:txBody>
      </p:sp>
      <p:sp>
        <p:nvSpPr>
          <p:cNvPr id="1695750" name="Line 6"/>
          <p:cNvSpPr>
            <a:spLocks noChangeShapeType="1"/>
          </p:cNvSpPr>
          <p:nvPr/>
        </p:nvSpPr>
        <p:spPr bwMode="auto">
          <a:xfrm>
            <a:off x="3848100" y="1458913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51" name="Freeform 7"/>
          <p:cNvSpPr>
            <a:spLocks/>
          </p:cNvSpPr>
          <p:nvPr/>
        </p:nvSpPr>
        <p:spPr bwMode="auto">
          <a:xfrm>
            <a:off x="3390900" y="1306513"/>
            <a:ext cx="2109788" cy="103187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62" y="0"/>
              </a:cxn>
              <a:cxn ang="0">
                <a:pos x="1289" y="0"/>
              </a:cxn>
              <a:cxn ang="0">
                <a:pos x="1328" y="64"/>
              </a:cxn>
            </a:cxnLst>
            <a:rect l="0" t="0" r="r" b="b"/>
            <a:pathLst>
              <a:path w="1329" h="65">
                <a:moveTo>
                  <a:pt x="0" y="59"/>
                </a:moveTo>
                <a:lnTo>
                  <a:pt x="62" y="0"/>
                </a:lnTo>
                <a:lnTo>
                  <a:pt x="1289" y="0"/>
                </a:lnTo>
                <a:lnTo>
                  <a:pt x="1328" y="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52" name="Rectangle 8"/>
          <p:cNvSpPr>
            <a:spLocks noChangeArrowheads="1"/>
          </p:cNvSpPr>
          <p:nvPr/>
        </p:nvSpPr>
        <p:spPr bwMode="auto">
          <a:xfrm>
            <a:off x="1828800" y="2133600"/>
            <a:ext cx="1333500" cy="62071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TLB</a:t>
            </a:r>
          </a:p>
        </p:txBody>
      </p:sp>
      <p:sp>
        <p:nvSpPr>
          <p:cNvPr id="1695753" name="Line 9"/>
          <p:cNvSpPr>
            <a:spLocks noChangeShapeType="1"/>
          </p:cNvSpPr>
          <p:nvPr/>
        </p:nvSpPr>
        <p:spPr bwMode="auto">
          <a:xfrm flipH="1">
            <a:off x="2438400" y="27432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54" name="Rectangle 10"/>
          <p:cNvSpPr>
            <a:spLocks noChangeArrowheads="1"/>
          </p:cNvSpPr>
          <p:nvPr/>
        </p:nvSpPr>
        <p:spPr bwMode="auto">
          <a:xfrm>
            <a:off x="6977063" y="1816100"/>
            <a:ext cx="1803400" cy="1257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55" name="Rectangle 11"/>
          <p:cNvSpPr>
            <a:spLocks noChangeArrowheads="1"/>
          </p:cNvSpPr>
          <p:nvPr/>
        </p:nvSpPr>
        <p:spPr bwMode="auto">
          <a:xfrm>
            <a:off x="817563" y="3124200"/>
            <a:ext cx="2997200" cy="3429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56" name="Rectangle 12"/>
          <p:cNvSpPr>
            <a:spLocks noChangeArrowheads="1"/>
          </p:cNvSpPr>
          <p:nvPr/>
        </p:nvSpPr>
        <p:spPr bwMode="auto">
          <a:xfrm>
            <a:off x="833438" y="3124200"/>
            <a:ext cx="5153025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         PPN 		       Page Offset       b</a:t>
            </a:r>
          </a:p>
        </p:txBody>
      </p:sp>
      <p:sp>
        <p:nvSpPr>
          <p:cNvPr id="1695757" name="Line 13"/>
          <p:cNvSpPr>
            <a:spLocks noChangeShapeType="1"/>
          </p:cNvSpPr>
          <p:nvPr/>
        </p:nvSpPr>
        <p:spPr bwMode="auto">
          <a:xfrm>
            <a:off x="3814763" y="31369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</a:t>
            </a:r>
          </a:p>
        </p:txBody>
      </p:sp>
      <p:sp>
        <p:nvSpPr>
          <p:cNvPr id="1695758" name="Line 14"/>
          <p:cNvSpPr>
            <a:spLocks noChangeShapeType="1"/>
          </p:cNvSpPr>
          <p:nvPr/>
        </p:nvSpPr>
        <p:spPr bwMode="auto">
          <a:xfrm>
            <a:off x="2489200" y="1770063"/>
            <a:ext cx="0" cy="363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59" name="Freeform 15"/>
          <p:cNvSpPr>
            <a:spLocks/>
          </p:cNvSpPr>
          <p:nvPr/>
        </p:nvSpPr>
        <p:spPr bwMode="auto">
          <a:xfrm>
            <a:off x="842963" y="3492500"/>
            <a:ext cx="2971800" cy="1412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38" y="88"/>
              </a:cxn>
              <a:cxn ang="0">
                <a:pos x="2864" y="88"/>
              </a:cxn>
              <a:cxn ang="0">
                <a:pos x="2952" y="0"/>
              </a:cxn>
            </a:cxnLst>
            <a:rect l="0" t="0" r="r" b="b"/>
            <a:pathLst>
              <a:path w="2953" h="89">
                <a:moveTo>
                  <a:pt x="0" y="7"/>
                </a:moveTo>
                <a:lnTo>
                  <a:pt x="138" y="88"/>
                </a:lnTo>
                <a:lnTo>
                  <a:pt x="2864" y="88"/>
                </a:lnTo>
                <a:lnTo>
                  <a:pt x="29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60" name="Rectangle 16"/>
          <p:cNvSpPr>
            <a:spLocks noChangeArrowheads="1"/>
          </p:cNvSpPr>
          <p:nvPr/>
        </p:nvSpPr>
        <p:spPr bwMode="auto">
          <a:xfrm>
            <a:off x="1981200" y="3733800"/>
            <a:ext cx="55130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Tag</a:t>
            </a:r>
          </a:p>
        </p:txBody>
      </p:sp>
      <p:sp>
        <p:nvSpPr>
          <p:cNvPr id="1695761" name="Rectangle 17"/>
          <p:cNvSpPr>
            <a:spLocks noChangeArrowheads="1"/>
          </p:cNvSpPr>
          <p:nvPr/>
        </p:nvSpPr>
        <p:spPr bwMode="auto">
          <a:xfrm>
            <a:off x="223838" y="1420813"/>
            <a:ext cx="54181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</a:p>
        </p:txBody>
      </p:sp>
      <p:sp>
        <p:nvSpPr>
          <p:cNvPr id="1695762" name="Rectangle 18"/>
          <p:cNvSpPr>
            <a:spLocks noChangeArrowheads="1"/>
          </p:cNvSpPr>
          <p:nvPr/>
        </p:nvSpPr>
        <p:spPr bwMode="auto">
          <a:xfrm>
            <a:off x="228600" y="3124200"/>
            <a:ext cx="5198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</a:t>
            </a:r>
          </a:p>
        </p:txBody>
      </p:sp>
      <p:sp>
        <p:nvSpPr>
          <p:cNvPr id="1695763" name="Rectangle 19"/>
          <p:cNvSpPr>
            <a:spLocks noChangeArrowheads="1"/>
          </p:cNvSpPr>
          <p:nvPr/>
        </p:nvSpPr>
        <p:spPr bwMode="auto">
          <a:xfrm>
            <a:off x="4953000" y="685800"/>
            <a:ext cx="177512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Virtual Index</a:t>
            </a:r>
          </a:p>
        </p:txBody>
      </p:sp>
      <p:sp>
        <p:nvSpPr>
          <p:cNvPr id="1695764" name="Freeform 20"/>
          <p:cNvSpPr>
            <a:spLocks/>
          </p:cNvSpPr>
          <p:nvPr/>
        </p:nvSpPr>
        <p:spPr bwMode="auto">
          <a:xfrm>
            <a:off x="4538663" y="1143000"/>
            <a:ext cx="2700337" cy="661988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0" y="0"/>
              </a:cxn>
              <a:cxn ang="0">
                <a:pos x="1752" y="0"/>
              </a:cxn>
              <a:cxn ang="0">
                <a:pos x="1752" y="512"/>
              </a:cxn>
            </a:cxnLst>
            <a:rect l="0" t="0" r="r" b="b"/>
            <a:pathLst>
              <a:path w="1753" h="513">
                <a:moveTo>
                  <a:pt x="0" y="74"/>
                </a:moveTo>
                <a:lnTo>
                  <a:pt x="0" y="0"/>
                </a:lnTo>
                <a:lnTo>
                  <a:pt x="1752" y="0"/>
                </a:lnTo>
                <a:lnTo>
                  <a:pt x="1752" y="5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65" name="Line 21"/>
          <p:cNvSpPr>
            <a:spLocks noChangeShapeType="1"/>
          </p:cNvSpPr>
          <p:nvPr/>
        </p:nvSpPr>
        <p:spPr bwMode="auto">
          <a:xfrm>
            <a:off x="5521325" y="1458913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66" name="Rectangle 22"/>
          <p:cNvSpPr>
            <a:spLocks noChangeArrowheads="1"/>
          </p:cNvSpPr>
          <p:nvPr/>
        </p:nvSpPr>
        <p:spPr bwMode="auto">
          <a:xfrm>
            <a:off x="7239000" y="990600"/>
            <a:ext cx="1666924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PA cache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Direct-map</a:t>
            </a:r>
          </a:p>
        </p:txBody>
      </p:sp>
      <p:sp>
        <p:nvSpPr>
          <p:cNvPr id="1695767" name="Line 23"/>
          <p:cNvSpPr>
            <a:spLocks noChangeShapeType="1"/>
          </p:cNvSpPr>
          <p:nvPr/>
        </p:nvSpPr>
        <p:spPr bwMode="auto">
          <a:xfrm>
            <a:off x="7696200" y="1828800"/>
            <a:ext cx="0" cy="124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68" name="Line 24"/>
          <p:cNvSpPr>
            <a:spLocks noChangeShapeType="1"/>
          </p:cNvSpPr>
          <p:nvPr/>
        </p:nvSpPr>
        <p:spPr bwMode="auto">
          <a:xfrm>
            <a:off x="3378200" y="1446213"/>
            <a:ext cx="0" cy="330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69" name="Oval 25"/>
          <p:cNvSpPr>
            <a:spLocks noChangeArrowheads="1"/>
          </p:cNvSpPr>
          <p:nvPr/>
        </p:nvSpPr>
        <p:spPr bwMode="auto">
          <a:xfrm>
            <a:off x="7142163" y="3530600"/>
            <a:ext cx="457200" cy="4445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=</a:t>
            </a:r>
          </a:p>
        </p:txBody>
      </p:sp>
      <p:sp>
        <p:nvSpPr>
          <p:cNvPr id="1695770" name="Rectangle 26"/>
          <p:cNvSpPr>
            <a:spLocks noChangeArrowheads="1"/>
          </p:cNvSpPr>
          <p:nvPr/>
        </p:nvSpPr>
        <p:spPr bwMode="auto">
          <a:xfrm>
            <a:off x="7924800" y="3581400"/>
            <a:ext cx="58111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hit?</a:t>
            </a:r>
          </a:p>
        </p:txBody>
      </p:sp>
      <p:sp>
        <p:nvSpPr>
          <p:cNvPr id="1695771" name="Line 27"/>
          <p:cNvSpPr>
            <a:spLocks noChangeShapeType="1"/>
          </p:cNvSpPr>
          <p:nvPr/>
        </p:nvSpPr>
        <p:spPr bwMode="auto">
          <a:xfrm>
            <a:off x="7358063" y="3086100"/>
            <a:ext cx="0" cy="44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72" name="Freeform 28"/>
          <p:cNvSpPr>
            <a:spLocks/>
          </p:cNvSpPr>
          <p:nvPr/>
        </p:nvSpPr>
        <p:spPr bwMode="auto">
          <a:xfrm>
            <a:off x="2532063" y="3644900"/>
            <a:ext cx="4587875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0"/>
              </a:cxn>
              <a:cxn ang="0">
                <a:pos x="2144" y="80"/>
              </a:cxn>
            </a:cxnLst>
            <a:rect l="0" t="0" r="r" b="b"/>
            <a:pathLst>
              <a:path w="2145" h="81">
                <a:moveTo>
                  <a:pt x="0" y="0"/>
                </a:moveTo>
                <a:lnTo>
                  <a:pt x="0" y="80"/>
                </a:lnTo>
                <a:lnTo>
                  <a:pt x="2144" y="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1695773" name="Group 29"/>
          <p:cNvGrpSpPr>
            <a:grpSpLocks/>
          </p:cNvGrpSpPr>
          <p:nvPr/>
        </p:nvGrpSpPr>
        <p:grpSpPr bwMode="auto">
          <a:xfrm>
            <a:off x="6934200" y="1962147"/>
            <a:ext cx="1858963" cy="400049"/>
            <a:chOff x="4237" y="1532"/>
            <a:chExt cx="1171" cy="252"/>
          </a:xfrm>
        </p:grpSpPr>
        <p:sp>
          <p:nvSpPr>
            <p:cNvPr id="1695774" name="Line 30"/>
            <p:cNvSpPr>
              <a:spLocks noChangeShapeType="1"/>
            </p:cNvSpPr>
            <p:nvPr/>
          </p:nvSpPr>
          <p:spPr bwMode="auto">
            <a:xfrm>
              <a:off x="4267" y="158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5775" name="Line 31"/>
            <p:cNvSpPr>
              <a:spLocks noChangeShapeType="1"/>
            </p:cNvSpPr>
            <p:nvPr/>
          </p:nvSpPr>
          <p:spPr bwMode="auto">
            <a:xfrm>
              <a:off x="4270" y="177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5776" name="Text Box 32"/>
            <p:cNvSpPr txBox="1">
              <a:spLocks noChangeArrowheads="1"/>
            </p:cNvSpPr>
            <p:nvPr/>
          </p:nvSpPr>
          <p:spPr bwMode="auto">
            <a:xfrm>
              <a:off x="4237" y="1532"/>
              <a:ext cx="96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PPN</a:t>
              </a:r>
              <a:r>
                <a:rPr lang="en-US" sz="2000" baseline="-250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</a:t>
              </a: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  Data</a:t>
              </a:r>
            </a:p>
          </p:txBody>
        </p:sp>
      </p:grpSp>
      <p:grpSp>
        <p:nvGrpSpPr>
          <p:cNvPr id="1695777" name="Group 33"/>
          <p:cNvGrpSpPr>
            <a:grpSpLocks/>
          </p:cNvGrpSpPr>
          <p:nvPr/>
        </p:nvGrpSpPr>
        <p:grpSpPr bwMode="auto">
          <a:xfrm>
            <a:off x="6934200" y="2495553"/>
            <a:ext cx="1862138" cy="400051"/>
            <a:chOff x="4235" y="1545"/>
            <a:chExt cx="1173" cy="252"/>
          </a:xfrm>
        </p:grpSpPr>
        <p:sp>
          <p:nvSpPr>
            <p:cNvPr id="1695778" name="Line 34"/>
            <p:cNvSpPr>
              <a:spLocks noChangeShapeType="1"/>
            </p:cNvSpPr>
            <p:nvPr/>
          </p:nvSpPr>
          <p:spPr bwMode="auto">
            <a:xfrm>
              <a:off x="4267" y="158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5779" name="Line 35"/>
            <p:cNvSpPr>
              <a:spLocks noChangeShapeType="1"/>
            </p:cNvSpPr>
            <p:nvPr/>
          </p:nvSpPr>
          <p:spPr bwMode="auto">
            <a:xfrm>
              <a:off x="4270" y="1778"/>
              <a:ext cx="1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695780" name="Text Box 36"/>
            <p:cNvSpPr txBox="1">
              <a:spLocks noChangeArrowheads="1"/>
            </p:cNvSpPr>
            <p:nvPr/>
          </p:nvSpPr>
          <p:spPr bwMode="auto">
            <a:xfrm>
              <a:off x="4235" y="1545"/>
              <a:ext cx="96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PPN</a:t>
              </a:r>
              <a:r>
                <a:rPr lang="en-US" sz="2000" baseline="-25000" dirty="0" err="1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a</a:t>
              </a:r>
              <a:r>
                <a:rPr lang="en-US" sz="20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      Data</a:t>
              </a:r>
            </a:p>
          </p:txBody>
        </p:sp>
      </p:grpSp>
      <p:sp>
        <p:nvSpPr>
          <p:cNvPr id="1695781" name="Text Box 37"/>
          <p:cNvSpPr txBox="1">
            <a:spLocks noChangeArrowheads="1"/>
          </p:cNvSpPr>
          <p:nvPr/>
        </p:nvSpPr>
        <p:spPr bwMode="auto">
          <a:xfrm>
            <a:off x="6421438" y="2016125"/>
            <a:ext cx="56525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1</a:t>
            </a:r>
            <a:endParaRPr lang="en-US" sz="20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82" name="Text Box 38"/>
          <p:cNvSpPr txBox="1">
            <a:spLocks noChangeArrowheads="1"/>
          </p:cNvSpPr>
          <p:nvPr/>
        </p:nvSpPr>
        <p:spPr bwMode="auto">
          <a:xfrm>
            <a:off x="6424613" y="2513013"/>
            <a:ext cx="56525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2</a:t>
            </a:r>
            <a:endParaRPr lang="en-US" sz="20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83" name="Line 39"/>
          <p:cNvSpPr>
            <a:spLocks noChangeShapeType="1"/>
          </p:cNvSpPr>
          <p:nvPr/>
        </p:nvSpPr>
        <p:spPr bwMode="auto">
          <a:xfrm rot="16200000" flipH="1">
            <a:off x="7747000" y="3606800"/>
            <a:ext cx="7938" cy="261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84" name="Rectangle 40"/>
          <p:cNvSpPr>
            <a:spLocks noChangeArrowheads="1"/>
          </p:cNvSpPr>
          <p:nvPr/>
        </p:nvSpPr>
        <p:spPr bwMode="auto">
          <a:xfrm>
            <a:off x="6553200" y="5486400"/>
            <a:ext cx="2434411" cy="4591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Direct-Mapped L2 </a:t>
            </a:r>
          </a:p>
        </p:txBody>
      </p:sp>
      <p:sp>
        <p:nvSpPr>
          <p:cNvPr id="1695785" name="Rectangle 41"/>
          <p:cNvSpPr>
            <a:spLocks noChangeArrowheads="1"/>
          </p:cNvSpPr>
          <p:nvPr/>
        </p:nvSpPr>
        <p:spPr bwMode="auto">
          <a:xfrm>
            <a:off x="6705600" y="4419600"/>
            <a:ext cx="21209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86" name="Rectangle 42"/>
          <p:cNvSpPr>
            <a:spLocks noChangeArrowheads="1"/>
          </p:cNvSpPr>
          <p:nvPr/>
        </p:nvSpPr>
        <p:spPr bwMode="auto">
          <a:xfrm>
            <a:off x="6705600" y="4724400"/>
            <a:ext cx="21209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PA    a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Data</a:t>
            </a:r>
          </a:p>
        </p:txBody>
      </p:sp>
      <p:sp>
        <p:nvSpPr>
          <p:cNvPr id="1695787" name="Line 43"/>
          <p:cNvSpPr>
            <a:spLocks noChangeShapeType="1"/>
          </p:cNvSpPr>
          <p:nvPr/>
        </p:nvSpPr>
        <p:spPr bwMode="auto">
          <a:xfrm>
            <a:off x="7689850" y="4429125"/>
            <a:ext cx="0" cy="981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88" name="Line 44"/>
          <p:cNvSpPr>
            <a:spLocks noChangeShapeType="1"/>
          </p:cNvSpPr>
          <p:nvPr/>
        </p:nvSpPr>
        <p:spPr bwMode="auto">
          <a:xfrm>
            <a:off x="7173913" y="4429125"/>
            <a:ext cx="0" cy="981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89" name="Freeform 45"/>
          <p:cNvSpPr>
            <a:spLocks/>
          </p:cNvSpPr>
          <p:nvPr/>
        </p:nvSpPr>
        <p:spPr bwMode="auto">
          <a:xfrm>
            <a:off x="6324600" y="3768725"/>
            <a:ext cx="400050" cy="1184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82"/>
              </a:cxn>
              <a:cxn ang="0">
                <a:pos x="264" y="982"/>
              </a:cxn>
            </a:cxnLst>
            <a:rect l="0" t="0" r="r" b="b"/>
            <a:pathLst>
              <a:path w="264" h="982">
                <a:moveTo>
                  <a:pt x="0" y="0"/>
                </a:moveTo>
                <a:lnTo>
                  <a:pt x="0" y="982"/>
                </a:lnTo>
                <a:lnTo>
                  <a:pt x="264" y="98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95790" name="Rectangle 46"/>
          <p:cNvSpPr>
            <a:spLocks noChangeArrowheads="1"/>
          </p:cNvSpPr>
          <p:nvPr/>
        </p:nvSpPr>
        <p:spPr bwMode="auto">
          <a:xfrm>
            <a:off x="6319838" y="3419475"/>
            <a:ext cx="6152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PPN</a:t>
            </a:r>
          </a:p>
        </p:txBody>
      </p:sp>
      <p:sp>
        <p:nvSpPr>
          <p:cNvPr id="1695791" name="Freeform 47"/>
          <p:cNvSpPr>
            <a:spLocks/>
          </p:cNvSpPr>
          <p:nvPr/>
        </p:nvSpPr>
        <p:spPr bwMode="auto">
          <a:xfrm>
            <a:off x="3595688" y="1981200"/>
            <a:ext cx="509587" cy="174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320" y="144"/>
              </a:cxn>
            </a:cxnLst>
            <a:rect l="0" t="0" r="r" b="b"/>
            <a:pathLst>
              <a:path w="321" h="145">
                <a:moveTo>
                  <a:pt x="0" y="0"/>
                </a:moveTo>
                <a:lnTo>
                  <a:pt x="0" y="144"/>
                </a:lnTo>
                <a:lnTo>
                  <a:pt x="320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92" name="Rectangle 48"/>
          <p:cNvSpPr>
            <a:spLocks noChangeArrowheads="1"/>
          </p:cNvSpPr>
          <p:nvPr/>
        </p:nvSpPr>
        <p:spPr bwMode="auto">
          <a:xfrm>
            <a:off x="4165600" y="1944688"/>
            <a:ext cx="156999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 into L2 tag </a:t>
            </a:r>
          </a:p>
        </p:txBody>
      </p:sp>
      <p:sp>
        <p:nvSpPr>
          <p:cNvPr id="1695793" name="Line 49"/>
          <p:cNvSpPr>
            <a:spLocks noChangeShapeType="1"/>
          </p:cNvSpPr>
          <p:nvPr/>
        </p:nvSpPr>
        <p:spPr bwMode="auto">
          <a:xfrm>
            <a:off x="3381375" y="1752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94" name="Line 50"/>
          <p:cNvSpPr>
            <a:spLocks noChangeShapeType="1"/>
          </p:cNvSpPr>
          <p:nvPr/>
        </p:nvSpPr>
        <p:spPr bwMode="auto">
          <a:xfrm>
            <a:off x="3381375" y="1981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5795" name="Line 51"/>
          <p:cNvSpPr>
            <a:spLocks noChangeShapeType="1"/>
          </p:cNvSpPr>
          <p:nvPr/>
        </p:nvSpPr>
        <p:spPr bwMode="auto">
          <a:xfrm>
            <a:off x="3838575" y="1752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0409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8</a:t>
            </a:r>
          </a:p>
        </p:txBody>
      </p:sp>
      <p:sp>
        <p:nvSpPr>
          <p:cNvPr id="127796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and translation required for multiprogramming</a:t>
            </a:r>
          </a:p>
          <a:p>
            <a:pPr lvl="1"/>
            <a:r>
              <a:rPr lang="en-US" dirty="0"/>
              <a:t>Base and bounds was early simple scheme</a:t>
            </a:r>
          </a:p>
          <a:p>
            <a:r>
              <a:rPr lang="en-US" dirty="0"/>
              <a:t>Page-based translation and protection avoids need for memory compaction, easy allocation by OS</a:t>
            </a:r>
          </a:p>
          <a:p>
            <a:pPr lvl="1"/>
            <a:r>
              <a:rPr lang="en-US" dirty="0"/>
              <a:t>But need to indirect in large page table on every access</a:t>
            </a:r>
          </a:p>
          <a:p>
            <a:r>
              <a:rPr lang="en-US" dirty="0"/>
              <a:t>Address spaces accessed sparsely</a:t>
            </a:r>
          </a:p>
          <a:p>
            <a:pPr lvl="1"/>
            <a:r>
              <a:rPr lang="en-US" dirty="0"/>
              <a:t>Can use multi-level page table to hold translation/protection information, but implies multiple memory accesses per reference</a:t>
            </a:r>
          </a:p>
          <a:p>
            <a:r>
              <a:rPr lang="en-US" dirty="0"/>
              <a:t>Address space access with locality</a:t>
            </a:r>
          </a:p>
          <a:p>
            <a:pPr lvl="1"/>
            <a:r>
              <a:rPr lang="en-US" dirty="0"/>
              <a:t>Can use “translation </a:t>
            </a:r>
            <a:r>
              <a:rPr lang="en-US" dirty="0" err="1"/>
              <a:t>lookaside</a:t>
            </a:r>
            <a:r>
              <a:rPr lang="en-US" dirty="0"/>
              <a:t> buffer” (TLB) to cache address translations (sometimes known as address translation cache)</a:t>
            </a:r>
          </a:p>
          <a:p>
            <a:pPr lvl="1"/>
            <a:r>
              <a:rPr lang="en-US" dirty="0"/>
              <a:t>Still have to walk page tables on TLB miss, can be hardware or software talk</a:t>
            </a:r>
          </a:p>
          <a:p>
            <a:r>
              <a:rPr lang="en-US" dirty="0"/>
              <a:t>Virtual memory uses DRAM as a “cache” of disk memory, allows very cheap main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00CA-F5B6-6A46-81EC-C73439AAAE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736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dirty="0"/>
              <a:t>Anti-Aliasing using L2 for a Virtually Tagged L1</a:t>
            </a:r>
            <a:endParaRPr lang="en-US" sz="24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E2EB-85AD-5449-985A-B592CAE154A5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96771" name="Line 3"/>
          <p:cNvSpPr>
            <a:spLocks noChangeShapeType="1"/>
          </p:cNvSpPr>
          <p:nvPr/>
        </p:nvSpPr>
        <p:spPr bwMode="auto">
          <a:xfrm>
            <a:off x="5368925" y="3454400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72" name="Rectangle 4"/>
          <p:cNvSpPr>
            <a:spLocks noChangeArrowheads="1"/>
          </p:cNvSpPr>
          <p:nvPr/>
        </p:nvSpPr>
        <p:spPr bwMode="auto">
          <a:xfrm>
            <a:off x="698500" y="1612900"/>
            <a:ext cx="2997200" cy="3429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73" name="Rectangle 5"/>
          <p:cNvSpPr>
            <a:spLocks noChangeArrowheads="1"/>
          </p:cNvSpPr>
          <p:nvPr/>
        </p:nvSpPr>
        <p:spPr bwMode="auto">
          <a:xfrm>
            <a:off x="714375" y="1612900"/>
            <a:ext cx="5051425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        VPN 		     Page Offset       b</a:t>
            </a:r>
          </a:p>
        </p:txBody>
      </p:sp>
      <p:sp>
        <p:nvSpPr>
          <p:cNvPr id="1696774" name="Line 6"/>
          <p:cNvSpPr>
            <a:spLocks noChangeShapeType="1"/>
          </p:cNvSpPr>
          <p:nvPr/>
        </p:nvSpPr>
        <p:spPr bwMode="auto">
          <a:xfrm>
            <a:off x="3695700" y="16256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75" name="Freeform 7"/>
          <p:cNvSpPr>
            <a:spLocks/>
          </p:cNvSpPr>
          <p:nvPr/>
        </p:nvSpPr>
        <p:spPr bwMode="auto">
          <a:xfrm>
            <a:off x="723900" y="1473200"/>
            <a:ext cx="4624388" cy="90488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36" y="0"/>
              </a:cxn>
              <a:cxn ang="0">
                <a:pos x="2826" y="0"/>
              </a:cxn>
              <a:cxn ang="0">
                <a:pos x="2912" y="56"/>
              </a:cxn>
            </a:cxnLst>
            <a:rect l="0" t="0" r="r" b="b"/>
            <a:pathLst>
              <a:path w="2913" h="57">
                <a:moveTo>
                  <a:pt x="0" y="52"/>
                </a:moveTo>
                <a:lnTo>
                  <a:pt x="136" y="0"/>
                </a:lnTo>
                <a:lnTo>
                  <a:pt x="2826" y="0"/>
                </a:lnTo>
                <a:lnTo>
                  <a:pt x="2912" y="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76" name="Rectangle 8"/>
          <p:cNvSpPr>
            <a:spLocks noChangeArrowheads="1"/>
          </p:cNvSpPr>
          <p:nvPr/>
        </p:nvSpPr>
        <p:spPr bwMode="auto">
          <a:xfrm>
            <a:off x="1651000" y="2427288"/>
            <a:ext cx="1333500" cy="62071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</a:t>
            </a:r>
          </a:p>
        </p:txBody>
      </p:sp>
      <p:sp>
        <p:nvSpPr>
          <p:cNvPr id="1696777" name="Line 9"/>
          <p:cNvSpPr>
            <a:spLocks noChangeShapeType="1"/>
          </p:cNvSpPr>
          <p:nvPr/>
        </p:nvSpPr>
        <p:spPr bwMode="auto">
          <a:xfrm flipH="1">
            <a:off x="2286000" y="1930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78" name="Rectangle 10"/>
          <p:cNvSpPr>
            <a:spLocks noChangeArrowheads="1"/>
          </p:cNvSpPr>
          <p:nvPr/>
        </p:nvSpPr>
        <p:spPr bwMode="auto">
          <a:xfrm>
            <a:off x="6794500" y="2120900"/>
            <a:ext cx="1803400" cy="1257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79" name="Rectangle 11"/>
          <p:cNvSpPr>
            <a:spLocks noChangeArrowheads="1"/>
          </p:cNvSpPr>
          <p:nvPr/>
        </p:nvSpPr>
        <p:spPr bwMode="auto">
          <a:xfrm>
            <a:off x="635000" y="3429000"/>
            <a:ext cx="2997200" cy="3429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80" name="Rectangle 12"/>
          <p:cNvSpPr>
            <a:spLocks noChangeArrowheads="1"/>
          </p:cNvSpPr>
          <p:nvPr/>
        </p:nvSpPr>
        <p:spPr bwMode="auto">
          <a:xfrm>
            <a:off x="650875" y="3429000"/>
            <a:ext cx="5153025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           PPN 		      Page Offset        b</a:t>
            </a:r>
          </a:p>
        </p:txBody>
      </p:sp>
      <p:sp>
        <p:nvSpPr>
          <p:cNvPr id="1696781" name="Line 13"/>
          <p:cNvSpPr>
            <a:spLocks noChangeShapeType="1"/>
          </p:cNvSpPr>
          <p:nvPr/>
        </p:nvSpPr>
        <p:spPr bwMode="auto">
          <a:xfrm>
            <a:off x="3632200" y="34417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82" name="Line 14"/>
          <p:cNvSpPr>
            <a:spLocks noChangeShapeType="1"/>
          </p:cNvSpPr>
          <p:nvPr/>
        </p:nvSpPr>
        <p:spPr bwMode="auto">
          <a:xfrm>
            <a:off x="2286000" y="307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83" name="Freeform 15"/>
          <p:cNvSpPr>
            <a:spLocks/>
          </p:cNvSpPr>
          <p:nvPr/>
        </p:nvSpPr>
        <p:spPr bwMode="auto">
          <a:xfrm>
            <a:off x="660400" y="3810000"/>
            <a:ext cx="4700588" cy="1412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38" y="88"/>
              </a:cxn>
              <a:cxn ang="0">
                <a:pos x="2872" y="88"/>
              </a:cxn>
              <a:cxn ang="0">
                <a:pos x="2960" y="0"/>
              </a:cxn>
            </a:cxnLst>
            <a:rect l="0" t="0" r="r" b="b"/>
            <a:pathLst>
              <a:path w="2961" h="89">
                <a:moveTo>
                  <a:pt x="0" y="7"/>
                </a:moveTo>
                <a:lnTo>
                  <a:pt x="138" y="88"/>
                </a:lnTo>
                <a:lnTo>
                  <a:pt x="2872" y="88"/>
                </a:lnTo>
                <a:lnTo>
                  <a:pt x="296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84" name="Rectangle 16"/>
          <p:cNvSpPr>
            <a:spLocks noChangeArrowheads="1"/>
          </p:cNvSpPr>
          <p:nvPr/>
        </p:nvSpPr>
        <p:spPr bwMode="auto">
          <a:xfrm>
            <a:off x="1776413" y="4130675"/>
            <a:ext cx="55130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Tag</a:t>
            </a:r>
          </a:p>
        </p:txBody>
      </p:sp>
      <p:sp>
        <p:nvSpPr>
          <p:cNvPr id="1696785" name="Rectangle 17"/>
          <p:cNvSpPr>
            <a:spLocks noChangeArrowheads="1"/>
          </p:cNvSpPr>
          <p:nvPr/>
        </p:nvSpPr>
        <p:spPr bwMode="auto">
          <a:xfrm>
            <a:off x="177800" y="1536700"/>
            <a:ext cx="54181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VA</a:t>
            </a:r>
          </a:p>
        </p:txBody>
      </p:sp>
      <p:sp>
        <p:nvSpPr>
          <p:cNvPr id="1696786" name="Rectangle 18"/>
          <p:cNvSpPr>
            <a:spLocks noChangeArrowheads="1"/>
          </p:cNvSpPr>
          <p:nvPr/>
        </p:nvSpPr>
        <p:spPr bwMode="auto">
          <a:xfrm>
            <a:off x="76200" y="3378200"/>
            <a:ext cx="5198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</a:t>
            </a:r>
          </a:p>
        </p:txBody>
      </p:sp>
      <p:sp>
        <p:nvSpPr>
          <p:cNvPr id="1696787" name="Rectangle 19"/>
          <p:cNvSpPr>
            <a:spLocks noChangeArrowheads="1"/>
          </p:cNvSpPr>
          <p:nvPr/>
        </p:nvSpPr>
        <p:spPr bwMode="auto">
          <a:xfrm>
            <a:off x="7162800" y="1295400"/>
            <a:ext cx="1661514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Virtual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Index &amp; Tag</a:t>
            </a:r>
          </a:p>
        </p:txBody>
      </p:sp>
      <p:sp>
        <p:nvSpPr>
          <p:cNvPr id="1696788" name="Freeform 20"/>
          <p:cNvSpPr>
            <a:spLocks/>
          </p:cNvSpPr>
          <p:nvPr/>
        </p:nvSpPr>
        <p:spPr bwMode="auto">
          <a:xfrm>
            <a:off x="4762500" y="1295400"/>
            <a:ext cx="2376488" cy="814388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0" y="0"/>
              </a:cxn>
              <a:cxn ang="0">
                <a:pos x="1496" y="0"/>
              </a:cxn>
              <a:cxn ang="0">
                <a:pos x="1496" y="512"/>
              </a:cxn>
            </a:cxnLst>
            <a:rect l="0" t="0" r="r" b="b"/>
            <a:pathLst>
              <a:path w="1497" h="513">
                <a:moveTo>
                  <a:pt x="0" y="74"/>
                </a:moveTo>
                <a:lnTo>
                  <a:pt x="0" y="0"/>
                </a:lnTo>
                <a:lnTo>
                  <a:pt x="1496" y="0"/>
                </a:lnTo>
                <a:lnTo>
                  <a:pt x="1496" y="51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89" name="Line 21"/>
          <p:cNvSpPr>
            <a:spLocks noChangeShapeType="1"/>
          </p:cNvSpPr>
          <p:nvPr/>
        </p:nvSpPr>
        <p:spPr bwMode="auto">
          <a:xfrm>
            <a:off x="5368925" y="1625600"/>
            <a:ext cx="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90" name="Rectangle 22"/>
          <p:cNvSpPr>
            <a:spLocks noChangeArrowheads="1"/>
          </p:cNvSpPr>
          <p:nvPr/>
        </p:nvSpPr>
        <p:spPr bwMode="auto">
          <a:xfrm>
            <a:off x="6299200" y="4533900"/>
            <a:ext cx="2298700" cy="1054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91" name="Freeform 23"/>
          <p:cNvSpPr>
            <a:spLocks/>
          </p:cNvSpPr>
          <p:nvPr/>
        </p:nvSpPr>
        <p:spPr bwMode="auto">
          <a:xfrm>
            <a:off x="2819400" y="3949700"/>
            <a:ext cx="366395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6"/>
              </a:cxn>
              <a:cxn ang="0">
                <a:pos x="2308" y="138"/>
              </a:cxn>
              <a:cxn ang="0">
                <a:pos x="2304" y="360"/>
              </a:cxn>
            </a:cxnLst>
            <a:rect l="0" t="0" r="r" b="b"/>
            <a:pathLst>
              <a:path w="2308" h="360">
                <a:moveTo>
                  <a:pt x="0" y="0"/>
                </a:moveTo>
                <a:lnTo>
                  <a:pt x="0" y="136"/>
                </a:lnTo>
                <a:lnTo>
                  <a:pt x="2308" y="138"/>
                </a:lnTo>
                <a:lnTo>
                  <a:pt x="2304" y="3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92" name="Rectangle 24"/>
          <p:cNvSpPr>
            <a:spLocks noChangeArrowheads="1"/>
          </p:cNvSpPr>
          <p:nvPr/>
        </p:nvSpPr>
        <p:spPr bwMode="auto">
          <a:xfrm>
            <a:off x="4038600" y="4216400"/>
            <a:ext cx="141505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Physical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Index &amp; Tag</a:t>
            </a:r>
          </a:p>
        </p:txBody>
      </p:sp>
      <p:sp>
        <p:nvSpPr>
          <p:cNvPr id="1696793" name="Freeform 25"/>
          <p:cNvSpPr>
            <a:spLocks/>
          </p:cNvSpPr>
          <p:nvPr/>
        </p:nvSpPr>
        <p:spPr bwMode="auto">
          <a:xfrm>
            <a:off x="2286000" y="2095500"/>
            <a:ext cx="4675188" cy="2414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6" y="0"/>
              </a:cxn>
              <a:cxn ang="0">
                <a:pos x="2456" y="1152"/>
              </a:cxn>
              <a:cxn ang="0">
                <a:pos x="2896" y="1152"/>
              </a:cxn>
              <a:cxn ang="0">
                <a:pos x="2896" y="1520"/>
              </a:cxn>
            </a:cxnLst>
            <a:rect l="0" t="0" r="r" b="b"/>
            <a:pathLst>
              <a:path w="2897" h="1521">
                <a:moveTo>
                  <a:pt x="0" y="0"/>
                </a:moveTo>
                <a:lnTo>
                  <a:pt x="2456" y="0"/>
                </a:lnTo>
                <a:lnTo>
                  <a:pt x="2456" y="1152"/>
                </a:lnTo>
                <a:lnTo>
                  <a:pt x="2896" y="1152"/>
                </a:lnTo>
                <a:lnTo>
                  <a:pt x="2896" y="15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94" name="Rectangle 26"/>
          <p:cNvSpPr>
            <a:spLocks noChangeArrowheads="1"/>
          </p:cNvSpPr>
          <p:nvPr/>
        </p:nvSpPr>
        <p:spPr bwMode="auto">
          <a:xfrm>
            <a:off x="6843713" y="3409950"/>
            <a:ext cx="171651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L1 VA Cache</a:t>
            </a:r>
          </a:p>
        </p:txBody>
      </p:sp>
      <p:sp>
        <p:nvSpPr>
          <p:cNvPr id="1696795" name="Rectangle 27"/>
          <p:cNvSpPr>
            <a:spLocks noChangeArrowheads="1"/>
          </p:cNvSpPr>
          <p:nvPr/>
        </p:nvSpPr>
        <p:spPr bwMode="auto">
          <a:xfrm>
            <a:off x="6477000" y="5664200"/>
            <a:ext cx="220763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L2 PA Cache  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L2 “contains” L1</a:t>
            </a:r>
          </a:p>
        </p:txBody>
      </p:sp>
      <p:sp>
        <p:nvSpPr>
          <p:cNvPr id="1696796" name="Rectangle 28"/>
          <p:cNvSpPr>
            <a:spLocks noChangeArrowheads="1"/>
          </p:cNvSpPr>
          <p:nvPr/>
        </p:nvSpPr>
        <p:spPr bwMode="auto">
          <a:xfrm>
            <a:off x="6299200" y="4826000"/>
            <a:ext cx="2298700" cy="40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PA   VA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 Data</a:t>
            </a:r>
          </a:p>
        </p:txBody>
      </p:sp>
      <p:sp>
        <p:nvSpPr>
          <p:cNvPr id="1696797" name="Line 29"/>
          <p:cNvSpPr>
            <a:spLocks noChangeShapeType="1"/>
          </p:cNvSpPr>
          <p:nvPr/>
        </p:nvSpPr>
        <p:spPr bwMode="auto">
          <a:xfrm>
            <a:off x="7366000" y="4546600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98" name="Line 30"/>
          <p:cNvSpPr>
            <a:spLocks noChangeShapeType="1"/>
          </p:cNvSpPr>
          <p:nvPr/>
        </p:nvSpPr>
        <p:spPr bwMode="auto">
          <a:xfrm>
            <a:off x="6807200" y="4546600"/>
            <a:ext cx="0" cy="1041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799" name="Rectangle 31"/>
          <p:cNvSpPr>
            <a:spLocks noChangeArrowheads="1"/>
          </p:cNvSpPr>
          <p:nvPr/>
        </p:nvSpPr>
        <p:spPr bwMode="auto">
          <a:xfrm>
            <a:off x="6794500" y="2311400"/>
            <a:ext cx="1803400" cy="292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Data</a:t>
            </a:r>
          </a:p>
        </p:txBody>
      </p:sp>
      <p:sp>
        <p:nvSpPr>
          <p:cNvPr id="1696800" name="Rectangle 32"/>
          <p:cNvSpPr>
            <a:spLocks noChangeArrowheads="1"/>
          </p:cNvSpPr>
          <p:nvPr/>
        </p:nvSpPr>
        <p:spPr bwMode="auto">
          <a:xfrm>
            <a:off x="6794500" y="2857500"/>
            <a:ext cx="1803400" cy="292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VA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   Data</a:t>
            </a:r>
          </a:p>
        </p:txBody>
      </p:sp>
      <p:sp>
        <p:nvSpPr>
          <p:cNvPr id="1696801" name="Line 33"/>
          <p:cNvSpPr>
            <a:spLocks noChangeShapeType="1"/>
          </p:cNvSpPr>
          <p:nvPr/>
        </p:nvSpPr>
        <p:spPr bwMode="auto">
          <a:xfrm>
            <a:off x="7353300" y="2133600"/>
            <a:ext cx="0" cy="124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96802" name="Rectangle 34"/>
          <p:cNvSpPr>
            <a:spLocks noChangeArrowheads="1"/>
          </p:cNvSpPr>
          <p:nvPr/>
        </p:nvSpPr>
        <p:spPr bwMode="auto">
          <a:xfrm>
            <a:off x="6553200" y="4038600"/>
            <a:ext cx="24384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“Virtual Tag”</a:t>
            </a:r>
          </a:p>
        </p:txBody>
      </p:sp>
      <p:sp>
        <p:nvSpPr>
          <p:cNvPr id="1696803" name="Text Box 35"/>
          <p:cNvSpPr txBox="1">
            <a:spLocks noChangeArrowheads="1"/>
          </p:cNvSpPr>
          <p:nvPr/>
        </p:nvSpPr>
        <p:spPr bwMode="auto">
          <a:xfrm>
            <a:off x="304800" y="5054600"/>
            <a:ext cx="5715000" cy="13849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Physically-addressed L2 can also be used to avoid aliases in virtually-addressed L1</a:t>
            </a:r>
          </a:p>
        </p:txBody>
      </p:sp>
    </p:spTree>
    <p:extLst>
      <p:ext uri="{BB962C8B-B14F-4D97-AF65-F5344CB8AC3E}">
        <p14:creationId xmlns:p14="http://schemas.microsoft.com/office/powerpoint/2010/main" val="11177303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Atlas Revisited</a:t>
            </a:r>
          </a:p>
        </p:txBody>
      </p:sp>
      <p:sp>
        <p:nvSpPr>
          <p:cNvPr id="1702915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066800"/>
            <a:ext cx="5168900" cy="5054600"/>
          </a:xfrm>
        </p:spPr>
        <p:txBody>
          <a:bodyPr/>
          <a:lstStyle/>
          <a:p>
            <a:r>
              <a:rPr lang="en-US" dirty="0"/>
              <a:t>One PAR for each physical page</a:t>
            </a:r>
          </a:p>
          <a:p>
            <a:endParaRPr lang="en-US" dirty="0"/>
          </a:p>
          <a:p>
            <a:r>
              <a:rPr lang="en-US" dirty="0"/>
              <a:t>PAR’s contain the VPN’s of the pages </a:t>
            </a:r>
            <a:r>
              <a:rPr lang="en-US" i="1" dirty="0">
                <a:solidFill>
                  <a:srgbClr val="56127A"/>
                </a:solidFill>
              </a:rPr>
              <a:t>resident in primary memory</a:t>
            </a:r>
          </a:p>
          <a:p>
            <a:endParaRPr lang="en-US" dirty="0">
              <a:solidFill>
                <a:srgbClr val="56127A"/>
              </a:solidFill>
            </a:endParaRPr>
          </a:p>
          <a:p>
            <a:r>
              <a:rPr lang="en-US" i="1" dirty="0"/>
              <a:t>Advantage:  </a:t>
            </a:r>
            <a:r>
              <a:rPr lang="en-US" dirty="0"/>
              <a:t>The size is proportional to the size of the primary memory</a:t>
            </a:r>
          </a:p>
          <a:p>
            <a:endParaRPr lang="en-US" dirty="0"/>
          </a:p>
          <a:p>
            <a:r>
              <a:rPr lang="en-US" i="1" dirty="0">
                <a:solidFill>
                  <a:schemeClr val="tx2"/>
                </a:solidFill>
              </a:rPr>
              <a:t>What is the disadvantage ?</a:t>
            </a:r>
          </a:p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24A-3844-DF45-A316-33B1BF39A8A6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6680200" y="2209800"/>
            <a:ext cx="1701800" cy="30480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17" name="Line 5"/>
          <p:cNvSpPr>
            <a:spLocks noChangeShapeType="1"/>
          </p:cNvSpPr>
          <p:nvPr/>
        </p:nvSpPr>
        <p:spPr bwMode="auto">
          <a:xfrm>
            <a:off x="6692900" y="2451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18" name="Line 6"/>
          <p:cNvSpPr>
            <a:spLocks noChangeShapeType="1"/>
          </p:cNvSpPr>
          <p:nvPr/>
        </p:nvSpPr>
        <p:spPr bwMode="auto">
          <a:xfrm>
            <a:off x="6680200" y="2705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19" name="Line 7"/>
          <p:cNvSpPr>
            <a:spLocks noChangeShapeType="1"/>
          </p:cNvSpPr>
          <p:nvPr/>
        </p:nvSpPr>
        <p:spPr bwMode="auto">
          <a:xfrm>
            <a:off x="6680200" y="2959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0" name="Line 8"/>
          <p:cNvSpPr>
            <a:spLocks noChangeShapeType="1"/>
          </p:cNvSpPr>
          <p:nvPr/>
        </p:nvSpPr>
        <p:spPr bwMode="auto">
          <a:xfrm>
            <a:off x="6680200" y="3213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1" name="Line 9"/>
          <p:cNvSpPr>
            <a:spLocks noChangeShapeType="1"/>
          </p:cNvSpPr>
          <p:nvPr/>
        </p:nvSpPr>
        <p:spPr bwMode="auto">
          <a:xfrm>
            <a:off x="6680200" y="3467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2" name="Line 10"/>
          <p:cNvSpPr>
            <a:spLocks noChangeShapeType="1"/>
          </p:cNvSpPr>
          <p:nvPr/>
        </p:nvSpPr>
        <p:spPr bwMode="auto">
          <a:xfrm>
            <a:off x="6680200" y="3721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3" name="Line 11"/>
          <p:cNvSpPr>
            <a:spLocks noChangeShapeType="1"/>
          </p:cNvSpPr>
          <p:nvPr/>
        </p:nvSpPr>
        <p:spPr bwMode="auto">
          <a:xfrm>
            <a:off x="6680200" y="3975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4" name="Line 12"/>
          <p:cNvSpPr>
            <a:spLocks noChangeShapeType="1"/>
          </p:cNvSpPr>
          <p:nvPr/>
        </p:nvSpPr>
        <p:spPr bwMode="auto">
          <a:xfrm>
            <a:off x="6680200" y="4229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5" name="Line 13"/>
          <p:cNvSpPr>
            <a:spLocks noChangeShapeType="1"/>
          </p:cNvSpPr>
          <p:nvPr/>
        </p:nvSpPr>
        <p:spPr bwMode="auto">
          <a:xfrm>
            <a:off x="6680200" y="4483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6" name="Line 14"/>
          <p:cNvSpPr>
            <a:spLocks noChangeShapeType="1"/>
          </p:cNvSpPr>
          <p:nvPr/>
        </p:nvSpPr>
        <p:spPr bwMode="auto">
          <a:xfrm>
            <a:off x="6680200" y="4737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7" name="Line 15"/>
          <p:cNvSpPr>
            <a:spLocks noChangeShapeType="1"/>
          </p:cNvSpPr>
          <p:nvPr/>
        </p:nvSpPr>
        <p:spPr bwMode="auto">
          <a:xfrm>
            <a:off x="6680200" y="4991100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2928" name="Rectangle 16"/>
          <p:cNvSpPr>
            <a:spLocks noChangeArrowheads="1"/>
          </p:cNvSpPr>
          <p:nvPr/>
        </p:nvSpPr>
        <p:spPr bwMode="auto">
          <a:xfrm>
            <a:off x="7124700" y="3125787"/>
            <a:ext cx="71504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 </a:t>
            </a:r>
          </a:p>
        </p:txBody>
      </p:sp>
      <p:sp>
        <p:nvSpPr>
          <p:cNvPr id="1702929" name="Rectangle 17"/>
          <p:cNvSpPr>
            <a:spLocks noChangeArrowheads="1"/>
          </p:cNvSpPr>
          <p:nvPr/>
        </p:nvSpPr>
        <p:spPr bwMode="auto">
          <a:xfrm>
            <a:off x="7061200" y="1752600"/>
            <a:ext cx="100100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PAR’s</a:t>
            </a:r>
          </a:p>
        </p:txBody>
      </p:sp>
      <p:sp>
        <p:nvSpPr>
          <p:cNvPr id="1702930" name="Rectangle 18"/>
          <p:cNvSpPr>
            <a:spLocks noChangeArrowheads="1"/>
          </p:cNvSpPr>
          <p:nvPr/>
        </p:nvSpPr>
        <p:spPr bwMode="auto">
          <a:xfrm>
            <a:off x="5924550" y="3124200"/>
            <a:ext cx="7735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PPN </a:t>
            </a:r>
          </a:p>
        </p:txBody>
      </p:sp>
    </p:spTree>
    <p:extLst>
      <p:ext uri="{BB962C8B-B14F-4D97-AF65-F5344CB8AC3E}">
        <p14:creationId xmlns:p14="http://schemas.microsoft.com/office/powerpoint/2010/main" val="16449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Hashed Page Table:</a:t>
            </a:r>
            <a:br>
              <a:rPr lang="en-US"/>
            </a:br>
            <a:r>
              <a:rPr lang="en-US"/>
              <a:t>Approximating Associative Addressing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55E4-E889-2C4F-8D70-328AEA8EA299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03979" name="Rectangle 43"/>
          <p:cNvSpPr>
            <a:spLocks noGrp="1" noChangeArrowheads="1"/>
          </p:cNvSpPr>
          <p:nvPr>
            <p:ph idx="4294967295"/>
          </p:nvPr>
        </p:nvSpPr>
        <p:spPr>
          <a:xfrm>
            <a:off x="0" y="3505200"/>
            <a:ext cx="6858000" cy="2616200"/>
          </a:xfrm>
        </p:spPr>
        <p:txBody>
          <a:bodyPr/>
          <a:lstStyle/>
          <a:p>
            <a:r>
              <a:rPr lang="en-US" sz="2400" dirty="0"/>
              <a:t>Hashed Page Table is typically 2 to 3 times larger than the number of PPN’s to reduce collision probability </a:t>
            </a:r>
          </a:p>
          <a:p>
            <a:r>
              <a:rPr lang="en-US" sz="2400" dirty="0"/>
              <a:t>It can also contain DPN’s for some non-resident pages (not common)</a:t>
            </a:r>
          </a:p>
          <a:p>
            <a:r>
              <a:rPr lang="en-US" sz="2400" dirty="0"/>
              <a:t>If a translation cannot be resolved in this table then the software consults a data structure that has an entry for every existing page (e.g., full page table)</a:t>
            </a:r>
          </a:p>
        </p:txBody>
      </p:sp>
      <p:sp>
        <p:nvSpPr>
          <p:cNvPr id="1703938" name="Rectangle 2"/>
          <p:cNvSpPr>
            <a:spLocks noChangeArrowheads="1"/>
          </p:cNvSpPr>
          <p:nvPr/>
        </p:nvSpPr>
        <p:spPr bwMode="auto">
          <a:xfrm>
            <a:off x="6864350" y="2187575"/>
            <a:ext cx="1701800" cy="3048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3939" name="Line 3"/>
          <p:cNvSpPr>
            <a:spLocks noChangeShapeType="1"/>
          </p:cNvSpPr>
          <p:nvPr/>
        </p:nvSpPr>
        <p:spPr bwMode="auto">
          <a:xfrm flipH="1">
            <a:off x="1885950" y="144938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40" name="Rectangle 4" descr="Wide upward diagonal"/>
          <p:cNvSpPr>
            <a:spLocks noChangeArrowheads="1"/>
          </p:cNvSpPr>
          <p:nvPr/>
        </p:nvSpPr>
        <p:spPr bwMode="auto">
          <a:xfrm>
            <a:off x="7953375" y="4217987"/>
            <a:ext cx="584200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41" name="Rectangle 5"/>
          <p:cNvSpPr>
            <a:spLocks noChangeArrowheads="1"/>
          </p:cNvSpPr>
          <p:nvPr/>
        </p:nvSpPr>
        <p:spPr bwMode="auto">
          <a:xfrm>
            <a:off x="793750" y="1220787"/>
            <a:ext cx="1854200" cy="2794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43" name="Rectangle 7"/>
          <p:cNvSpPr>
            <a:spLocks noChangeArrowheads="1"/>
          </p:cNvSpPr>
          <p:nvPr/>
        </p:nvSpPr>
        <p:spPr bwMode="auto">
          <a:xfrm>
            <a:off x="742950" y="2935287"/>
            <a:ext cx="1878013" cy="3175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44" name="Rectangle 8"/>
          <p:cNvSpPr>
            <a:spLocks noChangeArrowheads="1"/>
          </p:cNvSpPr>
          <p:nvPr/>
        </p:nvSpPr>
        <p:spPr bwMode="auto">
          <a:xfrm>
            <a:off x="1481138" y="1957387"/>
            <a:ext cx="762000" cy="7747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45" name="Rectangle 9"/>
          <p:cNvSpPr>
            <a:spLocks noChangeArrowheads="1"/>
          </p:cNvSpPr>
          <p:nvPr/>
        </p:nvSpPr>
        <p:spPr bwMode="auto">
          <a:xfrm>
            <a:off x="1481138" y="2154237"/>
            <a:ext cx="77395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hash</a:t>
            </a:r>
          </a:p>
        </p:txBody>
      </p:sp>
      <p:sp>
        <p:nvSpPr>
          <p:cNvPr id="1703946" name="Line 10"/>
          <p:cNvSpPr>
            <a:spLocks noChangeShapeType="1"/>
          </p:cNvSpPr>
          <p:nvPr/>
        </p:nvSpPr>
        <p:spPr bwMode="auto">
          <a:xfrm>
            <a:off x="2268538" y="2300287"/>
            <a:ext cx="1636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47" name="Rectangle 11"/>
          <p:cNvSpPr>
            <a:spLocks noChangeArrowheads="1"/>
          </p:cNvSpPr>
          <p:nvPr/>
        </p:nvSpPr>
        <p:spPr bwMode="auto">
          <a:xfrm>
            <a:off x="2559050" y="1951037"/>
            <a:ext cx="94271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Offset</a:t>
            </a:r>
          </a:p>
        </p:txBody>
      </p:sp>
      <p:sp>
        <p:nvSpPr>
          <p:cNvPr id="1703948" name="Rectangle 12"/>
          <p:cNvSpPr>
            <a:spLocks noChangeArrowheads="1"/>
          </p:cNvSpPr>
          <p:nvPr/>
        </p:nvSpPr>
        <p:spPr bwMode="auto">
          <a:xfrm>
            <a:off x="736600" y="2878137"/>
            <a:ext cx="184936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Base of Table</a:t>
            </a:r>
          </a:p>
        </p:txBody>
      </p:sp>
      <p:sp>
        <p:nvSpPr>
          <p:cNvPr id="1703949" name="Oval 13"/>
          <p:cNvSpPr>
            <a:spLocks noChangeArrowheads="1"/>
          </p:cNvSpPr>
          <p:nvPr/>
        </p:nvSpPr>
        <p:spPr bwMode="auto">
          <a:xfrm>
            <a:off x="3932238" y="2058987"/>
            <a:ext cx="582612" cy="558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50" name="Freeform 14"/>
          <p:cNvSpPr>
            <a:spLocks/>
          </p:cNvSpPr>
          <p:nvPr/>
        </p:nvSpPr>
        <p:spPr bwMode="auto">
          <a:xfrm>
            <a:off x="2635250" y="2630487"/>
            <a:ext cx="1563688" cy="4572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984" y="352"/>
              </a:cxn>
              <a:cxn ang="0">
                <a:pos x="984" y="0"/>
              </a:cxn>
            </a:cxnLst>
            <a:rect l="0" t="0" r="r" b="b"/>
            <a:pathLst>
              <a:path w="985" h="353">
                <a:moveTo>
                  <a:pt x="0" y="352"/>
                </a:moveTo>
                <a:lnTo>
                  <a:pt x="984" y="352"/>
                </a:lnTo>
                <a:lnTo>
                  <a:pt x="98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51" name="Line 15"/>
          <p:cNvSpPr>
            <a:spLocks noChangeShapeType="1"/>
          </p:cNvSpPr>
          <p:nvPr/>
        </p:nvSpPr>
        <p:spPr bwMode="auto">
          <a:xfrm>
            <a:off x="935038" y="2312987"/>
            <a:ext cx="5461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52" name="Rectangle 16"/>
          <p:cNvSpPr>
            <a:spLocks noChangeArrowheads="1"/>
          </p:cNvSpPr>
          <p:nvPr/>
        </p:nvSpPr>
        <p:spPr bwMode="auto">
          <a:xfrm>
            <a:off x="3943350" y="2030412"/>
            <a:ext cx="412674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1703953" name="Rectangle 17"/>
          <p:cNvSpPr>
            <a:spLocks noChangeArrowheads="1"/>
          </p:cNvSpPr>
          <p:nvPr/>
        </p:nvSpPr>
        <p:spPr bwMode="auto">
          <a:xfrm>
            <a:off x="5080000" y="1925637"/>
            <a:ext cx="137447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 of PTE</a:t>
            </a:r>
          </a:p>
        </p:txBody>
      </p:sp>
      <p:sp>
        <p:nvSpPr>
          <p:cNvPr id="1703954" name="Line 18"/>
          <p:cNvSpPr>
            <a:spLocks noChangeShapeType="1"/>
          </p:cNvSpPr>
          <p:nvPr/>
        </p:nvSpPr>
        <p:spPr bwMode="auto">
          <a:xfrm>
            <a:off x="4529138" y="2325687"/>
            <a:ext cx="2233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55" name="Rectangle 19"/>
          <p:cNvSpPr>
            <a:spLocks noChangeArrowheads="1"/>
          </p:cNvSpPr>
          <p:nvPr/>
        </p:nvSpPr>
        <p:spPr bwMode="auto">
          <a:xfrm>
            <a:off x="6762750" y="1449387"/>
            <a:ext cx="1879600" cy="461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3956" name="Rectangle 20"/>
          <p:cNvSpPr>
            <a:spLocks noChangeArrowheads="1"/>
          </p:cNvSpPr>
          <p:nvPr/>
        </p:nvSpPr>
        <p:spPr bwMode="auto">
          <a:xfrm>
            <a:off x="7140575" y="5297487"/>
            <a:ext cx="1259961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Primary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</p:txBody>
      </p:sp>
      <p:sp>
        <p:nvSpPr>
          <p:cNvPr id="1703957" name="Line 21"/>
          <p:cNvSpPr>
            <a:spLocks noChangeShapeType="1"/>
          </p:cNvSpPr>
          <p:nvPr/>
        </p:nvSpPr>
        <p:spPr bwMode="auto">
          <a:xfrm>
            <a:off x="6877050" y="2428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58" name="Line 22"/>
          <p:cNvSpPr>
            <a:spLocks noChangeShapeType="1"/>
          </p:cNvSpPr>
          <p:nvPr/>
        </p:nvSpPr>
        <p:spPr bwMode="auto">
          <a:xfrm>
            <a:off x="6864350" y="2682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59" name="Line 23"/>
          <p:cNvSpPr>
            <a:spLocks noChangeShapeType="1"/>
          </p:cNvSpPr>
          <p:nvPr/>
        </p:nvSpPr>
        <p:spPr bwMode="auto">
          <a:xfrm>
            <a:off x="6864350" y="2936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0" name="Line 24"/>
          <p:cNvSpPr>
            <a:spLocks noChangeShapeType="1"/>
          </p:cNvSpPr>
          <p:nvPr/>
        </p:nvSpPr>
        <p:spPr bwMode="auto">
          <a:xfrm>
            <a:off x="6864350" y="3190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1" name="Line 25"/>
          <p:cNvSpPr>
            <a:spLocks noChangeShapeType="1"/>
          </p:cNvSpPr>
          <p:nvPr/>
        </p:nvSpPr>
        <p:spPr bwMode="auto">
          <a:xfrm>
            <a:off x="6864350" y="3444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2" name="Line 26"/>
          <p:cNvSpPr>
            <a:spLocks noChangeShapeType="1"/>
          </p:cNvSpPr>
          <p:nvPr/>
        </p:nvSpPr>
        <p:spPr bwMode="auto">
          <a:xfrm>
            <a:off x="6864350" y="3698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3" name="Line 27"/>
          <p:cNvSpPr>
            <a:spLocks noChangeShapeType="1"/>
          </p:cNvSpPr>
          <p:nvPr/>
        </p:nvSpPr>
        <p:spPr bwMode="auto">
          <a:xfrm>
            <a:off x="6864350" y="3952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4" name="Line 28"/>
          <p:cNvSpPr>
            <a:spLocks noChangeShapeType="1"/>
          </p:cNvSpPr>
          <p:nvPr/>
        </p:nvSpPr>
        <p:spPr bwMode="auto">
          <a:xfrm>
            <a:off x="6864350" y="4206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5" name="Line 29"/>
          <p:cNvSpPr>
            <a:spLocks noChangeShapeType="1"/>
          </p:cNvSpPr>
          <p:nvPr/>
        </p:nvSpPr>
        <p:spPr bwMode="auto">
          <a:xfrm>
            <a:off x="6864350" y="4460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6" name="Line 30"/>
          <p:cNvSpPr>
            <a:spLocks noChangeShapeType="1"/>
          </p:cNvSpPr>
          <p:nvPr/>
        </p:nvSpPr>
        <p:spPr bwMode="auto">
          <a:xfrm>
            <a:off x="6864350" y="4714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7" name="Line 31"/>
          <p:cNvSpPr>
            <a:spLocks noChangeShapeType="1"/>
          </p:cNvSpPr>
          <p:nvPr/>
        </p:nvSpPr>
        <p:spPr bwMode="auto">
          <a:xfrm>
            <a:off x="6864350" y="4968875"/>
            <a:ext cx="168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68" name="Rectangle 32"/>
          <p:cNvSpPr>
            <a:spLocks noChangeArrowheads="1"/>
          </p:cNvSpPr>
          <p:nvPr/>
        </p:nvSpPr>
        <p:spPr bwMode="auto">
          <a:xfrm>
            <a:off x="6824663" y="3168650"/>
            <a:ext cx="16437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  PID  PPN</a:t>
            </a:r>
          </a:p>
        </p:txBody>
      </p:sp>
      <p:sp>
        <p:nvSpPr>
          <p:cNvPr id="1703969" name="Rectangle 33"/>
          <p:cNvSpPr>
            <a:spLocks noChangeArrowheads="1"/>
          </p:cNvSpPr>
          <p:nvPr/>
        </p:nvSpPr>
        <p:spPr bwMode="auto">
          <a:xfrm>
            <a:off x="6991350" y="1563687"/>
            <a:ext cx="153963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Page Table</a:t>
            </a:r>
          </a:p>
        </p:txBody>
      </p:sp>
      <p:sp>
        <p:nvSpPr>
          <p:cNvPr id="1703970" name="Line 34"/>
          <p:cNvSpPr>
            <a:spLocks noChangeShapeType="1"/>
          </p:cNvSpPr>
          <p:nvPr/>
        </p:nvSpPr>
        <p:spPr bwMode="auto">
          <a:xfrm>
            <a:off x="7461250" y="2187575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3971" name="Line 35"/>
          <p:cNvSpPr>
            <a:spLocks noChangeShapeType="1"/>
          </p:cNvSpPr>
          <p:nvPr/>
        </p:nvSpPr>
        <p:spPr bwMode="auto">
          <a:xfrm>
            <a:off x="7956550" y="2187575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3972" name="Rectangle 36"/>
          <p:cNvSpPr>
            <a:spLocks noChangeArrowheads="1"/>
          </p:cNvSpPr>
          <p:nvPr/>
        </p:nvSpPr>
        <p:spPr bwMode="auto">
          <a:xfrm>
            <a:off x="793750" y="1220787"/>
            <a:ext cx="2921000" cy="292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73" name="Line 37"/>
          <p:cNvSpPr>
            <a:spLocks noChangeShapeType="1"/>
          </p:cNvSpPr>
          <p:nvPr/>
        </p:nvSpPr>
        <p:spPr bwMode="auto">
          <a:xfrm>
            <a:off x="2647950" y="1233487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3974" name="Rectangle 38"/>
          <p:cNvSpPr>
            <a:spLocks noChangeArrowheads="1"/>
          </p:cNvSpPr>
          <p:nvPr/>
        </p:nvSpPr>
        <p:spPr bwMode="auto">
          <a:xfrm>
            <a:off x="1274763" y="1185862"/>
            <a:ext cx="216415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		d</a:t>
            </a:r>
          </a:p>
        </p:txBody>
      </p:sp>
      <p:sp>
        <p:nvSpPr>
          <p:cNvPr id="1703975" name="Rectangle 39"/>
          <p:cNvSpPr>
            <a:spLocks noChangeArrowheads="1"/>
          </p:cNvSpPr>
          <p:nvPr/>
        </p:nvSpPr>
        <p:spPr bwMode="auto">
          <a:xfrm>
            <a:off x="3751263" y="1143000"/>
            <a:ext cx="209041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Virtual Address</a:t>
            </a:r>
          </a:p>
        </p:txBody>
      </p:sp>
      <p:sp>
        <p:nvSpPr>
          <p:cNvPr id="1703976" name="Rectangle 40"/>
          <p:cNvSpPr>
            <a:spLocks noChangeArrowheads="1"/>
          </p:cNvSpPr>
          <p:nvPr/>
        </p:nvSpPr>
        <p:spPr bwMode="auto">
          <a:xfrm>
            <a:off x="6824663" y="3651250"/>
            <a:ext cx="166902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  PID  DPN</a:t>
            </a:r>
          </a:p>
        </p:txBody>
      </p:sp>
      <p:sp>
        <p:nvSpPr>
          <p:cNvPr id="1703977" name="Rectangle 41"/>
          <p:cNvSpPr>
            <a:spLocks noChangeArrowheads="1"/>
          </p:cNvSpPr>
          <p:nvPr/>
        </p:nvSpPr>
        <p:spPr bwMode="auto">
          <a:xfrm>
            <a:off x="6811963" y="4159250"/>
            <a:ext cx="109720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  PID</a:t>
            </a:r>
          </a:p>
        </p:txBody>
      </p:sp>
      <p:sp>
        <p:nvSpPr>
          <p:cNvPr id="1703978" name="Text Box 42"/>
          <p:cNvSpPr txBox="1">
            <a:spLocks noChangeArrowheads="1"/>
          </p:cNvSpPr>
          <p:nvPr/>
        </p:nvSpPr>
        <p:spPr bwMode="auto">
          <a:xfrm>
            <a:off x="384260" y="2092325"/>
            <a:ext cx="539581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257019540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Power PC: Hashed Page Table</a:t>
            </a:r>
          </a:p>
        </p:txBody>
      </p:sp>
      <p:sp>
        <p:nvSpPr>
          <p:cNvPr id="1707049" name="Rectangle 41"/>
          <p:cNvSpPr>
            <a:spLocks noGrp="1" noChangeArrowheads="1"/>
          </p:cNvSpPr>
          <p:nvPr>
            <p:ph idx="1"/>
          </p:nvPr>
        </p:nvSpPr>
        <p:spPr>
          <a:xfrm>
            <a:off x="228600" y="3144837"/>
            <a:ext cx="6781800" cy="2616200"/>
          </a:xfrm>
          <a:noFill/>
          <a:ln/>
        </p:spPr>
        <p:txBody>
          <a:bodyPr/>
          <a:lstStyle/>
          <a:p>
            <a:pPr marL="233363" indent="-233363"/>
            <a:r>
              <a:rPr lang="en-US" sz="2400" dirty="0"/>
              <a:t>Each hash table slot has 8 PTE's &lt;VPN,PPN&gt; that are searched sequentially</a:t>
            </a:r>
          </a:p>
          <a:p>
            <a:pPr marL="233363" indent="-233363"/>
            <a:r>
              <a:rPr lang="en-US" sz="2400" dirty="0"/>
              <a:t>If the first hash slot fails, an alternate hash function is used to look in another slot</a:t>
            </a:r>
          </a:p>
          <a:p>
            <a:pPr marL="233363" indent="-233363">
              <a:buFontTx/>
              <a:buNone/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56127A"/>
                </a:solidFill>
              </a:rPr>
              <a:t>All these steps are done in hardware!</a:t>
            </a:r>
            <a:endParaRPr lang="en-US" sz="2400" dirty="0">
              <a:solidFill>
                <a:srgbClr val="56127A"/>
              </a:solidFill>
            </a:endParaRPr>
          </a:p>
          <a:p>
            <a:pPr marL="233363" indent="-233363"/>
            <a:r>
              <a:rPr lang="en-US" sz="2400" dirty="0"/>
              <a:t>Hashed Table is typically 2 to 3 times larger than the number of physical pages</a:t>
            </a:r>
          </a:p>
          <a:p>
            <a:pPr marL="233363" indent="-233363"/>
            <a:r>
              <a:rPr lang="en-US" sz="2400" i="1" dirty="0"/>
              <a:t>The full backup Page Table is managed in software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F6-7160-C547-A36B-6CA3DD074933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srgbClr val="FBBA03"/>
              </a:solidFill>
            </a:endParaRPr>
          </a:p>
        </p:txBody>
      </p:sp>
      <p:sp>
        <p:nvSpPr>
          <p:cNvPr id="1707010" name="Rectangle 2"/>
          <p:cNvSpPr>
            <a:spLocks noChangeArrowheads="1"/>
          </p:cNvSpPr>
          <p:nvPr/>
        </p:nvSpPr>
        <p:spPr bwMode="auto">
          <a:xfrm>
            <a:off x="585788" y="2801937"/>
            <a:ext cx="1865312" cy="3175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11" name="Rectangle 3"/>
          <p:cNvSpPr>
            <a:spLocks noChangeArrowheads="1"/>
          </p:cNvSpPr>
          <p:nvPr/>
        </p:nvSpPr>
        <p:spPr bwMode="auto">
          <a:xfrm>
            <a:off x="609600" y="2687637"/>
            <a:ext cx="184936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Base of Table</a:t>
            </a:r>
          </a:p>
        </p:txBody>
      </p:sp>
      <p:sp>
        <p:nvSpPr>
          <p:cNvPr id="1707012" name="Line 4"/>
          <p:cNvSpPr>
            <a:spLocks noChangeShapeType="1"/>
          </p:cNvSpPr>
          <p:nvPr/>
        </p:nvSpPr>
        <p:spPr bwMode="auto">
          <a:xfrm flipH="1">
            <a:off x="1676400" y="12398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13" name="Rectangle 5"/>
          <p:cNvSpPr>
            <a:spLocks noChangeArrowheads="1"/>
          </p:cNvSpPr>
          <p:nvPr/>
        </p:nvSpPr>
        <p:spPr bwMode="auto">
          <a:xfrm>
            <a:off x="7035800" y="1963737"/>
            <a:ext cx="1635125" cy="201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14" name="Rectangle 6" descr="Wide upward diagonal"/>
          <p:cNvSpPr>
            <a:spLocks noChangeArrowheads="1"/>
          </p:cNvSpPr>
          <p:nvPr/>
        </p:nvSpPr>
        <p:spPr bwMode="auto">
          <a:xfrm>
            <a:off x="7874000" y="2230437"/>
            <a:ext cx="788988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15" name="Rectangle 7"/>
          <p:cNvSpPr>
            <a:spLocks noChangeArrowheads="1"/>
          </p:cNvSpPr>
          <p:nvPr/>
        </p:nvSpPr>
        <p:spPr bwMode="auto">
          <a:xfrm>
            <a:off x="660400" y="1111250"/>
            <a:ext cx="1857375" cy="279400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17" name="Rectangle 9"/>
          <p:cNvSpPr>
            <a:spLocks noChangeArrowheads="1"/>
          </p:cNvSpPr>
          <p:nvPr/>
        </p:nvSpPr>
        <p:spPr bwMode="auto">
          <a:xfrm>
            <a:off x="1347788" y="1747837"/>
            <a:ext cx="720725" cy="7747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18" name="Rectangle 10"/>
          <p:cNvSpPr>
            <a:spLocks noChangeArrowheads="1"/>
          </p:cNvSpPr>
          <p:nvPr/>
        </p:nvSpPr>
        <p:spPr bwMode="auto">
          <a:xfrm>
            <a:off x="1335088" y="1931987"/>
            <a:ext cx="77395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hash</a:t>
            </a:r>
          </a:p>
        </p:txBody>
      </p:sp>
      <p:sp>
        <p:nvSpPr>
          <p:cNvPr id="1707019" name="Line 11"/>
          <p:cNvSpPr>
            <a:spLocks noChangeShapeType="1"/>
          </p:cNvSpPr>
          <p:nvPr/>
        </p:nvSpPr>
        <p:spPr bwMode="auto">
          <a:xfrm>
            <a:off x="2057400" y="2078037"/>
            <a:ext cx="17526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20" name="Rectangle 12"/>
          <p:cNvSpPr>
            <a:spLocks noChangeArrowheads="1"/>
          </p:cNvSpPr>
          <p:nvPr/>
        </p:nvSpPr>
        <p:spPr bwMode="auto">
          <a:xfrm>
            <a:off x="2413000" y="1728787"/>
            <a:ext cx="94271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Offset</a:t>
            </a:r>
          </a:p>
        </p:txBody>
      </p:sp>
      <p:sp>
        <p:nvSpPr>
          <p:cNvPr id="1707021" name="Oval 13"/>
          <p:cNvSpPr>
            <a:spLocks noChangeArrowheads="1"/>
          </p:cNvSpPr>
          <p:nvPr/>
        </p:nvSpPr>
        <p:spPr bwMode="auto">
          <a:xfrm>
            <a:off x="3798888" y="1849437"/>
            <a:ext cx="550862" cy="558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22" name="Freeform 14"/>
          <p:cNvSpPr>
            <a:spLocks/>
          </p:cNvSpPr>
          <p:nvPr/>
        </p:nvSpPr>
        <p:spPr bwMode="auto">
          <a:xfrm>
            <a:off x="2463800" y="2408237"/>
            <a:ext cx="1574800" cy="5842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984" y="352"/>
              </a:cxn>
              <a:cxn ang="0">
                <a:pos x="984" y="0"/>
              </a:cxn>
            </a:cxnLst>
            <a:rect l="0" t="0" r="r" b="b"/>
            <a:pathLst>
              <a:path w="985" h="353">
                <a:moveTo>
                  <a:pt x="0" y="352"/>
                </a:moveTo>
                <a:lnTo>
                  <a:pt x="984" y="352"/>
                </a:lnTo>
                <a:lnTo>
                  <a:pt x="98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23" name="Rectangle 15"/>
          <p:cNvSpPr>
            <a:spLocks noChangeArrowheads="1"/>
          </p:cNvSpPr>
          <p:nvPr/>
        </p:nvSpPr>
        <p:spPr bwMode="auto">
          <a:xfrm>
            <a:off x="3806825" y="1808162"/>
            <a:ext cx="412674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1707024" name="Rectangle 16"/>
          <p:cNvSpPr>
            <a:spLocks noChangeArrowheads="1"/>
          </p:cNvSpPr>
          <p:nvPr/>
        </p:nvSpPr>
        <p:spPr bwMode="auto">
          <a:xfrm>
            <a:off x="4489450" y="1703387"/>
            <a:ext cx="139266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PA of Slot</a:t>
            </a:r>
          </a:p>
        </p:txBody>
      </p:sp>
      <p:sp>
        <p:nvSpPr>
          <p:cNvPr id="1707025" name="Line 17"/>
          <p:cNvSpPr>
            <a:spLocks noChangeShapeType="1"/>
          </p:cNvSpPr>
          <p:nvPr/>
        </p:nvSpPr>
        <p:spPr bwMode="auto">
          <a:xfrm>
            <a:off x="4343400" y="2117725"/>
            <a:ext cx="1843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26" name="Rectangle 18"/>
          <p:cNvSpPr>
            <a:spLocks noChangeArrowheads="1"/>
          </p:cNvSpPr>
          <p:nvPr/>
        </p:nvSpPr>
        <p:spPr bwMode="auto">
          <a:xfrm>
            <a:off x="6937375" y="1239837"/>
            <a:ext cx="1779588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27" name="Rectangle 19"/>
          <p:cNvSpPr>
            <a:spLocks noChangeArrowheads="1"/>
          </p:cNvSpPr>
          <p:nvPr/>
        </p:nvSpPr>
        <p:spPr bwMode="auto">
          <a:xfrm>
            <a:off x="7239000" y="5126037"/>
            <a:ext cx="1411288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Primary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Memory</a:t>
            </a:r>
          </a:p>
        </p:txBody>
      </p:sp>
      <p:sp>
        <p:nvSpPr>
          <p:cNvPr id="1707028" name="Rectangle 20"/>
          <p:cNvSpPr>
            <a:spLocks noChangeArrowheads="1"/>
          </p:cNvSpPr>
          <p:nvPr/>
        </p:nvSpPr>
        <p:spPr bwMode="auto">
          <a:xfrm>
            <a:off x="7038975" y="1978025"/>
            <a:ext cx="1611313" cy="304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29" name="Line 21"/>
          <p:cNvSpPr>
            <a:spLocks noChangeShapeType="1"/>
          </p:cNvSpPr>
          <p:nvPr/>
        </p:nvSpPr>
        <p:spPr bwMode="auto">
          <a:xfrm>
            <a:off x="7051675" y="2219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30" name="Line 22"/>
          <p:cNvSpPr>
            <a:spLocks noChangeShapeType="1"/>
          </p:cNvSpPr>
          <p:nvPr/>
        </p:nvSpPr>
        <p:spPr bwMode="auto">
          <a:xfrm>
            <a:off x="7038975" y="2473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31" name="Line 23"/>
          <p:cNvSpPr>
            <a:spLocks noChangeShapeType="1"/>
          </p:cNvSpPr>
          <p:nvPr/>
        </p:nvSpPr>
        <p:spPr bwMode="auto">
          <a:xfrm>
            <a:off x="7038975" y="2727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32" name="Line 24"/>
          <p:cNvSpPr>
            <a:spLocks noChangeShapeType="1"/>
          </p:cNvSpPr>
          <p:nvPr/>
        </p:nvSpPr>
        <p:spPr bwMode="auto">
          <a:xfrm>
            <a:off x="7038975" y="2981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33" name="Line 25"/>
          <p:cNvSpPr>
            <a:spLocks noChangeShapeType="1"/>
          </p:cNvSpPr>
          <p:nvPr/>
        </p:nvSpPr>
        <p:spPr bwMode="auto">
          <a:xfrm>
            <a:off x="7038975" y="3235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34" name="Line 26"/>
          <p:cNvSpPr>
            <a:spLocks noChangeShapeType="1"/>
          </p:cNvSpPr>
          <p:nvPr/>
        </p:nvSpPr>
        <p:spPr bwMode="auto">
          <a:xfrm>
            <a:off x="7038975" y="3489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35" name="Line 27"/>
          <p:cNvSpPr>
            <a:spLocks noChangeShapeType="1"/>
          </p:cNvSpPr>
          <p:nvPr/>
        </p:nvSpPr>
        <p:spPr bwMode="auto">
          <a:xfrm>
            <a:off x="7038975" y="3743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36" name="Line 28"/>
          <p:cNvSpPr>
            <a:spLocks noChangeShapeType="1"/>
          </p:cNvSpPr>
          <p:nvPr/>
        </p:nvSpPr>
        <p:spPr bwMode="auto">
          <a:xfrm>
            <a:off x="7038975" y="3997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37" name="Line 29"/>
          <p:cNvSpPr>
            <a:spLocks noChangeShapeType="1"/>
          </p:cNvSpPr>
          <p:nvPr/>
        </p:nvSpPr>
        <p:spPr bwMode="auto">
          <a:xfrm>
            <a:off x="7038975" y="4251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38" name="Line 30"/>
          <p:cNvSpPr>
            <a:spLocks noChangeShapeType="1"/>
          </p:cNvSpPr>
          <p:nvPr/>
        </p:nvSpPr>
        <p:spPr bwMode="auto">
          <a:xfrm>
            <a:off x="7038975" y="4505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39" name="Line 31"/>
          <p:cNvSpPr>
            <a:spLocks noChangeShapeType="1"/>
          </p:cNvSpPr>
          <p:nvPr/>
        </p:nvSpPr>
        <p:spPr bwMode="auto">
          <a:xfrm>
            <a:off x="7038975" y="4759325"/>
            <a:ext cx="15986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40" name="Rectangle 32"/>
          <p:cNvSpPr>
            <a:spLocks noChangeArrowheads="1"/>
          </p:cNvSpPr>
          <p:nvPr/>
        </p:nvSpPr>
        <p:spPr bwMode="auto">
          <a:xfrm>
            <a:off x="7011988" y="1905000"/>
            <a:ext cx="152075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        PPN</a:t>
            </a:r>
          </a:p>
        </p:txBody>
      </p:sp>
      <p:sp>
        <p:nvSpPr>
          <p:cNvPr id="1707041" name="Rectangle 33"/>
          <p:cNvSpPr>
            <a:spLocks noChangeArrowheads="1"/>
          </p:cNvSpPr>
          <p:nvPr/>
        </p:nvSpPr>
        <p:spPr bwMode="auto">
          <a:xfrm>
            <a:off x="6923088" y="1344612"/>
            <a:ext cx="176578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Page Table</a:t>
            </a:r>
          </a:p>
        </p:txBody>
      </p:sp>
      <p:sp>
        <p:nvSpPr>
          <p:cNvPr id="1707042" name="Line 34"/>
          <p:cNvSpPr>
            <a:spLocks noChangeShapeType="1"/>
          </p:cNvSpPr>
          <p:nvPr/>
        </p:nvSpPr>
        <p:spPr bwMode="auto">
          <a:xfrm>
            <a:off x="7877175" y="1978025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07043" name="Rectangle 35"/>
          <p:cNvSpPr>
            <a:spLocks noChangeArrowheads="1"/>
          </p:cNvSpPr>
          <p:nvPr/>
        </p:nvSpPr>
        <p:spPr bwMode="auto">
          <a:xfrm>
            <a:off x="660400" y="1111250"/>
            <a:ext cx="2765425" cy="292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44" name="Line 36"/>
          <p:cNvSpPr>
            <a:spLocks noChangeShapeType="1"/>
          </p:cNvSpPr>
          <p:nvPr/>
        </p:nvSpPr>
        <p:spPr bwMode="auto">
          <a:xfrm>
            <a:off x="2514600" y="11239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707045" name="Rectangle 37"/>
          <p:cNvSpPr>
            <a:spLocks noChangeArrowheads="1"/>
          </p:cNvSpPr>
          <p:nvPr/>
        </p:nvSpPr>
        <p:spPr bwMode="auto">
          <a:xfrm>
            <a:off x="1295400" y="990600"/>
            <a:ext cx="1754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	       d</a:t>
            </a:r>
          </a:p>
        </p:txBody>
      </p:sp>
      <p:sp>
        <p:nvSpPr>
          <p:cNvPr id="1707046" name="Rectangle 38"/>
          <p:cNvSpPr>
            <a:spLocks noChangeArrowheads="1"/>
          </p:cNvSpPr>
          <p:nvPr/>
        </p:nvSpPr>
        <p:spPr bwMode="auto">
          <a:xfrm>
            <a:off x="3617913" y="1066800"/>
            <a:ext cx="134972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80-bit VA</a:t>
            </a:r>
          </a:p>
        </p:txBody>
      </p:sp>
      <p:sp>
        <p:nvSpPr>
          <p:cNvPr id="1707047" name="Rectangle 39"/>
          <p:cNvSpPr>
            <a:spLocks noChangeArrowheads="1"/>
          </p:cNvSpPr>
          <p:nvPr/>
        </p:nvSpPr>
        <p:spPr bwMode="auto">
          <a:xfrm>
            <a:off x="7011988" y="2146300"/>
            <a:ext cx="62632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VPN</a:t>
            </a:r>
          </a:p>
        </p:txBody>
      </p:sp>
      <p:sp>
        <p:nvSpPr>
          <p:cNvPr id="1707048" name="Freeform 40"/>
          <p:cNvSpPr>
            <a:spLocks/>
          </p:cNvSpPr>
          <p:nvPr/>
        </p:nvSpPr>
        <p:spPr bwMode="auto">
          <a:xfrm>
            <a:off x="6299200" y="1976437"/>
            <a:ext cx="698500" cy="2020888"/>
          </a:xfrm>
          <a:custGeom>
            <a:avLst/>
            <a:gdLst/>
            <a:ahLst/>
            <a:cxnLst>
              <a:cxn ang="0">
                <a:pos x="448" y="0"/>
              </a:cxn>
              <a:cxn ang="0">
                <a:pos x="0" y="88"/>
              </a:cxn>
              <a:cxn ang="0">
                <a:pos x="464" y="1272"/>
              </a:cxn>
            </a:cxnLst>
            <a:rect l="0" t="0" r="r" b="b"/>
            <a:pathLst>
              <a:path w="465" h="1273">
                <a:moveTo>
                  <a:pt x="448" y="0"/>
                </a:moveTo>
                <a:lnTo>
                  <a:pt x="0" y="88"/>
                </a:lnTo>
                <a:lnTo>
                  <a:pt x="464" y="127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976685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features track historical uses:</a:t>
            </a:r>
          </a:p>
        </p:txBody>
      </p:sp>
      <p:sp>
        <p:nvSpPr>
          <p:cNvPr id="1740803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762000"/>
            <a:ext cx="7683500" cy="505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64"/>
              </a:spcBef>
            </a:pPr>
            <a:r>
              <a:rPr lang="en-US" sz="2000" dirty="0"/>
              <a:t>Bare machine, only physical addresses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One program owned entire machine</a:t>
            </a:r>
          </a:p>
          <a:p>
            <a:pPr>
              <a:lnSpc>
                <a:spcPct val="90000"/>
              </a:lnSpc>
              <a:spcBef>
                <a:spcPts val="264"/>
              </a:spcBef>
            </a:pPr>
            <a:r>
              <a:rPr lang="en-US" sz="2000" dirty="0"/>
              <a:t>Batch-style multiprogramming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Several programs sharing CPU while waiting for I/O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Base &amp; bound: translation and protection between programs (supports </a:t>
            </a:r>
            <a:r>
              <a:rPr lang="en-US" sz="1800" i="1" dirty="0"/>
              <a:t>swapping</a:t>
            </a:r>
            <a:r>
              <a:rPr lang="en-US" sz="1800" dirty="0"/>
              <a:t> entire programs but not demand-paged virtual memory)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Problem with external fragmentation (holes in memory), needed occasional memory defragmentation as new jobs arrived</a:t>
            </a:r>
          </a:p>
          <a:p>
            <a:pPr>
              <a:lnSpc>
                <a:spcPct val="90000"/>
              </a:lnSpc>
              <a:spcBef>
                <a:spcPts val="264"/>
              </a:spcBef>
            </a:pPr>
            <a:r>
              <a:rPr lang="en-US" sz="2000" dirty="0"/>
              <a:t>Time sharing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More interactive programs, waiting for user.  Also, more jobs/second.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Motivated move to fixed-size page translation and protection, no external fragmentation (but now internal fragmentation, wasted bytes in page)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Motivated adoption of virtual memory to allow more jobs to share limited physical memory resources while holding working set in memory</a:t>
            </a:r>
          </a:p>
          <a:p>
            <a:pPr>
              <a:lnSpc>
                <a:spcPct val="90000"/>
              </a:lnSpc>
              <a:spcBef>
                <a:spcPts val="264"/>
              </a:spcBef>
            </a:pPr>
            <a:r>
              <a:rPr lang="en-US" sz="2000" dirty="0"/>
              <a:t>Virtual Machine Monitors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Run multiple operating systems on one machine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Idea from 1970s IBM mainframes, now common on laptops</a:t>
            </a:r>
          </a:p>
          <a:p>
            <a:pPr lvl="2">
              <a:lnSpc>
                <a:spcPct val="90000"/>
              </a:lnSpc>
              <a:spcBef>
                <a:spcPts val="264"/>
              </a:spcBef>
            </a:pPr>
            <a:r>
              <a:rPr lang="en-US" sz="1600" dirty="0"/>
              <a:t>e.g., run Windows on top of Mac OS X</a:t>
            </a:r>
          </a:p>
          <a:p>
            <a:pPr lvl="1">
              <a:lnSpc>
                <a:spcPct val="90000"/>
              </a:lnSpc>
              <a:spcBef>
                <a:spcPts val="264"/>
              </a:spcBef>
            </a:pPr>
            <a:r>
              <a:rPr lang="en-US" sz="1800" dirty="0"/>
              <a:t>Hardware support for two levels of translation/protection</a:t>
            </a:r>
          </a:p>
          <a:p>
            <a:pPr lvl="2">
              <a:lnSpc>
                <a:spcPct val="90000"/>
              </a:lnSpc>
              <a:spcBef>
                <a:spcPts val="264"/>
              </a:spcBef>
            </a:pPr>
            <a:r>
              <a:rPr lang="en-US" sz="1600" dirty="0"/>
              <a:t>Guest OS virtual -&gt; Guest OS physical -&gt; Host machine physical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C292-5A97-AF4B-B646-5416C312B6DF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Use Today - 1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/>
          <a:lstStyle/>
          <a:p>
            <a:r>
              <a:rPr lang="en-US" dirty="0"/>
              <a:t>Servers/desktops/laptops/</a:t>
            </a:r>
            <a:r>
              <a:rPr lang="en-US" dirty="0" err="1"/>
              <a:t>smartphones</a:t>
            </a:r>
            <a:r>
              <a:rPr lang="en-US" dirty="0"/>
              <a:t> have full demand-paged virtual memory</a:t>
            </a:r>
          </a:p>
          <a:p>
            <a:pPr lvl="1"/>
            <a:r>
              <a:rPr lang="en-US" dirty="0"/>
              <a:t>Portability between machines with different memory sizes</a:t>
            </a:r>
          </a:p>
          <a:p>
            <a:pPr lvl="1"/>
            <a:r>
              <a:rPr lang="en-US" dirty="0"/>
              <a:t>Protection between multiple users or multiple tasks</a:t>
            </a:r>
          </a:p>
          <a:p>
            <a:pPr lvl="1"/>
            <a:r>
              <a:rPr lang="en-US" dirty="0"/>
              <a:t>Share small physical memory among active tasks</a:t>
            </a:r>
          </a:p>
          <a:p>
            <a:pPr lvl="1"/>
            <a:r>
              <a:rPr lang="en-US" dirty="0"/>
              <a:t>Simplifies implementation of some OS features</a:t>
            </a:r>
          </a:p>
          <a:p>
            <a:r>
              <a:rPr lang="en-US" dirty="0"/>
              <a:t>Vector supercomputers have translation and protection but rarely complete demand-paging</a:t>
            </a:r>
          </a:p>
          <a:p>
            <a:r>
              <a:rPr lang="en-US" sz="2000" dirty="0"/>
              <a:t>(Older </a:t>
            </a:r>
            <a:r>
              <a:rPr lang="en-US" sz="2000" dirty="0" err="1"/>
              <a:t>Crays</a:t>
            </a:r>
            <a:r>
              <a:rPr lang="en-US" sz="2000" dirty="0"/>
              <a:t>: </a:t>
            </a:r>
            <a:r>
              <a:rPr lang="en-US" sz="2000" dirty="0" err="1"/>
              <a:t>base&amp;bound</a:t>
            </a:r>
            <a:r>
              <a:rPr lang="en-US" sz="2000" dirty="0"/>
              <a:t>, Japanese &amp; Cray X1/X2: pages)</a:t>
            </a:r>
            <a:endParaRPr lang="en-US" dirty="0"/>
          </a:p>
          <a:p>
            <a:pPr lvl="1"/>
            <a:r>
              <a:rPr lang="en-US" dirty="0"/>
              <a:t>Don’t waste expensive CPU time thrashing to disk (make jobs fit in memory)</a:t>
            </a:r>
          </a:p>
          <a:p>
            <a:pPr lvl="1"/>
            <a:r>
              <a:rPr lang="en-US" dirty="0"/>
              <a:t>Mostly run in batch mode (run set of jobs that fits in memory)</a:t>
            </a:r>
          </a:p>
          <a:p>
            <a:pPr lvl="1"/>
            <a:r>
              <a:rPr lang="en-US" dirty="0"/>
              <a:t>Difficult to implement </a:t>
            </a:r>
            <a:r>
              <a:rPr lang="en-US" dirty="0" err="1"/>
              <a:t>restartable</a:t>
            </a:r>
            <a:r>
              <a:rPr lang="en-US" dirty="0"/>
              <a:t> vector instructions</a:t>
            </a:r>
          </a:p>
          <a:p>
            <a:r>
              <a:rPr lang="en-US" dirty="0"/>
              <a:t>Modern GPUs operate similarly to vector supercomputers, with translation and protection but not demand paging</a:t>
            </a:r>
          </a:p>
          <a:p>
            <a:pPr lvl="1"/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7F81-F048-1741-80CD-FA44E02BA9FD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 Use Today - 2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anchor="ctr"/>
          <a:lstStyle/>
          <a:p>
            <a:r>
              <a:rPr lang="en-US" sz="3200" dirty="0"/>
              <a:t>Most embedded processors and DSPs provide physical addressing only</a:t>
            </a:r>
          </a:p>
          <a:p>
            <a:pPr lvl="1"/>
            <a:r>
              <a:rPr lang="en-US" sz="2400" dirty="0"/>
              <a:t>Can’t afford area/speed/power budget for virtual memory support</a:t>
            </a:r>
          </a:p>
          <a:p>
            <a:pPr lvl="1"/>
            <a:r>
              <a:rPr lang="en-US" sz="2400" dirty="0"/>
              <a:t>Often there is no secondary storage to swap to!</a:t>
            </a:r>
          </a:p>
          <a:p>
            <a:pPr lvl="1"/>
            <a:r>
              <a:rPr lang="en-US" sz="2400" dirty="0"/>
              <a:t>Programs custom written for particular memory configuration in product</a:t>
            </a:r>
          </a:p>
          <a:p>
            <a:pPr lvl="1"/>
            <a:r>
              <a:rPr lang="en-US" sz="2400" dirty="0"/>
              <a:t>Difficult to implement precise or </a:t>
            </a:r>
            <a:r>
              <a:rPr lang="en-US" sz="2400" dirty="0" err="1"/>
              <a:t>restartable</a:t>
            </a:r>
            <a:r>
              <a:rPr lang="en-US" sz="2400" dirty="0"/>
              <a:t> exceptions for exposed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E8C9-01EE-BC45-91D5-AC5D134E917B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34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sz="2000" dirty="0" err="1"/>
              <a:t>Arvind</a:t>
            </a:r>
            <a:r>
              <a:rPr lang="en-US" sz="2000" dirty="0"/>
              <a:t> (MIT)</a:t>
            </a:r>
          </a:p>
          <a:p>
            <a:pPr lvl="1"/>
            <a:r>
              <a:rPr lang="en-US" sz="2000" dirty="0"/>
              <a:t>Joel </a:t>
            </a:r>
            <a:r>
              <a:rPr lang="en-US" sz="2000" dirty="0" err="1"/>
              <a:t>Emer</a:t>
            </a:r>
            <a:r>
              <a:rPr lang="en-US" sz="2000" dirty="0"/>
              <a:t> (Intel/MIT)</a:t>
            </a:r>
          </a:p>
          <a:p>
            <a:pPr lvl="1"/>
            <a:r>
              <a:rPr lang="en-US" sz="2000" dirty="0"/>
              <a:t>James Hoe (CMU)</a:t>
            </a:r>
          </a:p>
          <a:p>
            <a:pPr lvl="1"/>
            <a:r>
              <a:rPr lang="en-US" sz="2000" dirty="0"/>
              <a:t>John </a:t>
            </a:r>
            <a:r>
              <a:rPr lang="en-US" sz="2000" dirty="0" err="1"/>
              <a:t>Kubiatowicz</a:t>
            </a:r>
            <a:r>
              <a:rPr lang="en-US" sz="2000" dirty="0"/>
              <a:t> (UCB)</a:t>
            </a:r>
          </a:p>
          <a:p>
            <a:pPr lvl="1"/>
            <a:r>
              <a:rPr lang="en-US" sz="2000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>
                <a:ea typeface="굴림" charset="-127"/>
                <a:cs typeface="굴림" charset="-127"/>
              </a:rPr>
              <a:t>Modern Virtual Memory Systems</a:t>
            </a:r>
            <a:br>
              <a:rPr lang="en-US" altLang="ko-KR" sz="2000">
                <a:ea typeface="굴림" charset="-127"/>
                <a:cs typeface="굴림" charset="-127"/>
              </a:rPr>
            </a:br>
            <a:r>
              <a:rPr lang="en-US" altLang="ko-KR" sz="2000">
                <a:ea typeface="굴림" charset="-127"/>
                <a:cs typeface="굴림" charset="-127"/>
              </a:rPr>
              <a:t> </a:t>
            </a:r>
            <a:r>
              <a:rPr lang="en-US" altLang="ko-KR" sz="2000" i="1">
                <a:ea typeface="굴림" charset="-127"/>
                <a:cs typeface="굴림" charset="-127"/>
              </a:rPr>
              <a:t>Illusion of a large, private, uniform store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8651-7A1A-AC43-A2E4-9D97FA2003EB}" type="slidenum">
              <a:rPr lang="en-US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17922" name="AutoShape 2"/>
          <p:cNvSpPr>
            <a:spLocks noChangeArrowheads="1"/>
          </p:cNvSpPr>
          <p:nvPr/>
        </p:nvSpPr>
        <p:spPr bwMode="auto">
          <a:xfrm>
            <a:off x="6997700" y="3336925"/>
            <a:ext cx="1219200" cy="2133600"/>
          </a:xfrm>
          <a:prstGeom prst="can">
            <a:avLst>
              <a:gd name="adj" fmla="val 3776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24" name="Rectangle 4"/>
          <p:cNvSpPr>
            <a:spLocks noChangeArrowheads="1"/>
          </p:cNvSpPr>
          <p:nvPr/>
        </p:nvSpPr>
        <p:spPr bwMode="auto">
          <a:xfrm>
            <a:off x="304800" y="1524000"/>
            <a:ext cx="5503863" cy="43986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Protection &amp; Privacy</a:t>
            </a:r>
          </a:p>
          <a:p>
            <a:pPr lvl="1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several users, each with their private address space and one or more shared address spaces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		page table  name space</a:t>
            </a:r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rgbClr val="56127A"/>
              </a:solidFill>
              <a:latin typeface="Calibri"/>
              <a:ea typeface="굴림" charset="-127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Demand Paging</a:t>
            </a:r>
          </a:p>
          <a:p>
            <a:pPr lvl="1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Provides the ability to run programs larger than the primary memory</a:t>
            </a:r>
          </a:p>
          <a:p>
            <a:pPr lvl="1">
              <a:spcBef>
                <a:spcPct val="0"/>
              </a:spcBef>
            </a:pPr>
            <a:endParaRPr lang="en-US" altLang="ko-KR" sz="2000" dirty="0">
              <a:solidFill>
                <a:srgbClr val="56127A"/>
              </a:solidFill>
              <a:latin typeface="Calibri"/>
              <a:ea typeface="굴림" charset="-127"/>
              <a:cs typeface="Calibri"/>
            </a:endParaRPr>
          </a:p>
          <a:p>
            <a:pPr lvl="1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Hides differences in machine configurations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altLang="ko-KR" sz="2400" i="1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The price is address translation on </a:t>
            </a:r>
          </a:p>
          <a:p>
            <a:pPr>
              <a:spcBef>
                <a:spcPct val="0"/>
              </a:spcBef>
            </a:pPr>
            <a:r>
              <a:rPr lang="en-US" altLang="ko-KR" sz="2400" i="1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each memory reference</a:t>
            </a:r>
          </a:p>
        </p:txBody>
      </p:sp>
      <p:sp>
        <p:nvSpPr>
          <p:cNvPr id="1617925" name="Rectangle 5"/>
          <p:cNvSpPr>
            <a:spLocks noChangeArrowheads="1"/>
          </p:cNvSpPr>
          <p:nvPr/>
        </p:nvSpPr>
        <p:spPr bwMode="auto">
          <a:xfrm>
            <a:off x="6705600" y="1295400"/>
            <a:ext cx="812800" cy="4318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26" name="Rectangle 6"/>
          <p:cNvSpPr>
            <a:spLocks noChangeArrowheads="1"/>
          </p:cNvSpPr>
          <p:nvPr/>
        </p:nvSpPr>
        <p:spPr bwMode="auto">
          <a:xfrm>
            <a:off x="6705600" y="1752600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27" name="Rectangle 7"/>
          <p:cNvSpPr>
            <a:spLocks noChangeArrowheads="1"/>
          </p:cNvSpPr>
          <p:nvPr/>
        </p:nvSpPr>
        <p:spPr bwMode="auto">
          <a:xfrm>
            <a:off x="6858000" y="1905000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28" name="Rectangle 8"/>
          <p:cNvSpPr>
            <a:spLocks noChangeArrowheads="1"/>
          </p:cNvSpPr>
          <p:nvPr/>
        </p:nvSpPr>
        <p:spPr bwMode="auto">
          <a:xfrm>
            <a:off x="7010400" y="2057400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29" name="Rectangle 9"/>
          <p:cNvSpPr>
            <a:spLocks noChangeArrowheads="1"/>
          </p:cNvSpPr>
          <p:nvPr/>
        </p:nvSpPr>
        <p:spPr bwMode="auto">
          <a:xfrm>
            <a:off x="6858000" y="1295400"/>
            <a:ext cx="52794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OS</a:t>
            </a:r>
          </a:p>
        </p:txBody>
      </p:sp>
      <p:sp>
        <p:nvSpPr>
          <p:cNvPr id="1617930" name="Rectangle 10"/>
          <p:cNvSpPr>
            <a:spLocks noChangeArrowheads="1"/>
          </p:cNvSpPr>
          <p:nvPr/>
        </p:nvSpPr>
        <p:spPr bwMode="auto">
          <a:xfrm>
            <a:off x="6983413" y="2228850"/>
            <a:ext cx="77234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user</a:t>
            </a:r>
            <a:r>
              <a:rPr lang="en-US" altLang="ko-KR" sz="2400" baseline="-250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i</a:t>
            </a:r>
          </a:p>
        </p:txBody>
      </p:sp>
      <p:sp>
        <p:nvSpPr>
          <p:cNvPr id="1617931" name="Rectangle 11"/>
          <p:cNvSpPr>
            <a:spLocks noChangeArrowheads="1"/>
          </p:cNvSpPr>
          <p:nvPr/>
        </p:nvSpPr>
        <p:spPr bwMode="auto">
          <a:xfrm>
            <a:off x="5943600" y="4149725"/>
            <a:ext cx="660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32" name="Line 12"/>
          <p:cNvSpPr>
            <a:spLocks noChangeShapeType="1"/>
          </p:cNvSpPr>
          <p:nvPr/>
        </p:nvSpPr>
        <p:spPr bwMode="auto">
          <a:xfrm>
            <a:off x="5943600" y="42894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33" name="Line 13"/>
          <p:cNvSpPr>
            <a:spLocks noChangeShapeType="1"/>
          </p:cNvSpPr>
          <p:nvPr/>
        </p:nvSpPr>
        <p:spPr bwMode="auto">
          <a:xfrm>
            <a:off x="5943600" y="44418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17934" name="Group 14"/>
          <p:cNvGrpSpPr>
            <a:grpSpLocks/>
          </p:cNvGrpSpPr>
          <p:nvPr/>
        </p:nvGrpSpPr>
        <p:grpSpPr bwMode="auto">
          <a:xfrm>
            <a:off x="7302500" y="3870325"/>
            <a:ext cx="660400" cy="1346200"/>
            <a:chOff x="5096" y="2384"/>
            <a:chExt cx="416" cy="848"/>
          </a:xfrm>
        </p:grpSpPr>
        <p:sp>
          <p:nvSpPr>
            <p:cNvPr id="1617935" name="Rectangle 15"/>
            <p:cNvSpPr>
              <a:spLocks noChangeArrowheads="1"/>
            </p:cNvSpPr>
            <p:nvPr/>
          </p:nvSpPr>
          <p:spPr bwMode="auto">
            <a:xfrm>
              <a:off x="5096" y="2384"/>
              <a:ext cx="416" cy="8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ko-KR" altLang="en-US" b="1" i="1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617936" name="Line 16"/>
            <p:cNvSpPr>
              <a:spLocks noChangeShapeType="1"/>
            </p:cNvSpPr>
            <p:nvPr/>
          </p:nvSpPr>
          <p:spPr bwMode="auto">
            <a:xfrm>
              <a:off x="5096" y="2472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37" name="Line 17"/>
            <p:cNvSpPr>
              <a:spLocks noChangeShapeType="1"/>
            </p:cNvSpPr>
            <p:nvPr/>
          </p:nvSpPr>
          <p:spPr bwMode="auto">
            <a:xfrm>
              <a:off x="5096" y="2568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38" name="Line 18"/>
            <p:cNvSpPr>
              <a:spLocks noChangeShapeType="1"/>
            </p:cNvSpPr>
            <p:nvPr/>
          </p:nvSpPr>
          <p:spPr bwMode="auto">
            <a:xfrm>
              <a:off x="5096" y="2664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39" name="Line 19"/>
            <p:cNvSpPr>
              <a:spLocks noChangeShapeType="1"/>
            </p:cNvSpPr>
            <p:nvPr/>
          </p:nvSpPr>
          <p:spPr bwMode="auto">
            <a:xfrm>
              <a:off x="5096" y="2760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0" name="Line 20"/>
            <p:cNvSpPr>
              <a:spLocks noChangeShapeType="1"/>
            </p:cNvSpPr>
            <p:nvPr/>
          </p:nvSpPr>
          <p:spPr bwMode="auto">
            <a:xfrm>
              <a:off x="5096" y="2856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1" name="Line 21"/>
            <p:cNvSpPr>
              <a:spLocks noChangeShapeType="1"/>
            </p:cNvSpPr>
            <p:nvPr/>
          </p:nvSpPr>
          <p:spPr bwMode="auto">
            <a:xfrm>
              <a:off x="5096" y="2952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2" name="Line 22"/>
            <p:cNvSpPr>
              <a:spLocks noChangeShapeType="1"/>
            </p:cNvSpPr>
            <p:nvPr/>
          </p:nvSpPr>
          <p:spPr bwMode="auto">
            <a:xfrm>
              <a:off x="5096" y="3048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3" name="Line 23"/>
            <p:cNvSpPr>
              <a:spLocks noChangeShapeType="1"/>
            </p:cNvSpPr>
            <p:nvPr/>
          </p:nvSpPr>
          <p:spPr bwMode="auto">
            <a:xfrm>
              <a:off x="5096" y="3144"/>
              <a:ext cx="4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17944" name="Line 24"/>
          <p:cNvSpPr>
            <a:spLocks noChangeShapeType="1"/>
          </p:cNvSpPr>
          <p:nvPr/>
        </p:nvSpPr>
        <p:spPr bwMode="auto">
          <a:xfrm>
            <a:off x="5943600" y="45942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17945" name="Group 25"/>
          <p:cNvGrpSpPr>
            <a:grpSpLocks/>
          </p:cNvGrpSpPr>
          <p:nvPr/>
        </p:nvGrpSpPr>
        <p:grpSpPr bwMode="auto">
          <a:xfrm>
            <a:off x="6553200" y="3962400"/>
            <a:ext cx="833438" cy="892175"/>
            <a:chOff x="4616" y="2602"/>
            <a:chExt cx="525" cy="562"/>
          </a:xfrm>
        </p:grpSpPr>
        <p:sp>
          <p:nvSpPr>
            <p:cNvPr id="1617946" name="Line 26"/>
            <p:cNvSpPr>
              <a:spLocks noChangeShapeType="1"/>
            </p:cNvSpPr>
            <p:nvPr/>
          </p:nvSpPr>
          <p:spPr bwMode="auto">
            <a:xfrm flipV="1">
              <a:off x="4616" y="2602"/>
              <a:ext cx="5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7" name="Line 27"/>
            <p:cNvSpPr>
              <a:spLocks noChangeShapeType="1"/>
            </p:cNvSpPr>
            <p:nvPr/>
          </p:nvSpPr>
          <p:spPr bwMode="auto">
            <a:xfrm flipV="1">
              <a:off x="4616" y="2780"/>
              <a:ext cx="512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8" name="Line 28"/>
            <p:cNvSpPr>
              <a:spLocks noChangeShapeType="1"/>
            </p:cNvSpPr>
            <p:nvPr/>
          </p:nvSpPr>
          <p:spPr bwMode="auto">
            <a:xfrm>
              <a:off x="4616" y="2960"/>
              <a:ext cx="525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17949" name="Line 29"/>
            <p:cNvSpPr>
              <a:spLocks noChangeShapeType="1"/>
            </p:cNvSpPr>
            <p:nvPr/>
          </p:nvSpPr>
          <p:spPr bwMode="auto">
            <a:xfrm flipV="1">
              <a:off x="4616" y="2979"/>
              <a:ext cx="519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617950" name="Rectangle 30"/>
          <p:cNvSpPr>
            <a:spLocks noChangeArrowheads="1"/>
          </p:cNvSpPr>
          <p:nvPr/>
        </p:nvSpPr>
        <p:spPr bwMode="auto">
          <a:xfrm>
            <a:off x="5715000" y="3505200"/>
            <a:ext cx="108042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Primary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Memory</a:t>
            </a:r>
          </a:p>
        </p:txBody>
      </p:sp>
      <p:sp>
        <p:nvSpPr>
          <p:cNvPr id="1617951" name="Rectangle 31"/>
          <p:cNvSpPr>
            <a:spLocks noChangeArrowheads="1"/>
          </p:cNvSpPr>
          <p:nvPr/>
        </p:nvSpPr>
        <p:spPr bwMode="auto">
          <a:xfrm>
            <a:off x="6969325" y="2971800"/>
            <a:ext cx="127278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Secondary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Storage</a:t>
            </a:r>
          </a:p>
        </p:txBody>
      </p:sp>
      <p:sp>
        <p:nvSpPr>
          <p:cNvPr id="1617952" name="Rectangle 32"/>
          <p:cNvSpPr>
            <a:spLocks noChangeArrowheads="1"/>
          </p:cNvSpPr>
          <p:nvPr/>
        </p:nvSpPr>
        <p:spPr bwMode="auto">
          <a:xfrm>
            <a:off x="6630988" y="5759450"/>
            <a:ext cx="1447800" cy="86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53" name="Line 33"/>
          <p:cNvSpPr>
            <a:spLocks noChangeShapeType="1"/>
          </p:cNvSpPr>
          <p:nvPr/>
        </p:nvSpPr>
        <p:spPr bwMode="auto">
          <a:xfrm>
            <a:off x="6084888" y="622935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54" name="Line 34"/>
          <p:cNvSpPr>
            <a:spLocks noChangeShapeType="1"/>
          </p:cNvSpPr>
          <p:nvPr/>
        </p:nvSpPr>
        <p:spPr bwMode="auto">
          <a:xfrm>
            <a:off x="8091488" y="622935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17955" name="Rectangle 35"/>
          <p:cNvSpPr>
            <a:spLocks noChangeArrowheads="1"/>
          </p:cNvSpPr>
          <p:nvPr/>
        </p:nvSpPr>
        <p:spPr bwMode="auto">
          <a:xfrm>
            <a:off x="5994400" y="5842000"/>
            <a:ext cx="54181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VA</a:t>
            </a:r>
          </a:p>
        </p:txBody>
      </p:sp>
      <p:sp>
        <p:nvSpPr>
          <p:cNvPr id="1617956" name="Rectangle 36"/>
          <p:cNvSpPr>
            <a:spLocks noChangeArrowheads="1"/>
          </p:cNvSpPr>
          <p:nvPr/>
        </p:nvSpPr>
        <p:spPr bwMode="auto">
          <a:xfrm>
            <a:off x="8091488" y="5842000"/>
            <a:ext cx="5198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PA</a:t>
            </a:r>
          </a:p>
        </p:txBody>
      </p:sp>
      <p:sp>
        <p:nvSpPr>
          <p:cNvPr id="1617957" name="Rectangle 37"/>
          <p:cNvSpPr>
            <a:spLocks noChangeArrowheads="1"/>
          </p:cNvSpPr>
          <p:nvPr/>
        </p:nvSpPr>
        <p:spPr bwMode="auto">
          <a:xfrm>
            <a:off x="6637338" y="5727700"/>
            <a:ext cx="127664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mapping</a:t>
            </a:r>
          </a:p>
        </p:txBody>
      </p:sp>
      <p:sp>
        <p:nvSpPr>
          <p:cNvPr id="1617958" name="Rectangle 38"/>
          <p:cNvSpPr>
            <a:spLocks noChangeArrowheads="1"/>
          </p:cNvSpPr>
          <p:nvPr/>
        </p:nvSpPr>
        <p:spPr bwMode="auto">
          <a:xfrm>
            <a:off x="7061200" y="6146800"/>
            <a:ext cx="629530" cy="4591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56127A"/>
                </a:solidFill>
                <a:latin typeface="Calibri"/>
                <a:ea typeface="굴림" charset="-127"/>
                <a:cs typeface="Calibri"/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10989497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96" name="Rectangle 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ko-KR" dirty="0">
                <a:ea typeface="굴림" charset="-127"/>
                <a:cs typeface="굴림" charset="-127"/>
              </a:rPr>
              <a:t>Recap: Hierarchical Page Table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0C1C-B9DC-C147-9AF6-8247FECD9DFD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624066" name="Rectangle 2" descr="40%"/>
          <p:cNvSpPr>
            <a:spLocks noChangeArrowheads="1"/>
          </p:cNvSpPr>
          <p:nvPr/>
        </p:nvSpPr>
        <p:spPr bwMode="auto">
          <a:xfrm>
            <a:off x="7594600" y="846137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1624067" name="Group 3"/>
          <p:cNvGrpSpPr>
            <a:grpSpLocks/>
          </p:cNvGrpSpPr>
          <p:nvPr/>
        </p:nvGrpSpPr>
        <p:grpSpPr bwMode="auto">
          <a:xfrm>
            <a:off x="7594600" y="858837"/>
            <a:ext cx="901700" cy="965200"/>
            <a:chOff x="4784" y="584"/>
            <a:chExt cx="568" cy="608"/>
          </a:xfrm>
        </p:grpSpPr>
        <p:sp>
          <p:nvSpPr>
            <p:cNvPr id="1624068" name="Rectangle 4" descr="40%"/>
            <p:cNvSpPr>
              <a:spLocks noChangeArrowheads="1"/>
            </p:cNvSpPr>
            <p:nvPr/>
          </p:nvSpPr>
          <p:spPr bwMode="auto">
            <a:xfrm>
              <a:off x="4784" y="584"/>
              <a:ext cx="568" cy="608"/>
            </a:xfrm>
            <a:prstGeom prst="rect">
              <a:avLst/>
            </a:prstGeom>
            <a:pattFill prst="pct40">
              <a:fgClr>
                <a:schemeClr val="accent1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69" name="Line 5" descr="40%"/>
            <p:cNvSpPr>
              <a:spLocks noChangeShapeType="1"/>
            </p:cNvSpPr>
            <p:nvPr/>
          </p:nvSpPr>
          <p:spPr bwMode="auto">
            <a:xfrm>
              <a:off x="4784" y="890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70" name="Line 6" descr="40%"/>
            <p:cNvSpPr>
              <a:spLocks noChangeShapeType="1"/>
            </p:cNvSpPr>
            <p:nvPr/>
          </p:nvSpPr>
          <p:spPr bwMode="auto">
            <a:xfrm>
              <a:off x="4784" y="1050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71" name="Line 7" descr="40%"/>
            <p:cNvSpPr>
              <a:spLocks noChangeShapeType="1"/>
            </p:cNvSpPr>
            <p:nvPr/>
          </p:nvSpPr>
          <p:spPr bwMode="auto">
            <a:xfrm>
              <a:off x="4784" y="731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24072" name="Rectangle 8" descr="40%"/>
          <p:cNvSpPr>
            <a:spLocks noChangeArrowheads="1"/>
          </p:cNvSpPr>
          <p:nvPr/>
        </p:nvSpPr>
        <p:spPr bwMode="auto">
          <a:xfrm>
            <a:off x="7594600" y="1912937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3" name="Rectangle 9" descr="40%"/>
          <p:cNvSpPr>
            <a:spLocks noChangeArrowheads="1"/>
          </p:cNvSpPr>
          <p:nvPr/>
        </p:nvSpPr>
        <p:spPr bwMode="auto">
          <a:xfrm>
            <a:off x="7594600" y="1925637"/>
            <a:ext cx="901700" cy="9652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4" name="Line 10" descr="40%"/>
          <p:cNvSpPr>
            <a:spLocks noChangeShapeType="1"/>
          </p:cNvSpPr>
          <p:nvPr/>
        </p:nvSpPr>
        <p:spPr bwMode="auto">
          <a:xfrm>
            <a:off x="7594600" y="24114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5" name="Line 11" descr="40%"/>
          <p:cNvSpPr>
            <a:spLocks noChangeShapeType="1"/>
          </p:cNvSpPr>
          <p:nvPr/>
        </p:nvSpPr>
        <p:spPr bwMode="auto">
          <a:xfrm>
            <a:off x="7594600" y="26654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6" name="Line 12" descr="40%"/>
          <p:cNvSpPr>
            <a:spLocks noChangeShapeType="1"/>
          </p:cNvSpPr>
          <p:nvPr/>
        </p:nvSpPr>
        <p:spPr bwMode="auto">
          <a:xfrm>
            <a:off x="7594600" y="21590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7" name="Rectangle 13" descr="40%"/>
          <p:cNvSpPr>
            <a:spLocks noChangeArrowheads="1"/>
          </p:cNvSpPr>
          <p:nvPr/>
        </p:nvSpPr>
        <p:spPr bwMode="auto">
          <a:xfrm>
            <a:off x="7594600" y="2154237"/>
            <a:ext cx="904875" cy="25717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8" name="Rectangle 14" descr="Wide upward diagonal"/>
          <p:cNvSpPr>
            <a:spLocks noChangeArrowheads="1"/>
          </p:cNvSpPr>
          <p:nvPr/>
        </p:nvSpPr>
        <p:spPr bwMode="auto">
          <a:xfrm>
            <a:off x="5410200" y="1600200"/>
            <a:ext cx="838199" cy="457200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79" name="Rectangle 15" descr="40%"/>
          <p:cNvSpPr>
            <a:spLocks noChangeArrowheads="1"/>
          </p:cNvSpPr>
          <p:nvPr/>
        </p:nvSpPr>
        <p:spPr bwMode="auto">
          <a:xfrm>
            <a:off x="5410200" y="1066800"/>
            <a:ext cx="838200" cy="533399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0" name="Rectangle 16" descr="Wide upward diagonal"/>
          <p:cNvSpPr>
            <a:spLocks noChangeArrowheads="1"/>
          </p:cNvSpPr>
          <p:nvPr/>
        </p:nvSpPr>
        <p:spPr bwMode="auto">
          <a:xfrm>
            <a:off x="5359400" y="3830637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1" name="Rectangle 17" descr="Wide upward diagonal"/>
          <p:cNvSpPr>
            <a:spLocks noChangeArrowheads="1"/>
          </p:cNvSpPr>
          <p:nvPr/>
        </p:nvSpPr>
        <p:spPr bwMode="auto">
          <a:xfrm>
            <a:off x="5359400" y="4059237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2" name="Rectangle 18"/>
          <p:cNvSpPr>
            <a:spLocks noChangeArrowheads="1"/>
          </p:cNvSpPr>
          <p:nvPr/>
        </p:nvSpPr>
        <p:spPr bwMode="auto">
          <a:xfrm>
            <a:off x="5359400" y="36020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3" name="Rectangle 19"/>
          <p:cNvSpPr>
            <a:spLocks noChangeArrowheads="1"/>
          </p:cNvSpPr>
          <p:nvPr/>
        </p:nvSpPr>
        <p:spPr bwMode="auto">
          <a:xfrm>
            <a:off x="5359400" y="42878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4" name="Rectangle 20"/>
          <p:cNvSpPr>
            <a:spLocks noChangeArrowheads="1"/>
          </p:cNvSpPr>
          <p:nvPr/>
        </p:nvSpPr>
        <p:spPr bwMode="auto">
          <a:xfrm>
            <a:off x="1536700" y="1404937"/>
            <a:ext cx="2921000" cy="292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85" name="Line 21"/>
          <p:cNvSpPr>
            <a:spLocks noChangeShapeType="1"/>
          </p:cNvSpPr>
          <p:nvPr/>
        </p:nvSpPr>
        <p:spPr bwMode="auto">
          <a:xfrm>
            <a:off x="6248400" y="2687637"/>
            <a:ext cx="134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grpSp>
        <p:nvGrpSpPr>
          <p:cNvPr id="1624086" name="Group 22"/>
          <p:cNvGrpSpPr>
            <a:grpSpLocks/>
          </p:cNvGrpSpPr>
          <p:nvPr/>
        </p:nvGrpSpPr>
        <p:grpSpPr bwMode="auto">
          <a:xfrm>
            <a:off x="7594600" y="2992437"/>
            <a:ext cx="901700" cy="965200"/>
            <a:chOff x="4784" y="1928"/>
            <a:chExt cx="568" cy="608"/>
          </a:xfrm>
        </p:grpSpPr>
        <p:sp>
          <p:nvSpPr>
            <p:cNvPr id="1624087" name="Rectangle 23"/>
            <p:cNvSpPr>
              <a:spLocks noChangeArrowheads="1"/>
            </p:cNvSpPr>
            <p:nvPr/>
          </p:nvSpPr>
          <p:spPr bwMode="auto"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88" name="Line 24"/>
            <p:cNvSpPr>
              <a:spLocks noChangeShapeType="1"/>
            </p:cNvSpPr>
            <p:nvPr/>
          </p:nvSpPr>
          <p:spPr bwMode="auto">
            <a:xfrm>
              <a:off x="4784" y="2234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89" name="Line 25"/>
            <p:cNvSpPr>
              <a:spLocks noChangeShapeType="1"/>
            </p:cNvSpPr>
            <p:nvPr/>
          </p:nvSpPr>
          <p:spPr bwMode="auto">
            <a:xfrm>
              <a:off x="4784" y="2394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0" name="Line 26"/>
            <p:cNvSpPr>
              <a:spLocks noChangeShapeType="1"/>
            </p:cNvSpPr>
            <p:nvPr/>
          </p:nvSpPr>
          <p:spPr bwMode="auto">
            <a:xfrm>
              <a:off x="4784" y="2075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624091" name="Group 27"/>
          <p:cNvGrpSpPr>
            <a:grpSpLocks/>
          </p:cNvGrpSpPr>
          <p:nvPr/>
        </p:nvGrpSpPr>
        <p:grpSpPr bwMode="auto">
          <a:xfrm>
            <a:off x="7594600" y="5126037"/>
            <a:ext cx="901700" cy="965200"/>
            <a:chOff x="4784" y="3272"/>
            <a:chExt cx="568" cy="608"/>
          </a:xfrm>
        </p:grpSpPr>
        <p:sp>
          <p:nvSpPr>
            <p:cNvPr id="1624092" name="Rectangle 28"/>
            <p:cNvSpPr>
              <a:spLocks noChangeArrowheads="1"/>
            </p:cNvSpPr>
            <p:nvPr/>
          </p:nvSpPr>
          <p:spPr bwMode="auto"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4784" y="3578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4784" y="3738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4784" y="3419"/>
              <a:ext cx="5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/>
                <a:ea typeface="ＭＳ Ｐゴシック"/>
                <a:cs typeface="ＭＳ Ｐゴシック"/>
              </a:endParaRPr>
            </a:p>
          </p:txBody>
        </p:sp>
      </p:grpSp>
      <p:sp>
        <p:nvSpPr>
          <p:cNvPr id="1624097" name="Rectangle 33"/>
          <p:cNvSpPr>
            <a:spLocks noChangeArrowheads="1"/>
          </p:cNvSpPr>
          <p:nvPr/>
        </p:nvSpPr>
        <p:spPr bwMode="auto">
          <a:xfrm>
            <a:off x="5384800" y="2319337"/>
            <a:ext cx="876300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98" name="Rectangle 34"/>
          <p:cNvSpPr>
            <a:spLocks noChangeArrowheads="1"/>
          </p:cNvSpPr>
          <p:nvPr/>
        </p:nvSpPr>
        <p:spPr bwMode="auto">
          <a:xfrm>
            <a:off x="3327400" y="2611437"/>
            <a:ext cx="9271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099" name="Rectangle 35"/>
          <p:cNvSpPr>
            <a:spLocks noChangeArrowheads="1"/>
          </p:cNvSpPr>
          <p:nvPr/>
        </p:nvSpPr>
        <p:spPr bwMode="auto">
          <a:xfrm>
            <a:off x="3244719" y="3719512"/>
            <a:ext cx="1200412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1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24100" name="Rectangle 36"/>
          <p:cNvSpPr>
            <a:spLocks noChangeArrowheads="1"/>
          </p:cNvSpPr>
          <p:nvPr/>
        </p:nvSpPr>
        <p:spPr bwMode="auto">
          <a:xfrm>
            <a:off x="5273646" y="4633912"/>
            <a:ext cx="1290694" cy="6745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Level 2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Tables</a:t>
            </a:r>
            <a:r>
              <a:rPr lang="en-US" altLang="ko-KR" sz="2000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</a:t>
            </a:r>
          </a:p>
        </p:txBody>
      </p:sp>
      <p:sp>
        <p:nvSpPr>
          <p:cNvPr id="1624101" name="Line 37"/>
          <p:cNvSpPr>
            <a:spLocks noChangeShapeType="1"/>
          </p:cNvSpPr>
          <p:nvPr/>
        </p:nvSpPr>
        <p:spPr bwMode="auto">
          <a:xfrm flipV="1">
            <a:off x="4241800" y="2078037"/>
            <a:ext cx="114935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2" name="Rectangle 38"/>
          <p:cNvSpPr>
            <a:spLocks noChangeArrowheads="1"/>
          </p:cNvSpPr>
          <p:nvPr/>
        </p:nvSpPr>
        <p:spPr bwMode="auto">
          <a:xfrm>
            <a:off x="5384800" y="1087437"/>
            <a:ext cx="8890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3" name="Rectangle 39"/>
          <p:cNvSpPr>
            <a:spLocks noChangeArrowheads="1"/>
          </p:cNvSpPr>
          <p:nvPr/>
        </p:nvSpPr>
        <p:spPr bwMode="auto">
          <a:xfrm>
            <a:off x="7594600" y="4046537"/>
            <a:ext cx="9144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4" name="Rectangle 40" descr="40%"/>
          <p:cNvSpPr>
            <a:spLocks noChangeArrowheads="1"/>
          </p:cNvSpPr>
          <p:nvPr/>
        </p:nvSpPr>
        <p:spPr bwMode="auto">
          <a:xfrm>
            <a:off x="7594600" y="4059237"/>
            <a:ext cx="901700" cy="965200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5" name="Line 41"/>
          <p:cNvSpPr>
            <a:spLocks noChangeShapeType="1"/>
          </p:cNvSpPr>
          <p:nvPr/>
        </p:nvSpPr>
        <p:spPr bwMode="auto">
          <a:xfrm>
            <a:off x="7594600" y="45450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6" name="Line 42"/>
          <p:cNvSpPr>
            <a:spLocks noChangeShapeType="1"/>
          </p:cNvSpPr>
          <p:nvPr/>
        </p:nvSpPr>
        <p:spPr bwMode="auto">
          <a:xfrm>
            <a:off x="7594600" y="47990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7" name="Line 43"/>
          <p:cNvSpPr>
            <a:spLocks noChangeShapeType="1"/>
          </p:cNvSpPr>
          <p:nvPr/>
        </p:nvSpPr>
        <p:spPr bwMode="auto">
          <a:xfrm>
            <a:off x="7594600" y="42926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8" name="Line 44"/>
          <p:cNvSpPr>
            <a:spLocks noChangeShapeType="1"/>
          </p:cNvSpPr>
          <p:nvPr/>
        </p:nvSpPr>
        <p:spPr bwMode="auto">
          <a:xfrm flipV="1">
            <a:off x="4191000" y="3297237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09" name="Line 45"/>
          <p:cNvSpPr>
            <a:spLocks noChangeShapeType="1"/>
          </p:cNvSpPr>
          <p:nvPr/>
        </p:nvSpPr>
        <p:spPr bwMode="auto">
          <a:xfrm>
            <a:off x="4227513" y="3495675"/>
            <a:ext cx="1106487" cy="10207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0" name="Line 46"/>
          <p:cNvSpPr>
            <a:spLocks noChangeShapeType="1"/>
          </p:cNvSpPr>
          <p:nvPr/>
        </p:nvSpPr>
        <p:spPr bwMode="auto">
          <a:xfrm>
            <a:off x="6248400" y="1239837"/>
            <a:ext cx="1371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1" name="Line 47"/>
          <p:cNvSpPr>
            <a:spLocks noChangeShapeType="1"/>
          </p:cNvSpPr>
          <p:nvPr/>
        </p:nvSpPr>
        <p:spPr bwMode="auto">
          <a:xfrm>
            <a:off x="6248400" y="1392237"/>
            <a:ext cx="129540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2" name="Line 48"/>
          <p:cNvSpPr>
            <a:spLocks noChangeShapeType="1"/>
          </p:cNvSpPr>
          <p:nvPr/>
        </p:nvSpPr>
        <p:spPr bwMode="auto">
          <a:xfrm>
            <a:off x="6172200" y="3221037"/>
            <a:ext cx="1371600" cy="381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3" name="Line 49"/>
          <p:cNvSpPr>
            <a:spLocks noChangeShapeType="1"/>
          </p:cNvSpPr>
          <p:nvPr/>
        </p:nvSpPr>
        <p:spPr bwMode="auto">
          <a:xfrm>
            <a:off x="6248400" y="4440237"/>
            <a:ext cx="1295400" cy="1219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4" name="Rectangle 50"/>
          <p:cNvSpPr>
            <a:spLocks noChangeArrowheads="1"/>
          </p:cNvSpPr>
          <p:nvPr/>
        </p:nvSpPr>
        <p:spPr bwMode="auto">
          <a:xfrm>
            <a:off x="7464287" y="500136"/>
            <a:ext cx="1125109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Data Pages</a:t>
            </a:r>
          </a:p>
        </p:txBody>
      </p:sp>
      <p:sp>
        <p:nvSpPr>
          <p:cNvPr id="1624115" name="Rectangle 51"/>
          <p:cNvSpPr>
            <a:spLocks noChangeArrowheads="1"/>
          </p:cNvSpPr>
          <p:nvPr/>
        </p:nvSpPr>
        <p:spPr bwMode="auto">
          <a:xfrm>
            <a:off x="696913" y="4973637"/>
            <a:ext cx="27219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in primary memory 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in secondary memory</a:t>
            </a:r>
          </a:p>
        </p:txBody>
      </p:sp>
      <p:sp>
        <p:nvSpPr>
          <p:cNvPr id="1624116" name="Rectangle 52"/>
          <p:cNvSpPr>
            <a:spLocks noChangeArrowheads="1"/>
          </p:cNvSpPr>
          <p:nvPr/>
        </p:nvSpPr>
        <p:spPr bwMode="auto">
          <a:xfrm>
            <a:off x="201613" y="5354637"/>
            <a:ext cx="476250" cy="301625"/>
          </a:xfrm>
          <a:prstGeom prst="rect">
            <a:avLst/>
          </a:prstGeom>
          <a:solidFill>
            <a:srgbClr val="FFCC6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7" name="Rectangle 53"/>
          <p:cNvSpPr>
            <a:spLocks noChangeArrowheads="1"/>
          </p:cNvSpPr>
          <p:nvPr/>
        </p:nvSpPr>
        <p:spPr bwMode="auto">
          <a:xfrm>
            <a:off x="141302" y="2668116"/>
            <a:ext cx="1930437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Root of Current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1624118" name="Line 54"/>
          <p:cNvSpPr>
            <a:spLocks noChangeShapeType="1"/>
          </p:cNvSpPr>
          <p:nvPr/>
        </p:nvSpPr>
        <p:spPr bwMode="auto">
          <a:xfrm>
            <a:off x="2133600" y="3500437"/>
            <a:ext cx="121920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19" name="Line 55"/>
          <p:cNvSpPr>
            <a:spLocks noChangeShapeType="1"/>
          </p:cNvSpPr>
          <p:nvPr/>
        </p:nvSpPr>
        <p:spPr bwMode="auto">
          <a:xfrm flipH="1" flipV="1">
            <a:off x="3186113" y="3286125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0" name="Line 56"/>
          <p:cNvSpPr>
            <a:spLocks noChangeShapeType="1"/>
          </p:cNvSpPr>
          <p:nvPr/>
        </p:nvSpPr>
        <p:spPr bwMode="auto">
          <a:xfrm flipH="1" flipV="1">
            <a:off x="5257800" y="2687637"/>
            <a:ext cx="0" cy="4968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1" name="Line 57"/>
          <p:cNvSpPr>
            <a:spLocks noChangeShapeType="1"/>
          </p:cNvSpPr>
          <p:nvPr/>
        </p:nvSpPr>
        <p:spPr bwMode="auto">
          <a:xfrm>
            <a:off x="7467600" y="2192337"/>
            <a:ext cx="0" cy="5969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2" name="Rectangle 58"/>
          <p:cNvSpPr>
            <a:spLocks noChangeArrowheads="1"/>
          </p:cNvSpPr>
          <p:nvPr/>
        </p:nvSpPr>
        <p:spPr bwMode="auto">
          <a:xfrm>
            <a:off x="2743200" y="3221037"/>
            <a:ext cx="396844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p1</a:t>
            </a:r>
          </a:p>
        </p:txBody>
      </p:sp>
      <p:sp>
        <p:nvSpPr>
          <p:cNvPr id="1624123" name="Rectangle 59"/>
          <p:cNvSpPr>
            <a:spLocks noChangeArrowheads="1"/>
          </p:cNvSpPr>
          <p:nvPr/>
        </p:nvSpPr>
        <p:spPr bwMode="auto">
          <a:xfrm>
            <a:off x="6664325" y="2344737"/>
            <a:ext cx="67256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1624124" name="Rectangle 60"/>
          <p:cNvSpPr>
            <a:spLocks noChangeArrowheads="1"/>
          </p:cNvSpPr>
          <p:nvPr/>
        </p:nvSpPr>
        <p:spPr bwMode="auto">
          <a:xfrm>
            <a:off x="4800600" y="2819400"/>
            <a:ext cx="40075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p2</a:t>
            </a:r>
          </a:p>
        </p:txBody>
      </p:sp>
      <p:sp>
        <p:nvSpPr>
          <p:cNvPr id="1624125" name="Rectangle 61"/>
          <p:cNvSpPr>
            <a:spLocks noChangeArrowheads="1"/>
          </p:cNvSpPr>
          <p:nvPr/>
        </p:nvSpPr>
        <p:spPr bwMode="auto">
          <a:xfrm>
            <a:off x="1600200" y="762000"/>
            <a:ext cx="283007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 from CPU</a:t>
            </a:r>
          </a:p>
        </p:txBody>
      </p:sp>
      <p:sp>
        <p:nvSpPr>
          <p:cNvPr id="1624126" name="Rectangle 62"/>
          <p:cNvSpPr>
            <a:spLocks noChangeArrowheads="1"/>
          </p:cNvSpPr>
          <p:nvPr/>
        </p:nvSpPr>
        <p:spPr bwMode="auto">
          <a:xfrm>
            <a:off x="361222" y="3655739"/>
            <a:ext cx="2127156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(Processor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Register, </a:t>
            </a:r>
            <a:r>
              <a:rPr lang="en-US" altLang="ko-KR" sz="2000" b="1" dirty="0" err="1">
                <a:solidFill>
                  <a:srgbClr val="000000"/>
                </a:solidFill>
                <a:latin typeface="Courier" pitchFamily="2" charset="0"/>
                <a:ea typeface="굴림" charset="-127"/>
                <a:cs typeface="굴림" charset="-127"/>
              </a:rPr>
              <a:t>satp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in RISC-V)</a:t>
            </a:r>
          </a:p>
        </p:txBody>
      </p:sp>
      <p:sp>
        <p:nvSpPr>
          <p:cNvPr id="1624127" name="Rectangle 63" descr="Wide upward diagonal"/>
          <p:cNvSpPr>
            <a:spLocks noChangeArrowheads="1"/>
          </p:cNvSpPr>
          <p:nvPr/>
        </p:nvSpPr>
        <p:spPr bwMode="auto">
          <a:xfrm>
            <a:off x="241300" y="5797550"/>
            <a:ext cx="406400" cy="2286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28" name="Rectangle 64"/>
          <p:cNvSpPr>
            <a:spLocks noChangeArrowheads="1"/>
          </p:cNvSpPr>
          <p:nvPr/>
        </p:nvSpPr>
        <p:spPr bwMode="auto">
          <a:xfrm>
            <a:off x="671513" y="5735637"/>
            <a:ext cx="26071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PTE of a nonexistent page</a:t>
            </a:r>
          </a:p>
        </p:txBody>
      </p:sp>
      <p:sp>
        <p:nvSpPr>
          <p:cNvPr id="1624129" name="Rectangle 65" descr="Wide upward diagonal"/>
          <p:cNvSpPr>
            <a:spLocks noChangeArrowheads="1"/>
          </p:cNvSpPr>
          <p:nvPr/>
        </p:nvSpPr>
        <p:spPr bwMode="auto">
          <a:xfrm>
            <a:off x="3352800" y="2992437"/>
            <a:ext cx="914400" cy="24447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0" name="Rectangle 66"/>
          <p:cNvSpPr>
            <a:spLocks noChangeArrowheads="1"/>
          </p:cNvSpPr>
          <p:nvPr/>
        </p:nvSpPr>
        <p:spPr bwMode="auto">
          <a:xfrm>
            <a:off x="3352800" y="2763837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1" name="Rectangle 67" descr="40%"/>
          <p:cNvSpPr>
            <a:spLocks noChangeArrowheads="1"/>
          </p:cNvSpPr>
          <p:nvPr/>
        </p:nvSpPr>
        <p:spPr bwMode="auto">
          <a:xfrm>
            <a:off x="3352800" y="3449637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2" name="Rectangle 68"/>
          <p:cNvSpPr>
            <a:spLocks noChangeArrowheads="1"/>
          </p:cNvSpPr>
          <p:nvPr/>
        </p:nvSpPr>
        <p:spPr bwMode="auto">
          <a:xfrm>
            <a:off x="3352800" y="3221037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3" name="Rectangle 69"/>
          <p:cNvSpPr>
            <a:spLocks noChangeArrowheads="1"/>
          </p:cNvSpPr>
          <p:nvPr/>
        </p:nvSpPr>
        <p:spPr bwMode="auto">
          <a:xfrm>
            <a:off x="5334000" y="28400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4" name="Rectangle 70" descr="Wide upward diagonal"/>
          <p:cNvSpPr>
            <a:spLocks noChangeArrowheads="1"/>
          </p:cNvSpPr>
          <p:nvPr/>
        </p:nvSpPr>
        <p:spPr bwMode="auto">
          <a:xfrm>
            <a:off x="5334000" y="2382837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5" name="Rectangle 71" descr="40%"/>
          <p:cNvSpPr>
            <a:spLocks noChangeArrowheads="1"/>
          </p:cNvSpPr>
          <p:nvPr/>
        </p:nvSpPr>
        <p:spPr bwMode="auto">
          <a:xfrm>
            <a:off x="5334000" y="2611437"/>
            <a:ext cx="898525" cy="24447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6" name="Rectangle 72"/>
          <p:cNvSpPr>
            <a:spLocks noChangeArrowheads="1"/>
          </p:cNvSpPr>
          <p:nvPr/>
        </p:nvSpPr>
        <p:spPr bwMode="auto">
          <a:xfrm>
            <a:off x="5334000" y="3068637"/>
            <a:ext cx="898525" cy="24447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7" name="Rectangle 73"/>
          <p:cNvSpPr>
            <a:spLocks noChangeArrowheads="1"/>
          </p:cNvSpPr>
          <p:nvPr/>
        </p:nvSpPr>
        <p:spPr bwMode="auto">
          <a:xfrm>
            <a:off x="5384800" y="1100137"/>
            <a:ext cx="9017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8" name="Line 74"/>
          <p:cNvSpPr>
            <a:spLocks noChangeShapeType="1"/>
          </p:cNvSpPr>
          <p:nvPr/>
        </p:nvSpPr>
        <p:spPr bwMode="auto">
          <a:xfrm>
            <a:off x="5384800" y="15859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39" name="Line 75"/>
          <p:cNvSpPr>
            <a:spLocks noChangeShapeType="1"/>
          </p:cNvSpPr>
          <p:nvPr/>
        </p:nvSpPr>
        <p:spPr bwMode="auto">
          <a:xfrm>
            <a:off x="5384800" y="1839912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0" name="Line 76"/>
          <p:cNvSpPr>
            <a:spLocks noChangeShapeType="1"/>
          </p:cNvSpPr>
          <p:nvPr/>
        </p:nvSpPr>
        <p:spPr bwMode="auto">
          <a:xfrm>
            <a:off x="5384800" y="1333500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1" name="Line 77"/>
          <p:cNvSpPr>
            <a:spLocks noChangeShapeType="1"/>
          </p:cNvSpPr>
          <p:nvPr/>
        </p:nvSpPr>
        <p:spPr bwMode="auto">
          <a:xfrm>
            <a:off x="3390900" y="1417637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2" name="Line 78"/>
          <p:cNvSpPr>
            <a:spLocks noChangeShapeType="1"/>
          </p:cNvSpPr>
          <p:nvPr/>
        </p:nvSpPr>
        <p:spPr bwMode="auto">
          <a:xfrm>
            <a:off x="2438400" y="1417637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43" name="Rectangle 79"/>
          <p:cNvSpPr>
            <a:spLocks noChangeArrowheads="1"/>
          </p:cNvSpPr>
          <p:nvPr/>
        </p:nvSpPr>
        <p:spPr bwMode="auto">
          <a:xfrm>
            <a:off x="1751013" y="1357312"/>
            <a:ext cx="2763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p1              p2              offset</a:t>
            </a:r>
          </a:p>
        </p:txBody>
      </p:sp>
      <p:sp>
        <p:nvSpPr>
          <p:cNvPr id="1624144" name="Text Box 80"/>
          <p:cNvSpPr txBox="1">
            <a:spLocks noChangeArrowheads="1"/>
          </p:cNvSpPr>
          <p:nvPr/>
        </p:nvSpPr>
        <p:spPr bwMode="auto">
          <a:xfrm>
            <a:off x="4267200" y="1084262"/>
            <a:ext cx="28866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1624145" name="Text Box 81"/>
          <p:cNvSpPr txBox="1">
            <a:spLocks noChangeArrowheads="1"/>
          </p:cNvSpPr>
          <p:nvPr/>
        </p:nvSpPr>
        <p:spPr bwMode="auto">
          <a:xfrm>
            <a:off x="33528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11</a:t>
            </a:r>
          </a:p>
        </p:txBody>
      </p:sp>
      <p:sp>
        <p:nvSpPr>
          <p:cNvPr id="1624146" name="Text Box 82"/>
          <p:cNvSpPr txBox="1">
            <a:spLocks noChangeArrowheads="1"/>
          </p:cNvSpPr>
          <p:nvPr/>
        </p:nvSpPr>
        <p:spPr bwMode="auto">
          <a:xfrm>
            <a:off x="30480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12</a:t>
            </a:r>
          </a:p>
        </p:txBody>
      </p:sp>
      <p:sp>
        <p:nvSpPr>
          <p:cNvPr id="1624147" name="Text Box 83"/>
          <p:cNvSpPr txBox="1">
            <a:spLocks noChangeArrowheads="1"/>
          </p:cNvSpPr>
          <p:nvPr/>
        </p:nvSpPr>
        <p:spPr bwMode="auto">
          <a:xfrm>
            <a:off x="23622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21</a:t>
            </a:r>
          </a:p>
        </p:txBody>
      </p:sp>
      <p:sp>
        <p:nvSpPr>
          <p:cNvPr id="1624148" name="Text Box 84"/>
          <p:cNvSpPr txBox="1">
            <a:spLocks noChangeArrowheads="1"/>
          </p:cNvSpPr>
          <p:nvPr/>
        </p:nvSpPr>
        <p:spPr bwMode="auto">
          <a:xfrm>
            <a:off x="20574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22</a:t>
            </a:r>
          </a:p>
        </p:txBody>
      </p:sp>
      <p:sp>
        <p:nvSpPr>
          <p:cNvPr id="1624149" name="Text Box 85"/>
          <p:cNvSpPr txBox="1">
            <a:spLocks noChangeArrowheads="1"/>
          </p:cNvSpPr>
          <p:nvPr/>
        </p:nvSpPr>
        <p:spPr bwMode="auto">
          <a:xfrm>
            <a:off x="1447800" y="1087437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31</a:t>
            </a:r>
          </a:p>
        </p:txBody>
      </p:sp>
      <p:sp>
        <p:nvSpPr>
          <p:cNvPr id="1624150" name="AutoShape 86"/>
          <p:cNvSpPr>
            <a:spLocks/>
          </p:cNvSpPr>
          <p:nvPr/>
        </p:nvSpPr>
        <p:spPr bwMode="auto">
          <a:xfrm rot="5400000">
            <a:off x="1828800" y="1468437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1" name="Text Box 87"/>
          <p:cNvSpPr txBox="1">
            <a:spLocks noChangeArrowheads="1"/>
          </p:cNvSpPr>
          <p:nvPr/>
        </p:nvSpPr>
        <p:spPr bwMode="auto">
          <a:xfrm>
            <a:off x="1480272" y="1973262"/>
            <a:ext cx="96693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10-bit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L1 index</a:t>
            </a:r>
          </a:p>
        </p:txBody>
      </p:sp>
      <p:sp>
        <p:nvSpPr>
          <p:cNvPr id="1624152" name="AutoShape 88"/>
          <p:cNvSpPr>
            <a:spLocks/>
          </p:cNvSpPr>
          <p:nvPr/>
        </p:nvSpPr>
        <p:spPr bwMode="auto">
          <a:xfrm rot="5400000">
            <a:off x="2743200" y="1468437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3" name="Text Box 89"/>
          <p:cNvSpPr txBox="1">
            <a:spLocks noChangeArrowheads="1"/>
          </p:cNvSpPr>
          <p:nvPr/>
        </p:nvSpPr>
        <p:spPr bwMode="auto">
          <a:xfrm>
            <a:off x="2547072" y="1973262"/>
            <a:ext cx="96693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10-bit </a:t>
            </a: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L2 index</a:t>
            </a:r>
          </a:p>
        </p:txBody>
      </p:sp>
      <p:sp>
        <p:nvSpPr>
          <p:cNvPr id="1624154" name="Rectangle 90" descr="40%"/>
          <p:cNvSpPr>
            <a:spLocks noChangeArrowheads="1"/>
          </p:cNvSpPr>
          <p:nvPr/>
        </p:nvSpPr>
        <p:spPr bwMode="auto">
          <a:xfrm>
            <a:off x="188913" y="5011737"/>
            <a:ext cx="476250" cy="301625"/>
          </a:xfrm>
          <a:prstGeom prst="rect">
            <a:avLst/>
          </a:prstGeom>
          <a:pattFill prst="pct40">
            <a:fgClr>
              <a:srgbClr val="FFCC66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5" name="Rectangle 91" descr="40%"/>
          <p:cNvSpPr>
            <a:spLocks noChangeArrowheads="1"/>
          </p:cNvSpPr>
          <p:nvPr/>
        </p:nvSpPr>
        <p:spPr bwMode="auto">
          <a:xfrm>
            <a:off x="3352800" y="3221037"/>
            <a:ext cx="914400" cy="228600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6" name="Rectangle 92" descr="40%"/>
          <p:cNvSpPr>
            <a:spLocks noChangeArrowheads="1"/>
          </p:cNvSpPr>
          <p:nvPr/>
        </p:nvSpPr>
        <p:spPr bwMode="auto">
          <a:xfrm>
            <a:off x="3352800" y="2776537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1624157" name="Rectangle 93" descr="40%"/>
          <p:cNvSpPr>
            <a:spLocks noChangeArrowheads="1"/>
          </p:cNvSpPr>
          <p:nvPr/>
        </p:nvSpPr>
        <p:spPr bwMode="auto">
          <a:xfrm>
            <a:off x="1206500" y="3360737"/>
            <a:ext cx="914400" cy="228600"/>
          </a:xfrm>
          <a:prstGeom prst="rect">
            <a:avLst/>
          </a:prstGeom>
          <a:pattFill prst="pct40">
            <a:fgClr>
              <a:srgbClr val="FFA74F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  <a:ea typeface="ＭＳ Ｐゴシック"/>
              <a:cs typeface="ＭＳ Ｐゴシック"/>
            </a:endParaRPr>
          </a:p>
        </p:txBody>
      </p:sp>
      <p:sp>
        <p:nvSpPr>
          <p:cNvPr id="95" name="Rectangle 46"/>
          <p:cNvSpPr>
            <a:spLocks noChangeArrowheads="1"/>
          </p:cNvSpPr>
          <p:nvPr/>
        </p:nvSpPr>
        <p:spPr bwMode="auto">
          <a:xfrm rot="16200000">
            <a:off x="7556500" y="3187700"/>
            <a:ext cx="23225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F0FF9-1638-2140-8582-48C8E965382C}"/>
              </a:ext>
            </a:extLst>
          </p:cNvPr>
          <p:cNvSpPr txBox="1"/>
          <p:nvPr/>
        </p:nvSpPr>
        <p:spPr>
          <a:xfrm>
            <a:off x="1995697" y="6181779"/>
            <a:ext cx="458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RISC-V Sv32 Virtual Memory Scheme </a:t>
            </a:r>
          </a:p>
        </p:txBody>
      </p:sp>
    </p:spTree>
    <p:extLst>
      <p:ext uri="{BB962C8B-B14F-4D97-AF65-F5344CB8AC3E}">
        <p14:creationId xmlns:p14="http://schemas.microsoft.com/office/powerpoint/2010/main" val="22850119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736600"/>
          </a:xfrm>
        </p:spPr>
        <p:txBody>
          <a:bodyPr/>
          <a:lstStyle/>
          <a:p>
            <a:r>
              <a:rPr lang="en-US" dirty="0"/>
              <a:t>Recap: Page-Based Virtual-Memory Machine</a:t>
            </a:r>
            <a:br>
              <a:rPr lang="en-US" dirty="0"/>
            </a:br>
            <a:r>
              <a:rPr lang="en-US" sz="2400" dirty="0"/>
              <a:t>(Hardware Page-Table Walk)</a:t>
            </a:r>
            <a:endParaRPr lang="en-US" dirty="0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8F-B68F-E348-AB5E-213A526F8E08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91682" name="Rectangle 34"/>
          <p:cNvSpPr>
            <a:spLocks noGrp="1" noChangeArrowheads="1"/>
          </p:cNvSpPr>
          <p:nvPr>
            <p:ph idx="4294967295"/>
          </p:nvPr>
        </p:nvSpPr>
        <p:spPr>
          <a:xfrm>
            <a:off x="1460500" y="5943600"/>
            <a:ext cx="7683500" cy="406400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Assumes page tables held in </a:t>
            </a:r>
            <a:r>
              <a:rPr lang="en-US" sz="2000" dirty="0" err="1">
                <a:solidFill>
                  <a:srgbClr val="000000"/>
                </a:solidFill>
              </a:rPr>
              <a:t>untranslated</a:t>
            </a:r>
            <a:r>
              <a:rPr lang="en-US" sz="2000" dirty="0">
                <a:solidFill>
                  <a:srgbClr val="000000"/>
                </a:solidFill>
              </a:rPr>
              <a:t> physical memory</a:t>
            </a:r>
          </a:p>
        </p:txBody>
      </p:sp>
      <p:sp>
        <p:nvSpPr>
          <p:cNvPr id="1691652" name="Line 4"/>
          <p:cNvSpPr>
            <a:spLocks noChangeShapeType="1"/>
          </p:cNvSpPr>
          <p:nvPr/>
        </p:nvSpPr>
        <p:spPr bwMode="auto">
          <a:xfrm>
            <a:off x="5410200" y="285908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53" name="Line 5"/>
          <p:cNvSpPr>
            <a:spLocks noChangeShapeType="1"/>
          </p:cNvSpPr>
          <p:nvPr/>
        </p:nvSpPr>
        <p:spPr bwMode="auto">
          <a:xfrm>
            <a:off x="685800" y="2859087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2249487"/>
            <a:ext cx="304800" cy="1219200"/>
            <a:chOff x="336" y="1200"/>
            <a:chExt cx="144" cy="720"/>
          </a:xfrm>
        </p:grpSpPr>
        <p:sp>
          <p:nvSpPr>
            <p:cNvPr id="1691655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</a:rPr>
                <a:t>PC</a:t>
              </a:r>
            </a:p>
          </p:txBody>
        </p:sp>
        <p:sp>
          <p:nvSpPr>
            <p:cNvPr id="1691656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91657" name="Rectangle 9"/>
          <p:cNvSpPr>
            <a:spLocks noChangeArrowheads="1"/>
          </p:cNvSpPr>
          <p:nvPr/>
        </p:nvSpPr>
        <p:spPr bwMode="auto">
          <a:xfrm>
            <a:off x="990600" y="2325687"/>
            <a:ext cx="762000" cy="9906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Inst. TLB</a:t>
            </a:r>
          </a:p>
        </p:txBody>
      </p:sp>
      <p:sp>
        <p:nvSpPr>
          <p:cNvPr id="1691658" name="Rectangle 10"/>
          <p:cNvSpPr>
            <a:spLocks noChangeArrowheads="1"/>
          </p:cNvSpPr>
          <p:nvPr/>
        </p:nvSpPr>
        <p:spPr bwMode="auto">
          <a:xfrm>
            <a:off x="1981200" y="2478087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Inst. Cache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48000" y="2249487"/>
            <a:ext cx="304800" cy="1219200"/>
            <a:chOff x="336" y="1200"/>
            <a:chExt cx="144" cy="720"/>
          </a:xfrm>
        </p:grpSpPr>
        <p:sp>
          <p:nvSpPr>
            <p:cNvPr id="1691660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</a:rPr>
                <a:t>D</a:t>
              </a:r>
            </a:p>
          </p:txBody>
        </p:sp>
        <p:sp>
          <p:nvSpPr>
            <p:cNvPr id="1691661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91662" name="Rectangle 14"/>
          <p:cNvSpPr>
            <a:spLocks noChangeArrowheads="1"/>
          </p:cNvSpPr>
          <p:nvPr/>
        </p:nvSpPr>
        <p:spPr bwMode="auto">
          <a:xfrm>
            <a:off x="3429000" y="2325687"/>
            <a:ext cx="1066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Decode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72000" y="2249487"/>
            <a:ext cx="304800" cy="1219200"/>
            <a:chOff x="336" y="1200"/>
            <a:chExt cx="144" cy="720"/>
          </a:xfrm>
        </p:grpSpPr>
        <p:sp>
          <p:nvSpPr>
            <p:cNvPr id="1691664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</a:rPr>
                <a:t>E</a:t>
              </a:r>
            </a:p>
          </p:txBody>
        </p:sp>
        <p:sp>
          <p:nvSpPr>
            <p:cNvPr id="1691665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91666" name="Freeform 18"/>
          <p:cNvSpPr>
            <a:spLocks/>
          </p:cNvSpPr>
          <p:nvPr/>
        </p:nvSpPr>
        <p:spPr bwMode="auto">
          <a:xfrm>
            <a:off x="5029200" y="2325687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86400" y="2249487"/>
            <a:ext cx="304800" cy="1219200"/>
            <a:chOff x="336" y="1200"/>
            <a:chExt cx="144" cy="720"/>
          </a:xfrm>
        </p:grpSpPr>
        <p:sp>
          <p:nvSpPr>
            <p:cNvPr id="1691668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</a:rPr>
                <a:t>M</a:t>
              </a:r>
            </a:p>
          </p:txBody>
        </p:sp>
        <p:sp>
          <p:nvSpPr>
            <p:cNvPr id="1691669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91671" name="Rectangle 23"/>
          <p:cNvSpPr>
            <a:spLocks noChangeArrowheads="1"/>
          </p:cNvSpPr>
          <p:nvPr/>
        </p:nvSpPr>
        <p:spPr bwMode="auto">
          <a:xfrm>
            <a:off x="7162800" y="2478087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Data Cache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229600" y="2249487"/>
            <a:ext cx="304800" cy="1219200"/>
            <a:chOff x="336" y="1200"/>
            <a:chExt cx="144" cy="720"/>
          </a:xfrm>
        </p:grpSpPr>
        <p:sp>
          <p:nvSpPr>
            <p:cNvPr id="1691673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Calibri"/>
                </a:rPr>
                <a:t>W</a:t>
              </a:r>
            </a:p>
          </p:txBody>
        </p:sp>
        <p:sp>
          <p:nvSpPr>
            <p:cNvPr id="1691674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91675" name="Line 27"/>
          <p:cNvSpPr>
            <a:spLocks noChangeShapeType="1"/>
          </p:cNvSpPr>
          <p:nvPr/>
        </p:nvSpPr>
        <p:spPr bwMode="auto">
          <a:xfrm>
            <a:off x="4876800" y="25542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76" name="Line 28"/>
          <p:cNvSpPr>
            <a:spLocks noChangeShapeType="1"/>
          </p:cNvSpPr>
          <p:nvPr/>
        </p:nvSpPr>
        <p:spPr bwMode="auto">
          <a:xfrm>
            <a:off x="4876800" y="31638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77" name="Text Box 29"/>
          <p:cNvSpPr txBox="1">
            <a:spLocks noChangeArrowheads="1"/>
          </p:cNvSpPr>
          <p:nvPr/>
        </p:nvSpPr>
        <p:spPr bwMode="auto">
          <a:xfrm>
            <a:off x="5106965" y="2690296"/>
            <a:ext cx="3000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+</a:t>
            </a:r>
          </a:p>
        </p:txBody>
      </p:sp>
      <p:sp>
        <p:nvSpPr>
          <p:cNvPr id="1691678" name="Line 30"/>
          <p:cNvSpPr>
            <a:spLocks noChangeShapeType="1"/>
          </p:cNvSpPr>
          <p:nvPr/>
        </p:nvSpPr>
        <p:spPr bwMode="auto">
          <a:xfrm flipV="1">
            <a:off x="1295400" y="1716087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79" name="Line 31"/>
          <p:cNvSpPr>
            <a:spLocks noChangeShapeType="1"/>
          </p:cNvSpPr>
          <p:nvPr/>
        </p:nvSpPr>
        <p:spPr bwMode="auto">
          <a:xfrm flipV="1">
            <a:off x="6477000" y="1716087"/>
            <a:ext cx="0" cy="650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80" name="Text Box 32"/>
          <p:cNvSpPr txBox="1">
            <a:spLocks noChangeArrowheads="1"/>
          </p:cNvSpPr>
          <p:nvPr/>
        </p:nvSpPr>
        <p:spPr bwMode="auto">
          <a:xfrm>
            <a:off x="429211" y="952128"/>
            <a:ext cx="2134556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  <a:latin typeface="Calibri"/>
              </a:rPr>
              <a:t>Page Fault?</a:t>
            </a:r>
          </a:p>
          <a:p>
            <a:pPr algn="ctr"/>
            <a:r>
              <a:rPr lang="en-US" sz="1800" i="1" dirty="0">
                <a:solidFill>
                  <a:srgbClr val="FF0000"/>
                </a:solidFill>
                <a:latin typeface="Calibri"/>
              </a:rPr>
              <a:t>Protection violation?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91681" name="Text Box 33"/>
          <p:cNvSpPr txBox="1">
            <a:spLocks noChangeArrowheads="1"/>
          </p:cNvSpPr>
          <p:nvPr/>
        </p:nvSpPr>
        <p:spPr bwMode="auto">
          <a:xfrm>
            <a:off x="5382211" y="1028328"/>
            <a:ext cx="2134556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  <a:latin typeface="Calibri"/>
              </a:rPr>
              <a:t>Page Fault?</a:t>
            </a:r>
          </a:p>
          <a:p>
            <a:pPr algn="ctr"/>
            <a:r>
              <a:rPr lang="en-US" sz="1800" i="1" dirty="0">
                <a:solidFill>
                  <a:srgbClr val="FF0000"/>
                </a:solidFill>
                <a:latin typeface="Calibri"/>
              </a:rPr>
              <a:t>Protection violation?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91670" name="Rectangle 22"/>
          <p:cNvSpPr>
            <a:spLocks noChangeArrowheads="1"/>
          </p:cNvSpPr>
          <p:nvPr/>
        </p:nvSpPr>
        <p:spPr bwMode="auto">
          <a:xfrm>
            <a:off x="6096000" y="2325687"/>
            <a:ext cx="762000" cy="990600"/>
          </a:xfrm>
          <a:prstGeom prst="rect">
            <a:avLst/>
          </a:prstGeom>
          <a:solidFill>
            <a:srgbClr val="FFA74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Data TLB</a:t>
            </a:r>
          </a:p>
        </p:txBody>
      </p:sp>
      <p:sp>
        <p:nvSpPr>
          <p:cNvPr id="1691683" name="Rectangle 35"/>
          <p:cNvSpPr>
            <a:spLocks noChangeArrowheads="1"/>
          </p:cNvSpPr>
          <p:nvPr/>
        </p:nvSpPr>
        <p:spPr bwMode="auto">
          <a:xfrm>
            <a:off x="3429000" y="5526087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Main Memory (DRAM)</a:t>
            </a:r>
          </a:p>
        </p:txBody>
      </p:sp>
      <p:sp>
        <p:nvSpPr>
          <p:cNvPr id="1691684" name="Rectangle 36"/>
          <p:cNvSpPr>
            <a:spLocks noChangeArrowheads="1"/>
          </p:cNvSpPr>
          <p:nvPr/>
        </p:nvSpPr>
        <p:spPr bwMode="auto">
          <a:xfrm>
            <a:off x="3733800" y="4459287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Memory Controller</a:t>
            </a:r>
          </a:p>
        </p:txBody>
      </p:sp>
      <p:sp>
        <p:nvSpPr>
          <p:cNvPr id="1691685" name="Freeform 37"/>
          <p:cNvSpPr>
            <a:spLocks/>
          </p:cNvSpPr>
          <p:nvPr/>
        </p:nvSpPr>
        <p:spPr bwMode="auto">
          <a:xfrm>
            <a:off x="6400800" y="3163887"/>
            <a:ext cx="13716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86" name="Freeform 38"/>
          <p:cNvSpPr>
            <a:spLocks/>
          </p:cNvSpPr>
          <p:nvPr/>
        </p:nvSpPr>
        <p:spPr bwMode="auto">
          <a:xfrm flipH="1">
            <a:off x="2438400" y="3163887"/>
            <a:ext cx="12954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87" name="Line 39"/>
          <p:cNvSpPr>
            <a:spLocks noChangeShapeType="1"/>
          </p:cNvSpPr>
          <p:nvPr/>
        </p:nvSpPr>
        <p:spPr bwMode="auto">
          <a:xfrm>
            <a:off x="5105400" y="5068887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88" name="Text Box 40"/>
          <p:cNvSpPr txBox="1">
            <a:spLocks noChangeArrowheads="1"/>
          </p:cNvSpPr>
          <p:nvPr/>
        </p:nvSpPr>
        <p:spPr bwMode="auto">
          <a:xfrm>
            <a:off x="7696200" y="441711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691689" name="Text Box 41"/>
          <p:cNvSpPr txBox="1">
            <a:spLocks noChangeArrowheads="1"/>
          </p:cNvSpPr>
          <p:nvPr/>
        </p:nvSpPr>
        <p:spPr bwMode="auto">
          <a:xfrm>
            <a:off x="1474787" y="449331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691690" name="Text Box 42"/>
          <p:cNvSpPr txBox="1">
            <a:spLocks noChangeArrowheads="1"/>
          </p:cNvSpPr>
          <p:nvPr/>
        </p:nvSpPr>
        <p:spPr bwMode="auto">
          <a:xfrm>
            <a:off x="4724400" y="5104090"/>
            <a:ext cx="243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691694" name="Text Box 46"/>
          <p:cNvSpPr txBox="1">
            <a:spLocks noChangeArrowheads="1"/>
          </p:cNvSpPr>
          <p:nvPr/>
        </p:nvSpPr>
        <p:spPr bwMode="auto">
          <a:xfrm>
            <a:off x="1676400" y="182880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691696" name="Rectangle 48"/>
          <p:cNvSpPr>
            <a:spLocks noChangeArrowheads="1"/>
          </p:cNvSpPr>
          <p:nvPr/>
        </p:nvSpPr>
        <p:spPr bwMode="auto">
          <a:xfrm>
            <a:off x="3429000" y="3544887"/>
            <a:ext cx="1635125" cy="4572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Page-Table Base Register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91698" name="Line 50"/>
          <p:cNvSpPr>
            <a:spLocks noChangeShapeType="1"/>
          </p:cNvSpPr>
          <p:nvPr/>
        </p:nvSpPr>
        <p:spPr bwMode="auto">
          <a:xfrm flipH="1">
            <a:off x="1828800" y="2478087"/>
            <a:ext cx="762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699" name="Text Box 51"/>
          <p:cNvSpPr txBox="1">
            <a:spLocks noChangeArrowheads="1"/>
          </p:cNvSpPr>
          <p:nvPr/>
        </p:nvSpPr>
        <p:spPr bwMode="auto">
          <a:xfrm>
            <a:off x="26046" y="1600200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1691700" name="Line 52"/>
          <p:cNvSpPr>
            <a:spLocks noChangeShapeType="1"/>
          </p:cNvSpPr>
          <p:nvPr/>
        </p:nvSpPr>
        <p:spPr bwMode="auto">
          <a:xfrm flipH="1" flipV="1">
            <a:off x="762000" y="2249487"/>
            <a:ext cx="76200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01" name="Text Box 53"/>
          <p:cNvSpPr txBox="1">
            <a:spLocks noChangeArrowheads="1"/>
          </p:cNvSpPr>
          <p:nvPr/>
        </p:nvSpPr>
        <p:spPr bwMode="auto">
          <a:xfrm>
            <a:off x="6781800" y="1912034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Physical Address</a:t>
            </a:r>
          </a:p>
        </p:txBody>
      </p:sp>
      <p:sp>
        <p:nvSpPr>
          <p:cNvPr id="1691702" name="Line 54"/>
          <p:cNvSpPr>
            <a:spLocks noChangeShapeType="1"/>
          </p:cNvSpPr>
          <p:nvPr/>
        </p:nvSpPr>
        <p:spPr bwMode="auto">
          <a:xfrm flipH="1">
            <a:off x="6961188" y="2478087"/>
            <a:ext cx="49212" cy="4095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03" name="Text Box 55"/>
          <p:cNvSpPr txBox="1">
            <a:spLocks noChangeArrowheads="1"/>
          </p:cNvSpPr>
          <p:nvPr/>
        </p:nvSpPr>
        <p:spPr bwMode="auto">
          <a:xfrm>
            <a:off x="5029200" y="1683434"/>
            <a:ext cx="1116013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Virtual Address</a:t>
            </a:r>
          </a:p>
        </p:txBody>
      </p:sp>
      <p:sp>
        <p:nvSpPr>
          <p:cNvPr id="1691704" name="Line 56"/>
          <p:cNvSpPr>
            <a:spLocks noChangeShapeType="1"/>
          </p:cNvSpPr>
          <p:nvPr/>
        </p:nvSpPr>
        <p:spPr bwMode="auto">
          <a:xfrm flipH="1" flipV="1">
            <a:off x="5867400" y="2173287"/>
            <a:ext cx="7620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05" name="Rectangle 57"/>
          <p:cNvSpPr>
            <a:spLocks noChangeArrowheads="1"/>
          </p:cNvSpPr>
          <p:nvPr/>
        </p:nvSpPr>
        <p:spPr bwMode="auto">
          <a:xfrm>
            <a:off x="5257800" y="3621087"/>
            <a:ext cx="2057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</a:rPr>
              <a:t>Hardware Page-Table Walker</a:t>
            </a:r>
          </a:p>
        </p:txBody>
      </p:sp>
      <p:sp>
        <p:nvSpPr>
          <p:cNvPr id="1691706" name="Line 58"/>
          <p:cNvSpPr>
            <a:spLocks noChangeShapeType="1"/>
          </p:cNvSpPr>
          <p:nvPr/>
        </p:nvSpPr>
        <p:spPr bwMode="auto">
          <a:xfrm>
            <a:off x="5029200" y="36972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07" name="Line 59"/>
          <p:cNvSpPr>
            <a:spLocks noChangeShapeType="1"/>
          </p:cNvSpPr>
          <p:nvPr/>
        </p:nvSpPr>
        <p:spPr bwMode="auto">
          <a:xfrm>
            <a:off x="66294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08" name="Text Box 60"/>
          <p:cNvSpPr txBox="1">
            <a:spLocks noChangeArrowheads="1"/>
          </p:cNvSpPr>
          <p:nvPr/>
        </p:nvSpPr>
        <p:spPr bwMode="auto">
          <a:xfrm>
            <a:off x="794789" y="3314977"/>
            <a:ext cx="73611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Calibri"/>
              </a:rPr>
              <a:t>Miss?</a:t>
            </a: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10" name="Freeform 62"/>
          <p:cNvSpPr>
            <a:spLocks/>
          </p:cNvSpPr>
          <p:nvPr/>
        </p:nvSpPr>
        <p:spPr bwMode="auto">
          <a:xfrm>
            <a:off x="7315200" y="3163887"/>
            <a:ext cx="304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6" h="432">
                <a:moveTo>
                  <a:pt x="0" y="432"/>
                </a:move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11" name="Line 63"/>
          <p:cNvSpPr>
            <a:spLocks noChangeShapeType="1"/>
          </p:cNvSpPr>
          <p:nvPr/>
        </p:nvSpPr>
        <p:spPr bwMode="auto">
          <a:xfrm flipV="1">
            <a:off x="6781800" y="331628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12" name="Freeform 64"/>
          <p:cNvSpPr>
            <a:spLocks/>
          </p:cNvSpPr>
          <p:nvPr/>
        </p:nvSpPr>
        <p:spPr bwMode="auto">
          <a:xfrm>
            <a:off x="1524000" y="3316287"/>
            <a:ext cx="3733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13" name="Text Box 65"/>
          <p:cNvSpPr txBox="1">
            <a:spLocks noChangeArrowheads="1"/>
          </p:cNvSpPr>
          <p:nvPr/>
        </p:nvSpPr>
        <p:spPr bwMode="auto">
          <a:xfrm>
            <a:off x="5900189" y="3238777"/>
            <a:ext cx="73611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>
                <a:solidFill>
                  <a:srgbClr val="000000"/>
                </a:solidFill>
                <a:latin typeface="Calibri"/>
              </a:rPr>
              <a:t>Miss?</a:t>
            </a: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1714" name="Freeform 66"/>
          <p:cNvSpPr>
            <a:spLocks/>
          </p:cNvSpPr>
          <p:nvPr/>
        </p:nvSpPr>
        <p:spPr bwMode="auto">
          <a:xfrm>
            <a:off x="1676400" y="3316287"/>
            <a:ext cx="35814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V="1">
            <a:off x="7010400" y="31242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Line 54"/>
          <p:cNvSpPr>
            <a:spLocks noChangeShapeType="1"/>
          </p:cNvSpPr>
          <p:nvPr/>
        </p:nvSpPr>
        <p:spPr bwMode="auto">
          <a:xfrm>
            <a:off x="7086600" y="2514600"/>
            <a:ext cx="0" cy="9143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83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80" grpId="0"/>
      <p:bldP spid="16916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charset="-127"/>
                <a:cs typeface="굴림" charset="-127"/>
              </a:rPr>
              <a:t>Address Translation:</a:t>
            </a:r>
            <a:br>
              <a:rPr lang="en-US" altLang="ko-KR" dirty="0">
                <a:ea typeface="굴림" charset="-127"/>
                <a:cs typeface="굴림" charset="-127"/>
              </a:rPr>
            </a:br>
            <a:r>
              <a:rPr lang="en-US" altLang="ko-KR" sz="2800" i="1" dirty="0">
                <a:ea typeface="굴림" charset="-127"/>
                <a:cs typeface="굴림" charset="-127"/>
              </a:rPr>
              <a:t>putting it all together</a:t>
            </a:r>
            <a:endParaRPr lang="en-US" altLang="ko-KR" sz="4000" dirty="0">
              <a:ea typeface="굴림" charset="-127"/>
              <a:cs typeface="굴림" charset="-127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25A-39C5-FD43-B6C6-B620D9213523}" type="slidenum">
              <a:rPr lang="en-US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642498" name="Line 2"/>
          <p:cNvSpPr>
            <a:spLocks noChangeShapeType="1"/>
          </p:cNvSpPr>
          <p:nvPr/>
        </p:nvSpPr>
        <p:spPr bwMode="auto">
          <a:xfrm>
            <a:off x="2057400" y="5727700"/>
            <a:ext cx="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499" name="Freeform 3"/>
          <p:cNvSpPr>
            <a:spLocks/>
          </p:cNvSpPr>
          <p:nvPr/>
        </p:nvSpPr>
        <p:spPr bwMode="auto">
          <a:xfrm>
            <a:off x="1295400" y="5203825"/>
            <a:ext cx="2667000" cy="981075"/>
          </a:xfrm>
          <a:custGeom>
            <a:avLst/>
            <a:gdLst/>
            <a:ahLst/>
            <a:cxnLst>
              <a:cxn ang="0">
                <a:pos x="1860" y="0"/>
              </a:cxn>
              <a:cxn ang="0">
                <a:pos x="1860" y="570"/>
              </a:cxn>
              <a:cxn ang="0">
                <a:pos x="60" y="564"/>
              </a:cxn>
              <a:cxn ang="0">
                <a:pos x="24" y="558"/>
              </a:cxn>
              <a:cxn ang="0">
                <a:pos x="0" y="558"/>
              </a:cxn>
            </a:cxnLst>
            <a:rect l="0" t="0" r="r" b="b"/>
            <a:pathLst>
              <a:path w="1860" h="570">
                <a:moveTo>
                  <a:pt x="1860" y="0"/>
                </a:moveTo>
                <a:lnTo>
                  <a:pt x="1860" y="570"/>
                </a:lnTo>
                <a:lnTo>
                  <a:pt x="60" y="564"/>
                </a:lnTo>
                <a:lnTo>
                  <a:pt x="24" y="558"/>
                </a:lnTo>
                <a:lnTo>
                  <a:pt x="0" y="558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01" name="Rectangle 5"/>
          <p:cNvSpPr>
            <a:spLocks noChangeArrowheads="1"/>
          </p:cNvSpPr>
          <p:nvPr/>
        </p:nvSpPr>
        <p:spPr bwMode="auto">
          <a:xfrm>
            <a:off x="3048000" y="1077913"/>
            <a:ext cx="209041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1642502" name="Rectangle 6"/>
          <p:cNvSpPr>
            <a:spLocks noChangeArrowheads="1"/>
          </p:cNvSpPr>
          <p:nvPr/>
        </p:nvSpPr>
        <p:spPr bwMode="auto">
          <a:xfrm>
            <a:off x="3681450" y="1844675"/>
            <a:ext cx="1100062" cy="82843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TLB</a:t>
            </a:r>
          </a:p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Lookup</a:t>
            </a:r>
          </a:p>
        </p:txBody>
      </p:sp>
      <p:sp>
        <p:nvSpPr>
          <p:cNvPr id="1642503" name="Rectangle 7" descr="90%"/>
          <p:cNvSpPr>
            <a:spLocks noChangeArrowheads="1"/>
          </p:cNvSpPr>
          <p:nvPr/>
        </p:nvSpPr>
        <p:spPr bwMode="auto">
          <a:xfrm>
            <a:off x="1636713" y="3297238"/>
            <a:ext cx="1814512" cy="84455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Table</a:t>
            </a:r>
          </a:p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Walk</a:t>
            </a:r>
          </a:p>
        </p:txBody>
      </p:sp>
      <p:sp>
        <p:nvSpPr>
          <p:cNvPr id="1642504" name="Rectangle 8" descr="90%"/>
          <p:cNvSpPr>
            <a:spLocks noChangeArrowheads="1"/>
          </p:cNvSpPr>
          <p:nvPr/>
        </p:nvSpPr>
        <p:spPr bwMode="auto">
          <a:xfrm>
            <a:off x="3048000" y="5041900"/>
            <a:ext cx="1916113" cy="479425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Update TLB</a:t>
            </a:r>
          </a:p>
        </p:txBody>
      </p:sp>
      <p:sp>
        <p:nvSpPr>
          <p:cNvPr id="1642505" name="Rectangle 9"/>
          <p:cNvSpPr>
            <a:spLocks noChangeArrowheads="1"/>
          </p:cNvSpPr>
          <p:nvPr/>
        </p:nvSpPr>
        <p:spPr bwMode="auto">
          <a:xfrm>
            <a:off x="609600" y="4965700"/>
            <a:ext cx="2286000" cy="693738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Page Fault</a:t>
            </a:r>
            <a:endParaRPr lang="en-US" altLang="ko-KR" sz="2000" dirty="0">
              <a:solidFill>
                <a:srgbClr val="000000"/>
              </a:solidFill>
              <a:latin typeface="Calibri"/>
              <a:ea typeface="굴림" charset="-127"/>
              <a:cs typeface="굴림" charset="-127"/>
            </a:endParaRPr>
          </a:p>
          <a:p>
            <a:pPr algn="ctr"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(OS loads page)</a:t>
            </a:r>
          </a:p>
        </p:txBody>
      </p:sp>
      <p:sp>
        <p:nvSpPr>
          <p:cNvPr id="1642506" name="Rectangle 10"/>
          <p:cNvSpPr>
            <a:spLocks noChangeArrowheads="1"/>
          </p:cNvSpPr>
          <p:nvPr/>
        </p:nvSpPr>
        <p:spPr bwMode="auto">
          <a:xfrm>
            <a:off x="5483212" y="3300413"/>
            <a:ext cx="1274789" cy="70532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Protection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Check</a:t>
            </a:r>
          </a:p>
        </p:txBody>
      </p:sp>
      <p:sp>
        <p:nvSpPr>
          <p:cNvPr id="1642507" name="Rectangle 11"/>
          <p:cNvSpPr>
            <a:spLocks noChangeArrowheads="1"/>
          </p:cNvSpPr>
          <p:nvPr/>
        </p:nvSpPr>
        <p:spPr bwMode="auto">
          <a:xfrm>
            <a:off x="7562838" y="5021263"/>
            <a:ext cx="1166837" cy="9823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Physical</a:t>
            </a:r>
          </a:p>
          <a:p>
            <a:pPr algn="ctr"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Address</a:t>
            </a:r>
          </a:p>
          <a:p>
            <a:pPr algn="ctr">
              <a:spcBef>
                <a:spcPct val="0"/>
              </a:spcBef>
            </a:pPr>
            <a:r>
              <a:rPr lang="en-US" altLang="ko-KR" sz="1800" i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(to cache)</a:t>
            </a:r>
          </a:p>
        </p:txBody>
      </p:sp>
      <p:sp>
        <p:nvSpPr>
          <p:cNvPr id="1642508" name="Line 12"/>
          <p:cNvSpPr>
            <a:spLocks noChangeShapeType="1"/>
          </p:cNvSpPr>
          <p:nvPr/>
        </p:nvSpPr>
        <p:spPr bwMode="auto">
          <a:xfrm>
            <a:off x="4160838" y="1508125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09" name="Freeform 13"/>
          <p:cNvSpPr>
            <a:spLocks/>
          </p:cNvSpPr>
          <p:nvPr/>
        </p:nvSpPr>
        <p:spPr bwMode="auto">
          <a:xfrm>
            <a:off x="2565400" y="2692400"/>
            <a:ext cx="1576388" cy="612775"/>
          </a:xfrm>
          <a:custGeom>
            <a:avLst/>
            <a:gdLst/>
            <a:ahLst/>
            <a:cxnLst>
              <a:cxn ang="0">
                <a:pos x="992" y="0"/>
              </a:cxn>
              <a:cxn ang="0">
                <a:pos x="992" y="136"/>
              </a:cxn>
              <a:cxn ang="0">
                <a:pos x="0" y="369"/>
              </a:cxn>
            </a:cxnLst>
            <a:rect l="0" t="0" r="r" b="b"/>
            <a:pathLst>
              <a:path w="993" h="370">
                <a:moveTo>
                  <a:pt x="992" y="0"/>
                </a:moveTo>
                <a:lnTo>
                  <a:pt x="992" y="136"/>
                </a:lnTo>
                <a:lnTo>
                  <a:pt x="0" y="36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10" name="Line 14"/>
          <p:cNvSpPr>
            <a:spLocks noChangeShapeType="1"/>
          </p:cNvSpPr>
          <p:nvPr/>
        </p:nvSpPr>
        <p:spPr bwMode="auto">
          <a:xfrm>
            <a:off x="4141788" y="2933700"/>
            <a:ext cx="2024062" cy="369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11" name="Rectangle 15"/>
          <p:cNvSpPr>
            <a:spLocks noChangeArrowheads="1"/>
          </p:cNvSpPr>
          <p:nvPr/>
        </p:nvSpPr>
        <p:spPr bwMode="auto">
          <a:xfrm>
            <a:off x="2786063" y="2749550"/>
            <a:ext cx="60593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miss</a:t>
            </a:r>
          </a:p>
        </p:txBody>
      </p:sp>
      <p:sp>
        <p:nvSpPr>
          <p:cNvPr id="1642512" name="Rectangle 16"/>
          <p:cNvSpPr>
            <a:spLocks noChangeArrowheads="1"/>
          </p:cNvSpPr>
          <p:nvPr/>
        </p:nvSpPr>
        <p:spPr bwMode="auto">
          <a:xfrm>
            <a:off x="5008563" y="2760663"/>
            <a:ext cx="43922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hit</a:t>
            </a:r>
          </a:p>
        </p:txBody>
      </p:sp>
      <p:sp>
        <p:nvSpPr>
          <p:cNvPr id="1642513" name="Freeform 17"/>
          <p:cNvSpPr>
            <a:spLocks/>
          </p:cNvSpPr>
          <p:nvPr/>
        </p:nvSpPr>
        <p:spPr bwMode="auto">
          <a:xfrm>
            <a:off x="1606550" y="4149725"/>
            <a:ext cx="890588" cy="835025"/>
          </a:xfrm>
          <a:custGeom>
            <a:avLst/>
            <a:gdLst/>
            <a:ahLst/>
            <a:cxnLst>
              <a:cxn ang="0">
                <a:pos x="560" y="0"/>
              </a:cxn>
              <a:cxn ang="0">
                <a:pos x="560" y="205"/>
              </a:cxn>
              <a:cxn ang="0">
                <a:pos x="0" y="525"/>
              </a:cxn>
            </a:cxnLst>
            <a:rect l="0" t="0" r="r" b="b"/>
            <a:pathLst>
              <a:path w="561" h="526">
                <a:moveTo>
                  <a:pt x="560" y="0"/>
                </a:moveTo>
                <a:lnTo>
                  <a:pt x="560" y="205"/>
                </a:lnTo>
                <a:lnTo>
                  <a:pt x="0" y="52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14" name="Line 18"/>
          <p:cNvSpPr>
            <a:spLocks noChangeShapeType="1"/>
          </p:cNvSpPr>
          <p:nvPr/>
        </p:nvSpPr>
        <p:spPr bwMode="auto">
          <a:xfrm>
            <a:off x="2503488" y="4497388"/>
            <a:ext cx="1077912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15" name="Rectangle 19"/>
          <p:cNvSpPr>
            <a:spLocks noChangeArrowheads="1"/>
          </p:cNvSpPr>
          <p:nvPr/>
        </p:nvSpPr>
        <p:spPr bwMode="auto">
          <a:xfrm>
            <a:off x="685800" y="4038600"/>
            <a:ext cx="3712931" cy="7607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2400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	</a:t>
            </a:r>
            <a:r>
              <a:rPr lang="ko-KR" altLang="en-US" sz="2400" b="1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      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the  page is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Ï</a:t>
            </a:r>
            <a:r>
              <a:rPr lang="en-US" altLang="ko-KR" sz="20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memory	         </a:t>
            </a:r>
            <a:r>
              <a:rPr lang="en-US" altLang="ko-KR" sz="24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Î</a:t>
            </a:r>
            <a:r>
              <a:rPr lang="en-US" altLang="ko-KR" sz="2000" dirty="0">
                <a:solidFill>
                  <a:srgbClr val="000000"/>
                </a:solidFill>
                <a:latin typeface="Symbol" charset="2"/>
                <a:ea typeface="굴림" charset="-127"/>
                <a:cs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memory</a:t>
            </a:r>
          </a:p>
        </p:txBody>
      </p:sp>
      <p:sp>
        <p:nvSpPr>
          <p:cNvPr id="1642516" name="Freeform 20"/>
          <p:cNvSpPr>
            <a:spLocks/>
          </p:cNvSpPr>
          <p:nvPr/>
        </p:nvSpPr>
        <p:spPr bwMode="auto">
          <a:xfrm>
            <a:off x="5584825" y="4141788"/>
            <a:ext cx="530225" cy="842962"/>
          </a:xfrm>
          <a:custGeom>
            <a:avLst/>
            <a:gdLst/>
            <a:ahLst/>
            <a:cxnLst>
              <a:cxn ang="0">
                <a:pos x="333" y="0"/>
              </a:cxn>
              <a:cxn ang="0">
                <a:pos x="333" y="187"/>
              </a:cxn>
              <a:cxn ang="0">
                <a:pos x="0" y="505"/>
              </a:cxn>
            </a:cxnLst>
            <a:rect l="0" t="0" r="r" b="b"/>
            <a:pathLst>
              <a:path w="334" h="506">
                <a:moveTo>
                  <a:pt x="333" y="0"/>
                </a:moveTo>
                <a:lnTo>
                  <a:pt x="333" y="187"/>
                </a:lnTo>
                <a:lnTo>
                  <a:pt x="0" y="50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17" name="Line 21"/>
          <p:cNvSpPr>
            <a:spLocks noChangeShapeType="1"/>
          </p:cNvSpPr>
          <p:nvPr/>
        </p:nvSpPr>
        <p:spPr bwMode="auto">
          <a:xfrm>
            <a:off x="6113463" y="4468813"/>
            <a:ext cx="1914525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18" name="Rectangle 22"/>
          <p:cNvSpPr>
            <a:spLocks noChangeArrowheads="1"/>
          </p:cNvSpPr>
          <p:nvPr/>
        </p:nvSpPr>
        <p:spPr bwMode="auto">
          <a:xfrm>
            <a:off x="4876800" y="4356100"/>
            <a:ext cx="82925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denied</a:t>
            </a:r>
          </a:p>
        </p:txBody>
      </p:sp>
      <p:sp>
        <p:nvSpPr>
          <p:cNvPr id="1642519" name="Rectangle 23"/>
          <p:cNvSpPr>
            <a:spLocks noChangeArrowheads="1"/>
          </p:cNvSpPr>
          <p:nvPr/>
        </p:nvSpPr>
        <p:spPr bwMode="auto">
          <a:xfrm>
            <a:off x="7002463" y="4367213"/>
            <a:ext cx="11192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permitted</a:t>
            </a:r>
          </a:p>
        </p:txBody>
      </p:sp>
      <p:sp>
        <p:nvSpPr>
          <p:cNvPr id="1642520" name="Rectangle 24"/>
          <p:cNvSpPr>
            <a:spLocks noChangeArrowheads="1"/>
          </p:cNvSpPr>
          <p:nvPr/>
        </p:nvSpPr>
        <p:spPr bwMode="auto">
          <a:xfrm>
            <a:off x="5391470" y="4964113"/>
            <a:ext cx="1493198" cy="828432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Protection</a:t>
            </a:r>
          </a:p>
          <a:p>
            <a:pPr algn="ctr"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Fault</a:t>
            </a:r>
          </a:p>
        </p:txBody>
      </p:sp>
      <p:sp>
        <p:nvSpPr>
          <p:cNvPr id="1642521" name="Rectangle 25"/>
          <p:cNvSpPr>
            <a:spLocks noChangeArrowheads="1"/>
          </p:cNvSpPr>
          <p:nvPr/>
        </p:nvSpPr>
        <p:spPr bwMode="auto">
          <a:xfrm>
            <a:off x="5551488" y="1644650"/>
            <a:ext cx="330200" cy="190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22" name="Rectangle 26" descr="90%"/>
          <p:cNvSpPr>
            <a:spLocks noChangeArrowheads="1"/>
          </p:cNvSpPr>
          <p:nvPr/>
        </p:nvSpPr>
        <p:spPr bwMode="auto">
          <a:xfrm>
            <a:off x="5551488" y="1936750"/>
            <a:ext cx="330200" cy="190500"/>
          </a:xfrm>
          <a:prstGeom prst="rect">
            <a:avLst/>
          </a:prstGeom>
          <a:pattFill prst="pct90">
            <a:fgClr>
              <a:schemeClr val="accent1"/>
            </a:fgClr>
            <a:bgClr>
              <a:srgbClr val="FFFFFF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23" name="Rectangle 27"/>
          <p:cNvSpPr>
            <a:spLocks noChangeArrowheads="1"/>
          </p:cNvSpPr>
          <p:nvPr/>
        </p:nvSpPr>
        <p:spPr bwMode="auto">
          <a:xfrm>
            <a:off x="5551488" y="2216150"/>
            <a:ext cx="330200" cy="190500"/>
          </a:xfrm>
          <a:prstGeom prst="rect">
            <a:avLst/>
          </a:prstGeom>
          <a:solidFill>
            <a:srgbClr val="FFCC66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24" name="Rectangle 28"/>
          <p:cNvSpPr>
            <a:spLocks noChangeArrowheads="1"/>
          </p:cNvSpPr>
          <p:nvPr/>
        </p:nvSpPr>
        <p:spPr bwMode="auto">
          <a:xfrm>
            <a:off x="6019800" y="1536700"/>
            <a:ext cx="2218870" cy="9207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hardware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hardware or software</a:t>
            </a:r>
          </a:p>
          <a:p>
            <a:pPr>
              <a:spcBef>
                <a:spcPct val="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software</a:t>
            </a:r>
          </a:p>
        </p:txBody>
      </p:sp>
      <p:sp>
        <p:nvSpPr>
          <p:cNvPr id="1642525" name="Line 29"/>
          <p:cNvSpPr>
            <a:spLocks noChangeShapeType="1"/>
          </p:cNvSpPr>
          <p:nvPr/>
        </p:nvSpPr>
        <p:spPr bwMode="auto">
          <a:xfrm flipH="1">
            <a:off x="6172200" y="5803900"/>
            <a:ext cx="152400" cy="381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2526" name="Text Box 30"/>
          <p:cNvSpPr txBox="1">
            <a:spLocks noChangeArrowheads="1"/>
          </p:cNvSpPr>
          <p:nvPr/>
        </p:nvSpPr>
        <p:spPr bwMode="auto">
          <a:xfrm>
            <a:off x="4800600" y="6032500"/>
            <a:ext cx="1371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1800" b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SEGFAULT</a:t>
            </a:r>
          </a:p>
        </p:txBody>
      </p:sp>
      <p:sp>
        <p:nvSpPr>
          <p:cNvPr id="1642527" name="Text Box 31"/>
          <p:cNvSpPr txBox="1">
            <a:spLocks noChangeArrowheads="1"/>
          </p:cNvSpPr>
          <p:nvPr/>
        </p:nvSpPr>
        <p:spPr bwMode="auto">
          <a:xfrm>
            <a:off x="228600" y="5976938"/>
            <a:ext cx="117637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/>
                <a:ea typeface="굴림" charset="-127"/>
                <a:cs typeface="굴림" charset="-127"/>
              </a:rPr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6122191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Page-Fault Handler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the referenced page is not in DRAM:</a:t>
            </a:r>
          </a:p>
          <a:p>
            <a:pPr lvl="1"/>
            <a:r>
              <a:rPr lang="en-US" sz="2000" dirty="0"/>
              <a:t>The missing page is located (or created)</a:t>
            </a:r>
          </a:p>
          <a:p>
            <a:pPr lvl="1"/>
            <a:r>
              <a:rPr lang="en-US" sz="2000" dirty="0"/>
              <a:t>It is brought in from disk, and page table is updated</a:t>
            </a:r>
          </a:p>
          <a:p>
            <a:pPr lvl="2"/>
            <a:r>
              <a:rPr lang="en-US" sz="2000" dirty="0"/>
              <a:t>Another user job may run on CPU while first job waits for the requested page to be read from disk, provided system allows architectural context to be saved and restored</a:t>
            </a:r>
          </a:p>
          <a:p>
            <a:pPr lvl="1"/>
            <a:r>
              <a:rPr lang="en-US" sz="2000" dirty="0"/>
              <a:t>If no free pages are left, a page is swapped out</a:t>
            </a:r>
          </a:p>
          <a:p>
            <a:pPr lvl="2"/>
            <a:r>
              <a:rPr lang="en-US" sz="2000" dirty="0"/>
              <a:t>Pseudo-LRU replacement policy, implemented in software</a:t>
            </a:r>
          </a:p>
          <a:p>
            <a:pPr lvl="2"/>
            <a:r>
              <a:rPr lang="en-US" sz="2000" dirty="0"/>
              <a:t>A set of free pages can be maintained by OS as background activity</a:t>
            </a:r>
          </a:p>
          <a:p>
            <a:r>
              <a:rPr lang="en-US" sz="2800" dirty="0"/>
              <a:t>Since it takes a long time to transfer a page (</a:t>
            </a:r>
            <a:r>
              <a:rPr lang="en-US" sz="2800" dirty="0" err="1"/>
              <a:t>msecs</a:t>
            </a:r>
            <a:r>
              <a:rPr lang="en-US" sz="2800" dirty="0"/>
              <a:t>), page faults are handled completely in software by the OS</a:t>
            </a:r>
          </a:p>
          <a:p>
            <a:pPr lvl="1"/>
            <a:r>
              <a:rPr lang="en-US" sz="2000" dirty="0" err="1"/>
              <a:t>Untranslated</a:t>
            </a:r>
            <a:r>
              <a:rPr lang="en-US" sz="2000" dirty="0"/>
              <a:t> addressing mode is essential to allow kernel to access page tables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76DC-9989-C345-B2D7-C32362AF26A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VM-related exceptions</a:t>
            </a:r>
            <a:endParaRPr lang="en-US" dirty="0"/>
          </a:p>
        </p:txBody>
      </p:sp>
      <p:sp>
        <p:nvSpPr>
          <p:cNvPr id="1685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76600"/>
            <a:ext cx="7683500" cy="2692400"/>
          </a:xfrm>
          <a:solidFill>
            <a:srgbClr val="FFFFFF"/>
          </a:solidFill>
          <a:ln w="28575" cmpd="sng">
            <a:noFill/>
          </a:ln>
        </p:spPr>
        <p:txBody>
          <a:bodyPr/>
          <a:lstStyle/>
          <a:p>
            <a:r>
              <a:rPr lang="en-US" sz="2400" dirty="0"/>
              <a:t>Handling a TLB miss needs a hardware or software mechanism to refill TLB </a:t>
            </a:r>
          </a:p>
          <a:p>
            <a:r>
              <a:rPr lang="en-US" sz="2400" dirty="0"/>
              <a:t>Handling page fault (e.g., page is on disk) needs </a:t>
            </a:r>
            <a:r>
              <a:rPr lang="en-US" sz="2400" i="1" dirty="0" err="1"/>
              <a:t>restartable</a:t>
            </a:r>
            <a:r>
              <a:rPr lang="en-US" sz="2400" i="1" dirty="0"/>
              <a:t> </a:t>
            </a:r>
            <a:r>
              <a:rPr lang="en-US" sz="2400" dirty="0"/>
              <a:t>exception so software handler can resume after retrieving page</a:t>
            </a:r>
          </a:p>
          <a:p>
            <a:pPr lvl="1"/>
            <a:r>
              <a:rPr lang="en-US" sz="1800" dirty="0"/>
              <a:t>Can be imprecise. but </a:t>
            </a:r>
            <a:r>
              <a:rPr lang="en-US" sz="1800" dirty="0" err="1"/>
              <a:t>restartable</a:t>
            </a:r>
            <a:r>
              <a:rPr lang="en-US" sz="1800" dirty="0"/>
              <a:t>, but this complicates OS software</a:t>
            </a:r>
          </a:p>
          <a:p>
            <a:pPr lvl="1"/>
            <a:r>
              <a:rPr lang="en-US" sz="1800" dirty="0"/>
              <a:t>Precise exceptions are easy to restart</a:t>
            </a:r>
          </a:p>
          <a:p>
            <a:r>
              <a:rPr lang="en-US" sz="2400" dirty="0"/>
              <a:t>A protection violation may abort process</a:t>
            </a:r>
          </a:p>
          <a:p>
            <a:pPr lvl="1"/>
            <a:r>
              <a:rPr lang="en-US" sz="1800" dirty="0"/>
              <a:t>But often handled the same as a page fault</a:t>
            </a:r>
          </a:p>
          <a:p>
            <a:pPr lvl="1"/>
            <a:endParaRPr lang="en-US" sz="2000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7DD-8419-5243-9E56-EE2601435CE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85508" name="Line 4"/>
          <p:cNvSpPr>
            <a:spLocks noChangeShapeType="1"/>
          </p:cNvSpPr>
          <p:nvPr/>
        </p:nvSpPr>
        <p:spPr bwMode="auto">
          <a:xfrm>
            <a:off x="5638800" y="1828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09" name="Line 5"/>
          <p:cNvSpPr>
            <a:spLocks noChangeShapeType="1"/>
          </p:cNvSpPr>
          <p:nvPr/>
        </p:nvSpPr>
        <p:spPr bwMode="auto">
          <a:xfrm>
            <a:off x="990600" y="18288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685510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11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1685512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13" name="Rectangle 9"/>
          <p:cNvSpPr>
            <a:spLocks noChangeArrowheads="1"/>
          </p:cNvSpPr>
          <p:nvPr/>
        </p:nvSpPr>
        <p:spPr bwMode="auto">
          <a:xfrm>
            <a:off x="1143000" y="1295400"/>
            <a:ext cx="6858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TLB</a:t>
            </a:r>
          </a:p>
        </p:txBody>
      </p:sp>
      <p:sp>
        <p:nvSpPr>
          <p:cNvPr id="1685514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Inst. Cache</a:t>
            </a:r>
          </a:p>
        </p:txBody>
      </p:sp>
      <p:grpSp>
        <p:nvGrpSpPr>
          <p:cNvPr id="1685515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16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1685517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18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grpSp>
        <p:nvGrpSpPr>
          <p:cNvPr id="1685519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20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1685521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22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1685523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24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1685525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26" name="Rectangle 22"/>
          <p:cNvSpPr>
            <a:spLocks noChangeArrowheads="1"/>
          </p:cNvSpPr>
          <p:nvPr/>
        </p:nvSpPr>
        <p:spPr bwMode="auto">
          <a:xfrm>
            <a:off x="6248400" y="1295400"/>
            <a:ext cx="7620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TLB</a:t>
            </a:r>
          </a:p>
        </p:txBody>
      </p:sp>
      <p:sp>
        <p:nvSpPr>
          <p:cNvPr id="1685527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Cache</a:t>
            </a:r>
          </a:p>
        </p:txBody>
      </p:sp>
      <p:grpSp>
        <p:nvGrpSpPr>
          <p:cNvPr id="1685528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685529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1685530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685531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2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3" name="Text Box 29"/>
          <p:cNvSpPr txBox="1">
            <a:spLocks noChangeArrowheads="1"/>
          </p:cNvSpPr>
          <p:nvPr/>
        </p:nvSpPr>
        <p:spPr bwMode="auto">
          <a:xfrm>
            <a:off x="5334000" y="1524000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1685534" name="Line 30"/>
          <p:cNvSpPr>
            <a:spLocks noChangeShapeType="1"/>
          </p:cNvSpPr>
          <p:nvPr/>
        </p:nvSpPr>
        <p:spPr bwMode="auto">
          <a:xfrm>
            <a:off x="14478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5" name="Line 31"/>
          <p:cNvSpPr>
            <a:spLocks noChangeShapeType="1"/>
          </p:cNvSpPr>
          <p:nvPr/>
        </p:nvSpPr>
        <p:spPr bwMode="auto">
          <a:xfrm>
            <a:off x="66294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85536" name="Text Box 32"/>
          <p:cNvSpPr txBox="1">
            <a:spLocks noChangeArrowheads="1"/>
          </p:cNvSpPr>
          <p:nvPr/>
        </p:nvSpPr>
        <p:spPr bwMode="auto">
          <a:xfrm>
            <a:off x="67023" y="2429303"/>
            <a:ext cx="300761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 miss? Page Fault?</a:t>
            </a:r>
          </a:p>
          <a:p>
            <a:pPr algn="ctr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Protection violation?</a:t>
            </a:r>
            <a:endParaRPr lang="en-US" sz="2400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685537" name="Text Box 33"/>
          <p:cNvSpPr txBox="1">
            <a:spLocks noChangeArrowheads="1"/>
          </p:cNvSpPr>
          <p:nvPr/>
        </p:nvSpPr>
        <p:spPr bwMode="auto">
          <a:xfrm>
            <a:off x="5081935" y="2429303"/>
            <a:ext cx="300761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 miss? Page Fault?</a:t>
            </a:r>
          </a:p>
          <a:p>
            <a:pPr algn="ctr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Protection violation?</a:t>
            </a:r>
            <a:endParaRPr lang="en-US" sz="24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5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 in CPU Pipeline</a:t>
            </a:r>
          </a:p>
        </p:txBody>
      </p:sp>
      <p:sp>
        <p:nvSpPr>
          <p:cNvPr id="1685507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3352800"/>
            <a:ext cx="7683500" cy="2768600"/>
          </a:xfrm>
        </p:spPr>
        <p:txBody>
          <a:bodyPr/>
          <a:lstStyle/>
          <a:p>
            <a:r>
              <a:rPr lang="en-US" sz="2800" dirty="0"/>
              <a:t>Need to cope with additional latency of TLB:</a:t>
            </a:r>
          </a:p>
          <a:p>
            <a:pPr lvl="1"/>
            <a:r>
              <a:rPr lang="en-US" sz="2400" dirty="0"/>
              <a:t>  slow down the clock?</a:t>
            </a:r>
          </a:p>
          <a:p>
            <a:pPr lvl="1"/>
            <a:r>
              <a:rPr lang="en-US" sz="2400" dirty="0"/>
              <a:t>  pipeline the TLB and cache access?</a:t>
            </a:r>
          </a:p>
          <a:p>
            <a:pPr lvl="1"/>
            <a:r>
              <a:rPr lang="en-US" sz="2400" dirty="0"/>
              <a:t>  virtual address caches</a:t>
            </a:r>
          </a:p>
          <a:p>
            <a:pPr lvl="1"/>
            <a:r>
              <a:rPr lang="en-US" sz="2400" dirty="0"/>
              <a:t>  parallel TLB/cache access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7DD-8419-5243-9E56-EE2601435CE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5638800" y="1828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990600" y="18288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PC</a:t>
              </a:r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143000" y="1295400"/>
            <a:ext cx="6858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TLB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Inst. Cache</a:t>
            </a:r>
          </a:p>
        </p:txBody>
      </p:sp>
      <p:grpSp>
        <p:nvGrpSpPr>
          <p:cNvPr id="43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D</a:t>
              </a:r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E</a:t>
              </a:r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50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M</a:t>
              </a:r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6248400" y="1295400"/>
            <a:ext cx="762000" cy="990600"/>
          </a:xfrm>
          <a:prstGeom prst="rect">
            <a:avLst/>
          </a:prstGeom>
          <a:solidFill>
            <a:srgbClr val="FDB9FE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TLB</a:t>
            </a: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 Cache</a:t>
            </a:r>
          </a:p>
        </p:txBody>
      </p:sp>
      <p:grpSp>
        <p:nvGrpSpPr>
          <p:cNvPr id="56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57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334000" y="1524000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+</a:t>
            </a:r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14478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6629400" y="2286000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67023" y="2429303"/>
            <a:ext cx="300761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 miss? Page Fault?</a:t>
            </a:r>
          </a:p>
          <a:p>
            <a:pPr algn="ctr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Protection violation?</a:t>
            </a:r>
            <a:endParaRPr lang="en-US" sz="2400" dirty="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5081935" y="2429303"/>
            <a:ext cx="300761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TLB miss? Page Fault?</a:t>
            </a:r>
          </a:p>
          <a:p>
            <a:pPr algn="ctr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Protection violation?</a:t>
            </a:r>
            <a:endParaRPr lang="en-US" sz="2400">
              <a:solidFill>
                <a:srgbClr val="56127A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5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07" grpId="0" build="p" bldLvl="2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Pages>12</Pages>
  <Words>2475</Words>
  <Application>Microsoft Macintosh PowerPoint</Application>
  <PresentationFormat>Letter Paper (8.5x11 in)</PresentationFormat>
  <Paragraphs>568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7" baseType="lpstr">
      <vt:lpstr>ヒラギノ角ゴ Pro W3</vt:lpstr>
      <vt:lpstr>Arial</vt:lpstr>
      <vt:lpstr>Arial Black</vt:lpstr>
      <vt:lpstr>Calibri</vt:lpstr>
      <vt:lpstr>Courier</vt:lpstr>
      <vt:lpstr>Courier New</vt:lpstr>
      <vt:lpstr>Helvetica</vt:lpstr>
      <vt:lpstr>Lucida Grande</vt:lpstr>
      <vt:lpstr>Symbol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1_ParLab Template</vt:lpstr>
      <vt:lpstr>5_CS252-template</vt:lpstr>
      <vt:lpstr>CS 152 Computer Architecture and Engineering CS252 Graduate Computer Architecture   Lecture 9 – Virtual Memory</vt:lpstr>
      <vt:lpstr>Last time in Lecture 8</vt:lpstr>
      <vt:lpstr>Modern Virtual Memory Systems  Illusion of a large, private, uniform store</vt:lpstr>
      <vt:lpstr>Recap: Hierarchical Page Table</vt:lpstr>
      <vt:lpstr>Recap: Page-Based Virtual-Memory Machine (Hardware Page-Table Walk)</vt:lpstr>
      <vt:lpstr>Address Translation: putting it all together</vt:lpstr>
      <vt:lpstr>Page-Fault Handler</vt:lpstr>
      <vt:lpstr>Handling VM-related exceptions</vt:lpstr>
      <vt:lpstr>Address Translation in CPU Pipeline</vt:lpstr>
      <vt:lpstr>Virtual-Address Caches</vt:lpstr>
      <vt:lpstr>Virtually Addressed Cache (Virtual Index/Virtual Tag)</vt:lpstr>
      <vt:lpstr>Aliasing in Virtual-Address Caches</vt:lpstr>
      <vt:lpstr>CS152 Administrivia</vt:lpstr>
      <vt:lpstr>CS252 Administrivia</vt:lpstr>
      <vt:lpstr>Concurrent Access to TLB &amp; Cache (Virtual Index/Physical Tag)</vt:lpstr>
      <vt:lpstr>Virtual-Index Physical-Tag Caches: Associative Organization</vt:lpstr>
      <vt:lpstr>Concurrent Access to TLB &amp; Large L1 The problem with L1 &gt; Page size</vt:lpstr>
      <vt:lpstr>A solution via Second-Level Cache</vt:lpstr>
      <vt:lpstr>Anti-Aliasing Using L2 [MIPS R10000,1996]</vt:lpstr>
      <vt:lpstr>Anti-Aliasing using L2 for a Virtually Tagged L1</vt:lpstr>
      <vt:lpstr>Atlas Revisited</vt:lpstr>
      <vt:lpstr>Hashed Page Table: Approximating Associative Addressing</vt:lpstr>
      <vt:lpstr>Power PC: Hashed Page Table</vt:lpstr>
      <vt:lpstr>VM features track historical uses:</vt:lpstr>
      <vt:lpstr>Virtual Memory Use Today - 1</vt:lpstr>
      <vt:lpstr>Virtual Memory Use Today - 2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640</cp:revision>
  <cp:lastPrinted>2013-01-24T23:37:40Z</cp:lastPrinted>
  <dcterms:created xsi:type="dcterms:W3CDTF">2012-01-24T20:37:12Z</dcterms:created>
  <dcterms:modified xsi:type="dcterms:W3CDTF">2021-02-22T02:35:49Z</dcterms:modified>
  <cp:category/>
</cp:coreProperties>
</file>