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7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8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9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10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1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  <p:sldMasterId id="2147483698" r:id="rId2"/>
    <p:sldMasterId id="2147483707" r:id="rId3"/>
    <p:sldMasterId id="2147483716" r:id="rId4"/>
    <p:sldMasterId id="2147483720" r:id="rId5"/>
    <p:sldMasterId id="2147483730" r:id="rId6"/>
    <p:sldMasterId id="2147483735" r:id="rId7"/>
    <p:sldMasterId id="2147483740" r:id="rId8"/>
    <p:sldMasterId id="2147483749" r:id="rId9"/>
    <p:sldMasterId id="2147483758" r:id="rId10"/>
    <p:sldMasterId id="2147483763" r:id="rId11"/>
    <p:sldMasterId id="2147483768" r:id="rId12"/>
  </p:sldMasterIdLst>
  <p:notesMasterIdLst>
    <p:notesMasterId r:id="rId49"/>
  </p:notesMasterIdLst>
  <p:handoutMasterIdLst>
    <p:handoutMasterId r:id="rId50"/>
  </p:handoutMasterIdLst>
  <p:sldIdLst>
    <p:sldId id="322" r:id="rId13"/>
    <p:sldId id="678" r:id="rId14"/>
    <p:sldId id="712" r:id="rId15"/>
    <p:sldId id="713" r:id="rId16"/>
    <p:sldId id="714" r:id="rId17"/>
    <p:sldId id="692" r:id="rId18"/>
    <p:sldId id="687" r:id="rId19"/>
    <p:sldId id="688" r:id="rId20"/>
    <p:sldId id="689" r:id="rId21"/>
    <p:sldId id="690" r:id="rId22"/>
    <p:sldId id="691" r:id="rId23"/>
    <p:sldId id="693" r:id="rId24"/>
    <p:sldId id="694" r:id="rId25"/>
    <p:sldId id="695" r:id="rId26"/>
    <p:sldId id="696" r:id="rId27"/>
    <p:sldId id="697" r:id="rId28"/>
    <p:sldId id="698" r:id="rId29"/>
    <p:sldId id="699" r:id="rId30"/>
    <p:sldId id="701" r:id="rId31"/>
    <p:sldId id="702" r:id="rId32"/>
    <p:sldId id="703" r:id="rId33"/>
    <p:sldId id="724" r:id="rId34"/>
    <p:sldId id="1115" r:id="rId35"/>
    <p:sldId id="704" r:id="rId36"/>
    <p:sldId id="705" r:id="rId37"/>
    <p:sldId id="706" r:id="rId38"/>
    <p:sldId id="707" r:id="rId39"/>
    <p:sldId id="708" r:id="rId40"/>
    <p:sldId id="709" r:id="rId41"/>
    <p:sldId id="710" r:id="rId42"/>
    <p:sldId id="715" r:id="rId43"/>
    <p:sldId id="717" r:id="rId44"/>
    <p:sldId id="719" r:id="rId45"/>
    <p:sldId id="718" r:id="rId46"/>
    <p:sldId id="720" r:id="rId47"/>
    <p:sldId id="617" r:id="rId48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1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F9E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8" autoAdjust="0"/>
    <p:restoredTop sz="87911" autoAdjust="0"/>
  </p:normalViewPr>
  <p:slideViewPr>
    <p:cSldViewPr>
      <p:cViewPr varScale="1">
        <p:scale>
          <a:sx n="166" d="100"/>
          <a:sy n="166" d="100"/>
        </p:scale>
        <p:origin x="1432" y="184"/>
      </p:cViewPr>
      <p:guideLst>
        <p:guide orient="horz" pos="2208"/>
        <p:guide pos="2112"/>
      </p:guideLst>
    </p:cSldViewPr>
  </p:slideViewPr>
  <p:outlineViewPr>
    <p:cViewPr>
      <p:scale>
        <a:sx n="33" d="100"/>
        <a:sy n="33" d="100"/>
      </p:scale>
      <p:origin x="0" y="-194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512"/>
    </p:cViewPr>
  </p:sorterViewPr>
  <p:notesViewPr>
    <p:cSldViewPr>
      <p:cViewPr varScale="1">
        <p:scale>
          <a:sx n="50" d="100"/>
          <a:sy n="50" d="100"/>
        </p:scale>
        <p:origin x="-183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8" Type="http://schemas.openxmlformats.org/officeDocument/2006/relationships/slideMaster" Target="slideMasters/slideMaster8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fld id="{F00E107E-D012-E24C-A720-81082AB523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CBD889F7-70D0-5A4F-884D-48B5C2AEA4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D69BA9E0-E144-6649-918E-93571149F481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75106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A8BD4-06CA-C241-9CF8-A2F132F37E8E}" type="slidenum">
              <a:rPr lang="en-US"/>
              <a:pPr/>
              <a:t>1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A58153-0927-C045-B598-908C6D634F6E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718A24-17D2-E643-A7C7-C2B14010F2F7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6758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CFA942-6AE4-7442-9250-D439A3F41E41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6963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1C336-240E-D147-BEE0-54E13AABADE3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168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9F1FA9-B9AF-7C43-BCF1-799C60C771E9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06" tIns="47503" rIns="95006" bIns="47503"/>
          <a:lstStyle/>
          <a:p>
            <a:pPr lvl="1"/>
            <a:r>
              <a:rPr lang="en-US"/>
              <a:t>Can the dispatched instruction cause a</a:t>
            </a:r>
          </a:p>
          <a:p>
            <a:pPr lvl="2"/>
            <a:r>
              <a:rPr lang="en-US"/>
              <a:t>WAR hazard ? </a:t>
            </a:r>
            <a:r>
              <a:rPr lang="en-US" i="1">
                <a:solidFill>
                  <a:srgbClr val="FF0000"/>
                </a:solidFill>
              </a:rPr>
              <a:t>NO: Operands read at issue</a:t>
            </a:r>
            <a:r>
              <a:rPr lang="en-US"/>
              <a:t>	</a:t>
            </a:r>
          </a:p>
          <a:p>
            <a:pPr lvl="2"/>
            <a:r>
              <a:rPr lang="en-US"/>
              <a:t>WAW hazard ? </a:t>
            </a:r>
            <a:r>
              <a:rPr lang="en-US" i="1">
                <a:solidFill>
                  <a:srgbClr val="FF0000"/>
                </a:solidFill>
              </a:rPr>
              <a:t>YES: Out-of-order completion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373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CDB48E-B176-504E-AD15-480F52A04F28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577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A7CAB-E1DF-BF42-BA8F-F0A556C505FB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782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B5CA69-36F3-3949-B2C6-C8774F835091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987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D1DB94-9DA1-9E4C-9848-1FD4C398B453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987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79" tIns="47540" rIns="95079" bIns="4754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8192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D1BD57-690C-8248-9AAD-5D6EC09F14D7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192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79" tIns="47540" rIns="95079" bIns="4754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746F15-0C38-1645-BE52-91FE96404F7F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987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D1DB94-9DA1-9E4C-9848-1FD4C398B453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987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79" tIns="47540" rIns="95079" bIns="4754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8601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9B3E8-B002-3E4C-AF96-414D7DF5172F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79" tIns="47540" rIns="95079" bIns="47540"/>
          <a:lstStyle/>
          <a:p>
            <a:r>
              <a:rPr lang="en-US"/>
              <a:t>Ilustrates how one feature alone may not help – happens today when people study single new idea in a very detailed model.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0000FF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DA7F65-C480-6045-BAA2-8852E0C74057}" type="slidenum">
              <a:rPr lang="en-US">
                <a:solidFill>
                  <a:srgbClr val="0000FF"/>
                </a:solidFill>
              </a:rPr>
              <a:pPr/>
              <a:t>22</a:t>
            </a:fld>
            <a:endParaRPr lang="en-US">
              <a:solidFill>
                <a:srgbClr val="0000FF"/>
              </a:solidFill>
            </a:endParaRPr>
          </a:p>
        </p:txBody>
      </p:sp>
      <p:sp>
        <p:nvSpPr>
          <p:cNvPr id="119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28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8806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2D955C-3A40-E14D-96D8-27DC8F4CEC32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solidFill>
            <a:srgbClr val="FFFFFF"/>
          </a:solidFill>
          <a:ln/>
        </p:spPr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79" tIns="47540" rIns="95079" bIns="4754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987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D1DB94-9DA1-9E4C-9848-1FD4C398B453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987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79" tIns="47540" rIns="95079" bIns="4754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DE970-54EF-5045-9E1B-C73ECCA7290A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148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9" tIns="47540" rIns="95079" bIns="4754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38E78-6495-3D4F-A87D-E9B9AD8E80DB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825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5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9" tIns="47540" rIns="95079" bIns="4754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52FF69-F849-0046-A91D-1E1050443861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169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6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9" tIns="47540" rIns="95079" bIns="47540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943811-3E13-9549-A268-5F1581B3C37A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9189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8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9" tIns="47540" rIns="95079" bIns="4754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16153E-8E30-FA4B-A68D-AEEBA27A3E98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8298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9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9" tIns="47540" rIns="95079" bIns="4754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FECF9C-6558-AD43-B9F6-2312BDF9324D}" type="slidenum">
              <a:rPr lang="en-US"/>
              <a:pPr/>
              <a:t>3</a:t>
            </a:fld>
            <a:endParaRPr lang="en-US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C2CB2F-B324-3F41-B4F6-399B05A54E6D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8442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4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9"/>
            <a:ext cx="5359401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0" tIns="47536" rIns="95070" bIns="47536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54D1E-94F1-3144-8BFD-F6347376B55C}" type="slidenum">
              <a:rPr lang="en-US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8421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2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9"/>
            <a:ext cx="5359401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0" tIns="47536" rIns="95070" bIns="47536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72D67-8EA9-D046-8CA1-41C21D2A952D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2046E1-0B74-0E4D-957D-45BB85BD91D4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6553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0CF89D-C25D-D940-ABE8-16FAE82FC592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5B7D36-525A-B543-AD90-40501BB213C6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6F9A3-B177-944C-BD7B-F2A13348999D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7DA6A4-8135-C740-9D77-36557AF4CF39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9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2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24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39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70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85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21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22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8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52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1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98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415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965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211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47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•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 sz="12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4098925" y="1414462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" name="Shape 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572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/>
        </p:nvSpPr>
        <p:spPr>
          <a:xfrm>
            <a:off x="2574925" y="6405562"/>
            <a:ext cx="430688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http://www.csg.csail.mit.edu/6.823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86800" y="6438900"/>
            <a:ext cx="457200" cy="41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3846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 an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52425" y="341312"/>
            <a:ext cx="7648575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90612" y="1314450"/>
            <a:ext cx="6907212" cy="467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•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0" y="6616700"/>
            <a:ext cx="1828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772400" y="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717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on left, text on right" type="twoColTx">
  <p:cSld name="Title, text on left, text on righ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0" y="6616700"/>
            <a:ext cx="1828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772400" y="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pPr>
                <a:buClr>
                  <a:srgbClr val="000000"/>
                </a:buClr>
              </a:p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207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6299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755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44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861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414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957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582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5718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3154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929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625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1143000"/>
            <a:ext cx="4038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8200" y="1143000"/>
            <a:ext cx="4038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5583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200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8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005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7107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1000" y="1143000"/>
            <a:ext cx="4038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8200" y="1143000"/>
            <a:ext cx="40386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62619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703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739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2769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806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4750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94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722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4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418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1562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7544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1490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763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7178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743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538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3686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8485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1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329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1120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54595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96616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3678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2729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16674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40703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600" b="1" baseline="0" dirty="0">
                <a:solidFill>
                  <a:srgbClr val="000081"/>
                </a:solidFill>
                <a:latin typeface="Calibri"/>
                <a:ea typeface="+mj-ea"/>
                <a:cs typeface="Helvetica"/>
              </a:defRPr>
            </a:lvl1pPr>
          </a:lstStyle>
          <a:p>
            <a:pPr lvl="0"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1F497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ucbseal_139_54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1" y="5181601"/>
            <a:ext cx="151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4011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6425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86728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31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2769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07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3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9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62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66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7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82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21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5</a:t>
            </a:r>
          </a:p>
        </p:txBody>
      </p:sp>
    </p:spTree>
    <p:extLst>
      <p:ext uri="{BB962C8B-B14F-4D97-AF65-F5344CB8AC3E}">
        <p14:creationId xmlns:p14="http://schemas.microsoft.com/office/powerpoint/2010/main" val="104466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21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6</a:t>
            </a:r>
          </a:p>
        </p:txBody>
      </p:sp>
    </p:spTree>
    <p:extLst>
      <p:ext uri="{BB962C8B-B14F-4D97-AF65-F5344CB8AC3E}">
        <p14:creationId xmlns:p14="http://schemas.microsoft.com/office/powerpoint/2010/main" val="6171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21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6</a:t>
            </a:r>
          </a:p>
        </p:txBody>
      </p:sp>
    </p:spTree>
    <p:extLst>
      <p:ext uri="{BB962C8B-B14F-4D97-AF65-F5344CB8AC3E}">
        <p14:creationId xmlns:p14="http://schemas.microsoft.com/office/powerpoint/2010/main" val="74768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4523" y="6374621"/>
            <a:ext cx="961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/>
                <a:cs typeface="Calibri"/>
              </a:rPr>
              <a:t>CS252</a:t>
            </a:r>
          </a:p>
        </p:txBody>
      </p:sp>
    </p:spTree>
    <p:extLst>
      <p:ext uri="{BB962C8B-B14F-4D97-AF65-F5344CB8AC3E}">
        <p14:creationId xmlns:p14="http://schemas.microsoft.com/office/powerpoint/2010/main" val="266502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2/12/2013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192278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52425" y="341312"/>
            <a:ext cx="7648575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090612" y="1314450"/>
            <a:ext cx="6907212" cy="467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•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0" y="6616700"/>
            <a:ext cx="1828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eaLnBrk="1" fontAlgn="auto" hangingPunct="1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2590800" y="6616700"/>
            <a:ext cx="3657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eaLnBrk="1" fontAlgn="auto" hangingPunct="1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7772400" y="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eaLnBrk="1" fontAlgn="auto" hangingPunct="1">
              <a:buClr>
                <a:srgbClr val="000000"/>
              </a:buClr>
            </a:pPr>
            <a:r>
              <a:rPr lang="en-US" kern="0">
                <a:solidFill>
                  <a:srgbClr val="000000"/>
                </a:solidFill>
              </a:rPr>
              <a:t>6.823 L8- </a:t>
            </a:r>
            <a:fld id="{00000000-1234-1234-1234-123412341234}" type="slidenum">
              <a:rPr lang="en-US" kern="0">
                <a:solidFill>
                  <a:srgbClr val="000000"/>
                </a:solidFill>
              </a:rPr>
              <a:pPr eaLnBrk="1" fontAlgn="auto" hangingPunct="1">
                <a:buClr>
                  <a:srgbClr val="000000"/>
                </a:buClr>
              </a:pPr>
              <a:t>‹#›</a:t>
            </a:fld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buClr>
                <a:srgbClr val="000000"/>
              </a:buClr>
            </a:pPr>
            <a:r>
              <a:rPr lang="en-US" kern="0">
                <a:solidFill>
                  <a:srgbClr val="000000"/>
                </a:solidFill>
              </a:rPr>
              <a:t>Joel Emer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330200" y="1219200"/>
            <a:ext cx="8534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9" name="Shape 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86800" y="6438900"/>
            <a:ext cx="457200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Shape 20"/>
          <p:cNvCxnSpPr/>
          <p:nvPr/>
        </p:nvCxnSpPr>
        <p:spPr>
          <a:xfrm>
            <a:off x="330200" y="1219200"/>
            <a:ext cx="85344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1" name="Shape 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86800" y="6438900"/>
            <a:ext cx="457200" cy="41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78633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2/14/2013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287658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</a:t>
            </a:r>
            <a:r>
              <a:rPr lang="en-US" sz="110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, 2015</a:t>
            </a:r>
            <a:endParaRPr lang="en-US" sz="1100" dirty="0">
              <a:solidFill>
                <a:srgbClr val="1B3384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93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15</a:t>
            </a:r>
          </a:p>
        </p:txBody>
      </p:sp>
    </p:spTree>
    <p:extLst>
      <p:ext uri="{BB962C8B-B14F-4D97-AF65-F5344CB8AC3E}">
        <p14:creationId xmlns:p14="http://schemas.microsoft.com/office/powerpoint/2010/main" val="296143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4" y="990600"/>
            <a:ext cx="8226425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with two lines of text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19876"/>
            <a:ext cx="8382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>
                <a:latin typeface="Arial Black" pitchFamily="-112" charset="0"/>
                <a:ea typeface="Arial" pitchFamily="-112" charset="0"/>
                <a:cs typeface="Arial" pitchFamily="-112" charset="0"/>
              </a:defRPr>
            </a:lvl1pPr>
          </a:lstStyle>
          <a:p>
            <a:pPr eaLnBrk="1" hangingPunct="1">
              <a:spcBef>
                <a:spcPct val="0"/>
              </a:spcBef>
              <a:defRPr/>
            </a:pPr>
            <a:fld id="{BCE33E40-A394-8B40-82D0-A3241F22E4EA}" type="slidenum">
              <a:rPr 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810000" y="6629400"/>
            <a:ext cx="1522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© Krste Asanovic, 2015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34260" y="6629400"/>
            <a:ext cx="1793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100" dirty="0">
                <a:solidFill>
                  <a:srgbClr val="1B3384"/>
                </a:solidFill>
                <a:latin typeface="Calibri"/>
                <a:ea typeface="ＭＳ Ｐゴシック"/>
                <a:cs typeface="Calibri"/>
              </a:rPr>
              <a:t>CS252, Fall 2015, Lecture 16</a:t>
            </a:r>
          </a:p>
        </p:txBody>
      </p:sp>
    </p:spTree>
    <p:extLst>
      <p:ext uri="{BB962C8B-B14F-4D97-AF65-F5344CB8AC3E}">
        <p14:creationId xmlns:p14="http://schemas.microsoft.com/office/powerpoint/2010/main" val="38114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000081"/>
          </a:solidFill>
          <a:latin typeface="Calibri"/>
          <a:ea typeface="+mj-ea"/>
          <a:cs typeface="Helvetic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234950" indent="-234950" algn="l" rtl="0" eaLnBrk="0" fontAlgn="base" hangingPunct="0">
        <a:spcBef>
          <a:spcPts val="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800">
          <a:solidFill>
            <a:schemeClr val="tx1"/>
          </a:solidFill>
          <a:latin typeface="Calibri"/>
          <a:ea typeface="+mn-ea"/>
          <a:cs typeface="Helvetica"/>
        </a:defRPr>
      </a:lvl1pPr>
      <a:lvl2pPr marL="690563" indent="-234950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400">
          <a:solidFill>
            <a:schemeClr val="tx1"/>
          </a:solidFill>
          <a:latin typeface="Calibri"/>
          <a:ea typeface="+mn-ea"/>
          <a:cs typeface="Helvetica"/>
        </a:defRPr>
      </a:lvl2pPr>
      <a:lvl3pPr marL="911225" indent="-220663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2000">
          <a:solidFill>
            <a:schemeClr val="tx1"/>
          </a:solidFill>
          <a:latin typeface="Calibri"/>
          <a:ea typeface="+mn-ea"/>
          <a:cs typeface="Helvetica"/>
        </a:defRPr>
      </a:lvl3pPr>
      <a:lvl4pPr marL="1035050" indent="-1793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4pPr>
      <a:lvl5pPr marL="1201738" indent="-166688" algn="l" rtl="0" eaLnBrk="0" fontAlgn="base" hangingPunct="0">
        <a:spcBef>
          <a:spcPts val="0"/>
        </a:spcBef>
        <a:spcAft>
          <a:spcPct val="0"/>
        </a:spcAft>
        <a:buFont typeface="Lucida Grande"/>
        <a:buChar char="-"/>
        <a:defRPr sz="1800">
          <a:solidFill>
            <a:schemeClr val="tx1"/>
          </a:solidFill>
          <a:latin typeface="Calibri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2/21/2013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309950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2/26/2013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225395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600200"/>
            <a:ext cx="8834438" cy="1666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CS 152 Computer Architecture and Engineering</a:t>
            </a:r>
            <a:br>
              <a:rPr lang="en-US" dirty="0"/>
            </a:br>
            <a:r>
              <a:rPr lang="en-US" dirty="0"/>
              <a:t>CS252 Graduate Computer Architecture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Lecture 10 </a:t>
            </a:r>
            <a:r>
              <a:rPr lang="mr-IN" dirty="0"/>
              <a:t>–</a:t>
            </a:r>
            <a:r>
              <a:rPr lang="en-US" dirty="0"/>
              <a:t> Complex Pipelines,</a:t>
            </a:r>
            <a:br>
              <a:rPr lang="en-US" dirty="0"/>
            </a:br>
            <a:r>
              <a:rPr lang="en-US" dirty="0"/>
              <a:t>Out-of-Order Issue, Register Renaming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Krste Asanovic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Electrical Engineering and Computer Sciences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of California at Berkeley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r>
              <a:rPr lang="en-US" sz="2000" b="1" dirty="0">
                <a:latin typeface="Courier" charset="0"/>
              </a:rPr>
              <a:t>http://</a:t>
            </a:r>
            <a:r>
              <a:rPr lang="en-US" sz="2000" b="1" dirty="0" err="1">
                <a:latin typeface="Courier" charset="0"/>
              </a:rPr>
              <a:t>www.eecs.berkeley.edu</a:t>
            </a:r>
            <a:r>
              <a:rPr lang="en-US" sz="2000" b="1" dirty="0">
                <a:latin typeface="Courier" charset="0"/>
              </a:rPr>
              <a:t>/~</a:t>
            </a:r>
            <a:r>
              <a:rPr lang="en-US" sz="2000" b="1" dirty="0" err="1">
                <a:latin typeface="Courier" charset="0"/>
              </a:rPr>
              <a:t>krste</a:t>
            </a:r>
            <a:endParaRPr lang="en-US" sz="2000" b="1" dirty="0">
              <a:latin typeface="Courier" charset="0"/>
            </a:endParaRPr>
          </a:p>
          <a:p>
            <a:pPr>
              <a:lnSpc>
                <a:spcPct val="70000"/>
              </a:lnSpc>
            </a:pPr>
            <a:r>
              <a:rPr lang="en-US" sz="2000" b="1" dirty="0">
                <a:latin typeface="Courier" charset="0"/>
              </a:rPr>
              <a:t>http://</a:t>
            </a:r>
            <a:r>
              <a:rPr lang="en-US" sz="2000" b="1" dirty="0" err="1">
                <a:latin typeface="Courier" charset="0"/>
              </a:rPr>
              <a:t>inst.eecs.berkeley.edu</a:t>
            </a:r>
            <a:r>
              <a:rPr lang="en-US" sz="2000" b="1" dirty="0">
                <a:latin typeface="Courier" charset="0"/>
              </a:rPr>
              <a:t>/~cs152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Scheduling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C3D42-425E-5A4D-8456-9CF7AE7A9A55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44038" name="Group 3"/>
          <p:cNvGrpSpPr>
            <a:grpSpLocks/>
          </p:cNvGrpSpPr>
          <p:nvPr/>
        </p:nvGrpSpPr>
        <p:grpSpPr bwMode="auto">
          <a:xfrm>
            <a:off x="7213600" y="1155700"/>
            <a:ext cx="1689100" cy="4692650"/>
            <a:chOff x="4544" y="960"/>
            <a:chExt cx="1064" cy="2956"/>
          </a:xfrm>
        </p:grpSpPr>
        <p:sp>
          <p:nvSpPr>
            <p:cNvPr id="44055" name="Oval 4"/>
            <p:cNvSpPr>
              <a:spLocks noChangeArrowheads="1"/>
            </p:cNvSpPr>
            <p:nvPr/>
          </p:nvSpPr>
          <p:spPr bwMode="auto">
            <a:xfrm>
              <a:off x="4883" y="3607"/>
              <a:ext cx="342" cy="3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 i="1">
                  <a:solidFill>
                    <a:srgbClr val="000000"/>
                  </a:solidFill>
                  <a:latin typeface="Calibri"/>
                  <a:cs typeface="Calibri"/>
                </a:rPr>
                <a:t>I</a:t>
              </a:r>
              <a:r>
                <a:rPr lang="en-US" sz="2400" i="1" baseline="-25000">
                  <a:solidFill>
                    <a:srgbClr val="000000"/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44056" name="Freeform 5"/>
            <p:cNvSpPr>
              <a:spLocks/>
            </p:cNvSpPr>
            <p:nvPr/>
          </p:nvSpPr>
          <p:spPr bwMode="auto">
            <a:xfrm>
              <a:off x="5221" y="2390"/>
              <a:ext cx="387" cy="811"/>
            </a:xfrm>
            <a:custGeom>
              <a:avLst/>
              <a:gdLst>
                <a:gd name="T0" fmla="*/ 384 w 384"/>
                <a:gd name="T1" fmla="*/ 0 h 912"/>
                <a:gd name="T2" fmla="*/ 384 w 384"/>
                <a:gd name="T3" fmla="*/ 672 h 912"/>
                <a:gd name="T4" fmla="*/ 0 w 384"/>
                <a:gd name="T5" fmla="*/ 912 h 912"/>
                <a:gd name="T6" fmla="*/ 0 60000 65536"/>
                <a:gd name="T7" fmla="*/ 0 60000 65536"/>
                <a:gd name="T8" fmla="*/ 0 60000 65536"/>
                <a:gd name="T9" fmla="*/ 0 w 384"/>
                <a:gd name="T10" fmla="*/ 0 h 912"/>
                <a:gd name="T11" fmla="*/ 384 w 384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912">
                  <a:moveTo>
                    <a:pt x="384" y="0"/>
                  </a:moveTo>
                  <a:lnTo>
                    <a:pt x="384" y="672"/>
                  </a:lnTo>
                  <a:lnTo>
                    <a:pt x="0" y="912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44057" name="Freeform 6"/>
            <p:cNvSpPr>
              <a:spLocks/>
            </p:cNvSpPr>
            <p:nvPr/>
          </p:nvSpPr>
          <p:spPr bwMode="auto">
            <a:xfrm>
              <a:off x="5028" y="1664"/>
              <a:ext cx="387" cy="470"/>
            </a:xfrm>
            <a:custGeom>
              <a:avLst/>
              <a:gdLst>
                <a:gd name="T0" fmla="*/ 0 w 384"/>
                <a:gd name="T1" fmla="*/ 0 h 528"/>
                <a:gd name="T2" fmla="*/ 384 w 384"/>
                <a:gd name="T3" fmla="*/ 96 h 528"/>
                <a:gd name="T4" fmla="*/ 384 w 384"/>
                <a:gd name="T5" fmla="*/ 384 h 528"/>
                <a:gd name="T6" fmla="*/ 192 w 384"/>
                <a:gd name="T7" fmla="*/ 52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528"/>
                <a:gd name="T14" fmla="*/ 384 w 384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528">
                  <a:moveTo>
                    <a:pt x="0" y="0"/>
                  </a:moveTo>
                  <a:lnTo>
                    <a:pt x="384" y="96"/>
                  </a:lnTo>
                  <a:lnTo>
                    <a:pt x="384" y="384"/>
                  </a:lnTo>
                  <a:lnTo>
                    <a:pt x="192" y="528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44058" name="Freeform 7"/>
            <p:cNvSpPr>
              <a:spLocks/>
            </p:cNvSpPr>
            <p:nvPr/>
          </p:nvSpPr>
          <p:spPr bwMode="auto">
            <a:xfrm>
              <a:off x="5173" y="2006"/>
              <a:ext cx="242" cy="597"/>
            </a:xfrm>
            <a:custGeom>
              <a:avLst/>
              <a:gdLst>
                <a:gd name="T0" fmla="*/ 240 w 240"/>
                <a:gd name="T1" fmla="*/ 0 h 672"/>
                <a:gd name="T2" fmla="*/ 240 w 240"/>
                <a:gd name="T3" fmla="*/ 480 h 672"/>
                <a:gd name="T4" fmla="*/ 0 w 240"/>
                <a:gd name="T5" fmla="*/ 672 h 672"/>
                <a:gd name="T6" fmla="*/ 0 60000 65536"/>
                <a:gd name="T7" fmla="*/ 0 60000 65536"/>
                <a:gd name="T8" fmla="*/ 0 60000 65536"/>
                <a:gd name="T9" fmla="*/ 0 w 240"/>
                <a:gd name="T10" fmla="*/ 0 h 672"/>
                <a:gd name="T11" fmla="*/ 240 w 240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672">
                  <a:moveTo>
                    <a:pt x="240" y="0"/>
                  </a:moveTo>
                  <a:lnTo>
                    <a:pt x="240" y="480"/>
                  </a:lnTo>
                  <a:lnTo>
                    <a:pt x="0" y="672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44059" name="Freeform 8"/>
            <p:cNvSpPr>
              <a:spLocks/>
            </p:cNvSpPr>
            <p:nvPr/>
          </p:nvSpPr>
          <p:spPr bwMode="auto">
            <a:xfrm>
              <a:off x="5221" y="2433"/>
              <a:ext cx="194" cy="1238"/>
            </a:xfrm>
            <a:custGeom>
              <a:avLst/>
              <a:gdLst>
                <a:gd name="T0" fmla="*/ 192 w 192"/>
                <a:gd name="T1" fmla="*/ 0 h 1392"/>
                <a:gd name="T2" fmla="*/ 192 w 192"/>
                <a:gd name="T3" fmla="*/ 1248 h 1392"/>
                <a:gd name="T4" fmla="*/ 0 w 192"/>
                <a:gd name="T5" fmla="*/ 1392 h 1392"/>
                <a:gd name="T6" fmla="*/ 0 60000 65536"/>
                <a:gd name="T7" fmla="*/ 0 60000 65536"/>
                <a:gd name="T8" fmla="*/ 0 60000 65536"/>
                <a:gd name="T9" fmla="*/ 0 w 192"/>
                <a:gd name="T10" fmla="*/ 0 h 1392"/>
                <a:gd name="T11" fmla="*/ 192 w 192"/>
                <a:gd name="T12" fmla="*/ 1392 h 13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392">
                  <a:moveTo>
                    <a:pt x="192" y="0"/>
                  </a:moveTo>
                  <a:lnTo>
                    <a:pt x="192" y="1248"/>
                  </a:lnTo>
                  <a:lnTo>
                    <a:pt x="0" y="1392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44060" name="Oval 9"/>
            <p:cNvSpPr>
              <a:spLocks noChangeArrowheads="1"/>
            </p:cNvSpPr>
            <p:nvPr/>
          </p:nvSpPr>
          <p:spPr bwMode="auto">
            <a:xfrm>
              <a:off x="4861" y="1488"/>
              <a:ext cx="343" cy="3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 i="1">
                  <a:solidFill>
                    <a:srgbClr val="000000"/>
                  </a:solidFill>
                  <a:latin typeface="Calibri"/>
                  <a:cs typeface="Calibri"/>
                </a:rPr>
                <a:t>I</a:t>
              </a:r>
              <a:r>
                <a:rPr lang="en-US" sz="2400" i="1" baseline="-25000">
                  <a:solidFill>
                    <a:srgbClr val="000000"/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44061" name="Freeform 10"/>
            <p:cNvSpPr>
              <a:spLocks/>
            </p:cNvSpPr>
            <p:nvPr/>
          </p:nvSpPr>
          <p:spPr bwMode="auto">
            <a:xfrm>
              <a:off x="5124" y="2689"/>
              <a:ext cx="387" cy="939"/>
            </a:xfrm>
            <a:custGeom>
              <a:avLst/>
              <a:gdLst>
                <a:gd name="T0" fmla="*/ 0 w 384"/>
                <a:gd name="T1" fmla="*/ 0 h 1056"/>
                <a:gd name="T2" fmla="*/ 384 w 384"/>
                <a:gd name="T3" fmla="*/ 144 h 1056"/>
                <a:gd name="T4" fmla="*/ 384 w 384"/>
                <a:gd name="T5" fmla="*/ 768 h 1056"/>
                <a:gd name="T6" fmla="*/ 48 w 384"/>
                <a:gd name="T7" fmla="*/ 1056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056"/>
                <a:gd name="T14" fmla="*/ 384 w 384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056">
                  <a:moveTo>
                    <a:pt x="0" y="0"/>
                  </a:moveTo>
                  <a:lnTo>
                    <a:pt x="384" y="144"/>
                  </a:lnTo>
                  <a:lnTo>
                    <a:pt x="384" y="768"/>
                  </a:lnTo>
                  <a:lnTo>
                    <a:pt x="48" y="1056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44062" name="Freeform 11"/>
            <p:cNvSpPr>
              <a:spLocks/>
            </p:cNvSpPr>
            <p:nvPr/>
          </p:nvSpPr>
          <p:spPr bwMode="auto">
            <a:xfrm>
              <a:off x="4544" y="1109"/>
              <a:ext cx="484" cy="2604"/>
            </a:xfrm>
            <a:custGeom>
              <a:avLst/>
              <a:gdLst>
                <a:gd name="T0" fmla="*/ 480 w 480"/>
                <a:gd name="T1" fmla="*/ 0 h 2928"/>
                <a:gd name="T2" fmla="*/ 0 w 480"/>
                <a:gd name="T3" fmla="*/ 336 h 2928"/>
                <a:gd name="T4" fmla="*/ 0 w 480"/>
                <a:gd name="T5" fmla="*/ 2784 h 2928"/>
                <a:gd name="T6" fmla="*/ 336 w 480"/>
                <a:gd name="T7" fmla="*/ 2928 h 29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928"/>
                <a:gd name="T14" fmla="*/ 480 w 480"/>
                <a:gd name="T15" fmla="*/ 2928 h 29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928">
                  <a:moveTo>
                    <a:pt x="480" y="0"/>
                  </a:moveTo>
                  <a:lnTo>
                    <a:pt x="0" y="336"/>
                  </a:lnTo>
                  <a:lnTo>
                    <a:pt x="0" y="2784"/>
                  </a:lnTo>
                  <a:lnTo>
                    <a:pt x="336" y="2928"/>
                  </a:lnTo>
                </a:path>
              </a:pathLst>
            </a:custGeom>
            <a:noFill/>
            <a:ln w="25400">
              <a:solidFill>
                <a:srgbClr val="0066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44063" name="Freeform 12"/>
            <p:cNvSpPr>
              <a:spLocks/>
            </p:cNvSpPr>
            <p:nvPr/>
          </p:nvSpPr>
          <p:spPr bwMode="auto">
            <a:xfrm>
              <a:off x="4641" y="2689"/>
              <a:ext cx="387" cy="939"/>
            </a:xfrm>
            <a:custGeom>
              <a:avLst/>
              <a:gdLst>
                <a:gd name="T0" fmla="*/ 384 w 384"/>
                <a:gd name="T1" fmla="*/ 0 h 1056"/>
                <a:gd name="T2" fmla="*/ 0 w 384"/>
                <a:gd name="T3" fmla="*/ 192 h 1056"/>
                <a:gd name="T4" fmla="*/ 0 w 384"/>
                <a:gd name="T5" fmla="*/ 912 h 1056"/>
                <a:gd name="T6" fmla="*/ 288 w 384"/>
                <a:gd name="T7" fmla="*/ 1056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1056"/>
                <a:gd name="T14" fmla="*/ 384 w 384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1056">
                  <a:moveTo>
                    <a:pt x="384" y="0"/>
                  </a:moveTo>
                  <a:lnTo>
                    <a:pt x="0" y="192"/>
                  </a:lnTo>
                  <a:lnTo>
                    <a:pt x="0" y="912"/>
                  </a:lnTo>
                  <a:lnTo>
                    <a:pt x="288" y="1056"/>
                  </a:lnTo>
                </a:path>
              </a:pathLst>
            </a:custGeom>
            <a:noFill/>
            <a:ln w="25400">
              <a:solidFill>
                <a:srgbClr val="56127A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44064" name="Oval 13"/>
            <p:cNvSpPr>
              <a:spLocks noChangeArrowheads="1"/>
            </p:cNvSpPr>
            <p:nvPr/>
          </p:nvSpPr>
          <p:spPr bwMode="auto">
            <a:xfrm>
              <a:off x="4875" y="2545"/>
              <a:ext cx="343" cy="3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 i="1">
                  <a:solidFill>
                    <a:srgbClr val="000000"/>
                  </a:solidFill>
                  <a:latin typeface="Calibri"/>
                  <a:cs typeface="Calibri"/>
                </a:rPr>
                <a:t>I</a:t>
              </a:r>
              <a:r>
                <a:rPr lang="en-US" sz="2400" i="1" baseline="-25000">
                  <a:solidFill>
                    <a:srgbClr val="000000"/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44065" name="Freeform 14"/>
            <p:cNvSpPr>
              <a:spLocks/>
            </p:cNvSpPr>
            <p:nvPr/>
          </p:nvSpPr>
          <p:spPr bwMode="auto">
            <a:xfrm>
              <a:off x="5028" y="1109"/>
              <a:ext cx="580" cy="1537"/>
            </a:xfrm>
            <a:custGeom>
              <a:avLst/>
              <a:gdLst>
                <a:gd name="T0" fmla="*/ 0 w 576"/>
                <a:gd name="T1" fmla="*/ 0 h 1728"/>
                <a:gd name="T2" fmla="*/ 576 w 576"/>
                <a:gd name="T3" fmla="*/ 96 h 1728"/>
                <a:gd name="T4" fmla="*/ 576 w 576"/>
                <a:gd name="T5" fmla="*/ 1440 h 1728"/>
                <a:gd name="T6" fmla="*/ 144 w 576"/>
                <a:gd name="T7" fmla="*/ 1728 h 17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728"/>
                <a:gd name="T14" fmla="*/ 576 w 576"/>
                <a:gd name="T15" fmla="*/ 1728 h 17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728">
                  <a:moveTo>
                    <a:pt x="0" y="0"/>
                  </a:moveTo>
                  <a:lnTo>
                    <a:pt x="576" y="96"/>
                  </a:lnTo>
                  <a:lnTo>
                    <a:pt x="576" y="1440"/>
                  </a:lnTo>
                  <a:lnTo>
                    <a:pt x="144" y="1728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44066" name="Oval 15"/>
            <p:cNvSpPr>
              <a:spLocks noChangeArrowheads="1"/>
            </p:cNvSpPr>
            <p:nvPr/>
          </p:nvSpPr>
          <p:spPr bwMode="auto">
            <a:xfrm>
              <a:off x="4854" y="960"/>
              <a:ext cx="343" cy="3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 i="1">
                  <a:solidFill>
                    <a:srgbClr val="000000"/>
                  </a:solidFill>
                  <a:latin typeface="Calibri"/>
                  <a:cs typeface="Calibri"/>
                </a:rPr>
                <a:t>I</a:t>
              </a:r>
              <a:r>
                <a:rPr lang="en-US" sz="2400" i="1" baseline="-25000">
                  <a:solidFill>
                    <a:srgbClr val="000000"/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44067" name="Freeform 16"/>
            <p:cNvSpPr>
              <a:spLocks/>
            </p:cNvSpPr>
            <p:nvPr/>
          </p:nvSpPr>
          <p:spPr bwMode="auto">
            <a:xfrm>
              <a:off x="4834" y="3329"/>
              <a:ext cx="145" cy="299"/>
            </a:xfrm>
            <a:custGeom>
              <a:avLst/>
              <a:gdLst>
                <a:gd name="T0" fmla="*/ 96 w 144"/>
                <a:gd name="T1" fmla="*/ 0 h 336"/>
                <a:gd name="T2" fmla="*/ 0 w 144"/>
                <a:gd name="T3" fmla="*/ 96 h 336"/>
                <a:gd name="T4" fmla="*/ 144 w 144"/>
                <a:gd name="T5" fmla="*/ 336 h 336"/>
                <a:gd name="T6" fmla="*/ 0 60000 65536"/>
                <a:gd name="T7" fmla="*/ 0 60000 65536"/>
                <a:gd name="T8" fmla="*/ 0 60000 65536"/>
                <a:gd name="T9" fmla="*/ 0 w 144"/>
                <a:gd name="T10" fmla="*/ 0 h 336"/>
                <a:gd name="T11" fmla="*/ 144 w 14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336">
                  <a:moveTo>
                    <a:pt x="96" y="0"/>
                  </a:moveTo>
                  <a:lnTo>
                    <a:pt x="0" y="96"/>
                  </a:lnTo>
                  <a:lnTo>
                    <a:pt x="144" y="336"/>
                  </a:lnTo>
                </a:path>
              </a:pathLst>
            </a:custGeom>
            <a:noFill/>
            <a:ln w="25400">
              <a:solidFill>
                <a:srgbClr val="56127A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44068" name="Oval 17"/>
            <p:cNvSpPr>
              <a:spLocks noChangeArrowheads="1"/>
            </p:cNvSpPr>
            <p:nvPr/>
          </p:nvSpPr>
          <p:spPr bwMode="auto">
            <a:xfrm>
              <a:off x="4883" y="3073"/>
              <a:ext cx="342" cy="30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 i="1">
                  <a:solidFill>
                    <a:srgbClr val="000000"/>
                  </a:solidFill>
                  <a:latin typeface="Calibri"/>
                  <a:cs typeface="Calibri"/>
                </a:rPr>
                <a:t>I</a:t>
              </a:r>
              <a:r>
                <a:rPr lang="en-US" sz="2400" i="1" baseline="-25000">
                  <a:solidFill>
                    <a:srgbClr val="000000"/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44069" name="Freeform 18"/>
            <p:cNvSpPr>
              <a:spLocks/>
            </p:cNvSpPr>
            <p:nvPr/>
          </p:nvSpPr>
          <p:spPr bwMode="auto">
            <a:xfrm>
              <a:off x="5076" y="2177"/>
              <a:ext cx="242" cy="981"/>
            </a:xfrm>
            <a:custGeom>
              <a:avLst/>
              <a:gdLst>
                <a:gd name="T0" fmla="*/ 0 w 240"/>
                <a:gd name="T1" fmla="*/ 0 h 1104"/>
                <a:gd name="T2" fmla="*/ 240 w 240"/>
                <a:gd name="T3" fmla="*/ 144 h 1104"/>
                <a:gd name="T4" fmla="*/ 240 w 240"/>
                <a:gd name="T5" fmla="*/ 1008 h 1104"/>
                <a:gd name="T6" fmla="*/ 96 w 240"/>
                <a:gd name="T7" fmla="*/ 1104 h 1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1104"/>
                <a:gd name="T14" fmla="*/ 240 w 240"/>
                <a:gd name="T15" fmla="*/ 1104 h 1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1104">
                  <a:moveTo>
                    <a:pt x="0" y="0"/>
                  </a:moveTo>
                  <a:lnTo>
                    <a:pt x="240" y="144"/>
                  </a:lnTo>
                  <a:lnTo>
                    <a:pt x="240" y="1008"/>
                  </a:lnTo>
                  <a:lnTo>
                    <a:pt x="96" y="1104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44070" name="Oval 19"/>
            <p:cNvSpPr>
              <a:spLocks noChangeArrowheads="1"/>
            </p:cNvSpPr>
            <p:nvPr/>
          </p:nvSpPr>
          <p:spPr bwMode="auto">
            <a:xfrm>
              <a:off x="4868" y="2016"/>
              <a:ext cx="343" cy="3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 i="1">
                  <a:solidFill>
                    <a:srgbClr val="000000"/>
                  </a:solidFill>
                  <a:latin typeface="Calibri"/>
                  <a:cs typeface="Calibri"/>
                </a:rPr>
                <a:t>I</a:t>
              </a:r>
              <a:r>
                <a:rPr lang="en-US" sz="2400" i="1" baseline="-25000">
                  <a:solidFill>
                    <a:srgbClr val="000000"/>
                  </a:solidFill>
                  <a:latin typeface="Calibri"/>
                  <a:cs typeface="Calibri"/>
                </a:rPr>
                <a:t>3</a:t>
              </a:r>
            </a:p>
          </p:txBody>
        </p:sp>
      </p:grpSp>
      <p:sp>
        <p:nvSpPr>
          <p:cNvPr id="1759252" name="Rectangle 20"/>
          <p:cNvSpPr>
            <a:spLocks noChangeArrowheads="1"/>
          </p:cNvSpPr>
          <p:nvPr/>
        </p:nvSpPr>
        <p:spPr bwMode="auto">
          <a:xfrm>
            <a:off x="139700" y="4343400"/>
            <a:ext cx="6794500" cy="186871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Valid orderings: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in-order	I</a:t>
            </a:r>
            <a:r>
              <a:rPr lang="en-US" sz="2400" i="1" baseline="-25000" dirty="0">
                <a:solidFill>
                  <a:srgbClr val="000000"/>
                </a:solidFill>
                <a:latin typeface="Calibri"/>
                <a:cs typeface="Calibri"/>
              </a:rPr>
              <a:t>1	 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 dirty="0">
                <a:solidFill>
                  <a:srgbClr val="000000"/>
                </a:solidFill>
                <a:latin typeface="Calibri"/>
                <a:cs typeface="Calibri"/>
              </a:rPr>
              <a:t>2	 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 dirty="0">
                <a:solidFill>
                  <a:srgbClr val="000000"/>
                </a:solidFill>
                <a:latin typeface="Calibri"/>
                <a:cs typeface="Calibri"/>
              </a:rPr>
              <a:t>3	 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 dirty="0">
                <a:solidFill>
                  <a:srgbClr val="000000"/>
                </a:solidFill>
                <a:latin typeface="Calibri"/>
                <a:cs typeface="Calibri"/>
              </a:rPr>
              <a:t>4	 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 dirty="0">
                <a:solidFill>
                  <a:srgbClr val="000000"/>
                </a:solidFill>
                <a:latin typeface="Calibri"/>
                <a:cs typeface="Calibri"/>
              </a:rPr>
              <a:t>5	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 dirty="0">
                <a:solidFill>
                  <a:srgbClr val="000000"/>
                </a:solidFill>
                <a:latin typeface="Calibri"/>
                <a:cs typeface="Calibri"/>
              </a:rPr>
              <a:t>6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400" i="1" baseline="-25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out-of-order	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400" i="1" baseline="-25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out-of-order</a:t>
            </a:r>
            <a:endParaRPr lang="en-US" sz="2400" i="1" baseline="-25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44040" name="Group 21"/>
          <p:cNvGrpSpPr>
            <a:grpSpLocks/>
          </p:cNvGrpSpPr>
          <p:nvPr/>
        </p:nvGrpSpPr>
        <p:grpSpPr bwMode="auto">
          <a:xfrm>
            <a:off x="874713" y="958850"/>
            <a:ext cx="4989512" cy="3119438"/>
            <a:chOff x="551" y="836"/>
            <a:chExt cx="3143" cy="1965"/>
          </a:xfrm>
        </p:grpSpPr>
        <p:sp>
          <p:nvSpPr>
            <p:cNvPr id="44043" name="Rectangle 22"/>
            <p:cNvSpPr>
              <a:spLocks noChangeArrowheads="1"/>
            </p:cNvSpPr>
            <p:nvPr/>
          </p:nvSpPr>
          <p:spPr bwMode="auto">
            <a:xfrm>
              <a:off x="551" y="836"/>
              <a:ext cx="3143" cy="196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i="1" dirty="0">
                  <a:solidFill>
                    <a:srgbClr val="000000"/>
                  </a:solidFill>
                  <a:latin typeface="Calibri"/>
                  <a:cs typeface="Calibri"/>
                </a:rPr>
                <a:t>I</a:t>
              </a:r>
              <a:r>
                <a:rPr lang="en-US" sz="1800" i="1" baseline="-25000" dirty="0">
                  <a:solidFill>
                    <a:srgbClr val="000000"/>
                  </a:solidFill>
                  <a:latin typeface="Calibri"/>
                  <a:cs typeface="Calibri"/>
                </a:rPr>
                <a:t>1 	</a:t>
              </a:r>
              <a:r>
                <a:rPr lang="en-US" sz="1800" dirty="0">
                  <a:solidFill>
                    <a:srgbClr val="000000"/>
                  </a:solidFill>
                  <a:latin typeface="Calibri"/>
                  <a:cs typeface="Calibri"/>
                </a:rPr>
                <a:t>FDIV.D		f6, 	f6,	f4</a:t>
              </a:r>
            </a:p>
            <a:p>
              <a:pPr>
                <a:spcBef>
                  <a:spcPct val="0"/>
                </a:spcBef>
              </a:pPr>
              <a:endParaRPr lang="en-US" sz="1800" dirty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>
                <a:spcBef>
                  <a:spcPct val="0"/>
                </a:spcBef>
              </a:pPr>
              <a:r>
                <a:rPr lang="en-US" sz="1800" i="1" dirty="0">
                  <a:solidFill>
                    <a:srgbClr val="000000"/>
                  </a:solidFill>
                  <a:latin typeface="Calibri"/>
                  <a:cs typeface="Calibri"/>
                </a:rPr>
                <a:t>I</a:t>
              </a:r>
              <a:r>
                <a:rPr lang="en-US" sz="1800" i="1" baseline="-25000" dirty="0">
                  <a:solidFill>
                    <a:srgbClr val="000000"/>
                  </a:solidFill>
                  <a:latin typeface="Calibri"/>
                  <a:cs typeface="Calibri"/>
                </a:rPr>
                <a:t>2 	</a:t>
              </a:r>
              <a:r>
                <a:rPr lang="en-US" sz="1800" dirty="0">
                  <a:solidFill>
                    <a:srgbClr val="000000"/>
                  </a:solidFill>
                  <a:latin typeface="Calibri"/>
                  <a:cs typeface="Calibri"/>
                </a:rPr>
                <a:t>FLD		f2,	45(x3)</a:t>
              </a:r>
            </a:p>
            <a:p>
              <a:pPr>
                <a:spcBef>
                  <a:spcPct val="0"/>
                </a:spcBef>
              </a:pPr>
              <a:endParaRPr lang="en-US" sz="1800" dirty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>
                <a:spcBef>
                  <a:spcPct val="0"/>
                </a:spcBef>
              </a:pPr>
              <a:r>
                <a:rPr lang="en-US" sz="1800" i="1" dirty="0">
                  <a:solidFill>
                    <a:srgbClr val="000000"/>
                  </a:solidFill>
                  <a:latin typeface="Calibri"/>
                  <a:cs typeface="Calibri"/>
                </a:rPr>
                <a:t>I</a:t>
              </a:r>
              <a:r>
                <a:rPr lang="en-US" sz="1800" i="1" baseline="-25000" dirty="0">
                  <a:solidFill>
                    <a:srgbClr val="000000"/>
                  </a:solidFill>
                  <a:latin typeface="Calibri"/>
                  <a:cs typeface="Calibri"/>
                </a:rPr>
                <a:t>3 	</a:t>
              </a:r>
              <a:r>
                <a:rPr lang="en-US" sz="1800" dirty="0">
                  <a:solidFill>
                    <a:srgbClr val="000000"/>
                  </a:solidFill>
                  <a:latin typeface="Calibri"/>
                  <a:cs typeface="Calibri"/>
                </a:rPr>
                <a:t>FMULT.D		f0,	f2,	f4</a:t>
              </a:r>
            </a:p>
            <a:p>
              <a:pPr>
                <a:spcBef>
                  <a:spcPct val="0"/>
                </a:spcBef>
              </a:pPr>
              <a:endParaRPr lang="en-US" sz="1800" dirty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>
                <a:spcBef>
                  <a:spcPct val="0"/>
                </a:spcBef>
              </a:pPr>
              <a:r>
                <a:rPr lang="en-US" sz="1800" i="1" dirty="0">
                  <a:solidFill>
                    <a:srgbClr val="000000"/>
                  </a:solidFill>
                  <a:latin typeface="Calibri"/>
                  <a:cs typeface="Calibri"/>
                </a:rPr>
                <a:t>I</a:t>
              </a:r>
              <a:r>
                <a:rPr lang="en-US" sz="1800" i="1" baseline="-25000" dirty="0">
                  <a:solidFill>
                    <a:srgbClr val="000000"/>
                  </a:solidFill>
                  <a:latin typeface="Calibri"/>
                  <a:cs typeface="Calibri"/>
                </a:rPr>
                <a:t>4 	</a:t>
              </a:r>
              <a:r>
                <a:rPr lang="en-US" sz="1800" dirty="0">
                  <a:solidFill>
                    <a:srgbClr val="000000"/>
                  </a:solidFill>
                  <a:latin typeface="Calibri"/>
                  <a:cs typeface="Calibri"/>
                </a:rPr>
                <a:t>FDIV.D		f8,	f6,	f2</a:t>
              </a:r>
            </a:p>
            <a:p>
              <a:pPr>
                <a:spcBef>
                  <a:spcPct val="0"/>
                </a:spcBef>
              </a:pPr>
              <a:endParaRPr lang="en-US" sz="1800" dirty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>
                <a:spcBef>
                  <a:spcPct val="0"/>
                </a:spcBef>
              </a:pPr>
              <a:r>
                <a:rPr lang="en-US" sz="1800" i="1" dirty="0">
                  <a:solidFill>
                    <a:srgbClr val="000000"/>
                  </a:solidFill>
                  <a:latin typeface="Calibri"/>
                  <a:cs typeface="Calibri"/>
                </a:rPr>
                <a:t>I</a:t>
              </a:r>
              <a:r>
                <a:rPr lang="en-US" sz="1800" i="1" baseline="-25000" dirty="0">
                  <a:solidFill>
                    <a:srgbClr val="000000"/>
                  </a:solidFill>
                  <a:latin typeface="Calibri"/>
                  <a:cs typeface="Calibri"/>
                </a:rPr>
                <a:t>5	</a:t>
              </a:r>
              <a:r>
                <a:rPr lang="en-US" sz="1800" dirty="0">
                  <a:solidFill>
                    <a:srgbClr val="000000"/>
                  </a:solidFill>
                  <a:latin typeface="Calibri"/>
                  <a:cs typeface="Calibri"/>
                </a:rPr>
                <a:t>FSUB.D		f10,	f0,	f6</a:t>
              </a:r>
            </a:p>
            <a:p>
              <a:pPr>
                <a:spcBef>
                  <a:spcPct val="0"/>
                </a:spcBef>
              </a:pPr>
              <a:endParaRPr lang="en-US" sz="1800" dirty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>
                <a:spcBef>
                  <a:spcPct val="0"/>
                </a:spcBef>
              </a:pPr>
              <a:r>
                <a:rPr lang="en-US" sz="1800" i="1" dirty="0">
                  <a:solidFill>
                    <a:srgbClr val="000000"/>
                  </a:solidFill>
                  <a:latin typeface="Calibri"/>
                  <a:cs typeface="Calibri"/>
                </a:rPr>
                <a:t>I</a:t>
              </a:r>
              <a:r>
                <a:rPr lang="en-US" sz="1800" i="1" baseline="-25000" dirty="0">
                  <a:solidFill>
                    <a:srgbClr val="000000"/>
                  </a:solidFill>
                  <a:latin typeface="Calibri"/>
                  <a:cs typeface="Calibri"/>
                </a:rPr>
                <a:t>6 	</a:t>
              </a:r>
              <a:r>
                <a:rPr lang="en-US" sz="1800" dirty="0">
                  <a:solidFill>
                    <a:srgbClr val="000000"/>
                  </a:solidFill>
                  <a:latin typeface="Calibri"/>
                  <a:cs typeface="Calibri"/>
                </a:rPr>
                <a:t>FADD.D		f6,	f8,	f2</a:t>
              </a:r>
            </a:p>
          </p:txBody>
        </p:sp>
        <p:grpSp>
          <p:nvGrpSpPr>
            <p:cNvPr id="44044" name="Group 23"/>
            <p:cNvGrpSpPr>
              <a:grpSpLocks/>
            </p:cNvGrpSpPr>
            <p:nvPr/>
          </p:nvGrpSpPr>
          <p:grpSpPr bwMode="auto">
            <a:xfrm>
              <a:off x="2128" y="980"/>
              <a:ext cx="1344" cy="1720"/>
              <a:chOff x="2128" y="980"/>
              <a:chExt cx="1344" cy="1720"/>
            </a:xfrm>
          </p:grpSpPr>
          <p:sp>
            <p:nvSpPr>
              <p:cNvPr id="44045" name="Line 24"/>
              <p:cNvSpPr>
                <a:spLocks noChangeShapeType="1"/>
              </p:cNvSpPr>
              <p:nvPr/>
            </p:nvSpPr>
            <p:spPr bwMode="auto">
              <a:xfrm>
                <a:off x="2464" y="1024"/>
                <a:ext cx="432" cy="92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44046" name="Freeform 25"/>
              <p:cNvSpPr>
                <a:spLocks/>
              </p:cNvSpPr>
              <p:nvPr/>
            </p:nvSpPr>
            <p:spPr bwMode="auto">
              <a:xfrm>
                <a:off x="2848" y="1818"/>
                <a:ext cx="576" cy="485"/>
              </a:xfrm>
              <a:custGeom>
                <a:avLst/>
                <a:gdLst>
                  <a:gd name="T0" fmla="*/ 0 w 576"/>
                  <a:gd name="T1" fmla="*/ 0 h 528"/>
                  <a:gd name="T2" fmla="*/ 288 w 576"/>
                  <a:gd name="T3" fmla="*/ 0 h 528"/>
                  <a:gd name="T4" fmla="*/ 576 w 576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528"/>
                  <a:gd name="T11" fmla="*/ 576 w 576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528">
                    <a:moveTo>
                      <a:pt x="0" y="0"/>
                    </a:moveTo>
                    <a:lnTo>
                      <a:pt x="288" y="0"/>
                    </a:lnTo>
                    <a:lnTo>
                      <a:pt x="576" y="528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44047" name="Line 26"/>
              <p:cNvSpPr>
                <a:spLocks noChangeShapeType="1"/>
              </p:cNvSpPr>
              <p:nvPr/>
            </p:nvSpPr>
            <p:spPr bwMode="auto">
              <a:xfrm>
                <a:off x="2560" y="1377"/>
                <a:ext cx="336" cy="26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44048" name="Freeform 27"/>
              <p:cNvSpPr>
                <a:spLocks/>
              </p:cNvSpPr>
              <p:nvPr/>
            </p:nvSpPr>
            <p:spPr bwMode="auto">
              <a:xfrm>
                <a:off x="2752" y="1553"/>
                <a:ext cx="672" cy="397"/>
              </a:xfrm>
              <a:custGeom>
                <a:avLst/>
                <a:gdLst>
                  <a:gd name="T0" fmla="*/ 0 w 672"/>
                  <a:gd name="T1" fmla="*/ 0 h 480"/>
                  <a:gd name="T2" fmla="*/ 384 w 672"/>
                  <a:gd name="T3" fmla="*/ 0 h 480"/>
                  <a:gd name="T4" fmla="*/ 672 w 672"/>
                  <a:gd name="T5" fmla="*/ 480 h 480"/>
                  <a:gd name="T6" fmla="*/ 0 60000 65536"/>
                  <a:gd name="T7" fmla="*/ 0 60000 65536"/>
                  <a:gd name="T8" fmla="*/ 0 60000 65536"/>
                  <a:gd name="T9" fmla="*/ 0 w 672"/>
                  <a:gd name="T10" fmla="*/ 0 h 480"/>
                  <a:gd name="T11" fmla="*/ 672 w 672"/>
                  <a:gd name="T12" fmla="*/ 480 h 4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72" h="480">
                    <a:moveTo>
                      <a:pt x="0" y="0"/>
                    </a:moveTo>
                    <a:lnTo>
                      <a:pt x="384" y="0"/>
                    </a:lnTo>
                    <a:lnTo>
                      <a:pt x="672" y="480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44049" name="Freeform 28"/>
              <p:cNvSpPr>
                <a:spLocks/>
              </p:cNvSpPr>
              <p:nvPr/>
            </p:nvSpPr>
            <p:spPr bwMode="auto">
              <a:xfrm>
                <a:off x="3280" y="1730"/>
                <a:ext cx="192" cy="926"/>
              </a:xfrm>
              <a:custGeom>
                <a:avLst/>
                <a:gdLst>
                  <a:gd name="T0" fmla="*/ 0 w 192"/>
                  <a:gd name="T1" fmla="*/ 0 h 1008"/>
                  <a:gd name="T2" fmla="*/ 48 w 192"/>
                  <a:gd name="T3" fmla="*/ 864 h 1008"/>
                  <a:gd name="T4" fmla="*/ 192 w 192"/>
                  <a:gd name="T5" fmla="*/ 1008 h 1008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008"/>
                  <a:gd name="T11" fmla="*/ 192 w 192"/>
                  <a:gd name="T12" fmla="*/ 1008 h 10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008">
                    <a:moveTo>
                      <a:pt x="0" y="0"/>
                    </a:moveTo>
                    <a:lnTo>
                      <a:pt x="48" y="864"/>
                    </a:lnTo>
                    <a:lnTo>
                      <a:pt x="192" y="1008"/>
                    </a:ln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44050" name="Line 29"/>
              <p:cNvSpPr>
                <a:spLocks noChangeShapeType="1"/>
              </p:cNvSpPr>
              <p:nvPr/>
            </p:nvSpPr>
            <p:spPr bwMode="auto">
              <a:xfrm>
                <a:off x="2512" y="1774"/>
                <a:ext cx="384" cy="529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44051" name="Line 30"/>
              <p:cNvSpPr>
                <a:spLocks noChangeShapeType="1"/>
              </p:cNvSpPr>
              <p:nvPr/>
            </p:nvSpPr>
            <p:spPr bwMode="auto">
              <a:xfrm>
                <a:off x="2464" y="2082"/>
                <a:ext cx="480" cy="57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44052" name="Line 31"/>
              <p:cNvSpPr>
                <a:spLocks noChangeShapeType="1"/>
              </p:cNvSpPr>
              <p:nvPr/>
            </p:nvSpPr>
            <p:spPr bwMode="auto">
              <a:xfrm flipH="1">
                <a:off x="2512" y="2039"/>
                <a:ext cx="384" cy="617"/>
              </a:xfrm>
              <a:prstGeom prst="line">
                <a:avLst/>
              </a:prstGeom>
              <a:noFill/>
              <a:ln w="25400">
                <a:solidFill>
                  <a:srgbClr val="56127A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44053" name="Line 32"/>
              <p:cNvSpPr>
                <a:spLocks noChangeShapeType="1"/>
              </p:cNvSpPr>
              <p:nvPr/>
            </p:nvSpPr>
            <p:spPr bwMode="auto">
              <a:xfrm flipH="1">
                <a:off x="2560" y="2392"/>
                <a:ext cx="912" cy="264"/>
              </a:xfrm>
              <a:prstGeom prst="line">
                <a:avLst/>
              </a:prstGeom>
              <a:noFill/>
              <a:ln w="25400">
                <a:solidFill>
                  <a:srgbClr val="56127A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44054" name="Freeform 33"/>
              <p:cNvSpPr>
                <a:spLocks/>
              </p:cNvSpPr>
              <p:nvPr/>
            </p:nvSpPr>
            <p:spPr bwMode="auto">
              <a:xfrm>
                <a:off x="2128" y="980"/>
                <a:ext cx="192" cy="1720"/>
              </a:xfrm>
              <a:custGeom>
                <a:avLst/>
                <a:gdLst>
                  <a:gd name="T0" fmla="*/ 192 w 192"/>
                  <a:gd name="T1" fmla="*/ 0 h 1872"/>
                  <a:gd name="T2" fmla="*/ 0 w 192"/>
                  <a:gd name="T3" fmla="*/ 96 h 1872"/>
                  <a:gd name="T4" fmla="*/ 0 w 192"/>
                  <a:gd name="T5" fmla="*/ 1728 h 1872"/>
                  <a:gd name="T6" fmla="*/ 192 w 192"/>
                  <a:gd name="T7" fmla="*/ 1872 h 18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1872"/>
                  <a:gd name="T14" fmla="*/ 192 w 192"/>
                  <a:gd name="T15" fmla="*/ 1872 h 18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1872">
                    <a:moveTo>
                      <a:pt x="192" y="0"/>
                    </a:moveTo>
                    <a:lnTo>
                      <a:pt x="0" y="96"/>
                    </a:lnTo>
                    <a:lnTo>
                      <a:pt x="0" y="1728"/>
                    </a:lnTo>
                    <a:lnTo>
                      <a:pt x="192" y="1872"/>
                    </a:lnTo>
                  </a:path>
                </a:pathLst>
              </a:custGeom>
              <a:noFill/>
              <a:ln w="25400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</p:grpSp>
      <p:sp>
        <p:nvSpPr>
          <p:cNvPr id="1759266" name="Text Box 34"/>
          <p:cNvSpPr txBox="1">
            <a:spLocks noChangeArrowheads="1"/>
          </p:cNvSpPr>
          <p:nvPr/>
        </p:nvSpPr>
        <p:spPr bwMode="auto">
          <a:xfrm>
            <a:off x="1939925" y="5180013"/>
            <a:ext cx="50085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>
                <a:solidFill>
                  <a:srgbClr val="FF0000"/>
                </a:solidFill>
                <a:latin typeface="Calibri"/>
                <a:cs typeface="Calibri"/>
              </a:rPr>
              <a:t>2	 </a:t>
            </a:r>
            <a:r>
              <a:rPr lang="en-US" sz="2400" i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lang="en-US" sz="2400" i="1" baseline="-25000">
                <a:solidFill>
                  <a:srgbClr val="000000"/>
                </a:solidFill>
                <a:latin typeface="Calibri"/>
                <a:cs typeface="Calibri"/>
              </a:rPr>
              <a:t>	 </a:t>
            </a:r>
            <a:r>
              <a:rPr lang="en-US" sz="2400" i="1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>
                <a:solidFill>
                  <a:srgbClr val="000000"/>
                </a:solidFill>
                <a:latin typeface="Calibri"/>
                <a:cs typeface="Calibri"/>
              </a:rPr>
              <a:t>3	 </a:t>
            </a:r>
            <a:r>
              <a:rPr lang="en-US" sz="2400" i="1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>
                <a:solidFill>
                  <a:srgbClr val="000000"/>
                </a:solidFill>
                <a:latin typeface="Calibri"/>
                <a:cs typeface="Calibri"/>
              </a:rPr>
              <a:t>4	 </a:t>
            </a:r>
            <a:r>
              <a:rPr lang="en-US" sz="2400" i="1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>
                <a:solidFill>
                  <a:srgbClr val="000000"/>
                </a:solidFill>
                <a:latin typeface="Calibri"/>
                <a:cs typeface="Calibri"/>
              </a:rPr>
              <a:t>5	</a:t>
            </a:r>
            <a:r>
              <a:rPr lang="en-US" sz="2400" i="1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>
                <a:solidFill>
                  <a:srgbClr val="000000"/>
                </a:solidFill>
                <a:latin typeface="Calibri"/>
                <a:cs typeface="Calibri"/>
              </a:rPr>
              <a:t>6</a:t>
            </a:r>
            <a:endParaRPr lang="en-US" sz="2400" b="1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59267" name="Text Box 35"/>
          <p:cNvSpPr txBox="1">
            <a:spLocks noChangeArrowheads="1"/>
          </p:cNvSpPr>
          <p:nvPr/>
        </p:nvSpPr>
        <p:spPr bwMode="auto">
          <a:xfrm>
            <a:off x="1939925" y="5688013"/>
            <a:ext cx="50085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>
                <a:solidFill>
                  <a:srgbClr val="000000"/>
                </a:solidFill>
                <a:latin typeface="Calibri"/>
                <a:cs typeface="Calibri"/>
              </a:rPr>
              <a:t>1	 </a:t>
            </a:r>
            <a:r>
              <a:rPr lang="en-US" sz="2400" i="1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>
                <a:solidFill>
                  <a:srgbClr val="000000"/>
                </a:solidFill>
                <a:latin typeface="Calibri"/>
                <a:cs typeface="Calibri"/>
              </a:rPr>
              <a:t>2	</a:t>
            </a:r>
            <a:r>
              <a:rPr lang="en-US" sz="2400" i="1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>
                <a:solidFill>
                  <a:srgbClr val="000000"/>
                </a:solidFill>
                <a:latin typeface="Calibri"/>
                <a:cs typeface="Calibri"/>
              </a:rPr>
              <a:t>3	 </a:t>
            </a:r>
            <a:r>
              <a:rPr lang="en-US" sz="2400" i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>
                <a:solidFill>
                  <a:srgbClr val="FF0000"/>
                </a:solidFill>
                <a:latin typeface="Calibri"/>
                <a:cs typeface="Calibri"/>
              </a:rPr>
              <a:t>5	 </a:t>
            </a:r>
            <a:r>
              <a:rPr lang="en-US" sz="2400" i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lang="en-US" sz="2400" i="1" baseline="-2500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lang="en-US" sz="2400" i="1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400" i="1" baseline="-25000">
                <a:solidFill>
                  <a:srgbClr val="000000"/>
                </a:solidFill>
                <a:latin typeface="Calibri"/>
                <a:cs typeface="Calibri"/>
              </a:rPr>
              <a:t>6</a:t>
            </a:r>
            <a:endParaRPr lang="en-US" sz="2400" b="1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44938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5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5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9252" grpId="0" autoUpdateAnimBg="0"/>
      <p:bldP spid="1759266" grpId="0" autoUpdateAnimBg="0"/>
      <p:bldP spid="175926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/>
              <a:t>Out-of-order Completion</a:t>
            </a:r>
            <a:br>
              <a:rPr lang="en-US" sz="2000" dirty="0"/>
            </a:br>
            <a:r>
              <a:rPr lang="en-US" sz="2400" i="1" dirty="0"/>
              <a:t>In-order Issue</a:t>
            </a:r>
            <a:endParaRPr lang="en-US" sz="2000" i="1" dirty="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B0F954-6C7C-CD4F-A1B0-ED2B3E3DAFF0}" type="slidenum">
              <a:rPr lang="en-US"/>
              <a:pPr/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46086" name="Rectangle 3"/>
          <p:cNvSpPr>
            <a:spLocks noChangeArrowheads="1"/>
          </p:cNvSpPr>
          <p:nvPr/>
        </p:nvSpPr>
        <p:spPr bwMode="auto">
          <a:xfrm>
            <a:off x="1299666" y="914400"/>
            <a:ext cx="7001868" cy="37830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						       Latency</a:t>
            </a: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alibri"/>
                <a:cs typeface="Calibri"/>
              </a:rPr>
              <a:t>1 	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FDIV.D		f6, 	f6,	f4 		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	FLD		f2,	45(x3)			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	FMULT.D		f0,	f2,	f4		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	FDIV.D		f8,	f6,	f2		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alibri"/>
                <a:cs typeface="Calibri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	FSUB.D		f10,	f0,	f6		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alibri"/>
                <a:cs typeface="Calibri"/>
              </a:rPr>
              <a:t>6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	FADD.D		f6,	f8,	f2		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46087" name="Rectangle 4"/>
          <p:cNvSpPr>
            <a:spLocks noChangeArrowheads="1"/>
          </p:cNvSpPr>
          <p:nvPr/>
        </p:nvSpPr>
        <p:spPr bwMode="auto">
          <a:xfrm>
            <a:off x="914400" y="4953000"/>
            <a:ext cx="2743200" cy="10130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in-order comp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	   1   2</a:t>
            </a:r>
          </a:p>
          <a:p>
            <a:pPr>
              <a:spcBef>
                <a:spcPct val="0"/>
              </a:spcBef>
            </a:pPr>
            <a:endParaRPr lang="en-US" sz="2000" u="sng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out-of-order comp  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1   2</a:t>
            </a:r>
            <a:endParaRPr lang="en-US" sz="2000" u="sng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60261" name="Text Box 5"/>
          <p:cNvSpPr txBox="1">
            <a:spLocks noChangeArrowheads="1"/>
          </p:cNvSpPr>
          <p:nvPr/>
        </p:nvSpPr>
        <p:spPr bwMode="auto">
          <a:xfrm>
            <a:off x="4114800" y="4953000"/>
            <a:ext cx="33400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u="sng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  </a:t>
            </a:r>
            <a:r>
              <a:rPr lang="en-US" sz="2000" u="sng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  3   4        </a:t>
            </a:r>
            <a:r>
              <a:rPr lang="en-US" sz="2000" u="sng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  5   </a:t>
            </a:r>
            <a:r>
              <a:rPr lang="en-US" sz="2000" u="sng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  6   </a:t>
            </a:r>
            <a:r>
              <a:rPr lang="en-US" sz="2000" u="sng" dirty="0">
                <a:solidFill>
                  <a:srgbClr val="000000"/>
                </a:solidFill>
                <a:latin typeface="Calibri"/>
                <a:cs typeface="Calibri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  </a:t>
            </a:r>
            <a:r>
              <a:rPr lang="en-US" sz="2000" u="sng" dirty="0">
                <a:solidFill>
                  <a:srgbClr val="000000"/>
                </a:solidFill>
                <a:latin typeface="Calibri"/>
                <a:cs typeface="Calibri"/>
              </a:rPr>
              <a:t>6</a:t>
            </a:r>
            <a:endParaRPr lang="en-US" sz="240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60262" name="Text Box 6"/>
          <p:cNvSpPr txBox="1">
            <a:spLocks noChangeArrowheads="1"/>
          </p:cNvSpPr>
          <p:nvPr/>
        </p:nvSpPr>
        <p:spPr bwMode="auto">
          <a:xfrm>
            <a:off x="3505200" y="5562600"/>
            <a:ext cx="30501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u="sng" dirty="0">
                <a:solidFill>
                  <a:srgbClr val="56127A"/>
                </a:solidFill>
                <a:latin typeface="Calibri"/>
                <a:cs typeface="Calibri"/>
              </a:rPr>
              <a:t>2</a:t>
            </a:r>
            <a:r>
              <a:rPr lang="en-US" sz="2000" dirty="0">
                <a:solidFill>
                  <a:srgbClr val="56127A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 3   </a:t>
            </a:r>
            <a:r>
              <a:rPr lang="en-US" sz="2000" u="sng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  4   </a:t>
            </a:r>
            <a:r>
              <a:rPr lang="en-US" sz="2000" u="sng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  5   </a:t>
            </a:r>
            <a:r>
              <a:rPr lang="en-US" sz="2000" u="sng" dirty="0">
                <a:solidFill>
                  <a:srgbClr val="56127A"/>
                </a:solidFill>
                <a:latin typeface="Calibri"/>
                <a:cs typeface="Calibri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  </a:t>
            </a:r>
            <a:r>
              <a:rPr lang="en-US" sz="2000" u="sng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  6   </a:t>
            </a:r>
            <a:r>
              <a:rPr lang="en-US" sz="2000" u="sng" dirty="0">
                <a:solidFill>
                  <a:srgbClr val="000000"/>
                </a:solidFill>
                <a:latin typeface="Calibri"/>
                <a:cs typeface="Calibri"/>
              </a:rPr>
              <a:t>6</a:t>
            </a:r>
            <a:endParaRPr lang="en-US" sz="2400" b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7652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0261" grpId="0" autoUpdateAnimBg="0"/>
      <p:bldP spid="176026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is it Safe to Issue an Instruction?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Suppose a data structure keeps track of all the instructions in all the functional units</a:t>
            </a:r>
          </a:p>
          <a:p>
            <a:pPr marL="0" indent="0">
              <a:buNone/>
            </a:pPr>
            <a:r>
              <a:rPr lang="en-US" sz="2800" dirty="0"/>
              <a:t>The following checks need to be made before the Issue stage can issue an instruction into execution</a:t>
            </a:r>
          </a:p>
          <a:p>
            <a:r>
              <a:rPr lang="en-US" sz="2800" dirty="0"/>
              <a:t> Is the required function unit available?</a:t>
            </a:r>
          </a:p>
          <a:p>
            <a:r>
              <a:rPr lang="en-US" sz="2800" dirty="0"/>
              <a:t> Is the input data available?   (RAW?)</a:t>
            </a:r>
          </a:p>
          <a:p>
            <a:r>
              <a:rPr lang="en-US" sz="2800" dirty="0"/>
              <a:t> Is it safe to write the destination? (WAR?WAW?)</a:t>
            </a:r>
          </a:p>
          <a:p>
            <a:r>
              <a:rPr lang="en-US" sz="2800" dirty="0"/>
              <a:t> Is there a structural conflict at the WB stage?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2305-ACA0-444B-AF25-BCE6CFB9E343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5527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>
              <a:lnSpc>
                <a:spcPct val="100000"/>
              </a:lnSpc>
            </a:pPr>
            <a:r>
              <a:rPr lang="en-US" sz="2800" dirty="0"/>
              <a:t>A Data Structure for Correct Issue</a:t>
            </a:r>
            <a:br>
              <a:rPr lang="en-US" sz="2000" dirty="0"/>
            </a:br>
            <a:r>
              <a:rPr lang="en-US" sz="2000" i="1" dirty="0"/>
              <a:t>Keeps track of the status of Functional Units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BD5032-2A35-444C-9914-661A0300AE44}" type="slidenum">
              <a:rPr lang="en-US"/>
              <a:pPr/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68614" name="Rectangle 3"/>
          <p:cNvSpPr>
            <a:spLocks noChangeArrowheads="1"/>
          </p:cNvSpPr>
          <p:nvPr/>
        </p:nvSpPr>
        <p:spPr bwMode="auto">
          <a:xfrm>
            <a:off x="222250" y="3808412"/>
            <a:ext cx="8612188" cy="2527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00"/>
                </a:solidFill>
                <a:latin typeface="Verdana" charset="0"/>
              </a:rPr>
              <a:t>The instruction i at the Issue stage consults this table</a:t>
            </a:r>
          </a:p>
          <a:p>
            <a:pPr>
              <a:spcBef>
                <a:spcPct val="0"/>
              </a:spcBef>
            </a:pPr>
            <a:endParaRPr lang="en-US" sz="800" i="1">
              <a:solidFill>
                <a:srgbClr val="000000"/>
              </a:solidFill>
              <a:latin typeface="Verdana" charset="0"/>
            </a:endParaRPr>
          </a:p>
          <a:p>
            <a:pPr lvl="1">
              <a:spcBef>
                <a:spcPct val="0"/>
              </a:spcBef>
            </a:pPr>
            <a:r>
              <a:rPr lang="en-US" sz="1800">
                <a:solidFill>
                  <a:srgbClr val="56127A"/>
                </a:solidFill>
                <a:latin typeface="Verdana" charset="0"/>
              </a:rPr>
              <a:t>FU available? 	check the busy column</a:t>
            </a:r>
          </a:p>
          <a:p>
            <a:pPr lvl="1">
              <a:spcBef>
                <a:spcPct val="0"/>
              </a:spcBef>
            </a:pPr>
            <a:r>
              <a:rPr lang="en-US" sz="1800">
                <a:solidFill>
                  <a:srgbClr val="56127A"/>
                </a:solidFill>
                <a:latin typeface="Verdana" charset="0"/>
              </a:rPr>
              <a:t>RAW?		search the dest column for i’s sources</a:t>
            </a:r>
          </a:p>
          <a:p>
            <a:pPr lvl="1">
              <a:spcBef>
                <a:spcPct val="0"/>
              </a:spcBef>
            </a:pPr>
            <a:r>
              <a:rPr lang="en-US" sz="1800">
                <a:solidFill>
                  <a:srgbClr val="56127A"/>
                </a:solidFill>
                <a:latin typeface="Verdana" charset="0"/>
              </a:rPr>
              <a:t>WAR?		search the source columns for i’s destination</a:t>
            </a:r>
          </a:p>
          <a:p>
            <a:pPr lvl="1">
              <a:spcBef>
                <a:spcPct val="0"/>
              </a:spcBef>
            </a:pPr>
            <a:r>
              <a:rPr lang="en-US" sz="1800">
                <a:solidFill>
                  <a:srgbClr val="56127A"/>
                </a:solidFill>
                <a:latin typeface="Verdana" charset="0"/>
              </a:rPr>
              <a:t>WAW?		search the dest column for i’s destination</a:t>
            </a:r>
          </a:p>
          <a:p>
            <a:pPr lvl="1">
              <a:spcBef>
                <a:spcPct val="0"/>
              </a:spcBef>
            </a:pPr>
            <a:endParaRPr lang="en-US" sz="800" i="1">
              <a:solidFill>
                <a:srgbClr val="000000"/>
              </a:solidFill>
              <a:latin typeface="Verdana" charset="0"/>
            </a:endParaRPr>
          </a:p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00"/>
                </a:solidFill>
                <a:latin typeface="Verdana" charset="0"/>
              </a:rPr>
              <a:t>An entry is added to the table if no hazard is detected;</a:t>
            </a:r>
          </a:p>
          <a:p>
            <a:pPr>
              <a:spcBef>
                <a:spcPct val="0"/>
              </a:spcBef>
            </a:pPr>
            <a:r>
              <a:rPr lang="en-US" sz="2400" i="1">
                <a:solidFill>
                  <a:srgbClr val="000000"/>
                </a:solidFill>
                <a:latin typeface="Verdana" charset="0"/>
              </a:rPr>
              <a:t>An entry is removed from the table after Write-Back</a:t>
            </a:r>
          </a:p>
        </p:txBody>
      </p:sp>
      <p:sp>
        <p:nvSpPr>
          <p:cNvPr id="68615" name="Rectangle 4"/>
          <p:cNvSpPr>
            <a:spLocks noChangeArrowheads="1"/>
          </p:cNvSpPr>
          <p:nvPr/>
        </p:nvSpPr>
        <p:spPr bwMode="auto">
          <a:xfrm>
            <a:off x="4276725" y="657225"/>
            <a:ext cx="4138613" cy="3444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8616" name="Group 5"/>
          <p:cNvGrpSpPr>
            <a:grpSpLocks/>
          </p:cNvGrpSpPr>
          <p:nvPr/>
        </p:nvGrpSpPr>
        <p:grpSpPr bwMode="auto">
          <a:xfrm>
            <a:off x="357188" y="947737"/>
            <a:ext cx="8410575" cy="2851150"/>
            <a:chOff x="225" y="802"/>
            <a:chExt cx="5298" cy="1796"/>
          </a:xfrm>
        </p:grpSpPr>
        <p:grpSp>
          <p:nvGrpSpPr>
            <p:cNvPr id="68617" name="Group 6"/>
            <p:cNvGrpSpPr>
              <a:grpSpLocks/>
            </p:cNvGrpSpPr>
            <p:nvPr/>
          </p:nvGrpSpPr>
          <p:grpSpPr bwMode="auto">
            <a:xfrm>
              <a:off x="235" y="812"/>
              <a:ext cx="5028" cy="1786"/>
              <a:chOff x="235" y="812"/>
              <a:chExt cx="5028" cy="1786"/>
            </a:xfrm>
          </p:grpSpPr>
          <p:sp>
            <p:nvSpPr>
              <p:cNvPr id="68619" name="Line 7"/>
              <p:cNvSpPr>
                <a:spLocks noChangeShapeType="1"/>
              </p:cNvSpPr>
              <p:nvPr/>
            </p:nvSpPr>
            <p:spPr bwMode="auto">
              <a:xfrm>
                <a:off x="248" y="1035"/>
                <a:ext cx="501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20" name="Line 8"/>
              <p:cNvSpPr>
                <a:spLocks noChangeShapeType="1"/>
              </p:cNvSpPr>
              <p:nvPr/>
            </p:nvSpPr>
            <p:spPr bwMode="auto">
              <a:xfrm>
                <a:off x="246" y="1406"/>
                <a:ext cx="501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21" name="Line 9"/>
              <p:cNvSpPr>
                <a:spLocks noChangeShapeType="1"/>
              </p:cNvSpPr>
              <p:nvPr/>
            </p:nvSpPr>
            <p:spPr bwMode="auto">
              <a:xfrm>
                <a:off x="235" y="1999"/>
                <a:ext cx="501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22" name="Line 10"/>
              <p:cNvSpPr>
                <a:spLocks noChangeShapeType="1"/>
              </p:cNvSpPr>
              <p:nvPr/>
            </p:nvSpPr>
            <p:spPr bwMode="auto">
              <a:xfrm>
                <a:off x="242" y="2376"/>
                <a:ext cx="501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23" name="Line 11"/>
              <p:cNvSpPr>
                <a:spLocks noChangeShapeType="1"/>
              </p:cNvSpPr>
              <p:nvPr/>
            </p:nvSpPr>
            <p:spPr bwMode="auto">
              <a:xfrm>
                <a:off x="1253" y="812"/>
                <a:ext cx="0" cy="17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624" name="Line 12"/>
              <p:cNvSpPr>
                <a:spLocks noChangeShapeType="1"/>
              </p:cNvSpPr>
              <p:nvPr/>
            </p:nvSpPr>
            <p:spPr bwMode="auto">
              <a:xfrm>
                <a:off x="2078" y="828"/>
                <a:ext cx="0" cy="17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8618" name="Rectangle 13"/>
            <p:cNvSpPr>
              <a:spLocks noChangeArrowheads="1"/>
            </p:cNvSpPr>
            <p:nvPr/>
          </p:nvSpPr>
          <p:spPr bwMode="auto">
            <a:xfrm>
              <a:off x="225" y="802"/>
              <a:ext cx="5298" cy="178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i="1">
                  <a:solidFill>
                    <a:srgbClr val="56127A"/>
                  </a:solidFill>
                  <a:latin typeface="Verdana" charset="0"/>
                </a:rPr>
                <a:t>  Name	Busy		Op	Dest	Src1	Src2	</a:t>
              </a:r>
              <a:r>
                <a:rPr lang="en-US" sz="2000">
                  <a:solidFill>
                    <a:srgbClr val="56127A"/>
                  </a:solidFill>
                  <a:latin typeface="Verdana" charset="0"/>
                </a:rPr>
                <a:t>	</a:t>
              </a: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</a:rPr>
                <a:t>Int</a:t>
              </a: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</a:rPr>
                <a:t>Mem	</a:t>
              </a: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</a:rPr>
                <a:t>Add1</a:t>
              </a: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</a:rPr>
                <a:t>Add2</a:t>
              </a: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</a:rPr>
                <a:t>Add3</a:t>
              </a: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</a:rPr>
                <a:t>Mult1</a:t>
              </a: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</a:rPr>
                <a:t>Mult2</a:t>
              </a: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</a:rPr>
                <a:t>Div</a:t>
              </a:r>
              <a:endParaRPr lang="en-US" sz="2000" i="1">
                <a:solidFill>
                  <a:srgbClr val="56127A"/>
                </a:solidFill>
                <a:latin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53904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/>
              <a:t>Simplifying the Data Structure </a:t>
            </a:r>
            <a:br>
              <a:rPr lang="en-US"/>
            </a:br>
            <a:r>
              <a:rPr lang="en-US"/>
              <a:t>Assuming In-order Issue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0588C1-F40E-6040-ACE8-95EFB5D92BE7}" type="slidenum">
              <a:rPr lang="en-US"/>
              <a:pPr/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70662" name="Rectangle 3"/>
          <p:cNvSpPr>
            <a:spLocks noChangeArrowheads="1"/>
          </p:cNvSpPr>
          <p:nvPr/>
        </p:nvSpPr>
        <p:spPr bwMode="auto">
          <a:xfrm>
            <a:off x="509588" y="1397000"/>
            <a:ext cx="8324850" cy="304442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Suppose the instruction is not issued by the Issue stage if a RAW hazard exists or the required FU is busy, and that operands are registered by functional unit on issue:</a:t>
            </a:r>
          </a:p>
          <a:p>
            <a:pPr>
              <a:spcBef>
                <a:spcPct val="0"/>
              </a:spcBef>
            </a:pP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Can the issued instruction cause a</a:t>
            </a:r>
          </a:p>
          <a:p>
            <a:pPr lvl="2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WAR hazard ?</a:t>
            </a:r>
            <a:endParaRPr lang="en-US" sz="2400" dirty="0">
              <a:solidFill>
                <a:srgbClr val="FC0128"/>
              </a:solidFill>
              <a:latin typeface="Calibri"/>
              <a:cs typeface="Calibri"/>
            </a:endParaRPr>
          </a:p>
          <a:p>
            <a:pPr lvl="2">
              <a:spcBef>
                <a:spcPct val="0"/>
              </a:spcBef>
            </a:pP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2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WAW hazard ?</a:t>
            </a:r>
          </a:p>
        </p:txBody>
      </p:sp>
      <p:sp>
        <p:nvSpPr>
          <p:cNvPr id="1768452" name="Text Box 4"/>
          <p:cNvSpPr txBox="1">
            <a:spLocks noChangeArrowheads="1"/>
          </p:cNvSpPr>
          <p:nvPr/>
        </p:nvSpPr>
        <p:spPr bwMode="auto">
          <a:xfrm>
            <a:off x="2405743" y="3641203"/>
            <a:ext cx="552478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i="1" dirty="0">
                <a:solidFill>
                  <a:srgbClr val="FF0000"/>
                </a:solidFill>
                <a:latin typeface="Calibri"/>
                <a:cs typeface="Calibri"/>
              </a:rPr>
              <a:t>NO: Earlier instructions read their operands at issue</a:t>
            </a:r>
          </a:p>
        </p:txBody>
      </p:sp>
      <p:sp>
        <p:nvSpPr>
          <p:cNvPr id="1768453" name="Text Box 5"/>
          <p:cNvSpPr txBox="1">
            <a:spLocks noChangeArrowheads="1"/>
          </p:cNvSpPr>
          <p:nvPr/>
        </p:nvSpPr>
        <p:spPr bwMode="auto">
          <a:xfrm>
            <a:off x="2438400" y="4400490"/>
            <a:ext cx="32722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i="1" dirty="0">
                <a:solidFill>
                  <a:srgbClr val="FF0000"/>
                </a:solidFill>
                <a:latin typeface="Calibri"/>
                <a:cs typeface="Calibri"/>
              </a:rPr>
              <a:t>YES: Out-of-order completion</a:t>
            </a:r>
          </a:p>
        </p:txBody>
      </p:sp>
    </p:spTree>
    <p:extLst>
      <p:ext uri="{BB962C8B-B14F-4D97-AF65-F5344CB8AC3E}">
        <p14:creationId xmlns:p14="http://schemas.microsoft.com/office/powerpoint/2010/main" val="3125312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8452" grpId="0" autoUpdateAnimBg="0"/>
      <p:bldP spid="176845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Simplifying the Data Structure ...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No WAR hazard </a:t>
            </a:r>
          </a:p>
          <a:p>
            <a:pPr marL="457200" lvl="1" indent="0">
              <a:buNone/>
            </a:pP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no need to keep src1 and src2</a:t>
            </a:r>
          </a:p>
          <a:p>
            <a:r>
              <a:rPr lang="en-US" sz="2800" dirty="0"/>
              <a:t>The Issue stage does not issue an instruction in case of a WAW hazard</a:t>
            </a:r>
          </a:p>
          <a:p>
            <a:pPr marL="457200" lvl="1" indent="0">
              <a:buNone/>
            </a:pP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a register name can occur at most once in the </a:t>
            </a:r>
            <a:r>
              <a:rPr lang="en-US" sz="2000" dirty="0" err="1"/>
              <a:t>dest</a:t>
            </a:r>
            <a:r>
              <a:rPr lang="en-US" sz="2000" dirty="0"/>
              <a:t> column</a:t>
            </a:r>
          </a:p>
          <a:p>
            <a:r>
              <a:rPr lang="en-US" sz="2800" dirty="0"/>
              <a:t>WP[</a:t>
            </a:r>
            <a:r>
              <a:rPr lang="en-US" sz="2800" dirty="0" err="1"/>
              <a:t>reg</a:t>
            </a:r>
            <a:r>
              <a:rPr lang="en-US" sz="2800" dirty="0"/>
              <a:t>#] : a bit-vector to record the registers for which writes are pending</a:t>
            </a:r>
          </a:p>
          <a:p>
            <a:pPr lvl="1"/>
            <a:r>
              <a:rPr lang="en-US" sz="2000" dirty="0"/>
              <a:t>These bits are set by the Issue stage and cleared by the WB stage</a:t>
            </a:r>
          </a:p>
          <a:p>
            <a:pPr marL="457200" lvl="1" indent="0">
              <a:buNone/>
            </a:pPr>
            <a:r>
              <a:rPr lang="en-US" sz="2000" dirty="0">
                <a:sym typeface="Wingdings" pitchFamily="2" charset="2"/>
              </a:rPr>
              <a:t></a:t>
            </a:r>
            <a:r>
              <a:rPr lang="en-US" sz="2000" dirty="0"/>
              <a:t> Each pipeline stage in the FU's must carry the register destination field and a flag to indicate if it is valid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539-C0CE-8C49-95BC-25CB5D6B0140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6240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/>
              <a:t>Scoreboard for In-order Issue</a:t>
            </a:r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41D9A2-58A2-D34F-B277-A93AC2093E5F}" type="slidenum">
              <a:rPr lang="en-US"/>
              <a:pPr/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74758" name="Rectangle 3"/>
          <p:cNvSpPr>
            <a:spLocks noChangeArrowheads="1"/>
          </p:cNvSpPr>
          <p:nvPr/>
        </p:nvSpPr>
        <p:spPr bwMode="auto">
          <a:xfrm>
            <a:off x="720725" y="762000"/>
            <a:ext cx="8245475" cy="55681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Busy[FU#] : 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a bit-vector to indicate FU’s availability.</a:t>
            </a:r>
          </a:p>
          <a:p>
            <a:pPr lvl="4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  (FU = </a:t>
            </a:r>
            <a:r>
              <a:rPr lang="en-US" sz="2400" dirty="0" err="1">
                <a:solidFill>
                  <a:srgbClr val="000000"/>
                </a:solidFill>
                <a:latin typeface="Calibri"/>
                <a:cs typeface="Calibri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, Add, </a:t>
            </a:r>
            <a:r>
              <a:rPr lang="en-US" sz="2400" dirty="0" err="1">
                <a:solidFill>
                  <a:srgbClr val="000000"/>
                </a:solidFill>
                <a:latin typeface="Calibri"/>
                <a:cs typeface="Calibri"/>
              </a:rPr>
              <a:t>Mult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alibri"/>
                <a:cs typeface="Calibri"/>
              </a:rPr>
              <a:t>Div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  <a:p>
            <a:pPr lvl="1"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These bits are hardwired to FU's.</a:t>
            </a:r>
          </a:p>
          <a:p>
            <a:pPr lvl="4">
              <a:spcBef>
                <a:spcPct val="0"/>
              </a:spcBef>
            </a:pPr>
            <a:endParaRPr lang="en-US" dirty="0">
              <a:solidFill>
                <a:srgbClr val="56127A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WP[</a:t>
            </a:r>
            <a:r>
              <a:rPr lang="en-US" sz="2800" dirty="0" err="1">
                <a:solidFill>
                  <a:srgbClr val="000000"/>
                </a:solidFill>
                <a:latin typeface="Calibri"/>
                <a:cs typeface="Calibri"/>
              </a:rPr>
              <a:t>reg</a:t>
            </a: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#] : 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a bit-vector to record the registers for which writes are pending. </a:t>
            </a:r>
          </a:p>
          <a:p>
            <a:pPr lvl="1"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These bits are set by Issue stage and cleared by WB stage</a:t>
            </a:r>
          </a:p>
          <a:p>
            <a:pPr>
              <a:spcBef>
                <a:spcPct val="0"/>
              </a:spcBef>
            </a:pPr>
            <a:endParaRPr lang="en-US" sz="1800" dirty="0">
              <a:solidFill>
                <a:srgbClr val="56127A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Issue checks the instruction (</a:t>
            </a:r>
            <a:r>
              <a:rPr lang="en-US" sz="2800" dirty="0" err="1">
                <a:solidFill>
                  <a:srgbClr val="000000"/>
                </a:solidFill>
                <a:latin typeface="Calibri"/>
                <a:cs typeface="Calibri"/>
              </a:rPr>
              <a:t>opcode</a:t>
            </a: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alibri"/>
                <a:cs typeface="Calibri"/>
              </a:rPr>
              <a:t>dest</a:t>
            </a: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 src1 src2) 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against the scoreboard (Busy &amp; WP) before issue</a:t>
            </a:r>
          </a:p>
          <a:p>
            <a:pPr>
              <a:spcBef>
                <a:spcPct val="0"/>
              </a:spcBef>
            </a:pPr>
            <a:endParaRPr lang="en-US" sz="1400" i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2"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FU available? 	</a:t>
            </a:r>
          </a:p>
          <a:p>
            <a:pPr lvl="2"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RAW?		</a:t>
            </a:r>
          </a:p>
          <a:p>
            <a:pPr lvl="2"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WAR?</a:t>
            </a:r>
            <a:endParaRPr lang="en-US" sz="2400" i="1" dirty="0">
              <a:solidFill>
                <a:srgbClr val="56127A"/>
              </a:solidFill>
              <a:latin typeface="Calibri"/>
              <a:cs typeface="Calibri"/>
            </a:endParaRPr>
          </a:p>
          <a:p>
            <a:pPr lvl="2"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WAW?</a:t>
            </a: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		</a:t>
            </a:r>
          </a:p>
        </p:txBody>
      </p:sp>
      <p:sp>
        <p:nvSpPr>
          <p:cNvPr id="1771524" name="Text Box 4"/>
          <p:cNvSpPr txBox="1">
            <a:spLocks noChangeArrowheads="1"/>
          </p:cNvSpPr>
          <p:nvPr/>
        </p:nvSpPr>
        <p:spPr bwMode="auto">
          <a:xfrm>
            <a:off x="3657600" y="4724400"/>
            <a:ext cx="2879589" cy="156966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Busy[FU#]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WP[src1] or WP[src2]</a:t>
            </a:r>
          </a:p>
          <a:p>
            <a:pPr>
              <a:spcBef>
                <a:spcPct val="0"/>
              </a:spcBef>
            </a:pPr>
            <a:r>
              <a:rPr lang="en-US" sz="2400" i="1" dirty="0">
                <a:solidFill>
                  <a:srgbClr val="FF0000"/>
                </a:solidFill>
                <a:latin typeface="Calibri"/>
                <a:cs typeface="Calibri"/>
              </a:rPr>
              <a:t>cannot arise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WP[</a:t>
            </a:r>
            <a:r>
              <a:rPr lang="en-US" sz="2400" dirty="0" err="1">
                <a:solidFill>
                  <a:srgbClr val="FF0000"/>
                </a:solidFill>
                <a:latin typeface="Calibri"/>
                <a:cs typeface="Calibri"/>
              </a:rPr>
              <a:t>dest</a:t>
            </a: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55966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24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292975" cy="736600"/>
          </a:xfrm>
          <a:noFill/>
        </p:spPr>
        <p:txBody>
          <a:bodyPr lIns="90488" tIns="44450" rIns="90488" bIns="44450"/>
          <a:lstStyle/>
          <a:p>
            <a:pPr>
              <a:lnSpc>
                <a:spcPct val="85000"/>
              </a:lnSpc>
            </a:pPr>
            <a:r>
              <a:rPr lang="en-US" dirty="0"/>
              <a:t>Scoreboard Dynamics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0AEDB-9DF3-C948-82BB-D8A75BD4F6C7}" type="slidenum">
              <a:rPr lang="en-US"/>
              <a:pPr/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76806" name="Rectangle 3"/>
          <p:cNvSpPr>
            <a:spLocks noChangeArrowheads="1"/>
          </p:cNvSpPr>
          <p:nvPr/>
        </p:nvSpPr>
        <p:spPr bwMode="auto">
          <a:xfrm>
            <a:off x="457200" y="5018088"/>
            <a:ext cx="5022332" cy="15670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rgbClr val="FF0000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FF0000"/>
                </a:solidFill>
                <a:latin typeface="Verdana" charset="0"/>
              </a:rPr>
              <a:t>1 	 </a:t>
            </a:r>
            <a:r>
              <a:rPr lang="en-US" dirty="0">
                <a:solidFill>
                  <a:srgbClr val="FF0000"/>
                </a:solidFill>
                <a:latin typeface="Verdana" charset="0"/>
              </a:rPr>
              <a:t>FDIV.D		f6, 	f6,	f4</a:t>
            </a:r>
          </a:p>
          <a:p>
            <a:pPr>
              <a:spcBef>
                <a:spcPct val="0"/>
              </a:spcBef>
            </a:pPr>
            <a:r>
              <a:rPr lang="en-US" i="1" dirty="0">
                <a:solidFill>
                  <a:srgbClr val="56127A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56127A"/>
                </a:solidFill>
                <a:latin typeface="Verdana" charset="0"/>
              </a:rPr>
              <a:t>2</a:t>
            </a:r>
            <a:r>
              <a:rPr lang="en-US" dirty="0">
                <a:solidFill>
                  <a:srgbClr val="56127A"/>
                </a:solidFill>
                <a:latin typeface="Verdana" charset="0"/>
              </a:rPr>
              <a:t>	 FLD		f2,	45(x3) </a:t>
            </a:r>
          </a:p>
          <a:p>
            <a:pPr>
              <a:spcBef>
                <a:spcPct val="0"/>
              </a:spcBef>
            </a:pPr>
            <a:r>
              <a:rPr lang="en-US" i="1" dirty="0">
                <a:solidFill>
                  <a:srgbClr val="006600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006600"/>
                </a:solidFill>
                <a:latin typeface="Verdana" charset="0"/>
              </a:rPr>
              <a:t>3</a:t>
            </a:r>
            <a:r>
              <a:rPr lang="en-US" dirty="0">
                <a:solidFill>
                  <a:srgbClr val="006600"/>
                </a:solidFill>
                <a:latin typeface="Verdana" charset="0"/>
              </a:rPr>
              <a:t>	 FMULT.D	f0,	f2,	f4</a:t>
            </a:r>
          </a:p>
          <a:p>
            <a:pPr>
              <a:spcBef>
                <a:spcPct val="0"/>
              </a:spcBef>
            </a:pPr>
            <a:r>
              <a:rPr lang="en-US" i="1" dirty="0">
                <a:solidFill>
                  <a:srgbClr val="16E8E3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16E8E3"/>
                </a:solidFill>
                <a:latin typeface="Verdana" charset="0"/>
              </a:rPr>
              <a:t>4</a:t>
            </a:r>
            <a:r>
              <a:rPr lang="en-US" dirty="0">
                <a:solidFill>
                  <a:srgbClr val="16E8E3"/>
                </a:solidFill>
                <a:latin typeface="Verdana" charset="0"/>
              </a:rPr>
              <a:t>	 FDIV.D		f8,	f6,	f2</a:t>
            </a:r>
          </a:p>
          <a:p>
            <a:pPr>
              <a:spcBef>
                <a:spcPct val="0"/>
              </a:spcBef>
            </a:pPr>
            <a:r>
              <a:rPr lang="en-US" i="1" dirty="0">
                <a:solidFill>
                  <a:srgbClr val="660033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660033"/>
                </a:solidFill>
                <a:latin typeface="Verdana" charset="0"/>
              </a:rPr>
              <a:t>5</a:t>
            </a:r>
            <a:r>
              <a:rPr lang="en-US" dirty="0">
                <a:solidFill>
                  <a:srgbClr val="660033"/>
                </a:solidFill>
                <a:latin typeface="Verdana" charset="0"/>
              </a:rPr>
              <a:t>	 FSUB.D		f10,	f0,	f6</a:t>
            </a:r>
          </a:p>
          <a:p>
            <a:pPr>
              <a:spcBef>
                <a:spcPct val="0"/>
              </a:spcBef>
            </a:pPr>
            <a:r>
              <a:rPr lang="en-US" i="1" dirty="0">
                <a:solidFill>
                  <a:srgbClr val="3118E6"/>
                </a:solidFill>
                <a:latin typeface="Verdana" charset="0"/>
              </a:rPr>
              <a:t>I</a:t>
            </a:r>
            <a:r>
              <a:rPr lang="en-US" i="1" baseline="-25000" dirty="0">
                <a:solidFill>
                  <a:srgbClr val="3118E6"/>
                </a:solidFill>
                <a:latin typeface="Verdana" charset="0"/>
              </a:rPr>
              <a:t>6</a:t>
            </a:r>
            <a:r>
              <a:rPr lang="en-US" dirty="0">
                <a:solidFill>
                  <a:srgbClr val="3118E6"/>
                </a:solidFill>
                <a:latin typeface="Verdana" charset="0"/>
              </a:rPr>
              <a:t>	 FADD.D		f6,	f8,	f2</a:t>
            </a:r>
          </a:p>
        </p:txBody>
      </p:sp>
      <p:sp>
        <p:nvSpPr>
          <p:cNvPr id="76807" name="Rectangle 4"/>
          <p:cNvSpPr>
            <a:spLocks noChangeArrowheads="1"/>
          </p:cNvSpPr>
          <p:nvPr/>
        </p:nvSpPr>
        <p:spPr bwMode="auto">
          <a:xfrm>
            <a:off x="736600" y="533400"/>
            <a:ext cx="7848600" cy="6985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lvl="1"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Verdana" charset="0"/>
              </a:rPr>
              <a:t>Functional Unit Status	  	   Registers Reserved </a:t>
            </a:r>
          </a:p>
          <a:p>
            <a:pPr lvl="1"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Verdana" charset="0"/>
              </a:rPr>
              <a:t>Int(1) Add(1)  Mult(3)   Div(4)    WB	</a:t>
            </a:r>
            <a:r>
              <a:rPr lang="en-US" sz="2000">
                <a:solidFill>
                  <a:srgbClr val="000000"/>
                </a:solidFill>
                <a:latin typeface="Verdana" charset="0"/>
              </a:rPr>
              <a:t>for Writes</a:t>
            </a:r>
            <a:endParaRPr lang="en-US" sz="1800">
              <a:solidFill>
                <a:srgbClr val="000000"/>
              </a:solidFill>
              <a:latin typeface="Verdana" charset="0"/>
            </a:endParaRPr>
          </a:p>
        </p:txBody>
      </p:sp>
      <p:grpSp>
        <p:nvGrpSpPr>
          <p:cNvPr id="76808" name="Group 5"/>
          <p:cNvGrpSpPr>
            <a:grpSpLocks/>
          </p:cNvGrpSpPr>
          <p:nvPr/>
        </p:nvGrpSpPr>
        <p:grpSpPr bwMode="auto">
          <a:xfrm>
            <a:off x="615950" y="609600"/>
            <a:ext cx="7778750" cy="4343400"/>
            <a:chOff x="388" y="480"/>
            <a:chExt cx="4900" cy="2736"/>
          </a:xfrm>
        </p:grpSpPr>
        <p:sp>
          <p:nvSpPr>
            <p:cNvPr id="76810" name="Line 6"/>
            <p:cNvSpPr>
              <a:spLocks noChangeShapeType="1"/>
            </p:cNvSpPr>
            <p:nvPr/>
          </p:nvSpPr>
          <p:spPr bwMode="auto">
            <a:xfrm>
              <a:off x="433" y="917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811" name="Line 7"/>
            <p:cNvSpPr>
              <a:spLocks noChangeShapeType="1"/>
            </p:cNvSpPr>
            <p:nvPr/>
          </p:nvSpPr>
          <p:spPr bwMode="auto">
            <a:xfrm>
              <a:off x="423" y="1114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812" name="Line 8"/>
            <p:cNvSpPr>
              <a:spLocks noChangeShapeType="1"/>
            </p:cNvSpPr>
            <p:nvPr/>
          </p:nvSpPr>
          <p:spPr bwMode="auto">
            <a:xfrm>
              <a:off x="413" y="1308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813" name="Line 9"/>
            <p:cNvSpPr>
              <a:spLocks noChangeShapeType="1"/>
            </p:cNvSpPr>
            <p:nvPr/>
          </p:nvSpPr>
          <p:spPr bwMode="auto">
            <a:xfrm>
              <a:off x="403" y="1511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814" name="Line 10"/>
            <p:cNvSpPr>
              <a:spLocks noChangeShapeType="1"/>
            </p:cNvSpPr>
            <p:nvPr/>
          </p:nvSpPr>
          <p:spPr bwMode="auto">
            <a:xfrm>
              <a:off x="393" y="1695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815" name="Line 11"/>
            <p:cNvSpPr>
              <a:spLocks noChangeShapeType="1"/>
            </p:cNvSpPr>
            <p:nvPr/>
          </p:nvSpPr>
          <p:spPr bwMode="auto">
            <a:xfrm>
              <a:off x="400" y="1890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816" name="Line 12"/>
            <p:cNvSpPr>
              <a:spLocks noChangeShapeType="1"/>
            </p:cNvSpPr>
            <p:nvPr/>
          </p:nvSpPr>
          <p:spPr bwMode="auto">
            <a:xfrm>
              <a:off x="408" y="2083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817" name="Line 13"/>
            <p:cNvSpPr>
              <a:spLocks noChangeShapeType="1"/>
            </p:cNvSpPr>
            <p:nvPr/>
          </p:nvSpPr>
          <p:spPr bwMode="auto">
            <a:xfrm>
              <a:off x="390" y="2277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818" name="Line 14"/>
            <p:cNvSpPr>
              <a:spLocks noChangeShapeType="1"/>
            </p:cNvSpPr>
            <p:nvPr/>
          </p:nvSpPr>
          <p:spPr bwMode="auto">
            <a:xfrm>
              <a:off x="388" y="2462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76819" name="Group 15"/>
            <p:cNvGrpSpPr>
              <a:grpSpLocks/>
            </p:cNvGrpSpPr>
            <p:nvPr/>
          </p:nvGrpSpPr>
          <p:grpSpPr bwMode="auto">
            <a:xfrm>
              <a:off x="2016" y="912"/>
              <a:ext cx="960" cy="2304"/>
              <a:chOff x="2016" y="912"/>
              <a:chExt cx="960" cy="2304"/>
            </a:xfrm>
          </p:grpSpPr>
          <p:sp>
            <p:nvSpPr>
              <p:cNvPr id="76830" name="Line 16"/>
              <p:cNvSpPr>
                <a:spLocks noChangeShapeType="1"/>
              </p:cNvSpPr>
              <p:nvPr/>
            </p:nvSpPr>
            <p:spPr bwMode="auto">
              <a:xfrm flipH="1">
                <a:off x="2016" y="912"/>
                <a:ext cx="0" cy="2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6831" name="Line 1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6832" name="Line 18"/>
              <p:cNvSpPr>
                <a:spLocks noChangeShapeType="1"/>
              </p:cNvSpPr>
              <p:nvPr/>
            </p:nvSpPr>
            <p:spPr bwMode="auto">
              <a:xfrm>
                <a:off x="2592" y="912"/>
                <a:ext cx="0" cy="2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6833" name="Line 19"/>
              <p:cNvSpPr>
                <a:spLocks noChangeShapeType="1"/>
              </p:cNvSpPr>
              <p:nvPr/>
            </p:nvSpPr>
            <p:spPr bwMode="auto">
              <a:xfrm flipH="1">
                <a:off x="2784" y="912"/>
                <a:ext cx="0" cy="2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6834" name="Line 20"/>
              <p:cNvSpPr>
                <a:spLocks noChangeShapeType="1"/>
              </p:cNvSpPr>
              <p:nvPr/>
            </p:nvSpPr>
            <p:spPr bwMode="auto">
              <a:xfrm flipH="1">
                <a:off x="2976" y="912"/>
                <a:ext cx="0" cy="2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6820" name="Line 21"/>
            <p:cNvSpPr>
              <a:spLocks noChangeShapeType="1"/>
            </p:cNvSpPr>
            <p:nvPr/>
          </p:nvSpPr>
          <p:spPr bwMode="auto">
            <a:xfrm>
              <a:off x="396" y="2662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821" name="Line 22"/>
            <p:cNvSpPr>
              <a:spLocks noChangeShapeType="1"/>
            </p:cNvSpPr>
            <p:nvPr/>
          </p:nvSpPr>
          <p:spPr bwMode="auto">
            <a:xfrm>
              <a:off x="420" y="2838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822" name="Line 23"/>
            <p:cNvSpPr>
              <a:spLocks noChangeShapeType="1"/>
            </p:cNvSpPr>
            <p:nvPr/>
          </p:nvSpPr>
          <p:spPr bwMode="auto">
            <a:xfrm flipH="1">
              <a:off x="768" y="480"/>
              <a:ext cx="0" cy="27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823" name="Line 24"/>
            <p:cNvSpPr>
              <a:spLocks noChangeShapeType="1"/>
            </p:cNvSpPr>
            <p:nvPr/>
          </p:nvSpPr>
          <p:spPr bwMode="auto">
            <a:xfrm>
              <a:off x="3534" y="480"/>
              <a:ext cx="0" cy="2736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824" name="Line 25"/>
            <p:cNvSpPr>
              <a:spLocks noChangeShapeType="1"/>
            </p:cNvSpPr>
            <p:nvPr/>
          </p:nvSpPr>
          <p:spPr bwMode="auto">
            <a:xfrm>
              <a:off x="1248" y="768"/>
              <a:ext cx="0" cy="24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825" name="Line 26"/>
            <p:cNvSpPr>
              <a:spLocks noChangeShapeType="1"/>
            </p:cNvSpPr>
            <p:nvPr/>
          </p:nvSpPr>
          <p:spPr bwMode="auto">
            <a:xfrm flipH="1">
              <a:off x="1824" y="768"/>
              <a:ext cx="0" cy="24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826" name="Line 27"/>
            <p:cNvSpPr>
              <a:spLocks noChangeShapeType="1"/>
            </p:cNvSpPr>
            <p:nvPr/>
          </p:nvSpPr>
          <p:spPr bwMode="auto">
            <a:xfrm>
              <a:off x="2400" y="768"/>
              <a:ext cx="0" cy="24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827" name="Line 28"/>
            <p:cNvSpPr>
              <a:spLocks noChangeShapeType="1"/>
            </p:cNvSpPr>
            <p:nvPr/>
          </p:nvSpPr>
          <p:spPr bwMode="auto">
            <a:xfrm>
              <a:off x="3186" y="768"/>
              <a:ext cx="0" cy="24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828" name="Line 29"/>
            <p:cNvSpPr>
              <a:spLocks noChangeShapeType="1"/>
            </p:cNvSpPr>
            <p:nvPr/>
          </p:nvSpPr>
          <p:spPr bwMode="auto">
            <a:xfrm>
              <a:off x="404" y="3022"/>
              <a:ext cx="48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829" name="Line 30"/>
            <p:cNvSpPr>
              <a:spLocks noChangeShapeType="1"/>
            </p:cNvSpPr>
            <p:nvPr/>
          </p:nvSpPr>
          <p:spPr bwMode="auto">
            <a:xfrm flipV="1">
              <a:off x="432" y="3216"/>
              <a:ext cx="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772575" name="Rectangle 31"/>
          <p:cNvSpPr>
            <a:spLocks noChangeArrowheads="1"/>
          </p:cNvSpPr>
          <p:nvPr/>
        </p:nvSpPr>
        <p:spPr bwMode="auto">
          <a:xfrm>
            <a:off x="725488" y="1260475"/>
            <a:ext cx="7848600" cy="3708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Verdana" charset="0"/>
              </a:rPr>
              <a:t> t0  </a:t>
            </a:r>
            <a:r>
              <a:rPr lang="en-US" i="1">
                <a:solidFill>
                  <a:srgbClr val="FF0000"/>
                </a:solidFill>
                <a:latin typeface="Verdana" charset="0"/>
              </a:rPr>
              <a:t>I</a:t>
            </a:r>
            <a:r>
              <a:rPr lang="en-US" i="1" baseline="-25000">
                <a:solidFill>
                  <a:srgbClr val="FF0000"/>
                </a:solidFill>
                <a:latin typeface="Verdana" charset="0"/>
              </a:rPr>
              <a:t>1</a:t>
            </a:r>
            <a:r>
              <a:rPr lang="en-US" sz="1800">
                <a:solidFill>
                  <a:srgbClr val="FF0000"/>
                </a:solidFill>
                <a:latin typeface="Verdana" charset="0"/>
              </a:rPr>
              <a:t> 			    f6		  	f6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Verdana" charset="0"/>
              </a:rPr>
              <a:t> t1  </a:t>
            </a:r>
            <a:r>
              <a:rPr lang="en-US" i="1">
                <a:solidFill>
                  <a:srgbClr val="56127A"/>
                </a:solidFill>
                <a:latin typeface="Verdana" charset="0"/>
              </a:rPr>
              <a:t>I</a:t>
            </a:r>
            <a:r>
              <a:rPr lang="en-US" i="1" baseline="-25000">
                <a:solidFill>
                  <a:srgbClr val="56127A"/>
                </a:solidFill>
                <a:latin typeface="Verdana" charset="0"/>
              </a:rPr>
              <a:t>2</a:t>
            </a:r>
            <a:r>
              <a:rPr lang="en-US" sz="1800">
                <a:solidFill>
                  <a:srgbClr val="56127A"/>
                </a:solidFill>
                <a:latin typeface="Verdana" charset="0"/>
              </a:rPr>
              <a:t>   f2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		       </a:t>
            </a:r>
            <a:r>
              <a:rPr lang="en-US" sz="1800">
                <a:solidFill>
                  <a:srgbClr val="FF0000"/>
                </a:solidFill>
                <a:latin typeface="Verdana" charset="0"/>
              </a:rPr>
              <a:t>f6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			</a:t>
            </a:r>
            <a:r>
              <a:rPr lang="en-US" sz="1800">
                <a:solidFill>
                  <a:srgbClr val="FF0000"/>
                </a:solidFill>
                <a:latin typeface="Verdana" charset="0"/>
              </a:rPr>
              <a:t>f6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, </a:t>
            </a:r>
            <a:r>
              <a:rPr lang="en-US" sz="1800">
                <a:solidFill>
                  <a:srgbClr val="56127A"/>
                </a:solidFill>
                <a:latin typeface="Verdana" charset="0"/>
              </a:rPr>
              <a:t>f2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Verdana" charset="0"/>
              </a:rPr>
              <a:t> t2		    	           </a:t>
            </a:r>
            <a:r>
              <a:rPr lang="en-US" sz="1800">
                <a:solidFill>
                  <a:srgbClr val="FF0000"/>
                </a:solidFill>
                <a:latin typeface="Verdana" charset="0"/>
              </a:rPr>
              <a:t>f6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      </a:t>
            </a:r>
            <a:r>
              <a:rPr lang="en-US" sz="1800">
                <a:solidFill>
                  <a:srgbClr val="56127A"/>
                </a:solidFill>
                <a:latin typeface="Verdana" charset="0"/>
              </a:rPr>
              <a:t>f2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   	</a:t>
            </a:r>
            <a:r>
              <a:rPr lang="en-US" sz="1800">
                <a:solidFill>
                  <a:srgbClr val="FF0000"/>
                </a:solidFill>
                <a:latin typeface="Verdana" charset="0"/>
              </a:rPr>
              <a:t>f6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, </a:t>
            </a:r>
            <a:r>
              <a:rPr lang="en-US" sz="1800">
                <a:solidFill>
                  <a:srgbClr val="56127A"/>
                </a:solidFill>
                <a:latin typeface="Verdana" charset="0"/>
              </a:rPr>
              <a:t>f2		</a:t>
            </a:r>
            <a:r>
              <a:rPr lang="en-US" i="1" u="sng">
                <a:solidFill>
                  <a:srgbClr val="56127A"/>
                </a:solidFill>
                <a:latin typeface="Verdana" charset="0"/>
              </a:rPr>
              <a:t>I</a:t>
            </a:r>
            <a:r>
              <a:rPr lang="en-US" i="1" baseline="-25000">
                <a:solidFill>
                  <a:srgbClr val="56127A"/>
                </a:solidFill>
                <a:latin typeface="Verdana" charset="0"/>
              </a:rPr>
              <a:t>2</a:t>
            </a:r>
            <a:endParaRPr lang="en-US" sz="1800">
              <a:solidFill>
                <a:srgbClr val="56127A"/>
              </a:solidFill>
              <a:latin typeface="Verdana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Verdana" charset="0"/>
              </a:rPr>
              <a:t> t3  </a:t>
            </a:r>
            <a:r>
              <a:rPr lang="en-US" i="1">
                <a:solidFill>
                  <a:srgbClr val="006600"/>
                </a:solidFill>
                <a:latin typeface="Verdana" charset="0"/>
              </a:rPr>
              <a:t>I</a:t>
            </a:r>
            <a:r>
              <a:rPr lang="en-US" i="1" baseline="-25000">
                <a:solidFill>
                  <a:srgbClr val="006600"/>
                </a:solidFill>
                <a:latin typeface="Verdana" charset="0"/>
              </a:rPr>
              <a:t>3</a:t>
            </a:r>
            <a:r>
              <a:rPr lang="en-US" sz="1800">
                <a:solidFill>
                  <a:srgbClr val="006600"/>
                </a:solidFill>
                <a:latin typeface="Verdana" charset="0"/>
              </a:rPr>
              <a:t>		    f0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		   </a:t>
            </a:r>
            <a:r>
              <a:rPr lang="en-US" sz="1800">
                <a:solidFill>
                  <a:srgbClr val="FF0000"/>
                </a:solidFill>
                <a:latin typeface="Verdana" charset="0"/>
              </a:rPr>
              <a:t> f6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	   	</a:t>
            </a:r>
            <a:r>
              <a:rPr lang="en-US" sz="1800">
                <a:solidFill>
                  <a:srgbClr val="FF0000"/>
                </a:solidFill>
                <a:latin typeface="Verdana" charset="0"/>
              </a:rPr>
              <a:t>f6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, </a:t>
            </a:r>
            <a:r>
              <a:rPr lang="en-US" sz="1800">
                <a:solidFill>
                  <a:srgbClr val="00AE00"/>
                </a:solidFill>
                <a:latin typeface="Verdana" charset="0"/>
              </a:rPr>
              <a:t>f0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Verdana" charset="0"/>
              </a:rPr>
              <a:t> t4		        </a:t>
            </a:r>
            <a:r>
              <a:rPr lang="en-US" sz="1800">
                <a:solidFill>
                  <a:srgbClr val="006600"/>
                </a:solidFill>
                <a:latin typeface="Verdana" charset="0"/>
              </a:rPr>
              <a:t>f0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   	         </a:t>
            </a:r>
            <a:r>
              <a:rPr lang="en-US" sz="1800">
                <a:solidFill>
                  <a:srgbClr val="FF0000"/>
                </a:solidFill>
                <a:latin typeface="Verdana" charset="0"/>
              </a:rPr>
              <a:t>f6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   	</a:t>
            </a:r>
            <a:r>
              <a:rPr lang="en-US" sz="1800">
                <a:solidFill>
                  <a:srgbClr val="FF0000"/>
                </a:solidFill>
                <a:latin typeface="Verdana" charset="0"/>
              </a:rPr>
              <a:t>f6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, </a:t>
            </a:r>
            <a:r>
              <a:rPr lang="en-US" sz="1800">
                <a:solidFill>
                  <a:srgbClr val="00AE00"/>
                </a:solidFill>
                <a:latin typeface="Verdana" charset="0"/>
              </a:rPr>
              <a:t>f0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		</a:t>
            </a:r>
            <a:r>
              <a:rPr lang="en-US" i="1" u="sng">
                <a:solidFill>
                  <a:srgbClr val="FF0000"/>
                </a:solidFill>
                <a:latin typeface="Verdana" charset="0"/>
              </a:rPr>
              <a:t>I</a:t>
            </a:r>
            <a:r>
              <a:rPr lang="en-US" i="1" baseline="-25000">
                <a:solidFill>
                  <a:srgbClr val="FF0000"/>
                </a:solidFill>
                <a:latin typeface="Verdana" charset="0"/>
              </a:rPr>
              <a:t>1</a:t>
            </a:r>
            <a:endParaRPr lang="en-US" sz="1800">
              <a:solidFill>
                <a:srgbClr val="FF0000"/>
              </a:solidFill>
              <a:latin typeface="Verdana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Verdana" charset="0"/>
              </a:rPr>
              <a:t> t5  </a:t>
            </a:r>
            <a:r>
              <a:rPr lang="en-US" i="1">
                <a:solidFill>
                  <a:srgbClr val="16E8E3"/>
                </a:solidFill>
                <a:latin typeface="Verdana" charset="0"/>
              </a:rPr>
              <a:t>I</a:t>
            </a:r>
            <a:r>
              <a:rPr lang="en-US" i="1" baseline="-25000">
                <a:solidFill>
                  <a:srgbClr val="16E8E3"/>
                </a:solidFill>
                <a:latin typeface="Verdana" charset="0"/>
              </a:rPr>
              <a:t>4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		           </a:t>
            </a:r>
            <a:r>
              <a:rPr lang="en-US" sz="1800">
                <a:solidFill>
                  <a:srgbClr val="006600"/>
                </a:solidFill>
                <a:latin typeface="Verdana" charset="0"/>
              </a:rPr>
              <a:t>f0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 </a:t>
            </a:r>
            <a:r>
              <a:rPr lang="en-US" sz="1800">
                <a:solidFill>
                  <a:srgbClr val="16E8E3"/>
                </a:solidFill>
                <a:latin typeface="Verdana" charset="0"/>
              </a:rPr>
              <a:t>f8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		   	</a:t>
            </a:r>
            <a:r>
              <a:rPr lang="en-US" sz="1800">
                <a:solidFill>
                  <a:srgbClr val="006600"/>
                </a:solidFill>
                <a:latin typeface="Verdana" charset="0"/>
              </a:rPr>
              <a:t>f0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, </a:t>
            </a:r>
            <a:r>
              <a:rPr lang="en-US" sz="1800">
                <a:solidFill>
                  <a:srgbClr val="16E8E3"/>
                </a:solidFill>
                <a:latin typeface="Verdana" charset="0"/>
              </a:rPr>
              <a:t>f8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Verdana" charset="0"/>
              </a:rPr>
              <a:t> t6			       </a:t>
            </a:r>
            <a:r>
              <a:rPr lang="en-US" sz="1800">
                <a:solidFill>
                  <a:srgbClr val="16E8E3"/>
                </a:solidFill>
                <a:latin typeface="Verdana" charset="0"/>
              </a:rPr>
              <a:t>f8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	         </a:t>
            </a:r>
            <a:r>
              <a:rPr lang="en-US" sz="1800">
                <a:solidFill>
                  <a:srgbClr val="006600"/>
                </a:solidFill>
                <a:latin typeface="Verdana" charset="0"/>
              </a:rPr>
              <a:t>f0 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  	</a:t>
            </a:r>
            <a:r>
              <a:rPr lang="en-US" sz="1800">
                <a:solidFill>
                  <a:srgbClr val="006600"/>
                </a:solidFill>
                <a:latin typeface="Verdana" charset="0"/>
              </a:rPr>
              <a:t>f0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, </a:t>
            </a:r>
            <a:r>
              <a:rPr lang="en-US" sz="1800">
                <a:solidFill>
                  <a:srgbClr val="16E8E3"/>
                </a:solidFill>
                <a:latin typeface="Verdana" charset="0"/>
              </a:rPr>
              <a:t>f8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		</a:t>
            </a:r>
            <a:r>
              <a:rPr lang="en-US" i="1" u="sng">
                <a:solidFill>
                  <a:srgbClr val="00AE00"/>
                </a:solidFill>
                <a:latin typeface="Verdana" charset="0"/>
              </a:rPr>
              <a:t>I</a:t>
            </a:r>
            <a:r>
              <a:rPr lang="en-US" i="1" baseline="-25000">
                <a:solidFill>
                  <a:srgbClr val="00AE00"/>
                </a:solidFill>
                <a:latin typeface="Verdana" charset="0"/>
              </a:rPr>
              <a:t>3</a:t>
            </a:r>
            <a:endParaRPr lang="en-US" sz="1800">
              <a:solidFill>
                <a:srgbClr val="00AE00"/>
              </a:solidFill>
              <a:latin typeface="Verdana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Verdana" charset="0"/>
              </a:rPr>
              <a:t> t7  </a:t>
            </a:r>
            <a:r>
              <a:rPr lang="en-US" i="1">
                <a:solidFill>
                  <a:srgbClr val="660033"/>
                </a:solidFill>
                <a:latin typeface="Verdana" charset="0"/>
              </a:rPr>
              <a:t>I</a:t>
            </a:r>
            <a:r>
              <a:rPr lang="en-US" i="1" baseline="-25000">
                <a:solidFill>
                  <a:srgbClr val="660033"/>
                </a:solidFill>
                <a:latin typeface="Verdana" charset="0"/>
              </a:rPr>
              <a:t>5</a:t>
            </a:r>
            <a:r>
              <a:rPr lang="en-US" sz="1800">
                <a:solidFill>
                  <a:srgbClr val="660033"/>
                </a:solidFill>
                <a:latin typeface="Verdana" charset="0"/>
              </a:rPr>
              <a:t>	       f10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		</a:t>
            </a:r>
            <a:r>
              <a:rPr lang="en-US" sz="1800">
                <a:solidFill>
                  <a:srgbClr val="16E8E3"/>
                </a:solidFill>
                <a:latin typeface="Verdana" charset="0"/>
              </a:rPr>
              <a:t>f8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	   	</a:t>
            </a:r>
            <a:r>
              <a:rPr lang="en-US" sz="1800">
                <a:solidFill>
                  <a:srgbClr val="16E8E3"/>
                </a:solidFill>
                <a:latin typeface="Verdana" charset="0"/>
              </a:rPr>
              <a:t>f8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, </a:t>
            </a:r>
            <a:r>
              <a:rPr lang="en-US" sz="1800">
                <a:solidFill>
                  <a:srgbClr val="660033"/>
                </a:solidFill>
                <a:latin typeface="Verdana" charset="0"/>
              </a:rPr>
              <a:t>f10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Verdana" charset="0"/>
              </a:rPr>
              <a:t> t8				    </a:t>
            </a:r>
            <a:r>
              <a:rPr lang="en-US" sz="1800">
                <a:solidFill>
                  <a:srgbClr val="16E8E3"/>
                </a:solidFill>
                <a:latin typeface="Verdana" charset="0"/>
              </a:rPr>
              <a:t>f8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 </a:t>
            </a:r>
            <a:r>
              <a:rPr lang="en-US" sz="1800">
                <a:solidFill>
                  <a:srgbClr val="660033"/>
                </a:solidFill>
                <a:latin typeface="Verdana" charset="0"/>
              </a:rPr>
              <a:t>f10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   	</a:t>
            </a:r>
            <a:r>
              <a:rPr lang="en-US" sz="1800">
                <a:solidFill>
                  <a:srgbClr val="16E8E3"/>
                </a:solidFill>
                <a:latin typeface="Verdana" charset="0"/>
              </a:rPr>
              <a:t>f8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, </a:t>
            </a:r>
            <a:r>
              <a:rPr lang="en-US" sz="1800">
                <a:solidFill>
                  <a:srgbClr val="9EAD51"/>
                </a:solidFill>
                <a:latin typeface="Verdana" charset="0"/>
              </a:rPr>
              <a:t>f10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		</a:t>
            </a:r>
            <a:r>
              <a:rPr lang="en-US" i="1" u="sng">
                <a:solidFill>
                  <a:srgbClr val="9EAD51"/>
                </a:solidFill>
                <a:latin typeface="Verdana" charset="0"/>
              </a:rPr>
              <a:t>I</a:t>
            </a:r>
            <a:r>
              <a:rPr lang="en-US" i="1" baseline="-25000">
                <a:solidFill>
                  <a:srgbClr val="9EAD51"/>
                </a:solidFill>
                <a:latin typeface="Verdana" charset="0"/>
              </a:rPr>
              <a:t>5</a:t>
            </a:r>
            <a:endParaRPr lang="en-US" sz="1800">
              <a:solidFill>
                <a:srgbClr val="9EAD51"/>
              </a:solidFill>
              <a:latin typeface="Verdana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Verdana" charset="0"/>
              </a:rPr>
              <a:t> t9				         </a:t>
            </a:r>
            <a:r>
              <a:rPr lang="en-US" sz="1800">
                <a:solidFill>
                  <a:srgbClr val="16E8E3"/>
                </a:solidFill>
                <a:latin typeface="Verdana" charset="0"/>
              </a:rPr>
              <a:t>f8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   	</a:t>
            </a:r>
            <a:r>
              <a:rPr lang="en-US" sz="1800">
                <a:solidFill>
                  <a:srgbClr val="16E8E3"/>
                </a:solidFill>
                <a:latin typeface="Verdana" charset="0"/>
              </a:rPr>
              <a:t>f8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		</a:t>
            </a:r>
            <a:r>
              <a:rPr lang="en-US" i="1" u="sng">
                <a:solidFill>
                  <a:srgbClr val="16E8E3"/>
                </a:solidFill>
                <a:latin typeface="Verdana" charset="0"/>
              </a:rPr>
              <a:t>I</a:t>
            </a:r>
            <a:r>
              <a:rPr lang="en-US" i="1" baseline="-25000">
                <a:solidFill>
                  <a:srgbClr val="16E8E3"/>
                </a:solidFill>
                <a:latin typeface="Verdana" charset="0"/>
              </a:rPr>
              <a:t>4</a:t>
            </a:r>
            <a:endParaRPr lang="en-US" sz="1800">
              <a:solidFill>
                <a:srgbClr val="16E8E3"/>
              </a:solidFill>
              <a:latin typeface="Verdana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Verdana" charset="0"/>
              </a:rPr>
              <a:t>t10 </a:t>
            </a:r>
            <a:r>
              <a:rPr lang="en-US" i="1">
                <a:solidFill>
                  <a:srgbClr val="3118E6"/>
                </a:solidFill>
                <a:latin typeface="Verdana" charset="0"/>
              </a:rPr>
              <a:t>I</a:t>
            </a:r>
            <a:r>
              <a:rPr lang="en-US" i="1" baseline="-25000">
                <a:solidFill>
                  <a:srgbClr val="3118E6"/>
                </a:solidFill>
                <a:latin typeface="Verdana" charset="0"/>
              </a:rPr>
              <a:t>6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	       </a:t>
            </a:r>
            <a:r>
              <a:rPr lang="en-US" sz="1800">
                <a:solidFill>
                  <a:srgbClr val="3118E6"/>
                </a:solidFill>
                <a:latin typeface="Verdana" charset="0"/>
              </a:rPr>
              <a:t>f6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				    	</a:t>
            </a:r>
            <a:r>
              <a:rPr lang="en-US" sz="1800">
                <a:solidFill>
                  <a:srgbClr val="3118E6"/>
                </a:solidFill>
                <a:latin typeface="Verdana" charset="0"/>
              </a:rPr>
              <a:t>f6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Verdana" charset="0"/>
              </a:rPr>
              <a:t>t11	       			         </a:t>
            </a:r>
            <a:r>
              <a:rPr lang="en-US" sz="1800">
                <a:solidFill>
                  <a:srgbClr val="3118E6"/>
                </a:solidFill>
                <a:latin typeface="Verdana" charset="0"/>
              </a:rPr>
              <a:t>f6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    	</a:t>
            </a:r>
            <a:r>
              <a:rPr lang="en-US" sz="1800">
                <a:solidFill>
                  <a:srgbClr val="3118E6"/>
                </a:solidFill>
                <a:latin typeface="Verdana" charset="0"/>
              </a:rPr>
              <a:t>f6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		</a:t>
            </a:r>
            <a:r>
              <a:rPr lang="en-US" i="1" u="sng">
                <a:solidFill>
                  <a:srgbClr val="3118E6"/>
                </a:solidFill>
                <a:latin typeface="Verdana" charset="0"/>
              </a:rPr>
              <a:t>I</a:t>
            </a:r>
            <a:r>
              <a:rPr lang="en-US" i="1" baseline="-25000">
                <a:solidFill>
                  <a:srgbClr val="3118E6"/>
                </a:solidFill>
                <a:latin typeface="Verdana" charset="0"/>
              </a:rPr>
              <a:t>6</a:t>
            </a:r>
            <a:endParaRPr lang="en-US" sz="1800">
              <a:solidFill>
                <a:srgbClr val="000000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09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5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5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5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5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5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5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5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257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/>
              <a:t>In-Order Issue Limitations:</a:t>
            </a:r>
            <a:r>
              <a:rPr lang="en-US" sz="2000" i="1"/>
              <a:t> an example</a:t>
            </a:r>
            <a:endParaRPr lang="en-US"/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5814D5-1BD8-5A49-9CAE-0B38D9909219}" type="slidenum">
              <a:rPr lang="en-US"/>
              <a:pPr/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78854" name="Rectangle 3"/>
          <p:cNvSpPr>
            <a:spLocks noChangeArrowheads="1"/>
          </p:cNvSpPr>
          <p:nvPr/>
        </p:nvSpPr>
        <p:spPr bwMode="auto">
          <a:xfrm>
            <a:off x="381000" y="838200"/>
            <a:ext cx="6189784" cy="341888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					        latency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	FLD		f2, 	34(x2)		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	FLD		f4,	45(x3)		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long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	FMULT.D		f6,	f4,	f2	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	FSUB.D		f8,	f2,	f2	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	FDIV.D		f4,	f2,	f8	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6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	FADD.D		f10,	f6,	f4	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78855" name="Rectangle 4"/>
          <p:cNvSpPr>
            <a:spLocks noChangeArrowheads="1"/>
          </p:cNvSpPr>
          <p:nvPr/>
        </p:nvSpPr>
        <p:spPr bwMode="auto">
          <a:xfrm>
            <a:off x="404813" y="4748213"/>
            <a:ext cx="72040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Verdana" charset="0"/>
              </a:rPr>
              <a:t>In-order:	  1 (2,</a:t>
            </a:r>
            <a:r>
              <a:rPr lang="en-US" sz="1800" u="sng">
                <a:solidFill>
                  <a:srgbClr val="000000"/>
                </a:solidFill>
                <a:latin typeface="Verdana" charset="0"/>
              </a:rPr>
              <a:t>1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) .  .  .  .  .  .  </a:t>
            </a:r>
            <a:r>
              <a:rPr lang="en-US" sz="1800" u="sng">
                <a:solidFill>
                  <a:srgbClr val="000000"/>
                </a:solidFill>
                <a:latin typeface="Verdana" charset="0"/>
              </a:rPr>
              <a:t>2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 3 4 </a:t>
            </a:r>
            <a:r>
              <a:rPr lang="en-US" sz="1800" u="sng">
                <a:solidFill>
                  <a:srgbClr val="000000"/>
                </a:solidFill>
                <a:latin typeface="Verdana" charset="0"/>
              </a:rPr>
              <a:t>4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  </a:t>
            </a:r>
            <a:r>
              <a:rPr lang="en-US" sz="1800" u="sng">
                <a:solidFill>
                  <a:srgbClr val="000000"/>
                </a:solidFill>
                <a:latin typeface="Verdana" charset="0"/>
              </a:rPr>
              <a:t>3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 5 .  .  . </a:t>
            </a:r>
            <a:r>
              <a:rPr lang="en-US" sz="1800" u="sng">
                <a:solidFill>
                  <a:srgbClr val="000000"/>
                </a:solidFill>
                <a:latin typeface="Verdana" charset="0"/>
              </a:rPr>
              <a:t>5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 6 </a:t>
            </a:r>
            <a:r>
              <a:rPr lang="en-US" sz="1800" u="sng">
                <a:solidFill>
                  <a:srgbClr val="000000"/>
                </a:solidFill>
                <a:latin typeface="Verdana" charset="0"/>
              </a:rPr>
              <a:t>6</a:t>
            </a:r>
            <a:endParaRPr lang="en-US" sz="1800">
              <a:solidFill>
                <a:srgbClr val="000000"/>
              </a:solidFill>
              <a:latin typeface="Verdana" charset="0"/>
            </a:endParaRPr>
          </a:p>
        </p:txBody>
      </p:sp>
      <p:grpSp>
        <p:nvGrpSpPr>
          <p:cNvPr id="78856" name="Group 5"/>
          <p:cNvGrpSpPr>
            <a:grpSpLocks/>
          </p:cNvGrpSpPr>
          <p:nvPr/>
        </p:nvGrpSpPr>
        <p:grpSpPr bwMode="auto">
          <a:xfrm>
            <a:off x="7010400" y="889000"/>
            <a:ext cx="1790700" cy="3563938"/>
            <a:chOff x="4416" y="816"/>
            <a:chExt cx="1128" cy="2245"/>
          </a:xfrm>
        </p:grpSpPr>
        <p:grpSp>
          <p:nvGrpSpPr>
            <p:cNvPr id="78860" name="Group 6"/>
            <p:cNvGrpSpPr>
              <a:grpSpLocks/>
            </p:cNvGrpSpPr>
            <p:nvPr/>
          </p:nvGrpSpPr>
          <p:grpSpPr bwMode="auto">
            <a:xfrm>
              <a:off x="4416" y="816"/>
              <a:ext cx="320" cy="344"/>
              <a:chOff x="4416" y="816"/>
              <a:chExt cx="320" cy="344"/>
            </a:xfrm>
          </p:grpSpPr>
          <p:sp>
            <p:nvSpPr>
              <p:cNvPr id="78883" name="Oval 7"/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8884" name="Rectangle 8"/>
              <p:cNvSpPr>
                <a:spLocks noChangeArrowheads="1"/>
              </p:cNvSpPr>
              <p:nvPr/>
            </p:nvSpPr>
            <p:spPr bwMode="auto">
              <a:xfrm>
                <a:off x="4447" y="868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 i="1">
                    <a:solidFill>
                      <a:srgbClr val="000000"/>
                    </a:solidFill>
                    <a:latin typeface="Calibri"/>
                    <a:cs typeface="Calibri"/>
                  </a:rPr>
                  <a:t>1</a:t>
                </a:r>
              </a:p>
            </p:txBody>
          </p:sp>
        </p:grpSp>
        <p:grpSp>
          <p:nvGrpSpPr>
            <p:cNvPr id="78861" name="Group 9"/>
            <p:cNvGrpSpPr>
              <a:grpSpLocks/>
            </p:cNvGrpSpPr>
            <p:nvPr/>
          </p:nvGrpSpPr>
          <p:grpSpPr bwMode="auto">
            <a:xfrm>
              <a:off x="5224" y="816"/>
              <a:ext cx="320" cy="344"/>
              <a:chOff x="5224" y="816"/>
              <a:chExt cx="320" cy="344"/>
            </a:xfrm>
          </p:grpSpPr>
          <p:sp>
            <p:nvSpPr>
              <p:cNvPr id="78881" name="Oval 10"/>
              <p:cNvSpPr>
                <a:spLocks noChangeArrowheads="1"/>
              </p:cNvSpPr>
              <p:nvPr/>
            </p:nvSpPr>
            <p:spPr bwMode="auto">
              <a:xfrm>
                <a:off x="5224" y="816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8882" name="Rectangle 11"/>
              <p:cNvSpPr>
                <a:spLocks noChangeArrowheads="1"/>
              </p:cNvSpPr>
              <p:nvPr/>
            </p:nvSpPr>
            <p:spPr bwMode="auto">
              <a:xfrm>
                <a:off x="5271" y="860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 i="1">
                    <a:solidFill>
                      <a:srgbClr val="000000"/>
                    </a:solidFill>
                    <a:latin typeface="Calibri"/>
                    <a:cs typeface="Calibri"/>
                  </a:rPr>
                  <a:t>2</a:t>
                </a:r>
              </a:p>
            </p:txBody>
          </p:sp>
        </p:grpSp>
        <p:grpSp>
          <p:nvGrpSpPr>
            <p:cNvPr id="78862" name="Group 12"/>
            <p:cNvGrpSpPr>
              <a:grpSpLocks/>
            </p:cNvGrpSpPr>
            <p:nvPr/>
          </p:nvGrpSpPr>
          <p:grpSpPr bwMode="auto">
            <a:xfrm>
              <a:off x="5224" y="1504"/>
              <a:ext cx="320" cy="344"/>
              <a:chOff x="5224" y="1504"/>
              <a:chExt cx="320" cy="344"/>
            </a:xfrm>
          </p:grpSpPr>
          <p:sp>
            <p:nvSpPr>
              <p:cNvPr id="78879" name="Oval 13"/>
              <p:cNvSpPr>
                <a:spLocks noChangeArrowheads="1"/>
              </p:cNvSpPr>
              <p:nvPr/>
            </p:nvSpPr>
            <p:spPr bwMode="auto">
              <a:xfrm>
                <a:off x="5224" y="1504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8880" name="Rectangle 14"/>
              <p:cNvSpPr>
                <a:spLocks noChangeArrowheads="1"/>
              </p:cNvSpPr>
              <p:nvPr/>
            </p:nvSpPr>
            <p:spPr bwMode="auto">
              <a:xfrm>
                <a:off x="5263" y="1556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 i="1">
                    <a:solidFill>
                      <a:srgbClr val="000000"/>
                    </a:solidFill>
                    <a:latin typeface="Calibri"/>
                    <a:cs typeface="Calibri"/>
                  </a:rPr>
                  <a:t>3</a:t>
                </a:r>
              </a:p>
            </p:txBody>
          </p:sp>
        </p:grpSp>
        <p:grpSp>
          <p:nvGrpSpPr>
            <p:cNvPr id="78863" name="Group 15"/>
            <p:cNvGrpSpPr>
              <a:grpSpLocks/>
            </p:cNvGrpSpPr>
            <p:nvPr/>
          </p:nvGrpSpPr>
          <p:grpSpPr bwMode="auto">
            <a:xfrm>
              <a:off x="4424" y="1520"/>
              <a:ext cx="320" cy="344"/>
              <a:chOff x="4424" y="1520"/>
              <a:chExt cx="320" cy="344"/>
            </a:xfrm>
          </p:grpSpPr>
          <p:sp>
            <p:nvSpPr>
              <p:cNvPr id="78877" name="Oval 16"/>
              <p:cNvSpPr>
                <a:spLocks noChangeArrowheads="1"/>
              </p:cNvSpPr>
              <p:nvPr/>
            </p:nvSpPr>
            <p:spPr bwMode="auto">
              <a:xfrm>
                <a:off x="4424" y="1520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8878" name="Rectangle 17"/>
              <p:cNvSpPr>
                <a:spLocks noChangeArrowheads="1"/>
              </p:cNvSpPr>
              <p:nvPr/>
            </p:nvSpPr>
            <p:spPr bwMode="auto">
              <a:xfrm>
                <a:off x="4463" y="1572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 i="1">
                    <a:solidFill>
                      <a:srgbClr val="000000"/>
                    </a:solidFill>
                    <a:latin typeface="Calibri"/>
                    <a:cs typeface="Calibri"/>
                  </a:rPr>
                  <a:t>4</a:t>
                </a:r>
              </a:p>
            </p:txBody>
          </p:sp>
        </p:grpSp>
        <p:grpSp>
          <p:nvGrpSpPr>
            <p:cNvPr id="78864" name="Group 18"/>
            <p:cNvGrpSpPr>
              <a:grpSpLocks/>
            </p:cNvGrpSpPr>
            <p:nvPr/>
          </p:nvGrpSpPr>
          <p:grpSpPr bwMode="auto">
            <a:xfrm>
              <a:off x="4416" y="2216"/>
              <a:ext cx="320" cy="357"/>
              <a:chOff x="4416" y="2216"/>
              <a:chExt cx="320" cy="357"/>
            </a:xfrm>
          </p:grpSpPr>
          <p:sp>
            <p:nvSpPr>
              <p:cNvPr id="78875" name="Oval 19"/>
              <p:cNvSpPr>
                <a:spLocks noChangeArrowheads="1"/>
              </p:cNvSpPr>
              <p:nvPr/>
            </p:nvSpPr>
            <p:spPr bwMode="auto">
              <a:xfrm>
                <a:off x="4416" y="2216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8876" name="Rectangle 20"/>
              <p:cNvSpPr>
                <a:spLocks noChangeArrowheads="1"/>
              </p:cNvSpPr>
              <p:nvPr/>
            </p:nvSpPr>
            <p:spPr bwMode="auto">
              <a:xfrm>
                <a:off x="4455" y="2284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 i="1">
                    <a:solidFill>
                      <a:srgbClr val="000000"/>
                    </a:solidFill>
                    <a:latin typeface="Calibri"/>
                    <a:cs typeface="Calibri"/>
                  </a:rPr>
                  <a:t>5</a:t>
                </a:r>
              </a:p>
            </p:txBody>
          </p:sp>
        </p:grpSp>
        <p:grpSp>
          <p:nvGrpSpPr>
            <p:cNvPr id="78865" name="Group 21"/>
            <p:cNvGrpSpPr>
              <a:grpSpLocks/>
            </p:cNvGrpSpPr>
            <p:nvPr/>
          </p:nvGrpSpPr>
          <p:grpSpPr bwMode="auto">
            <a:xfrm>
              <a:off x="4888" y="2712"/>
              <a:ext cx="320" cy="349"/>
              <a:chOff x="4888" y="2712"/>
              <a:chExt cx="320" cy="349"/>
            </a:xfrm>
          </p:grpSpPr>
          <p:sp>
            <p:nvSpPr>
              <p:cNvPr id="78873" name="Oval 22"/>
              <p:cNvSpPr>
                <a:spLocks noChangeArrowheads="1"/>
              </p:cNvSpPr>
              <p:nvPr/>
            </p:nvSpPr>
            <p:spPr bwMode="auto">
              <a:xfrm>
                <a:off x="4888" y="2712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8874" name="Rectangle 23"/>
              <p:cNvSpPr>
                <a:spLocks noChangeArrowheads="1"/>
              </p:cNvSpPr>
              <p:nvPr/>
            </p:nvSpPr>
            <p:spPr bwMode="auto">
              <a:xfrm>
                <a:off x="4927" y="2772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 i="1">
                    <a:solidFill>
                      <a:srgbClr val="000000"/>
                    </a:solidFill>
                    <a:latin typeface="Calibri"/>
                    <a:cs typeface="Calibri"/>
                  </a:rPr>
                  <a:t>6</a:t>
                </a:r>
              </a:p>
            </p:txBody>
          </p:sp>
        </p:grpSp>
        <p:sp>
          <p:nvSpPr>
            <p:cNvPr id="78866" name="Line 24"/>
            <p:cNvSpPr>
              <a:spLocks noChangeShapeType="1"/>
            </p:cNvSpPr>
            <p:nvPr/>
          </p:nvSpPr>
          <p:spPr bwMode="auto">
            <a:xfrm>
              <a:off x="4568" y="1176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78867" name="Line 25"/>
            <p:cNvSpPr>
              <a:spLocks noChangeShapeType="1"/>
            </p:cNvSpPr>
            <p:nvPr/>
          </p:nvSpPr>
          <p:spPr bwMode="auto">
            <a:xfrm>
              <a:off x="4568" y="1880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78868" name="Line 26"/>
            <p:cNvSpPr>
              <a:spLocks noChangeShapeType="1"/>
            </p:cNvSpPr>
            <p:nvPr/>
          </p:nvSpPr>
          <p:spPr bwMode="auto">
            <a:xfrm>
              <a:off x="5384" y="1168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78869" name="Line 27"/>
            <p:cNvSpPr>
              <a:spLocks noChangeShapeType="1"/>
            </p:cNvSpPr>
            <p:nvPr/>
          </p:nvSpPr>
          <p:spPr bwMode="auto">
            <a:xfrm>
              <a:off x="4688" y="1144"/>
              <a:ext cx="552" cy="4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78870" name="Line 28"/>
            <p:cNvSpPr>
              <a:spLocks noChangeShapeType="1"/>
            </p:cNvSpPr>
            <p:nvPr/>
          </p:nvSpPr>
          <p:spPr bwMode="auto">
            <a:xfrm>
              <a:off x="4672" y="2536"/>
              <a:ext cx="264" cy="2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78871" name="Line 29"/>
            <p:cNvSpPr>
              <a:spLocks noChangeShapeType="1"/>
            </p:cNvSpPr>
            <p:nvPr/>
          </p:nvSpPr>
          <p:spPr bwMode="auto">
            <a:xfrm flipH="1">
              <a:off x="5104" y="1864"/>
              <a:ext cx="264" cy="8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78872" name="Line 30"/>
            <p:cNvSpPr>
              <a:spLocks noChangeShapeType="1"/>
            </p:cNvSpPr>
            <p:nvPr/>
          </p:nvSpPr>
          <p:spPr bwMode="auto">
            <a:xfrm flipH="1">
              <a:off x="4696" y="1792"/>
              <a:ext cx="568" cy="488"/>
            </a:xfrm>
            <a:prstGeom prst="line">
              <a:avLst/>
            </a:prstGeom>
            <a:noFill/>
            <a:ln w="25400">
              <a:solidFill>
                <a:srgbClr val="56127A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3277131" y="5029203"/>
            <a:ext cx="5410031" cy="1058863"/>
            <a:chOff x="2066" y="3424"/>
            <a:chExt cx="3168" cy="667"/>
          </a:xfrm>
        </p:grpSpPr>
        <p:sp>
          <p:nvSpPr>
            <p:cNvPr id="78858" name="Text Box 32"/>
            <p:cNvSpPr txBox="1">
              <a:spLocks noChangeArrowheads="1"/>
            </p:cNvSpPr>
            <p:nvPr/>
          </p:nvSpPr>
          <p:spPr bwMode="auto">
            <a:xfrm>
              <a:off x="2155" y="3568"/>
              <a:ext cx="3079" cy="52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In-order issue restriction prevents instruction 4 from being issued</a:t>
              </a:r>
              <a:endParaRPr lang="en-US" sz="2400" i="1" dirty="0">
                <a:solidFill>
                  <a:srgbClr val="56127A"/>
                </a:solidFill>
                <a:latin typeface="Calibri"/>
                <a:cs typeface="Calibri"/>
              </a:endParaRPr>
            </a:p>
          </p:txBody>
        </p:sp>
        <p:sp>
          <p:nvSpPr>
            <p:cNvPr id="78859" name="Line 33"/>
            <p:cNvSpPr>
              <a:spLocks noChangeShapeType="1"/>
            </p:cNvSpPr>
            <p:nvPr/>
          </p:nvSpPr>
          <p:spPr bwMode="auto">
            <a:xfrm flipH="1" flipV="1">
              <a:off x="2066" y="3424"/>
              <a:ext cx="144" cy="192"/>
            </a:xfrm>
            <a:prstGeom prst="line">
              <a:avLst/>
            </a:prstGeom>
            <a:noFill/>
            <a:ln w="25400">
              <a:solidFill>
                <a:srgbClr val="56127A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777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Out-of-Order Issue</a:t>
            </a:r>
          </a:p>
        </p:txBody>
      </p:sp>
      <p:sp>
        <p:nvSpPr>
          <p:cNvPr id="8090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352800"/>
            <a:ext cx="8153400" cy="3200400"/>
          </a:xfrm>
        </p:spPr>
        <p:txBody>
          <a:bodyPr/>
          <a:lstStyle/>
          <a:p>
            <a:r>
              <a:rPr lang="en-US" dirty="0"/>
              <a:t>Issue stage buffer holds multiple instructions waiting to issue.</a:t>
            </a:r>
          </a:p>
          <a:p>
            <a:r>
              <a:rPr lang="en-US" dirty="0"/>
              <a:t>Decode adds next instruction to buffer if there is space and the instruction does not cause a WAR or WAW hazard.</a:t>
            </a:r>
          </a:p>
          <a:p>
            <a:pPr lvl="1"/>
            <a:r>
              <a:rPr lang="en-US" dirty="0"/>
              <a:t>Note: WAR possible again because issue is out-of-order (WAR not possible with in-order issue and registering of input operands at functional unit)</a:t>
            </a:r>
          </a:p>
          <a:p>
            <a:r>
              <a:rPr lang="en-US" dirty="0"/>
              <a:t>Any instruction in buffer whose RAW hazards are satisfied can be issued (for now, at most one issue per cycle). On a write back (WB), new instructions may get enabled.</a:t>
            </a:r>
          </a:p>
        </p:txBody>
      </p:sp>
      <p:sp>
        <p:nvSpPr>
          <p:cNvPr id="809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16D6-A6BB-774D-BA4D-25CD9144066A}" type="slidenum">
              <a:rPr lang="en-US"/>
              <a:pPr/>
              <a:t>19</a:t>
            </a:fld>
            <a:endParaRPr lang="en-US"/>
          </a:p>
        </p:txBody>
      </p:sp>
      <p:grpSp>
        <p:nvGrpSpPr>
          <p:cNvPr id="80903" name="Group 4"/>
          <p:cNvGrpSpPr>
            <a:grpSpLocks/>
          </p:cNvGrpSpPr>
          <p:nvPr/>
        </p:nvGrpSpPr>
        <p:grpSpPr bwMode="auto">
          <a:xfrm>
            <a:off x="2049463" y="812800"/>
            <a:ext cx="4732337" cy="2587625"/>
            <a:chOff x="1344" y="888"/>
            <a:chExt cx="2597" cy="1246"/>
          </a:xfrm>
        </p:grpSpPr>
        <p:grpSp>
          <p:nvGrpSpPr>
            <p:cNvPr id="80904" name="Group 5"/>
            <p:cNvGrpSpPr>
              <a:grpSpLocks/>
            </p:cNvGrpSpPr>
            <p:nvPr/>
          </p:nvGrpSpPr>
          <p:grpSpPr bwMode="auto">
            <a:xfrm>
              <a:off x="1344" y="1232"/>
              <a:ext cx="248" cy="248"/>
              <a:chOff x="1436" y="1058"/>
              <a:chExt cx="248" cy="248"/>
            </a:xfrm>
          </p:grpSpPr>
          <p:sp>
            <p:nvSpPr>
              <p:cNvPr id="80935" name="Rectangle 6"/>
              <p:cNvSpPr>
                <a:spLocks noChangeArrowheads="1"/>
              </p:cNvSpPr>
              <p:nvPr/>
            </p:nvSpPr>
            <p:spPr bwMode="auto">
              <a:xfrm>
                <a:off x="1436" y="1058"/>
                <a:ext cx="248" cy="24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4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80936" name="Rectangle 7"/>
              <p:cNvSpPr>
                <a:spLocks noChangeArrowheads="1"/>
              </p:cNvSpPr>
              <p:nvPr/>
            </p:nvSpPr>
            <p:spPr bwMode="auto">
              <a:xfrm>
                <a:off x="1492" y="1109"/>
                <a:ext cx="151" cy="17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6038" tIns="23812" rIns="46038" bIns="23812">
                <a:prstTxWarp prst="textNoShape">
                  <a:avLst/>
                </a:prstTxWarp>
                <a:spAutoFit/>
              </a:bodyPr>
              <a:lstStyle/>
              <a:p>
                <a:pPr algn="ctr" defTabSz="228600">
                  <a:spcBef>
                    <a:spcPct val="0"/>
                  </a:spcBef>
                </a:pPr>
                <a:r>
                  <a:rPr lang="en-US" sz="2000" dirty="0">
                    <a:solidFill>
                      <a:srgbClr val="000000"/>
                    </a:solidFill>
                    <a:latin typeface="Calibri"/>
                    <a:cs typeface="Calibri"/>
                  </a:rPr>
                  <a:t>IF</a:t>
                </a:r>
              </a:p>
            </p:txBody>
          </p:sp>
        </p:grpSp>
        <p:sp>
          <p:nvSpPr>
            <p:cNvPr id="80905" name="Rectangle 8"/>
            <p:cNvSpPr>
              <a:spLocks noChangeArrowheads="1"/>
            </p:cNvSpPr>
            <p:nvPr/>
          </p:nvSpPr>
          <p:spPr bwMode="auto">
            <a:xfrm>
              <a:off x="1785" y="1283"/>
              <a:ext cx="224" cy="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46038" tIns="23812" rIns="46038" bIns="23812">
              <a:prstTxWarp prst="textNoShape">
                <a:avLst/>
              </a:prstTxWarp>
              <a:spAutoFit/>
            </a:bodyPr>
            <a:lstStyle/>
            <a:p>
              <a:pPr algn="ctr" defTabSz="228600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Calibri"/>
                  <a:cs typeface="Calibri"/>
                </a:rPr>
                <a:t>ID</a:t>
              </a:r>
            </a:p>
          </p:txBody>
        </p:sp>
        <p:sp>
          <p:nvSpPr>
            <p:cNvPr id="80906" name="Line 9"/>
            <p:cNvSpPr>
              <a:spLocks noChangeShapeType="1"/>
            </p:cNvSpPr>
            <p:nvPr/>
          </p:nvSpPr>
          <p:spPr bwMode="auto">
            <a:xfrm flipV="1">
              <a:off x="1608" y="1352"/>
              <a:ext cx="152" cy="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80907" name="Rectangle 10"/>
            <p:cNvSpPr>
              <a:spLocks noChangeArrowheads="1"/>
            </p:cNvSpPr>
            <p:nvPr/>
          </p:nvSpPr>
          <p:spPr bwMode="auto">
            <a:xfrm>
              <a:off x="1768" y="1240"/>
              <a:ext cx="248" cy="2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80908" name="Rectangle 11"/>
            <p:cNvSpPr>
              <a:spLocks noChangeArrowheads="1"/>
            </p:cNvSpPr>
            <p:nvPr/>
          </p:nvSpPr>
          <p:spPr bwMode="auto">
            <a:xfrm>
              <a:off x="2144" y="1232"/>
              <a:ext cx="292" cy="2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grpSp>
          <p:nvGrpSpPr>
            <p:cNvPr id="80909" name="Group 12"/>
            <p:cNvGrpSpPr>
              <a:grpSpLocks/>
            </p:cNvGrpSpPr>
            <p:nvPr/>
          </p:nvGrpSpPr>
          <p:grpSpPr bwMode="auto">
            <a:xfrm>
              <a:off x="3568" y="1232"/>
              <a:ext cx="261" cy="248"/>
              <a:chOff x="3564" y="1058"/>
              <a:chExt cx="261" cy="248"/>
            </a:xfrm>
          </p:grpSpPr>
          <p:sp>
            <p:nvSpPr>
              <p:cNvPr id="80933" name="Rectangle 13"/>
              <p:cNvSpPr>
                <a:spLocks noChangeArrowheads="1"/>
              </p:cNvSpPr>
              <p:nvPr/>
            </p:nvSpPr>
            <p:spPr bwMode="auto">
              <a:xfrm>
                <a:off x="3564" y="1058"/>
                <a:ext cx="248" cy="24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4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80934" name="Rectangle 14"/>
              <p:cNvSpPr>
                <a:spLocks noChangeArrowheads="1"/>
              </p:cNvSpPr>
              <p:nvPr/>
            </p:nvSpPr>
            <p:spPr bwMode="auto">
              <a:xfrm>
                <a:off x="3572" y="1109"/>
                <a:ext cx="253" cy="17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46038" tIns="23812" rIns="46038" bIns="23812">
                <a:prstTxWarp prst="textNoShape">
                  <a:avLst/>
                </a:prstTxWarp>
                <a:spAutoFit/>
              </a:bodyPr>
              <a:lstStyle/>
              <a:p>
                <a:pPr algn="ctr" defTabSz="228600">
                  <a:spcBef>
                    <a:spcPct val="0"/>
                  </a:spcBef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cs typeface="Calibri"/>
                  </a:rPr>
                  <a:t>WB</a:t>
                </a:r>
              </a:p>
            </p:txBody>
          </p:sp>
        </p:grpSp>
        <p:sp>
          <p:nvSpPr>
            <p:cNvPr id="80910" name="Rectangle 15"/>
            <p:cNvSpPr>
              <a:spLocks noChangeArrowheads="1"/>
            </p:cNvSpPr>
            <p:nvPr/>
          </p:nvSpPr>
          <p:spPr bwMode="auto">
            <a:xfrm>
              <a:off x="2644" y="992"/>
              <a:ext cx="248" cy="2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80911" name="Rectangle 16"/>
            <p:cNvSpPr>
              <a:spLocks noChangeArrowheads="1"/>
            </p:cNvSpPr>
            <p:nvPr/>
          </p:nvSpPr>
          <p:spPr bwMode="auto">
            <a:xfrm>
              <a:off x="2636" y="1043"/>
              <a:ext cx="282" cy="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6038" tIns="23812" rIns="46038" bIns="23812">
              <a:prstTxWarp prst="textNoShape">
                <a:avLst/>
              </a:prstTxWarp>
              <a:spAutoFit/>
            </a:bodyPr>
            <a:lstStyle/>
            <a:p>
              <a:pPr algn="ctr" defTabSz="228600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Calibri"/>
                  <a:cs typeface="Calibri"/>
                </a:rPr>
                <a:t>ALU</a:t>
              </a:r>
            </a:p>
          </p:txBody>
        </p:sp>
        <p:sp>
          <p:nvSpPr>
            <p:cNvPr id="80912" name="Rectangle 17"/>
            <p:cNvSpPr>
              <a:spLocks noChangeArrowheads="1"/>
            </p:cNvSpPr>
            <p:nvPr/>
          </p:nvSpPr>
          <p:spPr bwMode="auto">
            <a:xfrm>
              <a:off x="3048" y="992"/>
              <a:ext cx="360" cy="2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80913" name="Rectangle 18"/>
            <p:cNvSpPr>
              <a:spLocks noChangeArrowheads="1"/>
            </p:cNvSpPr>
            <p:nvPr/>
          </p:nvSpPr>
          <p:spPr bwMode="auto">
            <a:xfrm>
              <a:off x="3061" y="1043"/>
              <a:ext cx="354" cy="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6038" tIns="23812" rIns="46038" bIns="23812">
              <a:prstTxWarp prst="textNoShape">
                <a:avLst/>
              </a:prstTxWarp>
              <a:spAutoFit/>
            </a:bodyPr>
            <a:lstStyle/>
            <a:p>
              <a:pPr algn="ctr" defTabSz="228600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Calibri"/>
                  <a:cs typeface="Calibri"/>
                </a:rPr>
                <a:t>Mem</a:t>
              </a:r>
            </a:p>
          </p:txBody>
        </p:sp>
        <p:sp>
          <p:nvSpPr>
            <p:cNvPr id="80914" name="Rectangle 19"/>
            <p:cNvSpPr>
              <a:spLocks noChangeArrowheads="1"/>
            </p:cNvSpPr>
            <p:nvPr/>
          </p:nvSpPr>
          <p:spPr bwMode="auto">
            <a:xfrm>
              <a:off x="2644" y="1364"/>
              <a:ext cx="512" cy="2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80915" name="Rectangle 20"/>
            <p:cNvSpPr>
              <a:spLocks noChangeArrowheads="1"/>
            </p:cNvSpPr>
            <p:nvPr/>
          </p:nvSpPr>
          <p:spPr bwMode="auto">
            <a:xfrm>
              <a:off x="2730" y="1415"/>
              <a:ext cx="331" cy="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6038" tIns="23812" rIns="46038" bIns="23812">
              <a:prstTxWarp prst="textNoShape">
                <a:avLst/>
              </a:prstTxWarp>
              <a:spAutoFit/>
            </a:bodyPr>
            <a:lstStyle/>
            <a:p>
              <a:pPr algn="ctr" defTabSz="228600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Calibri"/>
                  <a:cs typeface="Calibri"/>
                </a:rPr>
                <a:t>Fadd</a:t>
              </a:r>
            </a:p>
          </p:txBody>
        </p:sp>
        <p:sp>
          <p:nvSpPr>
            <p:cNvPr id="80916" name="Rectangle 21"/>
            <p:cNvSpPr>
              <a:spLocks noChangeArrowheads="1"/>
            </p:cNvSpPr>
            <p:nvPr/>
          </p:nvSpPr>
          <p:spPr bwMode="auto">
            <a:xfrm>
              <a:off x="2644" y="1676"/>
              <a:ext cx="512" cy="2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80917" name="Rectangle 22"/>
            <p:cNvSpPr>
              <a:spLocks noChangeArrowheads="1"/>
            </p:cNvSpPr>
            <p:nvPr/>
          </p:nvSpPr>
          <p:spPr bwMode="auto">
            <a:xfrm>
              <a:off x="2730" y="1727"/>
              <a:ext cx="334" cy="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46038" tIns="23812" rIns="46038" bIns="23812">
              <a:prstTxWarp prst="textNoShape">
                <a:avLst/>
              </a:prstTxWarp>
              <a:spAutoFit/>
            </a:bodyPr>
            <a:lstStyle/>
            <a:p>
              <a:pPr algn="ctr" defTabSz="228600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Calibri"/>
                  <a:cs typeface="Calibri"/>
                </a:rPr>
                <a:t>Fmul</a:t>
              </a:r>
            </a:p>
          </p:txBody>
        </p:sp>
        <p:sp>
          <p:nvSpPr>
            <p:cNvPr id="80918" name="Oval 23"/>
            <p:cNvSpPr>
              <a:spLocks noChangeArrowheads="1"/>
            </p:cNvSpPr>
            <p:nvPr/>
          </p:nvSpPr>
          <p:spPr bwMode="auto">
            <a:xfrm>
              <a:off x="2872" y="1972"/>
              <a:ext cx="20" cy="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80919" name="Oval 24"/>
            <p:cNvSpPr>
              <a:spLocks noChangeArrowheads="1"/>
            </p:cNvSpPr>
            <p:nvPr/>
          </p:nvSpPr>
          <p:spPr bwMode="auto">
            <a:xfrm>
              <a:off x="2870" y="2018"/>
              <a:ext cx="20" cy="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80920" name="Oval 25"/>
            <p:cNvSpPr>
              <a:spLocks noChangeArrowheads="1"/>
            </p:cNvSpPr>
            <p:nvPr/>
          </p:nvSpPr>
          <p:spPr bwMode="auto">
            <a:xfrm>
              <a:off x="2872" y="2068"/>
              <a:ext cx="20" cy="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80921" name="Oval 26"/>
            <p:cNvSpPr>
              <a:spLocks noChangeArrowheads="1"/>
            </p:cNvSpPr>
            <p:nvPr/>
          </p:nvSpPr>
          <p:spPr bwMode="auto">
            <a:xfrm>
              <a:off x="2870" y="2114"/>
              <a:ext cx="20" cy="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80922" name="Freeform 27"/>
            <p:cNvSpPr>
              <a:spLocks/>
            </p:cNvSpPr>
            <p:nvPr/>
          </p:nvSpPr>
          <p:spPr bwMode="auto">
            <a:xfrm>
              <a:off x="2440" y="1104"/>
              <a:ext cx="201" cy="249"/>
            </a:xfrm>
            <a:custGeom>
              <a:avLst/>
              <a:gdLst>
                <a:gd name="T0" fmla="*/ 0 w 201"/>
                <a:gd name="T1" fmla="*/ 248 h 249"/>
                <a:gd name="T2" fmla="*/ 200 w 201"/>
                <a:gd name="T3" fmla="*/ 0 h 249"/>
                <a:gd name="T4" fmla="*/ 0 60000 65536"/>
                <a:gd name="T5" fmla="*/ 0 60000 65536"/>
                <a:gd name="T6" fmla="*/ 0 w 201"/>
                <a:gd name="T7" fmla="*/ 0 h 249"/>
                <a:gd name="T8" fmla="*/ 201 w 201"/>
                <a:gd name="T9" fmla="*/ 249 h 2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249">
                  <a:moveTo>
                    <a:pt x="0" y="248"/>
                  </a:moveTo>
                  <a:lnTo>
                    <a:pt x="200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80923" name="Freeform 28"/>
            <p:cNvSpPr>
              <a:spLocks/>
            </p:cNvSpPr>
            <p:nvPr/>
          </p:nvSpPr>
          <p:spPr bwMode="auto">
            <a:xfrm>
              <a:off x="2440" y="1348"/>
              <a:ext cx="201" cy="113"/>
            </a:xfrm>
            <a:custGeom>
              <a:avLst/>
              <a:gdLst>
                <a:gd name="T0" fmla="*/ 0 w 201"/>
                <a:gd name="T1" fmla="*/ 0 h 113"/>
                <a:gd name="T2" fmla="*/ 200 w 201"/>
                <a:gd name="T3" fmla="*/ 112 h 113"/>
                <a:gd name="T4" fmla="*/ 0 60000 65536"/>
                <a:gd name="T5" fmla="*/ 0 60000 65536"/>
                <a:gd name="T6" fmla="*/ 0 w 201"/>
                <a:gd name="T7" fmla="*/ 0 h 113"/>
                <a:gd name="T8" fmla="*/ 201 w 201"/>
                <a:gd name="T9" fmla="*/ 113 h 1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1" h="113">
                  <a:moveTo>
                    <a:pt x="0" y="0"/>
                  </a:moveTo>
                  <a:lnTo>
                    <a:pt x="200" y="112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80924" name="Freeform 29"/>
            <p:cNvSpPr>
              <a:spLocks/>
            </p:cNvSpPr>
            <p:nvPr/>
          </p:nvSpPr>
          <p:spPr bwMode="auto">
            <a:xfrm>
              <a:off x="2444" y="1360"/>
              <a:ext cx="193" cy="441"/>
            </a:xfrm>
            <a:custGeom>
              <a:avLst/>
              <a:gdLst>
                <a:gd name="T0" fmla="*/ 0 w 193"/>
                <a:gd name="T1" fmla="*/ 0 h 441"/>
                <a:gd name="T2" fmla="*/ 192 w 193"/>
                <a:gd name="T3" fmla="*/ 440 h 441"/>
                <a:gd name="T4" fmla="*/ 0 60000 65536"/>
                <a:gd name="T5" fmla="*/ 0 60000 65536"/>
                <a:gd name="T6" fmla="*/ 0 w 193"/>
                <a:gd name="T7" fmla="*/ 0 h 441"/>
                <a:gd name="T8" fmla="*/ 193 w 193"/>
                <a:gd name="T9" fmla="*/ 441 h 4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3" h="441">
                  <a:moveTo>
                    <a:pt x="0" y="0"/>
                  </a:moveTo>
                  <a:lnTo>
                    <a:pt x="192" y="44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80925" name="Freeform 30"/>
            <p:cNvSpPr>
              <a:spLocks/>
            </p:cNvSpPr>
            <p:nvPr/>
          </p:nvSpPr>
          <p:spPr bwMode="auto">
            <a:xfrm>
              <a:off x="3416" y="1108"/>
              <a:ext cx="145" cy="149"/>
            </a:xfrm>
            <a:custGeom>
              <a:avLst/>
              <a:gdLst>
                <a:gd name="T0" fmla="*/ 144 w 145"/>
                <a:gd name="T1" fmla="*/ 148 h 149"/>
                <a:gd name="T2" fmla="*/ 0 w 145"/>
                <a:gd name="T3" fmla="*/ 0 h 149"/>
                <a:gd name="T4" fmla="*/ 0 60000 65536"/>
                <a:gd name="T5" fmla="*/ 0 60000 65536"/>
                <a:gd name="T6" fmla="*/ 0 w 145"/>
                <a:gd name="T7" fmla="*/ 0 h 149"/>
                <a:gd name="T8" fmla="*/ 145 w 145"/>
                <a:gd name="T9" fmla="*/ 149 h 14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45" h="149">
                  <a:moveTo>
                    <a:pt x="144" y="148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80926" name="Freeform 31"/>
            <p:cNvSpPr>
              <a:spLocks/>
            </p:cNvSpPr>
            <p:nvPr/>
          </p:nvSpPr>
          <p:spPr bwMode="auto">
            <a:xfrm>
              <a:off x="3172" y="1408"/>
              <a:ext cx="385" cy="389"/>
            </a:xfrm>
            <a:custGeom>
              <a:avLst/>
              <a:gdLst>
                <a:gd name="T0" fmla="*/ 384 w 385"/>
                <a:gd name="T1" fmla="*/ 0 h 389"/>
                <a:gd name="T2" fmla="*/ 0 w 385"/>
                <a:gd name="T3" fmla="*/ 388 h 389"/>
                <a:gd name="T4" fmla="*/ 0 60000 65536"/>
                <a:gd name="T5" fmla="*/ 0 60000 65536"/>
                <a:gd name="T6" fmla="*/ 0 w 385"/>
                <a:gd name="T7" fmla="*/ 0 h 389"/>
                <a:gd name="T8" fmla="*/ 385 w 385"/>
                <a:gd name="T9" fmla="*/ 389 h 3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5" h="389">
                  <a:moveTo>
                    <a:pt x="384" y="0"/>
                  </a:moveTo>
                  <a:lnTo>
                    <a:pt x="0" y="38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80927" name="Freeform 32"/>
            <p:cNvSpPr>
              <a:spLocks/>
            </p:cNvSpPr>
            <p:nvPr/>
          </p:nvSpPr>
          <p:spPr bwMode="auto">
            <a:xfrm>
              <a:off x="2904" y="1112"/>
              <a:ext cx="653" cy="197"/>
            </a:xfrm>
            <a:custGeom>
              <a:avLst/>
              <a:gdLst>
                <a:gd name="T0" fmla="*/ 0 w 653"/>
                <a:gd name="T1" fmla="*/ 0 h 197"/>
                <a:gd name="T2" fmla="*/ 48 w 653"/>
                <a:gd name="T3" fmla="*/ 0 h 197"/>
                <a:gd name="T4" fmla="*/ 48 w 653"/>
                <a:gd name="T5" fmla="*/ 196 h 197"/>
                <a:gd name="T6" fmla="*/ 652 w 653"/>
                <a:gd name="T7" fmla="*/ 196 h 1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3"/>
                <a:gd name="T13" fmla="*/ 0 h 197"/>
                <a:gd name="T14" fmla="*/ 653 w 653"/>
                <a:gd name="T15" fmla="*/ 197 h 1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3" h="197">
                  <a:moveTo>
                    <a:pt x="0" y="0"/>
                  </a:moveTo>
                  <a:lnTo>
                    <a:pt x="48" y="0"/>
                  </a:lnTo>
                  <a:lnTo>
                    <a:pt x="48" y="196"/>
                  </a:lnTo>
                  <a:lnTo>
                    <a:pt x="652" y="19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80928" name="Line 33"/>
            <p:cNvSpPr>
              <a:spLocks noChangeShapeType="1"/>
            </p:cNvSpPr>
            <p:nvPr/>
          </p:nvSpPr>
          <p:spPr bwMode="auto">
            <a:xfrm>
              <a:off x="2952" y="1112"/>
              <a:ext cx="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80929" name="Freeform 34"/>
            <p:cNvSpPr>
              <a:spLocks/>
            </p:cNvSpPr>
            <p:nvPr/>
          </p:nvSpPr>
          <p:spPr bwMode="auto">
            <a:xfrm>
              <a:off x="2308" y="888"/>
              <a:ext cx="1633" cy="469"/>
            </a:xfrm>
            <a:custGeom>
              <a:avLst/>
              <a:gdLst>
                <a:gd name="T0" fmla="*/ 1516 w 1633"/>
                <a:gd name="T1" fmla="*/ 468 h 469"/>
                <a:gd name="T2" fmla="*/ 1632 w 1633"/>
                <a:gd name="T3" fmla="*/ 468 h 469"/>
                <a:gd name="T4" fmla="*/ 1632 w 1633"/>
                <a:gd name="T5" fmla="*/ 0 h 469"/>
                <a:gd name="T6" fmla="*/ 0 w 1633"/>
                <a:gd name="T7" fmla="*/ 0 h 469"/>
                <a:gd name="T8" fmla="*/ 0 w 1633"/>
                <a:gd name="T9" fmla="*/ 340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3"/>
                <a:gd name="T16" fmla="*/ 0 h 469"/>
                <a:gd name="T17" fmla="*/ 1633 w 1633"/>
                <a:gd name="T18" fmla="*/ 469 h 4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3" h="469">
                  <a:moveTo>
                    <a:pt x="1516" y="468"/>
                  </a:moveTo>
                  <a:lnTo>
                    <a:pt x="1632" y="468"/>
                  </a:lnTo>
                  <a:lnTo>
                    <a:pt x="1632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80930" name="Rectangle 35"/>
            <p:cNvSpPr>
              <a:spLocks noChangeArrowheads="1"/>
            </p:cNvSpPr>
            <p:nvPr/>
          </p:nvSpPr>
          <p:spPr bwMode="auto">
            <a:xfrm>
              <a:off x="2101" y="1283"/>
              <a:ext cx="372" cy="17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46038" tIns="23812" rIns="46038" bIns="23812">
              <a:prstTxWarp prst="textNoShape">
                <a:avLst/>
              </a:prstTxWarp>
              <a:spAutoFit/>
            </a:bodyPr>
            <a:lstStyle/>
            <a:p>
              <a:pPr algn="ctr" defTabSz="228600">
                <a:spcBef>
                  <a:spcPct val="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Calibri"/>
                  <a:cs typeface="Calibri"/>
                </a:rPr>
                <a:t>Issue</a:t>
              </a:r>
            </a:p>
          </p:txBody>
        </p:sp>
        <p:sp>
          <p:nvSpPr>
            <p:cNvPr id="80931" name="Line 36"/>
            <p:cNvSpPr>
              <a:spLocks noChangeShapeType="1"/>
            </p:cNvSpPr>
            <p:nvPr/>
          </p:nvSpPr>
          <p:spPr bwMode="auto">
            <a:xfrm flipV="1">
              <a:off x="2016" y="1364"/>
              <a:ext cx="148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80932" name="Freeform 37"/>
            <p:cNvSpPr>
              <a:spLocks/>
            </p:cNvSpPr>
            <p:nvPr/>
          </p:nvSpPr>
          <p:spPr bwMode="auto">
            <a:xfrm>
              <a:off x="3172" y="1376"/>
              <a:ext cx="385" cy="129"/>
            </a:xfrm>
            <a:custGeom>
              <a:avLst/>
              <a:gdLst>
                <a:gd name="T0" fmla="*/ 384 w 385"/>
                <a:gd name="T1" fmla="*/ 0 h 129"/>
                <a:gd name="T2" fmla="*/ 0 w 385"/>
                <a:gd name="T3" fmla="*/ 128 h 129"/>
                <a:gd name="T4" fmla="*/ 0 60000 65536"/>
                <a:gd name="T5" fmla="*/ 0 60000 65536"/>
                <a:gd name="T6" fmla="*/ 0 w 385"/>
                <a:gd name="T7" fmla="*/ 0 h 129"/>
                <a:gd name="T8" fmla="*/ 385 w 385"/>
                <a:gd name="T9" fmla="*/ 129 h 1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5" h="129">
                  <a:moveTo>
                    <a:pt x="384" y="0"/>
                  </a:moveTo>
                  <a:lnTo>
                    <a:pt x="0" y="12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026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 in Lecture 9</a:t>
            </a:r>
            <a:endParaRPr lang="en-US" dirty="0"/>
          </a:p>
        </p:txBody>
      </p:sp>
      <p:sp>
        <p:nvSpPr>
          <p:cNvPr id="17414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Modern page-based virtual memory systems provide:</a:t>
            </a:r>
          </a:p>
          <a:p>
            <a:pPr lvl="1"/>
            <a:r>
              <a:rPr lang="en-US"/>
              <a:t>Translation, Protection, Virtual memory.</a:t>
            </a:r>
          </a:p>
          <a:p>
            <a:r>
              <a:rPr lang="en-US"/>
              <a:t>Translation and protection information stored in page tables, held in main memory</a:t>
            </a:r>
          </a:p>
          <a:p>
            <a:r>
              <a:rPr lang="en-US"/>
              <a:t>Translation and protection information cached in “translation-lookaside buffer” (TLB) to provide single-cycle translation+protection check in common case</a:t>
            </a:r>
          </a:p>
          <a:p>
            <a:r>
              <a:rPr lang="en-US"/>
              <a:t>Virtual memory interacts with cache design</a:t>
            </a:r>
          </a:p>
          <a:p>
            <a:pPr lvl="1"/>
            <a:r>
              <a:rPr lang="en-US"/>
              <a:t>Physical cache tags require address translation before tag lookup, or use untranslated offset bits to index cache.</a:t>
            </a:r>
          </a:p>
          <a:p>
            <a:pPr lvl="1"/>
            <a:r>
              <a:rPr lang="en-US"/>
              <a:t>Virtual tags do not require translation before cache hit/miss determination, but need to be flushed or extended with ASID to cope with context swaps.  Also, must deal with virtual address aliases (usually by disallowing copies in cache).</a:t>
            </a:r>
            <a:endParaRPr lang="en-US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DA89D-98AF-3447-8EFB-263A03AAB0C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38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848600" cy="736600"/>
          </a:xfrm>
        </p:spPr>
        <p:txBody>
          <a:bodyPr/>
          <a:lstStyle/>
          <a:p>
            <a:r>
              <a:rPr lang="en-US" dirty="0"/>
              <a:t>Issue Limitations: In-Order and Out-of-Order</a:t>
            </a:r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14D5-1BD8-5A49-9CAE-0B38D9909219}" type="slidenum">
              <a:rPr lang="en-US"/>
              <a:pPr/>
              <a:t>20</a:t>
            </a:fld>
            <a:endParaRPr lang="en-US"/>
          </a:p>
        </p:txBody>
      </p:sp>
      <p:sp>
        <p:nvSpPr>
          <p:cNvPr id="78854" name="Rectangle 3"/>
          <p:cNvSpPr>
            <a:spLocks noChangeArrowheads="1"/>
          </p:cNvSpPr>
          <p:nvPr/>
        </p:nvSpPr>
        <p:spPr bwMode="auto">
          <a:xfrm>
            <a:off x="381000" y="838200"/>
            <a:ext cx="6189784" cy="341888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					        latency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	FLD		f2, 	34(x2)		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	FLD		f4,	45(x3)		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long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	FMULT.D	f6,	f4,	f2	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	FSUB.D		f8,	f2,	f2	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	FDIV.D		f4,	f2,	f8	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6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	FADD.D		f10,	f6,	f4	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78855" name="Rectangle 4"/>
          <p:cNvSpPr>
            <a:spLocks noChangeArrowheads="1"/>
          </p:cNvSpPr>
          <p:nvPr/>
        </p:nvSpPr>
        <p:spPr bwMode="auto">
          <a:xfrm>
            <a:off x="404813" y="4748213"/>
            <a:ext cx="72040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Verdana" charset="0"/>
              </a:rPr>
              <a:t>In-order:	  1 (2,</a:t>
            </a:r>
            <a:r>
              <a:rPr lang="en-US" sz="1800" u="sng">
                <a:solidFill>
                  <a:srgbClr val="000000"/>
                </a:solidFill>
                <a:latin typeface="Verdana" charset="0"/>
              </a:rPr>
              <a:t>1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) .  .  .  .  .  .  </a:t>
            </a:r>
            <a:r>
              <a:rPr lang="en-US" sz="1800" u="sng">
                <a:solidFill>
                  <a:srgbClr val="000000"/>
                </a:solidFill>
                <a:latin typeface="Verdana" charset="0"/>
              </a:rPr>
              <a:t>2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 3 4 </a:t>
            </a:r>
            <a:r>
              <a:rPr lang="en-US" sz="1800" u="sng">
                <a:solidFill>
                  <a:srgbClr val="000000"/>
                </a:solidFill>
                <a:latin typeface="Verdana" charset="0"/>
              </a:rPr>
              <a:t>4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  </a:t>
            </a:r>
            <a:r>
              <a:rPr lang="en-US" sz="1800" u="sng">
                <a:solidFill>
                  <a:srgbClr val="000000"/>
                </a:solidFill>
                <a:latin typeface="Verdana" charset="0"/>
              </a:rPr>
              <a:t>3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 5 .  .  . </a:t>
            </a:r>
            <a:r>
              <a:rPr lang="en-US" sz="1800" u="sng">
                <a:solidFill>
                  <a:srgbClr val="000000"/>
                </a:solidFill>
                <a:latin typeface="Verdana" charset="0"/>
              </a:rPr>
              <a:t>5</a:t>
            </a:r>
            <a:r>
              <a:rPr lang="en-US" sz="1800">
                <a:solidFill>
                  <a:srgbClr val="000000"/>
                </a:solidFill>
                <a:latin typeface="Verdana" charset="0"/>
              </a:rPr>
              <a:t> 6 </a:t>
            </a:r>
            <a:r>
              <a:rPr lang="en-US" sz="1800" u="sng">
                <a:solidFill>
                  <a:srgbClr val="000000"/>
                </a:solidFill>
                <a:latin typeface="Verdana" charset="0"/>
              </a:rPr>
              <a:t>6</a:t>
            </a:r>
            <a:endParaRPr lang="en-US" sz="1800">
              <a:solidFill>
                <a:srgbClr val="000000"/>
              </a:solidFill>
              <a:latin typeface="Verdana" charset="0"/>
            </a:endParaRPr>
          </a:p>
        </p:txBody>
      </p:sp>
      <p:grpSp>
        <p:nvGrpSpPr>
          <p:cNvPr id="78856" name="Group 5"/>
          <p:cNvGrpSpPr>
            <a:grpSpLocks/>
          </p:cNvGrpSpPr>
          <p:nvPr/>
        </p:nvGrpSpPr>
        <p:grpSpPr bwMode="auto">
          <a:xfrm>
            <a:off x="7010400" y="889000"/>
            <a:ext cx="1790700" cy="3563938"/>
            <a:chOff x="4416" y="816"/>
            <a:chExt cx="1128" cy="2245"/>
          </a:xfrm>
        </p:grpSpPr>
        <p:grpSp>
          <p:nvGrpSpPr>
            <p:cNvPr id="78860" name="Group 6"/>
            <p:cNvGrpSpPr>
              <a:grpSpLocks/>
            </p:cNvGrpSpPr>
            <p:nvPr/>
          </p:nvGrpSpPr>
          <p:grpSpPr bwMode="auto">
            <a:xfrm>
              <a:off x="4416" y="816"/>
              <a:ext cx="320" cy="344"/>
              <a:chOff x="4416" y="816"/>
              <a:chExt cx="320" cy="344"/>
            </a:xfrm>
          </p:grpSpPr>
          <p:sp>
            <p:nvSpPr>
              <p:cNvPr id="78883" name="Oval 7"/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8884" name="Rectangle 8"/>
              <p:cNvSpPr>
                <a:spLocks noChangeArrowheads="1"/>
              </p:cNvSpPr>
              <p:nvPr/>
            </p:nvSpPr>
            <p:spPr bwMode="auto">
              <a:xfrm>
                <a:off x="4447" y="868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 i="1">
                    <a:solidFill>
                      <a:srgbClr val="000000"/>
                    </a:solidFill>
                    <a:latin typeface="Calibri"/>
                    <a:cs typeface="Calibri"/>
                  </a:rPr>
                  <a:t>1</a:t>
                </a:r>
              </a:p>
            </p:txBody>
          </p:sp>
        </p:grpSp>
        <p:grpSp>
          <p:nvGrpSpPr>
            <p:cNvPr id="78861" name="Group 9"/>
            <p:cNvGrpSpPr>
              <a:grpSpLocks/>
            </p:cNvGrpSpPr>
            <p:nvPr/>
          </p:nvGrpSpPr>
          <p:grpSpPr bwMode="auto">
            <a:xfrm>
              <a:off x="5224" y="816"/>
              <a:ext cx="320" cy="344"/>
              <a:chOff x="5224" y="816"/>
              <a:chExt cx="320" cy="344"/>
            </a:xfrm>
          </p:grpSpPr>
          <p:sp>
            <p:nvSpPr>
              <p:cNvPr id="78881" name="Oval 10"/>
              <p:cNvSpPr>
                <a:spLocks noChangeArrowheads="1"/>
              </p:cNvSpPr>
              <p:nvPr/>
            </p:nvSpPr>
            <p:spPr bwMode="auto">
              <a:xfrm>
                <a:off x="5224" y="816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8882" name="Rectangle 11"/>
              <p:cNvSpPr>
                <a:spLocks noChangeArrowheads="1"/>
              </p:cNvSpPr>
              <p:nvPr/>
            </p:nvSpPr>
            <p:spPr bwMode="auto">
              <a:xfrm>
                <a:off x="5271" y="860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 i="1">
                    <a:solidFill>
                      <a:srgbClr val="000000"/>
                    </a:solidFill>
                    <a:latin typeface="Calibri"/>
                    <a:cs typeface="Calibri"/>
                  </a:rPr>
                  <a:t>2</a:t>
                </a:r>
              </a:p>
            </p:txBody>
          </p:sp>
        </p:grpSp>
        <p:grpSp>
          <p:nvGrpSpPr>
            <p:cNvPr id="78862" name="Group 12"/>
            <p:cNvGrpSpPr>
              <a:grpSpLocks/>
            </p:cNvGrpSpPr>
            <p:nvPr/>
          </p:nvGrpSpPr>
          <p:grpSpPr bwMode="auto">
            <a:xfrm>
              <a:off x="5224" y="1504"/>
              <a:ext cx="320" cy="344"/>
              <a:chOff x="5224" y="1504"/>
              <a:chExt cx="320" cy="344"/>
            </a:xfrm>
          </p:grpSpPr>
          <p:sp>
            <p:nvSpPr>
              <p:cNvPr id="78879" name="Oval 13"/>
              <p:cNvSpPr>
                <a:spLocks noChangeArrowheads="1"/>
              </p:cNvSpPr>
              <p:nvPr/>
            </p:nvSpPr>
            <p:spPr bwMode="auto">
              <a:xfrm>
                <a:off x="5224" y="1504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8880" name="Rectangle 14"/>
              <p:cNvSpPr>
                <a:spLocks noChangeArrowheads="1"/>
              </p:cNvSpPr>
              <p:nvPr/>
            </p:nvSpPr>
            <p:spPr bwMode="auto">
              <a:xfrm>
                <a:off x="5263" y="1556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 i="1">
                    <a:solidFill>
                      <a:srgbClr val="000000"/>
                    </a:solidFill>
                    <a:latin typeface="Calibri"/>
                    <a:cs typeface="Calibri"/>
                  </a:rPr>
                  <a:t>3</a:t>
                </a:r>
              </a:p>
            </p:txBody>
          </p:sp>
        </p:grpSp>
        <p:grpSp>
          <p:nvGrpSpPr>
            <p:cNvPr id="78863" name="Group 15"/>
            <p:cNvGrpSpPr>
              <a:grpSpLocks/>
            </p:cNvGrpSpPr>
            <p:nvPr/>
          </p:nvGrpSpPr>
          <p:grpSpPr bwMode="auto">
            <a:xfrm>
              <a:off x="4424" y="1520"/>
              <a:ext cx="320" cy="344"/>
              <a:chOff x="4424" y="1520"/>
              <a:chExt cx="320" cy="344"/>
            </a:xfrm>
          </p:grpSpPr>
          <p:sp>
            <p:nvSpPr>
              <p:cNvPr id="78877" name="Oval 16"/>
              <p:cNvSpPr>
                <a:spLocks noChangeArrowheads="1"/>
              </p:cNvSpPr>
              <p:nvPr/>
            </p:nvSpPr>
            <p:spPr bwMode="auto">
              <a:xfrm>
                <a:off x="4424" y="1520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8878" name="Rectangle 17"/>
              <p:cNvSpPr>
                <a:spLocks noChangeArrowheads="1"/>
              </p:cNvSpPr>
              <p:nvPr/>
            </p:nvSpPr>
            <p:spPr bwMode="auto">
              <a:xfrm>
                <a:off x="4463" y="1572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 i="1">
                    <a:solidFill>
                      <a:srgbClr val="000000"/>
                    </a:solidFill>
                    <a:latin typeface="Calibri"/>
                    <a:cs typeface="Calibri"/>
                  </a:rPr>
                  <a:t>4</a:t>
                </a:r>
              </a:p>
            </p:txBody>
          </p:sp>
        </p:grpSp>
        <p:grpSp>
          <p:nvGrpSpPr>
            <p:cNvPr id="78864" name="Group 18"/>
            <p:cNvGrpSpPr>
              <a:grpSpLocks/>
            </p:cNvGrpSpPr>
            <p:nvPr/>
          </p:nvGrpSpPr>
          <p:grpSpPr bwMode="auto">
            <a:xfrm>
              <a:off x="4416" y="2216"/>
              <a:ext cx="320" cy="357"/>
              <a:chOff x="4416" y="2216"/>
              <a:chExt cx="320" cy="357"/>
            </a:xfrm>
          </p:grpSpPr>
          <p:sp>
            <p:nvSpPr>
              <p:cNvPr id="78875" name="Oval 19"/>
              <p:cNvSpPr>
                <a:spLocks noChangeArrowheads="1"/>
              </p:cNvSpPr>
              <p:nvPr/>
            </p:nvSpPr>
            <p:spPr bwMode="auto">
              <a:xfrm>
                <a:off x="4416" y="2216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8876" name="Rectangle 20"/>
              <p:cNvSpPr>
                <a:spLocks noChangeArrowheads="1"/>
              </p:cNvSpPr>
              <p:nvPr/>
            </p:nvSpPr>
            <p:spPr bwMode="auto">
              <a:xfrm>
                <a:off x="4455" y="2284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 i="1">
                    <a:solidFill>
                      <a:srgbClr val="000000"/>
                    </a:solidFill>
                    <a:latin typeface="Calibri"/>
                    <a:cs typeface="Calibri"/>
                  </a:rPr>
                  <a:t>5</a:t>
                </a:r>
              </a:p>
            </p:txBody>
          </p:sp>
        </p:grpSp>
        <p:grpSp>
          <p:nvGrpSpPr>
            <p:cNvPr id="78865" name="Group 21"/>
            <p:cNvGrpSpPr>
              <a:grpSpLocks/>
            </p:cNvGrpSpPr>
            <p:nvPr/>
          </p:nvGrpSpPr>
          <p:grpSpPr bwMode="auto">
            <a:xfrm>
              <a:off x="4888" y="2712"/>
              <a:ext cx="320" cy="349"/>
              <a:chOff x="4888" y="2712"/>
              <a:chExt cx="320" cy="349"/>
            </a:xfrm>
          </p:grpSpPr>
          <p:sp>
            <p:nvSpPr>
              <p:cNvPr id="78873" name="Oval 22"/>
              <p:cNvSpPr>
                <a:spLocks noChangeArrowheads="1"/>
              </p:cNvSpPr>
              <p:nvPr/>
            </p:nvSpPr>
            <p:spPr bwMode="auto">
              <a:xfrm>
                <a:off x="4888" y="2712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8874" name="Rectangle 23"/>
              <p:cNvSpPr>
                <a:spLocks noChangeArrowheads="1"/>
              </p:cNvSpPr>
              <p:nvPr/>
            </p:nvSpPr>
            <p:spPr bwMode="auto">
              <a:xfrm>
                <a:off x="4927" y="2772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 i="1">
                    <a:solidFill>
                      <a:srgbClr val="000000"/>
                    </a:solidFill>
                    <a:latin typeface="Calibri"/>
                    <a:cs typeface="Calibri"/>
                  </a:rPr>
                  <a:t>6</a:t>
                </a:r>
              </a:p>
            </p:txBody>
          </p:sp>
        </p:grpSp>
        <p:sp>
          <p:nvSpPr>
            <p:cNvPr id="78866" name="Line 24"/>
            <p:cNvSpPr>
              <a:spLocks noChangeShapeType="1"/>
            </p:cNvSpPr>
            <p:nvPr/>
          </p:nvSpPr>
          <p:spPr bwMode="auto">
            <a:xfrm>
              <a:off x="4568" y="1176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78867" name="Line 25"/>
            <p:cNvSpPr>
              <a:spLocks noChangeShapeType="1"/>
            </p:cNvSpPr>
            <p:nvPr/>
          </p:nvSpPr>
          <p:spPr bwMode="auto">
            <a:xfrm>
              <a:off x="4568" y="1880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78868" name="Line 26"/>
            <p:cNvSpPr>
              <a:spLocks noChangeShapeType="1"/>
            </p:cNvSpPr>
            <p:nvPr/>
          </p:nvSpPr>
          <p:spPr bwMode="auto">
            <a:xfrm>
              <a:off x="5384" y="1168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78869" name="Line 27"/>
            <p:cNvSpPr>
              <a:spLocks noChangeShapeType="1"/>
            </p:cNvSpPr>
            <p:nvPr/>
          </p:nvSpPr>
          <p:spPr bwMode="auto">
            <a:xfrm>
              <a:off x="4688" y="1144"/>
              <a:ext cx="552" cy="4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78870" name="Line 28"/>
            <p:cNvSpPr>
              <a:spLocks noChangeShapeType="1"/>
            </p:cNvSpPr>
            <p:nvPr/>
          </p:nvSpPr>
          <p:spPr bwMode="auto">
            <a:xfrm>
              <a:off x="4672" y="2536"/>
              <a:ext cx="264" cy="2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78871" name="Line 29"/>
            <p:cNvSpPr>
              <a:spLocks noChangeShapeType="1"/>
            </p:cNvSpPr>
            <p:nvPr/>
          </p:nvSpPr>
          <p:spPr bwMode="auto">
            <a:xfrm flipH="1">
              <a:off x="5104" y="1864"/>
              <a:ext cx="264" cy="8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78872" name="Line 30"/>
            <p:cNvSpPr>
              <a:spLocks noChangeShapeType="1"/>
            </p:cNvSpPr>
            <p:nvPr/>
          </p:nvSpPr>
          <p:spPr bwMode="auto">
            <a:xfrm flipH="1">
              <a:off x="4696" y="1792"/>
              <a:ext cx="568" cy="488"/>
            </a:xfrm>
            <a:prstGeom prst="line">
              <a:avLst/>
            </a:prstGeom>
            <a:noFill/>
            <a:ln w="25400">
              <a:solidFill>
                <a:srgbClr val="56127A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404813" y="5078413"/>
            <a:ext cx="72072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Out-of-order: 	  1 (2,</a:t>
            </a:r>
            <a:r>
              <a:rPr lang="en-US" sz="1800" u="sng" dirty="0">
                <a:solidFill>
                  <a:srgbClr val="000000"/>
                </a:solidFill>
                <a:latin typeface="Verdana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) 4 </a:t>
            </a:r>
            <a:r>
              <a:rPr lang="en-US" sz="1800" u="sng" dirty="0">
                <a:solidFill>
                  <a:srgbClr val="000000"/>
                </a:solidFill>
                <a:latin typeface="Verdana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 .  .  .  .  </a:t>
            </a:r>
            <a:r>
              <a:rPr lang="en-US" sz="1800" u="sng" dirty="0">
                <a:solidFill>
                  <a:srgbClr val="000000"/>
                </a:solidFill>
                <a:latin typeface="Verdana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 3  .  .  </a:t>
            </a:r>
            <a:r>
              <a:rPr lang="en-US" sz="1800" u="sng" dirty="0">
                <a:solidFill>
                  <a:srgbClr val="000000"/>
                </a:solidFill>
                <a:latin typeface="Verdana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 5 .  .  . </a:t>
            </a:r>
            <a:r>
              <a:rPr lang="en-US" sz="1800" u="sng" dirty="0">
                <a:solidFill>
                  <a:srgbClr val="000000"/>
                </a:solidFill>
                <a:latin typeface="Verdana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latin typeface="Verdana" charset="0"/>
              </a:rPr>
              <a:t> 6 </a:t>
            </a:r>
            <a:r>
              <a:rPr lang="en-US" sz="1800" u="sng" dirty="0">
                <a:solidFill>
                  <a:srgbClr val="000000"/>
                </a:solidFill>
                <a:latin typeface="Verdana" charset="0"/>
              </a:rPr>
              <a:t>6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381000" y="5613400"/>
            <a:ext cx="852264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>
                <a:solidFill>
                  <a:srgbClr val="FF0000"/>
                </a:solidFill>
                <a:latin typeface="Calibri"/>
                <a:cs typeface="Calibri"/>
              </a:rPr>
              <a:t>Out-of-order execution did not allow any significant improvement!</a:t>
            </a:r>
          </a:p>
        </p:txBody>
      </p:sp>
    </p:spTree>
    <p:extLst>
      <p:ext uri="{BB962C8B-B14F-4D97-AF65-F5344CB8AC3E}">
        <p14:creationId xmlns:p14="http://schemas.microsoft.com/office/powerpoint/2010/main" val="3432362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  <p:bldP spid="3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36600"/>
          </a:xfrm>
          <a:noFill/>
        </p:spPr>
        <p:txBody>
          <a:bodyPr lIns="90488" tIns="44450" rIns="90488" bIns="44450"/>
          <a:lstStyle/>
          <a:p>
            <a:r>
              <a:rPr lang="en-US" dirty="0"/>
              <a:t>How many instructions can be in the pipeline?</a:t>
            </a:r>
          </a:p>
        </p:txBody>
      </p:sp>
      <p:sp>
        <p:nvSpPr>
          <p:cNvPr id="849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C61139-9C57-4C40-ACE8-3AAA78DB8498}" type="slidenum">
              <a:rPr lang="en-US"/>
              <a:pPr/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84998" name="Rectangle 4"/>
          <p:cNvSpPr>
            <a:spLocks noChangeArrowheads="1"/>
          </p:cNvSpPr>
          <p:nvPr/>
        </p:nvSpPr>
        <p:spPr bwMode="auto">
          <a:xfrm>
            <a:off x="760413" y="1473200"/>
            <a:ext cx="6697347" cy="26750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Which features of an ISA limit the number of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instructions in the pipeline?</a:t>
            </a:r>
          </a:p>
          <a:p>
            <a:pPr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4999" name="Line 5"/>
          <p:cNvSpPr>
            <a:spLocks noChangeShapeType="1"/>
          </p:cNvSpPr>
          <p:nvPr/>
        </p:nvSpPr>
        <p:spPr bwMode="auto">
          <a:xfrm>
            <a:off x="4756150" y="2930525"/>
            <a:ext cx="35861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10439" name="Text Box 7"/>
          <p:cNvSpPr txBox="1">
            <a:spLocks noChangeArrowheads="1"/>
          </p:cNvSpPr>
          <p:nvPr/>
        </p:nvSpPr>
        <p:spPr bwMode="auto">
          <a:xfrm>
            <a:off x="762000" y="4038600"/>
            <a:ext cx="8001000" cy="95410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Out-of-order issue by itself does not provide any significant performance improvement!</a:t>
            </a:r>
            <a:endParaRPr lang="en-US" sz="28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10440" name="Text Box 8"/>
          <p:cNvSpPr txBox="1">
            <a:spLocks noChangeArrowheads="1"/>
          </p:cNvSpPr>
          <p:nvPr/>
        </p:nvSpPr>
        <p:spPr bwMode="auto">
          <a:xfrm>
            <a:off x="4760495" y="2363788"/>
            <a:ext cx="3237748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i="1">
                <a:solidFill>
                  <a:srgbClr val="FF0000"/>
                </a:solidFill>
                <a:latin typeface="Calibri"/>
                <a:cs typeface="Calibri"/>
              </a:rPr>
              <a:t>Number of Registers</a:t>
            </a:r>
          </a:p>
        </p:txBody>
      </p:sp>
    </p:spTree>
    <p:extLst>
      <p:ext uri="{BB962C8B-B14F-4D97-AF65-F5344CB8AC3E}">
        <p14:creationId xmlns:p14="http://schemas.microsoft.com/office/powerpoint/2010/main" val="4233792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0439" grpId="0" autoUpdateAnimBg="0"/>
      <p:bldP spid="181044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CS152 Administrivia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in class time slot Monday March 1</a:t>
            </a:r>
          </a:p>
          <a:p>
            <a:pPr lvl="1"/>
            <a:r>
              <a:rPr lang="en-US" dirty="0"/>
              <a:t>Covers lectures 1 </a:t>
            </a:r>
            <a:r>
              <a:rPr lang="mr-IN" dirty="0"/>
              <a:t>–</a:t>
            </a:r>
            <a:r>
              <a:rPr lang="en-US" dirty="0"/>
              <a:t> 9, plus assigned problem sets, labs, book readings</a:t>
            </a:r>
          </a:p>
          <a:p>
            <a:pPr lvl="1"/>
            <a:r>
              <a:rPr lang="en-US" dirty="0"/>
              <a:t>Excludes this lecture</a:t>
            </a:r>
          </a:p>
          <a:p>
            <a:r>
              <a:rPr lang="en-US" dirty="0"/>
              <a:t>Zoom proctoring via individual breakout rooms</a:t>
            </a:r>
          </a:p>
          <a:p>
            <a:pPr lvl="1"/>
            <a:r>
              <a:rPr lang="en-US" dirty="0"/>
              <a:t>Can use 1-page cheat </a:t>
            </a:r>
            <a:r>
              <a:rPr lang="en-US" dirty="0" err="1"/>
              <a:t>sheat</a:t>
            </a:r>
            <a:r>
              <a:rPr lang="en-US" dirty="0"/>
              <a:t>, but otherwise no external help</a:t>
            </a:r>
          </a:p>
          <a:p>
            <a:pPr lvl="1"/>
            <a:r>
              <a:rPr lang="en-US" dirty="0"/>
              <a:t>Dry run in section on Friday</a:t>
            </a:r>
          </a:p>
          <a:p>
            <a:r>
              <a:rPr lang="en-US" dirty="0"/>
              <a:t>Lab 2 due Monday March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AD4F1-ACE6-1045-95DB-F7171134E652}" type="slidenum">
              <a:rPr lang="en-US"/>
              <a:pPr/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232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CS252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Proposal due tonight</a:t>
            </a:r>
          </a:p>
          <a:p>
            <a:r>
              <a:rPr lang="en-US" dirty="0"/>
              <a:t>Proposal should be one page PDF including: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Team member names</a:t>
            </a:r>
          </a:p>
          <a:p>
            <a:pPr lvl="1"/>
            <a:r>
              <a:rPr lang="en-US" dirty="0"/>
              <a:t>What are you trying to do?</a:t>
            </a:r>
          </a:p>
          <a:p>
            <a:pPr lvl="1"/>
            <a:r>
              <a:rPr lang="en-US" dirty="0"/>
              <a:t>How is it done today?</a:t>
            </a:r>
          </a:p>
          <a:p>
            <a:pPr lvl="1"/>
            <a:r>
              <a:rPr lang="en-US" dirty="0"/>
              <a:t>What is your idea for improvement and why do you think you’ll be successful</a:t>
            </a:r>
          </a:p>
          <a:p>
            <a:pPr lvl="1"/>
            <a:r>
              <a:rPr lang="en-US" dirty="0"/>
              <a:t>What infrastructure are you going to use for your project?</a:t>
            </a:r>
          </a:p>
          <a:p>
            <a:pPr lvl="1"/>
            <a:r>
              <a:rPr lang="en-US" dirty="0"/>
              <a:t>Project timeline with milestones</a:t>
            </a:r>
          </a:p>
          <a:p>
            <a:r>
              <a:rPr lang="en-US" dirty="0"/>
              <a:t>Mail PDF of proposal to instructors</a:t>
            </a:r>
          </a:p>
          <a:p>
            <a:r>
              <a:rPr lang="en-US" dirty="0"/>
              <a:t>Give ~5-minute presentations in class in discussion section time on Thursday March 4</a:t>
            </a:r>
            <a:r>
              <a:rPr lang="en-US" baseline="30000" dirty="0"/>
              <a:t>th</a:t>
            </a:r>
            <a:r>
              <a:rPr lang="en-US" dirty="0"/>
              <a:t> and March 11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C89C21-81C6-1849-AF7F-456E69B3BB35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BBA03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858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/>
              <a:t>Overcoming the Lack of Register Names</a:t>
            </a:r>
          </a:p>
        </p:txBody>
      </p:sp>
      <p:sp>
        <p:nvSpPr>
          <p:cNvPr id="870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EE3629-2DDC-0449-9BF6-91B9AACC08BF}" type="slidenum">
              <a:rPr lang="en-US"/>
              <a:pPr/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87046" name="Rectangle 3"/>
          <p:cNvSpPr>
            <a:spLocks noChangeArrowheads="1"/>
          </p:cNvSpPr>
          <p:nvPr/>
        </p:nvSpPr>
        <p:spPr bwMode="auto">
          <a:xfrm>
            <a:off x="533400" y="1524000"/>
            <a:ext cx="8229600" cy="37830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Floating-point pipelines often cannot be kept filled with small number of registers.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IBM 360 had only 4 floating-point registers</a:t>
            </a:r>
          </a:p>
          <a:p>
            <a:pPr>
              <a:spcBef>
                <a:spcPct val="0"/>
              </a:spcBef>
            </a:pP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sz="2800" i="1" dirty="0">
                <a:solidFill>
                  <a:srgbClr val="000000"/>
                </a:solidFill>
                <a:latin typeface="Calibri"/>
                <a:cs typeface="Calibri"/>
              </a:rPr>
              <a:t>Can a microarchitecture use more registers than </a:t>
            </a:r>
          </a:p>
          <a:p>
            <a:pPr>
              <a:spcBef>
                <a:spcPct val="0"/>
              </a:spcBef>
            </a:pPr>
            <a:r>
              <a:rPr lang="en-US" sz="2800" i="1" dirty="0">
                <a:solidFill>
                  <a:srgbClr val="000000"/>
                </a:solidFill>
                <a:latin typeface="Calibri"/>
                <a:cs typeface="Calibri"/>
              </a:rPr>
              <a:t>specified by the ISA without loss of ISA compatibility ?</a:t>
            </a:r>
          </a:p>
          <a:p>
            <a:pPr>
              <a:spcBef>
                <a:spcPct val="0"/>
              </a:spcBef>
            </a:pPr>
            <a:endParaRPr lang="en-US" sz="2800" i="1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2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Robert </a:t>
            </a:r>
            <a:r>
              <a:rPr lang="en-US" sz="2400" dirty="0" err="1">
                <a:solidFill>
                  <a:srgbClr val="000000"/>
                </a:solidFill>
                <a:latin typeface="Calibri"/>
                <a:cs typeface="Calibri"/>
              </a:rPr>
              <a:t>Tomasulo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 of IBM suggested an ingenious solution in 1967 using on-the-fly 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register renaming</a:t>
            </a:r>
          </a:p>
        </p:txBody>
      </p:sp>
    </p:spTree>
    <p:extLst>
      <p:ext uri="{BB962C8B-B14F-4D97-AF65-F5344CB8AC3E}">
        <p14:creationId xmlns:p14="http://schemas.microsoft.com/office/powerpoint/2010/main" val="20038586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924800" cy="736600"/>
          </a:xfrm>
        </p:spPr>
        <p:txBody>
          <a:bodyPr/>
          <a:lstStyle/>
          <a:p>
            <a:r>
              <a:rPr lang="en-US" dirty="0"/>
              <a:t>Issue Limitations: In-Order and Out-of-Order</a:t>
            </a:r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14D5-1BD8-5A49-9CAE-0B38D9909219}" type="slidenum">
              <a:rPr lang="en-US"/>
              <a:pPr/>
              <a:t>25</a:t>
            </a:fld>
            <a:endParaRPr lang="en-US"/>
          </a:p>
        </p:txBody>
      </p:sp>
      <p:sp>
        <p:nvSpPr>
          <p:cNvPr id="78854" name="Rectangle 3"/>
          <p:cNvSpPr>
            <a:spLocks noChangeArrowheads="1"/>
          </p:cNvSpPr>
          <p:nvPr/>
        </p:nvSpPr>
        <p:spPr bwMode="auto">
          <a:xfrm>
            <a:off x="381000" y="838200"/>
            <a:ext cx="6189784" cy="341888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					        latency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	FLD		f2, 	34(x2)		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	FLD		f4,	45(x3)		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long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	FMULT.D		f6,	f4,	f2	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	FSUB.D		f8,	f2,	f2	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	FDIV.D		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f4’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,	f2,	f8	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6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	FADD.D		f10,	f6,	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f4’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</p:txBody>
      </p:sp>
      <p:grpSp>
        <p:nvGrpSpPr>
          <p:cNvPr id="78856" name="Group 5"/>
          <p:cNvGrpSpPr>
            <a:grpSpLocks/>
          </p:cNvGrpSpPr>
          <p:nvPr/>
        </p:nvGrpSpPr>
        <p:grpSpPr bwMode="auto">
          <a:xfrm>
            <a:off x="7010400" y="889000"/>
            <a:ext cx="1790700" cy="3563938"/>
            <a:chOff x="4416" y="816"/>
            <a:chExt cx="1128" cy="2245"/>
          </a:xfrm>
        </p:grpSpPr>
        <p:grpSp>
          <p:nvGrpSpPr>
            <p:cNvPr id="78860" name="Group 6"/>
            <p:cNvGrpSpPr>
              <a:grpSpLocks/>
            </p:cNvGrpSpPr>
            <p:nvPr/>
          </p:nvGrpSpPr>
          <p:grpSpPr bwMode="auto">
            <a:xfrm>
              <a:off x="4416" y="816"/>
              <a:ext cx="320" cy="344"/>
              <a:chOff x="4416" y="816"/>
              <a:chExt cx="320" cy="344"/>
            </a:xfrm>
          </p:grpSpPr>
          <p:sp>
            <p:nvSpPr>
              <p:cNvPr id="78883" name="Oval 7"/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8884" name="Rectangle 8"/>
              <p:cNvSpPr>
                <a:spLocks noChangeArrowheads="1"/>
              </p:cNvSpPr>
              <p:nvPr/>
            </p:nvSpPr>
            <p:spPr bwMode="auto">
              <a:xfrm>
                <a:off x="4447" y="868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 i="1">
                    <a:solidFill>
                      <a:srgbClr val="000000"/>
                    </a:solidFill>
                    <a:latin typeface="Calibri"/>
                    <a:cs typeface="Calibri"/>
                  </a:rPr>
                  <a:t>1</a:t>
                </a:r>
              </a:p>
            </p:txBody>
          </p:sp>
        </p:grpSp>
        <p:grpSp>
          <p:nvGrpSpPr>
            <p:cNvPr id="78861" name="Group 9"/>
            <p:cNvGrpSpPr>
              <a:grpSpLocks/>
            </p:cNvGrpSpPr>
            <p:nvPr/>
          </p:nvGrpSpPr>
          <p:grpSpPr bwMode="auto">
            <a:xfrm>
              <a:off x="5224" y="816"/>
              <a:ext cx="320" cy="344"/>
              <a:chOff x="5224" y="816"/>
              <a:chExt cx="320" cy="344"/>
            </a:xfrm>
          </p:grpSpPr>
          <p:sp>
            <p:nvSpPr>
              <p:cNvPr id="78881" name="Oval 10"/>
              <p:cNvSpPr>
                <a:spLocks noChangeArrowheads="1"/>
              </p:cNvSpPr>
              <p:nvPr/>
            </p:nvSpPr>
            <p:spPr bwMode="auto">
              <a:xfrm>
                <a:off x="5224" y="816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8882" name="Rectangle 11"/>
              <p:cNvSpPr>
                <a:spLocks noChangeArrowheads="1"/>
              </p:cNvSpPr>
              <p:nvPr/>
            </p:nvSpPr>
            <p:spPr bwMode="auto">
              <a:xfrm>
                <a:off x="5271" y="860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 i="1">
                    <a:solidFill>
                      <a:srgbClr val="000000"/>
                    </a:solidFill>
                    <a:latin typeface="Calibri"/>
                    <a:cs typeface="Calibri"/>
                  </a:rPr>
                  <a:t>2</a:t>
                </a:r>
              </a:p>
            </p:txBody>
          </p:sp>
        </p:grpSp>
        <p:grpSp>
          <p:nvGrpSpPr>
            <p:cNvPr id="78862" name="Group 12"/>
            <p:cNvGrpSpPr>
              <a:grpSpLocks/>
            </p:cNvGrpSpPr>
            <p:nvPr/>
          </p:nvGrpSpPr>
          <p:grpSpPr bwMode="auto">
            <a:xfrm>
              <a:off x="5224" y="1504"/>
              <a:ext cx="320" cy="344"/>
              <a:chOff x="5224" y="1504"/>
              <a:chExt cx="320" cy="344"/>
            </a:xfrm>
          </p:grpSpPr>
          <p:sp>
            <p:nvSpPr>
              <p:cNvPr id="78879" name="Oval 13"/>
              <p:cNvSpPr>
                <a:spLocks noChangeArrowheads="1"/>
              </p:cNvSpPr>
              <p:nvPr/>
            </p:nvSpPr>
            <p:spPr bwMode="auto">
              <a:xfrm>
                <a:off x="5224" y="1504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8880" name="Rectangle 14"/>
              <p:cNvSpPr>
                <a:spLocks noChangeArrowheads="1"/>
              </p:cNvSpPr>
              <p:nvPr/>
            </p:nvSpPr>
            <p:spPr bwMode="auto">
              <a:xfrm>
                <a:off x="5263" y="1556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 i="1">
                    <a:solidFill>
                      <a:srgbClr val="000000"/>
                    </a:solidFill>
                    <a:latin typeface="Calibri"/>
                    <a:cs typeface="Calibri"/>
                  </a:rPr>
                  <a:t>3</a:t>
                </a:r>
              </a:p>
            </p:txBody>
          </p:sp>
        </p:grpSp>
        <p:grpSp>
          <p:nvGrpSpPr>
            <p:cNvPr id="78863" name="Group 15"/>
            <p:cNvGrpSpPr>
              <a:grpSpLocks/>
            </p:cNvGrpSpPr>
            <p:nvPr/>
          </p:nvGrpSpPr>
          <p:grpSpPr bwMode="auto">
            <a:xfrm>
              <a:off x="4424" y="1520"/>
              <a:ext cx="320" cy="344"/>
              <a:chOff x="4424" y="1520"/>
              <a:chExt cx="320" cy="344"/>
            </a:xfrm>
          </p:grpSpPr>
          <p:sp>
            <p:nvSpPr>
              <p:cNvPr id="78877" name="Oval 16"/>
              <p:cNvSpPr>
                <a:spLocks noChangeArrowheads="1"/>
              </p:cNvSpPr>
              <p:nvPr/>
            </p:nvSpPr>
            <p:spPr bwMode="auto">
              <a:xfrm>
                <a:off x="4424" y="1520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8878" name="Rectangle 17"/>
              <p:cNvSpPr>
                <a:spLocks noChangeArrowheads="1"/>
              </p:cNvSpPr>
              <p:nvPr/>
            </p:nvSpPr>
            <p:spPr bwMode="auto">
              <a:xfrm>
                <a:off x="4463" y="1572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 i="1">
                    <a:solidFill>
                      <a:srgbClr val="000000"/>
                    </a:solidFill>
                    <a:latin typeface="Calibri"/>
                    <a:cs typeface="Calibri"/>
                  </a:rPr>
                  <a:t>4</a:t>
                </a:r>
              </a:p>
            </p:txBody>
          </p:sp>
        </p:grpSp>
        <p:grpSp>
          <p:nvGrpSpPr>
            <p:cNvPr id="78864" name="Group 18"/>
            <p:cNvGrpSpPr>
              <a:grpSpLocks/>
            </p:cNvGrpSpPr>
            <p:nvPr/>
          </p:nvGrpSpPr>
          <p:grpSpPr bwMode="auto">
            <a:xfrm>
              <a:off x="4416" y="2216"/>
              <a:ext cx="320" cy="357"/>
              <a:chOff x="4416" y="2216"/>
              <a:chExt cx="320" cy="357"/>
            </a:xfrm>
          </p:grpSpPr>
          <p:sp>
            <p:nvSpPr>
              <p:cNvPr id="78875" name="Oval 19"/>
              <p:cNvSpPr>
                <a:spLocks noChangeArrowheads="1"/>
              </p:cNvSpPr>
              <p:nvPr/>
            </p:nvSpPr>
            <p:spPr bwMode="auto">
              <a:xfrm>
                <a:off x="4416" y="2216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8876" name="Rectangle 20"/>
              <p:cNvSpPr>
                <a:spLocks noChangeArrowheads="1"/>
              </p:cNvSpPr>
              <p:nvPr/>
            </p:nvSpPr>
            <p:spPr bwMode="auto">
              <a:xfrm>
                <a:off x="4455" y="2284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 i="1">
                    <a:solidFill>
                      <a:srgbClr val="000000"/>
                    </a:solidFill>
                    <a:latin typeface="Calibri"/>
                    <a:cs typeface="Calibri"/>
                  </a:rPr>
                  <a:t>5</a:t>
                </a:r>
              </a:p>
            </p:txBody>
          </p:sp>
        </p:grpSp>
        <p:grpSp>
          <p:nvGrpSpPr>
            <p:cNvPr id="78865" name="Group 21"/>
            <p:cNvGrpSpPr>
              <a:grpSpLocks/>
            </p:cNvGrpSpPr>
            <p:nvPr/>
          </p:nvGrpSpPr>
          <p:grpSpPr bwMode="auto">
            <a:xfrm>
              <a:off x="4888" y="2712"/>
              <a:ext cx="320" cy="349"/>
              <a:chOff x="4888" y="2712"/>
              <a:chExt cx="320" cy="349"/>
            </a:xfrm>
          </p:grpSpPr>
          <p:sp>
            <p:nvSpPr>
              <p:cNvPr id="78873" name="Oval 22"/>
              <p:cNvSpPr>
                <a:spLocks noChangeArrowheads="1"/>
              </p:cNvSpPr>
              <p:nvPr/>
            </p:nvSpPr>
            <p:spPr bwMode="auto">
              <a:xfrm>
                <a:off x="4888" y="2712"/>
                <a:ext cx="320" cy="3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78874" name="Rectangle 23"/>
              <p:cNvSpPr>
                <a:spLocks noChangeArrowheads="1"/>
              </p:cNvSpPr>
              <p:nvPr/>
            </p:nvSpPr>
            <p:spPr bwMode="auto">
              <a:xfrm>
                <a:off x="4927" y="2772"/>
                <a:ext cx="260" cy="28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 i="1">
                    <a:solidFill>
                      <a:srgbClr val="000000"/>
                    </a:solidFill>
                    <a:latin typeface="Calibri"/>
                    <a:cs typeface="Calibri"/>
                  </a:rPr>
                  <a:t>6</a:t>
                </a:r>
              </a:p>
            </p:txBody>
          </p:sp>
        </p:grpSp>
        <p:sp>
          <p:nvSpPr>
            <p:cNvPr id="78866" name="Line 24"/>
            <p:cNvSpPr>
              <a:spLocks noChangeShapeType="1"/>
            </p:cNvSpPr>
            <p:nvPr/>
          </p:nvSpPr>
          <p:spPr bwMode="auto">
            <a:xfrm>
              <a:off x="4568" y="1176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78867" name="Line 25"/>
            <p:cNvSpPr>
              <a:spLocks noChangeShapeType="1"/>
            </p:cNvSpPr>
            <p:nvPr/>
          </p:nvSpPr>
          <p:spPr bwMode="auto">
            <a:xfrm>
              <a:off x="4568" y="1880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78868" name="Line 26"/>
            <p:cNvSpPr>
              <a:spLocks noChangeShapeType="1"/>
            </p:cNvSpPr>
            <p:nvPr/>
          </p:nvSpPr>
          <p:spPr bwMode="auto">
            <a:xfrm>
              <a:off x="5384" y="1168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78869" name="Line 27"/>
            <p:cNvSpPr>
              <a:spLocks noChangeShapeType="1"/>
            </p:cNvSpPr>
            <p:nvPr/>
          </p:nvSpPr>
          <p:spPr bwMode="auto">
            <a:xfrm>
              <a:off x="4688" y="1144"/>
              <a:ext cx="552" cy="4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78870" name="Line 28"/>
            <p:cNvSpPr>
              <a:spLocks noChangeShapeType="1"/>
            </p:cNvSpPr>
            <p:nvPr/>
          </p:nvSpPr>
          <p:spPr bwMode="auto">
            <a:xfrm>
              <a:off x="4672" y="2536"/>
              <a:ext cx="264" cy="2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78871" name="Line 29"/>
            <p:cNvSpPr>
              <a:spLocks noChangeShapeType="1"/>
            </p:cNvSpPr>
            <p:nvPr/>
          </p:nvSpPr>
          <p:spPr bwMode="auto">
            <a:xfrm flipH="1">
              <a:off x="5104" y="1864"/>
              <a:ext cx="264" cy="8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78872" name="Line 30"/>
            <p:cNvSpPr>
              <a:spLocks noChangeShapeType="1"/>
            </p:cNvSpPr>
            <p:nvPr/>
          </p:nvSpPr>
          <p:spPr bwMode="auto">
            <a:xfrm flipH="1">
              <a:off x="4696" y="1792"/>
              <a:ext cx="568" cy="488"/>
            </a:xfrm>
            <a:prstGeom prst="line">
              <a:avLst/>
            </a:prstGeom>
            <a:noFill/>
            <a:ln w="25400">
              <a:solidFill>
                <a:srgbClr val="56127A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2057400" y="5257800"/>
            <a:ext cx="6795763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Any </a:t>
            </a:r>
            <a:r>
              <a:rPr lang="en-US" sz="2400" i="1" dirty="0" err="1">
                <a:solidFill>
                  <a:srgbClr val="000000"/>
                </a:solidFill>
                <a:latin typeface="Calibri"/>
                <a:cs typeface="Calibri"/>
              </a:rPr>
              <a:t>antidependence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 can be eliminated by renaming.</a:t>
            </a:r>
          </a:p>
          <a:p>
            <a:pPr lvl="2">
              <a:spcBef>
                <a:spcPct val="0"/>
              </a:spcBef>
            </a:pP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 (renaming 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  <a:sym typeface="Wingdings" pitchFamily="2" charset="2"/>
              </a:rPr>
              <a:t> </a:t>
            </a: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 additional storage)  </a:t>
            </a:r>
          </a:p>
          <a:p>
            <a:pPr lvl="2">
              <a:spcBef>
                <a:spcPct val="0"/>
              </a:spcBef>
            </a:pP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 Can it be done in hardware?</a:t>
            </a:r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6705600" y="5943600"/>
            <a:ext cx="863275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i="1" dirty="0">
                <a:solidFill>
                  <a:srgbClr val="FF0000"/>
                </a:solidFill>
                <a:latin typeface="Calibri"/>
                <a:cs typeface="Calibri"/>
              </a:rPr>
              <a:t>yes!</a:t>
            </a: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7656512" y="2482850"/>
            <a:ext cx="496888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solidFill>
                  <a:srgbClr val="FF0000"/>
                </a:solidFill>
                <a:latin typeface="Verdana" charset="0"/>
              </a:rPr>
              <a:t>X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533400" y="4343400"/>
            <a:ext cx="6951423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In-order:	  1 (2,</a:t>
            </a:r>
            <a:r>
              <a:rPr lang="en-US" sz="2400" u="sng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) .  .  .  .  .  .  </a:t>
            </a:r>
            <a:r>
              <a:rPr lang="en-US" sz="2400" u="sng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 3 4 </a:t>
            </a:r>
            <a:r>
              <a:rPr lang="en-US" sz="2400" u="sng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  </a:t>
            </a:r>
            <a:r>
              <a:rPr lang="en-US" sz="2400" u="sng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 5 .  .  . </a:t>
            </a:r>
            <a:r>
              <a:rPr lang="en-US" sz="2400" u="sng" dirty="0">
                <a:solidFill>
                  <a:srgbClr val="000000"/>
                </a:solidFill>
                <a:latin typeface="Calibri"/>
                <a:cs typeface="Calibri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 6 </a:t>
            </a:r>
            <a:r>
              <a:rPr lang="en-US" sz="2400" u="sng" dirty="0">
                <a:solidFill>
                  <a:srgbClr val="000000"/>
                </a:solidFill>
                <a:latin typeface="Calibri"/>
                <a:cs typeface="Calibri"/>
              </a:rPr>
              <a:t>6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Out-of-order: 	  1 (2,</a:t>
            </a:r>
            <a:r>
              <a:rPr lang="en-US" sz="2400" u="sng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) 4 </a:t>
            </a:r>
            <a:r>
              <a:rPr lang="en-US" sz="2400" u="sng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 5  .  .  .  </a:t>
            </a:r>
            <a:r>
              <a:rPr lang="en-US" sz="2400" u="sng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 (3,</a:t>
            </a:r>
            <a:r>
              <a:rPr lang="en-US" sz="2400" u="sng" dirty="0">
                <a:solidFill>
                  <a:srgbClr val="000000"/>
                </a:solidFill>
                <a:latin typeface="Calibri"/>
                <a:cs typeface="Calibri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) </a:t>
            </a:r>
            <a:r>
              <a:rPr lang="en-US" sz="2400" u="sng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 6 </a:t>
            </a:r>
            <a:r>
              <a:rPr lang="en-US" sz="2400" u="sng" dirty="0">
                <a:solidFill>
                  <a:srgbClr val="000000"/>
                </a:solidFill>
                <a:latin typeface="Calibri"/>
                <a:cs typeface="Calibri"/>
              </a:rPr>
              <a:t>6</a:t>
            </a: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4151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Renaming</a:t>
            </a:r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BE04-03E4-164E-83C5-671D3A3BF08C}" type="slidenum">
              <a:rPr lang="en-US"/>
              <a:pPr/>
              <a:t>26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9138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3233738"/>
            <a:ext cx="8534400" cy="2921000"/>
          </a:xfrm>
        </p:spPr>
        <p:txBody>
          <a:bodyPr/>
          <a:lstStyle/>
          <a:p>
            <a:pPr marL="342900" indent="-342900"/>
            <a:r>
              <a:rPr lang="en-US" dirty="0"/>
              <a:t>Decode does register renaming and adds instructions to the issue-stage instruction reorder buffer (ROB)</a:t>
            </a:r>
          </a:p>
          <a:p>
            <a:pPr marL="342900" indent="-342900">
              <a:buFontTx/>
              <a:buNone/>
            </a:pPr>
            <a:r>
              <a:rPr lang="en-US" dirty="0"/>
              <a:t> 	 	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</a:t>
            </a:r>
            <a:r>
              <a:rPr lang="en-US" dirty="0">
                <a:solidFill>
                  <a:srgbClr val="56127A"/>
                </a:solidFill>
              </a:rPr>
              <a:t>renaming makes WAR or WAW hazards impossible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Any instruction in ROB whose RAW hazards have been satisfied can be issued</a:t>
            </a:r>
          </a:p>
          <a:p>
            <a:pPr marL="342900" indent="-342900">
              <a:buFontTx/>
              <a:buNone/>
            </a:pPr>
            <a:r>
              <a:rPr lang="en-US" dirty="0"/>
              <a:t>		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</a:t>
            </a:r>
            <a:r>
              <a:rPr lang="en-US" dirty="0">
                <a:solidFill>
                  <a:srgbClr val="56127A"/>
                </a:solidFill>
              </a:rPr>
              <a:t>Out-of-order or dataflow execution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1155700"/>
            <a:ext cx="4122738" cy="1978025"/>
            <a:chOff x="1344" y="888"/>
            <a:chExt cx="2597" cy="124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344" y="1232"/>
              <a:ext cx="248" cy="248"/>
              <a:chOff x="1436" y="1058"/>
              <a:chExt cx="248" cy="248"/>
            </a:xfrm>
          </p:grpSpPr>
          <p:sp>
            <p:nvSpPr>
              <p:cNvPr id="1913862" name="Rectangle 6"/>
              <p:cNvSpPr>
                <a:spLocks noChangeArrowheads="1"/>
              </p:cNvSpPr>
              <p:nvPr/>
            </p:nvSpPr>
            <p:spPr bwMode="auto">
              <a:xfrm>
                <a:off x="1436" y="1058"/>
                <a:ext cx="248" cy="24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913863" name="Rectangle 7"/>
              <p:cNvSpPr>
                <a:spLocks noChangeArrowheads="1"/>
              </p:cNvSpPr>
              <p:nvPr/>
            </p:nvSpPr>
            <p:spPr bwMode="auto">
              <a:xfrm>
                <a:off x="1490" y="1109"/>
                <a:ext cx="151" cy="1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46038" tIns="23812" rIns="46038" bIns="23812">
                <a:prstTxWarp prst="textNoShape">
                  <a:avLst/>
                </a:prstTxWarp>
                <a:spAutoFit/>
              </a:bodyPr>
              <a:lstStyle/>
              <a:p>
                <a:pPr algn="ctr" defTabSz="228600">
                  <a:spcBef>
                    <a:spcPct val="0"/>
                  </a:spcBef>
                </a:pPr>
                <a:r>
                  <a:rPr lang="en-US">
                    <a:solidFill>
                      <a:srgbClr val="000000"/>
                    </a:solidFill>
                    <a:latin typeface="Calibri"/>
                    <a:cs typeface="Calibri"/>
                  </a:rPr>
                  <a:t>IF</a:t>
                </a:r>
              </a:p>
            </p:txBody>
          </p:sp>
        </p:grpSp>
        <p:sp>
          <p:nvSpPr>
            <p:cNvPr id="1913864" name="Rectangle 8"/>
            <p:cNvSpPr>
              <a:spLocks noChangeArrowheads="1"/>
            </p:cNvSpPr>
            <p:nvPr/>
          </p:nvSpPr>
          <p:spPr bwMode="auto">
            <a:xfrm>
              <a:off x="1785" y="1283"/>
              <a:ext cx="224" cy="1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6038" tIns="23812" rIns="46038" bIns="23812">
              <a:prstTxWarp prst="textNoShape">
                <a:avLst/>
              </a:prstTxWarp>
              <a:spAutoFit/>
            </a:bodyPr>
            <a:lstStyle/>
            <a:p>
              <a:pPr algn="ctr" defTabSz="228600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Calibri"/>
                  <a:cs typeface="Calibri"/>
                </a:rPr>
                <a:t>ID</a:t>
              </a:r>
            </a:p>
          </p:txBody>
        </p:sp>
        <p:sp>
          <p:nvSpPr>
            <p:cNvPr id="1913865" name="Line 9"/>
            <p:cNvSpPr>
              <a:spLocks noChangeShapeType="1"/>
            </p:cNvSpPr>
            <p:nvPr/>
          </p:nvSpPr>
          <p:spPr bwMode="auto">
            <a:xfrm flipV="1">
              <a:off x="1608" y="1352"/>
              <a:ext cx="152" cy="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913866" name="Rectangle 10"/>
            <p:cNvSpPr>
              <a:spLocks noChangeArrowheads="1"/>
            </p:cNvSpPr>
            <p:nvPr/>
          </p:nvSpPr>
          <p:spPr bwMode="auto">
            <a:xfrm>
              <a:off x="1768" y="1240"/>
              <a:ext cx="248" cy="2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913867" name="Rectangle 11"/>
            <p:cNvSpPr>
              <a:spLocks noChangeArrowheads="1"/>
            </p:cNvSpPr>
            <p:nvPr/>
          </p:nvSpPr>
          <p:spPr bwMode="auto">
            <a:xfrm>
              <a:off x="2144" y="1232"/>
              <a:ext cx="292" cy="2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3568" y="1232"/>
              <a:ext cx="255" cy="248"/>
              <a:chOff x="3564" y="1058"/>
              <a:chExt cx="255" cy="248"/>
            </a:xfrm>
          </p:grpSpPr>
          <p:sp>
            <p:nvSpPr>
              <p:cNvPr id="1913869" name="Rectangle 13"/>
              <p:cNvSpPr>
                <a:spLocks noChangeArrowheads="1"/>
              </p:cNvSpPr>
              <p:nvPr/>
            </p:nvSpPr>
            <p:spPr bwMode="auto">
              <a:xfrm>
                <a:off x="3564" y="1058"/>
                <a:ext cx="248" cy="24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913870" name="Rectangle 14"/>
              <p:cNvSpPr>
                <a:spLocks noChangeArrowheads="1"/>
              </p:cNvSpPr>
              <p:nvPr/>
            </p:nvSpPr>
            <p:spPr bwMode="auto">
              <a:xfrm>
                <a:off x="3575" y="1109"/>
                <a:ext cx="244" cy="1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46038" tIns="23812" rIns="46038" bIns="23812">
                <a:prstTxWarp prst="textNoShape">
                  <a:avLst/>
                </a:prstTxWarp>
                <a:spAutoFit/>
              </a:bodyPr>
              <a:lstStyle/>
              <a:p>
                <a:pPr algn="ctr" defTabSz="228600">
                  <a:spcBef>
                    <a:spcPct val="0"/>
                  </a:spcBef>
                </a:pPr>
                <a:r>
                  <a:rPr lang="en-US">
                    <a:solidFill>
                      <a:srgbClr val="000000"/>
                    </a:solidFill>
                    <a:latin typeface="Calibri"/>
                    <a:cs typeface="Calibri"/>
                  </a:rPr>
                  <a:t>WB</a:t>
                </a:r>
              </a:p>
            </p:txBody>
          </p:sp>
        </p:grpSp>
        <p:sp>
          <p:nvSpPr>
            <p:cNvPr id="1913871" name="Rectangle 15"/>
            <p:cNvSpPr>
              <a:spLocks noChangeArrowheads="1"/>
            </p:cNvSpPr>
            <p:nvPr/>
          </p:nvSpPr>
          <p:spPr bwMode="auto">
            <a:xfrm>
              <a:off x="2644" y="992"/>
              <a:ext cx="248" cy="2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913872" name="Rectangle 16"/>
            <p:cNvSpPr>
              <a:spLocks noChangeArrowheads="1"/>
            </p:cNvSpPr>
            <p:nvPr/>
          </p:nvSpPr>
          <p:spPr bwMode="auto">
            <a:xfrm>
              <a:off x="2640" y="1043"/>
              <a:ext cx="271" cy="1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46038" tIns="23812" rIns="46038" bIns="23812">
              <a:prstTxWarp prst="textNoShape">
                <a:avLst/>
              </a:prstTxWarp>
              <a:spAutoFit/>
            </a:bodyPr>
            <a:lstStyle/>
            <a:p>
              <a:pPr algn="ctr" defTabSz="228600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Calibri"/>
                  <a:cs typeface="Calibri"/>
                </a:rPr>
                <a:t>ALU</a:t>
              </a:r>
            </a:p>
          </p:txBody>
        </p:sp>
        <p:sp>
          <p:nvSpPr>
            <p:cNvPr id="1913873" name="Rectangle 17"/>
            <p:cNvSpPr>
              <a:spLocks noChangeArrowheads="1"/>
            </p:cNvSpPr>
            <p:nvPr/>
          </p:nvSpPr>
          <p:spPr bwMode="auto">
            <a:xfrm>
              <a:off x="3048" y="992"/>
              <a:ext cx="360" cy="2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913874" name="Rectangle 18"/>
            <p:cNvSpPr>
              <a:spLocks noChangeArrowheads="1"/>
            </p:cNvSpPr>
            <p:nvPr/>
          </p:nvSpPr>
          <p:spPr bwMode="auto">
            <a:xfrm>
              <a:off x="3068" y="1043"/>
              <a:ext cx="337" cy="1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46038" tIns="23812" rIns="46038" bIns="23812">
              <a:prstTxWarp prst="textNoShape">
                <a:avLst/>
              </a:prstTxWarp>
              <a:spAutoFit/>
            </a:bodyPr>
            <a:lstStyle/>
            <a:p>
              <a:pPr algn="ctr" defTabSz="228600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Calibri"/>
                  <a:cs typeface="Calibri"/>
                </a:rPr>
                <a:t>Mem</a:t>
              </a:r>
            </a:p>
          </p:txBody>
        </p:sp>
        <p:sp>
          <p:nvSpPr>
            <p:cNvPr id="1913875" name="Rectangle 19"/>
            <p:cNvSpPr>
              <a:spLocks noChangeArrowheads="1"/>
            </p:cNvSpPr>
            <p:nvPr/>
          </p:nvSpPr>
          <p:spPr bwMode="auto">
            <a:xfrm>
              <a:off x="2644" y="1364"/>
              <a:ext cx="512" cy="2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913876" name="Rectangle 20"/>
            <p:cNvSpPr>
              <a:spLocks noChangeArrowheads="1"/>
            </p:cNvSpPr>
            <p:nvPr/>
          </p:nvSpPr>
          <p:spPr bwMode="auto">
            <a:xfrm>
              <a:off x="2736" y="1415"/>
              <a:ext cx="316" cy="1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46038" tIns="23812" rIns="46038" bIns="23812">
              <a:prstTxWarp prst="textNoShape">
                <a:avLst/>
              </a:prstTxWarp>
              <a:spAutoFit/>
            </a:bodyPr>
            <a:lstStyle/>
            <a:p>
              <a:pPr algn="ctr" defTabSz="228600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Calibri"/>
                  <a:cs typeface="Calibri"/>
                </a:rPr>
                <a:t>Fadd</a:t>
              </a:r>
            </a:p>
          </p:txBody>
        </p:sp>
        <p:sp>
          <p:nvSpPr>
            <p:cNvPr id="1913877" name="Rectangle 21"/>
            <p:cNvSpPr>
              <a:spLocks noChangeArrowheads="1"/>
            </p:cNvSpPr>
            <p:nvPr/>
          </p:nvSpPr>
          <p:spPr bwMode="auto">
            <a:xfrm>
              <a:off x="2644" y="1676"/>
              <a:ext cx="512" cy="2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913878" name="Rectangle 22"/>
            <p:cNvSpPr>
              <a:spLocks noChangeArrowheads="1"/>
            </p:cNvSpPr>
            <p:nvPr/>
          </p:nvSpPr>
          <p:spPr bwMode="auto">
            <a:xfrm>
              <a:off x="2736" y="1727"/>
              <a:ext cx="319" cy="1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46038" tIns="23812" rIns="46038" bIns="23812">
              <a:prstTxWarp prst="textNoShape">
                <a:avLst/>
              </a:prstTxWarp>
              <a:spAutoFit/>
            </a:bodyPr>
            <a:lstStyle/>
            <a:p>
              <a:pPr algn="ctr" defTabSz="228600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Calibri"/>
                  <a:cs typeface="Calibri"/>
                </a:rPr>
                <a:t>Fmul</a:t>
              </a:r>
            </a:p>
          </p:txBody>
        </p:sp>
        <p:sp>
          <p:nvSpPr>
            <p:cNvPr id="1913879" name="Oval 23"/>
            <p:cNvSpPr>
              <a:spLocks noChangeArrowheads="1"/>
            </p:cNvSpPr>
            <p:nvPr/>
          </p:nvSpPr>
          <p:spPr bwMode="auto">
            <a:xfrm>
              <a:off x="2872" y="1972"/>
              <a:ext cx="20" cy="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913880" name="Oval 24"/>
            <p:cNvSpPr>
              <a:spLocks noChangeArrowheads="1"/>
            </p:cNvSpPr>
            <p:nvPr/>
          </p:nvSpPr>
          <p:spPr bwMode="auto">
            <a:xfrm>
              <a:off x="2870" y="2018"/>
              <a:ext cx="20" cy="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913881" name="Oval 25"/>
            <p:cNvSpPr>
              <a:spLocks noChangeArrowheads="1"/>
            </p:cNvSpPr>
            <p:nvPr/>
          </p:nvSpPr>
          <p:spPr bwMode="auto">
            <a:xfrm>
              <a:off x="2872" y="2068"/>
              <a:ext cx="20" cy="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913882" name="Oval 26"/>
            <p:cNvSpPr>
              <a:spLocks noChangeArrowheads="1"/>
            </p:cNvSpPr>
            <p:nvPr/>
          </p:nvSpPr>
          <p:spPr bwMode="auto">
            <a:xfrm>
              <a:off x="2870" y="2114"/>
              <a:ext cx="20" cy="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913883" name="Freeform 27"/>
            <p:cNvSpPr>
              <a:spLocks/>
            </p:cNvSpPr>
            <p:nvPr/>
          </p:nvSpPr>
          <p:spPr bwMode="auto">
            <a:xfrm>
              <a:off x="2440" y="1104"/>
              <a:ext cx="201" cy="249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200" y="0"/>
                </a:cxn>
              </a:cxnLst>
              <a:rect l="0" t="0" r="r" b="b"/>
              <a:pathLst>
                <a:path w="201" h="249">
                  <a:moveTo>
                    <a:pt x="0" y="248"/>
                  </a:moveTo>
                  <a:lnTo>
                    <a:pt x="20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913884" name="Freeform 28"/>
            <p:cNvSpPr>
              <a:spLocks/>
            </p:cNvSpPr>
            <p:nvPr/>
          </p:nvSpPr>
          <p:spPr bwMode="auto">
            <a:xfrm>
              <a:off x="2440" y="1348"/>
              <a:ext cx="201" cy="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0" y="112"/>
                </a:cxn>
              </a:cxnLst>
              <a:rect l="0" t="0" r="r" b="b"/>
              <a:pathLst>
                <a:path w="201" h="113">
                  <a:moveTo>
                    <a:pt x="0" y="0"/>
                  </a:moveTo>
                  <a:lnTo>
                    <a:pt x="200" y="112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913885" name="Freeform 29"/>
            <p:cNvSpPr>
              <a:spLocks/>
            </p:cNvSpPr>
            <p:nvPr/>
          </p:nvSpPr>
          <p:spPr bwMode="auto">
            <a:xfrm>
              <a:off x="2444" y="1360"/>
              <a:ext cx="193" cy="4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440"/>
                </a:cxn>
              </a:cxnLst>
              <a:rect l="0" t="0" r="r" b="b"/>
              <a:pathLst>
                <a:path w="193" h="441">
                  <a:moveTo>
                    <a:pt x="0" y="0"/>
                  </a:moveTo>
                  <a:lnTo>
                    <a:pt x="192" y="44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913886" name="Freeform 30"/>
            <p:cNvSpPr>
              <a:spLocks/>
            </p:cNvSpPr>
            <p:nvPr/>
          </p:nvSpPr>
          <p:spPr bwMode="auto">
            <a:xfrm>
              <a:off x="3416" y="1108"/>
              <a:ext cx="145" cy="149"/>
            </a:xfrm>
            <a:custGeom>
              <a:avLst/>
              <a:gdLst/>
              <a:ahLst/>
              <a:cxnLst>
                <a:cxn ang="0">
                  <a:pos x="144" y="148"/>
                </a:cxn>
                <a:cxn ang="0">
                  <a:pos x="0" y="0"/>
                </a:cxn>
              </a:cxnLst>
              <a:rect l="0" t="0" r="r" b="b"/>
              <a:pathLst>
                <a:path w="145" h="149">
                  <a:moveTo>
                    <a:pt x="144" y="148"/>
                  </a:move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913887" name="Freeform 31"/>
            <p:cNvSpPr>
              <a:spLocks/>
            </p:cNvSpPr>
            <p:nvPr/>
          </p:nvSpPr>
          <p:spPr bwMode="auto">
            <a:xfrm>
              <a:off x="3172" y="1408"/>
              <a:ext cx="385" cy="389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0" y="388"/>
                </a:cxn>
              </a:cxnLst>
              <a:rect l="0" t="0" r="r" b="b"/>
              <a:pathLst>
                <a:path w="385" h="389">
                  <a:moveTo>
                    <a:pt x="384" y="0"/>
                  </a:moveTo>
                  <a:lnTo>
                    <a:pt x="0" y="3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913888" name="Freeform 32"/>
            <p:cNvSpPr>
              <a:spLocks/>
            </p:cNvSpPr>
            <p:nvPr/>
          </p:nvSpPr>
          <p:spPr bwMode="auto">
            <a:xfrm>
              <a:off x="2904" y="1112"/>
              <a:ext cx="653" cy="1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0"/>
                </a:cxn>
                <a:cxn ang="0">
                  <a:pos x="48" y="196"/>
                </a:cxn>
                <a:cxn ang="0">
                  <a:pos x="652" y="196"/>
                </a:cxn>
              </a:cxnLst>
              <a:rect l="0" t="0" r="r" b="b"/>
              <a:pathLst>
                <a:path w="653" h="197">
                  <a:moveTo>
                    <a:pt x="0" y="0"/>
                  </a:moveTo>
                  <a:lnTo>
                    <a:pt x="48" y="0"/>
                  </a:lnTo>
                  <a:lnTo>
                    <a:pt x="48" y="196"/>
                  </a:lnTo>
                  <a:lnTo>
                    <a:pt x="652" y="196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913889" name="Line 33"/>
            <p:cNvSpPr>
              <a:spLocks noChangeShapeType="1"/>
            </p:cNvSpPr>
            <p:nvPr/>
          </p:nvSpPr>
          <p:spPr bwMode="auto">
            <a:xfrm>
              <a:off x="2952" y="1112"/>
              <a:ext cx="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913890" name="Freeform 34"/>
            <p:cNvSpPr>
              <a:spLocks/>
            </p:cNvSpPr>
            <p:nvPr/>
          </p:nvSpPr>
          <p:spPr bwMode="auto">
            <a:xfrm>
              <a:off x="2308" y="888"/>
              <a:ext cx="1633" cy="469"/>
            </a:xfrm>
            <a:custGeom>
              <a:avLst/>
              <a:gdLst/>
              <a:ahLst/>
              <a:cxnLst>
                <a:cxn ang="0">
                  <a:pos x="1516" y="468"/>
                </a:cxn>
                <a:cxn ang="0">
                  <a:pos x="1632" y="468"/>
                </a:cxn>
                <a:cxn ang="0">
                  <a:pos x="1632" y="0"/>
                </a:cxn>
                <a:cxn ang="0">
                  <a:pos x="0" y="0"/>
                </a:cxn>
                <a:cxn ang="0">
                  <a:pos x="0" y="340"/>
                </a:cxn>
              </a:cxnLst>
              <a:rect l="0" t="0" r="r" b="b"/>
              <a:pathLst>
                <a:path w="1633" h="469">
                  <a:moveTo>
                    <a:pt x="1516" y="468"/>
                  </a:moveTo>
                  <a:lnTo>
                    <a:pt x="1632" y="468"/>
                  </a:lnTo>
                  <a:lnTo>
                    <a:pt x="1632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913891" name="Rectangle 35"/>
            <p:cNvSpPr>
              <a:spLocks noChangeArrowheads="1"/>
            </p:cNvSpPr>
            <p:nvPr/>
          </p:nvSpPr>
          <p:spPr bwMode="auto">
            <a:xfrm>
              <a:off x="2141" y="1283"/>
              <a:ext cx="332" cy="1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6038" tIns="23812" rIns="46038" bIns="23812">
              <a:prstTxWarp prst="textNoShape">
                <a:avLst/>
              </a:prstTxWarp>
              <a:spAutoFit/>
            </a:bodyPr>
            <a:lstStyle/>
            <a:p>
              <a:pPr algn="ctr" defTabSz="228600"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Calibri"/>
                  <a:cs typeface="Calibri"/>
                </a:rPr>
                <a:t>Issue</a:t>
              </a:r>
            </a:p>
          </p:txBody>
        </p:sp>
        <p:sp>
          <p:nvSpPr>
            <p:cNvPr id="1913892" name="Line 36"/>
            <p:cNvSpPr>
              <a:spLocks noChangeShapeType="1"/>
            </p:cNvSpPr>
            <p:nvPr/>
          </p:nvSpPr>
          <p:spPr bwMode="auto">
            <a:xfrm flipV="1">
              <a:off x="2016" y="1364"/>
              <a:ext cx="148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913893" name="Freeform 37"/>
            <p:cNvSpPr>
              <a:spLocks/>
            </p:cNvSpPr>
            <p:nvPr/>
          </p:nvSpPr>
          <p:spPr bwMode="auto">
            <a:xfrm>
              <a:off x="3172" y="1376"/>
              <a:ext cx="385" cy="129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0" y="128"/>
                </a:cxn>
              </a:cxnLst>
              <a:rect l="0" t="0" r="r" b="b"/>
              <a:pathLst>
                <a:path w="385" h="129">
                  <a:moveTo>
                    <a:pt x="384" y="0"/>
                  </a:moveTo>
                  <a:lnTo>
                    <a:pt x="0" y="12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1527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Renaming Structures</a:t>
            </a:r>
          </a:p>
        </p:txBody>
      </p:sp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1583-E27B-A542-B496-0C14184F7E3B}" type="slidenum">
              <a:rPr lang="en-US"/>
              <a:pPr/>
              <a:t>27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824771" name="Rectangle 3"/>
          <p:cNvSpPr>
            <a:spLocks noChangeArrowheads="1"/>
          </p:cNvSpPr>
          <p:nvPr/>
        </p:nvSpPr>
        <p:spPr bwMode="auto">
          <a:xfrm>
            <a:off x="588963" y="866775"/>
            <a:ext cx="1518358" cy="119776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Renaming </a:t>
            </a:r>
          </a:p>
          <a:p>
            <a:pPr>
              <a:spcBef>
                <a:spcPct val="0"/>
              </a:spcBef>
            </a:pP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table &amp;</a:t>
            </a:r>
          </a:p>
          <a:p>
            <a:pPr>
              <a:spcBef>
                <a:spcPct val="0"/>
              </a:spcBef>
            </a:pPr>
            <a:r>
              <a:rPr lang="en-US" sz="2400" i="1" dirty="0" err="1">
                <a:solidFill>
                  <a:srgbClr val="000000"/>
                </a:solidFill>
                <a:latin typeface="Calibri"/>
                <a:cs typeface="Calibri"/>
              </a:rPr>
              <a:t>regfile</a:t>
            </a:r>
            <a:endParaRPr lang="en-US" sz="2400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24772" name="Rectangle 4"/>
          <p:cNvSpPr>
            <a:spLocks noChangeArrowheads="1"/>
          </p:cNvSpPr>
          <p:nvPr/>
        </p:nvSpPr>
        <p:spPr bwMode="auto">
          <a:xfrm>
            <a:off x="552450" y="2233613"/>
            <a:ext cx="1245447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Reorder </a:t>
            </a:r>
          </a:p>
          <a:p>
            <a:pPr>
              <a:spcBef>
                <a:spcPct val="0"/>
              </a:spcBef>
            </a:pP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buffer</a:t>
            </a:r>
          </a:p>
        </p:txBody>
      </p:sp>
      <p:sp>
        <p:nvSpPr>
          <p:cNvPr id="1824773" name="Rectangle 5"/>
          <p:cNvSpPr>
            <a:spLocks noChangeArrowheads="1"/>
          </p:cNvSpPr>
          <p:nvPr/>
        </p:nvSpPr>
        <p:spPr bwMode="auto">
          <a:xfrm>
            <a:off x="2908300" y="825500"/>
            <a:ext cx="1206500" cy="1054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774" name="Line 6"/>
          <p:cNvSpPr>
            <a:spLocks noChangeShapeType="1"/>
          </p:cNvSpPr>
          <p:nvPr/>
        </p:nvSpPr>
        <p:spPr bwMode="auto">
          <a:xfrm>
            <a:off x="2927350" y="1085850"/>
            <a:ext cx="1187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775" name="Line 7"/>
          <p:cNvSpPr>
            <a:spLocks noChangeShapeType="1"/>
          </p:cNvSpPr>
          <p:nvPr/>
        </p:nvSpPr>
        <p:spPr bwMode="auto">
          <a:xfrm>
            <a:off x="2927350" y="1622425"/>
            <a:ext cx="11874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776" name="Line 8"/>
          <p:cNvSpPr>
            <a:spLocks noChangeShapeType="1"/>
          </p:cNvSpPr>
          <p:nvPr/>
        </p:nvSpPr>
        <p:spPr bwMode="auto">
          <a:xfrm>
            <a:off x="3146425" y="835025"/>
            <a:ext cx="0" cy="1050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777" name="Rectangle 9"/>
          <p:cNvSpPr>
            <a:spLocks noChangeArrowheads="1"/>
          </p:cNvSpPr>
          <p:nvPr/>
        </p:nvSpPr>
        <p:spPr bwMode="auto">
          <a:xfrm>
            <a:off x="4203700" y="3975100"/>
            <a:ext cx="787400" cy="71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24778" name="Rectangle 10"/>
          <p:cNvSpPr>
            <a:spLocks noChangeArrowheads="1"/>
          </p:cNvSpPr>
          <p:nvPr/>
        </p:nvSpPr>
        <p:spPr bwMode="auto">
          <a:xfrm>
            <a:off x="5359400" y="3975100"/>
            <a:ext cx="787400" cy="71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779" name="Rectangle 11"/>
          <p:cNvSpPr>
            <a:spLocks noChangeArrowheads="1"/>
          </p:cNvSpPr>
          <p:nvPr/>
        </p:nvSpPr>
        <p:spPr bwMode="auto">
          <a:xfrm>
            <a:off x="6515100" y="3975100"/>
            <a:ext cx="787400" cy="71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780" name="Rectangle 12"/>
          <p:cNvSpPr>
            <a:spLocks noChangeArrowheads="1"/>
          </p:cNvSpPr>
          <p:nvPr/>
        </p:nvSpPr>
        <p:spPr bwMode="auto">
          <a:xfrm>
            <a:off x="3057525" y="3984625"/>
            <a:ext cx="787400" cy="711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781" name="Freeform 13"/>
          <p:cNvSpPr>
            <a:spLocks/>
          </p:cNvSpPr>
          <p:nvPr/>
        </p:nvSpPr>
        <p:spPr bwMode="auto">
          <a:xfrm>
            <a:off x="1981200" y="1211263"/>
            <a:ext cx="6642100" cy="3848100"/>
          </a:xfrm>
          <a:custGeom>
            <a:avLst/>
            <a:gdLst/>
            <a:ahLst/>
            <a:cxnLst>
              <a:cxn ang="0">
                <a:pos x="0" y="2424"/>
              </a:cxn>
              <a:cxn ang="0">
                <a:pos x="4184" y="2424"/>
              </a:cxn>
              <a:cxn ang="0">
                <a:pos x="4184" y="0"/>
              </a:cxn>
              <a:cxn ang="0">
                <a:pos x="1750" y="4"/>
              </a:cxn>
              <a:cxn ang="0">
                <a:pos x="1334" y="4"/>
              </a:cxn>
            </a:cxnLst>
            <a:rect l="0" t="0" r="r" b="b"/>
            <a:pathLst>
              <a:path w="4184" h="2424">
                <a:moveTo>
                  <a:pt x="0" y="2424"/>
                </a:moveTo>
                <a:lnTo>
                  <a:pt x="4184" y="2424"/>
                </a:lnTo>
                <a:lnTo>
                  <a:pt x="4184" y="0"/>
                </a:lnTo>
                <a:lnTo>
                  <a:pt x="1750" y="4"/>
                </a:lnTo>
                <a:lnTo>
                  <a:pt x="1334" y="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782" name="Line 14"/>
          <p:cNvSpPr>
            <a:spLocks noChangeShapeType="1"/>
          </p:cNvSpPr>
          <p:nvPr/>
        </p:nvSpPr>
        <p:spPr bwMode="auto">
          <a:xfrm>
            <a:off x="3251200" y="3708400"/>
            <a:ext cx="3441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783" name="Freeform 15"/>
          <p:cNvSpPr>
            <a:spLocks/>
          </p:cNvSpPr>
          <p:nvPr/>
        </p:nvSpPr>
        <p:spPr bwMode="auto">
          <a:xfrm>
            <a:off x="3454400" y="4721225"/>
            <a:ext cx="1588" cy="352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21"/>
              </a:cxn>
            </a:cxnLst>
            <a:rect l="0" t="0" r="r" b="b"/>
            <a:pathLst>
              <a:path w="1" h="222">
                <a:moveTo>
                  <a:pt x="0" y="0"/>
                </a:moveTo>
                <a:lnTo>
                  <a:pt x="0" y="221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784" name="Freeform 16"/>
          <p:cNvSpPr>
            <a:spLocks/>
          </p:cNvSpPr>
          <p:nvPr/>
        </p:nvSpPr>
        <p:spPr bwMode="auto">
          <a:xfrm>
            <a:off x="4610100" y="4711700"/>
            <a:ext cx="1588" cy="352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21"/>
              </a:cxn>
            </a:cxnLst>
            <a:rect l="0" t="0" r="r" b="b"/>
            <a:pathLst>
              <a:path w="1" h="222">
                <a:moveTo>
                  <a:pt x="0" y="0"/>
                </a:moveTo>
                <a:lnTo>
                  <a:pt x="0" y="221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785" name="Freeform 17"/>
          <p:cNvSpPr>
            <a:spLocks/>
          </p:cNvSpPr>
          <p:nvPr/>
        </p:nvSpPr>
        <p:spPr bwMode="auto">
          <a:xfrm>
            <a:off x="5778500" y="4711700"/>
            <a:ext cx="1588" cy="352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21"/>
              </a:cxn>
            </a:cxnLst>
            <a:rect l="0" t="0" r="r" b="b"/>
            <a:pathLst>
              <a:path w="1" h="222">
                <a:moveTo>
                  <a:pt x="0" y="0"/>
                </a:moveTo>
                <a:lnTo>
                  <a:pt x="0" y="221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786" name="Line 18"/>
          <p:cNvSpPr>
            <a:spLocks noChangeShapeType="1"/>
          </p:cNvSpPr>
          <p:nvPr/>
        </p:nvSpPr>
        <p:spPr bwMode="auto">
          <a:xfrm>
            <a:off x="3606800" y="3556000"/>
            <a:ext cx="3416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787" name="Line 19"/>
          <p:cNvSpPr>
            <a:spLocks noChangeShapeType="1"/>
          </p:cNvSpPr>
          <p:nvPr/>
        </p:nvSpPr>
        <p:spPr bwMode="auto">
          <a:xfrm>
            <a:off x="5700713" y="3363913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788" name="Line 20"/>
          <p:cNvSpPr>
            <a:spLocks noChangeShapeType="1"/>
          </p:cNvSpPr>
          <p:nvPr/>
        </p:nvSpPr>
        <p:spPr bwMode="auto">
          <a:xfrm>
            <a:off x="7046913" y="3355975"/>
            <a:ext cx="0" cy="17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789" name="Line 21"/>
          <p:cNvSpPr>
            <a:spLocks noChangeShapeType="1"/>
          </p:cNvSpPr>
          <p:nvPr/>
        </p:nvSpPr>
        <p:spPr bwMode="auto">
          <a:xfrm>
            <a:off x="3251200" y="3721100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790" name="Line 22"/>
          <p:cNvSpPr>
            <a:spLocks noChangeShapeType="1"/>
          </p:cNvSpPr>
          <p:nvPr/>
        </p:nvSpPr>
        <p:spPr bwMode="auto">
          <a:xfrm>
            <a:off x="3594100" y="3556000"/>
            <a:ext cx="0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791" name="Line 23"/>
          <p:cNvSpPr>
            <a:spLocks noChangeShapeType="1"/>
          </p:cNvSpPr>
          <p:nvPr/>
        </p:nvSpPr>
        <p:spPr bwMode="auto">
          <a:xfrm>
            <a:off x="4432300" y="3721100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792" name="Line 24"/>
          <p:cNvSpPr>
            <a:spLocks noChangeShapeType="1"/>
          </p:cNvSpPr>
          <p:nvPr/>
        </p:nvSpPr>
        <p:spPr bwMode="auto">
          <a:xfrm>
            <a:off x="4775200" y="3556000"/>
            <a:ext cx="0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793" name="Line 25"/>
          <p:cNvSpPr>
            <a:spLocks noChangeShapeType="1"/>
          </p:cNvSpPr>
          <p:nvPr/>
        </p:nvSpPr>
        <p:spPr bwMode="auto">
          <a:xfrm>
            <a:off x="5588000" y="3721100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794" name="Line 26"/>
          <p:cNvSpPr>
            <a:spLocks noChangeShapeType="1"/>
          </p:cNvSpPr>
          <p:nvPr/>
        </p:nvSpPr>
        <p:spPr bwMode="auto">
          <a:xfrm>
            <a:off x="5930900" y="3556000"/>
            <a:ext cx="0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795" name="Line 27"/>
          <p:cNvSpPr>
            <a:spLocks noChangeShapeType="1"/>
          </p:cNvSpPr>
          <p:nvPr/>
        </p:nvSpPr>
        <p:spPr bwMode="auto">
          <a:xfrm>
            <a:off x="6705600" y="3721100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796" name="Line 28"/>
          <p:cNvSpPr>
            <a:spLocks noChangeShapeType="1"/>
          </p:cNvSpPr>
          <p:nvPr/>
        </p:nvSpPr>
        <p:spPr bwMode="auto">
          <a:xfrm>
            <a:off x="7048500" y="3556000"/>
            <a:ext cx="0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743575" y="1223963"/>
            <a:ext cx="1303338" cy="760412"/>
            <a:chOff x="3482" y="656"/>
            <a:chExt cx="821" cy="887"/>
          </a:xfrm>
        </p:grpSpPr>
        <p:sp>
          <p:nvSpPr>
            <p:cNvPr id="1824798" name="Line 30"/>
            <p:cNvSpPr>
              <a:spLocks noChangeShapeType="1"/>
            </p:cNvSpPr>
            <p:nvPr/>
          </p:nvSpPr>
          <p:spPr bwMode="auto">
            <a:xfrm>
              <a:off x="3482" y="656"/>
              <a:ext cx="0" cy="8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24799" name="Line 31"/>
            <p:cNvSpPr>
              <a:spLocks noChangeShapeType="1"/>
            </p:cNvSpPr>
            <p:nvPr/>
          </p:nvSpPr>
          <p:spPr bwMode="auto">
            <a:xfrm>
              <a:off x="4303" y="657"/>
              <a:ext cx="0" cy="8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824800" name="Rectangle 32"/>
          <p:cNvSpPr>
            <a:spLocks noChangeArrowheads="1"/>
          </p:cNvSpPr>
          <p:nvPr/>
        </p:nvSpPr>
        <p:spPr bwMode="auto">
          <a:xfrm>
            <a:off x="3094038" y="4025900"/>
            <a:ext cx="684809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Load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Unit</a:t>
            </a:r>
          </a:p>
        </p:txBody>
      </p:sp>
      <p:sp>
        <p:nvSpPr>
          <p:cNvPr id="1824801" name="Rectangle 33"/>
          <p:cNvSpPr>
            <a:spLocks noChangeArrowheads="1"/>
          </p:cNvSpPr>
          <p:nvPr/>
        </p:nvSpPr>
        <p:spPr bwMode="auto">
          <a:xfrm>
            <a:off x="4354513" y="4143375"/>
            <a:ext cx="47942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Verdana" charset="0"/>
              </a:rPr>
              <a:t>FU</a:t>
            </a:r>
          </a:p>
        </p:txBody>
      </p:sp>
      <p:sp>
        <p:nvSpPr>
          <p:cNvPr id="1824802" name="Rectangle 34"/>
          <p:cNvSpPr>
            <a:spLocks noChangeArrowheads="1"/>
          </p:cNvSpPr>
          <p:nvPr/>
        </p:nvSpPr>
        <p:spPr bwMode="auto">
          <a:xfrm>
            <a:off x="5497513" y="4156075"/>
            <a:ext cx="465147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FU</a:t>
            </a:r>
          </a:p>
        </p:txBody>
      </p:sp>
      <p:sp>
        <p:nvSpPr>
          <p:cNvPr id="1824803" name="Rectangle 35"/>
          <p:cNvSpPr>
            <a:spLocks noChangeArrowheads="1"/>
          </p:cNvSpPr>
          <p:nvPr/>
        </p:nvSpPr>
        <p:spPr bwMode="auto">
          <a:xfrm>
            <a:off x="6526213" y="4029075"/>
            <a:ext cx="738785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Store</a:t>
            </a:r>
          </a:p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 Unit</a:t>
            </a:r>
          </a:p>
        </p:txBody>
      </p:sp>
      <p:sp>
        <p:nvSpPr>
          <p:cNvPr id="1824804" name="Rectangle 36"/>
          <p:cNvSpPr>
            <a:spLocks noChangeArrowheads="1"/>
          </p:cNvSpPr>
          <p:nvPr/>
        </p:nvSpPr>
        <p:spPr bwMode="auto">
          <a:xfrm>
            <a:off x="6702425" y="4648200"/>
            <a:ext cx="159418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cs typeface="Calibri"/>
              </a:rPr>
              <a:t>&lt; t, result &gt;</a:t>
            </a:r>
          </a:p>
        </p:txBody>
      </p:sp>
      <p:sp>
        <p:nvSpPr>
          <p:cNvPr id="1824805" name="Rectangle 37"/>
          <p:cNvSpPr>
            <a:spLocks noChangeArrowheads="1"/>
          </p:cNvSpPr>
          <p:nvPr/>
        </p:nvSpPr>
        <p:spPr bwMode="auto">
          <a:xfrm>
            <a:off x="2852738" y="1946275"/>
            <a:ext cx="466926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Ins</a:t>
            </a:r>
            <a:r>
              <a:rPr lang="en-US" dirty="0">
                <a:solidFill>
                  <a:srgbClr val="000000"/>
                </a:solidFill>
                <a:latin typeface="Verdana" charset="0"/>
              </a:rPr>
              <a:t>#   use  exec   op    p1    src1   p2   src2</a:t>
            </a:r>
          </a:p>
        </p:txBody>
      </p:sp>
      <p:sp>
        <p:nvSpPr>
          <p:cNvPr id="1824806" name="Rectangle 38"/>
          <p:cNvSpPr>
            <a:spLocks noChangeArrowheads="1"/>
          </p:cNvSpPr>
          <p:nvPr/>
        </p:nvSpPr>
        <p:spPr bwMode="auto">
          <a:xfrm>
            <a:off x="7718425" y="1928813"/>
            <a:ext cx="410941" cy="147989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lang="en-US" sz="2000" i="1" baseline="-25000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endParaRPr lang="en-US" sz="2000" i="1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lang="en-US" sz="2000" i="1" baseline="-25000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endParaRPr lang="en-US" sz="2000" i="1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i="1" dirty="0" err="1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lang="en-US" sz="2000" i="1" baseline="-25000" dirty="0" err="1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endParaRPr lang="en-US" sz="2000" i="1" baseline="-25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24807" name="Rectangle 39"/>
          <p:cNvSpPr>
            <a:spLocks noChangeArrowheads="1"/>
          </p:cNvSpPr>
          <p:nvPr/>
        </p:nvSpPr>
        <p:spPr bwMode="auto">
          <a:xfrm>
            <a:off x="2909888" y="2019300"/>
            <a:ext cx="4743450" cy="13160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808" name="Line 40"/>
          <p:cNvSpPr>
            <a:spLocks noChangeShapeType="1"/>
          </p:cNvSpPr>
          <p:nvPr/>
        </p:nvSpPr>
        <p:spPr bwMode="auto">
          <a:xfrm>
            <a:off x="2919413" y="2260600"/>
            <a:ext cx="470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809" name="Line 41"/>
          <p:cNvSpPr>
            <a:spLocks noChangeShapeType="1"/>
          </p:cNvSpPr>
          <p:nvPr/>
        </p:nvSpPr>
        <p:spPr bwMode="auto">
          <a:xfrm>
            <a:off x="2919413" y="2540000"/>
            <a:ext cx="470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810" name="Line 42"/>
          <p:cNvSpPr>
            <a:spLocks noChangeShapeType="1"/>
          </p:cNvSpPr>
          <p:nvPr/>
        </p:nvSpPr>
        <p:spPr bwMode="auto">
          <a:xfrm>
            <a:off x="2908300" y="2806700"/>
            <a:ext cx="470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811" name="Line 43"/>
          <p:cNvSpPr>
            <a:spLocks noChangeShapeType="1"/>
          </p:cNvSpPr>
          <p:nvPr/>
        </p:nvSpPr>
        <p:spPr bwMode="auto">
          <a:xfrm>
            <a:off x="2919413" y="3060700"/>
            <a:ext cx="4702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812" name="Line 44"/>
          <p:cNvSpPr>
            <a:spLocks noChangeShapeType="1"/>
          </p:cNvSpPr>
          <p:nvPr/>
        </p:nvSpPr>
        <p:spPr bwMode="auto">
          <a:xfrm>
            <a:off x="3557588" y="2032000"/>
            <a:ext cx="0" cy="128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813" name="Line 45"/>
          <p:cNvSpPr>
            <a:spLocks noChangeShapeType="1"/>
          </p:cNvSpPr>
          <p:nvPr/>
        </p:nvSpPr>
        <p:spPr bwMode="auto">
          <a:xfrm>
            <a:off x="4014788" y="2027238"/>
            <a:ext cx="0" cy="128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814" name="Line 46"/>
          <p:cNvSpPr>
            <a:spLocks noChangeShapeType="1"/>
          </p:cNvSpPr>
          <p:nvPr/>
        </p:nvSpPr>
        <p:spPr bwMode="auto">
          <a:xfrm>
            <a:off x="6438900" y="2022475"/>
            <a:ext cx="0" cy="128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815" name="Line 47"/>
          <p:cNvSpPr>
            <a:spLocks noChangeShapeType="1"/>
          </p:cNvSpPr>
          <p:nvPr/>
        </p:nvSpPr>
        <p:spPr bwMode="auto">
          <a:xfrm>
            <a:off x="5540375" y="202565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816" name="Line 48"/>
          <p:cNvSpPr>
            <a:spLocks noChangeShapeType="1"/>
          </p:cNvSpPr>
          <p:nvPr/>
        </p:nvSpPr>
        <p:spPr bwMode="auto">
          <a:xfrm>
            <a:off x="6726238" y="2016125"/>
            <a:ext cx="0" cy="1287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817" name="Line 49"/>
          <p:cNvSpPr>
            <a:spLocks noChangeShapeType="1"/>
          </p:cNvSpPr>
          <p:nvPr/>
        </p:nvSpPr>
        <p:spPr bwMode="auto">
          <a:xfrm>
            <a:off x="4573588" y="2033588"/>
            <a:ext cx="0" cy="128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818" name="Line 50"/>
          <p:cNvSpPr>
            <a:spLocks noChangeShapeType="1"/>
          </p:cNvSpPr>
          <p:nvPr/>
        </p:nvSpPr>
        <p:spPr bwMode="auto">
          <a:xfrm>
            <a:off x="5224463" y="2022475"/>
            <a:ext cx="0" cy="128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4819" name="Rectangle 51"/>
          <p:cNvSpPr>
            <a:spLocks noChangeArrowheads="1"/>
          </p:cNvSpPr>
          <p:nvPr/>
        </p:nvSpPr>
        <p:spPr bwMode="auto">
          <a:xfrm>
            <a:off x="457200" y="5257800"/>
            <a:ext cx="8305800" cy="119776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 Instruction template (i.e., tag t) is allocated by the Decode stage, which also associates tag with register in </a:t>
            </a:r>
            <a:r>
              <a:rPr lang="en-US" sz="2400" dirty="0" err="1">
                <a:solidFill>
                  <a:srgbClr val="000000"/>
                </a:solidFill>
                <a:latin typeface="Calibri"/>
                <a:cs typeface="Calibri"/>
              </a:rPr>
              <a:t>regfile</a:t>
            </a: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 When an instruction completes, its tag is </a:t>
            </a:r>
            <a:r>
              <a:rPr lang="en-US" sz="2400" dirty="0" err="1">
                <a:solidFill>
                  <a:srgbClr val="000000"/>
                </a:solidFill>
                <a:latin typeface="Calibri"/>
                <a:cs typeface="Calibri"/>
              </a:rPr>
              <a:t>deallocated</a:t>
            </a:r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24820" name="Text Box 52"/>
          <p:cNvSpPr txBox="1">
            <a:spLocks noChangeArrowheads="1"/>
          </p:cNvSpPr>
          <p:nvPr/>
        </p:nvSpPr>
        <p:spPr bwMode="auto">
          <a:xfrm>
            <a:off x="381000" y="3276600"/>
            <a:ext cx="2070098" cy="15696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Replacing the 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tag by its value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is an expensive 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2511904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2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48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9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Reorder Buffer Management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5D73-0850-BF4C-AA14-75C1B79C8922}" type="slidenum">
              <a:rPr lang="en-US"/>
              <a:pPr/>
              <a:t>28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915907" name="Rectangle 3"/>
          <p:cNvSpPr>
            <a:spLocks noChangeArrowheads="1"/>
          </p:cNvSpPr>
          <p:nvPr/>
        </p:nvSpPr>
        <p:spPr bwMode="auto">
          <a:xfrm>
            <a:off x="296862" y="5181600"/>
            <a:ext cx="7723269" cy="133318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Instruction slot is candidate for execution when:</a:t>
            </a:r>
          </a:p>
          <a:p>
            <a:pPr marL="685800" lvl="1" indent="-228600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It holds a valid instruction (“use” bit is set)</a:t>
            </a:r>
          </a:p>
          <a:p>
            <a:pPr marL="685800" lvl="1" indent="-228600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It has not already started execution (“exec” bit is clear)</a:t>
            </a:r>
          </a:p>
          <a:p>
            <a:pPr marL="685800" lvl="1" indent="-228600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Both operands are available (p1 and p2 are set)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7938" y="685800"/>
            <a:ext cx="7159811" cy="3441557"/>
            <a:chOff x="857251" y="838200"/>
            <a:chExt cx="7159811" cy="3441557"/>
          </a:xfrm>
        </p:grpSpPr>
        <p:sp>
          <p:nvSpPr>
            <p:cNvPr id="1915909" name="Rectangle 5"/>
            <p:cNvSpPr>
              <a:spLocks noChangeArrowheads="1"/>
            </p:cNvSpPr>
            <p:nvPr/>
          </p:nvSpPr>
          <p:spPr bwMode="auto">
            <a:xfrm>
              <a:off x="7629525" y="1143000"/>
              <a:ext cx="387537" cy="313675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i="1" dirty="0">
                  <a:solidFill>
                    <a:srgbClr val="000000"/>
                  </a:solidFill>
                  <a:latin typeface="Calibri"/>
                  <a:cs typeface="Calibri"/>
                </a:rPr>
                <a:t>t</a:t>
              </a:r>
              <a:r>
                <a:rPr lang="en-US" sz="1800" i="1" baseline="-25000" dirty="0">
                  <a:solidFill>
                    <a:srgbClr val="000000"/>
                  </a:solidFill>
                  <a:latin typeface="Calibri"/>
                  <a:cs typeface="Calibri"/>
                </a:rPr>
                <a:t>1</a:t>
              </a:r>
              <a:endParaRPr lang="en-US" sz="1800" i="1" dirty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>
                <a:spcBef>
                  <a:spcPct val="0"/>
                </a:spcBef>
              </a:pPr>
              <a:r>
                <a:rPr lang="en-US" sz="1800" i="1" dirty="0">
                  <a:solidFill>
                    <a:srgbClr val="000000"/>
                  </a:solidFill>
                  <a:latin typeface="Calibri"/>
                  <a:cs typeface="Calibri"/>
                </a:rPr>
                <a:t>t</a:t>
              </a:r>
              <a:r>
                <a:rPr lang="en-US" sz="1800" i="1" baseline="-25000" dirty="0">
                  <a:solidFill>
                    <a:srgbClr val="000000"/>
                  </a:solidFill>
                  <a:latin typeface="Calibri"/>
                  <a:cs typeface="Calibri"/>
                </a:rPr>
                <a:t>2</a:t>
              </a:r>
              <a:endParaRPr lang="en-US" sz="1800" i="1" dirty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>
                <a:spcBef>
                  <a:spcPct val="0"/>
                </a:spcBef>
              </a:pPr>
              <a:r>
                <a:rPr lang="en-US" sz="1800" i="1" dirty="0">
                  <a:solidFill>
                    <a:srgbClr val="000000"/>
                  </a:solidFill>
                  <a:latin typeface="Calibri"/>
                  <a:cs typeface="Calibri"/>
                </a:rPr>
                <a:t>.</a:t>
              </a:r>
            </a:p>
            <a:p>
              <a:pPr>
                <a:spcBef>
                  <a:spcPct val="0"/>
                </a:spcBef>
              </a:pPr>
              <a:r>
                <a:rPr lang="en-US" sz="1800" i="1" dirty="0">
                  <a:solidFill>
                    <a:srgbClr val="000000"/>
                  </a:solidFill>
                  <a:latin typeface="Calibri"/>
                  <a:cs typeface="Calibri"/>
                </a:rPr>
                <a:t>.</a:t>
              </a:r>
            </a:p>
            <a:p>
              <a:pPr>
                <a:spcBef>
                  <a:spcPct val="0"/>
                </a:spcBef>
              </a:pPr>
              <a:r>
                <a:rPr lang="en-US" sz="1800" i="1" dirty="0">
                  <a:solidFill>
                    <a:srgbClr val="000000"/>
                  </a:solidFill>
                  <a:latin typeface="Calibri"/>
                  <a:cs typeface="Calibri"/>
                </a:rPr>
                <a:t>.</a:t>
              </a:r>
            </a:p>
            <a:p>
              <a:pPr>
                <a:spcBef>
                  <a:spcPct val="0"/>
                </a:spcBef>
              </a:pPr>
              <a:endParaRPr lang="en-US" sz="1800" i="1" dirty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>
                <a:spcBef>
                  <a:spcPct val="0"/>
                </a:spcBef>
              </a:pPr>
              <a:endParaRPr lang="en-US" sz="1800" i="1" dirty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>
                <a:spcBef>
                  <a:spcPct val="0"/>
                </a:spcBef>
              </a:pPr>
              <a:endParaRPr lang="en-US" sz="1800" i="1" dirty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>
                <a:spcBef>
                  <a:spcPct val="0"/>
                </a:spcBef>
              </a:pPr>
              <a:endParaRPr lang="en-US" sz="1800" i="1" dirty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>
                <a:spcBef>
                  <a:spcPct val="0"/>
                </a:spcBef>
              </a:pPr>
              <a:r>
                <a:rPr lang="en-US" sz="1800" i="1" dirty="0" err="1">
                  <a:solidFill>
                    <a:srgbClr val="000000"/>
                  </a:solidFill>
                  <a:latin typeface="Calibri"/>
                  <a:cs typeface="Calibri"/>
                </a:rPr>
                <a:t>t</a:t>
              </a:r>
              <a:r>
                <a:rPr lang="en-US" sz="1800" i="1" baseline="-25000" dirty="0" err="1">
                  <a:solidFill>
                    <a:srgbClr val="000000"/>
                  </a:solidFill>
                  <a:latin typeface="Calibri"/>
                  <a:cs typeface="Calibri"/>
                </a:rPr>
                <a:t>n</a:t>
              </a:r>
              <a:endParaRPr lang="en-US" sz="1800" i="1" dirty="0">
                <a:solidFill>
                  <a:srgbClr val="000000"/>
                </a:solidFill>
                <a:latin typeface="Calibri"/>
                <a:cs typeface="Calibri"/>
              </a:endParaRPr>
            </a:p>
            <a:p>
              <a:pPr latinLnBrk="1">
                <a:spcBef>
                  <a:spcPct val="0"/>
                </a:spcBef>
              </a:pPr>
              <a:endParaRPr lang="en-US" sz="1800" i="1" dirty="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grpSp>
          <p:nvGrpSpPr>
            <p:cNvPr id="2" name="Group 6"/>
            <p:cNvGrpSpPr>
              <a:grpSpLocks/>
            </p:cNvGrpSpPr>
            <p:nvPr/>
          </p:nvGrpSpPr>
          <p:grpSpPr bwMode="auto">
            <a:xfrm>
              <a:off x="857251" y="838200"/>
              <a:ext cx="6735763" cy="3106738"/>
              <a:chOff x="516" y="992"/>
              <a:chExt cx="4243" cy="1957"/>
            </a:xfrm>
          </p:grpSpPr>
          <p:sp>
            <p:nvSpPr>
              <p:cNvPr id="1915911" name="Rectangle 7"/>
              <p:cNvSpPr>
                <a:spLocks noChangeArrowheads="1"/>
              </p:cNvSpPr>
              <p:nvPr/>
            </p:nvSpPr>
            <p:spPr bwMode="auto">
              <a:xfrm>
                <a:off x="1736" y="1568"/>
                <a:ext cx="3016" cy="1032"/>
              </a:xfrm>
              <a:prstGeom prst="rect">
                <a:avLst/>
              </a:prstGeom>
              <a:solidFill>
                <a:schemeClr val="accent1"/>
              </a:solid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15912" name="Line 8"/>
              <p:cNvSpPr>
                <a:spLocks noChangeShapeType="1"/>
              </p:cNvSpPr>
              <p:nvPr/>
            </p:nvSpPr>
            <p:spPr bwMode="auto">
              <a:xfrm>
                <a:off x="1425" y="1644"/>
                <a:ext cx="2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15913" name="Line 9"/>
              <p:cNvSpPr>
                <a:spLocks noChangeShapeType="1"/>
              </p:cNvSpPr>
              <p:nvPr/>
            </p:nvSpPr>
            <p:spPr bwMode="auto">
              <a:xfrm>
                <a:off x="1444" y="2669"/>
                <a:ext cx="2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15914" name="Rectangle 10"/>
              <p:cNvSpPr>
                <a:spLocks noChangeArrowheads="1"/>
              </p:cNvSpPr>
              <p:nvPr/>
            </p:nvSpPr>
            <p:spPr bwMode="auto">
              <a:xfrm>
                <a:off x="609" y="1136"/>
                <a:ext cx="940" cy="75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r">
                  <a:spcBef>
                    <a:spcPct val="0"/>
                  </a:spcBef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  <a:cs typeface="Calibri"/>
                  </a:rPr>
                  <a:t>ptr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Calibri"/>
                    <a:cs typeface="Calibri"/>
                  </a:rPr>
                  <a:t>2</a:t>
                </a:r>
                <a:r>
                  <a:rPr lang="en-US" sz="2400" dirty="0">
                    <a:solidFill>
                      <a:srgbClr val="000000"/>
                    </a:solidFill>
                    <a:latin typeface="Calibri"/>
                    <a:cs typeface="Calibri"/>
                  </a:rPr>
                  <a:t> </a:t>
                </a:r>
              </a:p>
              <a:p>
                <a:pPr algn="r">
                  <a:spcBef>
                    <a:spcPct val="0"/>
                  </a:spcBef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  <a:cs typeface="Calibri"/>
                  </a:rPr>
                  <a:t>next to </a:t>
                </a:r>
              </a:p>
              <a:p>
                <a:pPr algn="r">
                  <a:spcBef>
                    <a:spcPct val="0"/>
                  </a:spcBef>
                </a:pPr>
                <a:r>
                  <a:rPr lang="en-US" sz="2400" dirty="0" err="1">
                    <a:solidFill>
                      <a:srgbClr val="000000"/>
                    </a:solidFill>
                    <a:latin typeface="Calibri"/>
                    <a:cs typeface="Calibri"/>
                  </a:rPr>
                  <a:t>deallocate</a:t>
                </a:r>
                <a:endParaRPr lang="en-US" sz="2400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915915" name="Rectangle 11"/>
              <p:cNvSpPr>
                <a:spLocks noChangeArrowheads="1"/>
              </p:cNvSpPr>
              <p:nvPr/>
            </p:nvSpPr>
            <p:spPr bwMode="auto">
              <a:xfrm>
                <a:off x="516" y="2152"/>
                <a:ext cx="999" cy="75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r">
                  <a:spcBef>
                    <a:spcPct val="0"/>
                  </a:spcBef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  <a:cs typeface="Calibri"/>
                  </a:rPr>
                  <a:t>	ptr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Calibri"/>
                    <a:cs typeface="Calibri"/>
                  </a:rPr>
                  <a:t>1</a:t>
                </a:r>
                <a:endParaRPr lang="en-US" sz="2400" dirty="0">
                  <a:solidFill>
                    <a:srgbClr val="000000"/>
                  </a:solidFill>
                  <a:latin typeface="Calibri"/>
                  <a:cs typeface="Calibri"/>
                </a:endParaRPr>
              </a:p>
              <a:p>
                <a:pPr algn="r">
                  <a:spcBef>
                    <a:spcPct val="0"/>
                  </a:spcBef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  <a:cs typeface="Calibri"/>
                  </a:rPr>
                  <a:t>next</a:t>
                </a:r>
              </a:p>
              <a:p>
                <a:pPr algn="r">
                  <a:spcBef>
                    <a:spcPct val="0"/>
                  </a:spcBef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  <a:cs typeface="Calibri"/>
                  </a:rPr>
                  <a:t>available</a:t>
                </a:r>
              </a:p>
            </p:txBody>
          </p:sp>
          <p:sp>
            <p:nvSpPr>
              <p:cNvPr id="1915916" name="Rectangle 12"/>
              <p:cNvSpPr>
                <a:spLocks noChangeArrowheads="1"/>
              </p:cNvSpPr>
              <p:nvPr/>
            </p:nvSpPr>
            <p:spPr bwMode="auto">
              <a:xfrm>
                <a:off x="1699" y="992"/>
                <a:ext cx="295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dirty="0">
                    <a:solidFill>
                      <a:srgbClr val="000000"/>
                    </a:solidFill>
                    <a:latin typeface="Calibri"/>
                    <a:cs typeface="Calibri"/>
                  </a:rPr>
                  <a:t>Ins#     use   exec      op     p1     src1      p2      src2</a:t>
                </a:r>
              </a:p>
            </p:txBody>
          </p:sp>
          <p:sp>
            <p:nvSpPr>
              <p:cNvPr id="1915917" name="Line 13"/>
              <p:cNvSpPr>
                <a:spLocks noChangeShapeType="1"/>
              </p:cNvSpPr>
              <p:nvPr/>
            </p:nvSpPr>
            <p:spPr bwMode="auto">
              <a:xfrm>
                <a:off x="2145" y="1245"/>
                <a:ext cx="0" cy="17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15918" name="Line 14"/>
              <p:cNvSpPr>
                <a:spLocks noChangeShapeType="1"/>
              </p:cNvSpPr>
              <p:nvPr/>
            </p:nvSpPr>
            <p:spPr bwMode="auto">
              <a:xfrm>
                <a:off x="2433" y="1239"/>
                <a:ext cx="0" cy="17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15919" name="Line 15"/>
              <p:cNvSpPr>
                <a:spLocks noChangeShapeType="1"/>
              </p:cNvSpPr>
              <p:nvPr/>
            </p:nvSpPr>
            <p:spPr bwMode="auto">
              <a:xfrm>
                <a:off x="3960" y="1232"/>
                <a:ext cx="0" cy="17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15920" name="Line 16"/>
              <p:cNvSpPr>
                <a:spLocks noChangeShapeType="1"/>
              </p:cNvSpPr>
              <p:nvPr/>
            </p:nvSpPr>
            <p:spPr bwMode="auto">
              <a:xfrm>
                <a:off x="3369" y="1228"/>
                <a:ext cx="0" cy="17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15921" name="Line 17"/>
              <p:cNvSpPr>
                <a:spLocks noChangeShapeType="1"/>
              </p:cNvSpPr>
              <p:nvPr/>
            </p:nvSpPr>
            <p:spPr bwMode="auto">
              <a:xfrm>
                <a:off x="4141" y="1229"/>
                <a:ext cx="0" cy="170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15922" name="Line 18"/>
              <p:cNvSpPr>
                <a:spLocks noChangeShapeType="1"/>
              </p:cNvSpPr>
              <p:nvPr/>
            </p:nvSpPr>
            <p:spPr bwMode="auto">
              <a:xfrm>
                <a:off x="2772" y="1232"/>
                <a:ext cx="0" cy="17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15923" name="Line 19"/>
              <p:cNvSpPr>
                <a:spLocks noChangeShapeType="1"/>
              </p:cNvSpPr>
              <p:nvPr/>
            </p:nvSpPr>
            <p:spPr bwMode="auto">
              <a:xfrm>
                <a:off x="3195" y="1232"/>
                <a:ext cx="0" cy="17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" name="Group 20"/>
              <p:cNvGrpSpPr>
                <a:grpSpLocks/>
              </p:cNvGrpSpPr>
              <p:nvPr/>
            </p:nvGrpSpPr>
            <p:grpSpPr bwMode="auto">
              <a:xfrm>
                <a:off x="1736" y="1382"/>
                <a:ext cx="3010" cy="1392"/>
                <a:chOff x="1736" y="1382"/>
                <a:chExt cx="3010" cy="1392"/>
              </a:xfrm>
            </p:grpSpPr>
            <p:sp>
              <p:nvSpPr>
                <p:cNvPr id="1915925" name="Line 21"/>
                <p:cNvSpPr>
                  <a:spLocks noChangeShapeType="1"/>
                </p:cNvSpPr>
                <p:nvPr/>
              </p:nvSpPr>
              <p:spPr bwMode="auto">
                <a:xfrm>
                  <a:off x="1743" y="1382"/>
                  <a:ext cx="29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5926" name="Line 22"/>
                <p:cNvSpPr>
                  <a:spLocks noChangeShapeType="1"/>
                </p:cNvSpPr>
                <p:nvPr/>
              </p:nvSpPr>
              <p:spPr bwMode="auto">
                <a:xfrm>
                  <a:off x="1743" y="1558"/>
                  <a:ext cx="29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5927" name="Line 23"/>
                <p:cNvSpPr>
                  <a:spLocks noChangeShapeType="1"/>
                </p:cNvSpPr>
                <p:nvPr/>
              </p:nvSpPr>
              <p:spPr bwMode="auto">
                <a:xfrm>
                  <a:off x="1736" y="1726"/>
                  <a:ext cx="29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5928" name="Line 24"/>
                <p:cNvSpPr>
                  <a:spLocks noChangeShapeType="1"/>
                </p:cNvSpPr>
                <p:nvPr/>
              </p:nvSpPr>
              <p:spPr bwMode="auto">
                <a:xfrm>
                  <a:off x="1743" y="1886"/>
                  <a:ext cx="29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5929" name="Line 25"/>
                <p:cNvSpPr>
                  <a:spLocks noChangeShapeType="1"/>
                </p:cNvSpPr>
                <p:nvPr/>
              </p:nvSpPr>
              <p:spPr bwMode="auto">
                <a:xfrm>
                  <a:off x="1743" y="2070"/>
                  <a:ext cx="29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5930" name="Line 26"/>
                <p:cNvSpPr>
                  <a:spLocks noChangeShapeType="1"/>
                </p:cNvSpPr>
                <p:nvPr/>
              </p:nvSpPr>
              <p:spPr bwMode="auto">
                <a:xfrm>
                  <a:off x="1743" y="2230"/>
                  <a:ext cx="29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5931" name="Line 27"/>
                <p:cNvSpPr>
                  <a:spLocks noChangeShapeType="1"/>
                </p:cNvSpPr>
                <p:nvPr/>
              </p:nvSpPr>
              <p:spPr bwMode="auto">
                <a:xfrm>
                  <a:off x="1736" y="2606"/>
                  <a:ext cx="29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5932" name="Line 28"/>
                <p:cNvSpPr>
                  <a:spLocks noChangeShapeType="1"/>
                </p:cNvSpPr>
                <p:nvPr/>
              </p:nvSpPr>
              <p:spPr bwMode="auto">
                <a:xfrm>
                  <a:off x="1736" y="2774"/>
                  <a:ext cx="29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5933" name="Line 29"/>
                <p:cNvSpPr>
                  <a:spLocks noChangeShapeType="1"/>
                </p:cNvSpPr>
                <p:nvPr/>
              </p:nvSpPr>
              <p:spPr bwMode="auto">
                <a:xfrm>
                  <a:off x="1750" y="2414"/>
                  <a:ext cx="299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915934" name="Rectangle 30"/>
              <p:cNvSpPr>
                <a:spLocks noChangeArrowheads="1"/>
              </p:cNvSpPr>
              <p:nvPr/>
            </p:nvSpPr>
            <p:spPr bwMode="auto">
              <a:xfrm>
                <a:off x="1737" y="1230"/>
                <a:ext cx="3022" cy="17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2" name="TextBox 31"/>
          <p:cNvSpPr txBox="1"/>
          <p:nvPr/>
        </p:nvSpPr>
        <p:spPr>
          <a:xfrm>
            <a:off x="7010400" y="19050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Destination registers are renamed to the instruction’s slot tag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 rot="16200000" flipV="1">
            <a:off x="7162800" y="1524000"/>
            <a:ext cx="45720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304800" y="3886200"/>
            <a:ext cx="8095166" cy="133318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ROB managed circularly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“exec” bit is set when instruction begins execution 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When an instruction completes its “use” bit is marked free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 ptr</a:t>
            </a:r>
            <a:r>
              <a:rPr lang="en-US" sz="2400" baseline="-25000" dirty="0">
                <a:solidFill>
                  <a:srgbClr val="56127A"/>
                </a:solidFill>
                <a:latin typeface="Calibri"/>
                <a:cs typeface="Calibri"/>
              </a:rPr>
              <a:t>2</a:t>
            </a: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 is incremented only if the “use” bit is marked free</a:t>
            </a:r>
          </a:p>
        </p:txBody>
      </p:sp>
    </p:spTree>
    <p:extLst>
      <p:ext uri="{BB962C8B-B14F-4D97-AF65-F5344CB8AC3E}">
        <p14:creationId xmlns:p14="http://schemas.microsoft.com/office/powerpoint/2010/main" val="142891809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9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Renaming &amp; Out-of-order Issue</a:t>
            </a:r>
            <a:br>
              <a:rPr lang="en-US"/>
            </a:br>
            <a:r>
              <a:rPr lang="en-US" sz="2000" i="1"/>
              <a:t>An example</a:t>
            </a:r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BF5E-7DEF-9D45-899B-75444189EFF5}" type="slidenum">
              <a:rPr lang="en-US"/>
              <a:pPr/>
              <a:t>29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917955" name="Rectangle 3"/>
          <p:cNvSpPr>
            <a:spLocks noChangeArrowheads="1"/>
          </p:cNvSpPr>
          <p:nvPr/>
        </p:nvSpPr>
        <p:spPr bwMode="auto">
          <a:xfrm>
            <a:off x="4449763" y="4691063"/>
            <a:ext cx="4198937" cy="1308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sz="2000" i="1">
                <a:solidFill>
                  <a:srgbClr val="000000"/>
                </a:solidFill>
                <a:latin typeface="Verdana" charset="0"/>
              </a:rPr>
              <a:t> When are tags in sources </a:t>
            </a:r>
          </a:p>
          <a:p>
            <a:pPr>
              <a:spcBef>
                <a:spcPct val="0"/>
              </a:spcBef>
            </a:pPr>
            <a:r>
              <a:rPr lang="en-US" sz="2000" i="1">
                <a:solidFill>
                  <a:srgbClr val="000000"/>
                </a:solidFill>
                <a:latin typeface="Verdana" charset="0"/>
              </a:rPr>
              <a:t>   replaced by data?</a:t>
            </a:r>
          </a:p>
          <a:p>
            <a:pPr>
              <a:spcBef>
                <a:spcPct val="0"/>
              </a:spcBef>
            </a:pPr>
            <a:endParaRPr lang="en-US" sz="2000" i="1">
              <a:solidFill>
                <a:srgbClr val="000000"/>
              </a:solidFill>
              <a:latin typeface="Verdana" charset="0"/>
            </a:endParaRP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z="2000" i="1">
                <a:solidFill>
                  <a:srgbClr val="000000"/>
                </a:solidFill>
                <a:latin typeface="Verdana" charset="0"/>
              </a:rPr>
              <a:t> When can a name be reused?</a:t>
            </a:r>
          </a:p>
        </p:txBody>
      </p:sp>
      <p:sp>
        <p:nvSpPr>
          <p:cNvPr id="1917956" name="Rectangle 4"/>
          <p:cNvSpPr>
            <a:spLocks noChangeArrowheads="1"/>
          </p:cNvSpPr>
          <p:nvPr/>
        </p:nvSpPr>
        <p:spPr bwMode="auto">
          <a:xfrm>
            <a:off x="141288" y="4500563"/>
            <a:ext cx="4097164" cy="193642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Calibri"/>
                <a:cs typeface="Calibri"/>
              </a:rPr>
              <a:t>1</a:t>
            </a:r>
            <a:r>
              <a:rPr lang="en-US" sz="2000" dirty="0">
                <a:solidFill>
                  <a:srgbClr val="56127A"/>
                </a:solidFill>
                <a:latin typeface="Calibri"/>
                <a:cs typeface="Calibri"/>
              </a:rPr>
              <a:t> FLD		f2, 	34(x2)</a:t>
            </a: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Calibri"/>
                <a:cs typeface="Calibri"/>
              </a:rPr>
              <a:t>2</a:t>
            </a:r>
            <a:r>
              <a:rPr lang="en-US" sz="2000" dirty="0">
                <a:solidFill>
                  <a:srgbClr val="56127A"/>
                </a:solidFill>
                <a:latin typeface="Calibri"/>
                <a:cs typeface="Calibri"/>
              </a:rPr>
              <a:t> FLD		f4,	45(x3)</a:t>
            </a: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Calibri"/>
                <a:cs typeface="Calibri"/>
              </a:rPr>
              <a:t>3</a:t>
            </a:r>
            <a:r>
              <a:rPr lang="en-US" sz="2000" dirty="0">
                <a:solidFill>
                  <a:srgbClr val="56127A"/>
                </a:solidFill>
                <a:latin typeface="Calibri"/>
                <a:cs typeface="Calibri"/>
              </a:rPr>
              <a:t> FMULT.D	f6,	f4,	f2</a:t>
            </a: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Calibri"/>
                <a:cs typeface="Calibri"/>
              </a:rPr>
              <a:t>4</a:t>
            </a:r>
            <a:r>
              <a:rPr lang="en-US" sz="2000" dirty="0">
                <a:solidFill>
                  <a:srgbClr val="56127A"/>
                </a:solidFill>
                <a:latin typeface="Calibri"/>
                <a:cs typeface="Calibri"/>
              </a:rPr>
              <a:t> FSUB.D	f8,	f2,	f2</a:t>
            </a: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Calibri"/>
                <a:cs typeface="Calibri"/>
              </a:rPr>
              <a:t>5</a:t>
            </a:r>
            <a:r>
              <a:rPr lang="en-US" sz="2000" dirty="0">
                <a:solidFill>
                  <a:srgbClr val="56127A"/>
                </a:solidFill>
                <a:latin typeface="Calibri"/>
                <a:cs typeface="Calibri"/>
              </a:rPr>
              <a:t> FDIV.D		f4,	f2,	f8</a:t>
            </a: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Calibri"/>
                <a:cs typeface="Calibri"/>
              </a:rPr>
              <a:t>6</a:t>
            </a:r>
            <a:r>
              <a:rPr lang="en-US" sz="2000" dirty="0">
                <a:solidFill>
                  <a:srgbClr val="56127A"/>
                </a:solidFill>
                <a:latin typeface="Calibri"/>
                <a:cs typeface="Calibri"/>
              </a:rPr>
              <a:t> FADD.D	f10,	f6,	f4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55675" y="903288"/>
            <a:ext cx="7662863" cy="3457575"/>
            <a:chOff x="602" y="736"/>
            <a:chExt cx="4827" cy="2178"/>
          </a:xfrm>
        </p:grpSpPr>
        <p:sp>
          <p:nvSpPr>
            <p:cNvPr id="1917958" name="Rectangle 6"/>
            <p:cNvSpPr>
              <a:spLocks noChangeArrowheads="1"/>
            </p:cNvSpPr>
            <p:nvPr/>
          </p:nvSpPr>
          <p:spPr bwMode="auto">
            <a:xfrm>
              <a:off x="602" y="736"/>
              <a:ext cx="1373" cy="2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i="1">
                  <a:solidFill>
                    <a:srgbClr val="000000"/>
                  </a:solidFill>
                  <a:latin typeface="Verdana" charset="0"/>
                </a:rPr>
                <a:t>Renaming table</a:t>
              </a:r>
            </a:p>
          </p:txBody>
        </p:sp>
        <p:sp>
          <p:nvSpPr>
            <p:cNvPr id="1917959" name="Rectangle 7"/>
            <p:cNvSpPr>
              <a:spLocks noChangeArrowheads="1"/>
            </p:cNvSpPr>
            <p:nvPr/>
          </p:nvSpPr>
          <p:spPr bwMode="auto">
            <a:xfrm>
              <a:off x="3072" y="736"/>
              <a:ext cx="1283" cy="2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i="1">
                  <a:solidFill>
                    <a:srgbClr val="000000"/>
                  </a:solidFill>
                  <a:latin typeface="Verdana" charset="0"/>
                </a:rPr>
                <a:t>Reorder buffer</a:t>
              </a:r>
            </a:p>
          </p:txBody>
        </p:sp>
        <p:sp>
          <p:nvSpPr>
            <p:cNvPr id="1917960" name="Rectangle 8"/>
            <p:cNvSpPr>
              <a:spLocks noChangeArrowheads="1"/>
            </p:cNvSpPr>
            <p:nvPr/>
          </p:nvSpPr>
          <p:spPr bwMode="auto">
            <a:xfrm>
              <a:off x="2160" y="951"/>
              <a:ext cx="2947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Verdana" charset="0"/>
                </a:rPr>
                <a:t>Ins# use exec   op  p1   src1   p2  src2</a:t>
              </a:r>
            </a:p>
          </p:txBody>
        </p:sp>
        <p:sp>
          <p:nvSpPr>
            <p:cNvPr id="1917961" name="Rectangle 9"/>
            <p:cNvSpPr>
              <a:spLocks noChangeArrowheads="1"/>
            </p:cNvSpPr>
            <p:nvPr/>
          </p:nvSpPr>
          <p:spPr bwMode="auto">
            <a:xfrm>
              <a:off x="5209" y="1107"/>
              <a:ext cx="220" cy="11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>
                  <a:solidFill>
                    <a:srgbClr val="000000"/>
                  </a:solidFill>
                  <a:latin typeface="Verdana" charset="0"/>
                </a:rPr>
                <a:t>t</a:t>
              </a:r>
              <a:r>
                <a:rPr lang="en-US" i="1" baseline="-25000">
                  <a:solidFill>
                    <a:srgbClr val="000000"/>
                  </a:solidFill>
                  <a:latin typeface="Verdana" charset="0"/>
                </a:rPr>
                <a:t>1</a:t>
              </a:r>
              <a:endParaRPr lang="en-US" i="1">
                <a:solidFill>
                  <a:srgbClr val="000000"/>
                </a:solidFill>
                <a:latin typeface="Verdana" charset="0"/>
              </a:endParaRPr>
            </a:p>
            <a:p>
              <a:pPr>
                <a:spcBef>
                  <a:spcPct val="0"/>
                </a:spcBef>
              </a:pPr>
              <a:r>
                <a:rPr lang="en-US" i="1">
                  <a:solidFill>
                    <a:srgbClr val="000000"/>
                  </a:solidFill>
                  <a:latin typeface="Verdana" charset="0"/>
                </a:rPr>
                <a:t>t</a:t>
              </a:r>
              <a:r>
                <a:rPr lang="en-US" i="1" baseline="-25000">
                  <a:solidFill>
                    <a:srgbClr val="000000"/>
                  </a:solidFill>
                  <a:latin typeface="Verdana" charset="0"/>
                </a:rPr>
                <a:t>2</a:t>
              </a:r>
              <a:endParaRPr lang="en-US" i="1">
                <a:solidFill>
                  <a:srgbClr val="000000"/>
                </a:solidFill>
                <a:latin typeface="Verdana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1800" i="1">
                  <a:solidFill>
                    <a:srgbClr val="000000"/>
                  </a:solidFill>
                </a:rPr>
                <a:t>t</a:t>
              </a:r>
              <a:r>
                <a:rPr lang="en-US" sz="1800" i="1" baseline="-25000">
                  <a:solidFill>
                    <a:srgbClr val="000000"/>
                  </a:solidFill>
                </a:rPr>
                <a:t>3</a:t>
              </a:r>
            </a:p>
            <a:p>
              <a:pPr>
                <a:spcBef>
                  <a:spcPct val="0"/>
                </a:spcBef>
              </a:pPr>
              <a:r>
                <a:rPr lang="en-US" sz="1800" i="1">
                  <a:solidFill>
                    <a:srgbClr val="000000"/>
                  </a:solidFill>
                </a:rPr>
                <a:t>t</a:t>
              </a:r>
              <a:r>
                <a:rPr lang="en-US" sz="1800" i="1" baseline="-25000">
                  <a:solidFill>
                    <a:srgbClr val="000000"/>
                  </a:solidFill>
                </a:rPr>
                <a:t>4</a:t>
              </a:r>
            </a:p>
            <a:p>
              <a:pPr>
                <a:spcBef>
                  <a:spcPct val="0"/>
                </a:spcBef>
              </a:pPr>
              <a:r>
                <a:rPr lang="en-US" sz="1800" i="1">
                  <a:solidFill>
                    <a:srgbClr val="000000"/>
                  </a:solidFill>
                </a:rPr>
                <a:t>t</a:t>
              </a:r>
              <a:r>
                <a:rPr lang="en-US" sz="1800" i="1" baseline="-25000">
                  <a:solidFill>
                    <a:srgbClr val="000000"/>
                  </a:solidFill>
                </a:rPr>
                <a:t>5</a:t>
              </a:r>
            </a:p>
            <a:p>
              <a:pPr>
                <a:spcBef>
                  <a:spcPct val="0"/>
                </a:spcBef>
              </a:pPr>
              <a:r>
                <a:rPr lang="en-US" i="1">
                  <a:solidFill>
                    <a:srgbClr val="000000"/>
                  </a:solidFill>
                  <a:latin typeface="Verdana" charset="0"/>
                </a:rPr>
                <a:t>.</a:t>
              </a:r>
            </a:p>
            <a:p>
              <a:pPr>
                <a:spcBef>
                  <a:spcPct val="0"/>
                </a:spcBef>
              </a:pPr>
              <a:r>
                <a:rPr lang="en-US" i="1">
                  <a:solidFill>
                    <a:srgbClr val="000000"/>
                  </a:solidFill>
                  <a:latin typeface="Verdana" charset="0"/>
                </a:rPr>
                <a:t>.</a:t>
              </a:r>
            </a:p>
          </p:txBody>
        </p:sp>
        <p:sp>
          <p:nvSpPr>
            <p:cNvPr id="1917962" name="Rectangle 10"/>
            <p:cNvSpPr>
              <a:spLocks noChangeArrowheads="1"/>
            </p:cNvSpPr>
            <p:nvPr/>
          </p:nvSpPr>
          <p:spPr bwMode="auto">
            <a:xfrm>
              <a:off x="2180" y="1164"/>
              <a:ext cx="2988" cy="17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17963" name="Line 11"/>
            <p:cNvSpPr>
              <a:spLocks noChangeShapeType="1"/>
            </p:cNvSpPr>
            <p:nvPr/>
          </p:nvSpPr>
          <p:spPr bwMode="auto">
            <a:xfrm>
              <a:off x="2588" y="1179"/>
              <a:ext cx="0" cy="17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17964" name="Line 12"/>
            <p:cNvSpPr>
              <a:spLocks noChangeShapeType="1"/>
            </p:cNvSpPr>
            <p:nvPr/>
          </p:nvSpPr>
          <p:spPr bwMode="auto">
            <a:xfrm>
              <a:off x="2876" y="1173"/>
              <a:ext cx="0" cy="17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17965" name="Line 13"/>
            <p:cNvSpPr>
              <a:spLocks noChangeShapeType="1"/>
            </p:cNvSpPr>
            <p:nvPr/>
          </p:nvSpPr>
          <p:spPr bwMode="auto">
            <a:xfrm>
              <a:off x="4403" y="1166"/>
              <a:ext cx="0" cy="17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17966" name="Line 14"/>
            <p:cNvSpPr>
              <a:spLocks noChangeShapeType="1"/>
            </p:cNvSpPr>
            <p:nvPr/>
          </p:nvSpPr>
          <p:spPr bwMode="auto">
            <a:xfrm>
              <a:off x="3812" y="1162"/>
              <a:ext cx="0" cy="1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17967" name="Line 15"/>
            <p:cNvSpPr>
              <a:spLocks noChangeShapeType="1"/>
            </p:cNvSpPr>
            <p:nvPr/>
          </p:nvSpPr>
          <p:spPr bwMode="auto">
            <a:xfrm>
              <a:off x="4584" y="1163"/>
              <a:ext cx="0" cy="17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2179" y="1316"/>
              <a:ext cx="2976" cy="1392"/>
              <a:chOff x="2181" y="1347"/>
              <a:chExt cx="2976" cy="1392"/>
            </a:xfrm>
          </p:grpSpPr>
          <p:sp>
            <p:nvSpPr>
              <p:cNvPr id="1917969" name="Line 17"/>
              <p:cNvSpPr>
                <a:spLocks noChangeShapeType="1"/>
              </p:cNvSpPr>
              <p:nvPr/>
            </p:nvSpPr>
            <p:spPr bwMode="auto">
              <a:xfrm>
                <a:off x="2188" y="1347"/>
                <a:ext cx="29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17970" name="Line 18"/>
              <p:cNvSpPr>
                <a:spLocks noChangeShapeType="1"/>
              </p:cNvSpPr>
              <p:nvPr/>
            </p:nvSpPr>
            <p:spPr bwMode="auto">
              <a:xfrm>
                <a:off x="2188" y="1523"/>
                <a:ext cx="29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17971" name="Line 19"/>
              <p:cNvSpPr>
                <a:spLocks noChangeShapeType="1"/>
              </p:cNvSpPr>
              <p:nvPr/>
            </p:nvSpPr>
            <p:spPr bwMode="auto">
              <a:xfrm>
                <a:off x="2181" y="1691"/>
                <a:ext cx="29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17972" name="Line 20"/>
              <p:cNvSpPr>
                <a:spLocks noChangeShapeType="1"/>
              </p:cNvSpPr>
              <p:nvPr/>
            </p:nvSpPr>
            <p:spPr bwMode="auto">
              <a:xfrm>
                <a:off x="2188" y="1851"/>
                <a:ext cx="29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17973" name="Line 21"/>
              <p:cNvSpPr>
                <a:spLocks noChangeShapeType="1"/>
              </p:cNvSpPr>
              <p:nvPr/>
            </p:nvSpPr>
            <p:spPr bwMode="auto">
              <a:xfrm>
                <a:off x="2188" y="2035"/>
                <a:ext cx="29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17974" name="Line 22"/>
              <p:cNvSpPr>
                <a:spLocks noChangeShapeType="1"/>
              </p:cNvSpPr>
              <p:nvPr/>
            </p:nvSpPr>
            <p:spPr bwMode="auto">
              <a:xfrm>
                <a:off x="2188" y="2195"/>
                <a:ext cx="29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17975" name="Line 23"/>
              <p:cNvSpPr>
                <a:spLocks noChangeShapeType="1"/>
              </p:cNvSpPr>
              <p:nvPr/>
            </p:nvSpPr>
            <p:spPr bwMode="auto">
              <a:xfrm>
                <a:off x="2181" y="2571"/>
                <a:ext cx="29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17976" name="Line 24"/>
              <p:cNvSpPr>
                <a:spLocks noChangeShapeType="1"/>
              </p:cNvSpPr>
              <p:nvPr/>
            </p:nvSpPr>
            <p:spPr bwMode="auto">
              <a:xfrm>
                <a:off x="2181" y="2739"/>
                <a:ext cx="29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17977" name="Line 25"/>
              <p:cNvSpPr>
                <a:spLocks noChangeShapeType="1"/>
              </p:cNvSpPr>
              <p:nvPr/>
            </p:nvSpPr>
            <p:spPr bwMode="auto">
              <a:xfrm>
                <a:off x="2195" y="2379"/>
                <a:ext cx="296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917978" name="Rectangle 26"/>
            <p:cNvSpPr>
              <a:spLocks noChangeArrowheads="1"/>
            </p:cNvSpPr>
            <p:nvPr/>
          </p:nvSpPr>
          <p:spPr bwMode="auto">
            <a:xfrm>
              <a:off x="937" y="2685"/>
              <a:ext cx="683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919191"/>
                  </a:solidFill>
                  <a:latin typeface="Verdana" charset="0"/>
                </a:rPr>
                <a:t>data / t</a:t>
              </a:r>
              <a:r>
                <a:rPr lang="en-US" sz="1800" baseline="-25000">
                  <a:solidFill>
                    <a:srgbClr val="919191"/>
                  </a:solidFill>
                  <a:latin typeface="Verdana" charset="0"/>
                </a:rPr>
                <a:t>i</a:t>
              </a:r>
            </a:p>
          </p:txBody>
        </p:sp>
        <p:sp>
          <p:nvSpPr>
            <p:cNvPr id="1917979" name="Rectangle 27"/>
            <p:cNvSpPr>
              <a:spLocks noChangeArrowheads="1"/>
            </p:cNvSpPr>
            <p:nvPr/>
          </p:nvSpPr>
          <p:spPr bwMode="auto">
            <a:xfrm>
              <a:off x="672" y="951"/>
              <a:ext cx="979" cy="16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Verdana" charset="0"/>
                </a:rPr>
                <a:t>     p    data</a:t>
              </a:r>
            </a:p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Verdana" charset="0"/>
                </a:rPr>
                <a:t>f1</a:t>
              </a:r>
            </a:p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Verdana" charset="0"/>
                </a:rPr>
                <a:t>f2</a:t>
              </a:r>
            </a:p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Verdana" charset="0"/>
                </a:rPr>
                <a:t>f3</a:t>
              </a:r>
            </a:p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Verdana" charset="0"/>
                </a:rPr>
                <a:t>f4</a:t>
              </a:r>
            </a:p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Verdana" charset="0"/>
                </a:rPr>
                <a:t>f5</a:t>
              </a:r>
            </a:p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Verdana" charset="0"/>
                </a:rPr>
                <a:t>f6</a:t>
              </a:r>
            </a:p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Verdana" charset="0"/>
                </a:rPr>
                <a:t>f7</a:t>
              </a:r>
            </a:p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Verdana" charset="0"/>
                </a:rPr>
                <a:t>f8</a:t>
              </a:r>
            </a:p>
          </p:txBody>
        </p:sp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953" y="1173"/>
              <a:ext cx="760" cy="1368"/>
              <a:chOff x="955" y="1204"/>
              <a:chExt cx="760" cy="1368"/>
            </a:xfrm>
          </p:grpSpPr>
          <p:grpSp>
            <p:nvGrpSpPr>
              <p:cNvPr id="5" name="Group 29"/>
              <p:cNvGrpSpPr>
                <a:grpSpLocks/>
              </p:cNvGrpSpPr>
              <p:nvPr/>
            </p:nvGrpSpPr>
            <p:grpSpPr bwMode="auto">
              <a:xfrm>
                <a:off x="955" y="1204"/>
                <a:ext cx="760" cy="1368"/>
                <a:chOff x="955" y="1204"/>
                <a:chExt cx="760" cy="1368"/>
              </a:xfrm>
            </p:grpSpPr>
            <p:sp>
              <p:nvSpPr>
                <p:cNvPr id="1917982" name="Rectangle 30"/>
                <p:cNvSpPr>
                  <a:spLocks noChangeArrowheads="1"/>
                </p:cNvSpPr>
                <p:nvPr/>
              </p:nvSpPr>
              <p:spPr bwMode="auto">
                <a:xfrm>
                  <a:off x="955" y="1204"/>
                  <a:ext cx="760" cy="1368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7983" name="Line 31"/>
                <p:cNvSpPr>
                  <a:spLocks noChangeShapeType="1"/>
                </p:cNvSpPr>
                <p:nvPr/>
              </p:nvSpPr>
              <p:spPr bwMode="auto">
                <a:xfrm>
                  <a:off x="967" y="1368"/>
                  <a:ext cx="74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7984" name="Line 32"/>
                <p:cNvSpPr>
                  <a:spLocks noChangeShapeType="1"/>
                </p:cNvSpPr>
                <p:nvPr/>
              </p:nvSpPr>
              <p:spPr bwMode="auto">
                <a:xfrm>
                  <a:off x="967" y="1540"/>
                  <a:ext cx="74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7985" name="Line 33"/>
                <p:cNvSpPr>
                  <a:spLocks noChangeShapeType="1"/>
                </p:cNvSpPr>
                <p:nvPr/>
              </p:nvSpPr>
              <p:spPr bwMode="auto">
                <a:xfrm>
                  <a:off x="967" y="1706"/>
                  <a:ext cx="74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7986" name="Line 34"/>
                <p:cNvSpPr>
                  <a:spLocks noChangeShapeType="1"/>
                </p:cNvSpPr>
                <p:nvPr/>
              </p:nvSpPr>
              <p:spPr bwMode="auto">
                <a:xfrm>
                  <a:off x="967" y="1878"/>
                  <a:ext cx="74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7987" name="Line 35"/>
                <p:cNvSpPr>
                  <a:spLocks noChangeShapeType="1"/>
                </p:cNvSpPr>
                <p:nvPr/>
              </p:nvSpPr>
              <p:spPr bwMode="auto">
                <a:xfrm>
                  <a:off x="967" y="2050"/>
                  <a:ext cx="74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7988" name="Line 36"/>
                <p:cNvSpPr>
                  <a:spLocks noChangeShapeType="1"/>
                </p:cNvSpPr>
                <p:nvPr/>
              </p:nvSpPr>
              <p:spPr bwMode="auto">
                <a:xfrm>
                  <a:off x="967" y="2222"/>
                  <a:ext cx="74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17989" name="Line 37"/>
                <p:cNvSpPr>
                  <a:spLocks noChangeShapeType="1"/>
                </p:cNvSpPr>
                <p:nvPr/>
              </p:nvSpPr>
              <p:spPr bwMode="auto">
                <a:xfrm>
                  <a:off x="955" y="2401"/>
                  <a:ext cx="74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917990" name="Line 38"/>
              <p:cNvSpPr>
                <a:spLocks noChangeShapeType="1"/>
              </p:cNvSpPr>
              <p:nvPr/>
            </p:nvSpPr>
            <p:spPr bwMode="auto">
              <a:xfrm>
                <a:off x="1105" y="1210"/>
                <a:ext cx="0" cy="13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917991" name="Freeform 39"/>
            <p:cNvSpPr>
              <a:spLocks/>
            </p:cNvSpPr>
            <p:nvPr/>
          </p:nvSpPr>
          <p:spPr bwMode="auto">
            <a:xfrm>
              <a:off x="1344" y="2296"/>
              <a:ext cx="1" cy="433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0" y="0"/>
                </a:cxn>
              </a:cxnLst>
              <a:rect l="0" t="0" r="r" b="b"/>
              <a:pathLst>
                <a:path w="1" h="433">
                  <a:moveTo>
                    <a:pt x="0" y="432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17992" name="Freeform 40"/>
            <p:cNvSpPr>
              <a:spLocks/>
            </p:cNvSpPr>
            <p:nvPr/>
          </p:nvSpPr>
          <p:spPr bwMode="auto">
            <a:xfrm>
              <a:off x="1668" y="2796"/>
              <a:ext cx="242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6" y="0"/>
                </a:cxn>
              </a:cxnLst>
              <a:rect l="0" t="0" r="r" b="b"/>
              <a:pathLst>
                <a:path w="2427" h="1">
                  <a:moveTo>
                    <a:pt x="0" y="0"/>
                  </a:moveTo>
                  <a:lnTo>
                    <a:pt x="2426" y="0"/>
                  </a:lnTo>
                </a:path>
              </a:pathLst>
            </a:custGeom>
            <a:noFill/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17993" name="Line 41"/>
            <p:cNvSpPr>
              <a:spLocks noChangeShapeType="1"/>
            </p:cNvSpPr>
            <p:nvPr/>
          </p:nvSpPr>
          <p:spPr bwMode="auto">
            <a:xfrm>
              <a:off x="3215" y="1166"/>
              <a:ext cx="0" cy="17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17994" name="Line 42"/>
            <p:cNvSpPr>
              <a:spLocks noChangeShapeType="1"/>
            </p:cNvSpPr>
            <p:nvPr/>
          </p:nvSpPr>
          <p:spPr bwMode="auto">
            <a:xfrm>
              <a:off x="3638" y="1166"/>
              <a:ext cx="0" cy="17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917995" name="Text Box 43"/>
          <p:cNvSpPr txBox="1">
            <a:spLocks noChangeArrowheads="1"/>
          </p:cNvSpPr>
          <p:nvPr/>
        </p:nvSpPr>
        <p:spPr bwMode="auto">
          <a:xfrm>
            <a:off x="4921250" y="5280025"/>
            <a:ext cx="37909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 i="1" dirty="0">
                <a:solidFill>
                  <a:srgbClr val="FF0000"/>
                </a:solidFill>
                <a:latin typeface="Verdana" charset="0"/>
              </a:rPr>
              <a:t>Whenever an FU produces data</a:t>
            </a:r>
          </a:p>
        </p:txBody>
      </p:sp>
      <p:sp>
        <p:nvSpPr>
          <p:cNvPr id="1917996" name="Text Box 44"/>
          <p:cNvSpPr txBox="1">
            <a:spLocks noChangeArrowheads="1"/>
          </p:cNvSpPr>
          <p:nvPr/>
        </p:nvSpPr>
        <p:spPr bwMode="auto">
          <a:xfrm>
            <a:off x="4937125" y="5905500"/>
            <a:ext cx="42449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 i="1">
                <a:solidFill>
                  <a:srgbClr val="FF0000"/>
                </a:solidFill>
                <a:latin typeface="Verdana" charset="0"/>
              </a:rPr>
              <a:t>Whenever an instruction completes</a:t>
            </a:r>
          </a:p>
        </p:txBody>
      </p:sp>
      <p:sp>
        <p:nvSpPr>
          <p:cNvPr id="1917997" name="Text Box 45"/>
          <p:cNvSpPr txBox="1">
            <a:spLocks noChangeArrowheads="1"/>
          </p:cNvSpPr>
          <p:nvPr/>
        </p:nvSpPr>
        <p:spPr bwMode="auto">
          <a:xfrm>
            <a:off x="1870075" y="1839913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56127A"/>
                </a:solidFill>
              </a:rPr>
              <a:t>t1</a:t>
            </a:r>
          </a:p>
        </p:txBody>
      </p:sp>
      <p:sp>
        <p:nvSpPr>
          <p:cNvPr id="1917998" name="Text Box 46"/>
          <p:cNvSpPr txBox="1">
            <a:spLocks noChangeArrowheads="1"/>
          </p:cNvSpPr>
          <p:nvPr/>
        </p:nvSpPr>
        <p:spPr bwMode="auto">
          <a:xfrm>
            <a:off x="3448050" y="1557338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solidFill>
                  <a:srgbClr val="56127A"/>
                </a:solidFill>
              </a:rPr>
              <a:t>   1          1        0        LD     </a:t>
            </a:r>
          </a:p>
        </p:txBody>
      </p:sp>
      <p:sp>
        <p:nvSpPr>
          <p:cNvPr id="1917999" name="Text Box 47"/>
          <p:cNvSpPr txBox="1">
            <a:spLocks noChangeArrowheads="1"/>
          </p:cNvSpPr>
          <p:nvPr/>
        </p:nvSpPr>
        <p:spPr bwMode="auto">
          <a:xfrm>
            <a:off x="1887538" y="2382838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56127A"/>
                </a:solidFill>
              </a:rPr>
              <a:t>t2</a:t>
            </a:r>
          </a:p>
        </p:txBody>
      </p:sp>
      <p:sp>
        <p:nvSpPr>
          <p:cNvPr id="1918000" name="Text Box 48"/>
          <p:cNvSpPr txBox="1">
            <a:spLocks noChangeArrowheads="1"/>
          </p:cNvSpPr>
          <p:nvPr/>
        </p:nvSpPr>
        <p:spPr bwMode="auto">
          <a:xfrm>
            <a:off x="3448050" y="1831975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solidFill>
                  <a:srgbClr val="56127A"/>
                </a:solidFill>
              </a:rPr>
              <a:t>   2          1        0        LD     </a:t>
            </a:r>
          </a:p>
        </p:txBody>
      </p:sp>
      <p:sp>
        <p:nvSpPr>
          <p:cNvPr id="1918001" name="Text Box 49"/>
          <p:cNvSpPr txBox="1">
            <a:spLocks noChangeArrowheads="1"/>
          </p:cNvSpPr>
          <p:nvPr/>
        </p:nvSpPr>
        <p:spPr bwMode="auto">
          <a:xfrm>
            <a:off x="3448050" y="2609850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solidFill>
                  <a:srgbClr val="56127A"/>
                </a:solidFill>
              </a:rPr>
              <a:t>   5          1        0        DIV       1        v1           0         t4     </a:t>
            </a:r>
          </a:p>
        </p:txBody>
      </p:sp>
      <p:sp>
        <p:nvSpPr>
          <p:cNvPr id="1918002" name="Text Box 50"/>
          <p:cNvSpPr txBox="1">
            <a:spLocks noChangeArrowheads="1"/>
          </p:cNvSpPr>
          <p:nvPr/>
        </p:nvSpPr>
        <p:spPr bwMode="auto">
          <a:xfrm>
            <a:off x="3448050" y="2374900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solidFill>
                  <a:srgbClr val="56127A"/>
                </a:solidFill>
              </a:rPr>
              <a:t>   4          1        0        SUB     1        v1           1         v1</a:t>
            </a:r>
          </a:p>
        </p:txBody>
      </p:sp>
      <p:sp>
        <p:nvSpPr>
          <p:cNvPr id="1918003" name="Text Box 51"/>
          <p:cNvSpPr txBox="1">
            <a:spLocks noChangeArrowheads="1"/>
          </p:cNvSpPr>
          <p:nvPr/>
        </p:nvSpPr>
        <p:spPr bwMode="auto">
          <a:xfrm>
            <a:off x="1870075" y="3482975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56127A"/>
                </a:solidFill>
              </a:rPr>
              <a:t>t4</a:t>
            </a:r>
          </a:p>
        </p:txBody>
      </p:sp>
      <p:sp>
        <p:nvSpPr>
          <p:cNvPr id="1918004" name="Text Box 52"/>
          <p:cNvSpPr txBox="1">
            <a:spLocks noChangeArrowheads="1"/>
          </p:cNvSpPr>
          <p:nvPr/>
        </p:nvSpPr>
        <p:spPr bwMode="auto">
          <a:xfrm>
            <a:off x="3448050" y="2089150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solidFill>
                  <a:srgbClr val="56127A"/>
                </a:solidFill>
              </a:rPr>
              <a:t>   3          1        0        MUL     0        t2            1         v1</a:t>
            </a:r>
          </a:p>
        </p:txBody>
      </p:sp>
      <p:sp>
        <p:nvSpPr>
          <p:cNvPr id="1918005" name="Text Box 53"/>
          <p:cNvSpPr txBox="1">
            <a:spLocks noChangeArrowheads="1"/>
          </p:cNvSpPr>
          <p:nvPr/>
        </p:nvSpPr>
        <p:spPr bwMode="auto">
          <a:xfrm>
            <a:off x="1870075" y="2925763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56127A"/>
                </a:solidFill>
              </a:rPr>
              <a:t>t3</a:t>
            </a:r>
          </a:p>
        </p:txBody>
      </p:sp>
      <p:sp>
        <p:nvSpPr>
          <p:cNvPr id="1918006" name="Text Box 54"/>
          <p:cNvSpPr txBox="1">
            <a:spLocks noChangeArrowheads="1"/>
          </p:cNvSpPr>
          <p:nvPr/>
        </p:nvSpPr>
        <p:spPr bwMode="auto">
          <a:xfrm>
            <a:off x="1928813" y="2359025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56127A"/>
                </a:solidFill>
              </a:rPr>
              <a:t>t5</a:t>
            </a:r>
          </a:p>
        </p:txBody>
      </p:sp>
      <p:sp>
        <p:nvSpPr>
          <p:cNvPr id="1918007" name="Text Box 55"/>
          <p:cNvSpPr txBox="1">
            <a:spLocks noChangeArrowheads="1"/>
          </p:cNvSpPr>
          <p:nvPr/>
        </p:nvSpPr>
        <p:spPr bwMode="auto">
          <a:xfrm>
            <a:off x="298450" y="1974850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56127A"/>
                </a:solidFill>
              </a:rPr>
              <a:t>v1</a:t>
            </a:r>
          </a:p>
        </p:txBody>
      </p:sp>
      <p:sp>
        <p:nvSpPr>
          <p:cNvPr id="1918008" name="Text Box 56"/>
          <p:cNvSpPr txBox="1">
            <a:spLocks noChangeArrowheads="1"/>
          </p:cNvSpPr>
          <p:nvPr/>
        </p:nvSpPr>
        <p:spPr bwMode="auto">
          <a:xfrm>
            <a:off x="1876425" y="1824038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56127A"/>
                </a:solidFill>
              </a:rPr>
              <a:t>v1</a:t>
            </a:r>
          </a:p>
        </p:txBody>
      </p:sp>
      <p:sp>
        <p:nvSpPr>
          <p:cNvPr id="1918009" name="Text Box 57"/>
          <p:cNvSpPr txBox="1">
            <a:spLocks noChangeArrowheads="1"/>
          </p:cNvSpPr>
          <p:nvPr/>
        </p:nvSpPr>
        <p:spPr bwMode="auto">
          <a:xfrm>
            <a:off x="3443288" y="1565275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solidFill>
                  <a:srgbClr val="56127A"/>
                </a:solidFill>
              </a:rPr>
              <a:t>   1          1        1        LD     </a:t>
            </a:r>
          </a:p>
        </p:txBody>
      </p:sp>
      <p:sp>
        <p:nvSpPr>
          <p:cNvPr id="1918010" name="Text Box 58"/>
          <p:cNvSpPr txBox="1">
            <a:spLocks noChangeArrowheads="1"/>
          </p:cNvSpPr>
          <p:nvPr/>
        </p:nvSpPr>
        <p:spPr bwMode="auto">
          <a:xfrm>
            <a:off x="3451225" y="1550988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solidFill>
                  <a:srgbClr val="56127A"/>
                </a:solidFill>
              </a:rPr>
              <a:t>               0</a:t>
            </a:r>
          </a:p>
        </p:txBody>
      </p:sp>
      <p:sp>
        <p:nvSpPr>
          <p:cNvPr id="1918011" name="Text Box 59"/>
          <p:cNvSpPr txBox="1">
            <a:spLocks noChangeArrowheads="1"/>
          </p:cNvSpPr>
          <p:nvPr/>
        </p:nvSpPr>
        <p:spPr bwMode="auto">
          <a:xfrm>
            <a:off x="3441700" y="2370138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solidFill>
                  <a:srgbClr val="56127A"/>
                </a:solidFill>
              </a:rPr>
              <a:t>   4          1        1        SUB     1        v1           1         v1</a:t>
            </a:r>
          </a:p>
        </p:txBody>
      </p:sp>
      <p:sp>
        <p:nvSpPr>
          <p:cNvPr id="1918012" name="Text Box 60"/>
          <p:cNvSpPr txBox="1">
            <a:spLocks noChangeArrowheads="1"/>
          </p:cNvSpPr>
          <p:nvPr/>
        </p:nvSpPr>
        <p:spPr bwMode="auto">
          <a:xfrm>
            <a:off x="3438525" y="2378075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solidFill>
                  <a:srgbClr val="56127A"/>
                </a:solidFill>
              </a:rPr>
              <a:t>   4           0</a:t>
            </a:r>
          </a:p>
        </p:txBody>
      </p:sp>
      <p:sp>
        <p:nvSpPr>
          <p:cNvPr id="1918013" name="Text Box 61"/>
          <p:cNvSpPr txBox="1">
            <a:spLocks noChangeArrowheads="1"/>
          </p:cNvSpPr>
          <p:nvPr/>
        </p:nvSpPr>
        <p:spPr bwMode="auto">
          <a:xfrm>
            <a:off x="1876425" y="3457575"/>
            <a:ext cx="6413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400">
                <a:solidFill>
                  <a:srgbClr val="56127A"/>
                </a:solidFill>
              </a:rPr>
              <a:t>v4</a:t>
            </a:r>
          </a:p>
        </p:txBody>
      </p:sp>
      <p:sp>
        <p:nvSpPr>
          <p:cNvPr id="1918014" name="Text Box 62"/>
          <p:cNvSpPr txBox="1">
            <a:spLocks noChangeArrowheads="1"/>
          </p:cNvSpPr>
          <p:nvPr/>
        </p:nvSpPr>
        <p:spPr bwMode="auto">
          <a:xfrm>
            <a:off x="3455988" y="2617788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solidFill>
                  <a:srgbClr val="56127A"/>
                </a:solidFill>
              </a:rPr>
              <a:t>   5          1        0        DIV       1        v1           1         v4     </a:t>
            </a:r>
          </a:p>
        </p:txBody>
      </p:sp>
      <p:sp>
        <p:nvSpPr>
          <p:cNvPr id="1918015" name="Text Box 63"/>
          <p:cNvSpPr txBox="1">
            <a:spLocks noChangeArrowheads="1"/>
          </p:cNvSpPr>
          <p:nvPr/>
        </p:nvSpPr>
        <p:spPr bwMode="auto">
          <a:xfrm>
            <a:off x="3455988" y="1816100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solidFill>
                  <a:srgbClr val="56127A"/>
                </a:solidFill>
              </a:rPr>
              <a:t>   2          1        1        LD     </a:t>
            </a:r>
          </a:p>
        </p:txBody>
      </p:sp>
      <p:sp>
        <p:nvSpPr>
          <p:cNvPr id="1918016" name="Text Box 64"/>
          <p:cNvSpPr txBox="1">
            <a:spLocks noChangeArrowheads="1"/>
          </p:cNvSpPr>
          <p:nvPr/>
        </p:nvSpPr>
        <p:spPr bwMode="auto">
          <a:xfrm>
            <a:off x="3432175" y="1822450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solidFill>
                  <a:srgbClr val="56127A"/>
                </a:solidFill>
              </a:rPr>
              <a:t>   2           0     </a:t>
            </a:r>
          </a:p>
        </p:txBody>
      </p:sp>
      <p:sp>
        <p:nvSpPr>
          <p:cNvPr id="1918017" name="Text Box 65"/>
          <p:cNvSpPr txBox="1">
            <a:spLocks noChangeArrowheads="1"/>
          </p:cNvSpPr>
          <p:nvPr/>
        </p:nvSpPr>
        <p:spPr bwMode="auto">
          <a:xfrm>
            <a:off x="3432175" y="2085975"/>
            <a:ext cx="4733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>
                <a:solidFill>
                  <a:srgbClr val="56127A"/>
                </a:solidFill>
              </a:rPr>
              <a:t>   3          1        0        MUL     1        v2            1         v1</a:t>
            </a:r>
          </a:p>
        </p:txBody>
      </p:sp>
    </p:spTree>
    <p:extLst>
      <p:ext uri="{BB962C8B-B14F-4D97-AF65-F5344CB8AC3E}">
        <p14:creationId xmlns:p14="http://schemas.microsoft.com/office/powerpoint/2010/main" val="2867558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7995" grpId="0" autoUpdateAnimBg="0"/>
      <p:bldP spid="1917996" grpId="0" autoUpdateAnimBg="0"/>
      <p:bldP spid="1917997" grpId="0"/>
      <p:bldP spid="1917997" grpId="1"/>
      <p:bldP spid="1917997" grpId="2"/>
      <p:bldP spid="1917998" grpId="0"/>
      <p:bldP spid="1917998" grpId="1"/>
      <p:bldP spid="1917999" grpId="0"/>
      <p:bldP spid="1917999" grpId="1"/>
      <p:bldP spid="1918000" grpId="0"/>
      <p:bldP spid="1918000" grpId="1"/>
      <p:bldP spid="1918001" grpId="0"/>
      <p:bldP spid="1918001" grpId="1"/>
      <p:bldP spid="1918002" grpId="0"/>
      <p:bldP spid="1918002" grpId="1"/>
      <p:bldP spid="1918003" grpId="0"/>
      <p:bldP spid="1918003" grpId="1"/>
      <p:bldP spid="1918004" grpId="0"/>
      <p:bldP spid="1918004" grpId="1"/>
      <p:bldP spid="1918005" grpId="0"/>
      <p:bldP spid="1918006" grpId="0"/>
      <p:bldP spid="1918008" grpId="0"/>
      <p:bldP spid="1918009" grpId="0"/>
      <p:bldP spid="1918009" grpId="1"/>
      <p:bldP spid="1918010" grpId="0"/>
      <p:bldP spid="1918011" grpId="0"/>
      <p:bldP spid="1918011" grpId="1"/>
      <p:bldP spid="1918012" grpId="0"/>
      <p:bldP spid="1918013" grpId="0"/>
      <p:bldP spid="1918014" grpId="0"/>
      <p:bldP spid="1918015" grpId="0"/>
      <p:bldP spid="1918015" grpId="1"/>
      <p:bldP spid="1918015" grpId="2"/>
      <p:bldP spid="1918016" grpId="0"/>
      <p:bldP spid="1918016" grpId="1"/>
      <p:bldP spid="19180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Pipelining: Motivation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Pipelining becomes complex when we want high performance in the presence of:</a:t>
            </a:r>
          </a:p>
          <a:p>
            <a:r>
              <a:rPr lang="en-US" sz="3000" dirty="0"/>
              <a:t> Long latency or partially pipelined floating-point units</a:t>
            </a:r>
          </a:p>
          <a:p>
            <a:r>
              <a:rPr lang="en-US" sz="3000" dirty="0"/>
              <a:t> Memory systems with variable access time</a:t>
            </a:r>
          </a:p>
          <a:p>
            <a:r>
              <a:rPr lang="en-US" sz="3000" dirty="0"/>
              <a:t> Multiple arithmetic and memory units</a:t>
            </a:r>
          </a:p>
          <a:p>
            <a:pPr lvl="1"/>
            <a:endParaRPr lang="en-US" sz="2400" dirty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4F0E4-6AE1-9942-8036-88AC1451B3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551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885" name="Rectangle 2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IBM 360/91 Floating-Point Unit</a:t>
            </a:r>
            <a:br>
              <a:rPr lang="en-US"/>
            </a:br>
            <a:r>
              <a:rPr lang="en-US" sz="2000" i="1"/>
              <a:t>R. M. Tomasulo, 1967</a:t>
            </a:r>
          </a:p>
        </p:txBody>
      </p:sp>
      <p:sp>
        <p:nvSpPr>
          <p:cNvPr id="1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0637-7676-2F43-B7D9-1FC3A6BF24AF}" type="slidenum">
              <a:rPr lang="en-US"/>
              <a:pPr/>
              <a:t>30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828887" name="Freeform 23"/>
          <p:cNvSpPr>
            <a:spLocks/>
          </p:cNvSpPr>
          <p:nvPr/>
        </p:nvSpPr>
        <p:spPr bwMode="auto">
          <a:xfrm>
            <a:off x="5103813" y="3992563"/>
            <a:ext cx="1906587" cy="655637"/>
          </a:xfrm>
          <a:custGeom>
            <a:avLst/>
            <a:gdLst/>
            <a:ahLst/>
            <a:cxnLst>
              <a:cxn ang="0">
                <a:pos x="1200" y="0"/>
              </a:cxn>
              <a:cxn ang="0">
                <a:pos x="700" y="0"/>
              </a:cxn>
              <a:cxn ang="0">
                <a:pos x="600" y="82"/>
              </a:cxn>
              <a:cxn ang="0">
                <a:pos x="500" y="0"/>
              </a:cxn>
              <a:cxn ang="0">
                <a:pos x="0" y="0"/>
              </a:cxn>
              <a:cxn ang="0">
                <a:pos x="300" y="412"/>
              </a:cxn>
              <a:cxn ang="0">
                <a:pos x="900" y="412"/>
              </a:cxn>
              <a:cxn ang="0">
                <a:pos x="1200" y="0"/>
              </a:cxn>
            </a:cxnLst>
            <a:rect l="0" t="0" r="r" b="b"/>
            <a:pathLst>
              <a:path w="1201" h="413">
                <a:moveTo>
                  <a:pt x="1200" y="0"/>
                </a:moveTo>
                <a:lnTo>
                  <a:pt x="700" y="0"/>
                </a:lnTo>
                <a:lnTo>
                  <a:pt x="600" y="82"/>
                </a:lnTo>
                <a:lnTo>
                  <a:pt x="500" y="0"/>
                </a:lnTo>
                <a:lnTo>
                  <a:pt x="0" y="0"/>
                </a:lnTo>
                <a:lnTo>
                  <a:pt x="300" y="412"/>
                </a:lnTo>
                <a:lnTo>
                  <a:pt x="900" y="412"/>
                </a:lnTo>
                <a:lnTo>
                  <a:pt x="1200" y="0"/>
                </a:lnTo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28888" name="Rectangle 24"/>
          <p:cNvSpPr>
            <a:spLocks noChangeArrowheads="1"/>
          </p:cNvSpPr>
          <p:nvPr/>
        </p:nvSpPr>
        <p:spPr bwMode="auto">
          <a:xfrm>
            <a:off x="5729288" y="4205288"/>
            <a:ext cx="58179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Mult</a:t>
            </a:r>
          </a:p>
        </p:txBody>
      </p:sp>
      <p:sp>
        <p:nvSpPr>
          <p:cNvPr id="1828889" name="Rectangle 25"/>
          <p:cNvSpPr>
            <a:spLocks noChangeArrowheads="1"/>
          </p:cNvSpPr>
          <p:nvPr/>
        </p:nvSpPr>
        <p:spPr bwMode="auto">
          <a:xfrm>
            <a:off x="5607050" y="4718050"/>
            <a:ext cx="927100" cy="1905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28895" name="Rectangle 31"/>
          <p:cNvSpPr>
            <a:spLocks noChangeArrowheads="1"/>
          </p:cNvSpPr>
          <p:nvPr/>
        </p:nvSpPr>
        <p:spPr bwMode="auto">
          <a:xfrm>
            <a:off x="4800600" y="3276600"/>
            <a:ext cx="299738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1828900" name="Rectangle 36"/>
          <p:cNvSpPr>
            <a:spLocks noChangeArrowheads="1"/>
          </p:cNvSpPr>
          <p:nvPr/>
        </p:nvSpPr>
        <p:spPr bwMode="auto">
          <a:xfrm>
            <a:off x="1439863" y="914400"/>
            <a:ext cx="286738" cy="15670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5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6</a:t>
            </a:r>
          </a:p>
        </p:txBody>
      </p:sp>
      <p:sp>
        <p:nvSpPr>
          <p:cNvPr id="1828909" name="Rectangle 45"/>
          <p:cNvSpPr>
            <a:spLocks noChangeArrowheads="1"/>
          </p:cNvSpPr>
          <p:nvPr/>
        </p:nvSpPr>
        <p:spPr bwMode="auto">
          <a:xfrm>
            <a:off x="2819400" y="990600"/>
            <a:ext cx="1138659" cy="132087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load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buffers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(from 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memory)</a:t>
            </a:r>
          </a:p>
        </p:txBody>
      </p:sp>
      <p:sp>
        <p:nvSpPr>
          <p:cNvPr id="1828910" name="Rectangle 46"/>
          <p:cNvSpPr>
            <a:spLocks noChangeArrowheads="1"/>
          </p:cNvSpPr>
          <p:nvPr/>
        </p:nvSpPr>
        <p:spPr bwMode="auto">
          <a:xfrm>
            <a:off x="5791200" y="1012036"/>
            <a:ext cx="299738" cy="119776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</a:p>
          <a:p>
            <a:pPr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</a:p>
          <a:p>
            <a:pPr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</a:p>
        </p:txBody>
      </p:sp>
      <p:sp>
        <p:nvSpPr>
          <p:cNvPr id="1828911" name="Line 47"/>
          <p:cNvSpPr>
            <a:spLocks noChangeShapeType="1"/>
          </p:cNvSpPr>
          <p:nvPr/>
        </p:nvSpPr>
        <p:spPr bwMode="auto">
          <a:xfrm>
            <a:off x="6089650" y="4951413"/>
            <a:ext cx="0" cy="24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28912" name="Line 48"/>
          <p:cNvSpPr>
            <a:spLocks noChangeShapeType="1"/>
          </p:cNvSpPr>
          <p:nvPr/>
        </p:nvSpPr>
        <p:spPr bwMode="auto">
          <a:xfrm>
            <a:off x="2114550" y="2343150"/>
            <a:ext cx="0" cy="285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28913" name="Line 49"/>
          <p:cNvSpPr>
            <a:spLocks noChangeShapeType="1"/>
          </p:cNvSpPr>
          <p:nvPr/>
        </p:nvSpPr>
        <p:spPr bwMode="auto">
          <a:xfrm>
            <a:off x="3511550" y="4926013"/>
            <a:ext cx="0" cy="263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28915" name="Freeform 51"/>
          <p:cNvSpPr>
            <a:spLocks/>
          </p:cNvSpPr>
          <p:nvPr/>
        </p:nvSpPr>
        <p:spPr bwMode="auto">
          <a:xfrm>
            <a:off x="2525713" y="3979863"/>
            <a:ext cx="1906587" cy="655637"/>
          </a:xfrm>
          <a:custGeom>
            <a:avLst/>
            <a:gdLst/>
            <a:ahLst/>
            <a:cxnLst>
              <a:cxn ang="0">
                <a:pos x="1200" y="0"/>
              </a:cxn>
              <a:cxn ang="0">
                <a:pos x="700" y="0"/>
              </a:cxn>
              <a:cxn ang="0">
                <a:pos x="600" y="82"/>
              </a:cxn>
              <a:cxn ang="0">
                <a:pos x="500" y="0"/>
              </a:cxn>
              <a:cxn ang="0">
                <a:pos x="0" y="0"/>
              </a:cxn>
              <a:cxn ang="0">
                <a:pos x="300" y="412"/>
              </a:cxn>
              <a:cxn ang="0">
                <a:pos x="900" y="412"/>
              </a:cxn>
              <a:cxn ang="0">
                <a:pos x="1200" y="0"/>
              </a:cxn>
            </a:cxnLst>
            <a:rect l="0" t="0" r="r" b="b"/>
            <a:pathLst>
              <a:path w="1201" h="413">
                <a:moveTo>
                  <a:pt x="1200" y="0"/>
                </a:moveTo>
                <a:lnTo>
                  <a:pt x="700" y="0"/>
                </a:lnTo>
                <a:lnTo>
                  <a:pt x="600" y="82"/>
                </a:lnTo>
                <a:lnTo>
                  <a:pt x="500" y="0"/>
                </a:lnTo>
                <a:lnTo>
                  <a:pt x="0" y="0"/>
                </a:lnTo>
                <a:lnTo>
                  <a:pt x="300" y="412"/>
                </a:lnTo>
                <a:lnTo>
                  <a:pt x="900" y="412"/>
                </a:lnTo>
                <a:lnTo>
                  <a:pt x="1200" y="0"/>
                </a:lnTo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28916" name="Rectangle 52"/>
          <p:cNvSpPr>
            <a:spLocks noChangeArrowheads="1"/>
          </p:cNvSpPr>
          <p:nvPr/>
        </p:nvSpPr>
        <p:spPr bwMode="auto">
          <a:xfrm>
            <a:off x="3151188" y="4192588"/>
            <a:ext cx="690695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Adder</a:t>
            </a:r>
          </a:p>
        </p:txBody>
      </p:sp>
      <p:sp>
        <p:nvSpPr>
          <p:cNvPr id="1828917" name="Rectangle 53"/>
          <p:cNvSpPr>
            <a:spLocks noChangeArrowheads="1"/>
          </p:cNvSpPr>
          <p:nvPr/>
        </p:nvSpPr>
        <p:spPr bwMode="auto">
          <a:xfrm>
            <a:off x="3028950" y="4705350"/>
            <a:ext cx="927100" cy="1905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28922" name="Rectangle 58"/>
          <p:cNvSpPr>
            <a:spLocks noChangeArrowheads="1"/>
          </p:cNvSpPr>
          <p:nvPr/>
        </p:nvSpPr>
        <p:spPr bwMode="auto">
          <a:xfrm>
            <a:off x="2239963" y="2971800"/>
            <a:ext cx="299738" cy="119776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  <a:p>
            <a:pPr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</a:p>
          <a:p>
            <a:pPr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</a:p>
          <a:p>
            <a:pPr eaLnBrk="1" hangingPunct="1">
              <a:spcBef>
                <a:spcPct val="0"/>
              </a:spcBef>
            </a:pPr>
            <a:endParaRPr lang="en-US" sz="18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28923" name="Line 59"/>
          <p:cNvSpPr>
            <a:spLocks noChangeShapeType="1"/>
          </p:cNvSpPr>
          <p:nvPr/>
        </p:nvSpPr>
        <p:spPr bwMode="auto">
          <a:xfrm>
            <a:off x="4083050" y="2578100"/>
            <a:ext cx="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28924" name="Line 60"/>
          <p:cNvSpPr>
            <a:spLocks noChangeShapeType="1"/>
          </p:cNvSpPr>
          <p:nvPr/>
        </p:nvSpPr>
        <p:spPr bwMode="auto">
          <a:xfrm>
            <a:off x="5873750" y="2565400"/>
            <a:ext cx="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28925" name="Line 61"/>
          <p:cNvSpPr>
            <a:spLocks noChangeShapeType="1"/>
          </p:cNvSpPr>
          <p:nvPr/>
        </p:nvSpPr>
        <p:spPr bwMode="auto">
          <a:xfrm>
            <a:off x="6838950" y="2032000"/>
            <a:ext cx="0" cy="1320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28926" name="Line 62"/>
          <p:cNvSpPr>
            <a:spLocks noChangeShapeType="1"/>
          </p:cNvSpPr>
          <p:nvPr/>
        </p:nvSpPr>
        <p:spPr bwMode="auto">
          <a:xfrm>
            <a:off x="3930650" y="2373313"/>
            <a:ext cx="0" cy="725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28927" name="Line 63"/>
          <p:cNvSpPr>
            <a:spLocks noChangeShapeType="1"/>
          </p:cNvSpPr>
          <p:nvPr/>
        </p:nvSpPr>
        <p:spPr bwMode="auto">
          <a:xfrm>
            <a:off x="5657850" y="236855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28928" name="Line 64"/>
          <p:cNvSpPr>
            <a:spLocks noChangeShapeType="1"/>
          </p:cNvSpPr>
          <p:nvPr/>
        </p:nvSpPr>
        <p:spPr bwMode="auto">
          <a:xfrm>
            <a:off x="6521450" y="236855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28929" name="Rectangle 65"/>
          <p:cNvSpPr>
            <a:spLocks noChangeArrowheads="1"/>
          </p:cNvSpPr>
          <p:nvPr/>
        </p:nvSpPr>
        <p:spPr bwMode="auto">
          <a:xfrm>
            <a:off x="7239000" y="685800"/>
            <a:ext cx="1676400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Floating-Point</a:t>
            </a:r>
          </a:p>
          <a:p>
            <a:pPr>
              <a:spcBef>
                <a:spcPct val="0"/>
              </a:spcBef>
            </a:pP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Regfile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28930" name="Rectangle 66"/>
          <p:cNvSpPr>
            <a:spLocks noChangeArrowheads="1"/>
          </p:cNvSpPr>
          <p:nvPr/>
        </p:nvSpPr>
        <p:spPr bwMode="auto">
          <a:xfrm>
            <a:off x="167874" y="5621338"/>
            <a:ext cx="1521226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store buffers</a:t>
            </a:r>
          </a:p>
          <a:p>
            <a:pPr algn="r"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(to memory)</a:t>
            </a:r>
          </a:p>
        </p:txBody>
      </p:sp>
      <p:sp>
        <p:nvSpPr>
          <p:cNvPr id="1828931" name="Oval 67"/>
          <p:cNvSpPr>
            <a:spLocks noChangeArrowheads="1"/>
          </p:cNvSpPr>
          <p:nvPr/>
        </p:nvSpPr>
        <p:spPr bwMode="auto">
          <a:xfrm>
            <a:off x="5873750" y="2533650"/>
            <a:ext cx="19050" cy="190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4132265" y="1039813"/>
            <a:ext cx="1052513" cy="1230311"/>
            <a:chOff x="2531" y="719"/>
            <a:chExt cx="663" cy="775"/>
          </a:xfrm>
        </p:grpSpPr>
        <p:sp>
          <p:nvSpPr>
            <p:cNvPr id="1828933" name="Rectangle 69"/>
            <p:cNvSpPr>
              <a:spLocks noChangeArrowheads="1"/>
            </p:cNvSpPr>
            <p:nvPr/>
          </p:nvSpPr>
          <p:spPr bwMode="auto">
            <a:xfrm>
              <a:off x="2570" y="759"/>
              <a:ext cx="624" cy="6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828934" name="Line 70"/>
            <p:cNvSpPr>
              <a:spLocks noChangeShapeType="1"/>
            </p:cNvSpPr>
            <p:nvPr/>
          </p:nvSpPr>
          <p:spPr bwMode="auto">
            <a:xfrm>
              <a:off x="2573" y="978"/>
              <a:ext cx="60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828935" name="Line 71"/>
            <p:cNvSpPr>
              <a:spLocks noChangeShapeType="1"/>
            </p:cNvSpPr>
            <p:nvPr/>
          </p:nvSpPr>
          <p:spPr bwMode="auto">
            <a:xfrm>
              <a:off x="2581" y="1074"/>
              <a:ext cx="60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828936" name="Line 72"/>
            <p:cNvSpPr>
              <a:spLocks noChangeShapeType="1"/>
            </p:cNvSpPr>
            <p:nvPr/>
          </p:nvSpPr>
          <p:spPr bwMode="auto">
            <a:xfrm>
              <a:off x="2581" y="1186"/>
              <a:ext cx="60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828937" name="Line 73"/>
            <p:cNvSpPr>
              <a:spLocks noChangeShapeType="1"/>
            </p:cNvSpPr>
            <p:nvPr/>
          </p:nvSpPr>
          <p:spPr bwMode="auto">
            <a:xfrm>
              <a:off x="2573" y="1298"/>
              <a:ext cx="60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828938" name="Line 74"/>
            <p:cNvSpPr>
              <a:spLocks noChangeShapeType="1"/>
            </p:cNvSpPr>
            <p:nvPr/>
          </p:nvSpPr>
          <p:spPr bwMode="auto">
            <a:xfrm>
              <a:off x="2573" y="866"/>
              <a:ext cx="60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828939" name="Rectangle 75"/>
            <p:cNvSpPr>
              <a:spLocks noChangeArrowheads="1"/>
            </p:cNvSpPr>
            <p:nvPr/>
          </p:nvSpPr>
          <p:spPr bwMode="auto">
            <a:xfrm>
              <a:off x="2577" y="1166"/>
              <a:ext cx="286" cy="32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800">
                  <a:solidFill>
                    <a:srgbClr val="000000"/>
                  </a:solidFill>
                  <a:latin typeface="Calibri"/>
                  <a:cs typeface="Calibri"/>
                </a:rPr>
                <a:t>...</a:t>
              </a:r>
            </a:p>
          </p:txBody>
        </p:sp>
        <p:sp>
          <p:nvSpPr>
            <p:cNvPr id="1828940" name="Rectangle 76"/>
            <p:cNvSpPr>
              <a:spLocks noChangeArrowheads="1"/>
            </p:cNvSpPr>
            <p:nvPr/>
          </p:nvSpPr>
          <p:spPr bwMode="auto">
            <a:xfrm>
              <a:off x="2531" y="719"/>
              <a:ext cx="656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  <a:latin typeface="Calibri"/>
                  <a:cs typeface="Calibri"/>
                </a:rPr>
                <a:t>instructions</a:t>
              </a:r>
            </a:p>
          </p:txBody>
        </p:sp>
      </p:grpSp>
      <p:sp>
        <p:nvSpPr>
          <p:cNvPr id="1828941" name="Freeform 77"/>
          <p:cNvSpPr>
            <a:spLocks/>
          </p:cNvSpPr>
          <p:nvPr/>
        </p:nvSpPr>
        <p:spPr bwMode="auto">
          <a:xfrm>
            <a:off x="2108200" y="2349500"/>
            <a:ext cx="5373688" cy="2871788"/>
          </a:xfrm>
          <a:custGeom>
            <a:avLst/>
            <a:gdLst/>
            <a:ahLst/>
            <a:cxnLst>
              <a:cxn ang="0">
                <a:pos x="0" y="1808"/>
              </a:cxn>
              <a:cxn ang="0">
                <a:pos x="3384" y="1808"/>
              </a:cxn>
              <a:cxn ang="0">
                <a:pos x="3384" y="0"/>
              </a:cxn>
              <a:cxn ang="0">
                <a:pos x="568" y="0"/>
              </a:cxn>
              <a:cxn ang="0">
                <a:pos x="568" y="480"/>
              </a:cxn>
            </a:cxnLst>
            <a:rect l="0" t="0" r="r" b="b"/>
            <a:pathLst>
              <a:path w="3385" h="1809">
                <a:moveTo>
                  <a:pt x="0" y="1808"/>
                </a:moveTo>
                <a:lnTo>
                  <a:pt x="3384" y="1808"/>
                </a:lnTo>
                <a:lnTo>
                  <a:pt x="3384" y="0"/>
                </a:lnTo>
                <a:lnTo>
                  <a:pt x="568" y="0"/>
                </a:lnTo>
                <a:lnTo>
                  <a:pt x="568" y="48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28942" name="Line 78"/>
          <p:cNvSpPr>
            <a:spLocks noChangeShapeType="1"/>
          </p:cNvSpPr>
          <p:nvPr/>
        </p:nvSpPr>
        <p:spPr bwMode="auto">
          <a:xfrm>
            <a:off x="2427288" y="5262563"/>
            <a:ext cx="0" cy="263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28943" name="Freeform 79"/>
          <p:cNvSpPr>
            <a:spLocks/>
          </p:cNvSpPr>
          <p:nvPr/>
        </p:nvSpPr>
        <p:spPr bwMode="auto">
          <a:xfrm>
            <a:off x="2286000" y="2552700"/>
            <a:ext cx="4560888" cy="2986088"/>
          </a:xfrm>
          <a:custGeom>
            <a:avLst/>
            <a:gdLst/>
            <a:ahLst/>
            <a:cxnLst>
              <a:cxn ang="0">
                <a:pos x="2872" y="0"/>
              </a:cxn>
              <a:cxn ang="0">
                <a:pos x="0" y="0"/>
              </a:cxn>
              <a:cxn ang="0">
                <a:pos x="0" y="1880"/>
              </a:cxn>
            </a:cxnLst>
            <a:rect l="0" t="0" r="r" b="b"/>
            <a:pathLst>
              <a:path w="2873" h="1881">
                <a:moveTo>
                  <a:pt x="2872" y="0"/>
                </a:moveTo>
                <a:lnTo>
                  <a:pt x="0" y="0"/>
                </a:lnTo>
                <a:lnTo>
                  <a:pt x="0" y="188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28944" name="Oval 80"/>
          <p:cNvSpPr>
            <a:spLocks noChangeArrowheads="1"/>
          </p:cNvSpPr>
          <p:nvPr/>
        </p:nvSpPr>
        <p:spPr bwMode="auto">
          <a:xfrm>
            <a:off x="7467600" y="2311400"/>
            <a:ext cx="25400" cy="25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28945" name="Oval 81"/>
          <p:cNvSpPr>
            <a:spLocks noChangeArrowheads="1"/>
          </p:cNvSpPr>
          <p:nvPr/>
        </p:nvSpPr>
        <p:spPr bwMode="auto">
          <a:xfrm>
            <a:off x="6515100" y="2324100"/>
            <a:ext cx="25400" cy="25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28946" name="Oval 82"/>
          <p:cNvSpPr>
            <a:spLocks noChangeArrowheads="1"/>
          </p:cNvSpPr>
          <p:nvPr/>
        </p:nvSpPr>
        <p:spPr bwMode="auto">
          <a:xfrm>
            <a:off x="5651500" y="2324100"/>
            <a:ext cx="25400" cy="25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28947" name="Oval 83"/>
          <p:cNvSpPr>
            <a:spLocks noChangeArrowheads="1"/>
          </p:cNvSpPr>
          <p:nvPr/>
        </p:nvSpPr>
        <p:spPr bwMode="auto">
          <a:xfrm>
            <a:off x="3911600" y="2324100"/>
            <a:ext cx="25400" cy="25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28948" name="Oval 84"/>
          <p:cNvSpPr>
            <a:spLocks noChangeArrowheads="1"/>
          </p:cNvSpPr>
          <p:nvPr/>
        </p:nvSpPr>
        <p:spPr bwMode="auto">
          <a:xfrm>
            <a:off x="2420938" y="5238750"/>
            <a:ext cx="25400" cy="25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28949" name="Oval 85"/>
          <p:cNvSpPr>
            <a:spLocks noChangeArrowheads="1"/>
          </p:cNvSpPr>
          <p:nvPr/>
        </p:nvSpPr>
        <p:spPr bwMode="auto">
          <a:xfrm>
            <a:off x="6832600" y="2527300"/>
            <a:ext cx="25400" cy="25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28950" name="Oval 86"/>
          <p:cNvSpPr>
            <a:spLocks noChangeArrowheads="1"/>
          </p:cNvSpPr>
          <p:nvPr/>
        </p:nvSpPr>
        <p:spPr bwMode="auto">
          <a:xfrm>
            <a:off x="3232150" y="2559050"/>
            <a:ext cx="19050" cy="1905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28951" name="Oval 87"/>
          <p:cNvSpPr>
            <a:spLocks noChangeArrowheads="1"/>
          </p:cNvSpPr>
          <p:nvPr/>
        </p:nvSpPr>
        <p:spPr bwMode="auto">
          <a:xfrm>
            <a:off x="4083050" y="2546350"/>
            <a:ext cx="19050" cy="190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28952" name="Rectangle 88"/>
          <p:cNvSpPr>
            <a:spLocks noChangeArrowheads="1"/>
          </p:cNvSpPr>
          <p:nvPr/>
        </p:nvSpPr>
        <p:spPr bwMode="auto">
          <a:xfrm>
            <a:off x="2971800" y="5410200"/>
            <a:ext cx="6172200" cy="10130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Calibri"/>
                <a:cs typeface="Calibri"/>
              </a:rPr>
              <a:t>Common bus ensures that data is made available immediately to all the instructions waiting for it.</a:t>
            </a: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56127A"/>
                </a:solidFill>
                <a:latin typeface="Calibri"/>
                <a:cs typeface="Calibri"/>
              </a:rPr>
              <a:t>Match tag, if equal, copy value &amp; set presence “p”.</a:t>
            </a:r>
          </a:p>
        </p:txBody>
      </p:sp>
      <p:sp>
        <p:nvSpPr>
          <p:cNvPr id="1828953" name="Rectangle 89"/>
          <p:cNvSpPr>
            <a:spLocks noChangeArrowheads="1"/>
          </p:cNvSpPr>
          <p:nvPr/>
        </p:nvSpPr>
        <p:spPr bwMode="auto">
          <a:xfrm>
            <a:off x="381000" y="2667000"/>
            <a:ext cx="1598633" cy="230575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Distribute </a:t>
            </a:r>
          </a:p>
          <a:p>
            <a:pPr>
              <a:spcBef>
                <a:spcPct val="0"/>
              </a:spcBef>
            </a:pP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instruction </a:t>
            </a:r>
          </a:p>
          <a:p>
            <a:pPr>
              <a:spcBef>
                <a:spcPct val="0"/>
              </a:spcBef>
            </a:pP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templates</a:t>
            </a:r>
          </a:p>
          <a:p>
            <a:pPr>
              <a:spcBef>
                <a:spcPct val="0"/>
              </a:spcBef>
            </a:pP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by </a:t>
            </a:r>
          </a:p>
          <a:p>
            <a:pPr>
              <a:spcBef>
                <a:spcPct val="0"/>
              </a:spcBef>
            </a:pP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functional</a:t>
            </a:r>
          </a:p>
          <a:p>
            <a:pPr>
              <a:spcBef>
                <a:spcPct val="0"/>
              </a:spcBef>
            </a:pP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units</a:t>
            </a:r>
          </a:p>
        </p:txBody>
      </p:sp>
      <p:sp>
        <p:nvSpPr>
          <p:cNvPr id="1828954" name="Rectangle 90"/>
          <p:cNvSpPr>
            <a:spLocks noChangeArrowheads="1"/>
          </p:cNvSpPr>
          <p:nvPr/>
        </p:nvSpPr>
        <p:spPr bwMode="auto">
          <a:xfrm>
            <a:off x="6334125" y="5741988"/>
            <a:ext cx="2749550" cy="1190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828955" name="Line 91"/>
          <p:cNvSpPr>
            <a:spLocks noChangeShapeType="1"/>
          </p:cNvSpPr>
          <p:nvPr/>
        </p:nvSpPr>
        <p:spPr bwMode="auto">
          <a:xfrm>
            <a:off x="3240088" y="2568575"/>
            <a:ext cx="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28956" name="Rectangle 92"/>
          <p:cNvSpPr>
            <a:spLocks noChangeArrowheads="1"/>
          </p:cNvSpPr>
          <p:nvPr/>
        </p:nvSpPr>
        <p:spPr bwMode="auto">
          <a:xfrm>
            <a:off x="3962400" y="4876800"/>
            <a:ext cx="18883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cs typeface="Calibri"/>
              </a:rPr>
              <a:t>&lt; tag, result &gt;</a:t>
            </a:r>
          </a:p>
        </p:txBody>
      </p:sp>
      <p:sp>
        <p:nvSpPr>
          <p:cNvPr id="1828965" name="Freeform 101"/>
          <p:cNvSpPr>
            <a:spLocks/>
          </p:cNvSpPr>
          <p:nvPr/>
        </p:nvSpPr>
        <p:spPr bwMode="auto">
          <a:xfrm>
            <a:off x="7226300" y="1460500"/>
            <a:ext cx="266700" cy="889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0"/>
              </a:cxn>
              <a:cxn ang="0">
                <a:pos x="168" y="560"/>
              </a:cxn>
            </a:cxnLst>
            <a:rect l="0" t="0" r="r" b="b"/>
            <a:pathLst>
              <a:path w="168" h="560">
                <a:moveTo>
                  <a:pt x="0" y="0"/>
                </a:moveTo>
                <a:lnTo>
                  <a:pt x="168" y="0"/>
                </a:lnTo>
                <a:lnTo>
                  <a:pt x="168" y="56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3" name="Group 108"/>
          <p:cNvGrpSpPr>
            <a:grpSpLocks/>
          </p:cNvGrpSpPr>
          <p:nvPr/>
        </p:nvGrpSpPr>
        <p:grpSpPr bwMode="auto">
          <a:xfrm>
            <a:off x="1676400" y="990600"/>
            <a:ext cx="1143000" cy="228600"/>
            <a:chOff x="4896" y="2112"/>
            <a:chExt cx="768" cy="192"/>
          </a:xfrm>
        </p:grpSpPr>
        <p:sp>
          <p:nvSpPr>
            <p:cNvPr id="1828970" name="Rectangle 106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828971" name="Rectangle 107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4" name="Group 133"/>
          <p:cNvGrpSpPr>
            <a:grpSpLocks/>
          </p:cNvGrpSpPr>
          <p:nvPr/>
        </p:nvGrpSpPr>
        <p:grpSpPr bwMode="auto">
          <a:xfrm>
            <a:off x="1676400" y="1219200"/>
            <a:ext cx="1143000" cy="228600"/>
            <a:chOff x="4896" y="2112"/>
            <a:chExt cx="768" cy="192"/>
          </a:xfrm>
        </p:grpSpPr>
        <p:sp>
          <p:nvSpPr>
            <p:cNvPr id="1828998" name="Rectangle 134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828999" name="Rectangle 135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5" name="Group 136"/>
          <p:cNvGrpSpPr>
            <a:grpSpLocks/>
          </p:cNvGrpSpPr>
          <p:nvPr/>
        </p:nvGrpSpPr>
        <p:grpSpPr bwMode="auto">
          <a:xfrm>
            <a:off x="1676400" y="1447800"/>
            <a:ext cx="1143000" cy="228600"/>
            <a:chOff x="4896" y="2112"/>
            <a:chExt cx="768" cy="192"/>
          </a:xfrm>
        </p:grpSpPr>
        <p:sp>
          <p:nvSpPr>
            <p:cNvPr id="1829001" name="Rectangle 137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829002" name="Rectangle 138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6" name="Group 139"/>
          <p:cNvGrpSpPr>
            <a:grpSpLocks/>
          </p:cNvGrpSpPr>
          <p:nvPr/>
        </p:nvGrpSpPr>
        <p:grpSpPr bwMode="auto">
          <a:xfrm>
            <a:off x="2514600" y="3124200"/>
            <a:ext cx="1143000" cy="228600"/>
            <a:chOff x="4896" y="2112"/>
            <a:chExt cx="768" cy="192"/>
          </a:xfrm>
        </p:grpSpPr>
        <p:sp>
          <p:nvSpPr>
            <p:cNvPr id="1829004" name="Rectangle 140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829005" name="Rectangle 141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2514600" y="3352800"/>
            <a:ext cx="1143000" cy="228600"/>
            <a:chOff x="4896" y="2112"/>
            <a:chExt cx="768" cy="192"/>
          </a:xfrm>
        </p:grpSpPr>
        <p:sp>
          <p:nvSpPr>
            <p:cNvPr id="1829007" name="Rectangle 143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829008" name="Rectangle 144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8" name="Group 145"/>
          <p:cNvGrpSpPr>
            <a:grpSpLocks/>
          </p:cNvGrpSpPr>
          <p:nvPr/>
        </p:nvGrpSpPr>
        <p:grpSpPr bwMode="auto">
          <a:xfrm>
            <a:off x="2514600" y="3581400"/>
            <a:ext cx="1143000" cy="228600"/>
            <a:chOff x="4896" y="2112"/>
            <a:chExt cx="768" cy="192"/>
          </a:xfrm>
        </p:grpSpPr>
        <p:sp>
          <p:nvSpPr>
            <p:cNvPr id="1829010" name="Rectangle 146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829011" name="Rectangle 147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9" name="Group 148"/>
          <p:cNvGrpSpPr>
            <a:grpSpLocks/>
          </p:cNvGrpSpPr>
          <p:nvPr/>
        </p:nvGrpSpPr>
        <p:grpSpPr bwMode="auto">
          <a:xfrm>
            <a:off x="3657600" y="3124200"/>
            <a:ext cx="1143000" cy="228600"/>
            <a:chOff x="4896" y="2112"/>
            <a:chExt cx="768" cy="192"/>
          </a:xfrm>
        </p:grpSpPr>
        <p:sp>
          <p:nvSpPr>
            <p:cNvPr id="1829013" name="Rectangle 149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829014" name="Rectangle 150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10" name="Group 151"/>
          <p:cNvGrpSpPr>
            <a:grpSpLocks/>
          </p:cNvGrpSpPr>
          <p:nvPr/>
        </p:nvGrpSpPr>
        <p:grpSpPr bwMode="auto">
          <a:xfrm>
            <a:off x="3657600" y="3352800"/>
            <a:ext cx="1143000" cy="228600"/>
            <a:chOff x="4896" y="2112"/>
            <a:chExt cx="768" cy="192"/>
          </a:xfrm>
        </p:grpSpPr>
        <p:sp>
          <p:nvSpPr>
            <p:cNvPr id="1829016" name="Rectangle 152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829017" name="Rectangle 153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11" name="Group 154"/>
          <p:cNvGrpSpPr>
            <a:grpSpLocks/>
          </p:cNvGrpSpPr>
          <p:nvPr/>
        </p:nvGrpSpPr>
        <p:grpSpPr bwMode="auto">
          <a:xfrm>
            <a:off x="3657600" y="3581400"/>
            <a:ext cx="1143000" cy="228600"/>
            <a:chOff x="4896" y="2112"/>
            <a:chExt cx="768" cy="192"/>
          </a:xfrm>
        </p:grpSpPr>
        <p:sp>
          <p:nvSpPr>
            <p:cNvPr id="1829019" name="Rectangle 155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829020" name="Rectangle 156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12" name="Group 160"/>
          <p:cNvGrpSpPr>
            <a:grpSpLocks/>
          </p:cNvGrpSpPr>
          <p:nvPr/>
        </p:nvGrpSpPr>
        <p:grpSpPr bwMode="auto">
          <a:xfrm>
            <a:off x="5029200" y="3352800"/>
            <a:ext cx="1143000" cy="228600"/>
            <a:chOff x="4896" y="2112"/>
            <a:chExt cx="768" cy="192"/>
          </a:xfrm>
        </p:grpSpPr>
        <p:sp>
          <p:nvSpPr>
            <p:cNvPr id="1829025" name="Rectangle 161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829026" name="Rectangle 162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13" name="Group 163"/>
          <p:cNvGrpSpPr>
            <a:grpSpLocks/>
          </p:cNvGrpSpPr>
          <p:nvPr/>
        </p:nvGrpSpPr>
        <p:grpSpPr bwMode="auto">
          <a:xfrm>
            <a:off x="5029200" y="3581400"/>
            <a:ext cx="1143000" cy="228600"/>
            <a:chOff x="4896" y="2112"/>
            <a:chExt cx="768" cy="192"/>
          </a:xfrm>
        </p:grpSpPr>
        <p:sp>
          <p:nvSpPr>
            <p:cNvPr id="1829028" name="Rectangle 164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829029" name="Rectangle 165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14" name="Group 169"/>
          <p:cNvGrpSpPr>
            <a:grpSpLocks/>
          </p:cNvGrpSpPr>
          <p:nvPr/>
        </p:nvGrpSpPr>
        <p:grpSpPr bwMode="auto">
          <a:xfrm>
            <a:off x="6172200" y="3352800"/>
            <a:ext cx="1143000" cy="228600"/>
            <a:chOff x="4896" y="2112"/>
            <a:chExt cx="768" cy="192"/>
          </a:xfrm>
        </p:grpSpPr>
        <p:sp>
          <p:nvSpPr>
            <p:cNvPr id="1829034" name="Rectangle 170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829035" name="Rectangle 171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15" name="Group 172"/>
          <p:cNvGrpSpPr>
            <a:grpSpLocks/>
          </p:cNvGrpSpPr>
          <p:nvPr/>
        </p:nvGrpSpPr>
        <p:grpSpPr bwMode="auto">
          <a:xfrm>
            <a:off x="6172200" y="3581400"/>
            <a:ext cx="1143000" cy="228600"/>
            <a:chOff x="4896" y="2112"/>
            <a:chExt cx="768" cy="192"/>
          </a:xfrm>
        </p:grpSpPr>
        <p:sp>
          <p:nvSpPr>
            <p:cNvPr id="1829037" name="Rectangle 173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829038" name="Rectangle 174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tag/data</a:t>
              </a:r>
            </a:p>
          </p:txBody>
        </p:sp>
      </p:grpSp>
      <p:sp>
        <p:nvSpPr>
          <p:cNvPr id="1829039" name="Rectangle 175"/>
          <p:cNvSpPr>
            <a:spLocks noChangeArrowheads="1"/>
          </p:cNvSpPr>
          <p:nvPr/>
        </p:nvSpPr>
        <p:spPr bwMode="auto">
          <a:xfrm>
            <a:off x="4800600" y="3505200"/>
            <a:ext cx="299738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2</a:t>
            </a:r>
          </a:p>
        </p:txBody>
      </p:sp>
      <p:grpSp>
        <p:nvGrpSpPr>
          <p:cNvPr id="16" name="Group 176"/>
          <p:cNvGrpSpPr>
            <a:grpSpLocks/>
          </p:cNvGrpSpPr>
          <p:nvPr/>
        </p:nvGrpSpPr>
        <p:grpSpPr bwMode="auto">
          <a:xfrm>
            <a:off x="1752600" y="5562600"/>
            <a:ext cx="1143000" cy="228600"/>
            <a:chOff x="4896" y="2112"/>
            <a:chExt cx="768" cy="192"/>
          </a:xfrm>
        </p:grpSpPr>
        <p:sp>
          <p:nvSpPr>
            <p:cNvPr id="1829041" name="Rectangle 177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829042" name="Rectangle 178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17" name="Group 179"/>
          <p:cNvGrpSpPr>
            <a:grpSpLocks/>
          </p:cNvGrpSpPr>
          <p:nvPr/>
        </p:nvGrpSpPr>
        <p:grpSpPr bwMode="auto">
          <a:xfrm>
            <a:off x="1752600" y="5791200"/>
            <a:ext cx="1143000" cy="228600"/>
            <a:chOff x="4896" y="2112"/>
            <a:chExt cx="768" cy="192"/>
          </a:xfrm>
        </p:grpSpPr>
        <p:sp>
          <p:nvSpPr>
            <p:cNvPr id="1829044" name="Rectangle 180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829045" name="Rectangle 181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18" name="Group 182"/>
          <p:cNvGrpSpPr>
            <a:grpSpLocks/>
          </p:cNvGrpSpPr>
          <p:nvPr/>
        </p:nvGrpSpPr>
        <p:grpSpPr bwMode="auto">
          <a:xfrm>
            <a:off x="1752600" y="6019800"/>
            <a:ext cx="1143000" cy="228600"/>
            <a:chOff x="4896" y="2112"/>
            <a:chExt cx="768" cy="192"/>
          </a:xfrm>
        </p:grpSpPr>
        <p:sp>
          <p:nvSpPr>
            <p:cNvPr id="1829047" name="Rectangle 183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829048" name="Rectangle 184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19" name="Group 185"/>
          <p:cNvGrpSpPr>
            <a:grpSpLocks/>
          </p:cNvGrpSpPr>
          <p:nvPr/>
        </p:nvGrpSpPr>
        <p:grpSpPr bwMode="auto">
          <a:xfrm>
            <a:off x="1676400" y="1676400"/>
            <a:ext cx="1143000" cy="228600"/>
            <a:chOff x="4896" y="2112"/>
            <a:chExt cx="768" cy="192"/>
          </a:xfrm>
        </p:grpSpPr>
        <p:sp>
          <p:nvSpPr>
            <p:cNvPr id="1829050" name="Rectangle 186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829051" name="Rectangle 187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20" name="Group 188"/>
          <p:cNvGrpSpPr>
            <a:grpSpLocks/>
          </p:cNvGrpSpPr>
          <p:nvPr/>
        </p:nvGrpSpPr>
        <p:grpSpPr bwMode="auto">
          <a:xfrm>
            <a:off x="1676400" y="1905000"/>
            <a:ext cx="1143000" cy="228600"/>
            <a:chOff x="4896" y="2112"/>
            <a:chExt cx="768" cy="192"/>
          </a:xfrm>
        </p:grpSpPr>
        <p:sp>
          <p:nvSpPr>
            <p:cNvPr id="1829053" name="Rectangle 189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829054" name="Rectangle 190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21" name="Group 191"/>
          <p:cNvGrpSpPr>
            <a:grpSpLocks/>
          </p:cNvGrpSpPr>
          <p:nvPr/>
        </p:nvGrpSpPr>
        <p:grpSpPr bwMode="auto">
          <a:xfrm>
            <a:off x="1676400" y="2133600"/>
            <a:ext cx="1143000" cy="228600"/>
            <a:chOff x="4896" y="2112"/>
            <a:chExt cx="768" cy="192"/>
          </a:xfrm>
        </p:grpSpPr>
        <p:sp>
          <p:nvSpPr>
            <p:cNvPr id="1829056" name="Rectangle 192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829057" name="Rectangle 193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22" name="Group 195"/>
          <p:cNvGrpSpPr>
            <a:grpSpLocks/>
          </p:cNvGrpSpPr>
          <p:nvPr/>
        </p:nvGrpSpPr>
        <p:grpSpPr bwMode="auto">
          <a:xfrm>
            <a:off x="6096000" y="1143000"/>
            <a:ext cx="1143000" cy="228600"/>
            <a:chOff x="4896" y="2112"/>
            <a:chExt cx="768" cy="192"/>
          </a:xfrm>
        </p:grpSpPr>
        <p:sp>
          <p:nvSpPr>
            <p:cNvPr id="1829060" name="Rectangle 196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829061" name="Rectangle 197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23" name="Group 198"/>
          <p:cNvGrpSpPr>
            <a:grpSpLocks/>
          </p:cNvGrpSpPr>
          <p:nvPr/>
        </p:nvGrpSpPr>
        <p:grpSpPr bwMode="auto">
          <a:xfrm>
            <a:off x="6096000" y="1371600"/>
            <a:ext cx="1143000" cy="228600"/>
            <a:chOff x="4896" y="2112"/>
            <a:chExt cx="768" cy="192"/>
          </a:xfrm>
        </p:grpSpPr>
        <p:sp>
          <p:nvSpPr>
            <p:cNvPr id="1829063" name="Rectangle 199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829064" name="Rectangle 200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24" name="Group 201"/>
          <p:cNvGrpSpPr>
            <a:grpSpLocks/>
          </p:cNvGrpSpPr>
          <p:nvPr/>
        </p:nvGrpSpPr>
        <p:grpSpPr bwMode="auto">
          <a:xfrm>
            <a:off x="6096000" y="1600200"/>
            <a:ext cx="1143000" cy="228600"/>
            <a:chOff x="4896" y="2112"/>
            <a:chExt cx="768" cy="192"/>
          </a:xfrm>
        </p:grpSpPr>
        <p:sp>
          <p:nvSpPr>
            <p:cNvPr id="1829066" name="Rectangle 202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829067" name="Rectangle 203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tag/data</a:t>
              </a:r>
            </a:p>
          </p:txBody>
        </p:sp>
      </p:grpSp>
      <p:grpSp>
        <p:nvGrpSpPr>
          <p:cNvPr id="25" name="Group 204"/>
          <p:cNvGrpSpPr>
            <a:grpSpLocks/>
          </p:cNvGrpSpPr>
          <p:nvPr/>
        </p:nvGrpSpPr>
        <p:grpSpPr bwMode="auto">
          <a:xfrm>
            <a:off x="6096000" y="1828800"/>
            <a:ext cx="1143000" cy="228600"/>
            <a:chOff x="4896" y="2112"/>
            <a:chExt cx="768" cy="192"/>
          </a:xfrm>
        </p:grpSpPr>
        <p:sp>
          <p:nvSpPr>
            <p:cNvPr id="1829069" name="Rectangle 205"/>
            <p:cNvSpPr>
              <a:spLocks noChangeArrowheads="1"/>
            </p:cNvSpPr>
            <p:nvPr/>
          </p:nvSpPr>
          <p:spPr bwMode="auto">
            <a:xfrm flipV="1">
              <a:off x="4896" y="2112"/>
              <a:ext cx="14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p</a:t>
              </a:r>
            </a:p>
          </p:txBody>
        </p:sp>
        <p:sp>
          <p:nvSpPr>
            <p:cNvPr id="1829070" name="Rectangle 206"/>
            <p:cNvSpPr>
              <a:spLocks noChangeArrowheads="1"/>
            </p:cNvSpPr>
            <p:nvPr/>
          </p:nvSpPr>
          <p:spPr bwMode="auto">
            <a:xfrm flipV="1">
              <a:off x="5040" y="2112"/>
              <a:ext cx="624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tag/data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888707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ACS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supercomputer project (Y) started at IBM in response to CDC6600</a:t>
            </a:r>
          </a:p>
          <a:p>
            <a:r>
              <a:rPr lang="en-US" dirty="0"/>
              <a:t>Multiple Dynamic instruction Scheduling (DIS) invented by Lynn Conway for ACS</a:t>
            </a:r>
          </a:p>
          <a:p>
            <a:pPr lvl="1"/>
            <a:r>
              <a:rPr lang="en-US" dirty="0"/>
              <a:t>Used unary encoding of register </a:t>
            </a:r>
            <a:r>
              <a:rPr lang="en-US" dirty="0" err="1"/>
              <a:t>specifiers</a:t>
            </a:r>
            <a:r>
              <a:rPr lang="en-US" dirty="0"/>
              <a:t> and wired-OR logic to detect any hazards (similar design used in Alpha 21264 in 1995!)</a:t>
            </a:r>
          </a:p>
          <a:p>
            <a:r>
              <a:rPr lang="en-US" dirty="0"/>
              <a:t>Seven-issue, out-of-order processor</a:t>
            </a:r>
          </a:p>
          <a:p>
            <a:pPr lvl="1"/>
            <a:r>
              <a:rPr lang="en-US" dirty="0"/>
              <a:t>Two decoupled streams, each with DIS</a:t>
            </a:r>
          </a:p>
          <a:p>
            <a:r>
              <a:rPr lang="en-US" dirty="0"/>
              <a:t>Cancelled in favor of IBM360-compatible machines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40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Out-of-Order Fades into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Out-of-order processing implemented commercially in 1960s, but disappeared again until 1990s as two major problems had to be solved:</a:t>
            </a:r>
          </a:p>
          <a:p>
            <a:r>
              <a:rPr lang="en-US" sz="2800" dirty="0"/>
              <a:t>Precise traps</a:t>
            </a:r>
          </a:p>
          <a:p>
            <a:pPr lvl="1"/>
            <a:r>
              <a:rPr lang="en-US" sz="2000" dirty="0"/>
              <a:t>Imprecise </a:t>
            </a:r>
            <a:r>
              <a:rPr lang="en-US" sz="2000" i="1" dirty="0"/>
              <a:t>traps</a:t>
            </a:r>
            <a:r>
              <a:rPr lang="en-US" sz="2000" dirty="0"/>
              <a:t> complicate debugging and OS code</a:t>
            </a:r>
          </a:p>
          <a:p>
            <a:pPr lvl="1"/>
            <a:r>
              <a:rPr lang="en-US" sz="2000" dirty="0"/>
              <a:t>Note, precise </a:t>
            </a:r>
            <a:r>
              <a:rPr lang="en-US" sz="2000" i="1" dirty="0"/>
              <a:t>interrupts</a:t>
            </a:r>
            <a:r>
              <a:rPr lang="en-US" sz="2000" dirty="0"/>
              <a:t> are relatively easy to provide</a:t>
            </a:r>
          </a:p>
          <a:p>
            <a:r>
              <a:rPr lang="en-US" sz="2800" dirty="0"/>
              <a:t>Branch prediction</a:t>
            </a:r>
          </a:p>
          <a:p>
            <a:pPr lvl="1"/>
            <a:r>
              <a:rPr lang="en-US" sz="2000" dirty="0"/>
              <a:t>Amount of exploitable instruction-level parallelism (ILP) limited by control hazards</a:t>
            </a:r>
          </a:p>
          <a:p>
            <a:pPr marL="0" indent="0">
              <a:buNone/>
            </a:pPr>
            <a:r>
              <a:rPr lang="en-US" sz="2800" dirty="0"/>
              <a:t>Also, simpler machine designs in new technology beat complicated machines in old technology</a:t>
            </a:r>
          </a:p>
          <a:p>
            <a:pPr lvl="1"/>
            <a:r>
              <a:rPr lang="en-US" sz="2000" dirty="0"/>
              <a:t>Big advantage to fit processor &amp; caches on one chip</a:t>
            </a:r>
          </a:p>
          <a:p>
            <a:pPr lvl="1"/>
            <a:r>
              <a:rPr lang="en-US" sz="2000" dirty="0"/>
              <a:t>Microprocessors had era of 1%/week performance scaling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19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In-Order Commit for Precise Traps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8500" y="3962400"/>
            <a:ext cx="7683500" cy="2159000"/>
          </a:xfrm>
        </p:spPr>
        <p:txBody>
          <a:bodyPr/>
          <a:lstStyle/>
          <a:p>
            <a:r>
              <a:rPr lang="en-US" sz="2400" dirty="0"/>
              <a:t>In-order instruction fetch and decode, and dispatch to reservation stations inside reorder buffer</a:t>
            </a:r>
          </a:p>
          <a:p>
            <a:r>
              <a:rPr lang="en-US" sz="2400" dirty="0"/>
              <a:t>Instructions issue from reservation stations out-of-order</a:t>
            </a:r>
          </a:p>
          <a:p>
            <a:r>
              <a:rPr lang="en-US" sz="2400" dirty="0"/>
              <a:t>Out-of-order completion, values stored in temporary buffers</a:t>
            </a:r>
          </a:p>
          <a:p>
            <a:r>
              <a:rPr lang="en-US" sz="2400" dirty="0"/>
              <a:t>Commit is in-order, checks for traps, and if none updates architectural state</a:t>
            </a:r>
          </a:p>
          <a:p>
            <a:endParaRPr lang="en-US" sz="2400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CC81-1898-8E48-AB3E-5698B7DF1E20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843205" name="Rectangle 5"/>
          <p:cNvSpPr>
            <a:spLocks noChangeArrowheads="1"/>
          </p:cNvSpPr>
          <p:nvPr/>
        </p:nvSpPr>
        <p:spPr bwMode="auto">
          <a:xfrm>
            <a:off x="533400" y="1463675"/>
            <a:ext cx="990600" cy="76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Fetch</a:t>
            </a:r>
          </a:p>
        </p:txBody>
      </p:sp>
      <p:sp>
        <p:nvSpPr>
          <p:cNvPr id="1843206" name="Rectangle 6"/>
          <p:cNvSpPr>
            <a:spLocks noChangeArrowheads="1"/>
          </p:cNvSpPr>
          <p:nvPr/>
        </p:nvSpPr>
        <p:spPr bwMode="auto">
          <a:xfrm>
            <a:off x="2057400" y="1463675"/>
            <a:ext cx="1219200" cy="76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Decode</a:t>
            </a:r>
          </a:p>
        </p:txBody>
      </p:sp>
      <p:sp>
        <p:nvSpPr>
          <p:cNvPr id="1843207" name="Rectangle 7"/>
          <p:cNvSpPr>
            <a:spLocks noChangeArrowheads="1"/>
          </p:cNvSpPr>
          <p:nvPr/>
        </p:nvSpPr>
        <p:spPr bwMode="auto">
          <a:xfrm>
            <a:off x="4572000" y="2682875"/>
            <a:ext cx="1219200" cy="5048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Execute</a:t>
            </a:r>
          </a:p>
        </p:txBody>
      </p:sp>
      <p:sp>
        <p:nvSpPr>
          <p:cNvPr id="1843208" name="Rectangle 8"/>
          <p:cNvSpPr>
            <a:spLocks noChangeArrowheads="1"/>
          </p:cNvSpPr>
          <p:nvPr/>
        </p:nvSpPr>
        <p:spPr bwMode="auto">
          <a:xfrm>
            <a:off x="7086600" y="1387475"/>
            <a:ext cx="1295400" cy="762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Commit</a:t>
            </a:r>
          </a:p>
        </p:txBody>
      </p:sp>
      <p:sp>
        <p:nvSpPr>
          <p:cNvPr id="1843209" name="Line 9"/>
          <p:cNvSpPr>
            <a:spLocks noChangeShapeType="1"/>
          </p:cNvSpPr>
          <p:nvPr/>
        </p:nvSpPr>
        <p:spPr bwMode="auto">
          <a:xfrm>
            <a:off x="1524000" y="176847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43210" name="Line 10"/>
          <p:cNvSpPr>
            <a:spLocks noChangeShapeType="1"/>
          </p:cNvSpPr>
          <p:nvPr/>
        </p:nvSpPr>
        <p:spPr bwMode="auto">
          <a:xfrm>
            <a:off x="3276600" y="184467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43211" name="Rectangle 11"/>
          <p:cNvSpPr>
            <a:spLocks noChangeArrowheads="1"/>
          </p:cNvSpPr>
          <p:nvPr/>
        </p:nvSpPr>
        <p:spPr bwMode="auto">
          <a:xfrm>
            <a:off x="3962400" y="1463675"/>
            <a:ext cx="2362200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Reorder Buffer</a:t>
            </a:r>
          </a:p>
        </p:txBody>
      </p:sp>
      <p:sp>
        <p:nvSpPr>
          <p:cNvPr id="1843212" name="Line 12"/>
          <p:cNvSpPr>
            <a:spLocks noChangeShapeType="1"/>
          </p:cNvSpPr>
          <p:nvPr/>
        </p:nvSpPr>
        <p:spPr bwMode="auto">
          <a:xfrm>
            <a:off x="6324600" y="184467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43213" name="Text Box 13"/>
          <p:cNvSpPr txBox="1">
            <a:spLocks noChangeArrowheads="1"/>
          </p:cNvSpPr>
          <p:nvPr/>
        </p:nvSpPr>
        <p:spPr bwMode="auto">
          <a:xfrm>
            <a:off x="1295400" y="990600"/>
            <a:ext cx="12632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In-order</a:t>
            </a:r>
          </a:p>
        </p:txBody>
      </p:sp>
      <p:sp>
        <p:nvSpPr>
          <p:cNvPr id="1843214" name="Text Box 14"/>
          <p:cNvSpPr txBox="1">
            <a:spLocks noChangeArrowheads="1"/>
          </p:cNvSpPr>
          <p:nvPr/>
        </p:nvSpPr>
        <p:spPr bwMode="auto">
          <a:xfrm>
            <a:off x="7239000" y="990600"/>
            <a:ext cx="12632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In-order</a:t>
            </a:r>
          </a:p>
        </p:txBody>
      </p:sp>
      <p:sp>
        <p:nvSpPr>
          <p:cNvPr id="1843215" name="Line 15"/>
          <p:cNvSpPr>
            <a:spLocks noChangeShapeType="1"/>
          </p:cNvSpPr>
          <p:nvPr/>
        </p:nvSpPr>
        <p:spPr bwMode="auto">
          <a:xfrm>
            <a:off x="4800600" y="21494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43216" name="Line 16"/>
          <p:cNvSpPr>
            <a:spLocks noChangeShapeType="1"/>
          </p:cNvSpPr>
          <p:nvPr/>
        </p:nvSpPr>
        <p:spPr bwMode="auto">
          <a:xfrm flipV="1">
            <a:off x="5562600" y="21494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43221" name="Text Box 21"/>
          <p:cNvSpPr txBox="1">
            <a:spLocks noChangeArrowheads="1"/>
          </p:cNvSpPr>
          <p:nvPr/>
        </p:nvSpPr>
        <p:spPr bwMode="auto">
          <a:xfrm>
            <a:off x="4343400" y="990600"/>
            <a:ext cx="183632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>
                <a:solidFill>
                  <a:srgbClr val="56127A"/>
                </a:solidFill>
                <a:latin typeface="Calibri"/>
                <a:ea typeface="ＭＳ Ｐゴシック"/>
                <a:cs typeface="Calibri"/>
              </a:rPr>
              <a:t>Out-of-order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096000" y="1844675"/>
            <a:ext cx="2133600" cy="1981200"/>
            <a:chOff x="6096000" y="1844675"/>
            <a:chExt cx="2133600" cy="1981200"/>
          </a:xfrm>
        </p:grpSpPr>
        <p:sp>
          <p:nvSpPr>
            <p:cNvPr id="1843217" name="Line 17"/>
            <p:cNvSpPr>
              <a:spLocks noChangeShapeType="1"/>
            </p:cNvSpPr>
            <p:nvPr/>
          </p:nvSpPr>
          <p:spPr bwMode="auto">
            <a:xfrm>
              <a:off x="6629400" y="1844675"/>
              <a:ext cx="0" cy="1066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43225" name="AutoShape 25"/>
            <p:cNvSpPr>
              <a:spLocks noChangeArrowheads="1"/>
            </p:cNvSpPr>
            <p:nvPr/>
          </p:nvSpPr>
          <p:spPr bwMode="auto">
            <a:xfrm>
              <a:off x="6096000" y="2606675"/>
              <a:ext cx="2133600" cy="1219200"/>
            </a:xfrm>
            <a:prstGeom prst="irregularSeal1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en-US" sz="2800" dirty="0">
                  <a:solidFill>
                    <a:prstClr val="white"/>
                  </a:solidFill>
                  <a:latin typeface="Calibri"/>
                  <a:ea typeface="ＭＳ Ｐゴシック"/>
                  <a:cs typeface="Calibri"/>
                </a:rPr>
                <a:t>Trap?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85800" y="2149475"/>
            <a:ext cx="5888714" cy="1511300"/>
            <a:chOff x="685800" y="2149475"/>
            <a:chExt cx="5888714" cy="1511300"/>
          </a:xfrm>
        </p:grpSpPr>
        <p:sp>
          <p:nvSpPr>
            <p:cNvPr id="1843218" name="Line 18"/>
            <p:cNvSpPr>
              <a:spLocks noChangeShapeType="1"/>
            </p:cNvSpPr>
            <p:nvPr/>
          </p:nvSpPr>
          <p:spPr bwMode="auto">
            <a:xfrm flipH="1" flipV="1">
              <a:off x="5867400" y="2225675"/>
              <a:ext cx="609600" cy="609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43219" name="Line 19"/>
            <p:cNvSpPr>
              <a:spLocks noChangeShapeType="1"/>
            </p:cNvSpPr>
            <p:nvPr/>
          </p:nvSpPr>
          <p:spPr bwMode="auto">
            <a:xfrm flipH="1" flipV="1">
              <a:off x="3276600" y="2149475"/>
              <a:ext cx="3124200" cy="762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43220" name="Line 20"/>
            <p:cNvSpPr>
              <a:spLocks noChangeShapeType="1"/>
            </p:cNvSpPr>
            <p:nvPr/>
          </p:nvSpPr>
          <p:spPr bwMode="auto">
            <a:xfrm flipH="1" flipV="1">
              <a:off x="1524000" y="2225675"/>
              <a:ext cx="4800600" cy="9906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43222" name="Text Box 22"/>
            <p:cNvSpPr txBox="1">
              <a:spLocks noChangeArrowheads="1"/>
            </p:cNvSpPr>
            <p:nvPr/>
          </p:nvSpPr>
          <p:spPr bwMode="auto">
            <a:xfrm>
              <a:off x="2667000" y="2530475"/>
              <a:ext cx="63091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i="1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Kill</a:t>
              </a:r>
            </a:p>
          </p:txBody>
        </p:sp>
        <p:sp>
          <p:nvSpPr>
            <p:cNvPr id="1843223" name="Text Box 23"/>
            <p:cNvSpPr txBox="1">
              <a:spLocks noChangeArrowheads="1"/>
            </p:cNvSpPr>
            <p:nvPr/>
          </p:nvSpPr>
          <p:spPr bwMode="auto">
            <a:xfrm>
              <a:off x="3505200" y="2225675"/>
              <a:ext cx="63091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i="1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Kill</a:t>
              </a:r>
            </a:p>
          </p:txBody>
        </p:sp>
        <p:sp>
          <p:nvSpPr>
            <p:cNvPr id="1843224" name="Text Box 24"/>
            <p:cNvSpPr txBox="1">
              <a:spLocks noChangeArrowheads="1"/>
            </p:cNvSpPr>
            <p:nvPr/>
          </p:nvSpPr>
          <p:spPr bwMode="auto">
            <a:xfrm>
              <a:off x="5943600" y="2149475"/>
              <a:ext cx="630914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i="1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Kill</a:t>
              </a:r>
            </a:p>
          </p:txBody>
        </p:sp>
        <p:sp>
          <p:nvSpPr>
            <p:cNvPr id="1843226" name="Freeform 26"/>
            <p:cNvSpPr>
              <a:spLocks/>
            </p:cNvSpPr>
            <p:nvPr/>
          </p:nvSpPr>
          <p:spPr bwMode="auto">
            <a:xfrm>
              <a:off x="685800" y="2301875"/>
              <a:ext cx="5876925" cy="1358900"/>
            </a:xfrm>
            <a:custGeom>
              <a:avLst/>
              <a:gdLst/>
              <a:ahLst/>
              <a:cxnLst>
                <a:cxn ang="0">
                  <a:pos x="3702" y="785"/>
                </a:cxn>
                <a:cxn ang="0">
                  <a:pos x="2577" y="812"/>
                </a:cxn>
                <a:cxn ang="0">
                  <a:pos x="911" y="796"/>
                </a:cxn>
                <a:cxn ang="0">
                  <a:pos x="471" y="728"/>
                </a:cxn>
                <a:cxn ang="0">
                  <a:pos x="409" y="696"/>
                </a:cxn>
                <a:cxn ang="0">
                  <a:pos x="335" y="623"/>
                </a:cxn>
                <a:cxn ang="0">
                  <a:pos x="299" y="560"/>
                </a:cxn>
                <a:cxn ang="0">
                  <a:pos x="273" y="492"/>
                </a:cxn>
                <a:cxn ang="0">
                  <a:pos x="252" y="477"/>
                </a:cxn>
                <a:cxn ang="0">
                  <a:pos x="220" y="440"/>
                </a:cxn>
                <a:cxn ang="0">
                  <a:pos x="126" y="335"/>
                </a:cxn>
                <a:cxn ang="0">
                  <a:pos x="94" y="293"/>
                </a:cxn>
                <a:cxn ang="0">
                  <a:pos x="74" y="251"/>
                </a:cxn>
                <a:cxn ang="0">
                  <a:pos x="53" y="209"/>
                </a:cxn>
                <a:cxn ang="0">
                  <a:pos x="16" y="115"/>
                </a:cxn>
                <a:cxn ang="0">
                  <a:pos x="0" y="0"/>
                </a:cxn>
              </a:cxnLst>
              <a:rect l="0" t="0" r="r" b="b"/>
              <a:pathLst>
                <a:path w="3702" h="856">
                  <a:moveTo>
                    <a:pt x="3702" y="785"/>
                  </a:moveTo>
                  <a:cubicBezTo>
                    <a:pt x="3331" y="824"/>
                    <a:pt x="2947" y="809"/>
                    <a:pt x="2577" y="812"/>
                  </a:cubicBezTo>
                  <a:cubicBezTo>
                    <a:pt x="2028" y="856"/>
                    <a:pt x="1463" y="840"/>
                    <a:pt x="911" y="796"/>
                  </a:cubicBezTo>
                  <a:cubicBezTo>
                    <a:pt x="767" y="771"/>
                    <a:pt x="611" y="772"/>
                    <a:pt x="471" y="728"/>
                  </a:cubicBezTo>
                  <a:cubicBezTo>
                    <a:pt x="445" y="707"/>
                    <a:pt x="444" y="703"/>
                    <a:pt x="409" y="696"/>
                  </a:cubicBezTo>
                  <a:cubicBezTo>
                    <a:pt x="383" y="673"/>
                    <a:pt x="353" y="654"/>
                    <a:pt x="335" y="623"/>
                  </a:cubicBezTo>
                  <a:cubicBezTo>
                    <a:pt x="286" y="539"/>
                    <a:pt x="337" y="613"/>
                    <a:pt x="299" y="560"/>
                  </a:cubicBezTo>
                  <a:cubicBezTo>
                    <a:pt x="295" y="549"/>
                    <a:pt x="278" y="499"/>
                    <a:pt x="273" y="492"/>
                  </a:cubicBezTo>
                  <a:cubicBezTo>
                    <a:pt x="268" y="485"/>
                    <a:pt x="258" y="483"/>
                    <a:pt x="252" y="477"/>
                  </a:cubicBezTo>
                  <a:cubicBezTo>
                    <a:pt x="240" y="466"/>
                    <a:pt x="230" y="453"/>
                    <a:pt x="220" y="440"/>
                  </a:cubicBezTo>
                  <a:cubicBezTo>
                    <a:pt x="191" y="405"/>
                    <a:pt x="152" y="370"/>
                    <a:pt x="126" y="335"/>
                  </a:cubicBezTo>
                  <a:cubicBezTo>
                    <a:pt x="94" y="292"/>
                    <a:pt x="117" y="316"/>
                    <a:pt x="94" y="293"/>
                  </a:cubicBezTo>
                  <a:cubicBezTo>
                    <a:pt x="82" y="257"/>
                    <a:pt x="91" y="270"/>
                    <a:pt x="74" y="251"/>
                  </a:cubicBezTo>
                  <a:cubicBezTo>
                    <a:pt x="67" y="235"/>
                    <a:pt x="65" y="222"/>
                    <a:pt x="53" y="209"/>
                  </a:cubicBezTo>
                  <a:cubicBezTo>
                    <a:pt x="40" y="178"/>
                    <a:pt x="39" y="141"/>
                    <a:pt x="16" y="115"/>
                  </a:cubicBezTo>
                  <a:cubicBezTo>
                    <a:pt x="8" y="71"/>
                    <a:pt x="0" y="4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800">
                <a:solidFill>
                  <a:prstClr val="black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43227" name="Text Box 27"/>
            <p:cNvSpPr txBox="1">
              <a:spLocks noChangeArrowheads="1"/>
            </p:cNvSpPr>
            <p:nvPr/>
          </p:nvSpPr>
          <p:spPr bwMode="auto">
            <a:xfrm>
              <a:off x="1295400" y="3063875"/>
              <a:ext cx="2361707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i="1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Inject handler 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82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Completion from Commit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Re-order buffer holds register results from completion until commit</a:t>
            </a:r>
          </a:p>
          <a:p>
            <a:pPr lvl="1"/>
            <a:r>
              <a:rPr lang="en-US" sz="2000" dirty="0"/>
              <a:t>Entries allocated in program order during decode</a:t>
            </a:r>
          </a:p>
          <a:p>
            <a:pPr lvl="1"/>
            <a:r>
              <a:rPr lang="en-US" sz="2000" dirty="0"/>
              <a:t>Buffers completed values and exception state until in-order commit point</a:t>
            </a:r>
          </a:p>
          <a:p>
            <a:pPr lvl="1"/>
            <a:r>
              <a:rPr lang="en-US" sz="2000" dirty="0"/>
              <a:t>Completed values can be used by dependents before committed (bypassing)</a:t>
            </a:r>
          </a:p>
          <a:p>
            <a:pPr lvl="1"/>
            <a:r>
              <a:rPr lang="en-US" sz="2000" dirty="0"/>
              <a:t>Each entry holds program counter, instruction type, destination register </a:t>
            </a:r>
            <a:r>
              <a:rPr lang="en-US" sz="2000" dirty="0" err="1"/>
              <a:t>specifier</a:t>
            </a:r>
            <a:r>
              <a:rPr lang="en-US" sz="2000" dirty="0"/>
              <a:t> and value if any, and exception status (info often compressed to save hardware)</a:t>
            </a:r>
          </a:p>
          <a:p>
            <a:r>
              <a:rPr lang="en-US" sz="2800" dirty="0"/>
              <a:t>Memory reordering needs special data structures</a:t>
            </a:r>
          </a:p>
          <a:p>
            <a:pPr lvl="1"/>
            <a:r>
              <a:rPr lang="en-US" sz="2000" dirty="0"/>
              <a:t>Speculative store address and data buffers</a:t>
            </a:r>
          </a:p>
          <a:p>
            <a:pPr lvl="1"/>
            <a:r>
              <a:rPr lang="en-US" sz="2000" dirty="0"/>
              <a:t>Speculative load address and data buffers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504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157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5857"/>
            <a:ext cx="7292975" cy="736600"/>
          </a:xfrm>
        </p:spPr>
        <p:txBody>
          <a:bodyPr/>
          <a:lstStyle/>
          <a:p>
            <a:r>
              <a:rPr lang="en-US" dirty="0"/>
              <a:t>Phases of Instruction Execution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65DA-167C-194A-8EFB-501FD45A4CB8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841154" name="Group 2"/>
          <p:cNvGrpSpPr>
            <a:grpSpLocks/>
          </p:cNvGrpSpPr>
          <p:nvPr/>
        </p:nvGrpSpPr>
        <p:grpSpPr bwMode="auto">
          <a:xfrm>
            <a:off x="1066800" y="890588"/>
            <a:ext cx="7239000" cy="1014412"/>
            <a:chOff x="672" y="897"/>
            <a:chExt cx="4560" cy="752"/>
          </a:xfrm>
        </p:grpSpPr>
        <p:sp>
          <p:nvSpPr>
            <p:cNvPr id="1841155" name="Rectangle 3"/>
            <p:cNvSpPr>
              <a:spLocks noChangeArrowheads="1"/>
            </p:cNvSpPr>
            <p:nvPr/>
          </p:nvSpPr>
          <p:spPr bwMode="auto">
            <a:xfrm>
              <a:off x="672" y="897"/>
              <a:ext cx="4560" cy="7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mpd="sng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0"/>
                </a:spcBef>
              </a:pPr>
              <a:endParaRPr lang="en-US" sz="2400" i="1">
                <a:solidFill>
                  <a:srgbClr val="FFCC66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841156" name="Text Box 4"/>
            <p:cNvSpPr txBox="1">
              <a:spLocks noChangeArrowheads="1"/>
            </p:cNvSpPr>
            <p:nvPr/>
          </p:nvSpPr>
          <p:spPr bwMode="auto">
            <a:xfrm>
              <a:off x="1632" y="971"/>
              <a:ext cx="2968" cy="6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2400" b="1" i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Fetch</a:t>
              </a:r>
              <a:r>
                <a:rPr lang="en-US" sz="2400" i="1" dirty="0">
                  <a:solidFill>
                    <a:srgbClr val="FF0000"/>
                  </a:solidFill>
                  <a:latin typeface="Calibri"/>
                  <a:ea typeface="ＭＳ Ｐゴシック"/>
                  <a:cs typeface="Calibri"/>
                </a:rPr>
                <a:t>:</a:t>
              </a:r>
              <a:r>
                <a:rPr lang="en-US" sz="2400" i="1" dirty="0">
                  <a:solidFill>
                    <a:prstClr val="black"/>
                  </a:solidFill>
                  <a:latin typeface="Calibri"/>
                  <a:ea typeface="ＭＳ Ｐゴシック"/>
                  <a:cs typeface="Calibri"/>
                </a:rPr>
                <a:t> Instruction bits retrieved from instruction cache.</a:t>
              </a:r>
            </a:p>
          </p:txBody>
        </p:sp>
      </p:grpSp>
      <p:sp>
        <p:nvSpPr>
          <p:cNvPr id="1841158" name="Rectangle 6"/>
          <p:cNvSpPr>
            <a:spLocks noChangeArrowheads="1"/>
          </p:cNvSpPr>
          <p:nvPr/>
        </p:nvSpPr>
        <p:spPr bwMode="auto">
          <a:xfrm>
            <a:off x="1066800" y="4800600"/>
            <a:ext cx="7239000" cy="1219200"/>
          </a:xfrm>
          <a:prstGeom prst="rect">
            <a:avLst/>
          </a:prstGeom>
          <a:solidFill>
            <a:srgbClr val="D9D9D9"/>
          </a:solidFill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srgbClr val="7030A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41159" name="Rectangle 7"/>
          <p:cNvSpPr>
            <a:spLocks noChangeArrowheads="1"/>
          </p:cNvSpPr>
          <p:nvPr/>
        </p:nvSpPr>
        <p:spPr bwMode="auto">
          <a:xfrm>
            <a:off x="1066800" y="3352801"/>
            <a:ext cx="7239000" cy="1295400"/>
          </a:xfrm>
          <a:prstGeom prst="rect">
            <a:avLst/>
          </a:prstGeom>
          <a:solidFill>
            <a:srgbClr val="D9D9D9"/>
          </a:solidFill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srgbClr val="7030A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41160" name="Rectangle 8"/>
          <p:cNvSpPr>
            <a:spLocks noChangeArrowheads="1"/>
          </p:cNvSpPr>
          <p:nvPr/>
        </p:nvSpPr>
        <p:spPr bwMode="auto">
          <a:xfrm>
            <a:off x="1066800" y="2133600"/>
            <a:ext cx="7239000" cy="974725"/>
          </a:xfrm>
          <a:prstGeom prst="rect">
            <a:avLst/>
          </a:prstGeom>
          <a:solidFill>
            <a:srgbClr val="D9D9D9"/>
          </a:solidFill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srgbClr val="7030A0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41161" name="Rectangle 9"/>
          <p:cNvSpPr>
            <a:spLocks noChangeArrowheads="1"/>
          </p:cNvSpPr>
          <p:nvPr/>
        </p:nvSpPr>
        <p:spPr bwMode="auto">
          <a:xfrm>
            <a:off x="762000" y="1219201"/>
            <a:ext cx="1295400" cy="381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I-cache</a:t>
            </a:r>
          </a:p>
        </p:txBody>
      </p:sp>
      <p:sp>
        <p:nvSpPr>
          <p:cNvPr id="1841162" name="Rectangle 10"/>
          <p:cNvSpPr>
            <a:spLocks noChangeArrowheads="1"/>
          </p:cNvSpPr>
          <p:nvPr/>
        </p:nvSpPr>
        <p:spPr bwMode="auto">
          <a:xfrm>
            <a:off x="609600" y="1752600"/>
            <a:ext cx="1752600" cy="417512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Fetch Buffer</a:t>
            </a:r>
          </a:p>
        </p:txBody>
      </p:sp>
      <p:sp>
        <p:nvSpPr>
          <p:cNvPr id="1841163" name="Rectangle 11"/>
          <p:cNvSpPr>
            <a:spLocks noChangeArrowheads="1"/>
          </p:cNvSpPr>
          <p:nvPr/>
        </p:nvSpPr>
        <p:spPr bwMode="auto">
          <a:xfrm>
            <a:off x="609600" y="2971800"/>
            <a:ext cx="1752600" cy="561975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Issue Buffer</a:t>
            </a:r>
          </a:p>
        </p:txBody>
      </p:sp>
      <p:sp>
        <p:nvSpPr>
          <p:cNvPr id="1841164" name="Rectangle 12"/>
          <p:cNvSpPr>
            <a:spLocks noChangeArrowheads="1"/>
          </p:cNvSpPr>
          <p:nvPr/>
        </p:nvSpPr>
        <p:spPr bwMode="auto">
          <a:xfrm>
            <a:off x="381000" y="3733800"/>
            <a:ext cx="2133600" cy="55562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Functional Units</a:t>
            </a:r>
          </a:p>
        </p:txBody>
      </p:sp>
      <p:sp>
        <p:nvSpPr>
          <p:cNvPr id="1841165" name="Rectangle 13"/>
          <p:cNvSpPr>
            <a:spLocks noChangeArrowheads="1"/>
          </p:cNvSpPr>
          <p:nvPr/>
        </p:nvSpPr>
        <p:spPr bwMode="auto">
          <a:xfrm>
            <a:off x="609600" y="5715000"/>
            <a:ext cx="1752600" cy="762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Architectural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State</a:t>
            </a:r>
          </a:p>
        </p:txBody>
      </p:sp>
      <p:sp>
        <p:nvSpPr>
          <p:cNvPr id="1841166" name="Line 14"/>
          <p:cNvSpPr>
            <a:spLocks noChangeShapeType="1"/>
          </p:cNvSpPr>
          <p:nvPr/>
        </p:nvSpPr>
        <p:spPr bwMode="auto">
          <a:xfrm rot="-16200000">
            <a:off x="1342231" y="1172369"/>
            <a:ext cx="2111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41167" name="Line 15"/>
          <p:cNvSpPr>
            <a:spLocks noChangeShapeType="1"/>
          </p:cNvSpPr>
          <p:nvPr/>
        </p:nvSpPr>
        <p:spPr bwMode="auto">
          <a:xfrm>
            <a:off x="1447800" y="1600200"/>
            <a:ext cx="0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41168" name="Line 16"/>
          <p:cNvSpPr>
            <a:spLocks noChangeShapeType="1"/>
          </p:cNvSpPr>
          <p:nvPr/>
        </p:nvSpPr>
        <p:spPr bwMode="auto">
          <a:xfrm>
            <a:off x="1828800" y="2506663"/>
            <a:ext cx="0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41169" name="Line 17"/>
          <p:cNvSpPr>
            <a:spLocks noChangeShapeType="1"/>
          </p:cNvSpPr>
          <p:nvPr/>
        </p:nvSpPr>
        <p:spPr bwMode="auto">
          <a:xfrm>
            <a:off x="1447800" y="3505200"/>
            <a:ext cx="0" cy="28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41170" name="Text Box 18"/>
          <p:cNvSpPr txBox="1">
            <a:spLocks noChangeArrowheads="1"/>
          </p:cNvSpPr>
          <p:nvPr/>
        </p:nvSpPr>
        <p:spPr bwMode="auto">
          <a:xfrm>
            <a:off x="2590800" y="3336925"/>
            <a:ext cx="5715000" cy="12003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Execute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: </a:t>
            </a: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Instructions and operands 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issued </a:t>
            </a: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to functional units. When execution 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completes</a:t>
            </a: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, all results and exception flags are available.</a:t>
            </a:r>
          </a:p>
        </p:txBody>
      </p:sp>
      <p:sp>
        <p:nvSpPr>
          <p:cNvPr id="1841171" name="Text Box 19"/>
          <p:cNvSpPr txBox="1">
            <a:spLocks noChangeArrowheads="1"/>
          </p:cNvSpPr>
          <p:nvPr/>
        </p:nvSpPr>
        <p:spPr bwMode="auto">
          <a:xfrm>
            <a:off x="2667000" y="2133600"/>
            <a:ext cx="5753100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Decode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:</a:t>
            </a: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Instructions 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dispatched </a:t>
            </a: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to appropriate issue buffer.</a:t>
            </a:r>
          </a:p>
        </p:txBody>
      </p:sp>
      <p:sp>
        <p:nvSpPr>
          <p:cNvPr id="1841172" name="Rectangle 20"/>
          <p:cNvSpPr>
            <a:spLocks noChangeArrowheads="1"/>
          </p:cNvSpPr>
          <p:nvPr/>
        </p:nvSpPr>
        <p:spPr bwMode="auto">
          <a:xfrm>
            <a:off x="609600" y="4495800"/>
            <a:ext cx="1752600" cy="452438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Result Buffer</a:t>
            </a:r>
          </a:p>
        </p:txBody>
      </p:sp>
      <p:sp>
        <p:nvSpPr>
          <p:cNvPr id="1841173" name="Line 21"/>
          <p:cNvSpPr>
            <a:spLocks noChangeShapeType="1"/>
          </p:cNvSpPr>
          <p:nvPr/>
        </p:nvSpPr>
        <p:spPr bwMode="auto">
          <a:xfrm>
            <a:off x="1447800" y="4267200"/>
            <a:ext cx="0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841175" name="Text Box 23"/>
          <p:cNvSpPr txBox="1">
            <a:spLocks noChangeArrowheads="1"/>
          </p:cNvSpPr>
          <p:nvPr/>
        </p:nvSpPr>
        <p:spPr bwMode="auto">
          <a:xfrm>
            <a:off x="2514600" y="4810035"/>
            <a:ext cx="5943599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Commit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: </a:t>
            </a: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Instruction irrevocably updates architectural state (aka “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graduation</a:t>
            </a: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” or “</a:t>
            </a:r>
            <a:r>
              <a:rPr lang="en-US" sz="2400" i="1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retirement</a:t>
            </a:r>
            <a:r>
              <a:rPr lang="en-US" sz="2400" i="1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” ), or takes precise trap.</a:t>
            </a:r>
          </a:p>
        </p:txBody>
      </p:sp>
      <p:sp>
        <p:nvSpPr>
          <p:cNvPr id="1841176" name="Rectangle 24"/>
          <p:cNvSpPr>
            <a:spLocks noChangeArrowheads="1"/>
          </p:cNvSpPr>
          <p:nvPr/>
        </p:nvSpPr>
        <p:spPr bwMode="auto">
          <a:xfrm>
            <a:off x="914400" y="762000"/>
            <a:ext cx="1066800" cy="2809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PC</a:t>
            </a: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33400" y="5076826"/>
            <a:ext cx="1905000" cy="457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anchor="ctr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Commit</a:t>
            </a:r>
          </a:p>
        </p:txBody>
      </p:sp>
      <p:sp>
        <p:nvSpPr>
          <p:cNvPr id="1841174" name="Line 22"/>
          <p:cNvSpPr>
            <a:spLocks noChangeShapeType="1"/>
          </p:cNvSpPr>
          <p:nvPr/>
        </p:nvSpPr>
        <p:spPr bwMode="auto">
          <a:xfrm>
            <a:off x="1447800" y="4948238"/>
            <a:ext cx="0" cy="157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1447800" y="5534025"/>
            <a:ext cx="0" cy="180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228600" y="2362200"/>
            <a:ext cx="2362200" cy="40322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Decode/Rename</a:t>
            </a:r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1447800" y="2151062"/>
            <a:ext cx="0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1447800" y="2760662"/>
            <a:ext cx="0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8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7954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partly inspired by previous MIT 6.823 and Berkeley CS252 computer architecture courses created by my collaborators and colleagues:</a:t>
            </a:r>
          </a:p>
          <a:p>
            <a:pPr lvl="1"/>
            <a:r>
              <a:rPr lang="en-US" dirty="0" err="1"/>
              <a:t>Arvind</a:t>
            </a:r>
            <a:r>
              <a:rPr lang="en-US" dirty="0"/>
              <a:t> (MIT)</a:t>
            </a:r>
          </a:p>
          <a:p>
            <a:pPr lvl="1"/>
            <a:r>
              <a:rPr lang="en-US" dirty="0"/>
              <a:t>Joel </a:t>
            </a:r>
            <a:r>
              <a:rPr lang="en-US" dirty="0" err="1"/>
              <a:t>Emer</a:t>
            </a:r>
            <a:r>
              <a:rPr lang="en-US" dirty="0"/>
              <a:t> (Intel/MIT)</a:t>
            </a:r>
          </a:p>
          <a:p>
            <a:pPr lvl="1"/>
            <a:r>
              <a:rPr lang="en-US" dirty="0"/>
              <a:t>James Hoe (CMU)</a:t>
            </a:r>
          </a:p>
          <a:p>
            <a:pPr lvl="1"/>
            <a:r>
              <a:rPr lang="en-US" dirty="0"/>
              <a:t>John </a:t>
            </a:r>
            <a:r>
              <a:rPr lang="en-US" dirty="0" err="1"/>
              <a:t>Kubiatowicz</a:t>
            </a:r>
            <a:r>
              <a:rPr lang="en-US" dirty="0"/>
              <a:t> (UCB)</a:t>
            </a:r>
          </a:p>
          <a:p>
            <a:pPr lvl="1"/>
            <a:r>
              <a:rPr lang="en-US" dirty="0"/>
              <a:t>David Patterson (UCB)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7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/>
              <a:t>Issues in Complex Pipeline Control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E7ABAE-6A38-F740-9332-44C48504C62E}" type="slidenum">
              <a:rPr lang="en-US"/>
              <a:pPr/>
              <a:t>4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676400" y="2514600"/>
            <a:ext cx="6159500" cy="3856296"/>
            <a:chOff x="317500" y="1435100"/>
            <a:chExt cx="7951788" cy="4978400"/>
          </a:xfrm>
        </p:grpSpPr>
        <p:grpSp>
          <p:nvGrpSpPr>
            <p:cNvPr id="29702" name="Group 3"/>
            <p:cNvGrpSpPr>
              <a:grpSpLocks/>
            </p:cNvGrpSpPr>
            <p:nvPr/>
          </p:nvGrpSpPr>
          <p:grpSpPr bwMode="auto">
            <a:xfrm>
              <a:off x="317500" y="2514600"/>
              <a:ext cx="812800" cy="812800"/>
              <a:chOff x="200" y="1584"/>
              <a:chExt cx="512" cy="512"/>
            </a:xfrm>
          </p:grpSpPr>
          <p:sp>
            <p:nvSpPr>
              <p:cNvPr id="29739" name="Rectangle 4"/>
              <p:cNvSpPr>
                <a:spLocks noChangeArrowheads="1"/>
              </p:cNvSpPr>
              <p:nvPr/>
            </p:nvSpPr>
            <p:spPr bwMode="auto">
              <a:xfrm>
                <a:off x="200" y="1584"/>
                <a:ext cx="512" cy="5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9740" name="Rectangle 5"/>
              <p:cNvSpPr>
                <a:spLocks noChangeArrowheads="1"/>
              </p:cNvSpPr>
              <p:nvPr/>
            </p:nvSpPr>
            <p:spPr bwMode="auto">
              <a:xfrm>
                <a:off x="200" y="1711"/>
                <a:ext cx="496" cy="32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srgbClr val="56127A"/>
                    </a:solidFill>
                    <a:latin typeface="Calibri"/>
                    <a:cs typeface="Calibri"/>
                  </a:rPr>
                  <a:t>IF</a:t>
                </a:r>
              </a:p>
            </p:txBody>
          </p:sp>
        </p:grpSp>
        <p:sp>
          <p:nvSpPr>
            <p:cNvPr id="29703" name="Rectangle 6"/>
            <p:cNvSpPr>
              <a:spLocks noChangeArrowheads="1"/>
            </p:cNvSpPr>
            <p:nvPr/>
          </p:nvSpPr>
          <p:spPr bwMode="auto">
            <a:xfrm>
              <a:off x="1528763" y="2716213"/>
              <a:ext cx="657225" cy="51322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Calibri"/>
                  <a:cs typeface="Calibri"/>
                </a:rPr>
                <a:t>ID</a:t>
              </a:r>
            </a:p>
          </p:txBody>
        </p:sp>
        <p:sp>
          <p:nvSpPr>
            <p:cNvPr id="29704" name="Line 7"/>
            <p:cNvSpPr>
              <a:spLocks noChangeShapeType="1"/>
            </p:cNvSpPr>
            <p:nvPr/>
          </p:nvSpPr>
          <p:spPr bwMode="auto">
            <a:xfrm>
              <a:off x="1143000" y="2908300"/>
              <a:ext cx="2921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9705" name="Rectangle 8"/>
            <p:cNvSpPr>
              <a:spLocks noChangeArrowheads="1"/>
            </p:cNvSpPr>
            <p:nvPr/>
          </p:nvSpPr>
          <p:spPr bwMode="auto">
            <a:xfrm>
              <a:off x="1435100" y="2540000"/>
              <a:ext cx="812800" cy="812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9706" name="Rectangle 9"/>
            <p:cNvSpPr>
              <a:spLocks noChangeArrowheads="1"/>
            </p:cNvSpPr>
            <p:nvPr/>
          </p:nvSpPr>
          <p:spPr bwMode="auto">
            <a:xfrm>
              <a:off x="2580071" y="2514600"/>
              <a:ext cx="925130" cy="8509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grpSp>
          <p:nvGrpSpPr>
            <p:cNvPr id="29707" name="Group 10"/>
            <p:cNvGrpSpPr>
              <a:grpSpLocks/>
            </p:cNvGrpSpPr>
            <p:nvPr/>
          </p:nvGrpSpPr>
          <p:grpSpPr bwMode="auto">
            <a:xfrm>
              <a:off x="7073900" y="2514600"/>
              <a:ext cx="819150" cy="812800"/>
              <a:chOff x="4456" y="1584"/>
              <a:chExt cx="516" cy="512"/>
            </a:xfrm>
          </p:grpSpPr>
          <p:sp>
            <p:nvSpPr>
              <p:cNvPr id="29737" name="Rectangle 11"/>
              <p:cNvSpPr>
                <a:spLocks noChangeArrowheads="1"/>
              </p:cNvSpPr>
              <p:nvPr/>
            </p:nvSpPr>
            <p:spPr bwMode="auto">
              <a:xfrm>
                <a:off x="4456" y="1584"/>
                <a:ext cx="512" cy="51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9738" name="Rectangle 12"/>
              <p:cNvSpPr>
                <a:spLocks noChangeArrowheads="1"/>
              </p:cNvSpPr>
              <p:nvPr/>
            </p:nvSpPr>
            <p:spPr bwMode="auto">
              <a:xfrm>
                <a:off x="4476" y="1711"/>
                <a:ext cx="496" cy="32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000" dirty="0">
                    <a:solidFill>
                      <a:srgbClr val="56127A"/>
                    </a:solidFill>
                    <a:latin typeface="Calibri"/>
                    <a:cs typeface="Calibri"/>
                  </a:rPr>
                  <a:t>WB</a:t>
                </a:r>
              </a:p>
            </p:txBody>
          </p:sp>
        </p:grpSp>
        <p:sp>
          <p:nvSpPr>
            <p:cNvPr id="29708" name="Rectangle 13"/>
            <p:cNvSpPr>
              <a:spLocks noChangeArrowheads="1"/>
            </p:cNvSpPr>
            <p:nvPr/>
          </p:nvSpPr>
          <p:spPr bwMode="auto">
            <a:xfrm>
              <a:off x="4140200" y="1752600"/>
              <a:ext cx="812800" cy="812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9709" name="Rectangle 14"/>
            <p:cNvSpPr>
              <a:spLocks noChangeArrowheads="1"/>
            </p:cNvSpPr>
            <p:nvPr/>
          </p:nvSpPr>
          <p:spPr bwMode="auto">
            <a:xfrm>
              <a:off x="4154033" y="2025336"/>
              <a:ext cx="854477" cy="51322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Calibri"/>
                  <a:cs typeface="Calibri"/>
                </a:rPr>
                <a:t>ALU</a:t>
              </a:r>
            </a:p>
          </p:txBody>
        </p:sp>
        <p:sp>
          <p:nvSpPr>
            <p:cNvPr id="29710" name="Rectangle 15"/>
            <p:cNvSpPr>
              <a:spLocks noChangeArrowheads="1"/>
            </p:cNvSpPr>
            <p:nvPr/>
          </p:nvSpPr>
          <p:spPr bwMode="auto">
            <a:xfrm>
              <a:off x="5422900" y="1752600"/>
              <a:ext cx="1168400" cy="812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9711" name="Rectangle 16"/>
            <p:cNvSpPr>
              <a:spLocks noChangeArrowheads="1"/>
            </p:cNvSpPr>
            <p:nvPr/>
          </p:nvSpPr>
          <p:spPr bwMode="auto">
            <a:xfrm>
              <a:off x="5432878" y="1954213"/>
              <a:ext cx="991736" cy="51322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srgbClr val="56127A"/>
                  </a:solidFill>
                  <a:latin typeface="Calibri"/>
                  <a:cs typeface="Calibri"/>
                </a:rPr>
                <a:t>Mem</a:t>
              </a:r>
              <a:endParaRPr lang="en-US" sz="2000" dirty="0">
                <a:solidFill>
                  <a:srgbClr val="56127A"/>
                </a:solidFill>
                <a:latin typeface="Calibri"/>
                <a:cs typeface="Calibri"/>
              </a:endParaRPr>
            </a:p>
          </p:txBody>
        </p:sp>
        <p:sp>
          <p:nvSpPr>
            <p:cNvPr id="29712" name="Rectangle 17"/>
            <p:cNvSpPr>
              <a:spLocks noChangeArrowheads="1"/>
            </p:cNvSpPr>
            <p:nvPr/>
          </p:nvSpPr>
          <p:spPr bwMode="auto">
            <a:xfrm>
              <a:off x="4140200" y="2933700"/>
              <a:ext cx="1651000" cy="812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9713" name="Rectangle 18"/>
            <p:cNvSpPr>
              <a:spLocks noChangeArrowheads="1"/>
            </p:cNvSpPr>
            <p:nvPr/>
          </p:nvSpPr>
          <p:spPr bwMode="auto">
            <a:xfrm>
              <a:off x="4252405" y="3135314"/>
              <a:ext cx="1377217" cy="51322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srgbClr val="56127A"/>
                  </a:solidFill>
                  <a:latin typeface="Calibri"/>
                  <a:cs typeface="Calibri"/>
                </a:rPr>
                <a:t>Fadd</a:t>
              </a:r>
              <a:endParaRPr lang="en-US" sz="2000" dirty="0">
                <a:solidFill>
                  <a:srgbClr val="56127A"/>
                </a:solidFill>
                <a:latin typeface="Calibri"/>
                <a:cs typeface="Calibri"/>
              </a:endParaRPr>
            </a:p>
          </p:txBody>
        </p:sp>
        <p:sp>
          <p:nvSpPr>
            <p:cNvPr id="29714" name="Rectangle 19"/>
            <p:cNvSpPr>
              <a:spLocks noChangeArrowheads="1"/>
            </p:cNvSpPr>
            <p:nvPr/>
          </p:nvSpPr>
          <p:spPr bwMode="auto">
            <a:xfrm>
              <a:off x="4140200" y="3924300"/>
              <a:ext cx="1651000" cy="812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9715" name="Rectangle 20"/>
            <p:cNvSpPr>
              <a:spLocks noChangeArrowheads="1"/>
            </p:cNvSpPr>
            <p:nvPr/>
          </p:nvSpPr>
          <p:spPr bwMode="auto">
            <a:xfrm>
              <a:off x="4252405" y="4125914"/>
              <a:ext cx="1278844" cy="51322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srgbClr val="56127A"/>
                  </a:solidFill>
                  <a:latin typeface="Calibri"/>
                  <a:cs typeface="Calibri"/>
                </a:rPr>
                <a:t>Fmul</a:t>
              </a:r>
              <a:endParaRPr lang="en-US" sz="2000" dirty="0">
                <a:solidFill>
                  <a:srgbClr val="56127A"/>
                </a:solidFill>
                <a:latin typeface="Calibri"/>
                <a:cs typeface="Calibri"/>
              </a:endParaRPr>
            </a:p>
          </p:txBody>
        </p:sp>
        <p:sp>
          <p:nvSpPr>
            <p:cNvPr id="29716" name="Rectangle 21"/>
            <p:cNvSpPr>
              <a:spLocks noChangeArrowheads="1"/>
            </p:cNvSpPr>
            <p:nvPr/>
          </p:nvSpPr>
          <p:spPr bwMode="auto">
            <a:xfrm>
              <a:off x="4140200" y="5600700"/>
              <a:ext cx="1651000" cy="812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9717" name="Rectangle 22"/>
            <p:cNvSpPr>
              <a:spLocks noChangeArrowheads="1"/>
            </p:cNvSpPr>
            <p:nvPr/>
          </p:nvSpPr>
          <p:spPr bwMode="auto">
            <a:xfrm>
              <a:off x="4350778" y="5802314"/>
              <a:ext cx="1278843" cy="51322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 err="1">
                  <a:solidFill>
                    <a:srgbClr val="56127A"/>
                  </a:solidFill>
                  <a:latin typeface="Calibri"/>
                  <a:cs typeface="Calibri"/>
                </a:rPr>
                <a:t>Fdiv</a:t>
              </a:r>
              <a:endParaRPr lang="en-US" sz="2000" dirty="0">
                <a:solidFill>
                  <a:srgbClr val="56127A"/>
                </a:solidFill>
                <a:latin typeface="Calibri"/>
                <a:cs typeface="Calibri"/>
              </a:endParaRPr>
            </a:p>
          </p:txBody>
        </p:sp>
        <p:sp>
          <p:nvSpPr>
            <p:cNvPr id="29718" name="Oval 23"/>
            <p:cNvSpPr>
              <a:spLocks noChangeArrowheads="1"/>
            </p:cNvSpPr>
            <p:nvPr/>
          </p:nvSpPr>
          <p:spPr bwMode="auto">
            <a:xfrm>
              <a:off x="4870450" y="487045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9719" name="Oval 24"/>
            <p:cNvSpPr>
              <a:spLocks noChangeArrowheads="1"/>
            </p:cNvSpPr>
            <p:nvPr/>
          </p:nvSpPr>
          <p:spPr bwMode="auto">
            <a:xfrm>
              <a:off x="4876800" y="50165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9720" name="Oval 25"/>
            <p:cNvSpPr>
              <a:spLocks noChangeArrowheads="1"/>
            </p:cNvSpPr>
            <p:nvPr/>
          </p:nvSpPr>
          <p:spPr bwMode="auto">
            <a:xfrm>
              <a:off x="4870450" y="517525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9721" name="Oval 26"/>
            <p:cNvSpPr>
              <a:spLocks noChangeArrowheads="1"/>
            </p:cNvSpPr>
            <p:nvPr/>
          </p:nvSpPr>
          <p:spPr bwMode="auto">
            <a:xfrm>
              <a:off x="4876800" y="53213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grpSp>
          <p:nvGrpSpPr>
            <p:cNvPr id="29722" name="Group 27"/>
            <p:cNvGrpSpPr>
              <a:grpSpLocks/>
            </p:cNvGrpSpPr>
            <p:nvPr/>
          </p:nvGrpSpPr>
          <p:grpSpPr bwMode="auto">
            <a:xfrm>
              <a:off x="3505200" y="2120900"/>
              <a:ext cx="636588" cy="3836988"/>
              <a:chOff x="2208" y="1336"/>
              <a:chExt cx="401" cy="2417"/>
            </a:xfrm>
          </p:grpSpPr>
          <p:sp>
            <p:nvSpPr>
              <p:cNvPr id="29733" name="Freeform 28"/>
              <p:cNvSpPr>
                <a:spLocks/>
              </p:cNvSpPr>
              <p:nvPr/>
            </p:nvSpPr>
            <p:spPr bwMode="auto">
              <a:xfrm>
                <a:off x="2208" y="1336"/>
                <a:ext cx="401" cy="497"/>
              </a:xfrm>
              <a:custGeom>
                <a:avLst/>
                <a:gdLst>
                  <a:gd name="T0" fmla="*/ 0 w 401"/>
                  <a:gd name="T1" fmla="*/ 496 h 497"/>
                  <a:gd name="T2" fmla="*/ 400 w 401"/>
                  <a:gd name="T3" fmla="*/ 0 h 497"/>
                  <a:gd name="T4" fmla="*/ 0 60000 65536"/>
                  <a:gd name="T5" fmla="*/ 0 60000 65536"/>
                  <a:gd name="T6" fmla="*/ 0 w 401"/>
                  <a:gd name="T7" fmla="*/ 0 h 497"/>
                  <a:gd name="T8" fmla="*/ 401 w 401"/>
                  <a:gd name="T9" fmla="*/ 497 h 49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1" h="497">
                    <a:moveTo>
                      <a:pt x="0" y="496"/>
                    </a:moveTo>
                    <a:lnTo>
                      <a:pt x="400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9734" name="Freeform 29"/>
              <p:cNvSpPr>
                <a:spLocks/>
              </p:cNvSpPr>
              <p:nvPr/>
            </p:nvSpPr>
            <p:spPr bwMode="auto">
              <a:xfrm>
                <a:off x="2208" y="1824"/>
                <a:ext cx="401" cy="225"/>
              </a:xfrm>
              <a:custGeom>
                <a:avLst/>
                <a:gdLst>
                  <a:gd name="T0" fmla="*/ 0 w 401"/>
                  <a:gd name="T1" fmla="*/ 0 h 225"/>
                  <a:gd name="T2" fmla="*/ 400 w 401"/>
                  <a:gd name="T3" fmla="*/ 224 h 225"/>
                  <a:gd name="T4" fmla="*/ 0 60000 65536"/>
                  <a:gd name="T5" fmla="*/ 0 60000 65536"/>
                  <a:gd name="T6" fmla="*/ 0 w 401"/>
                  <a:gd name="T7" fmla="*/ 0 h 225"/>
                  <a:gd name="T8" fmla="*/ 401 w 401"/>
                  <a:gd name="T9" fmla="*/ 225 h 22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1" h="225">
                    <a:moveTo>
                      <a:pt x="0" y="0"/>
                    </a:moveTo>
                    <a:lnTo>
                      <a:pt x="400" y="224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9735" name="Freeform 30"/>
              <p:cNvSpPr>
                <a:spLocks/>
              </p:cNvSpPr>
              <p:nvPr/>
            </p:nvSpPr>
            <p:spPr bwMode="auto">
              <a:xfrm>
                <a:off x="2208" y="1824"/>
                <a:ext cx="401" cy="841"/>
              </a:xfrm>
              <a:custGeom>
                <a:avLst/>
                <a:gdLst>
                  <a:gd name="T0" fmla="*/ 0 w 401"/>
                  <a:gd name="T1" fmla="*/ 0 h 841"/>
                  <a:gd name="T2" fmla="*/ 400 w 401"/>
                  <a:gd name="T3" fmla="*/ 840 h 841"/>
                  <a:gd name="T4" fmla="*/ 0 60000 65536"/>
                  <a:gd name="T5" fmla="*/ 0 60000 65536"/>
                  <a:gd name="T6" fmla="*/ 0 w 401"/>
                  <a:gd name="T7" fmla="*/ 0 h 841"/>
                  <a:gd name="T8" fmla="*/ 401 w 401"/>
                  <a:gd name="T9" fmla="*/ 841 h 84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01" h="841">
                    <a:moveTo>
                      <a:pt x="0" y="0"/>
                    </a:moveTo>
                    <a:lnTo>
                      <a:pt x="400" y="84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9736" name="Freeform 31"/>
              <p:cNvSpPr>
                <a:spLocks/>
              </p:cNvSpPr>
              <p:nvPr/>
            </p:nvSpPr>
            <p:spPr bwMode="auto">
              <a:xfrm>
                <a:off x="2208" y="1832"/>
                <a:ext cx="393" cy="1921"/>
              </a:xfrm>
              <a:custGeom>
                <a:avLst/>
                <a:gdLst>
                  <a:gd name="T0" fmla="*/ 0 w 393"/>
                  <a:gd name="T1" fmla="*/ 0 h 1921"/>
                  <a:gd name="T2" fmla="*/ 392 w 393"/>
                  <a:gd name="T3" fmla="*/ 1920 h 1921"/>
                  <a:gd name="T4" fmla="*/ 0 60000 65536"/>
                  <a:gd name="T5" fmla="*/ 0 60000 65536"/>
                  <a:gd name="T6" fmla="*/ 0 w 393"/>
                  <a:gd name="T7" fmla="*/ 0 h 1921"/>
                  <a:gd name="T8" fmla="*/ 393 w 393"/>
                  <a:gd name="T9" fmla="*/ 1921 h 192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93" h="1921">
                    <a:moveTo>
                      <a:pt x="0" y="0"/>
                    </a:moveTo>
                    <a:lnTo>
                      <a:pt x="392" y="192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29723" name="Freeform 32"/>
            <p:cNvSpPr>
              <a:spLocks/>
            </p:cNvSpPr>
            <p:nvPr/>
          </p:nvSpPr>
          <p:spPr bwMode="auto">
            <a:xfrm>
              <a:off x="6604000" y="2133600"/>
              <a:ext cx="446088" cy="484188"/>
            </a:xfrm>
            <a:custGeom>
              <a:avLst/>
              <a:gdLst>
                <a:gd name="T0" fmla="*/ 280 w 281"/>
                <a:gd name="T1" fmla="*/ 304 h 305"/>
                <a:gd name="T2" fmla="*/ 0 w 281"/>
                <a:gd name="T3" fmla="*/ 0 h 305"/>
                <a:gd name="T4" fmla="*/ 0 60000 65536"/>
                <a:gd name="T5" fmla="*/ 0 60000 65536"/>
                <a:gd name="T6" fmla="*/ 0 w 281"/>
                <a:gd name="T7" fmla="*/ 0 h 305"/>
                <a:gd name="T8" fmla="*/ 281 w 281"/>
                <a:gd name="T9" fmla="*/ 305 h 3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1" h="305">
                  <a:moveTo>
                    <a:pt x="280" y="304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lg" len="lg"/>
              <a:tailEnd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9724" name="Freeform 33"/>
            <p:cNvSpPr>
              <a:spLocks/>
            </p:cNvSpPr>
            <p:nvPr/>
          </p:nvSpPr>
          <p:spPr bwMode="auto">
            <a:xfrm>
              <a:off x="5803900" y="2946400"/>
              <a:ext cx="1233488" cy="331788"/>
            </a:xfrm>
            <a:custGeom>
              <a:avLst/>
              <a:gdLst>
                <a:gd name="T0" fmla="*/ 776 w 777"/>
                <a:gd name="T1" fmla="*/ 0 h 209"/>
                <a:gd name="T2" fmla="*/ 0 w 777"/>
                <a:gd name="T3" fmla="*/ 208 h 209"/>
                <a:gd name="T4" fmla="*/ 0 60000 65536"/>
                <a:gd name="T5" fmla="*/ 0 60000 65536"/>
                <a:gd name="T6" fmla="*/ 0 w 777"/>
                <a:gd name="T7" fmla="*/ 0 h 209"/>
                <a:gd name="T8" fmla="*/ 777 w 777"/>
                <a:gd name="T9" fmla="*/ 209 h 20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77" h="209">
                  <a:moveTo>
                    <a:pt x="776" y="0"/>
                  </a:moveTo>
                  <a:lnTo>
                    <a:pt x="0" y="20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lg" len="lg"/>
              <a:tailEnd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9725" name="Freeform 34"/>
            <p:cNvSpPr>
              <a:spLocks/>
            </p:cNvSpPr>
            <p:nvPr/>
          </p:nvSpPr>
          <p:spPr bwMode="auto">
            <a:xfrm>
              <a:off x="5803900" y="3111500"/>
              <a:ext cx="1246188" cy="1144588"/>
            </a:xfrm>
            <a:custGeom>
              <a:avLst/>
              <a:gdLst>
                <a:gd name="T0" fmla="*/ 784 w 785"/>
                <a:gd name="T1" fmla="*/ 0 h 721"/>
                <a:gd name="T2" fmla="*/ 0 w 785"/>
                <a:gd name="T3" fmla="*/ 720 h 721"/>
                <a:gd name="T4" fmla="*/ 0 60000 65536"/>
                <a:gd name="T5" fmla="*/ 0 60000 65536"/>
                <a:gd name="T6" fmla="*/ 0 w 785"/>
                <a:gd name="T7" fmla="*/ 0 h 721"/>
                <a:gd name="T8" fmla="*/ 785 w 785"/>
                <a:gd name="T9" fmla="*/ 721 h 7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85" h="721">
                  <a:moveTo>
                    <a:pt x="784" y="0"/>
                  </a:moveTo>
                  <a:lnTo>
                    <a:pt x="0" y="72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lg" len="lg"/>
              <a:tailEnd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9726" name="Freeform 35"/>
            <p:cNvSpPr>
              <a:spLocks/>
            </p:cNvSpPr>
            <p:nvPr/>
          </p:nvSpPr>
          <p:spPr bwMode="auto">
            <a:xfrm>
              <a:off x="5816600" y="3263900"/>
              <a:ext cx="1233488" cy="2719388"/>
            </a:xfrm>
            <a:custGeom>
              <a:avLst/>
              <a:gdLst>
                <a:gd name="T0" fmla="*/ 776 w 777"/>
                <a:gd name="T1" fmla="*/ 0 h 1713"/>
                <a:gd name="T2" fmla="*/ 0 w 777"/>
                <a:gd name="T3" fmla="*/ 1712 h 1713"/>
                <a:gd name="T4" fmla="*/ 0 60000 65536"/>
                <a:gd name="T5" fmla="*/ 0 60000 65536"/>
                <a:gd name="T6" fmla="*/ 0 w 777"/>
                <a:gd name="T7" fmla="*/ 0 h 1713"/>
                <a:gd name="T8" fmla="*/ 777 w 777"/>
                <a:gd name="T9" fmla="*/ 1713 h 17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77" h="1713">
                  <a:moveTo>
                    <a:pt x="776" y="0"/>
                  </a:moveTo>
                  <a:lnTo>
                    <a:pt x="0" y="1712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triangle" w="lg" len="lg"/>
              <a:tailEnd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9727" name="Freeform 36"/>
            <p:cNvSpPr>
              <a:spLocks/>
            </p:cNvSpPr>
            <p:nvPr/>
          </p:nvSpPr>
          <p:spPr bwMode="auto">
            <a:xfrm>
              <a:off x="4965700" y="2133600"/>
              <a:ext cx="2084388" cy="623888"/>
            </a:xfrm>
            <a:custGeom>
              <a:avLst/>
              <a:gdLst>
                <a:gd name="T0" fmla="*/ 0 w 1313"/>
                <a:gd name="T1" fmla="*/ 0 h 393"/>
                <a:gd name="T2" fmla="*/ 120 w 1313"/>
                <a:gd name="T3" fmla="*/ 0 h 393"/>
                <a:gd name="T4" fmla="*/ 120 w 1313"/>
                <a:gd name="T5" fmla="*/ 392 h 393"/>
                <a:gd name="T6" fmla="*/ 1312 w 1313"/>
                <a:gd name="T7" fmla="*/ 392 h 3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13"/>
                <a:gd name="T13" fmla="*/ 0 h 393"/>
                <a:gd name="T14" fmla="*/ 1313 w 1313"/>
                <a:gd name="T15" fmla="*/ 393 h 3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13" h="393">
                  <a:moveTo>
                    <a:pt x="0" y="0"/>
                  </a:moveTo>
                  <a:lnTo>
                    <a:pt x="120" y="0"/>
                  </a:lnTo>
                  <a:lnTo>
                    <a:pt x="120" y="392"/>
                  </a:lnTo>
                  <a:lnTo>
                    <a:pt x="1312" y="392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9728" name="Line 37"/>
            <p:cNvSpPr>
              <a:spLocks noChangeShapeType="1"/>
            </p:cNvSpPr>
            <p:nvPr/>
          </p:nvSpPr>
          <p:spPr bwMode="auto">
            <a:xfrm>
              <a:off x="5168900" y="2133600"/>
              <a:ext cx="241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9729" name="Freeform 38"/>
            <p:cNvSpPr>
              <a:spLocks/>
            </p:cNvSpPr>
            <p:nvPr/>
          </p:nvSpPr>
          <p:spPr bwMode="auto">
            <a:xfrm>
              <a:off x="3086100" y="1435100"/>
              <a:ext cx="5183188" cy="1487488"/>
            </a:xfrm>
            <a:custGeom>
              <a:avLst/>
              <a:gdLst>
                <a:gd name="T0" fmla="*/ 3032 w 3265"/>
                <a:gd name="T1" fmla="*/ 936 h 937"/>
                <a:gd name="T2" fmla="*/ 3264 w 3265"/>
                <a:gd name="T3" fmla="*/ 936 h 937"/>
                <a:gd name="T4" fmla="*/ 3264 w 3265"/>
                <a:gd name="T5" fmla="*/ 0 h 937"/>
                <a:gd name="T6" fmla="*/ 0 w 3265"/>
                <a:gd name="T7" fmla="*/ 0 h 937"/>
                <a:gd name="T8" fmla="*/ 0 w 3265"/>
                <a:gd name="T9" fmla="*/ 680 h 9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65"/>
                <a:gd name="T16" fmla="*/ 0 h 937"/>
                <a:gd name="T17" fmla="*/ 3265 w 3265"/>
                <a:gd name="T18" fmla="*/ 937 h 9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65" h="937">
                  <a:moveTo>
                    <a:pt x="3032" y="936"/>
                  </a:moveTo>
                  <a:lnTo>
                    <a:pt x="3264" y="936"/>
                  </a:lnTo>
                  <a:lnTo>
                    <a:pt x="3264" y="0"/>
                  </a:lnTo>
                  <a:lnTo>
                    <a:pt x="0" y="0"/>
                  </a:lnTo>
                  <a:lnTo>
                    <a:pt x="0" y="68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9730" name="Rectangle 39"/>
            <p:cNvSpPr>
              <a:spLocks noChangeArrowheads="1"/>
            </p:cNvSpPr>
            <p:nvPr/>
          </p:nvSpPr>
          <p:spPr bwMode="auto">
            <a:xfrm>
              <a:off x="2481698" y="2716213"/>
              <a:ext cx="1101289" cy="51322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Calibri"/>
                  <a:cs typeface="Calibri"/>
                </a:rPr>
                <a:t>Issue</a:t>
              </a:r>
            </a:p>
          </p:txBody>
        </p:sp>
        <p:sp>
          <p:nvSpPr>
            <p:cNvPr id="29731" name="Line 40"/>
            <p:cNvSpPr>
              <a:spLocks noChangeShapeType="1"/>
            </p:cNvSpPr>
            <p:nvPr/>
          </p:nvSpPr>
          <p:spPr bwMode="auto">
            <a:xfrm>
              <a:off x="2273302" y="2946400"/>
              <a:ext cx="30677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9732" name="Rectangle 41"/>
            <p:cNvSpPr>
              <a:spLocks noChangeArrowheads="1"/>
            </p:cNvSpPr>
            <p:nvPr/>
          </p:nvSpPr>
          <p:spPr bwMode="auto">
            <a:xfrm>
              <a:off x="2481698" y="3402553"/>
              <a:ext cx="1129814" cy="91055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dirty="0" err="1">
                  <a:solidFill>
                    <a:srgbClr val="56127A"/>
                  </a:solidFill>
                  <a:latin typeface="Calibri"/>
                  <a:cs typeface="Calibri"/>
                </a:rPr>
                <a:t>GPRs</a:t>
              </a:r>
              <a:endParaRPr lang="en-US" sz="2000" dirty="0">
                <a:solidFill>
                  <a:srgbClr val="56127A"/>
                </a:solidFill>
                <a:latin typeface="Calibri"/>
                <a:cs typeface="Calibri"/>
              </a:endParaRPr>
            </a:p>
            <a:p>
              <a:pPr>
                <a:spcBef>
                  <a:spcPct val="0"/>
                </a:spcBef>
              </a:pPr>
              <a:r>
                <a:rPr lang="en-US" sz="2000" dirty="0" err="1">
                  <a:solidFill>
                    <a:srgbClr val="56127A"/>
                  </a:solidFill>
                  <a:latin typeface="Calibri"/>
                  <a:cs typeface="Calibri"/>
                </a:rPr>
                <a:t>FPRs</a:t>
              </a:r>
              <a:endParaRPr lang="en-US" sz="2000" dirty="0">
                <a:solidFill>
                  <a:srgbClr val="56127A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228600" y="838200"/>
            <a:ext cx="8534400" cy="224420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Structural conflicts at the execution stage if some FPU or memory unit is not pipelined and takes more than one cycle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Structural conflicts at the write-back stage due to variable latencies of different functional units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Out-of-order write hazards due to variable latencies of different functional units</a:t>
            </a:r>
            <a:endParaRPr lang="en-US" sz="2000" i="1" dirty="0">
              <a:solidFill>
                <a:srgbClr val="56127A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How to handle exceptions?</a:t>
            </a:r>
          </a:p>
        </p:txBody>
      </p:sp>
    </p:spTree>
    <p:extLst>
      <p:ext uri="{BB962C8B-B14F-4D97-AF65-F5344CB8AC3E}">
        <p14:creationId xmlns:p14="http://schemas.microsoft.com/office/powerpoint/2010/main" val="8913574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Complex In-Order Pipeline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CA227-806A-B440-A153-7728280E68BE}" type="slidenum">
              <a:rPr lang="en-US"/>
              <a:pPr/>
              <a:t>5</a:t>
            </a:fld>
            <a:endParaRPr lang="en-US"/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2133600"/>
            <a:ext cx="4038600" cy="3911600"/>
          </a:xfrm>
        </p:spPr>
        <p:txBody>
          <a:bodyPr/>
          <a:lstStyle/>
          <a:p>
            <a:r>
              <a:rPr lang="en-US" dirty="0"/>
              <a:t>Delay </a:t>
            </a:r>
            <a:r>
              <a:rPr lang="en-US" dirty="0" err="1"/>
              <a:t>writeback</a:t>
            </a:r>
            <a:r>
              <a:rPr lang="en-US" dirty="0"/>
              <a:t> so all operations have same latency to W stage</a:t>
            </a:r>
          </a:p>
          <a:p>
            <a:pPr lvl="1"/>
            <a:r>
              <a:rPr lang="en-US" dirty="0"/>
              <a:t>Write ports never oversubscribed (one inst. in &amp; one inst. out every cycle)</a:t>
            </a:r>
          </a:p>
          <a:p>
            <a:pPr lvl="1"/>
            <a:r>
              <a:rPr lang="en-US" dirty="0"/>
              <a:t>Stall pipeline on long latency operations, e.g., divides, cache misses</a:t>
            </a:r>
          </a:p>
          <a:p>
            <a:pPr lvl="1"/>
            <a:r>
              <a:rPr lang="en-US" dirty="0"/>
              <a:t>Handle exceptions in-order at commit point</a:t>
            </a:r>
          </a:p>
          <a:p>
            <a:endParaRPr lang="en-US" dirty="0"/>
          </a:p>
        </p:txBody>
      </p:sp>
      <p:grpSp>
        <p:nvGrpSpPr>
          <p:cNvPr id="33799" name="Group 87"/>
          <p:cNvGrpSpPr>
            <a:grpSpLocks/>
          </p:cNvGrpSpPr>
          <p:nvPr/>
        </p:nvGrpSpPr>
        <p:grpSpPr bwMode="auto">
          <a:xfrm>
            <a:off x="1343025" y="609600"/>
            <a:ext cx="7637463" cy="5432426"/>
            <a:chOff x="894" y="612"/>
            <a:chExt cx="4811" cy="3422"/>
          </a:xfrm>
        </p:grpSpPr>
        <p:sp>
          <p:nvSpPr>
            <p:cNvPr id="33802" name="Text Box 4"/>
            <p:cNvSpPr txBox="1">
              <a:spLocks noChangeArrowheads="1"/>
            </p:cNvSpPr>
            <p:nvPr/>
          </p:nvSpPr>
          <p:spPr bwMode="auto">
            <a:xfrm>
              <a:off x="4896" y="3588"/>
              <a:ext cx="809" cy="4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b="1" i="1" dirty="0">
                  <a:solidFill>
                    <a:srgbClr val="FC0128"/>
                  </a:solidFill>
                  <a:latin typeface="Calibri"/>
                  <a:cs typeface="Calibri"/>
                </a:rPr>
                <a:t>Commit Point</a:t>
              </a:r>
            </a:p>
          </p:txBody>
        </p:sp>
        <p:sp>
          <p:nvSpPr>
            <p:cNvPr id="33803" name="Freeform 6"/>
            <p:cNvSpPr>
              <a:spLocks/>
            </p:cNvSpPr>
            <p:nvPr/>
          </p:nvSpPr>
          <p:spPr bwMode="auto">
            <a:xfrm>
              <a:off x="3345" y="3532"/>
              <a:ext cx="656" cy="477"/>
            </a:xfrm>
            <a:custGeom>
              <a:avLst/>
              <a:gdLst>
                <a:gd name="T0" fmla="*/ 384 w 720"/>
                <a:gd name="T1" fmla="*/ 0 h 528"/>
                <a:gd name="T2" fmla="*/ 720 w 720"/>
                <a:gd name="T3" fmla="*/ 0 h 528"/>
                <a:gd name="T4" fmla="*/ 720 w 720"/>
                <a:gd name="T5" fmla="*/ 528 h 528"/>
                <a:gd name="T6" fmla="*/ 0 w 720"/>
                <a:gd name="T7" fmla="*/ 528 h 528"/>
                <a:gd name="T8" fmla="*/ 0 w 720"/>
                <a:gd name="T9" fmla="*/ 240 h 528"/>
                <a:gd name="T10" fmla="*/ 96 w 720"/>
                <a:gd name="T11" fmla="*/ 240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0"/>
                <a:gd name="T19" fmla="*/ 0 h 528"/>
                <a:gd name="T20" fmla="*/ 720 w 720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0" h="528">
                  <a:moveTo>
                    <a:pt x="384" y="0"/>
                  </a:moveTo>
                  <a:lnTo>
                    <a:pt x="720" y="0"/>
                  </a:lnTo>
                  <a:lnTo>
                    <a:pt x="720" y="528"/>
                  </a:lnTo>
                  <a:lnTo>
                    <a:pt x="0" y="528"/>
                  </a:lnTo>
                  <a:lnTo>
                    <a:pt x="0" y="240"/>
                  </a:lnTo>
                  <a:lnTo>
                    <a:pt x="96" y="24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3804" name="Freeform 7"/>
            <p:cNvSpPr>
              <a:spLocks/>
            </p:cNvSpPr>
            <p:nvPr/>
          </p:nvSpPr>
          <p:spPr bwMode="auto">
            <a:xfrm>
              <a:off x="2863" y="1579"/>
              <a:ext cx="2801" cy="434"/>
            </a:xfrm>
            <a:custGeom>
              <a:avLst/>
              <a:gdLst>
                <a:gd name="T0" fmla="*/ 2880 w 3072"/>
                <a:gd name="T1" fmla="*/ 480 h 480"/>
                <a:gd name="T2" fmla="*/ 3072 w 3072"/>
                <a:gd name="T3" fmla="*/ 480 h 480"/>
                <a:gd name="T4" fmla="*/ 3072 w 3072"/>
                <a:gd name="T5" fmla="*/ 0 h 480"/>
                <a:gd name="T6" fmla="*/ 0 w 3072"/>
                <a:gd name="T7" fmla="*/ 0 h 480"/>
                <a:gd name="T8" fmla="*/ 0 w 3072"/>
                <a:gd name="T9" fmla="*/ 144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2"/>
                <a:gd name="T16" fmla="*/ 0 h 480"/>
                <a:gd name="T17" fmla="*/ 3072 w 3072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2" h="480">
                  <a:moveTo>
                    <a:pt x="2880" y="480"/>
                  </a:moveTo>
                  <a:lnTo>
                    <a:pt x="3072" y="480"/>
                  </a:lnTo>
                  <a:lnTo>
                    <a:pt x="3072" y="0"/>
                  </a:ln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3805" name="Freeform 8"/>
            <p:cNvSpPr>
              <a:spLocks/>
            </p:cNvSpPr>
            <p:nvPr/>
          </p:nvSpPr>
          <p:spPr bwMode="auto">
            <a:xfrm>
              <a:off x="2863" y="711"/>
              <a:ext cx="2801" cy="434"/>
            </a:xfrm>
            <a:custGeom>
              <a:avLst/>
              <a:gdLst>
                <a:gd name="T0" fmla="*/ 2880 w 3072"/>
                <a:gd name="T1" fmla="*/ 480 h 480"/>
                <a:gd name="T2" fmla="*/ 3072 w 3072"/>
                <a:gd name="T3" fmla="*/ 480 h 480"/>
                <a:gd name="T4" fmla="*/ 3072 w 3072"/>
                <a:gd name="T5" fmla="*/ 0 h 480"/>
                <a:gd name="T6" fmla="*/ 0 w 3072"/>
                <a:gd name="T7" fmla="*/ 0 h 480"/>
                <a:gd name="T8" fmla="*/ 0 w 3072"/>
                <a:gd name="T9" fmla="*/ 144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2"/>
                <a:gd name="T16" fmla="*/ 0 h 480"/>
                <a:gd name="T17" fmla="*/ 3072 w 3072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2" h="480">
                  <a:moveTo>
                    <a:pt x="2880" y="480"/>
                  </a:moveTo>
                  <a:lnTo>
                    <a:pt x="3072" y="480"/>
                  </a:lnTo>
                  <a:lnTo>
                    <a:pt x="3072" y="0"/>
                  </a:ln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3806" name="Freeform 9"/>
            <p:cNvSpPr>
              <a:spLocks/>
            </p:cNvSpPr>
            <p:nvPr/>
          </p:nvSpPr>
          <p:spPr bwMode="auto">
            <a:xfrm>
              <a:off x="4001" y="1839"/>
              <a:ext cx="1269" cy="1693"/>
            </a:xfrm>
            <a:custGeom>
              <a:avLst/>
              <a:gdLst>
                <a:gd name="T0" fmla="*/ 0 w 1440"/>
                <a:gd name="T1" fmla="*/ 1680 h 1680"/>
                <a:gd name="T2" fmla="*/ 1440 w 1440"/>
                <a:gd name="T3" fmla="*/ 1680 h 1680"/>
                <a:gd name="T4" fmla="*/ 1440 w 1440"/>
                <a:gd name="T5" fmla="*/ 0 h 1680"/>
                <a:gd name="T6" fmla="*/ 0 60000 65536"/>
                <a:gd name="T7" fmla="*/ 0 60000 65536"/>
                <a:gd name="T8" fmla="*/ 0 60000 65536"/>
                <a:gd name="T9" fmla="*/ 0 w 1440"/>
                <a:gd name="T10" fmla="*/ 0 h 1680"/>
                <a:gd name="T11" fmla="*/ 1440 w 1440"/>
                <a:gd name="T12" fmla="*/ 1680 h 16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1680">
                  <a:moveTo>
                    <a:pt x="0" y="1680"/>
                  </a:moveTo>
                  <a:lnTo>
                    <a:pt x="1440" y="1680"/>
                  </a:lnTo>
                  <a:lnTo>
                    <a:pt x="1440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3807" name="Line 10"/>
            <p:cNvSpPr>
              <a:spLocks noChangeShapeType="1"/>
            </p:cNvSpPr>
            <p:nvPr/>
          </p:nvSpPr>
          <p:spPr bwMode="auto">
            <a:xfrm>
              <a:off x="3651" y="1145"/>
              <a:ext cx="17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3808" name="Line 11"/>
            <p:cNvSpPr>
              <a:spLocks noChangeShapeType="1"/>
            </p:cNvSpPr>
            <p:nvPr/>
          </p:nvSpPr>
          <p:spPr bwMode="auto">
            <a:xfrm>
              <a:off x="982" y="1145"/>
              <a:ext cx="19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grpSp>
          <p:nvGrpSpPr>
            <p:cNvPr id="33809" name="Group 12"/>
            <p:cNvGrpSpPr>
              <a:grpSpLocks/>
            </p:cNvGrpSpPr>
            <p:nvPr/>
          </p:nvGrpSpPr>
          <p:grpSpPr bwMode="auto">
            <a:xfrm>
              <a:off x="894" y="798"/>
              <a:ext cx="175" cy="694"/>
              <a:chOff x="336" y="1200"/>
              <a:chExt cx="144" cy="720"/>
            </a:xfrm>
          </p:grpSpPr>
          <p:sp>
            <p:nvSpPr>
              <p:cNvPr id="33877" name="Rectangle 13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PC</a:t>
                </a:r>
              </a:p>
            </p:txBody>
          </p:sp>
          <p:sp>
            <p:nvSpPr>
              <p:cNvPr id="33878" name="Freeform 14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>
                  <a:gd name="T0" fmla="*/ 0 w 192"/>
                  <a:gd name="T1" fmla="*/ 144 h 144"/>
                  <a:gd name="T2" fmla="*/ 96 w 192"/>
                  <a:gd name="T3" fmla="*/ 0 h 144"/>
                  <a:gd name="T4" fmla="*/ 192 w 19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44"/>
                  <a:gd name="T11" fmla="*/ 192 w 19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33810" name="Rectangle 15"/>
            <p:cNvSpPr>
              <a:spLocks noChangeArrowheads="1"/>
            </p:cNvSpPr>
            <p:nvPr/>
          </p:nvSpPr>
          <p:spPr bwMode="auto">
            <a:xfrm>
              <a:off x="1113" y="841"/>
              <a:ext cx="525" cy="5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Calibri"/>
                  <a:cs typeface="Calibri"/>
                </a:rPr>
                <a:t>Inst. Mem</a:t>
              </a:r>
            </a:p>
          </p:txBody>
        </p:sp>
        <p:grpSp>
          <p:nvGrpSpPr>
            <p:cNvPr id="33811" name="Group 16"/>
            <p:cNvGrpSpPr>
              <a:grpSpLocks/>
            </p:cNvGrpSpPr>
            <p:nvPr/>
          </p:nvGrpSpPr>
          <p:grpSpPr bwMode="auto">
            <a:xfrm>
              <a:off x="1682" y="798"/>
              <a:ext cx="175" cy="694"/>
              <a:chOff x="336" y="1200"/>
              <a:chExt cx="144" cy="720"/>
            </a:xfrm>
          </p:grpSpPr>
          <p:sp>
            <p:nvSpPr>
              <p:cNvPr id="33875" name="Rectangle 17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D</a:t>
                </a:r>
              </a:p>
            </p:txBody>
          </p:sp>
          <p:sp>
            <p:nvSpPr>
              <p:cNvPr id="33876" name="Freeform 18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>
                  <a:gd name="T0" fmla="*/ 0 w 192"/>
                  <a:gd name="T1" fmla="*/ 144 h 144"/>
                  <a:gd name="T2" fmla="*/ 96 w 192"/>
                  <a:gd name="T3" fmla="*/ 0 h 144"/>
                  <a:gd name="T4" fmla="*/ 192 w 19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44"/>
                  <a:gd name="T11" fmla="*/ 192 w 19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33812" name="Line 19"/>
            <p:cNvSpPr>
              <a:spLocks noChangeShapeType="1"/>
            </p:cNvSpPr>
            <p:nvPr/>
          </p:nvSpPr>
          <p:spPr bwMode="auto">
            <a:xfrm>
              <a:off x="2951" y="1318"/>
              <a:ext cx="4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3813" name="Rectangle 20"/>
            <p:cNvSpPr>
              <a:spLocks noChangeArrowheads="1"/>
            </p:cNvSpPr>
            <p:nvPr/>
          </p:nvSpPr>
          <p:spPr bwMode="auto">
            <a:xfrm>
              <a:off x="1901" y="841"/>
              <a:ext cx="612" cy="5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Decode</a:t>
              </a:r>
            </a:p>
          </p:txBody>
        </p:sp>
        <p:sp>
          <p:nvSpPr>
            <p:cNvPr id="33814" name="Line 21"/>
            <p:cNvSpPr>
              <a:spLocks noChangeShapeType="1"/>
            </p:cNvSpPr>
            <p:nvPr/>
          </p:nvSpPr>
          <p:spPr bwMode="auto">
            <a:xfrm>
              <a:off x="3038" y="971"/>
              <a:ext cx="39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grpSp>
          <p:nvGrpSpPr>
            <p:cNvPr id="33815" name="Group 22"/>
            <p:cNvGrpSpPr>
              <a:grpSpLocks/>
            </p:cNvGrpSpPr>
            <p:nvPr/>
          </p:nvGrpSpPr>
          <p:grpSpPr bwMode="auto">
            <a:xfrm>
              <a:off x="3170" y="798"/>
              <a:ext cx="175" cy="694"/>
              <a:chOff x="336" y="1200"/>
              <a:chExt cx="144" cy="720"/>
            </a:xfrm>
          </p:grpSpPr>
          <p:sp>
            <p:nvSpPr>
              <p:cNvPr id="33873" name="Rectangle 23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X1</a:t>
                </a:r>
              </a:p>
            </p:txBody>
          </p:sp>
          <p:sp>
            <p:nvSpPr>
              <p:cNvPr id="33874" name="Freeform 24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>
                  <a:gd name="T0" fmla="*/ 0 w 192"/>
                  <a:gd name="T1" fmla="*/ 144 h 144"/>
                  <a:gd name="T2" fmla="*/ 96 w 192"/>
                  <a:gd name="T3" fmla="*/ 0 h 144"/>
                  <a:gd name="T4" fmla="*/ 192 w 19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44"/>
                  <a:gd name="T11" fmla="*/ 192 w 19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33816" name="Freeform 25"/>
            <p:cNvSpPr>
              <a:spLocks/>
            </p:cNvSpPr>
            <p:nvPr/>
          </p:nvSpPr>
          <p:spPr bwMode="auto">
            <a:xfrm>
              <a:off x="3432" y="841"/>
              <a:ext cx="219" cy="608"/>
            </a:xfrm>
            <a:custGeom>
              <a:avLst/>
              <a:gdLst>
                <a:gd name="T0" fmla="*/ 0 w 240"/>
                <a:gd name="T1" fmla="*/ 0 h 672"/>
                <a:gd name="T2" fmla="*/ 0 w 240"/>
                <a:gd name="T3" fmla="*/ 288 h 672"/>
                <a:gd name="T4" fmla="*/ 48 w 240"/>
                <a:gd name="T5" fmla="*/ 336 h 672"/>
                <a:gd name="T6" fmla="*/ 0 w 240"/>
                <a:gd name="T7" fmla="*/ 384 h 672"/>
                <a:gd name="T8" fmla="*/ 0 w 240"/>
                <a:gd name="T9" fmla="*/ 672 h 672"/>
                <a:gd name="T10" fmla="*/ 240 w 240"/>
                <a:gd name="T11" fmla="*/ 480 h 672"/>
                <a:gd name="T12" fmla="*/ 240 w 240"/>
                <a:gd name="T13" fmla="*/ 144 h 672"/>
                <a:gd name="T14" fmla="*/ 0 w 240"/>
                <a:gd name="T15" fmla="*/ 0 h 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672"/>
                <a:gd name="T26" fmla="*/ 240 w 240"/>
                <a:gd name="T27" fmla="*/ 672 h 6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grpSp>
          <p:nvGrpSpPr>
            <p:cNvPr id="33817" name="Group 26"/>
            <p:cNvGrpSpPr>
              <a:grpSpLocks/>
            </p:cNvGrpSpPr>
            <p:nvPr/>
          </p:nvGrpSpPr>
          <p:grpSpPr bwMode="auto">
            <a:xfrm>
              <a:off x="3738" y="798"/>
              <a:ext cx="176" cy="694"/>
              <a:chOff x="336" y="1200"/>
              <a:chExt cx="144" cy="720"/>
            </a:xfrm>
          </p:grpSpPr>
          <p:sp>
            <p:nvSpPr>
              <p:cNvPr id="33871" name="Rectangle 27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X2</a:t>
                </a:r>
              </a:p>
            </p:txBody>
          </p:sp>
          <p:sp>
            <p:nvSpPr>
              <p:cNvPr id="33872" name="Freeform 28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>
                  <a:gd name="T0" fmla="*/ 0 w 192"/>
                  <a:gd name="T1" fmla="*/ 144 h 144"/>
                  <a:gd name="T2" fmla="*/ 96 w 192"/>
                  <a:gd name="T3" fmla="*/ 0 h 144"/>
                  <a:gd name="T4" fmla="*/ 192 w 19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44"/>
                  <a:gd name="T11" fmla="*/ 192 w 19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33818" name="Rectangle 29"/>
            <p:cNvSpPr>
              <a:spLocks noChangeArrowheads="1"/>
            </p:cNvSpPr>
            <p:nvPr/>
          </p:nvSpPr>
          <p:spPr bwMode="auto">
            <a:xfrm>
              <a:off x="4001" y="798"/>
              <a:ext cx="481" cy="5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Calibri"/>
                  <a:cs typeface="Calibri"/>
                </a:rPr>
                <a:t>Data Mem</a:t>
              </a:r>
            </a:p>
          </p:txBody>
        </p:sp>
        <p:grpSp>
          <p:nvGrpSpPr>
            <p:cNvPr id="33819" name="Group 30"/>
            <p:cNvGrpSpPr>
              <a:grpSpLocks/>
            </p:cNvGrpSpPr>
            <p:nvPr/>
          </p:nvGrpSpPr>
          <p:grpSpPr bwMode="auto">
            <a:xfrm>
              <a:off x="5401" y="798"/>
              <a:ext cx="175" cy="694"/>
              <a:chOff x="336" y="1200"/>
              <a:chExt cx="144" cy="720"/>
            </a:xfrm>
          </p:grpSpPr>
          <p:sp>
            <p:nvSpPr>
              <p:cNvPr id="33869" name="Rectangle 31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W</a:t>
                </a:r>
              </a:p>
            </p:txBody>
          </p:sp>
          <p:sp>
            <p:nvSpPr>
              <p:cNvPr id="33870" name="Freeform 32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>
                  <a:gd name="T0" fmla="*/ 0 w 192"/>
                  <a:gd name="T1" fmla="*/ 144 h 144"/>
                  <a:gd name="T2" fmla="*/ 96 w 192"/>
                  <a:gd name="T3" fmla="*/ 0 h 144"/>
                  <a:gd name="T4" fmla="*/ 192 w 19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44"/>
                  <a:gd name="T11" fmla="*/ 192 w 19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33820" name="Text Box 33"/>
            <p:cNvSpPr txBox="1">
              <a:spLocks noChangeArrowheads="1"/>
            </p:cNvSpPr>
            <p:nvPr/>
          </p:nvSpPr>
          <p:spPr bwMode="auto">
            <a:xfrm>
              <a:off x="3469" y="1037"/>
              <a:ext cx="189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b="1">
                  <a:solidFill>
                    <a:srgbClr val="000000"/>
                  </a:solidFill>
                  <a:latin typeface="Calibri"/>
                  <a:cs typeface="Calibri"/>
                </a:rPr>
                <a:t>+</a:t>
              </a:r>
            </a:p>
          </p:txBody>
        </p:sp>
        <p:sp>
          <p:nvSpPr>
            <p:cNvPr id="33821" name="Rectangle 34"/>
            <p:cNvSpPr>
              <a:spLocks noChangeArrowheads="1"/>
            </p:cNvSpPr>
            <p:nvPr/>
          </p:nvSpPr>
          <p:spPr bwMode="auto">
            <a:xfrm>
              <a:off x="2601" y="841"/>
              <a:ext cx="481" cy="5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GPRs</a:t>
              </a:r>
            </a:p>
          </p:txBody>
        </p:sp>
        <p:sp>
          <p:nvSpPr>
            <p:cNvPr id="33822" name="Line 35"/>
            <p:cNvSpPr>
              <a:spLocks noChangeShapeType="1"/>
            </p:cNvSpPr>
            <p:nvPr/>
          </p:nvSpPr>
          <p:spPr bwMode="auto">
            <a:xfrm>
              <a:off x="3651" y="2013"/>
              <a:ext cx="17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3823" name="Freeform 36"/>
            <p:cNvSpPr>
              <a:spLocks/>
            </p:cNvSpPr>
            <p:nvPr/>
          </p:nvSpPr>
          <p:spPr bwMode="auto">
            <a:xfrm>
              <a:off x="3432" y="1709"/>
              <a:ext cx="1751" cy="608"/>
            </a:xfrm>
            <a:custGeom>
              <a:avLst/>
              <a:gdLst>
                <a:gd name="T0" fmla="*/ 0 w 240"/>
                <a:gd name="T1" fmla="*/ 0 h 672"/>
                <a:gd name="T2" fmla="*/ 0 w 240"/>
                <a:gd name="T3" fmla="*/ 288 h 672"/>
                <a:gd name="T4" fmla="*/ 48 w 240"/>
                <a:gd name="T5" fmla="*/ 336 h 672"/>
                <a:gd name="T6" fmla="*/ 0 w 240"/>
                <a:gd name="T7" fmla="*/ 384 h 672"/>
                <a:gd name="T8" fmla="*/ 0 w 240"/>
                <a:gd name="T9" fmla="*/ 672 h 672"/>
                <a:gd name="T10" fmla="*/ 240 w 240"/>
                <a:gd name="T11" fmla="*/ 480 h 672"/>
                <a:gd name="T12" fmla="*/ 240 w 240"/>
                <a:gd name="T13" fmla="*/ 144 h 672"/>
                <a:gd name="T14" fmla="*/ 0 w 240"/>
                <a:gd name="T15" fmla="*/ 0 h 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672"/>
                <a:gd name="T26" fmla="*/ 240 w 240"/>
                <a:gd name="T27" fmla="*/ 672 h 6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grpSp>
          <p:nvGrpSpPr>
            <p:cNvPr id="33824" name="Group 37"/>
            <p:cNvGrpSpPr>
              <a:grpSpLocks/>
            </p:cNvGrpSpPr>
            <p:nvPr/>
          </p:nvGrpSpPr>
          <p:grpSpPr bwMode="auto">
            <a:xfrm>
              <a:off x="3738" y="1666"/>
              <a:ext cx="176" cy="694"/>
              <a:chOff x="336" y="1200"/>
              <a:chExt cx="144" cy="720"/>
            </a:xfrm>
          </p:grpSpPr>
          <p:sp>
            <p:nvSpPr>
              <p:cNvPr id="33867" name="Rectangle 38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X2</a:t>
                </a:r>
              </a:p>
            </p:txBody>
          </p:sp>
          <p:sp>
            <p:nvSpPr>
              <p:cNvPr id="33868" name="Freeform 39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>
                  <a:gd name="T0" fmla="*/ 0 w 192"/>
                  <a:gd name="T1" fmla="*/ 144 h 144"/>
                  <a:gd name="T2" fmla="*/ 96 w 192"/>
                  <a:gd name="T3" fmla="*/ 0 h 144"/>
                  <a:gd name="T4" fmla="*/ 192 w 19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44"/>
                  <a:gd name="T11" fmla="*/ 192 w 19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33825" name="Group 40"/>
            <p:cNvGrpSpPr>
              <a:grpSpLocks/>
            </p:cNvGrpSpPr>
            <p:nvPr/>
          </p:nvGrpSpPr>
          <p:grpSpPr bwMode="auto">
            <a:xfrm>
              <a:off x="5401" y="1666"/>
              <a:ext cx="175" cy="694"/>
              <a:chOff x="336" y="1200"/>
              <a:chExt cx="144" cy="720"/>
            </a:xfrm>
          </p:grpSpPr>
          <p:sp>
            <p:nvSpPr>
              <p:cNvPr id="33865" name="Rectangle 41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W</a:t>
                </a:r>
              </a:p>
            </p:txBody>
          </p:sp>
          <p:sp>
            <p:nvSpPr>
              <p:cNvPr id="33866" name="Freeform 42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>
                  <a:gd name="T0" fmla="*/ 0 w 192"/>
                  <a:gd name="T1" fmla="*/ 144 h 144"/>
                  <a:gd name="T2" fmla="*/ 96 w 192"/>
                  <a:gd name="T3" fmla="*/ 0 h 144"/>
                  <a:gd name="T4" fmla="*/ 192 w 19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44"/>
                  <a:gd name="T11" fmla="*/ 192 w 19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33826" name="Text Box 43"/>
            <p:cNvSpPr txBox="1">
              <a:spLocks noChangeArrowheads="1"/>
            </p:cNvSpPr>
            <p:nvPr/>
          </p:nvSpPr>
          <p:spPr bwMode="auto">
            <a:xfrm>
              <a:off x="4005" y="1906"/>
              <a:ext cx="420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FAdd</a:t>
              </a:r>
            </a:p>
          </p:txBody>
        </p:sp>
        <p:grpSp>
          <p:nvGrpSpPr>
            <p:cNvPr id="33827" name="Group 44"/>
            <p:cNvGrpSpPr>
              <a:grpSpLocks/>
            </p:cNvGrpSpPr>
            <p:nvPr/>
          </p:nvGrpSpPr>
          <p:grpSpPr bwMode="auto">
            <a:xfrm>
              <a:off x="4570" y="1666"/>
              <a:ext cx="175" cy="694"/>
              <a:chOff x="336" y="1200"/>
              <a:chExt cx="144" cy="720"/>
            </a:xfrm>
          </p:grpSpPr>
          <p:sp>
            <p:nvSpPr>
              <p:cNvPr id="33863" name="Rectangle 45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X3</a:t>
                </a:r>
              </a:p>
            </p:txBody>
          </p:sp>
          <p:sp>
            <p:nvSpPr>
              <p:cNvPr id="33864" name="Freeform 46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>
                  <a:gd name="T0" fmla="*/ 0 w 192"/>
                  <a:gd name="T1" fmla="*/ 144 h 144"/>
                  <a:gd name="T2" fmla="*/ 96 w 192"/>
                  <a:gd name="T3" fmla="*/ 0 h 144"/>
                  <a:gd name="T4" fmla="*/ 192 w 19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44"/>
                  <a:gd name="T11" fmla="*/ 192 w 19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33828" name="Group 47"/>
            <p:cNvGrpSpPr>
              <a:grpSpLocks/>
            </p:cNvGrpSpPr>
            <p:nvPr/>
          </p:nvGrpSpPr>
          <p:grpSpPr bwMode="auto">
            <a:xfrm>
              <a:off x="4570" y="798"/>
              <a:ext cx="175" cy="694"/>
              <a:chOff x="336" y="1200"/>
              <a:chExt cx="144" cy="720"/>
            </a:xfrm>
          </p:grpSpPr>
          <p:sp>
            <p:nvSpPr>
              <p:cNvPr id="33861" name="Rectangle 48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X3</a:t>
                </a:r>
              </a:p>
            </p:txBody>
          </p:sp>
          <p:sp>
            <p:nvSpPr>
              <p:cNvPr id="33862" name="Freeform 49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>
                  <a:gd name="T0" fmla="*/ 0 w 192"/>
                  <a:gd name="T1" fmla="*/ 144 h 144"/>
                  <a:gd name="T2" fmla="*/ 96 w 192"/>
                  <a:gd name="T3" fmla="*/ 0 h 144"/>
                  <a:gd name="T4" fmla="*/ 192 w 19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44"/>
                  <a:gd name="T11" fmla="*/ 192 w 19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33829" name="Line 50"/>
            <p:cNvSpPr>
              <a:spLocks noChangeShapeType="1"/>
            </p:cNvSpPr>
            <p:nvPr/>
          </p:nvSpPr>
          <p:spPr bwMode="auto">
            <a:xfrm>
              <a:off x="2951" y="2186"/>
              <a:ext cx="4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3830" name="Line 51"/>
            <p:cNvSpPr>
              <a:spLocks noChangeShapeType="1"/>
            </p:cNvSpPr>
            <p:nvPr/>
          </p:nvSpPr>
          <p:spPr bwMode="auto">
            <a:xfrm>
              <a:off x="3038" y="1839"/>
              <a:ext cx="39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3831" name="Rectangle 52"/>
            <p:cNvSpPr>
              <a:spLocks noChangeArrowheads="1"/>
            </p:cNvSpPr>
            <p:nvPr/>
          </p:nvSpPr>
          <p:spPr bwMode="auto">
            <a:xfrm>
              <a:off x="2601" y="1709"/>
              <a:ext cx="481" cy="5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FPRs</a:t>
              </a:r>
            </a:p>
          </p:txBody>
        </p:sp>
        <p:grpSp>
          <p:nvGrpSpPr>
            <p:cNvPr id="33832" name="Group 53"/>
            <p:cNvGrpSpPr>
              <a:grpSpLocks/>
            </p:cNvGrpSpPr>
            <p:nvPr/>
          </p:nvGrpSpPr>
          <p:grpSpPr bwMode="auto">
            <a:xfrm>
              <a:off x="3126" y="1666"/>
              <a:ext cx="175" cy="694"/>
              <a:chOff x="336" y="1200"/>
              <a:chExt cx="144" cy="720"/>
            </a:xfrm>
          </p:grpSpPr>
          <p:sp>
            <p:nvSpPr>
              <p:cNvPr id="33859" name="Rectangle 54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X1</a:t>
                </a:r>
              </a:p>
            </p:txBody>
          </p:sp>
          <p:sp>
            <p:nvSpPr>
              <p:cNvPr id="33860" name="Freeform 55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>
                  <a:gd name="T0" fmla="*/ 0 w 192"/>
                  <a:gd name="T1" fmla="*/ 144 h 144"/>
                  <a:gd name="T2" fmla="*/ 96 w 192"/>
                  <a:gd name="T3" fmla="*/ 0 h 144"/>
                  <a:gd name="T4" fmla="*/ 192 w 19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44"/>
                  <a:gd name="T11" fmla="*/ 192 w 19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33833" name="Freeform 56"/>
            <p:cNvSpPr>
              <a:spLocks/>
            </p:cNvSpPr>
            <p:nvPr/>
          </p:nvSpPr>
          <p:spPr bwMode="auto">
            <a:xfrm>
              <a:off x="2557" y="1145"/>
              <a:ext cx="44" cy="824"/>
            </a:xfrm>
            <a:custGeom>
              <a:avLst/>
              <a:gdLst>
                <a:gd name="T0" fmla="*/ 0 w 48"/>
                <a:gd name="T1" fmla="*/ 0 h 912"/>
                <a:gd name="T2" fmla="*/ 0 w 48"/>
                <a:gd name="T3" fmla="*/ 912 h 912"/>
                <a:gd name="T4" fmla="*/ 48 w 48"/>
                <a:gd name="T5" fmla="*/ 912 h 912"/>
                <a:gd name="T6" fmla="*/ 0 60000 65536"/>
                <a:gd name="T7" fmla="*/ 0 60000 65536"/>
                <a:gd name="T8" fmla="*/ 0 60000 65536"/>
                <a:gd name="T9" fmla="*/ 0 w 48"/>
                <a:gd name="T10" fmla="*/ 0 h 912"/>
                <a:gd name="T11" fmla="*/ 48 w 4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912">
                  <a:moveTo>
                    <a:pt x="0" y="0"/>
                  </a:moveTo>
                  <a:lnTo>
                    <a:pt x="0" y="912"/>
                  </a:lnTo>
                  <a:lnTo>
                    <a:pt x="48" y="91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3834" name="Freeform 57"/>
            <p:cNvSpPr>
              <a:spLocks/>
            </p:cNvSpPr>
            <p:nvPr/>
          </p:nvSpPr>
          <p:spPr bwMode="auto">
            <a:xfrm>
              <a:off x="3432" y="2490"/>
              <a:ext cx="1751" cy="608"/>
            </a:xfrm>
            <a:custGeom>
              <a:avLst/>
              <a:gdLst>
                <a:gd name="T0" fmla="*/ 0 w 240"/>
                <a:gd name="T1" fmla="*/ 0 h 672"/>
                <a:gd name="T2" fmla="*/ 0 w 240"/>
                <a:gd name="T3" fmla="*/ 288 h 672"/>
                <a:gd name="T4" fmla="*/ 48 w 240"/>
                <a:gd name="T5" fmla="*/ 336 h 672"/>
                <a:gd name="T6" fmla="*/ 0 w 240"/>
                <a:gd name="T7" fmla="*/ 384 h 672"/>
                <a:gd name="T8" fmla="*/ 0 w 240"/>
                <a:gd name="T9" fmla="*/ 672 h 672"/>
                <a:gd name="T10" fmla="*/ 240 w 240"/>
                <a:gd name="T11" fmla="*/ 480 h 672"/>
                <a:gd name="T12" fmla="*/ 240 w 240"/>
                <a:gd name="T13" fmla="*/ 144 h 672"/>
                <a:gd name="T14" fmla="*/ 0 w 240"/>
                <a:gd name="T15" fmla="*/ 0 h 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672"/>
                <a:gd name="T26" fmla="*/ 240 w 240"/>
                <a:gd name="T27" fmla="*/ 672 h 6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grpSp>
          <p:nvGrpSpPr>
            <p:cNvPr id="33835" name="Group 58"/>
            <p:cNvGrpSpPr>
              <a:grpSpLocks/>
            </p:cNvGrpSpPr>
            <p:nvPr/>
          </p:nvGrpSpPr>
          <p:grpSpPr bwMode="auto">
            <a:xfrm>
              <a:off x="3738" y="2447"/>
              <a:ext cx="176" cy="694"/>
              <a:chOff x="336" y="1200"/>
              <a:chExt cx="144" cy="720"/>
            </a:xfrm>
          </p:grpSpPr>
          <p:sp>
            <p:nvSpPr>
              <p:cNvPr id="33857" name="Rectangle 59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X2</a:t>
                </a:r>
              </a:p>
            </p:txBody>
          </p:sp>
          <p:sp>
            <p:nvSpPr>
              <p:cNvPr id="33858" name="Freeform 60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>
                  <a:gd name="T0" fmla="*/ 0 w 192"/>
                  <a:gd name="T1" fmla="*/ 144 h 144"/>
                  <a:gd name="T2" fmla="*/ 96 w 192"/>
                  <a:gd name="T3" fmla="*/ 0 h 144"/>
                  <a:gd name="T4" fmla="*/ 192 w 19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44"/>
                  <a:gd name="T11" fmla="*/ 192 w 19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33836" name="Text Box 61"/>
            <p:cNvSpPr txBox="1">
              <a:spLocks noChangeArrowheads="1"/>
            </p:cNvSpPr>
            <p:nvPr/>
          </p:nvSpPr>
          <p:spPr bwMode="auto">
            <a:xfrm>
              <a:off x="4005" y="2687"/>
              <a:ext cx="417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FMul</a:t>
              </a:r>
            </a:p>
          </p:txBody>
        </p:sp>
        <p:grpSp>
          <p:nvGrpSpPr>
            <p:cNvPr id="33837" name="Group 62"/>
            <p:cNvGrpSpPr>
              <a:grpSpLocks/>
            </p:cNvGrpSpPr>
            <p:nvPr/>
          </p:nvGrpSpPr>
          <p:grpSpPr bwMode="auto">
            <a:xfrm>
              <a:off x="4570" y="2447"/>
              <a:ext cx="175" cy="694"/>
              <a:chOff x="336" y="1200"/>
              <a:chExt cx="144" cy="720"/>
            </a:xfrm>
          </p:grpSpPr>
          <p:sp>
            <p:nvSpPr>
              <p:cNvPr id="33855" name="Rectangle 63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X3</a:t>
                </a:r>
              </a:p>
            </p:txBody>
          </p:sp>
          <p:sp>
            <p:nvSpPr>
              <p:cNvPr id="33856" name="Freeform 64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>
                  <a:gd name="T0" fmla="*/ 0 w 192"/>
                  <a:gd name="T1" fmla="*/ 144 h 144"/>
                  <a:gd name="T2" fmla="*/ 96 w 192"/>
                  <a:gd name="T3" fmla="*/ 0 h 144"/>
                  <a:gd name="T4" fmla="*/ 192 w 19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44"/>
                  <a:gd name="T11" fmla="*/ 192 w 19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33838" name="Freeform 65"/>
            <p:cNvSpPr>
              <a:spLocks/>
            </p:cNvSpPr>
            <p:nvPr/>
          </p:nvSpPr>
          <p:spPr bwMode="auto">
            <a:xfrm>
              <a:off x="3345" y="2186"/>
              <a:ext cx="87" cy="825"/>
            </a:xfrm>
            <a:custGeom>
              <a:avLst/>
              <a:gdLst>
                <a:gd name="T0" fmla="*/ 0 w 96"/>
                <a:gd name="T1" fmla="*/ 0 h 912"/>
                <a:gd name="T2" fmla="*/ 0 w 96"/>
                <a:gd name="T3" fmla="*/ 912 h 912"/>
                <a:gd name="T4" fmla="*/ 96 w 96"/>
                <a:gd name="T5" fmla="*/ 912 h 912"/>
                <a:gd name="T6" fmla="*/ 0 60000 65536"/>
                <a:gd name="T7" fmla="*/ 0 60000 65536"/>
                <a:gd name="T8" fmla="*/ 0 60000 65536"/>
                <a:gd name="T9" fmla="*/ 0 w 96"/>
                <a:gd name="T10" fmla="*/ 0 h 912"/>
                <a:gd name="T11" fmla="*/ 96 w 96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12">
                  <a:moveTo>
                    <a:pt x="0" y="0"/>
                  </a:moveTo>
                  <a:lnTo>
                    <a:pt x="0" y="912"/>
                  </a:lnTo>
                  <a:lnTo>
                    <a:pt x="96" y="91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3839" name="Freeform 66"/>
            <p:cNvSpPr>
              <a:spLocks/>
            </p:cNvSpPr>
            <p:nvPr/>
          </p:nvSpPr>
          <p:spPr bwMode="auto">
            <a:xfrm>
              <a:off x="3388" y="1839"/>
              <a:ext cx="44" cy="781"/>
            </a:xfrm>
            <a:custGeom>
              <a:avLst/>
              <a:gdLst>
                <a:gd name="T0" fmla="*/ 0 w 48"/>
                <a:gd name="T1" fmla="*/ 0 h 864"/>
                <a:gd name="T2" fmla="*/ 0 w 48"/>
                <a:gd name="T3" fmla="*/ 864 h 864"/>
                <a:gd name="T4" fmla="*/ 48 w 48"/>
                <a:gd name="T5" fmla="*/ 864 h 864"/>
                <a:gd name="T6" fmla="*/ 0 60000 65536"/>
                <a:gd name="T7" fmla="*/ 0 60000 65536"/>
                <a:gd name="T8" fmla="*/ 0 60000 65536"/>
                <a:gd name="T9" fmla="*/ 0 w 48"/>
                <a:gd name="T10" fmla="*/ 0 h 864"/>
                <a:gd name="T11" fmla="*/ 48 w 48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864">
                  <a:moveTo>
                    <a:pt x="0" y="0"/>
                  </a:moveTo>
                  <a:lnTo>
                    <a:pt x="0" y="864"/>
                  </a:lnTo>
                  <a:lnTo>
                    <a:pt x="48" y="864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grpSp>
          <p:nvGrpSpPr>
            <p:cNvPr id="33840" name="Group 67"/>
            <p:cNvGrpSpPr>
              <a:grpSpLocks/>
            </p:cNvGrpSpPr>
            <p:nvPr/>
          </p:nvGrpSpPr>
          <p:grpSpPr bwMode="auto">
            <a:xfrm>
              <a:off x="3738" y="3184"/>
              <a:ext cx="176" cy="695"/>
              <a:chOff x="336" y="1200"/>
              <a:chExt cx="144" cy="720"/>
            </a:xfrm>
          </p:grpSpPr>
          <p:sp>
            <p:nvSpPr>
              <p:cNvPr id="33853" name="Rectangle 68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X2</a:t>
                </a:r>
              </a:p>
            </p:txBody>
          </p:sp>
          <p:sp>
            <p:nvSpPr>
              <p:cNvPr id="33854" name="Freeform 69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>
                  <a:gd name="T0" fmla="*/ 0 w 192"/>
                  <a:gd name="T1" fmla="*/ 144 h 144"/>
                  <a:gd name="T2" fmla="*/ 96 w 192"/>
                  <a:gd name="T3" fmla="*/ 0 h 144"/>
                  <a:gd name="T4" fmla="*/ 192 w 19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44"/>
                  <a:gd name="T11" fmla="*/ 192 w 19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33841" name="Freeform 70"/>
            <p:cNvSpPr>
              <a:spLocks/>
            </p:cNvSpPr>
            <p:nvPr/>
          </p:nvSpPr>
          <p:spPr bwMode="auto">
            <a:xfrm>
              <a:off x="3345" y="3011"/>
              <a:ext cx="87" cy="694"/>
            </a:xfrm>
            <a:custGeom>
              <a:avLst/>
              <a:gdLst>
                <a:gd name="T0" fmla="*/ 0 w 96"/>
                <a:gd name="T1" fmla="*/ 0 h 768"/>
                <a:gd name="T2" fmla="*/ 0 w 96"/>
                <a:gd name="T3" fmla="*/ 768 h 768"/>
                <a:gd name="T4" fmla="*/ 96 w 96"/>
                <a:gd name="T5" fmla="*/ 768 h 768"/>
                <a:gd name="T6" fmla="*/ 0 60000 65536"/>
                <a:gd name="T7" fmla="*/ 0 60000 65536"/>
                <a:gd name="T8" fmla="*/ 0 60000 65536"/>
                <a:gd name="T9" fmla="*/ 0 w 96"/>
                <a:gd name="T10" fmla="*/ 0 h 768"/>
                <a:gd name="T11" fmla="*/ 96 w 96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768">
                  <a:moveTo>
                    <a:pt x="0" y="0"/>
                  </a:moveTo>
                  <a:lnTo>
                    <a:pt x="0" y="768"/>
                  </a:lnTo>
                  <a:lnTo>
                    <a:pt x="96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3842" name="Freeform 71"/>
            <p:cNvSpPr>
              <a:spLocks/>
            </p:cNvSpPr>
            <p:nvPr/>
          </p:nvSpPr>
          <p:spPr bwMode="auto">
            <a:xfrm>
              <a:off x="3388" y="2620"/>
              <a:ext cx="44" cy="738"/>
            </a:xfrm>
            <a:custGeom>
              <a:avLst/>
              <a:gdLst>
                <a:gd name="T0" fmla="*/ 0 w 48"/>
                <a:gd name="T1" fmla="*/ 0 h 816"/>
                <a:gd name="T2" fmla="*/ 0 w 48"/>
                <a:gd name="T3" fmla="*/ 816 h 816"/>
                <a:gd name="T4" fmla="*/ 48 w 48"/>
                <a:gd name="T5" fmla="*/ 816 h 816"/>
                <a:gd name="T6" fmla="*/ 0 60000 65536"/>
                <a:gd name="T7" fmla="*/ 0 60000 65536"/>
                <a:gd name="T8" fmla="*/ 0 60000 65536"/>
                <a:gd name="T9" fmla="*/ 0 w 48"/>
                <a:gd name="T10" fmla="*/ 0 h 816"/>
                <a:gd name="T11" fmla="*/ 48 w 48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816">
                  <a:moveTo>
                    <a:pt x="0" y="0"/>
                  </a:moveTo>
                  <a:lnTo>
                    <a:pt x="0" y="816"/>
                  </a:lnTo>
                  <a:lnTo>
                    <a:pt x="48" y="816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3843" name="Rectangle 72"/>
            <p:cNvSpPr>
              <a:spLocks noChangeArrowheads="1"/>
            </p:cNvSpPr>
            <p:nvPr/>
          </p:nvSpPr>
          <p:spPr bwMode="auto">
            <a:xfrm>
              <a:off x="3432" y="3184"/>
              <a:ext cx="263" cy="69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FDiv</a:t>
              </a:r>
            </a:p>
          </p:txBody>
        </p:sp>
        <p:grpSp>
          <p:nvGrpSpPr>
            <p:cNvPr id="33844" name="Group 73"/>
            <p:cNvGrpSpPr>
              <a:grpSpLocks/>
            </p:cNvGrpSpPr>
            <p:nvPr/>
          </p:nvGrpSpPr>
          <p:grpSpPr bwMode="auto">
            <a:xfrm>
              <a:off x="4570" y="3184"/>
              <a:ext cx="175" cy="695"/>
              <a:chOff x="336" y="1200"/>
              <a:chExt cx="144" cy="720"/>
            </a:xfrm>
          </p:grpSpPr>
          <p:sp>
            <p:nvSpPr>
              <p:cNvPr id="33851" name="Rectangle 74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44" cy="72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Calibri"/>
                    <a:cs typeface="Calibri"/>
                  </a:rPr>
                  <a:t>X3</a:t>
                </a:r>
              </a:p>
            </p:txBody>
          </p:sp>
          <p:sp>
            <p:nvSpPr>
              <p:cNvPr id="33852" name="Freeform 75"/>
              <p:cNvSpPr>
                <a:spLocks/>
              </p:cNvSpPr>
              <p:nvPr/>
            </p:nvSpPr>
            <p:spPr bwMode="auto">
              <a:xfrm>
                <a:off x="336" y="1785"/>
                <a:ext cx="144" cy="135"/>
              </a:xfrm>
              <a:custGeom>
                <a:avLst/>
                <a:gdLst>
                  <a:gd name="T0" fmla="*/ 0 w 192"/>
                  <a:gd name="T1" fmla="*/ 144 h 144"/>
                  <a:gd name="T2" fmla="*/ 96 w 192"/>
                  <a:gd name="T3" fmla="*/ 0 h 144"/>
                  <a:gd name="T4" fmla="*/ 192 w 19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144"/>
                  <a:gd name="T11" fmla="*/ 192 w 19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144">
                    <a:moveTo>
                      <a:pt x="0" y="144"/>
                    </a:moveTo>
                    <a:lnTo>
                      <a:pt x="96" y="0"/>
                    </a:lnTo>
                    <a:lnTo>
                      <a:pt x="192" y="144"/>
                    </a:lnTo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1800">
                  <a:solidFill>
                    <a:srgbClr val="000000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33845" name="Line 76"/>
            <p:cNvSpPr>
              <a:spLocks noChangeShapeType="1"/>
            </p:cNvSpPr>
            <p:nvPr/>
          </p:nvSpPr>
          <p:spPr bwMode="auto">
            <a:xfrm>
              <a:off x="5183" y="2794"/>
              <a:ext cx="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3846" name="Text Box 77"/>
            <p:cNvSpPr txBox="1">
              <a:spLocks noChangeArrowheads="1"/>
            </p:cNvSpPr>
            <p:nvPr/>
          </p:nvSpPr>
          <p:spPr bwMode="auto">
            <a:xfrm>
              <a:off x="3820" y="3141"/>
              <a:ext cx="912" cy="4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i="1">
                  <a:solidFill>
                    <a:srgbClr val="000000"/>
                  </a:solidFill>
                  <a:latin typeface="Calibri"/>
                  <a:cs typeface="Calibri"/>
                </a:rPr>
                <a:t>Unpipelined divider</a:t>
              </a:r>
            </a:p>
          </p:txBody>
        </p:sp>
        <p:sp>
          <p:nvSpPr>
            <p:cNvPr id="33847" name="Freeform 78"/>
            <p:cNvSpPr>
              <a:spLocks/>
            </p:cNvSpPr>
            <p:nvPr/>
          </p:nvSpPr>
          <p:spPr bwMode="auto">
            <a:xfrm>
              <a:off x="5226" y="1145"/>
              <a:ext cx="44" cy="738"/>
            </a:xfrm>
            <a:custGeom>
              <a:avLst/>
              <a:gdLst>
                <a:gd name="T0" fmla="*/ 48 w 48"/>
                <a:gd name="T1" fmla="*/ 816 h 816"/>
                <a:gd name="T2" fmla="*/ 0 w 48"/>
                <a:gd name="T3" fmla="*/ 816 h 816"/>
                <a:gd name="T4" fmla="*/ 0 w 48"/>
                <a:gd name="T5" fmla="*/ 0 h 816"/>
                <a:gd name="T6" fmla="*/ 0 60000 65536"/>
                <a:gd name="T7" fmla="*/ 0 60000 65536"/>
                <a:gd name="T8" fmla="*/ 0 60000 65536"/>
                <a:gd name="T9" fmla="*/ 0 w 48"/>
                <a:gd name="T10" fmla="*/ 0 h 816"/>
                <a:gd name="T11" fmla="*/ 48 w 48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816">
                  <a:moveTo>
                    <a:pt x="48" y="816"/>
                  </a:moveTo>
                  <a:lnTo>
                    <a:pt x="0" y="816"/>
                  </a:lnTo>
                  <a:lnTo>
                    <a:pt x="0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3848" name="Line 79"/>
            <p:cNvSpPr>
              <a:spLocks noChangeShapeType="1"/>
            </p:cNvSpPr>
            <p:nvPr/>
          </p:nvSpPr>
          <p:spPr bwMode="auto">
            <a:xfrm>
              <a:off x="5270" y="3532"/>
              <a:ext cx="0" cy="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3849" name="Line 80"/>
            <p:cNvSpPr>
              <a:spLocks noChangeShapeType="1"/>
            </p:cNvSpPr>
            <p:nvPr/>
          </p:nvSpPr>
          <p:spPr bwMode="auto">
            <a:xfrm>
              <a:off x="5328" y="612"/>
              <a:ext cx="0" cy="3024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3850" name="Freeform 81"/>
            <p:cNvSpPr>
              <a:spLocks/>
            </p:cNvSpPr>
            <p:nvPr/>
          </p:nvSpPr>
          <p:spPr bwMode="auto">
            <a:xfrm>
              <a:off x="3957" y="1145"/>
              <a:ext cx="569" cy="304"/>
            </a:xfrm>
            <a:custGeom>
              <a:avLst/>
              <a:gdLst>
                <a:gd name="T0" fmla="*/ 0 w 624"/>
                <a:gd name="T1" fmla="*/ 0 h 336"/>
                <a:gd name="T2" fmla="*/ 0 w 624"/>
                <a:gd name="T3" fmla="*/ 336 h 336"/>
                <a:gd name="T4" fmla="*/ 624 w 624"/>
                <a:gd name="T5" fmla="*/ 336 h 336"/>
                <a:gd name="T6" fmla="*/ 624 w 624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336"/>
                <a:gd name="T14" fmla="*/ 624 w 62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336">
                  <a:moveTo>
                    <a:pt x="0" y="0"/>
                  </a:moveTo>
                  <a:lnTo>
                    <a:pt x="0" y="336"/>
                  </a:lnTo>
                  <a:lnTo>
                    <a:pt x="624" y="336"/>
                  </a:lnTo>
                  <a:lnTo>
                    <a:pt x="624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33800" name="Text Box 82"/>
          <p:cNvSpPr txBox="1">
            <a:spLocks noChangeArrowheads="1"/>
          </p:cNvSpPr>
          <p:nvPr/>
        </p:nvSpPr>
        <p:spPr bwMode="auto">
          <a:xfrm>
            <a:off x="228600" y="5410200"/>
            <a:ext cx="5029200" cy="928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How to prevent increased </a:t>
            </a:r>
            <a:r>
              <a:rPr lang="en-US" sz="2000" i="1" dirty="0" err="1">
                <a:solidFill>
                  <a:srgbClr val="000000"/>
                </a:solidFill>
                <a:latin typeface="Calibri"/>
                <a:cs typeface="Calibri"/>
              </a:rPr>
              <a:t>writeback</a:t>
            </a: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 latency from slowing down single-cycle integer operations?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</a:p>
        </p:txBody>
      </p:sp>
      <p:sp>
        <p:nvSpPr>
          <p:cNvPr id="1751123" name="Text Box 83"/>
          <p:cNvSpPr txBox="1">
            <a:spLocks noChangeArrowheads="1"/>
          </p:cNvSpPr>
          <p:nvPr/>
        </p:nvSpPr>
        <p:spPr bwMode="auto">
          <a:xfrm>
            <a:off x="1828800" y="5943600"/>
            <a:ext cx="18240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800" i="1" dirty="0">
                <a:solidFill>
                  <a:srgbClr val="FC0128"/>
                </a:solidFill>
                <a:latin typeface="Calibri"/>
                <a:cs typeface="Calibri"/>
              </a:rPr>
              <a:t>Bypassing</a:t>
            </a:r>
          </a:p>
        </p:txBody>
      </p:sp>
    </p:spTree>
    <p:extLst>
      <p:ext uri="{BB962C8B-B14F-4D97-AF65-F5344CB8AC3E}">
        <p14:creationId xmlns:p14="http://schemas.microsoft.com/office/powerpoint/2010/main" val="238183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/>
              <a:t>Complex Pipeline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4C95D3-B13F-B84C-B20F-6A9A7BF55955}" type="slidenum">
              <a:rPr lang="en-US"/>
              <a:pPr/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64518" name="Group 3"/>
          <p:cNvGrpSpPr>
            <a:grpSpLocks/>
          </p:cNvGrpSpPr>
          <p:nvPr/>
        </p:nvGrpSpPr>
        <p:grpSpPr bwMode="auto">
          <a:xfrm>
            <a:off x="317500" y="1841500"/>
            <a:ext cx="812800" cy="812800"/>
            <a:chOff x="200" y="1584"/>
            <a:chExt cx="512" cy="512"/>
          </a:xfrm>
        </p:grpSpPr>
        <p:sp>
          <p:nvSpPr>
            <p:cNvPr id="64556" name="Rectangle 4"/>
            <p:cNvSpPr>
              <a:spLocks noChangeArrowheads="1"/>
            </p:cNvSpPr>
            <p:nvPr/>
          </p:nvSpPr>
          <p:spPr bwMode="auto">
            <a:xfrm>
              <a:off x="200" y="1584"/>
              <a:ext cx="512" cy="5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64557" name="Rectangle 5"/>
            <p:cNvSpPr>
              <a:spLocks noChangeArrowheads="1"/>
            </p:cNvSpPr>
            <p:nvPr/>
          </p:nvSpPr>
          <p:spPr bwMode="auto">
            <a:xfrm>
              <a:off x="341" y="1711"/>
              <a:ext cx="2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Calibri"/>
                  <a:cs typeface="Calibri"/>
                </a:rPr>
                <a:t>IF</a:t>
              </a:r>
            </a:p>
          </p:txBody>
        </p:sp>
      </p:grpSp>
      <p:sp>
        <p:nvSpPr>
          <p:cNvPr id="64519" name="Rectangle 6"/>
          <p:cNvSpPr>
            <a:spLocks noChangeArrowheads="1"/>
          </p:cNvSpPr>
          <p:nvPr/>
        </p:nvSpPr>
        <p:spPr bwMode="auto">
          <a:xfrm>
            <a:off x="1528763" y="2043113"/>
            <a:ext cx="65722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ID</a:t>
            </a:r>
          </a:p>
        </p:txBody>
      </p:sp>
      <p:sp>
        <p:nvSpPr>
          <p:cNvPr id="64520" name="Line 7"/>
          <p:cNvSpPr>
            <a:spLocks noChangeShapeType="1"/>
          </p:cNvSpPr>
          <p:nvPr/>
        </p:nvSpPr>
        <p:spPr bwMode="auto">
          <a:xfrm>
            <a:off x="1143000" y="2235200"/>
            <a:ext cx="292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4521" name="Rectangle 8"/>
          <p:cNvSpPr>
            <a:spLocks noChangeArrowheads="1"/>
          </p:cNvSpPr>
          <p:nvPr/>
        </p:nvSpPr>
        <p:spPr bwMode="auto">
          <a:xfrm>
            <a:off x="1435100" y="1866900"/>
            <a:ext cx="812800" cy="812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4522" name="Rectangle 9"/>
          <p:cNvSpPr>
            <a:spLocks noChangeArrowheads="1"/>
          </p:cNvSpPr>
          <p:nvPr/>
        </p:nvSpPr>
        <p:spPr bwMode="auto">
          <a:xfrm>
            <a:off x="2654300" y="1841500"/>
            <a:ext cx="850900" cy="8509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64523" name="Group 10"/>
          <p:cNvGrpSpPr>
            <a:grpSpLocks/>
          </p:cNvGrpSpPr>
          <p:nvPr/>
        </p:nvGrpSpPr>
        <p:grpSpPr bwMode="auto">
          <a:xfrm>
            <a:off x="7073900" y="1841500"/>
            <a:ext cx="812800" cy="812800"/>
            <a:chOff x="4456" y="1584"/>
            <a:chExt cx="512" cy="512"/>
          </a:xfrm>
        </p:grpSpPr>
        <p:sp>
          <p:nvSpPr>
            <p:cNvPr id="64554" name="Rectangle 11"/>
            <p:cNvSpPr>
              <a:spLocks noChangeArrowheads="1"/>
            </p:cNvSpPr>
            <p:nvPr/>
          </p:nvSpPr>
          <p:spPr bwMode="auto">
            <a:xfrm>
              <a:off x="4456" y="1584"/>
              <a:ext cx="512" cy="5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64555" name="Rectangle 12"/>
            <p:cNvSpPr>
              <a:spLocks noChangeArrowheads="1"/>
            </p:cNvSpPr>
            <p:nvPr/>
          </p:nvSpPr>
          <p:spPr bwMode="auto">
            <a:xfrm>
              <a:off x="4530" y="1711"/>
              <a:ext cx="39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>
                  <a:solidFill>
                    <a:srgbClr val="56127A"/>
                  </a:solidFill>
                  <a:latin typeface="Calibri"/>
                  <a:cs typeface="Calibri"/>
                </a:rPr>
                <a:t>WB</a:t>
              </a:r>
            </a:p>
          </p:txBody>
        </p:sp>
      </p:grpSp>
      <p:sp>
        <p:nvSpPr>
          <p:cNvPr id="64524" name="Rectangle 13"/>
          <p:cNvSpPr>
            <a:spLocks noChangeArrowheads="1"/>
          </p:cNvSpPr>
          <p:nvPr/>
        </p:nvSpPr>
        <p:spPr bwMode="auto">
          <a:xfrm>
            <a:off x="4140200" y="1079500"/>
            <a:ext cx="812800" cy="812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4525" name="Rectangle 14"/>
          <p:cNvSpPr>
            <a:spLocks noChangeArrowheads="1"/>
          </p:cNvSpPr>
          <p:nvPr/>
        </p:nvSpPr>
        <p:spPr bwMode="auto">
          <a:xfrm>
            <a:off x="4224981" y="1281113"/>
            <a:ext cx="68768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ALU</a:t>
            </a:r>
          </a:p>
        </p:txBody>
      </p:sp>
      <p:sp>
        <p:nvSpPr>
          <p:cNvPr id="64526" name="Rectangle 15"/>
          <p:cNvSpPr>
            <a:spLocks noChangeArrowheads="1"/>
          </p:cNvSpPr>
          <p:nvPr/>
        </p:nvSpPr>
        <p:spPr bwMode="auto">
          <a:xfrm>
            <a:off x="5422900" y="1079500"/>
            <a:ext cx="1168400" cy="812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4527" name="Rectangle 16"/>
          <p:cNvSpPr>
            <a:spLocks noChangeArrowheads="1"/>
          </p:cNvSpPr>
          <p:nvPr/>
        </p:nvSpPr>
        <p:spPr bwMode="auto">
          <a:xfrm>
            <a:off x="5605296" y="1281113"/>
            <a:ext cx="8448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Mem</a:t>
            </a:r>
          </a:p>
        </p:txBody>
      </p:sp>
      <p:sp>
        <p:nvSpPr>
          <p:cNvPr id="64528" name="Rectangle 17"/>
          <p:cNvSpPr>
            <a:spLocks noChangeArrowheads="1"/>
          </p:cNvSpPr>
          <p:nvPr/>
        </p:nvSpPr>
        <p:spPr bwMode="auto">
          <a:xfrm>
            <a:off x="4140200" y="2260600"/>
            <a:ext cx="1651000" cy="812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4529" name="Rectangle 18"/>
          <p:cNvSpPr>
            <a:spLocks noChangeArrowheads="1"/>
          </p:cNvSpPr>
          <p:nvPr/>
        </p:nvSpPr>
        <p:spPr bwMode="auto">
          <a:xfrm>
            <a:off x="4551537" y="2462213"/>
            <a:ext cx="79499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Fadd</a:t>
            </a:r>
          </a:p>
        </p:txBody>
      </p:sp>
      <p:sp>
        <p:nvSpPr>
          <p:cNvPr id="64530" name="Rectangle 19"/>
          <p:cNvSpPr>
            <a:spLocks noChangeArrowheads="1"/>
          </p:cNvSpPr>
          <p:nvPr/>
        </p:nvSpPr>
        <p:spPr bwMode="auto">
          <a:xfrm>
            <a:off x="4140200" y="3251200"/>
            <a:ext cx="1651000" cy="812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4531" name="Rectangle 20"/>
          <p:cNvSpPr>
            <a:spLocks noChangeArrowheads="1"/>
          </p:cNvSpPr>
          <p:nvPr/>
        </p:nvSpPr>
        <p:spPr bwMode="auto">
          <a:xfrm>
            <a:off x="4546267" y="3452813"/>
            <a:ext cx="80235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Fmul</a:t>
            </a:r>
          </a:p>
        </p:txBody>
      </p:sp>
      <p:sp>
        <p:nvSpPr>
          <p:cNvPr id="64532" name="Rectangle 21"/>
          <p:cNvSpPr>
            <a:spLocks noChangeArrowheads="1"/>
          </p:cNvSpPr>
          <p:nvPr/>
        </p:nvSpPr>
        <p:spPr bwMode="auto">
          <a:xfrm>
            <a:off x="4140200" y="4927600"/>
            <a:ext cx="1651000" cy="812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4533" name="Rectangle 22"/>
          <p:cNvSpPr>
            <a:spLocks noChangeArrowheads="1"/>
          </p:cNvSpPr>
          <p:nvPr/>
        </p:nvSpPr>
        <p:spPr bwMode="auto">
          <a:xfrm>
            <a:off x="4600386" y="5129213"/>
            <a:ext cx="69570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Fdiv</a:t>
            </a:r>
          </a:p>
        </p:txBody>
      </p:sp>
      <p:sp>
        <p:nvSpPr>
          <p:cNvPr id="64534" name="Oval 23"/>
          <p:cNvSpPr>
            <a:spLocks noChangeArrowheads="1"/>
          </p:cNvSpPr>
          <p:nvPr/>
        </p:nvSpPr>
        <p:spPr bwMode="auto">
          <a:xfrm>
            <a:off x="4870450" y="41973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4535" name="Oval 24"/>
          <p:cNvSpPr>
            <a:spLocks noChangeArrowheads="1"/>
          </p:cNvSpPr>
          <p:nvPr/>
        </p:nvSpPr>
        <p:spPr bwMode="auto">
          <a:xfrm>
            <a:off x="4876800" y="4343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4536" name="Oval 25"/>
          <p:cNvSpPr>
            <a:spLocks noChangeArrowheads="1"/>
          </p:cNvSpPr>
          <p:nvPr/>
        </p:nvSpPr>
        <p:spPr bwMode="auto">
          <a:xfrm>
            <a:off x="4870450" y="45021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4537" name="Oval 26"/>
          <p:cNvSpPr>
            <a:spLocks noChangeArrowheads="1"/>
          </p:cNvSpPr>
          <p:nvPr/>
        </p:nvSpPr>
        <p:spPr bwMode="auto">
          <a:xfrm>
            <a:off x="4876800" y="4648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64538" name="Group 27"/>
          <p:cNvGrpSpPr>
            <a:grpSpLocks/>
          </p:cNvGrpSpPr>
          <p:nvPr/>
        </p:nvGrpSpPr>
        <p:grpSpPr bwMode="auto">
          <a:xfrm>
            <a:off x="3505200" y="1447800"/>
            <a:ext cx="636588" cy="3836988"/>
            <a:chOff x="2208" y="1336"/>
            <a:chExt cx="401" cy="2417"/>
          </a:xfrm>
        </p:grpSpPr>
        <p:sp>
          <p:nvSpPr>
            <p:cNvPr id="64550" name="Freeform 28"/>
            <p:cNvSpPr>
              <a:spLocks/>
            </p:cNvSpPr>
            <p:nvPr/>
          </p:nvSpPr>
          <p:spPr bwMode="auto">
            <a:xfrm>
              <a:off x="2208" y="1336"/>
              <a:ext cx="401" cy="497"/>
            </a:xfrm>
            <a:custGeom>
              <a:avLst/>
              <a:gdLst>
                <a:gd name="T0" fmla="*/ 0 w 401"/>
                <a:gd name="T1" fmla="*/ 496 h 497"/>
                <a:gd name="T2" fmla="*/ 400 w 401"/>
                <a:gd name="T3" fmla="*/ 0 h 497"/>
                <a:gd name="T4" fmla="*/ 0 60000 65536"/>
                <a:gd name="T5" fmla="*/ 0 60000 65536"/>
                <a:gd name="T6" fmla="*/ 0 w 401"/>
                <a:gd name="T7" fmla="*/ 0 h 497"/>
                <a:gd name="T8" fmla="*/ 401 w 401"/>
                <a:gd name="T9" fmla="*/ 497 h 49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1" h="497">
                  <a:moveTo>
                    <a:pt x="0" y="496"/>
                  </a:moveTo>
                  <a:lnTo>
                    <a:pt x="400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64551" name="Freeform 29"/>
            <p:cNvSpPr>
              <a:spLocks/>
            </p:cNvSpPr>
            <p:nvPr/>
          </p:nvSpPr>
          <p:spPr bwMode="auto">
            <a:xfrm>
              <a:off x="2208" y="1824"/>
              <a:ext cx="401" cy="225"/>
            </a:xfrm>
            <a:custGeom>
              <a:avLst/>
              <a:gdLst>
                <a:gd name="T0" fmla="*/ 0 w 401"/>
                <a:gd name="T1" fmla="*/ 0 h 225"/>
                <a:gd name="T2" fmla="*/ 400 w 401"/>
                <a:gd name="T3" fmla="*/ 224 h 225"/>
                <a:gd name="T4" fmla="*/ 0 60000 65536"/>
                <a:gd name="T5" fmla="*/ 0 60000 65536"/>
                <a:gd name="T6" fmla="*/ 0 w 401"/>
                <a:gd name="T7" fmla="*/ 0 h 225"/>
                <a:gd name="T8" fmla="*/ 401 w 401"/>
                <a:gd name="T9" fmla="*/ 225 h 2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1" h="225">
                  <a:moveTo>
                    <a:pt x="0" y="0"/>
                  </a:moveTo>
                  <a:lnTo>
                    <a:pt x="400" y="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64552" name="Freeform 30"/>
            <p:cNvSpPr>
              <a:spLocks/>
            </p:cNvSpPr>
            <p:nvPr/>
          </p:nvSpPr>
          <p:spPr bwMode="auto">
            <a:xfrm>
              <a:off x="2208" y="1824"/>
              <a:ext cx="401" cy="841"/>
            </a:xfrm>
            <a:custGeom>
              <a:avLst/>
              <a:gdLst>
                <a:gd name="T0" fmla="*/ 0 w 401"/>
                <a:gd name="T1" fmla="*/ 0 h 841"/>
                <a:gd name="T2" fmla="*/ 400 w 401"/>
                <a:gd name="T3" fmla="*/ 840 h 841"/>
                <a:gd name="T4" fmla="*/ 0 60000 65536"/>
                <a:gd name="T5" fmla="*/ 0 60000 65536"/>
                <a:gd name="T6" fmla="*/ 0 w 401"/>
                <a:gd name="T7" fmla="*/ 0 h 841"/>
                <a:gd name="T8" fmla="*/ 401 w 401"/>
                <a:gd name="T9" fmla="*/ 841 h 8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1" h="841">
                  <a:moveTo>
                    <a:pt x="0" y="0"/>
                  </a:moveTo>
                  <a:lnTo>
                    <a:pt x="400" y="84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64553" name="Freeform 31"/>
            <p:cNvSpPr>
              <a:spLocks/>
            </p:cNvSpPr>
            <p:nvPr/>
          </p:nvSpPr>
          <p:spPr bwMode="auto">
            <a:xfrm>
              <a:off x="2208" y="1832"/>
              <a:ext cx="393" cy="1921"/>
            </a:xfrm>
            <a:custGeom>
              <a:avLst/>
              <a:gdLst>
                <a:gd name="T0" fmla="*/ 0 w 393"/>
                <a:gd name="T1" fmla="*/ 0 h 1921"/>
                <a:gd name="T2" fmla="*/ 392 w 393"/>
                <a:gd name="T3" fmla="*/ 1920 h 1921"/>
                <a:gd name="T4" fmla="*/ 0 60000 65536"/>
                <a:gd name="T5" fmla="*/ 0 60000 65536"/>
                <a:gd name="T6" fmla="*/ 0 w 393"/>
                <a:gd name="T7" fmla="*/ 0 h 1921"/>
                <a:gd name="T8" fmla="*/ 393 w 393"/>
                <a:gd name="T9" fmla="*/ 1921 h 19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3" h="1921">
                  <a:moveTo>
                    <a:pt x="0" y="0"/>
                  </a:moveTo>
                  <a:lnTo>
                    <a:pt x="392" y="192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64539" name="Freeform 32"/>
          <p:cNvSpPr>
            <a:spLocks/>
          </p:cNvSpPr>
          <p:nvPr/>
        </p:nvSpPr>
        <p:spPr bwMode="auto">
          <a:xfrm>
            <a:off x="6604000" y="1460500"/>
            <a:ext cx="446088" cy="484188"/>
          </a:xfrm>
          <a:custGeom>
            <a:avLst/>
            <a:gdLst>
              <a:gd name="T0" fmla="*/ 280 w 281"/>
              <a:gd name="T1" fmla="*/ 304 h 305"/>
              <a:gd name="T2" fmla="*/ 0 w 281"/>
              <a:gd name="T3" fmla="*/ 0 h 305"/>
              <a:gd name="T4" fmla="*/ 0 60000 65536"/>
              <a:gd name="T5" fmla="*/ 0 60000 65536"/>
              <a:gd name="T6" fmla="*/ 0 w 281"/>
              <a:gd name="T7" fmla="*/ 0 h 305"/>
              <a:gd name="T8" fmla="*/ 281 w 281"/>
              <a:gd name="T9" fmla="*/ 305 h 3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1" h="305">
                <a:moveTo>
                  <a:pt x="280" y="304"/>
                </a:move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4540" name="Freeform 33"/>
          <p:cNvSpPr>
            <a:spLocks/>
          </p:cNvSpPr>
          <p:nvPr/>
        </p:nvSpPr>
        <p:spPr bwMode="auto">
          <a:xfrm>
            <a:off x="5803900" y="2273300"/>
            <a:ext cx="1233488" cy="331788"/>
          </a:xfrm>
          <a:custGeom>
            <a:avLst/>
            <a:gdLst>
              <a:gd name="T0" fmla="*/ 776 w 777"/>
              <a:gd name="T1" fmla="*/ 0 h 209"/>
              <a:gd name="T2" fmla="*/ 0 w 777"/>
              <a:gd name="T3" fmla="*/ 208 h 209"/>
              <a:gd name="T4" fmla="*/ 0 60000 65536"/>
              <a:gd name="T5" fmla="*/ 0 60000 65536"/>
              <a:gd name="T6" fmla="*/ 0 w 777"/>
              <a:gd name="T7" fmla="*/ 0 h 209"/>
              <a:gd name="T8" fmla="*/ 777 w 777"/>
              <a:gd name="T9" fmla="*/ 209 h 20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77" h="209">
                <a:moveTo>
                  <a:pt x="776" y="0"/>
                </a:moveTo>
                <a:lnTo>
                  <a:pt x="0" y="20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4541" name="Freeform 34"/>
          <p:cNvSpPr>
            <a:spLocks/>
          </p:cNvSpPr>
          <p:nvPr/>
        </p:nvSpPr>
        <p:spPr bwMode="auto">
          <a:xfrm>
            <a:off x="5803900" y="2438400"/>
            <a:ext cx="1246188" cy="1144588"/>
          </a:xfrm>
          <a:custGeom>
            <a:avLst/>
            <a:gdLst>
              <a:gd name="T0" fmla="*/ 784 w 785"/>
              <a:gd name="T1" fmla="*/ 0 h 721"/>
              <a:gd name="T2" fmla="*/ 0 w 785"/>
              <a:gd name="T3" fmla="*/ 720 h 721"/>
              <a:gd name="T4" fmla="*/ 0 60000 65536"/>
              <a:gd name="T5" fmla="*/ 0 60000 65536"/>
              <a:gd name="T6" fmla="*/ 0 w 785"/>
              <a:gd name="T7" fmla="*/ 0 h 721"/>
              <a:gd name="T8" fmla="*/ 785 w 785"/>
              <a:gd name="T9" fmla="*/ 721 h 72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85" h="721">
                <a:moveTo>
                  <a:pt x="784" y="0"/>
                </a:moveTo>
                <a:lnTo>
                  <a:pt x="0" y="72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4542" name="Freeform 35"/>
          <p:cNvSpPr>
            <a:spLocks/>
          </p:cNvSpPr>
          <p:nvPr/>
        </p:nvSpPr>
        <p:spPr bwMode="auto">
          <a:xfrm>
            <a:off x="5816600" y="2590800"/>
            <a:ext cx="1233488" cy="2719388"/>
          </a:xfrm>
          <a:custGeom>
            <a:avLst/>
            <a:gdLst>
              <a:gd name="T0" fmla="*/ 776 w 777"/>
              <a:gd name="T1" fmla="*/ 0 h 1713"/>
              <a:gd name="T2" fmla="*/ 0 w 777"/>
              <a:gd name="T3" fmla="*/ 1712 h 1713"/>
              <a:gd name="T4" fmla="*/ 0 60000 65536"/>
              <a:gd name="T5" fmla="*/ 0 60000 65536"/>
              <a:gd name="T6" fmla="*/ 0 w 777"/>
              <a:gd name="T7" fmla="*/ 0 h 1713"/>
              <a:gd name="T8" fmla="*/ 777 w 777"/>
              <a:gd name="T9" fmla="*/ 1713 h 171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77" h="1713">
                <a:moveTo>
                  <a:pt x="776" y="0"/>
                </a:moveTo>
                <a:lnTo>
                  <a:pt x="0" y="171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4543" name="Freeform 36"/>
          <p:cNvSpPr>
            <a:spLocks/>
          </p:cNvSpPr>
          <p:nvPr/>
        </p:nvSpPr>
        <p:spPr bwMode="auto">
          <a:xfrm>
            <a:off x="4965700" y="1460500"/>
            <a:ext cx="2084388" cy="623888"/>
          </a:xfrm>
          <a:custGeom>
            <a:avLst/>
            <a:gdLst>
              <a:gd name="T0" fmla="*/ 0 w 1313"/>
              <a:gd name="T1" fmla="*/ 0 h 393"/>
              <a:gd name="T2" fmla="*/ 120 w 1313"/>
              <a:gd name="T3" fmla="*/ 0 h 393"/>
              <a:gd name="T4" fmla="*/ 120 w 1313"/>
              <a:gd name="T5" fmla="*/ 392 h 393"/>
              <a:gd name="T6" fmla="*/ 1312 w 1313"/>
              <a:gd name="T7" fmla="*/ 392 h 393"/>
              <a:gd name="T8" fmla="*/ 0 60000 65536"/>
              <a:gd name="T9" fmla="*/ 0 60000 65536"/>
              <a:gd name="T10" fmla="*/ 0 60000 65536"/>
              <a:gd name="T11" fmla="*/ 0 60000 65536"/>
              <a:gd name="T12" fmla="*/ 0 w 1313"/>
              <a:gd name="T13" fmla="*/ 0 h 393"/>
              <a:gd name="T14" fmla="*/ 1313 w 1313"/>
              <a:gd name="T15" fmla="*/ 393 h 39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3" h="393">
                <a:moveTo>
                  <a:pt x="0" y="0"/>
                </a:moveTo>
                <a:lnTo>
                  <a:pt x="120" y="0"/>
                </a:lnTo>
                <a:lnTo>
                  <a:pt x="120" y="392"/>
                </a:lnTo>
                <a:lnTo>
                  <a:pt x="1312" y="39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4544" name="Line 37"/>
          <p:cNvSpPr>
            <a:spLocks noChangeShapeType="1"/>
          </p:cNvSpPr>
          <p:nvPr/>
        </p:nvSpPr>
        <p:spPr bwMode="auto">
          <a:xfrm>
            <a:off x="5168900" y="1460500"/>
            <a:ext cx="241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4545" name="Freeform 38"/>
          <p:cNvSpPr>
            <a:spLocks/>
          </p:cNvSpPr>
          <p:nvPr/>
        </p:nvSpPr>
        <p:spPr bwMode="auto">
          <a:xfrm>
            <a:off x="3086100" y="762000"/>
            <a:ext cx="5183188" cy="1487488"/>
          </a:xfrm>
          <a:custGeom>
            <a:avLst/>
            <a:gdLst>
              <a:gd name="T0" fmla="*/ 3032 w 3265"/>
              <a:gd name="T1" fmla="*/ 936 h 937"/>
              <a:gd name="T2" fmla="*/ 3264 w 3265"/>
              <a:gd name="T3" fmla="*/ 936 h 937"/>
              <a:gd name="T4" fmla="*/ 3264 w 3265"/>
              <a:gd name="T5" fmla="*/ 0 h 937"/>
              <a:gd name="T6" fmla="*/ 0 w 3265"/>
              <a:gd name="T7" fmla="*/ 0 h 937"/>
              <a:gd name="T8" fmla="*/ 0 w 3265"/>
              <a:gd name="T9" fmla="*/ 680 h 9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65"/>
              <a:gd name="T16" fmla="*/ 0 h 937"/>
              <a:gd name="T17" fmla="*/ 3265 w 3265"/>
              <a:gd name="T18" fmla="*/ 937 h 9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65" h="937">
                <a:moveTo>
                  <a:pt x="3032" y="936"/>
                </a:moveTo>
                <a:lnTo>
                  <a:pt x="3264" y="936"/>
                </a:lnTo>
                <a:lnTo>
                  <a:pt x="3264" y="0"/>
                </a:lnTo>
                <a:lnTo>
                  <a:pt x="0" y="0"/>
                </a:lnTo>
                <a:lnTo>
                  <a:pt x="0" y="68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4546" name="Rectangle 39"/>
          <p:cNvSpPr>
            <a:spLocks noChangeArrowheads="1"/>
          </p:cNvSpPr>
          <p:nvPr/>
        </p:nvSpPr>
        <p:spPr bwMode="auto">
          <a:xfrm>
            <a:off x="2582863" y="2043113"/>
            <a:ext cx="100012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Issue</a:t>
            </a:r>
          </a:p>
        </p:txBody>
      </p:sp>
      <p:sp>
        <p:nvSpPr>
          <p:cNvPr id="64547" name="Line 40"/>
          <p:cNvSpPr>
            <a:spLocks noChangeShapeType="1"/>
          </p:cNvSpPr>
          <p:nvPr/>
        </p:nvSpPr>
        <p:spPr bwMode="auto">
          <a:xfrm>
            <a:off x="2273300" y="2273300"/>
            <a:ext cx="368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64548" name="Rectangle 41"/>
          <p:cNvSpPr>
            <a:spLocks noChangeArrowheads="1"/>
          </p:cNvSpPr>
          <p:nvPr/>
        </p:nvSpPr>
        <p:spPr bwMode="auto">
          <a:xfrm>
            <a:off x="2605088" y="2746375"/>
            <a:ext cx="900187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GPR’s</a:t>
            </a:r>
          </a:p>
          <a:p>
            <a:pPr>
              <a:spcBef>
                <a:spcPct val="0"/>
              </a:spcBef>
            </a:pPr>
            <a:r>
              <a:rPr lang="en-US" sz="2400">
                <a:solidFill>
                  <a:srgbClr val="56127A"/>
                </a:solidFill>
                <a:latin typeface="Calibri"/>
                <a:cs typeface="Calibri"/>
              </a:rPr>
              <a:t>FPR’s</a:t>
            </a:r>
          </a:p>
        </p:txBody>
      </p:sp>
      <p:sp>
        <p:nvSpPr>
          <p:cNvPr id="64549" name="Text Box 42"/>
          <p:cNvSpPr txBox="1">
            <a:spLocks noChangeArrowheads="1"/>
          </p:cNvSpPr>
          <p:nvPr/>
        </p:nvSpPr>
        <p:spPr bwMode="auto">
          <a:xfrm>
            <a:off x="249238" y="4040188"/>
            <a:ext cx="329406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i="1">
                <a:solidFill>
                  <a:srgbClr val="000000"/>
                </a:solidFill>
                <a:latin typeface="Calibri"/>
                <a:cs typeface="Calibri"/>
              </a:rPr>
              <a:t>Can we solve write hazards without equalizing all pipeline depths and without bypassing?</a:t>
            </a:r>
          </a:p>
        </p:txBody>
      </p:sp>
    </p:spTree>
    <p:extLst>
      <p:ext uri="{BB962C8B-B14F-4D97-AF65-F5344CB8AC3E}">
        <p14:creationId xmlns:p14="http://schemas.microsoft.com/office/powerpoint/2010/main" val="271285922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/>
              <a:t>Types of Data Hazards 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E21636-62B0-DB43-BD07-0AA59B12012A}" type="slidenum">
              <a:rPr lang="en-US"/>
              <a:pPr/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37894" name="Rectangle 3"/>
          <p:cNvSpPr>
            <a:spLocks noChangeArrowheads="1"/>
          </p:cNvSpPr>
          <p:nvPr/>
        </p:nvSpPr>
        <p:spPr bwMode="auto">
          <a:xfrm>
            <a:off x="738188" y="804862"/>
            <a:ext cx="7796212" cy="13824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Consider executing a sequence of 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		</a:t>
            </a:r>
            <a:r>
              <a:rPr lang="en-US" sz="2400" dirty="0" err="1">
                <a:solidFill>
                  <a:srgbClr val="56127A"/>
                </a:solidFill>
                <a:latin typeface="Calibri"/>
                <a:cs typeface="Calibri"/>
              </a:rPr>
              <a:t>r</a:t>
            </a:r>
            <a:r>
              <a:rPr lang="en-US" sz="2800" baseline="-25000" dirty="0" err="1">
                <a:solidFill>
                  <a:srgbClr val="56127A"/>
                </a:solidFill>
                <a:latin typeface="Calibri"/>
                <a:cs typeface="Calibri"/>
              </a:rPr>
              <a:t>k</a:t>
            </a: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  ← </a:t>
            </a:r>
            <a:r>
              <a:rPr lang="en-US" sz="2400" dirty="0" err="1">
                <a:solidFill>
                  <a:srgbClr val="56127A"/>
                </a:solidFill>
                <a:latin typeface="Calibri"/>
                <a:cs typeface="Calibri"/>
              </a:rPr>
              <a:t>r</a:t>
            </a:r>
            <a:r>
              <a:rPr lang="en-US" sz="2800" baseline="-25000" dirty="0" err="1">
                <a:solidFill>
                  <a:srgbClr val="56127A"/>
                </a:solidFill>
                <a:latin typeface="Calibri"/>
                <a:cs typeface="Calibri"/>
              </a:rPr>
              <a:t>i</a:t>
            </a: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  op  </a:t>
            </a:r>
            <a:r>
              <a:rPr lang="en-US" sz="2400" dirty="0" err="1">
                <a:solidFill>
                  <a:srgbClr val="56127A"/>
                </a:solidFill>
                <a:latin typeface="Calibri"/>
                <a:cs typeface="Calibri"/>
              </a:rPr>
              <a:t>r</a:t>
            </a:r>
            <a:r>
              <a:rPr lang="en-US" sz="2800" baseline="-25000" dirty="0" err="1">
                <a:solidFill>
                  <a:srgbClr val="56127A"/>
                </a:solidFill>
                <a:latin typeface="Calibri"/>
                <a:cs typeface="Calibri"/>
              </a:rPr>
              <a:t>j</a:t>
            </a: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type of instructions</a:t>
            </a:r>
          </a:p>
        </p:txBody>
      </p:sp>
      <p:sp>
        <p:nvSpPr>
          <p:cNvPr id="37895" name="Line 6"/>
          <p:cNvSpPr>
            <a:spLocks noChangeShapeType="1"/>
          </p:cNvSpPr>
          <p:nvPr/>
        </p:nvSpPr>
        <p:spPr bwMode="auto">
          <a:xfrm>
            <a:off x="2895600" y="2819400"/>
            <a:ext cx="457200" cy="21749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w="lg" len="lg"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1157288" y="2065337"/>
            <a:ext cx="6032500" cy="12593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libri"/>
                <a:cs typeface="Calibri"/>
              </a:rPr>
              <a:t>Data-dependence</a:t>
            </a:r>
          </a:p>
          <a:p>
            <a:pPr lvl="3"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r</a:t>
            </a:r>
            <a:r>
              <a:rPr lang="en-US" sz="2400" baseline="-25000" dirty="0">
                <a:solidFill>
                  <a:srgbClr val="56127A"/>
                </a:solidFill>
                <a:latin typeface="Calibri"/>
                <a:cs typeface="Calibri"/>
              </a:rPr>
              <a:t>3</a:t>
            </a: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 ←  r</a:t>
            </a:r>
            <a:r>
              <a:rPr lang="en-US" sz="2400" baseline="-25000" dirty="0">
                <a:solidFill>
                  <a:srgbClr val="56127A"/>
                </a:solidFill>
                <a:latin typeface="Calibri"/>
                <a:cs typeface="Calibri"/>
              </a:rPr>
              <a:t>1</a:t>
            </a: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 op r</a:t>
            </a:r>
            <a:r>
              <a:rPr lang="en-US" sz="2400" baseline="-25000" dirty="0">
                <a:solidFill>
                  <a:srgbClr val="56127A"/>
                </a:solidFill>
                <a:latin typeface="Calibri"/>
                <a:cs typeface="Calibri"/>
              </a:rPr>
              <a:t>2</a:t>
            </a: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 	Read-after-Write  </a:t>
            </a:r>
          </a:p>
          <a:p>
            <a:pPr lvl="3"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r</a:t>
            </a:r>
            <a:r>
              <a:rPr lang="en-US" sz="2400" baseline="-25000" dirty="0">
                <a:solidFill>
                  <a:srgbClr val="56127A"/>
                </a:solidFill>
                <a:latin typeface="Calibri"/>
                <a:cs typeface="Calibri"/>
              </a:rPr>
              <a:t>5</a:t>
            </a: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 ←  r</a:t>
            </a:r>
            <a:r>
              <a:rPr lang="en-US" sz="2400" baseline="-25000" dirty="0">
                <a:solidFill>
                  <a:srgbClr val="56127A"/>
                </a:solidFill>
                <a:latin typeface="Calibri"/>
                <a:cs typeface="Calibri"/>
              </a:rPr>
              <a:t>3</a:t>
            </a: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 op r</a:t>
            </a:r>
            <a:r>
              <a:rPr lang="en-US" sz="2400" baseline="-25000" dirty="0">
                <a:solidFill>
                  <a:srgbClr val="56127A"/>
                </a:solidFill>
                <a:latin typeface="Calibri"/>
                <a:cs typeface="Calibri"/>
              </a:rPr>
              <a:t>4	</a:t>
            </a: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(RAW) hazard</a:t>
            </a:r>
          </a:p>
        </p:txBody>
      </p:sp>
      <p:grpSp>
        <p:nvGrpSpPr>
          <p:cNvPr id="37897" name="Group 8"/>
          <p:cNvGrpSpPr>
            <a:grpSpLocks/>
          </p:cNvGrpSpPr>
          <p:nvPr/>
        </p:nvGrpSpPr>
        <p:grpSpPr bwMode="auto">
          <a:xfrm>
            <a:off x="1157288" y="3400430"/>
            <a:ext cx="5998769" cy="1258889"/>
            <a:chOff x="563" y="2663"/>
            <a:chExt cx="3613" cy="793"/>
          </a:xfrm>
        </p:grpSpPr>
        <p:sp>
          <p:nvSpPr>
            <p:cNvPr id="37903" name="Line 9"/>
            <p:cNvSpPr>
              <a:spLocks noChangeShapeType="1"/>
            </p:cNvSpPr>
            <p:nvPr/>
          </p:nvSpPr>
          <p:spPr bwMode="auto">
            <a:xfrm flipH="1">
              <a:off x="1634" y="3065"/>
              <a:ext cx="368" cy="144"/>
            </a:xfrm>
            <a:prstGeom prst="line">
              <a:avLst/>
            </a:prstGeom>
            <a:noFill/>
            <a:ln w="28575">
              <a:noFill/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37904" name="Rectangle 10"/>
            <p:cNvSpPr>
              <a:spLocks noChangeArrowheads="1"/>
            </p:cNvSpPr>
            <p:nvPr/>
          </p:nvSpPr>
          <p:spPr bwMode="auto">
            <a:xfrm>
              <a:off x="563" y="2663"/>
              <a:ext cx="3613" cy="7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800" dirty="0">
                  <a:solidFill>
                    <a:srgbClr val="000000"/>
                  </a:solidFill>
                  <a:latin typeface="Calibri"/>
                  <a:cs typeface="Calibri"/>
                </a:rPr>
                <a:t>Anti-dependence</a:t>
              </a:r>
            </a:p>
            <a:p>
              <a:pPr lvl="3">
                <a:spcBef>
                  <a:spcPct val="0"/>
                </a:spcBef>
              </a:pP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cs typeface="Calibri"/>
                </a:rPr>
                <a:t>3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 ←  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cs typeface="Calibri"/>
                </a:rPr>
                <a:t>1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 op 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cs typeface="Calibri"/>
                </a:rPr>
                <a:t>2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	Write-after-Read </a:t>
              </a:r>
            </a:p>
            <a:p>
              <a:pPr lvl="3">
                <a:spcBef>
                  <a:spcPct val="0"/>
                </a:spcBef>
              </a:pP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cs typeface="Calibri"/>
                </a:rPr>
                <a:t>1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 ←  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cs typeface="Calibri"/>
                </a:rPr>
                <a:t>4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 op 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cs typeface="Calibri"/>
                </a:rPr>
                <a:t>5	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(WAR) hazard</a:t>
              </a:r>
            </a:p>
          </p:txBody>
        </p:sp>
      </p:grpSp>
      <p:grpSp>
        <p:nvGrpSpPr>
          <p:cNvPr id="37898" name="Group 11"/>
          <p:cNvGrpSpPr>
            <a:grpSpLocks/>
          </p:cNvGrpSpPr>
          <p:nvPr/>
        </p:nvGrpSpPr>
        <p:grpSpPr bwMode="auto">
          <a:xfrm>
            <a:off x="1157288" y="4630744"/>
            <a:ext cx="6077652" cy="1258889"/>
            <a:chOff x="572" y="3574"/>
            <a:chExt cx="3751" cy="793"/>
          </a:xfrm>
        </p:grpSpPr>
        <p:sp>
          <p:nvSpPr>
            <p:cNvPr id="37901" name="Rectangle 12"/>
            <p:cNvSpPr>
              <a:spLocks noChangeArrowheads="1"/>
            </p:cNvSpPr>
            <p:nvPr/>
          </p:nvSpPr>
          <p:spPr bwMode="auto">
            <a:xfrm>
              <a:off x="572" y="3574"/>
              <a:ext cx="3751" cy="7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800" dirty="0">
                  <a:solidFill>
                    <a:srgbClr val="000000"/>
                  </a:solidFill>
                  <a:latin typeface="Calibri"/>
                  <a:cs typeface="Calibri"/>
                </a:rPr>
                <a:t>Output-dependence</a:t>
              </a:r>
            </a:p>
            <a:p>
              <a:pPr lvl="3">
                <a:spcBef>
                  <a:spcPct val="0"/>
                </a:spcBef>
              </a:pP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cs typeface="Calibri"/>
                </a:rPr>
                <a:t>3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 ←  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cs typeface="Calibri"/>
                </a:rPr>
                <a:t>1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 op 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cs typeface="Calibri"/>
                </a:rPr>
                <a:t>2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  	Write-after-Write </a:t>
              </a:r>
            </a:p>
            <a:p>
              <a:pPr lvl="3">
                <a:spcBef>
                  <a:spcPct val="0"/>
                </a:spcBef>
              </a:pP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cs typeface="Calibri"/>
                </a:rPr>
                <a:t>3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 ←  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cs typeface="Calibri"/>
                </a:rPr>
                <a:t>6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 op r</a:t>
              </a:r>
              <a:r>
                <a:rPr lang="en-US" sz="2400" baseline="-25000" dirty="0">
                  <a:solidFill>
                    <a:srgbClr val="56127A"/>
                  </a:solidFill>
                  <a:latin typeface="Calibri"/>
                  <a:cs typeface="Calibri"/>
                </a:rPr>
                <a:t>7</a:t>
              </a:r>
              <a:r>
                <a:rPr lang="en-US" sz="2400" dirty="0">
                  <a:solidFill>
                    <a:srgbClr val="56127A"/>
                  </a:solidFill>
                  <a:latin typeface="Calibri"/>
                  <a:cs typeface="Calibri"/>
                </a:rPr>
                <a:t>   	(WAW) hazard</a:t>
              </a:r>
            </a:p>
          </p:txBody>
        </p:sp>
        <p:sp>
          <p:nvSpPr>
            <p:cNvPr id="37902" name="Freeform 13"/>
            <p:cNvSpPr>
              <a:spLocks/>
            </p:cNvSpPr>
            <p:nvPr/>
          </p:nvSpPr>
          <p:spPr bwMode="auto">
            <a:xfrm>
              <a:off x="1380" y="3952"/>
              <a:ext cx="84" cy="216"/>
            </a:xfrm>
            <a:custGeom>
              <a:avLst/>
              <a:gdLst>
                <a:gd name="T0" fmla="*/ 60 w 84"/>
                <a:gd name="T1" fmla="*/ 0 h 216"/>
                <a:gd name="T2" fmla="*/ 12 w 84"/>
                <a:gd name="T3" fmla="*/ 56 h 216"/>
                <a:gd name="T4" fmla="*/ 12 w 84"/>
                <a:gd name="T5" fmla="*/ 184 h 216"/>
                <a:gd name="T6" fmla="*/ 84 w 84"/>
                <a:gd name="T7" fmla="*/ 216 h 2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216"/>
                <a:gd name="T14" fmla="*/ 84 w 84"/>
                <a:gd name="T15" fmla="*/ 216 h 2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216">
                  <a:moveTo>
                    <a:pt x="60" y="0"/>
                  </a:moveTo>
                  <a:cubicBezTo>
                    <a:pt x="40" y="12"/>
                    <a:pt x="20" y="25"/>
                    <a:pt x="12" y="56"/>
                  </a:cubicBezTo>
                  <a:cubicBezTo>
                    <a:pt x="4" y="87"/>
                    <a:pt x="0" y="157"/>
                    <a:pt x="12" y="184"/>
                  </a:cubicBezTo>
                  <a:cubicBezTo>
                    <a:pt x="24" y="211"/>
                    <a:pt x="54" y="213"/>
                    <a:pt x="84" y="216"/>
                  </a:cubicBezTo>
                </a:path>
              </a:pathLst>
            </a:custGeom>
            <a:noFill/>
            <a:ln w="28575">
              <a:noFill/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37899" name="Line 14"/>
          <p:cNvSpPr>
            <a:spLocks noChangeShapeType="1"/>
          </p:cNvSpPr>
          <p:nvPr/>
        </p:nvSpPr>
        <p:spPr bwMode="auto">
          <a:xfrm flipH="1">
            <a:off x="2819400" y="4114800"/>
            <a:ext cx="5334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7900" name="Freeform 16"/>
          <p:cNvSpPr>
            <a:spLocks/>
          </p:cNvSpPr>
          <p:nvPr/>
        </p:nvSpPr>
        <p:spPr bwMode="auto">
          <a:xfrm>
            <a:off x="2286000" y="5334000"/>
            <a:ext cx="317500" cy="381000"/>
          </a:xfrm>
          <a:custGeom>
            <a:avLst/>
            <a:gdLst>
              <a:gd name="T0" fmla="*/ 152 w 200"/>
              <a:gd name="T1" fmla="*/ 0 h 240"/>
              <a:gd name="T2" fmla="*/ 8 w 200"/>
              <a:gd name="T3" fmla="*/ 96 h 240"/>
              <a:gd name="T4" fmla="*/ 200 w 200"/>
              <a:gd name="T5" fmla="*/ 240 h 240"/>
              <a:gd name="T6" fmla="*/ 0 60000 65536"/>
              <a:gd name="T7" fmla="*/ 0 60000 65536"/>
              <a:gd name="T8" fmla="*/ 0 60000 65536"/>
              <a:gd name="T9" fmla="*/ 0 w 200"/>
              <a:gd name="T10" fmla="*/ 0 h 240"/>
              <a:gd name="T11" fmla="*/ 200 w 20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240">
                <a:moveTo>
                  <a:pt x="152" y="0"/>
                </a:moveTo>
                <a:cubicBezTo>
                  <a:pt x="76" y="28"/>
                  <a:pt x="0" y="56"/>
                  <a:pt x="8" y="96"/>
                </a:cubicBezTo>
                <a:cubicBezTo>
                  <a:pt x="16" y="136"/>
                  <a:pt x="108" y="188"/>
                  <a:pt x="200" y="24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36895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vs. Memory Dependence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Data hazards due to register operands can be determined at the decode stage, but data hazards due to memory  operands can be determined only after computing the effective address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Store:</a:t>
            </a:r>
            <a:r>
              <a:rPr lang="en-US" sz="2800" b="1" dirty="0"/>
              <a:t>		</a:t>
            </a:r>
            <a:r>
              <a:rPr lang="en-US" sz="2800" b="1" dirty="0">
                <a:latin typeface="Courier"/>
                <a:cs typeface="Courier"/>
              </a:rPr>
              <a:t>M[r1 + disp1] </a:t>
            </a:r>
            <a:r>
              <a:rPr lang="en-US" sz="2800" dirty="0">
                <a:solidFill>
                  <a:srgbClr val="56127A"/>
                </a:solidFill>
              </a:rPr>
              <a:t>←</a:t>
            </a:r>
            <a:r>
              <a:rPr lang="en-US" sz="2800" b="1" dirty="0">
                <a:latin typeface="Courier"/>
                <a:cs typeface="Courier"/>
              </a:rPr>
              <a:t> r2  </a:t>
            </a:r>
          </a:p>
          <a:p>
            <a:pPr marL="0" indent="0">
              <a:buNone/>
            </a:pPr>
            <a:r>
              <a:rPr lang="en-US" sz="2800" dirty="0"/>
              <a:t>Load:		</a:t>
            </a:r>
            <a:r>
              <a:rPr lang="en-US" sz="2800" b="1" dirty="0">
                <a:latin typeface="Courier"/>
                <a:cs typeface="Courier"/>
              </a:rPr>
              <a:t>r3 </a:t>
            </a:r>
            <a:r>
              <a:rPr lang="en-US" sz="2800" dirty="0">
                <a:solidFill>
                  <a:srgbClr val="56127A"/>
                </a:solidFill>
              </a:rPr>
              <a:t>←</a:t>
            </a:r>
            <a:r>
              <a:rPr lang="en-US" sz="2800" b="1" dirty="0">
                <a:latin typeface="Courier"/>
                <a:cs typeface="Courier"/>
              </a:rPr>
              <a:t> M[r4 + disp2]</a:t>
            </a:r>
          </a:p>
          <a:p>
            <a:pPr marL="0" indent="0">
              <a:buNone/>
            </a:pPr>
            <a:endParaRPr lang="en-US" sz="28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/>
              <a:t>Does </a:t>
            </a:r>
            <a:r>
              <a:rPr lang="en-US" sz="2800" b="1" dirty="0">
                <a:latin typeface="Courier"/>
                <a:cs typeface="Courier"/>
              </a:rPr>
              <a:t>(r1 + disp1) = (r4 + disp2) </a:t>
            </a:r>
            <a:r>
              <a:rPr lang="en-US" sz="2800" dirty="0"/>
              <a:t>?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E7EF-478B-054A-8F7A-E530D2F8CC9B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0543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/>
              <a:t>Data Hazards: An Example</a:t>
            </a:r>
            <a:endParaRPr lang="en-US" sz="2000" i="1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F7D0CA-EA7C-A64C-B3F9-1C1619F0DF13}" type="slidenum">
              <a:rPr lang="en-US"/>
              <a:pPr/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41990" name="Rectangle 3"/>
          <p:cNvSpPr>
            <a:spLocks noChangeArrowheads="1"/>
          </p:cNvSpPr>
          <p:nvPr/>
        </p:nvSpPr>
        <p:spPr bwMode="auto">
          <a:xfrm>
            <a:off x="1992313" y="990600"/>
            <a:ext cx="5030763" cy="34753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alibri"/>
                <a:cs typeface="Calibri"/>
              </a:rPr>
              <a:t>1 	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FDIV.D		f6, 	f6,	f4</a:t>
            </a:r>
          </a:p>
          <a:p>
            <a:pPr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alibri"/>
                <a:cs typeface="Calibri"/>
              </a:rPr>
              <a:t>2 	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FLD		f2,	45(x3)</a:t>
            </a:r>
          </a:p>
          <a:p>
            <a:pPr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alibri"/>
                <a:cs typeface="Calibri"/>
              </a:rPr>
              <a:t>3 	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FMUL.D		f0,	f2,	f4</a:t>
            </a:r>
          </a:p>
          <a:p>
            <a:pPr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alibri"/>
                <a:cs typeface="Calibri"/>
              </a:rPr>
              <a:t>4 	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FDIV.D		f8,	f6,	f2</a:t>
            </a:r>
          </a:p>
          <a:p>
            <a:pPr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alibri"/>
                <a:cs typeface="Calibri"/>
              </a:rPr>
              <a:t>5	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FSUB.D		f10,	f0,	f6</a:t>
            </a:r>
          </a:p>
          <a:p>
            <a:pPr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2000" i="1" baseline="-25000" dirty="0">
                <a:solidFill>
                  <a:srgbClr val="000000"/>
                </a:solidFill>
                <a:latin typeface="Calibri"/>
                <a:cs typeface="Calibri"/>
              </a:rPr>
              <a:t>6 	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FADD.D		f6,	f8,	f2</a:t>
            </a:r>
          </a:p>
        </p:txBody>
      </p:sp>
      <p:sp>
        <p:nvSpPr>
          <p:cNvPr id="1758212" name="Text Box 4"/>
          <p:cNvSpPr txBox="1">
            <a:spLocks noChangeArrowheads="1"/>
          </p:cNvSpPr>
          <p:nvPr/>
        </p:nvSpPr>
        <p:spPr bwMode="auto">
          <a:xfrm>
            <a:off x="3352800" y="4730750"/>
            <a:ext cx="2514600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  <a:latin typeface="Calibri"/>
                <a:cs typeface="Calibri"/>
              </a:rPr>
              <a:t>RAW Hazards</a:t>
            </a:r>
          </a:p>
        </p:txBody>
      </p:sp>
      <p:sp>
        <p:nvSpPr>
          <p:cNvPr id="1758213" name="Line 5"/>
          <p:cNvSpPr>
            <a:spLocks noChangeShapeType="1"/>
          </p:cNvSpPr>
          <p:nvPr/>
        </p:nvSpPr>
        <p:spPr bwMode="auto">
          <a:xfrm>
            <a:off x="5029200" y="1301750"/>
            <a:ext cx="685800" cy="1600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58214" name="Freeform 6"/>
          <p:cNvSpPr>
            <a:spLocks/>
          </p:cNvSpPr>
          <p:nvPr/>
        </p:nvSpPr>
        <p:spPr bwMode="auto">
          <a:xfrm>
            <a:off x="5638800" y="2673350"/>
            <a:ext cx="914400" cy="838200"/>
          </a:xfrm>
          <a:custGeom>
            <a:avLst/>
            <a:gdLst>
              <a:gd name="T0" fmla="*/ 0 w 576"/>
              <a:gd name="T1" fmla="*/ 0 h 528"/>
              <a:gd name="T2" fmla="*/ 288 w 576"/>
              <a:gd name="T3" fmla="*/ 0 h 528"/>
              <a:gd name="T4" fmla="*/ 576 w 576"/>
              <a:gd name="T5" fmla="*/ 528 h 528"/>
              <a:gd name="T6" fmla="*/ 0 60000 65536"/>
              <a:gd name="T7" fmla="*/ 0 60000 65536"/>
              <a:gd name="T8" fmla="*/ 0 60000 65536"/>
              <a:gd name="T9" fmla="*/ 0 w 576"/>
              <a:gd name="T10" fmla="*/ 0 h 528"/>
              <a:gd name="T11" fmla="*/ 576 w 576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528">
                <a:moveTo>
                  <a:pt x="0" y="0"/>
                </a:moveTo>
                <a:lnTo>
                  <a:pt x="288" y="0"/>
                </a:lnTo>
                <a:lnTo>
                  <a:pt x="576" y="528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58215" name="Line 7"/>
          <p:cNvSpPr>
            <a:spLocks noChangeShapeType="1"/>
          </p:cNvSpPr>
          <p:nvPr/>
        </p:nvSpPr>
        <p:spPr bwMode="auto">
          <a:xfrm>
            <a:off x="5181600" y="1911350"/>
            <a:ext cx="5334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58216" name="Freeform 8"/>
          <p:cNvSpPr>
            <a:spLocks/>
          </p:cNvSpPr>
          <p:nvPr/>
        </p:nvSpPr>
        <p:spPr bwMode="auto">
          <a:xfrm>
            <a:off x="5486400" y="2216150"/>
            <a:ext cx="1066800" cy="685800"/>
          </a:xfrm>
          <a:custGeom>
            <a:avLst/>
            <a:gdLst>
              <a:gd name="T0" fmla="*/ 0 w 672"/>
              <a:gd name="T1" fmla="*/ 0 h 480"/>
              <a:gd name="T2" fmla="*/ 384 w 672"/>
              <a:gd name="T3" fmla="*/ 0 h 480"/>
              <a:gd name="T4" fmla="*/ 672 w 672"/>
              <a:gd name="T5" fmla="*/ 480 h 480"/>
              <a:gd name="T6" fmla="*/ 0 60000 65536"/>
              <a:gd name="T7" fmla="*/ 0 60000 65536"/>
              <a:gd name="T8" fmla="*/ 0 60000 65536"/>
              <a:gd name="T9" fmla="*/ 0 w 672"/>
              <a:gd name="T10" fmla="*/ 0 h 480"/>
              <a:gd name="T11" fmla="*/ 672 w 67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480">
                <a:moveTo>
                  <a:pt x="0" y="0"/>
                </a:moveTo>
                <a:lnTo>
                  <a:pt x="384" y="0"/>
                </a:lnTo>
                <a:lnTo>
                  <a:pt x="672" y="480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58217" name="Freeform 9"/>
          <p:cNvSpPr>
            <a:spLocks/>
          </p:cNvSpPr>
          <p:nvPr/>
        </p:nvSpPr>
        <p:spPr bwMode="auto">
          <a:xfrm>
            <a:off x="6324600" y="2520950"/>
            <a:ext cx="304800" cy="1600200"/>
          </a:xfrm>
          <a:custGeom>
            <a:avLst/>
            <a:gdLst>
              <a:gd name="T0" fmla="*/ 0 w 192"/>
              <a:gd name="T1" fmla="*/ 0 h 1008"/>
              <a:gd name="T2" fmla="*/ 48 w 192"/>
              <a:gd name="T3" fmla="*/ 864 h 1008"/>
              <a:gd name="T4" fmla="*/ 192 w 192"/>
              <a:gd name="T5" fmla="*/ 1008 h 1008"/>
              <a:gd name="T6" fmla="*/ 0 60000 65536"/>
              <a:gd name="T7" fmla="*/ 0 60000 65536"/>
              <a:gd name="T8" fmla="*/ 0 60000 65536"/>
              <a:gd name="T9" fmla="*/ 0 w 192"/>
              <a:gd name="T10" fmla="*/ 0 h 1008"/>
              <a:gd name="T11" fmla="*/ 192 w 192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1008">
                <a:moveTo>
                  <a:pt x="0" y="0"/>
                </a:moveTo>
                <a:lnTo>
                  <a:pt x="48" y="864"/>
                </a:lnTo>
                <a:lnTo>
                  <a:pt x="192" y="1008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58218" name="Line 10"/>
          <p:cNvSpPr>
            <a:spLocks noChangeShapeType="1"/>
          </p:cNvSpPr>
          <p:nvPr/>
        </p:nvSpPr>
        <p:spPr bwMode="auto">
          <a:xfrm>
            <a:off x="5105400" y="2597150"/>
            <a:ext cx="60960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58219" name="Line 11"/>
          <p:cNvSpPr>
            <a:spLocks noChangeShapeType="1"/>
          </p:cNvSpPr>
          <p:nvPr/>
        </p:nvSpPr>
        <p:spPr bwMode="auto">
          <a:xfrm>
            <a:off x="5029200" y="3130550"/>
            <a:ext cx="762000" cy="990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58220" name="Text Box 12"/>
          <p:cNvSpPr txBox="1">
            <a:spLocks noChangeArrowheads="1"/>
          </p:cNvSpPr>
          <p:nvPr/>
        </p:nvSpPr>
        <p:spPr bwMode="auto">
          <a:xfrm>
            <a:off x="3352800" y="5111750"/>
            <a:ext cx="2514600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i="1">
                <a:solidFill>
                  <a:srgbClr val="56127A"/>
                </a:solidFill>
                <a:latin typeface="Calibri"/>
                <a:cs typeface="Calibri"/>
              </a:rPr>
              <a:t>WAR Hazards</a:t>
            </a:r>
          </a:p>
        </p:txBody>
      </p:sp>
      <p:sp>
        <p:nvSpPr>
          <p:cNvPr id="1758221" name="Line 13"/>
          <p:cNvSpPr>
            <a:spLocks noChangeShapeType="1"/>
          </p:cNvSpPr>
          <p:nvPr/>
        </p:nvSpPr>
        <p:spPr bwMode="auto">
          <a:xfrm flipH="1">
            <a:off x="5105400" y="3054350"/>
            <a:ext cx="609600" cy="1066800"/>
          </a:xfrm>
          <a:prstGeom prst="line">
            <a:avLst/>
          </a:prstGeom>
          <a:noFill/>
          <a:ln w="25400">
            <a:solidFill>
              <a:srgbClr val="56127A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58222" name="Line 14"/>
          <p:cNvSpPr>
            <a:spLocks noChangeShapeType="1"/>
          </p:cNvSpPr>
          <p:nvPr/>
        </p:nvSpPr>
        <p:spPr bwMode="auto">
          <a:xfrm flipH="1">
            <a:off x="5181600" y="3663950"/>
            <a:ext cx="1447800" cy="457200"/>
          </a:xfrm>
          <a:prstGeom prst="line">
            <a:avLst/>
          </a:prstGeom>
          <a:noFill/>
          <a:ln w="25400">
            <a:solidFill>
              <a:srgbClr val="56127A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758223" name="Text Box 15"/>
          <p:cNvSpPr txBox="1">
            <a:spLocks noChangeArrowheads="1"/>
          </p:cNvSpPr>
          <p:nvPr/>
        </p:nvSpPr>
        <p:spPr bwMode="auto">
          <a:xfrm>
            <a:off x="3352800" y="5492750"/>
            <a:ext cx="2514600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i="1">
                <a:solidFill>
                  <a:srgbClr val="006600"/>
                </a:solidFill>
                <a:latin typeface="Calibri"/>
                <a:cs typeface="Calibri"/>
              </a:rPr>
              <a:t>WAW Hazards</a:t>
            </a:r>
          </a:p>
        </p:txBody>
      </p:sp>
      <p:sp>
        <p:nvSpPr>
          <p:cNvPr id="1758224" name="Freeform 16"/>
          <p:cNvSpPr>
            <a:spLocks/>
          </p:cNvSpPr>
          <p:nvPr/>
        </p:nvSpPr>
        <p:spPr bwMode="auto">
          <a:xfrm>
            <a:off x="4495800" y="1225550"/>
            <a:ext cx="304800" cy="2971800"/>
          </a:xfrm>
          <a:custGeom>
            <a:avLst/>
            <a:gdLst>
              <a:gd name="T0" fmla="*/ 192 w 192"/>
              <a:gd name="T1" fmla="*/ 0 h 1872"/>
              <a:gd name="T2" fmla="*/ 0 w 192"/>
              <a:gd name="T3" fmla="*/ 96 h 1872"/>
              <a:gd name="T4" fmla="*/ 0 w 192"/>
              <a:gd name="T5" fmla="*/ 1728 h 1872"/>
              <a:gd name="T6" fmla="*/ 192 w 192"/>
              <a:gd name="T7" fmla="*/ 1872 h 1872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1872"/>
              <a:gd name="T14" fmla="*/ 192 w 192"/>
              <a:gd name="T15" fmla="*/ 1872 h 18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1872">
                <a:moveTo>
                  <a:pt x="192" y="0"/>
                </a:moveTo>
                <a:lnTo>
                  <a:pt x="0" y="96"/>
                </a:lnTo>
                <a:lnTo>
                  <a:pt x="0" y="1728"/>
                </a:lnTo>
                <a:lnTo>
                  <a:pt x="192" y="1872"/>
                </a:lnTo>
              </a:path>
            </a:pathLst>
          </a:custGeom>
          <a:noFill/>
          <a:ln w="25400">
            <a:solidFill>
              <a:srgbClr val="0066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7779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8212" grpId="0" autoUpdateAnimBg="0"/>
      <p:bldP spid="1758213" grpId="0" animBg="1"/>
      <p:bldP spid="1758214" grpId="0" animBg="1"/>
      <p:bldP spid="1758215" grpId="0" animBg="1"/>
      <p:bldP spid="1758216" grpId="0" animBg="1"/>
      <p:bldP spid="1758217" grpId="0" animBg="1"/>
      <p:bldP spid="1758218" grpId="0" animBg="1"/>
      <p:bldP spid="1758219" grpId="0" animBg="1"/>
      <p:bldP spid="1758220" grpId="0" autoUpdateAnimBg="0"/>
      <p:bldP spid="1758221" grpId="0" animBg="1"/>
      <p:bldP spid="1758222" grpId="0" animBg="1"/>
      <p:bldP spid="1758223" grpId="0" autoUpdateAnimBg="0"/>
      <p:bldP spid="1758224" grpId="0" animBg="1"/>
    </p:bldLst>
  </p:timing>
</p:sld>
</file>

<file path=ppt/theme/theme1.xml><?xml version="1.0" encoding="utf-8"?>
<a:theme xmlns:a="http://schemas.openxmlformats.org/drawingml/2006/main" name="1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3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4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dirty="0">
            <a:solidFill>
              <a:schemeClr val="tx1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1A67C"/>
      </a:accent1>
      <a:accent2>
        <a:srgbClr val="686EA8"/>
      </a:accent2>
      <a:accent3>
        <a:srgbClr val="FFFFFF"/>
      </a:accent3>
      <a:accent4>
        <a:srgbClr val="91A67C"/>
      </a:accent4>
      <a:accent5>
        <a:srgbClr val="686EA8"/>
      </a:accent5>
      <a:accent6>
        <a:srgbClr val="FFFFFF"/>
      </a:accent6>
      <a:hlink>
        <a:srgbClr val="9E7B91"/>
      </a:hlink>
      <a:folHlink>
        <a:srgbClr val="7F67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ParLab Templat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mpd="sng">
          <a:solidFill>
            <a:srgbClr val="00000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  <a:ea typeface="ＭＳ Ｐゴシック" pitchFamily="18" charset="-128"/>
            <a:cs typeface="Calibri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/>
            <a:cs typeface="Calibri"/>
          </a:defRPr>
        </a:defPPr>
      </a:lstStyle>
    </a:tx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6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4240</TotalTime>
  <Pages>12</Pages>
  <Words>3839</Words>
  <Application>Microsoft Macintosh PowerPoint</Application>
  <PresentationFormat>Letter Paper (8.5x11 in)</PresentationFormat>
  <Paragraphs>730</Paragraphs>
  <Slides>36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36</vt:i4>
      </vt:variant>
    </vt:vector>
  </HeadingPairs>
  <TitlesOfParts>
    <vt:vector size="57" baseType="lpstr">
      <vt:lpstr>Arial</vt:lpstr>
      <vt:lpstr>Arial Black</vt:lpstr>
      <vt:lpstr>Calibri</vt:lpstr>
      <vt:lpstr>Courier</vt:lpstr>
      <vt:lpstr>Helvetica</vt:lpstr>
      <vt:lpstr>Lucida Grande</vt:lpstr>
      <vt:lpstr>Times New Roman</vt:lpstr>
      <vt:lpstr>Verdana</vt:lpstr>
      <vt:lpstr>Wingdings</vt:lpstr>
      <vt:lpstr>1_CS252-template</vt:lpstr>
      <vt:lpstr>2_CS252-template</vt:lpstr>
      <vt:lpstr>3_CS252-template</vt:lpstr>
      <vt:lpstr>Default Design</vt:lpstr>
      <vt:lpstr>4_CS252-template</vt:lpstr>
      <vt:lpstr>ParLab Template</vt:lpstr>
      <vt:lpstr>1_ParLab Template</vt:lpstr>
      <vt:lpstr>5_CS252-template</vt:lpstr>
      <vt:lpstr>6_CS252-template</vt:lpstr>
      <vt:lpstr>2_ParLab Template</vt:lpstr>
      <vt:lpstr>3_ParLab Template</vt:lpstr>
      <vt:lpstr>4_ParLab Template</vt:lpstr>
      <vt:lpstr>CS 152 Computer Architecture and Engineering CS252 Graduate Computer Architecture   Lecture 10 – Complex Pipelines, Out-of-Order Issue, Register Renaming</vt:lpstr>
      <vt:lpstr>Last time in Lecture 9</vt:lpstr>
      <vt:lpstr>Complex Pipelining: Motivation</vt:lpstr>
      <vt:lpstr>Issues in Complex Pipeline Control</vt:lpstr>
      <vt:lpstr>Recap: Complex In-Order Pipeline</vt:lpstr>
      <vt:lpstr>Complex Pipeline</vt:lpstr>
      <vt:lpstr>Types of Data Hazards </vt:lpstr>
      <vt:lpstr>Register vs. Memory Dependence</vt:lpstr>
      <vt:lpstr>Data Hazards: An Example</vt:lpstr>
      <vt:lpstr>Instruction Scheduling</vt:lpstr>
      <vt:lpstr>Out-of-order Completion In-order Issue</vt:lpstr>
      <vt:lpstr>When is it Safe to Issue an Instruction?</vt:lpstr>
      <vt:lpstr>A Data Structure for Correct Issue Keeps track of the status of Functional Units</vt:lpstr>
      <vt:lpstr>Simplifying the Data Structure  Assuming In-order Issue</vt:lpstr>
      <vt:lpstr>Simplifying the Data Structure ...</vt:lpstr>
      <vt:lpstr>Scoreboard for In-order Issue</vt:lpstr>
      <vt:lpstr>Scoreboard Dynamics</vt:lpstr>
      <vt:lpstr>In-Order Issue Limitations: an example</vt:lpstr>
      <vt:lpstr>Out-of-Order Issue</vt:lpstr>
      <vt:lpstr>Issue Limitations: In-Order and Out-of-Order</vt:lpstr>
      <vt:lpstr>How many instructions can be in the pipeline?</vt:lpstr>
      <vt:lpstr>CS152 Administrivia</vt:lpstr>
      <vt:lpstr>CS252 Administrivia</vt:lpstr>
      <vt:lpstr>Overcoming the Lack of Register Names</vt:lpstr>
      <vt:lpstr>Issue Limitations: In-Order and Out-of-Order</vt:lpstr>
      <vt:lpstr>Register Renaming</vt:lpstr>
      <vt:lpstr>Renaming Structures</vt:lpstr>
      <vt:lpstr>Reorder Buffer Management</vt:lpstr>
      <vt:lpstr>Renaming &amp; Out-of-order Issue An example</vt:lpstr>
      <vt:lpstr>IBM 360/91 Floating-Point Unit R. M. Tomasulo, 1967</vt:lpstr>
      <vt:lpstr>IBM ACS </vt:lpstr>
      <vt:lpstr>Out-of-Order Fades into Background</vt:lpstr>
      <vt:lpstr>In-Order Commit for Precise Traps</vt:lpstr>
      <vt:lpstr>Separating Completion from Commit</vt:lpstr>
      <vt:lpstr>Phases of Instruction Execution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Computer Architecture and Engineering</dc:title>
  <dc:subject/>
  <dc:creator> Krste Asanovic</dc:creator>
  <cp:keywords/>
  <dc:description/>
  <cp:lastModifiedBy>Krste Asanovic</cp:lastModifiedBy>
  <cp:revision>644</cp:revision>
  <cp:lastPrinted>2013-01-24T23:37:40Z</cp:lastPrinted>
  <dcterms:created xsi:type="dcterms:W3CDTF">2012-01-24T20:37:12Z</dcterms:created>
  <dcterms:modified xsi:type="dcterms:W3CDTF">2021-02-24T18:55:15Z</dcterms:modified>
  <cp:category/>
</cp:coreProperties>
</file>