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0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4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  <p:sldMasterId id="2147483707" r:id="rId3"/>
    <p:sldMasterId id="2147483716" r:id="rId4"/>
    <p:sldMasterId id="2147483720" r:id="rId5"/>
    <p:sldMasterId id="2147483730" r:id="rId6"/>
    <p:sldMasterId id="2147483735" r:id="rId7"/>
    <p:sldMasterId id="2147483740" r:id="rId8"/>
    <p:sldMasterId id="2147483749" r:id="rId9"/>
    <p:sldMasterId id="2147483758" r:id="rId10"/>
    <p:sldMasterId id="2147483763" r:id="rId11"/>
    <p:sldMasterId id="2147483768" r:id="rId12"/>
    <p:sldMasterId id="2147483773" r:id="rId13"/>
    <p:sldMasterId id="2147483778" r:id="rId14"/>
    <p:sldMasterId id="2147483783" r:id="rId15"/>
  </p:sldMasterIdLst>
  <p:notesMasterIdLst>
    <p:notesMasterId r:id="rId54"/>
  </p:notesMasterIdLst>
  <p:handoutMasterIdLst>
    <p:handoutMasterId r:id="rId55"/>
  </p:handoutMasterIdLst>
  <p:sldIdLst>
    <p:sldId id="322" r:id="rId16"/>
    <p:sldId id="724" r:id="rId17"/>
    <p:sldId id="719" r:id="rId18"/>
    <p:sldId id="745" r:id="rId19"/>
    <p:sldId id="721" r:id="rId20"/>
    <p:sldId id="722" r:id="rId21"/>
    <p:sldId id="723" r:id="rId22"/>
    <p:sldId id="725" r:id="rId23"/>
    <p:sldId id="726" r:id="rId24"/>
    <p:sldId id="727" r:id="rId25"/>
    <p:sldId id="728" r:id="rId26"/>
    <p:sldId id="729" r:id="rId27"/>
    <p:sldId id="660" r:id="rId28"/>
    <p:sldId id="677" r:id="rId29"/>
    <p:sldId id="730" r:id="rId30"/>
    <p:sldId id="731" r:id="rId31"/>
    <p:sldId id="732" r:id="rId32"/>
    <p:sldId id="733" r:id="rId33"/>
    <p:sldId id="734" r:id="rId34"/>
    <p:sldId id="735" r:id="rId35"/>
    <p:sldId id="736" r:id="rId36"/>
    <p:sldId id="737" r:id="rId37"/>
    <p:sldId id="738" r:id="rId38"/>
    <p:sldId id="739" r:id="rId39"/>
    <p:sldId id="740" r:id="rId40"/>
    <p:sldId id="741" r:id="rId41"/>
    <p:sldId id="742" r:id="rId42"/>
    <p:sldId id="743" r:id="rId43"/>
    <p:sldId id="744" r:id="rId44"/>
    <p:sldId id="777" r:id="rId45"/>
    <p:sldId id="778" r:id="rId46"/>
    <p:sldId id="779" r:id="rId47"/>
    <p:sldId id="780" r:id="rId48"/>
    <p:sldId id="781" r:id="rId49"/>
    <p:sldId id="782" r:id="rId50"/>
    <p:sldId id="783" r:id="rId51"/>
    <p:sldId id="784" r:id="rId52"/>
    <p:sldId id="617" r:id="rId5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7959" autoAdjust="0"/>
  </p:normalViewPr>
  <p:slideViewPr>
    <p:cSldViewPr>
      <p:cViewPr varScale="1">
        <p:scale>
          <a:sx n="107" d="100"/>
          <a:sy n="107" d="100"/>
        </p:scale>
        <p:origin x="2200" y="176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tableStyles" Target="tableStyles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3.xml"/><Relationship Id="rId2" Type="http://schemas.openxmlformats.org/officeDocument/2006/relationships/slide" Target="slides/slide26.xml"/><Relationship Id="rId1" Type="http://schemas.openxmlformats.org/officeDocument/2006/relationships/slide" Target="slides/slide1.xml"/><Relationship Id="rId4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4E97A-8437-EC42-BF7C-EF311610D04B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2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56665-863A-A244-82BA-EF16E7F6C394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29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00F16-326F-7E48-82E8-024272EF7911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3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F3FFF-DD0D-2B45-9482-A9B5B8F85F1F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3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089DF-4C05-6E4F-B8E9-6563C820432E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3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842B5-7EEA-1649-BF92-5FABA4A52BF7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3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FDBAF-F4B5-8843-9681-51433A917790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3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2CF37-FA35-414F-BD2B-7BD0C91DE1A5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4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r>
              <a:rPr lang="en-US"/>
              <a:t>Doesn’t show that update reflects last dest. (jse)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50CF5-6D7B-C144-9983-6BAB44BE7EEC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5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83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5C3A9-1420-1347-8269-F305BFD4AAF7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57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2CB2F-B324-3F41-B4F6-399B05A54E6D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4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8BC6B9-A0EE-724C-8B8A-91EFBFEA71BB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4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351908-8877-334C-94E8-EDFEA180F254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4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30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D9EE36-B02B-C341-BF5F-39E554B007F5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4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2AD90-1503-8A46-89B7-3A4B69E8A419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4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5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4C8F73-E269-9647-839F-D1CD0EE2B94C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5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54D1E-94F1-3144-8BFD-F6347376B55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2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4BC7F-FB52-6E47-B840-C9E9A6369A3C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12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A7F65-C480-6045-BAA2-8852E0C74057}" type="slidenum">
              <a:rPr lang="en-US">
                <a:solidFill>
                  <a:srgbClr val="0000FF"/>
                </a:solidFill>
              </a:rPr>
              <a:pPr/>
              <a:t>13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AAEF5-D91C-B245-98C6-F516B7B6756E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18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8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D2A28-6660-0D4C-8780-FEC0DE56C5AC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21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B7AFA-5F21-5943-93BF-3A90FCE77C70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2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68560-8007-B14D-B3C0-DF4795909529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2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52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65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1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47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4098925" y="1414462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x="2574925" y="6405562"/>
            <a:ext cx="43068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http://www.csg.csail.mit.edu/6.823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846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17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, text on left, text on righ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0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9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75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1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7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58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71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15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2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62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583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20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10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261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70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73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769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806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50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4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562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54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490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76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78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743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38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686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485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112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59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661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36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667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070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401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672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742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23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000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973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652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246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55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672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982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2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7357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000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07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November 1,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http://www.csg.csail.mit.edu/6.823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/>
                </a:solidFill>
              </a:rPr>
              <a:t>6.823 L15- </a:t>
            </a:r>
            <a:fld id="{2B456248-3B3E-A241-A5C8-2793A6C571D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Emer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4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7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7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7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5</a:t>
            </a:r>
          </a:p>
        </p:txBody>
      </p:sp>
    </p:spTree>
    <p:extLst>
      <p:ext uri="{BB962C8B-B14F-4D97-AF65-F5344CB8AC3E}">
        <p14:creationId xmlns:p14="http://schemas.microsoft.com/office/powerpoint/2010/main" val="104466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6171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7476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220452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36784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7</a:t>
            </a:r>
          </a:p>
        </p:txBody>
      </p:sp>
    </p:spTree>
    <p:extLst>
      <p:ext uri="{BB962C8B-B14F-4D97-AF65-F5344CB8AC3E}">
        <p14:creationId xmlns:p14="http://schemas.microsoft.com/office/powerpoint/2010/main" val="12810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19227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6.823 L8- </a:t>
            </a:r>
            <a:fld id="{00000000-1234-1234-1234-123412341234}" type="slidenum">
              <a:rPr lang="en-US" kern="0">
                <a:solidFill>
                  <a:srgbClr val="000000"/>
                </a:solidFill>
              </a:rPr>
              <a:pPr eaLnBrk="1" fontAlgn="auto" hangingPunct="1">
                <a:buClr>
                  <a:srgbClr val="000000"/>
                </a:buClr>
              </a:pPr>
              <a:t>‹#›</a:t>
            </a:fld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Joel Emer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" name="Shape 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863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2/14/2013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8765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</a:t>
            </a:r>
            <a:r>
              <a:rPr lang="en-US" sz="110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, 2015</a:t>
            </a:r>
            <a:endParaRPr lang="en-US" sz="1100" dirty="0">
              <a:solidFill>
                <a:srgbClr val="1B3384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15</a:t>
            </a:r>
          </a:p>
        </p:txBody>
      </p:sp>
    </p:spTree>
    <p:extLst>
      <p:ext uri="{BB962C8B-B14F-4D97-AF65-F5344CB8AC3E}">
        <p14:creationId xmlns:p14="http://schemas.microsoft.com/office/powerpoint/2010/main" val="296143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16</a:t>
            </a:r>
          </a:p>
        </p:txBody>
      </p:sp>
    </p:spTree>
    <p:extLst>
      <p:ext uri="{BB962C8B-B14F-4D97-AF65-F5344CB8AC3E}">
        <p14:creationId xmlns:p14="http://schemas.microsoft.com/office/powerpoint/2010/main" val="38114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2/21/2013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309950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2/26/2013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2539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00200"/>
            <a:ext cx="8834438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11 </a:t>
            </a:r>
            <a:r>
              <a:rPr lang="mr-IN" dirty="0"/>
              <a:t>–</a:t>
            </a:r>
            <a:r>
              <a:rPr lang="en-US" dirty="0"/>
              <a:t> Out-of-</a:t>
            </a:r>
            <a:r>
              <a:rPr lang="en-US"/>
              <a:t>Order Execution</a:t>
            </a:r>
            <a:endParaRPr lang="en-US" dirty="0"/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“Data-in-ROB” Design</a:t>
            </a:r>
            <a:br>
              <a:rPr lang="en-US" dirty="0"/>
            </a:br>
            <a:r>
              <a:rPr lang="en-US" sz="2400" dirty="0"/>
              <a:t>(HP PA8000, Pentium Pro, Core2Duo, Nehalem)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98500" y="2514600"/>
            <a:ext cx="7683500" cy="3606800"/>
          </a:xfrm>
        </p:spPr>
        <p:txBody>
          <a:bodyPr/>
          <a:lstStyle/>
          <a:p>
            <a:r>
              <a:rPr lang="en-US" sz="2000" dirty="0"/>
              <a:t>Managed as circular buffer in program order, new instructions dispatched to free slots, oldest instruction committed/reclaimed when done (“p” bit set on result)</a:t>
            </a:r>
          </a:p>
          <a:p>
            <a:r>
              <a:rPr lang="en-US" sz="2000" dirty="0"/>
              <a:t>Tag is given by index in ROB (Free pointer value)</a:t>
            </a:r>
          </a:p>
          <a:p>
            <a:r>
              <a:rPr lang="en-US" sz="2000" dirty="0"/>
              <a:t>In dispatch, non-busy source operands read from architectural register file and copied to Src1 and Src2 with presence bit “p” set.  Busy operands copy tag of producer and clear “p” bit.</a:t>
            </a:r>
          </a:p>
          <a:p>
            <a:r>
              <a:rPr lang="en-US" sz="2000" dirty="0"/>
              <a:t>Set valid bit “v” on dispatch, set issued bit “</a:t>
            </a:r>
            <a:r>
              <a:rPr lang="en-US" sz="2000" dirty="0" err="1"/>
              <a:t>i</a:t>
            </a:r>
            <a:r>
              <a:rPr lang="en-US" sz="2000" dirty="0"/>
              <a:t>” on issue</a:t>
            </a:r>
          </a:p>
          <a:p>
            <a:r>
              <a:rPr lang="en-US" sz="2000" dirty="0"/>
              <a:t>On completion, search source tags, set “p” bit and copy data into </a:t>
            </a:r>
            <a:r>
              <a:rPr lang="en-US" sz="2000" dirty="0" err="1"/>
              <a:t>src</a:t>
            </a:r>
            <a:r>
              <a:rPr lang="en-US" sz="2000" dirty="0"/>
              <a:t> on tag match.  Write result and exception flags to ROB.</a:t>
            </a:r>
          </a:p>
          <a:p>
            <a:r>
              <a:rPr lang="en-US" sz="2000" dirty="0"/>
              <a:t>On commit, check exception status, and copy result into architectural register file if no trap.</a:t>
            </a:r>
          </a:p>
          <a:p>
            <a:r>
              <a:rPr lang="en-US" sz="2000" dirty="0"/>
              <a:t>On trap, flush machine and ROB, set free=oldest, jump to handler</a:t>
            </a:r>
          </a:p>
          <a:p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95600" y="990600"/>
            <a:ext cx="1524000" cy="304800"/>
            <a:chOff x="1524000" y="1828800"/>
            <a:chExt cx="1524000" cy="304800"/>
          </a:xfrm>
          <a:solidFill>
            <a:srgbClr val="D9D9D9"/>
          </a:solidFill>
        </p:grpSpPr>
        <p:sp>
          <p:nvSpPr>
            <p:cNvPr id="11" name="Rectangle 10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Tag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Src1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495800" y="990600"/>
            <a:ext cx="1524000" cy="304800"/>
            <a:chOff x="1524000" y="1828800"/>
            <a:chExt cx="1524000" cy="304800"/>
          </a:xfrm>
          <a:solidFill>
            <a:srgbClr val="D9D9D9"/>
          </a:solidFill>
        </p:grpSpPr>
        <p:sp>
          <p:nvSpPr>
            <p:cNvPr id="81" name="Rectangle 80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Tag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Src2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96000" y="990600"/>
            <a:ext cx="2743200" cy="304800"/>
            <a:chOff x="1524000" y="1828800"/>
            <a:chExt cx="2286000" cy="304800"/>
          </a:xfrm>
          <a:solidFill>
            <a:srgbClr val="D9D9D9"/>
          </a:solidFill>
        </p:grpSpPr>
        <p:sp>
          <p:nvSpPr>
            <p:cNvPr id="85" name="Rectangle 84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Reg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Result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48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Except?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143000" y="990600"/>
            <a:ext cx="1676400" cy="304800"/>
            <a:chOff x="1524000" y="1828800"/>
            <a:chExt cx="1676400" cy="304800"/>
          </a:xfrm>
          <a:solidFill>
            <a:srgbClr val="D9D9D9"/>
          </a:solidFill>
        </p:grpSpPr>
        <p:sp>
          <p:nvSpPr>
            <p:cNvPr id="90" name="Rectangle 89"/>
            <p:cNvSpPr/>
            <p:nvPr/>
          </p:nvSpPr>
          <p:spPr>
            <a:xfrm>
              <a:off x="18288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v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09800" y="1828800"/>
              <a:ext cx="9906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95600" y="1295400"/>
            <a:ext cx="1524000" cy="304800"/>
            <a:chOff x="1524000" y="1828800"/>
            <a:chExt cx="1524000" cy="304800"/>
          </a:xfrm>
        </p:grpSpPr>
        <p:sp>
          <p:nvSpPr>
            <p:cNvPr id="94" name="Rectangle 93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Tag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Src1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95800" y="1295400"/>
            <a:ext cx="1524000" cy="304800"/>
            <a:chOff x="1524000" y="1828800"/>
            <a:chExt cx="1524000" cy="304800"/>
          </a:xfrm>
        </p:grpSpPr>
        <p:sp>
          <p:nvSpPr>
            <p:cNvPr id="98" name="Rectangle 97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Tag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Src2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0" y="1295400"/>
            <a:ext cx="2743200" cy="304800"/>
            <a:chOff x="1524000" y="1828800"/>
            <a:chExt cx="2286000" cy="304800"/>
          </a:xfrm>
        </p:grpSpPr>
        <p:sp>
          <p:nvSpPr>
            <p:cNvPr id="102" name="Rectangle 101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Reg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Result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48000" y="1828800"/>
              <a:ext cx="7620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Except?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143000" y="1295400"/>
            <a:ext cx="1676400" cy="304800"/>
            <a:chOff x="1524000" y="1828800"/>
            <a:chExt cx="1676400" cy="304800"/>
          </a:xfrm>
        </p:grpSpPr>
        <p:sp>
          <p:nvSpPr>
            <p:cNvPr id="107" name="Rectangle 106"/>
            <p:cNvSpPr/>
            <p:nvPr/>
          </p:nvSpPr>
          <p:spPr>
            <a:xfrm>
              <a:off x="1828800" y="18288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v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209800" y="1828800"/>
              <a:ext cx="9906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895600" y="1600200"/>
            <a:ext cx="1524000" cy="304800"/>
            <a:chOff x="1524000" y="1828800"/>
            <a:chExt cx="1524000" cy="304800"/>
          </a:xfrm>
        </p:grpSpPr>
        <p:sp>
          <p:nvSpPr>
            <p:cNvPr id="111" name="Rectangle 110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Tag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Src1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95800" y="1600200"/>
            <a:ext cx="1524000" cy="304800"/>
            <a:chOff x="1524000" y="1828800"/>
            <a:chExt cx="1524000" cy="304800"/>
          </a:xfrm>
        </p:grpSpPr>
        <p:sp>
          <p:nvSpPr>
            <p:cNvPr id="115" name="Rectangle 114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Tag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Src2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096000" y="1600200"/>
            <a:ext cx="2743200" cy="304800"/>
            <a:chOff x="1524000" y="1828800"/>
            <a:chExt cx="2286000" cy="304800"/>
          </a:xfrm>
        </p:grpSpPr>
        <p:sp>
          <p:nvSpPr>
            <p:cNvPr id="119" name="Rectangle 118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Reg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Result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048000" y="1828800"/>
              <a:ext cx="7620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Except?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143000" y="1600200"/>
            <a:ext cx="1676400" cy="304800"/>
            <a:chOff x="1524000" y="1828800"/>
            <a:chExt cx="1676400" cy="304800"/>
          </a:xfrm>
        </p:grpSpPr>
        <p:sp>
          <p:nvSpPr>
            <p:cNvPr id="124" name="Rectangle 123"/>
            <p:cNvSpPr/>
            <p:nvPr/>
          </p:nvSpPr>
          <p:spPr>
            <a:xfrm>
              <a:off x="1828800" y="18288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v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09800" y="1828800"/>
              <a:ext cx="990600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895600" y="1905000"/>
            <a:ext cx="1524000" cy="304800"/>
            <a:chOff x="1524000" y="1828800"/>
            <a:chExt cx="1524000" cy="304800"/>
          </a:xfrm>
          <a:solidFill>
            <a:schemeClr val="bg1">
              <a:lumMod val="85000"/>
            </a:schemeClr>
          </a:solidFill>
        </p:grpSpPr>
        <p:sp>
          <p:nvSpPr>
            <p:cNvPr id="128" name="Rectangle 127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Tag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Src1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495800" y="1905000"/>
            <a:ext cx="1524000" cy="304800"/>
            <a:chOff x="1524000" y="1828800"/>
            <a:chExt cx="1524000" cy="304800"/>
          </a:xfrm>
          <a:solidFill>
            <a:schemeClr val="bg1">
              <a:lumMod val="85000"/>
            </a:schemeClr>
          </a:solidFill>
        </p:grpSpPr>
        <p:sp>
          <p:nvSpPr>
            <p:cNvPr id="132" name="Rectangle 131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Tag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Src2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096000" y="1905000"/>
            <a:ext cx="2743200" cy="304800"/>
            <a:chOff x="1524000" y="1828800"/>
            <a:chExt cx="2286000" cy="304800"/>
          </a:xfrm>
          <a:solidFill>
            <a:schemeClr val="bg1">
              <a:lumMod val="85000"/>
            </a:schemeClr>
          </a:solidFill>
        </p:grpSpPr>
        <p:sp>
          <p:nvSpPr>
            <p:cNvPr id="136" name="Rectangle 135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Reg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Result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Except?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143000" y="1905000"/>
            <a:ext cx="1676400" cy="304800"/>
            <a:chOff x="1524000" y="1828800"/>
            <a:chExt cx="1676400" cy="304800"/>
          </a:xfrm>
          <a:solidFill>
            <a:schemeClr val="bg1">
              <a:lumMod val="85000"/>
            </a:schemeClr>
          </a:solidFill>
        </p:grpSpPr>
        <p:sp>
          <p:nvSpPr>
            <p:cNvPr id="141" name="Rectangle 140"/>
            <p:cNvSpPr/>
            <p:nvPr/>
          </p:nvSpPr>
          <p:spPr>
            <a:xfrm>
              <a:off x="18288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v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209800" y="1828800"/>
              <a:ext cx="9906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895600" y="2209800"/>
            <a:ext cx="1524000" cy="304800"/>
            <a:chOff x="1524000" y="1828800"/>
            <a:chExt cx="1524000" cy="304800"/>
          </a:xfrm>
          <a:solidFill>
            <a:schemeClr val="bg1">
              <a:lumMod val="85000"/>
            </a:schemeClr>
          </a:solidFill>
        </p:grpSpPr>
        <p:sp>
          <p:nvSpPr>
            <p:cNvPr id="145" name="Rectangle 144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Tag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Src1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495800" y="2209800"/>
            <a:ext cx="1524000" cy="304800"/>
            <a:chOff x="1524000" y="1828800"/>
            <a:chExt cx="1524000" cy="304800"/>
          </a:xfrm>
          <a:solidFill>
            <a:schemeClr val="bg1">
              <a:lumMod val="85000"/>
            </a:schemeClr>
          </a:solidFill>
        </p:grpSpPr>
        <p:sp>
          <p:nvSpPr>
            <p:cNvPr id="149" name="Rectangle 148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Tag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Src2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096000" y="2209800"/>
            <a:ext cx="2743200" cy="304800"/>
            <a:chOff x="1524000" y="1828800"/>
            <a:chExt cx="2286000" cy="304800"/>
          </a:xfrm>
          <a:solidFill>
            <a:schemeClr val="bg1">
              <a:lumMod val="85000"/>
            </a:schemeClr>
          </a:solidFill>
        </p:grpSpPr>
        <p:sp>
          <p:nvSpPr>
            <p:cNvPr id="153" name="Rectangle 152"/>
            <p:cNvSpPr/>
            <p:nvPr/>
          </p:nvSpPr>
          <p:spPr>
            <a:xfrm>
              <a:off x="1828800" y="1828800"/>
              <a:ext cx="4572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Reg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286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Result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048000" y="1828800"/>
              <a:ext cx="7620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Except?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143000" y="2209800"/>
            <a:ext cx="1676400" cy="304800"/>
            <a:chOff x="1524000" y="1828800"/>
            <a:chExt cx="1676400" cy="304800"/>
          </a:xfrm>
          <a:solidFill>
            <a:schemeClr val="bg1">
              <a:lumMod val="85000"/>
            </a:schemeClr>
          </a:solidFill>
        </p:grpSpPr>
        <p:sp>
          <p:nvSpPr>
            <p:cNvPr id="158" name="Rectangle 157"/>
            <p:cNvSpPr/>
            <p:nvPr/>
          </p:nvSpPr>
          <p:spPr>
            <a:xfrm>
              <a:off x="18288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524000" y="1828800"/>
              <a:ext cx="3048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v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09800" y="1828800"/>
              <a:ext cx="990600" cy="304800"/>
            </a:xfrm>
            <a:prstGeom prst="rect">
              <a:avLst/>
            </a:prstGeom>
            <a:grpFill/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762000" y="13716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Straight Arrow Connector 162"/>
          <p:cNvCxnSpPr/>
          <p:nvPr/>
        </p:nvCxnSpPr>
        <p:spPr bwMode="auto">
          <a:xfrm>
            <a:off x="762000" y="20574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6200" y="990600"/>
            <a:ext cx="99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Oldest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28600" y="1676400"/>
            <a:ext cx="739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Free</a:t>
            </a:r>
          </a:p>
        </p:txBody>
      </p:sp>
      <p:sp>
        <p:nvSpPr>
          <p:cNvPr id="1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fld id="{94777024-9DC7-9744-9B08-901ADB81E3EC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4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Rename for Data-in-ROB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7683500" cy="3073400"/>
          </a:xfrm>
        </p:spPr>
        <p:txBody>
          <a:bodyPr/>
          <a:lstStyle/>
          <a:p>
            <a:r>
              <a:rPr lang="en-US" sz="2000" dirty="0"/>
              <a:t>If “p” bit set, then use value in architectural register file</a:t>
            </a:r>
          </a:p>
          <a:p>
            <a:r>
              <a:rPr lang="en-US" sz="2000" dirty="0"/>
              <a:t>Else, tag field indicates instruction that will/has produced value</a:t>
            </a:r>
          </a:p>
          <a:p>
            <a:r>
              <a:rPr lang="en-US" sz="2000" dirty="0"/>
              <a:t>For dispatch, read source operands &lt;</a:t>
            </a:r>
            <a:r>
              <a:rPr lang="en-US" sz="2000" dirty="0" err="1"/>
              <a:t>p,tag,value</a:t>
            </a:r>
            <a:r>
              <a:rPr lang="en-US" sz="2000" dirty="0"/>
              <a:t>&gt; from arch. </a:t>
            </a:r>
            <a:r>
              <a:rPr lang="en-US" sz="2000" dirty="0" err="1"/>
              <a:t>regfile</a:t>
            </a:r>
            <a:r>
              <a:rPr lang="en-US" sz="2000" dirty="0"/>
              <a:t>, then also read &lt;</a:t>
            </a:r>
            <a:r>
              <a:rPr lang="en-US" sz="2000" dirty="0" err="1"/>
              <a:t>p,result</a:t>
            </a:r>
            <a:r>
              <a:rPr lang="en-US" sz="2000" dirty="0"/>
              <a:t>&gt; from producing instruction in ROB at tag index, bypassing as needed. Copy operands to ROB.</a:t>
            </a:r>
          </a:p>
          <a:p>
            <a:r>
              <a:rPr lang="en-US" sz="2000" dirty="0"/>
              <a:t>Write destination arch. register entry with  &lt;0,Free,_&gt;, to assign tag to ROB index of this instruction</a:t>
            </a:r>
          </a:p>
          <a:p>
            <a:r>
              <a:rPr lang="en-US" sz="2000" dirty="0"/>
              <a:t>On commit, update arch. </a:t>
            </a:r>
            <a:r>
              <a:rPr lang="en-US" sz="2000" dirty="0" err="1"/>
              <a:t>regfile</a:t>
            </a:r>
            <a:r>
              <a:rPr lang="en-US" sz="2000" dirty="0"/>
              <a:t> with &lt;1,_,Result&gt; if tag matches, otherwise update with &lt;0,_,Result&gt;.   (Tag value is </a:t>
            </a:r>
            <a:r>
              <a:rPr lang="en-US" sz="2000"/>
              <a:t>not updated)</a:t>
            </a:r>
            <a:endParaRPr lang="en-US" sz="2000" dirty="0"/>
          </a:p>
          <a:p>
            <a:r>
              <a:rPr lang="en-US" sz="2000" dirty="0"/>
              <a:t>On trap, reset table (All p=1)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1066800"/>
            <a:ext cx="4572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Tag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1066800"/>
            <a:ext cx="304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1066800"/>
            <a:ext cx="16002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Value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1371600"/>
            <a:ext cx="4572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Tag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1371600"/>
            <a:ext cx="304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1371600"/>
            <a:ext cx="16002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Value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1676400"/>
            <a:ext cx="4572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Tag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95600" y="1676400"/>
            <a:ext cx="304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7600" y="1676400"/>
            <a:ext cx="16002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Value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0400" y="2286000"/>
            <a:ext cx="4572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Tag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5600" y="2286000"/>
            <a:ext cx="304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7600" y="2286000"/>
            <a:ext cx="16002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Value</a:t>
            </a:r>
          </a:p>
        </p:txBody>
      </p:sp>
      <p:sp>
        <p:nvSpPr>
          <p:cNvPr id="19" name="Left Brace 18"/>
          <p:cNvSpPr/>
          <p:nvPr/>
        </p:nvSpPr>
        <p:spPr bwMode="auto">
          <a:xfrm flipH="1">
            <a:off x="5410200" y="1143000"/>
            <a:ext cx="533400" cy="16002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9800" y="914400"/>
            <a:ext cx="121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One entry per arch. register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685800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Rename table associated with architectural registers, managed in decode/dispatch</a:t>
            </a:r>
          </a:p>
        </p:txBody>
      </p:sp>
    </p:spTree>
    <p:extLst>
      <p:ext uri="{BB962C8B-B14F-4D97-AF65-F5344CB8AC3E}">
        <p14:creationId xmlns:p14="http://schemas.microsoft.com/office/powerpoint/2010/main" val="384357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2819400" y="3581400"/>
            <a:ext cx="3505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ROB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in Data-in-ROB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7024-9DC7-9744-9B08-901ADB81E3EC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srgbClr val="FBBA03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1" y="1219200"/>
            <a:ext cx="2590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Architectural Register File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8800" y="1981200"/>
            <a:ext cx="2743994" cy="1371600"/>
            <a:chOff x="1828800" y="1981200"/>
            <a:chExt cx="2743994" cy="1371600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3734594" y="2058194"/>
              <a:ext cx="0" cy="12946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4572794" y="2058194"/>
              <a:ext cx="0" cy="12946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28800" y="19812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Read operands during decode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9800" y="4572000"/>
            <a:ext cx="3962400" cy="1905000"/>
            <a:chOff x="2209800" y="4572000"/>
            <a:chExt cx="3962400" cy="1905000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rot="5400000">
              <a:off x="3505994" y="5028406"/>
              <a:ext cx="913606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5400000">
              <a:off x="4343797" y="5028803"/>
              <a:ext cx="914400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209800" y="4724400"/>
              <a:ext cx="1676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Read operands at issue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505200" y="5486400"/>
              <a:ext cx="2667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Functional Units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38800" y="2058194"/>
            <a:ext cx="1981200" cy="1675606"/>
            <a:chOff x="5638800" y="2058194"/>
            <a:chExt cx="1981200" cy="1675606"/>
          </a:xfrm>
        </p:grpSpPr>
        <p:sp>
          <p:nvSpPr>
            <p:cNvPr id="22" name="TextBox 21"/>
            <p:cNvSpPr txBox="1"/>
            <p:nvPr/>
          </p:nvSpPr>
          <p:spPr>
            <a:xfrm>
              <a:off x="5715000" y="2133600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Read results for commit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5638800" y="2058194"/>
              <a:ext cx="0" cy="16756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3581400" y="2898774"/>
            <a:ext cx="5410200" cy="1673226"/>
            <a:chOff x="3581400" y="2898774"/>
            <a:chExt cx="5410200" cy="1673226"/>
          </a:xfrm>
        </p:grpSpPr>
        <p:sp>
          <p:nvSpPr>
            <p:cNvPr id="44" name="TextBox 43"/>
            <p:cNvSpPr txBox="1"/>
            <p:nvPr/>
          </p:nvSpPr>
          <p:spPr>
            <a:xfrm>
              <a:off x="6934200" y="32004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Bypass newer values at dispatch</a:t>
              </a:r>
            </a:p>
          </p:txBody>
        </p:sp>
        <p:sp>
          <p:nvSpPr>
            <p:cNvPr id="28" name="Freeform 27"/>
            <p:cNvSpPr/>
            <p:nvPr/>
          </p:nvSpPr>
          <p:spPr bwMode="auto">
            <a:xfrm flipH="1">
              <a:off x="4934093" y="3039101"/>
              <a:ext cx="1695307" cy="851860"/>
            </a:xfrm>
            <a:custGeom>
              <a:avLst/>
              <a:gdLst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309562 h 690562"/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309562 h 690562"/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233362 h 690562"/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233362 h 690562"/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241623 w 1214437"/>
                <a:gd name="connsiteY3" fmla="*/ 2584 h 690562"/>
                <a:gd name="connsiteX4" fmla="*/ 1214437 w 1214437"/>
                <a:gd name="connsiteY4" fmla="*/ 0 h 690562"/>
                <a:gd name="connsiteX5" fmla="*/ 1206500 w 1214437"/>
                <a:gd name="connsiteY5" fmla="*/ 233362 h 690562"/>
                <a:gd name="connsiteX0" fmla="*/ 881062 w 2048590"/>
                <a:gd name="connsiteY0" fmla="*/ 691371 h 691371"/>
                <a:gd name="connsiteX1" fmla="*/ 23812 w 2048590"/>
                <a:gd name="connsiteY1" fmla="*/ 683434 h 691371"/>
                <a:gd name="connsiteX2" fmla="*/ 0 w 2048590"/>
                <a:gd name="connsiteY2" fmla="*/ 809 h 691371"/>
                <a:gd name="connsiteX3" fmla="*/ 241623 w 2048590"/>
                <a:gd name="connsiteY3" fmla="*/ 3393 h 691371"/>
                <a:gd name="connsiteX4" fmla="*/ 1214437 w 2048590"/>
                <a:gd name="connsiteY4" fmla="*/ 809 h 691371"/>
                <a:gd name="connsiteX5" fmla="*/ 2048590 w 2048590"/>
                <a:gd name="connsiteY5" fmla="*/ 0 h 691371"/>
                <a:gd name="connsiteX6" fmla="*/ 1206500 w 2048590"/>
                <a:gd name="connsiteY6" fmla="*/ 234171 h 691371"/>
                <a:gd name="connsiteX0" fmla="*/ 881062 w 2048590"/>
                <a:gd name="connsiteY0" fmla="*/ 691371 h 691371"/>
                <a:gd name="connsiteX1" fmla="*/ 23812 w 2048590"/>
                <a:gd name="connsiteY1" fmla="*/ 683434 h 691371"/>
                <a:gd name="connsiteX2" fmla="*/ 0 w 2048590"/>
                <a:gd name="connsiteY2" fmla="*/ 809 h 691371"/>
                <a:gd name="connsiteX3" fmla="*/ 241623 w 2048590"/>
                <a:gd name="connsiteY3" fmla="*/ 3393 h 691371"/>
                <a:gd name="connsiteX4" fmla="*/ 1214437 w 2048590"/>
                <a:gd name="connsiteY4" fmla="*/ 809 h 691371"/>
                <a:gd name="connsiteX5" fmla="*/ 2048590 w 2048590"/>
                <a:gd name="connsiteY5" fmla="*/ 0 h 691371"/>
                <a:gd name="connsiteX6" fmla="*/ 2042195 w 2048590"/>
                <a:gd name="connsiteY6" fmla="*/ 234171 h 691371"/>
                <a:gd name="connsiteX0" fmla="*/ 881062 w 2048590"/>
                <a:gd name="connsiteY0" fmla="*/ 851860 h 851860"/>
                <a:gd name="connsiteX1" fmla="*/ 23812 w 2048590"/>
                <a:gd name="connsiteY1" fmla="*/ 843923 h 851860"/>
                <a:gd name="connsiteX2" fmla="*/ 0 w 2048590"/>
                <a:gd name="connsiteY2" fmla="*/ 161298 h 851860"/>
                <a:gd name="connsiteX3" fmla="*/ 13829 w 2048590"/>
                <a:gd name="connsiteY3" fmla="*/ 0 h 851860"/>
                <a:gd name="connsiteX4" fmla="*/ 241623 w 2048590"/>
                <a:gd name="connsiteY4" fmla="*/ 163882 h 851860"/>
                <a:gd name="connsiteX5" fmla="*/ 1214437 w 2048590"/>
                <a:gd name="connsiteY5" fmla="*/ 161298 h 851860"/>
                <a:gd name="connsiteX6" fmla="*/ 2048590 w 2048590"/>
                <a:gd name="connsiteY6" fmla="*/ 160489 h 851860"/>
                <a:gd name="connsiteX7" fmla="*/ 2042195 w 2048590"/>
                <a:gd name="connsiteY7" fmla="*/ 394660 h 851860"/>
                <a:gd name="connsiteX0" fmla="*/ 881062 w 2048590"/>
                <a:gd name="connsiteY0" fmla="*/ 851860 h 851860"/>
                <a:gd name="connsiteX1" fmla="*/ 23812 w 2048590"/>
                <a:gd name="connsiteY1" fmla="*/ 843923 h 851860"/>
                <a:gd name="connsiteX2" fmla="*/ 0 w 2048590"/>
                <a:gd name="connsiteY2" fmla="*/ 161298 h 851860"/>
                <a:gd name="connsiteX3" fmla="*/ 13829 w 2048590"/>
                <a:gd name="connsiteY3" fmla="*/ 0 h 851860"/>
                <a:gd name="connsiteX4" fmla="*/ 1214437 w 2048590"/>
                <a:gd name="connsiteY4" fmla="*/ 161298 h 851860"/>
                <a:gd name="connsiteX5" fmla="*/ 2048590 w 2048590"/>
                <a:gd name="connsiteY5" fmla="*/ 160489 h 851860"/>
                <a:gd name="connsiteX6" fmla="*/ 2042195 w 2048590"/>
                <a:gd name="connsiteY6" fmla="*/ 394660 h 851860"/>
                <a:gd name="connsiteX0" fmla="*/ 881062 w 2048590"/>
                <a:gd name="connsiteY0" fmla="*/ 851860 h 851860"/>
                <a:gd name="connsiteX1" fmla="*/ 23812 w 2048590"/>
                <a:gd name="connsiteY1" fmla="*/ 843923 h 851860"/>
                <a:gd name="connsiteX2" fmla="*/ 0 w 2048590"/>
                <a:gd name="connsiteY2" fmla="*/ 161298 h 851860"/>
                <a:gd name="connsiteX3" fmla="*/ 13829 w 2048590"/>
                <a:gd name="connsiteY3" fmla="*/ 0 h 851860"/>
                <a:gd name="connsiteX4" fmla="*/ 2048590 w 2048590"/>
                <a:gd name="connsiteY4" fmla="*/ 160489 h 851860"/>
                <a:gd name="connsiteX5" fmla="*/ 2042195 w 2048590"/>
                <a:gd name="connsiteY5" fmla="*/ 394660 h 851860"/>
                <a:gd name="connsiteX0" fmla="*/ 881062 w 2049360"/>
                <a:gd name="connsiteY0" fmla="*/ 851860 h 851860"/>
                <a:gd name="connsiteX1" fmla="*/ 23812 w 2049360"/>
                <a:gd name="connsiteY1" fmla="*/ 843923 h 851860"/>
                <a:gd name="connsiteX2" fmla="*/ 0 w 2049360"/>
                <a:gd name="connsiteY2" fmla="*/ 161298 h 851860"/>
                <a:gd name="connsiteX3" fmla="*/ 13829 w 2049360"/>
                <a:gd name="connsiteY3" fmla="*/ 0 h 851860"/>
                <a:gd name="connsiteX4" fmla="*/ 2049360 w 2049360"/>
                <a:gd name="connsiteY4" fmla="*/ 8089 h 851860"/>
                <a:gd name="connsiteX5" fmla="*/ 2042195 w 2049360"/>
                <a:gd name="connsiteY5" fmla="*/ 394660 h 851860"/>
                <a:gd name="connsiteX0" fmla="*/ 867233 w 2035531"/>
                <a:gd name="connsiteY0" fmla="*/ 851860 h 851860"/>
                <a:gd name="connsiteX1" fmla="*/ 9983 w 2035531"/>
                <a:gd name="connsiteY1" fmla="*/ 843923 h 851860"/>
                <a:gd name="connsiteX2" fmla="*/ 0 w 2035531"/>
                <a:gd name="connsiteY2" fmla="*/ 0 h 851860"/>
                <a:gd name="connsiteX3" fmla="*/ 2035531 w 2035531"/>
                <a:gd name="connsiteY3" fmla="*/ 8089 h 851860"/>
                <a:gd name="connsiteX4" fmla="*/ 2028366 w 2035531"/>
                <a:gd name="connsiteY4" fmla="*/ 3946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32214 w 2039379"/>
                <a:gd name="connsiteY4" fmla="*/ 3946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22233 w 2039379"/>
                <a:gd name="connsiteY4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33616 w 2039379"/>
                <a:gd name="connsiteY4" fmla="*/ 4666 h 851860"/>
                <a:gd name="connsiteX5" fmla="*/ 2022233 w 2039379"/>
                <a:gd name="connsiteY5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33616 w 2039379"/>
                <a:gd name="connsiteY4" fmla="*/ 4666 h 851860"/>
                <a:gd name="connsiteX5" fmla="*/ 2012252 w 2039379"/>
                <a:gd name="connsiteY5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33616 w 2039379"/>
                <a:gd name="connsiteY4" fmla="*/ 4666 h 851860"/>
                <a:gd name="connsiteX5" fmla="*/ 2029399 w 2039379"/>
                <a:gd name="connsiteY5" fmla="*/ 4666 h 851860"/>
                <a:gd name="connsiteX6" fmla="*/ 2012252 w 2039379"/>
                <a:gd name="connsiteY6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33616 w 2039379"/>
                <a:gd name="connsiteY4" fmla="*/ 4666 h 851860"/>
                <a:gd name="connsiteX5" fmla="*/ 2012252 w 2039379"/>
                <a:gd name="connsiteY5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12252 w 2039379"/>
                <a:gd name="connsiteY4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02272 w 2039379"/>
                <a:gd name="connsiteY4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1992292 w 2039379"/>
                <a:gd name="connsiteY4" fmla="*/ 318460 h 851860"/>
                <a:gd name="connsiteX0" fmla="*/ 871081 w 2058213"/>
                <a:gd name="connsiteY0" fmla="*/ 851860 h 851860"/>
                <a:gd name="connsiteX1" fmla="*/ 0 w 2058213"/>
                <a:gd name="connsiteY1" fmla="*/ 843923 h 851860"/>
                <a:gd name="connsiteX2" fmla="*/ 3848 w 2058213"/>
                <a:gd name="connsiteY2" fmla="*/ 0 h 851860"/>
                <a:gd name="connsiteX3" fmla="*/ 2039379 w 2058213"/>
                <a:gd name="connsiteY3" fmla="*/ 8089 h 851860"/>
                <a:gd name="connsiteX4" fmla="*/ 2058213 w 2058213"/>
                <a:gd name="connsiteY4" fmla="*/ 318460 h 85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8213" h="851860">
                  <a:moveTo>
                    <a:pt x="871081" y="851860"/>
                  </a:moveTo>
                  <a:lnTo>
                    <a:pt x="0" y="843923"/>
                  </a:lnTo>
                  <a:cubicBezTo>
                    <a:pt x="1283" y="562615"/>
                    <a:pt x="2565" y="281308"/>
                    <a:pt x="3848" y="0"/>
                  </a:cubicBezTo>
                  <a:lnTo>
                    <a:pt x="2039379" y="8089"/>
                  </a:lnTo>
                  <a:lnTo>
                    <a:pt x="2058213" y="318460"/>
                  </a:lnTo>
                </a:path>
              </a:pathLst>
            </a:cu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prstClr val="black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 flipH="1">
              <a:off x="4081462" y="2898774"/>
              <a:ext cx="2776538" cy="1223963"/>
            </a:xfrm>
            <a:custGeom>
              <a:avLst/>
              <a:gdLst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309562 h 690562"/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309562 h 690562"/>
                <a:gd name="connsiteX0" fmla="*/ 881062 w 1214437"/>
                <a:gd name="connsiteY0" fmla="*/ 692472 h 692472"/>
                <a:gd name="connsiteX1" fmla="*/ 23812 w 1214437"/>
                <a:gd name="connsiteY1" fmla="*/ 684535 h 692472"/>
                <a:gd name="connsiteX2" fmla="*/ 0 w 1214437"/>
                <a:gd name="connsiteY2" fmla="*/ 1910 h 692472"/>
                <a:gd name="connsiteX3" fmla="*/ 39260 w 1214437"/>
                <a:gd name="connsiteY3" fmla="*/ 0 h 692472"/>
                <a:gd name="connsiteX4" fmla="*/ 1214437 w 1214437"/>
                <a:gd name="connsiteY4" fmla="*/ 1910 h 692472"/>
                <a:gd name="connsiteX5" fmla="*/ 1206500 w 1214437"/>
                <a:gd name="connsiteY5" fmla="*/ 311472 h 692472"/>
                <a:gd name="connsiteX0" fmla="*/ 895021 w 1228396"/>
                <a:gd name="connsiteY0" fmla="*/ 692472 h 692472"/>
                <a:gd name="connsiteX1" fmla="*/ 37771 w 1228396"/>
                <a:gd name="connsiteY1" fmla="*/ 684535 h 692472"/>
                <a:gd name="connsiteX2" fmla="*/ 0 w 1228396"/>
                <a:gd name="connsiteY2" fmla="*/ 673371 h 692472"/>
                <a:gd name="connsiteX3" fmla="*/ 13959 w 1228396"/>
                <a:gd name="connsiteY3" fmla="*/ 1910 h 692472"/>
                <a:gd name="connsiteX4" fmla="*/ 53219 w 1228396"/>
                <a:gd name="connsiteY4" fmla="*/ 0 h 692472"/>
                <a:gd name="connsiteX5" fmla="*/ 1228396 w 1228396"/>
                <a:gd name="connsiteY5" fmla="*/ 1910 h 692472"/>
                <a:gd name="connsiteX6" fmla="*/ 1220459 w 1228396"/>
                <a:gd name="connsiteY6" fmla="*/ 311472 h 692472"/>
                <a:gd name="connsiteX0" fmla="*/ 895021 w 1228396"/>
                <a:gd name="connsiteY0" fmla="*/ 692472 h 692472"/>
                <a:gd name="connsiteX1" fmla="*/ 37771 w 1228396"/>
                <a:gd name="connsiteY1" fmla="*/ 684535 h 692472"/>
                <a:gd name="connsiteX2" fmla="*/ 0 w 1228396"/>
                <a:gd name="connsiteY2" fmla="*/ 673371 h 692472"/>
                <a:gd name="connsiteX3" fmla="*/ 13959 w 1228396"/>
                <a:gd name="connsiteY3" fmla="*/ 1910 h 692472"/>
                <a:gd name="connsiteX4" fmla="*/ 53219 w 1228396"/>
                <a:gd name="connsiteY4" fmla="*/ 0 h 692472"/>
                <a:gd name="connsiteX5" fmla="*/ 1228396 w 1228396"/>
                <a:gd name="connsiteY5" fmla="*/ 1910 h 692472"/>
                <a:gd name="connsiteX6" fmla="*/ 1220459 w 1228396"/>
                <a:gd name="connsiteY6" fmla="*/ 311472 h 692472"/>
                <a:gd name="connsiteX0" fmla="*/ 895021 w 1228396"/>
                <a:gd name="connsiteY0" fmla="*/ 692472 h 692472"/>
                <a:gd name="connsiteX1" fmla="*/ 37771 w 1228396"/>
                <a:gd name="connsiteY1" fmla="*/ 684535 h 692472"/>
                <a:gd name="connsiteX2" fmla="*/ 0 w 1228396"/>
                <a:gd name="connsiteY2" fmla="*/ 673371 h 692472"/>
                <a:gd name="connsiteX3" fmla="*/ 13959 w 1228396"/>
                <a:gd name="connsiteY3" fmla="*/ 1910 h 692472"/>
                <a:gd name="connsiteX4" fmla="*/ 53219 w 1228396"/>
                <a:gd name="connsiteY4" fmla="*/ 0 h 692472"/>
                <a:gd name="connsiteX5" fmla="*/ 1228396 w 1228396"/>
                <a:gd name="connsiteY5" fmla="*/ 1910 h 692472"/>
                <a:gd name="connsiteX6" fmla="*/ 1220459 w 1228396"/>
                <a:gd name="connsiteY6" fmla="*/ 219779 h 692472"/>
                <a:gd name="connsiteX0" fmla="*/ 643758 w 1228396"/>
                <a:gd name="connsiteY0" fmla="*/ 692472 h 692472"/>
                <a:gd name="connsiteX1" fmla="*/ 37771 w 1228396"/>
                <a:gd name="connsiteY1" fmla="*/ 684535 h 692472"/>
                <a:gd name="connsiteX2" fmla="*/ 0 w 1228396"/>
                <a:gd name="connsiteY2" fmla="*/ 673371 h 692472"/>
                <a:gd name="connsiteX3" fmla="*/ 13959 w 1228396"/>
                <a:gd name="connsiteY3" fmla="*/ 1910 h 692472"/>
                <a:gd name="connsiteX4" fmla="*/ 53219 w 1228396"/>
                <a:gd name="connsiteY4" fmla="*/ 0 h 692472"/>
                <a:gd name="connsiteX5" fmla="*/ 1228396 w 1228396"/>
                <a:gd name="connsiteY5" fmla="*/ 1910 h 692472"/>
                <a:gd name="connsiteX6" fmla="*/ 1220459 w 1228396"/>
                <a:gd name="connsiteY6" fmla="*/ 219779 h 692472"/>
                <a:gd name="connsiteX0" fmla="*/ 629799 w 1214437"/>
                <a:gd name="connsiteY0" fmla="*/ 692472 h 692472"/>
                <a:gd name="connsiteX1" fmla="*/ 23812 w 1214437"/>
                <a:gd name="connsiteY1" fmla="*/ 684535 h 692472"/>
                <a:gd name="connsiteX2" fmla="*/ 0 w 1214437"/>
                <a:gd name="connsiteY2" fmla="*/ 1910 h 692472"/>
                <a:gd name="connsiteX3" fmla="*/ 39260 w 1214437"/>
                <a:gd name="connsiteY3" fmla="*/ 0 h 692472"/>
                <a:gd name="connsiteX4" fmla="*/ 1214437 w 1214437"/>
                <a:gd name="connsiteY4" fmla="*/ 1910 h 692472"/>
                <a:gd name="connsiteX5" fmla="*/ 1206500 w 1214437"/>
                <a:gd name="connsiteY5" fmla="*/ 219779 h 692472"/>
                <a:gd name="connsiteX0" fmla="*/ 629799 w 1214437"/>
                <a:gd name="connsiteY0" fmla="*/ 692472 h 692472"/>
                <a:gd name="connsiteX1" fmla="*/ 23812 w 1214437"/>
                <a:gd name="connsiteY1" fmla="*/ 684535 h 692472"/>
                <a:gd name="connsiteX2" fmla="*/ 0 w 1214437"/>
                <a:gd name="connsiteY2" fmla="*/ 1910 h 692472"/>
                <a:gd name="connsiteX3" fmla="*/ 39260 w 1214437"/>
                <a:gd name="connsiteY3" fmla="*/ 0 h 692472"/>
                <a:gd name="connsiteX4" fmla="*/ 1214437 w 1214437"/>
                <a:gd name="connsiteY4" fmla="*/ 1910 h 692472"/>
                <a:gd name="connsiteX5" fmla="*/ 1206500 w 1214437"/>
                <a:gd name="connsiteY5" fmla="*/ 219779 h 692472"/>
                <a:gd name="connsiteX0" fmla="*/ 648120 w 1232758"/>
                <a:gd name="connsiteY0" fmla="*/ 692472 h 692472"/>
                <a:gd name="connsiteX1" fmla="*/ 42133 w 1232758"/>
                <a:gd name="connsiteY1" fmla="*/ 684535 h 692472"/>
                <a:gd name="connsiteX2" fmla="*/ 0 w 1232758"/>
                <a:gd name="connsiteY2" fmla="*/ 682922 h 692472"/>
                <a:gd name="connsiteX3" fmla="*/ 18321 w 1232758"/>
                <a:gd name="connsiteY3" fmla="*/ 1910 h 692472"/>
                <a:gd name="connsiteX4" fmla="*/ 57581 w 1232758"/>
                <a:gd name="connsiteY4" fmla="*/ 0 h 692472"/>
                <a:gd name="connsiteX5" fmla="*/ 1232758 w 1232758"/>
                <a:gd name="connsiteY5" fmla="*/ 1910 h 692472"/>
                <a:gd name="connsiteX6" fmla="*/ 1224821 w 1232758"/>
                <a:gd name="connsiteY6" fmla="*/ 219779 h 692472"/>
                <a:gd name="connsiteX0" fmla="*/ 648120 w 1232758"/>
                <a:gd name="connsiteY0" fmla="*/ 692472 h 692472"/>
                <a:gd name="connsiteX1" fmla="*/ 42133 w 1232758"/>
                <a:gd name="connsiteY1" fmla="*/ 684535 h 692472"/>
                <a:gd name="connsiteX2" fmla="*/ 0 w 1232758"/>
                <a:gd name="connsiteY2" fmla="*/ 682922 h 692472"/>
                <a:gd name="connsiteX3" fmla="*/ 18321 w 1232758"/>
                <a:gd name="connsiteY3" fmla="*/ 1910 h 692472"/>
                <a:gd name="connsiteX4" fmla="*/ 57581 w 1232758"/>
                <a:gd name="connsiteY4" fmla="*/ 0 h 692472"/>
                <a:gd name="connsiteX5" fmla="*/ 1232758 w 1232758"/>
                <a:gd name="connsiteY5" fmla="*/ 1910 h 692472"/>
                <a:gd name="connsiteX6" fmla="*/ 1224821 w 1232758"/>
                <a:gd name="connsiteY6" fmla="*/ 219779 h 692472"/>
                <a:gd name="connsiteX0" fmla="*/ 648120 w 1232758"/>
                <a:gd name="connsiteY0" fmla="*/ 692472 h 692472"/>
                <a:gd name="connsiteX1" fmla="*/ 42133 w 1232758"/>
                <a:gd name="connsiteY1" fmla="*/ 684535 h 692472"/>
                <a:gd name="connsiteX2" fmla="*/ 0 w 1232758"/>
                <a:gd name="connsiteY2" fmla="*/ 682922 h 692472"/>
                <a:gd name="connsiteX3" fmla="*/ 18321 w 1232758"/>
                <a:gd name="connsiteY3" fmla="*/ 1910 h 692472"/>
                <a:gd name="connsiteX4" fmla="*/ 57581 w 1232758"/>
                <a:gd name="connsiteY4" fmla="*/ 0 h 692472"/>
                <a:gd name="connsiteX5" fmla="*/ 1232758 w 1232758"/>
                <a:gd name="connsiteY5" fmla="*/ 1910 h 692472"/>
                <a:gd name="connsiteX6" fmla="*/ 1224821 w 1232758"/>
                <a:gd name="connsiteY6" fmla="*/ 173932 h 692472"/>
                <a:gd name="connsiteX0" fmla="*/ 648120 w 1232758"/>
                <a:gd name="connsiteY0" fmla="*/ 690562 h 690562"/>
                <a:gd name="connsiteX1" fmla="*/ 42133 w 1232758"/>
                <a:gd name="connsiteY1" fmla="*/ 682625 h 690562"/>
                <a:gd name="connsiteX2" fmla="*/ 0 w 1232758"/>
                <a:gd name="connsiteY2" fmla="*/ 681012 h 690562"/>
                <a:gd name="connsiteX3" fmla="*/ 18321 w 1232758"/>
                <a:gd name="connsiteY3" fmla="*/ 0 h 690562"/>
                <a:gd name="connsiteX4" fmla="*/ 1232758 w 1232758"/>
                <a:gd name="connsiteY4" fmla="*/ 0 h 690562"/>
                <a:gd name="connsiteX5" fmla="*/ 1224821 w 1232758"/>
                <a:gd name="connsiteY5" fmla="*/ 172022 h 690562"/>
                <a:gd name="connsiteX0" fmla="*/ 648120 w 1232758"/>
                <a:gd name="connsiteY0" fmla="*/ 690562 h 690562"/>
                <a:gd name="connsiteX1" fmla="*/ 0 w 1232758"/>
                <a:gd name="connsiteY1" fmla="*/ 681012 h 690562"/>
                <a:gd name="connsiteX2" fmla="*/ 18321 w 1232758"/>
                <a:gd name="connsiteY2" fmla="*/ 0 h 690562"/>
                <a:gd name="connsiteX3" fmla="*/ 1232758 w 1232758"/>
                <a:gd name="connsiteY3" fmla="*/ 0 h 690562"/>
                <a:gd name="connsiteX4" fmla="*/ 1224821 w 1232758"/>
                <a:gd name="connsiteY4" fmla="*/ 172022 h 690562"/>
                <a:gd name="connsiteX0" fmla="*/ 648120 w 1232758"/>
                <a:gd name="connsiteY0" fmla="*/ 690562 h 690562"/>
                <a:gd name="connsiteX1" fmla="*/ 0 w 1232758"/>
                <a:gd name="connsiteY1" fmla="*/ 681012 h 690562"/>
                <a:gd name="connsiteX2" fmla="*/ 17090 w 1232758"/>
                <a:gd name="connsiteY2" fmla="*/ 680270 h 690562"/>
                <a:gd name="connsiteX3" fmla="*/ 18321 w 1232758"/>
                <a:gd name="connsiteY3" fmla="*/ 0 h 690562"/>
                <a:gd name="connsiteX4" fmla="*/ 1232758 w 1232758"/>
                <a:gd name="connsiteY4" fmla="*/ 0 h 690562"/>
                <a:gd name="connsiteX5" fmla="*/ 1224821 w 1232758"/>
                <a:gd name="connsiteY5" fmla="*/ 172022 h 690562"/>
                <a:gd name="connsiteX0" fmla="*/ 648120 w 1237529"/>
                <a:gd name="connsiteY0" fmla="*/ 690562 h 690562"/>
                <a:gd name="connsiteX1" fmla="*/ 0 w 1237529"/>
                <a:gd name="connsiteY1" fmla="*/ 681012 h 690562"/>
                <a:gd name="connsiteX2" fmla="*/ 17090 w 1237529"/>
                <a:gd name="connsiteY2" fmla="*/ 680270 h 690562"/>
                <a:gd name="connsiteX3" fmla="*/ 18321 w 1237529"/>
                <a:gd name="connsiteY3" fmla="*/ 0 h 690562"/>
                <a:gd name="connsiteX4" fmla="*/ 1232758 w 1237529"/>
                <a:gd name="connsiteY4" fmla="*/ 0 h 690562"/>
                <a:gd name="connsiteX5" fmla="*/ 1237529 w 1237529"/>
                <a:gd name="connsiteY5" fmla="*/ 172022 h 690562"/>
                <a:gd name="connsiteX0" fmla="*/ 648120 w 1245466"/>
                <a:gd name="connsiteY0" fmla="*/ 690562 h 690562"/>
                <a:gd name="connsiteX1" fmla="*/ 0 w 1245466"/>
                <a:gd name="connsiteY1" fmla="*/ 681012 h 690562"/>
                <a:gd name="connsiteX2" fmla="*/ 17090 w 1245466"/>
                <a:gd name="connsiteY2" fmla="*/ 680270 h 690562"/>
                <a:gd name="connsiteX3" fmla="*/ 18321 w 1245466"/>
                <a:gd name="connsiteY3" fmla="*/ 0 h 690562"/>
                <a:gd name="connsiteX4" fmla="*/ 1232758 w 1245466"/>
                <a:gd name="connsiteY4" fmla="*/ 0 h 690562"/>
                <a:gd name="connsiteX5" fmla="*/ 1245466 w 1245466"/>
                <a:gd name="connsiteY5" fmla="*/ 263715 h 690562"/>
                <a:gd name="connsiteX0" fmla="*/ 648120 w 1245466"/>
                <a:gd name="connsiteY0" fmla="*/ 690562 h 690562"/>
                <a:gd name="connsiteX1" fmla="*/ 0 w 1245466"/>
                <a:gd name="connsiteY1" fmla="*/ 681012 h 690562"/>
                <a:gd name="connsiteX2" fmla="*/ 17090 w 1245466"/>
                <a:gd name="connsiteY2" fmla="*/ 680270 h 690562"/>
                <a:gd name="connsiteX3" fmla="*/ 18321 w 1245466"/>
                <a:gd name="connsiteY3" fmla="*/ 0 h 690562"/>
                <a:gd name="connsiteX4" fmla="*/ 1232758 w 1245466"/>
                <a:gd name="connsiteY4" fmla="*/ 0 h 690562"/>
                <a:gd name="connsiteX5" fmla="*/ 1245466 w 1245466"/>
                <a:gd name="connsiteY5" fmla="*/ 217869 h 690562"/>
                <a:gd name="connsiteX0" fmla="*/ 648120 w 1261807"/>
                <a:gd name="connsiteY0" fmla="*/ 690562 h 690562"/>
                <a:gd name="connsiteX1" fmla="*/ 0 w 1261807"/>
                <a:gd name="connsiteY1" fmla="*/ 681012 h 690562"/>
                <a:gd name="connsiteX2" fmla="*/ 17090 w 1261807"/>
                <a:gd name="connsiteY2" fmla="*/ 680270 h 690562"/>
                <a:gd name="connsiteX3" fmla="*/ 18321 w 1261807"/>
                <a:gd name="connsiteY3" fmla="*/ 0 h 690562"/>
                <a:gd name="connsiteX4" fmla="*/ 1261807 w 1261807"/>
                <a:gd name="connsiteY4" fmla="*/ 0 h 690562"/>
                <a:gd name="connsiteX5" fmla="*/ 1245466 w 1261807"/>
                <a:gd name="connsiteY5" fmla="*/ 217869 h 690562"/>
                <a:gd name="connsiteX0" fmla="*/ 648120 w 1261807"/>
                <a:gd name="connsiteY0" fmla="*/ 690562 h 690562"/>
                <a:gd name="connsiteX1" fmla="*/ 0 w 1261807"/>
                <a:gd name="connsiteY1" fmla="*/ 681012 h 690562"/>
                <a:gd name="connsiteX2" fmla="*/ 17090 w 1261807"/>
                <a:gd name="connsiteY2" fmla="*/ 680270 h 690562"/>
                <a:gd name="connsiteX3" fmla="*/ 18321 w 1261807"/>
                <a:gd name="connsiteY3" fmla="*/ 0 h 690562"/>
                <a:gd name="connsiteX4" fmla="*/ 1261807 w 1261807"/>
                <a:gd name="connsiteY4" fmla="*/ 0 h 690562"/>
                <a:gd name="connsiteX5" fmla="*/ 1243851 w 1261807"/>
                <a:gd name="connsiteY5" fmla="*/ 5730 h 690562"/>
                <a:gd name="connsiteX6" fmla="*/ 1245466 w 1261807"/>
                <a:gd name="connsiteY6" fmla="*/ 217869 h 690562"/>
                <a:gd name="connsiteX0" fmla="*/ 648120 w 1261807"/>
                <a:gd name="connsiteY0" fmla="*/ 690562 h 690562"/>
                <a:gd name="connsiteX1" fmla="*/ 0 w 1261807"/>
                <a:gd name="connsiteY1" fmla="*/ 681012 h 690562"/>
                <a:gd name="connsiteX2" fmla="*/ 17090 w 1261807"/>
                <a:gd name="connsiteY2" fmla="*/ 680270 h 690562"/>
                <a:gd name="connsiteX3" fmla="*/ 18321 w 1261807"/>
                <a:gd name="connsiteY3" fmla="*/ 0 h 690562"/>
                <a:gd name="connsiteX4" fmla="*/ 1261807 w 1261807"/>
                <a:gd name="connsiteY4" fmla="*/ 0 h 690562"/>
                <a:gd name="connsiteX5" fmla="*/ 1245466 w 1261807"/>
                <a:gd name="connsiteY5" fmla="*/ 217869 h 690562"/>
                <a:gd name="connsiteX0" fmla="*/ 648120 w 1245466"/>
                <a:gd name="connsiteY0" fmla="*/ 690562 h 690562"/>
                <a:gd name="connsiteX1" fmla="*/ 0 w 1245466"/>
                <a:gd name="connsiteY1" fmla="*/ 681012 h 690562"/>
                <a:gd name="connsiteX2" fmla="*/ 17090 w 1245466"/>
                <a:gd name="connsiteY2" fmla="*/ 680270 h 690562"/>
                <a:gd name="connsiteX3" fmla="*/ 18321 w 1245466"/>
                <a:gd name="connsiteY3" fmla="*/ 0 h 690562"/>
                <a:gd name="connsiteX4" fmla="*/ 1245465 w 1245466"/>
                <a:gd name="connsiteY4" fmla="*/ 0 h 690562"/>
                <a:gd name="connsiteX5" fmla="*/ 1245466 w 1245466"/>
                <a:gd name="connsiteY5" fmla="*/ 217869 h 690562"/>
                <a:gd name="connsiteX0" fmla="*/ 631030 w 1228376"/>
                <a:gd name="connsiteY0" fmla="*/ 690562 h 690562"/>
                <a:gd name="connsiteX1" fmla="*/ 0 w 1228376"/>
                <a:gd name="connsiteY1" fmla="*/ 680270 h 690562"/>
                <a:gd name="connsiteX2" fmla="*/ 1231 w 1228376"/>
                <a:gd name="connsiteY2" fmla="*/ 0 h 690562"/>
                <a:gd name="connsiteX3" fmla="*/ 1228375 w 1228376"/>
                <a:gd name="connsiteY3" fmla="*/ 0 h 690562"/>
                <a:gd name="connsiteX4" fmla="*/ 1228376 w 1228376"/>
                <a:gd name="connsiteY4" fmla="*/ 217869 h 690562"/>
                <a:gd name="connsiteX0" fmla="*/ 631030 w 1228376"/>
                <a:gd name="connsiteY0" fmla="*/ 736408 h 736408"/>
                <a:gd name="connsiteX1" fmla="*/ 0 w 1228376"/>
                <a:gd name="connsiteY1" fmla="*/ 726116 h 736408"/>
                <a:gd name="connsiteX2" fmla="*/ 13190 w 1228376"/>
                <a:gd name="connsiteY2" fmla="*/ 0 h 736408"/>
                <a:gd name="connsiteX3" fmla="*/ 1228375 w 1228376"/>
                <a:gd name="connsiteY3" fmla="*/ 45846 h 736408"/>
                <a:gd name="connsiteX4" fmla="*/ 1228376 w 1228376"/>
                <a:gd name="connsiteY4" fmla="*/ 263715 h 736408"/>
                <a:gd name="connsiteX0" fmla="*/ 619071 w 1216417"/>
                <a:gd name="connsiteY0" fmla="*/ 736408 h 736408"/>
                <a:gd name="connsiteX1" fmla="*/ 0 w 1216417"/>
                <a:gd name="connsiteY1" fmla="*/ 726116 h 736408"/>
                <a:gd name="connsiteX2" fmla="*/ 1231 w 1216417"/>
                <a:gd name="connsiteY2" fmla="*/ 0 h 736408"/>
                <a:gd name="connsiteX3" fmla="*/ 1216416 w 1216417"/>
                <a:gd name="connsiteY3" fmla="*/ 45846 h 736408"/>
                <a:gd name="connsiteX4" fmla="*/ 1216417 w 1216417"/>
                <a:gd name="connsiteY4" fmla="*/ 263715 h 736408"/>
                <a:gd name="connsiteX0" fmla="*/ 619071 w 1216417"/>
                <a:gd name="connsiteY0" fmla="*/ 736408 h 736408"/>
                <a:gd name="connsiteX1" fmla="*/ 0 w 1216417"/>
                <a:gd name="connsiteY1" fmla="*/ 726116 h 736408"/>
                <a:gd name="connsiteX2" fmla="*/ 1231 w 1216417"/>
                <a:gd name="connsiteY2" fmla="*/ 0 h 736408"/>
                <a:gd name="connsiteX3" fmla="*/ 1216415 w 1216417"/>
                <a:gd name="connsiteY3" fmla="*/ 45846 h 736408"/>
                <a:gd name="connsiteX4" fmla="*/ 1216417 w 1216417"/>
                <a:gd name="connsiteY4" fmla="*/ 263715 h 736408"/>
                <a:gd name="connsiteX0" fmla="*/ 619071 w 1216417"/>
                <a:gd name="connsiteY0" fmla="*/ 736409 h 736409"/>
                <a:gd name="connsiteX1" fmla="*/ 0 w 1216417"/>
                <a:gd name="connsiteY1" fmla="*/ 726117 h 736409"/>
                <a:gd name="connsiteX2" fmla="*/ 1231 w 1216417"/>
                <a:gd name="connsiteY2" fmla="*/ 1 h 736409"/>
                <a:gd name="connsiteX3" fmla="*/ 1216414 w 1216417"/>
                <a:gd name="connsiteY3" fmla="*/ 0 h 736409"/>
                <a:gd name="connsiteX4" fmla="*/ 1216417 w 1216417"/>
                <a:gd name="connsiteY4" fmla="*/ 263716 h 73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417" h="736409">
                  <a:moveTo>
                    <a:pt x="619071" y="736409"/>
                  </a:moveTo>
                  <a:lnTo>
                    <a:pt x="0" y="726117"/>
                  </a:lnTo>
                  <a:cubicBezTo>
                    <a:pt x="410" y="499360"/>
                    <a:pt x="821" y="226758"/>
                    <a:pt x="1231" y="1"/>
                  </a:cubicBezTo>
                  <a:lnTo>
                    <a:pt x="1216414" y="0"/>
                  </a:lnTo>
                  <a:cubicBezTo>
                    <a:pt x="1216414" y="72623"/>
                    <a:pt x="1216417" y="191093"/>
                    <a:pt x="1216417" y="263716"/>
                  </a:cubicBezTo>
                </a:path>
              </a:pathLst>
            </a:cu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prstClr val="black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5" name="Trapezoid 34"/>
            <p:cNvSpPr/>
            <p:nvPr/>
          </p:nvSpPr>
          <p:spPr bwMode="auto">
            <a:xfrm flipV="1">
              <a:off x="3581400" y="3352800"/>
              <a:ext cx="609600" cy="152400"/>
            </a:xfrm>
            <a:prstGeom prst="trapezoid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prstClr val="black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flipV="1">
              <a:off x="4419600" y="3352800"/>
              <a:ext cx="609600" cy="152400"/>
            </a:xfrm>
            <a:prstGeom prst="trapezoid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prstClr val="black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181600" y="3657600"/>
              <a:ext cx="990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Result Data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14800" y="4572000"/>
            <a:ext cx="3429000" cy="914400"/>
            <a:chOff x="4114800" y="4572000"/>
            <a:chExt cx="3429000" cy="9144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5181997" y="5028803"/>
              <a:ext cx="914400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715000" y="4724400"/>
              <a:ext cx="182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Write results at completion</a:t>
              </a: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114800" y="4572000"/>
              <a:ext cx="1524000" cy="533400"/>
            </a:xfrm>
            <a:custGeom>
              <a:avLst/>
              <a:gdLst>
                <a:gd name="connsiteX0" fmla="*/ 1375190 w 1375190"/>
                <a:gd name="connsiteY0" fmla="*/ 469199 h 485379"/>
                <a:gd name="connsiteX1" fmla="*/ 0 w 1375190"/>
                <a:gd name="connsiteY1" fmla="*/ 485379 h 485379"/>
                <a:gd name="connsiteX2" fmla="*/ 0 w 1375190"/>
                <a:gd name="connsiteY2" fmla="*/ 0 h 485379"/>
                <a:gd name="connsiteX0" fmla="*/ 1375190 w 1375190"/>
                <a:gd name="connsiteY0" fmla="*/ 469199 h 485379"/>
                <a:gd name="connsiteX1" fmla="*/ 0 w 1375190"/>
                <a:gd name="connsiteY1" fmla="*/ 485379 h 485379"/>
                <a:gd name="connsiteX2" fmla="*/ 0 w 1375190"/>
                <a:gd name="connsiteY2" fmla="*/ 0 h 485379"/>
                <a:gd name="connsiteX0" fmla="*/ 1375190 w 1375190"/>
                <a:gd name="connsiteY0" fmla="*/ 469199 h 485379"/>
                <a:gd name="connsiteX1" fmla="*/ 0 w 1375190"/>
                <a:gd name="connsiteY1" fmla="*/ 485379 h 485379"/>
                <a:gd name="connsiteX2" fmla="*/ 0 w 1375190"/>
                <a:gd name="connsiteY2" fmla="*/ 0 h 485379"/>
                <a:gd name="connsiteX0" fmla="*/ 1375190 w 1375190"/>
                <a:gd name="connsiteY0" fmla="*/ 469199 h 485379"/>
                <a:gd name="connsiteX1" fmla="*/ 0 w 1375190"/>
                <a:gd name="connsiteY1" fmla="*/ 485379 h 485379"/>
                <a:gd name="connsiteX2" fmla="*/ 0 w 1375190"/>
                <a:gd name="connsiteY2" fmla="*/ 0 h 48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5190" h="485379">
                  <a:moveTo>
                    <a:pt x="1375190" y="469199"/>
                  </a:moveTo>
                  <a:lnTo>
                    <a:pt x="0" y="485379"/>
                  </a:lnTo>
                  <a:lnTo>
                    <a:pt x="0" y="0"/>
                  </a:lnTo>
                </a:path>
              </a:pathLst>
            </a:cu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rot="5400000" flipH="1" flipV="1">
              <a:off x="4686300" y="483870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6172200" y="1371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 results at commit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828800" y="2819400"/>
            <a:ext cx="3352800" cy="1752600"/>
            <a:chOff x="1828800" y="2819400"/>
            <a:chExt cx="3352800" cy="17526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05200" y="3657600"/>
              <a:ext cx="1676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Source Operands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828800" y="2819400"/>
              <a:ext cx="2897188" cy="915988"/>
              <a:chOff x="1828800" y="2819400"/>
              <a:chExt cx="2897188" cy="91598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828800" y="2819400"/>
                <a:ext cx="1828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Write sources in dispatch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 bwMode="auto">
              <a:xfrm rot="5400000">
                <a:off x="3771900" y="3619500"/>
                <a:ext cx="230188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rot="5400000">
                <a:off x="4610100" y="3619500"/>
                <a:ext cx="230188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27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3 out today, due Monday March 16</a:t>
            </a:r>
          </a:p>
          <a:p>
            <a:r>
              <a:rPr lang="en-US" dirty="0"/>
              <a:t>Lab 2 due Monday March 8</a:t>
            </a:r>
          </a:p>
          <a:p>
            <a:pPr lvl="1"/>
            <a:r>
              <a:rPr lang="en-US" dirty="0"/>
              <a:t>Lab 2 takes time to run, so please get started ASAP </a:t>
            </a:r>
          </a:p>
          <a:p>
            <a:pPr lvl="1"/>
            <a:r>
              <a:rPr lang="en-US" dirty="0"/>
              <a:t>Don’t wait till Sunday!</a:t>
            </a:r>
          </a:p>
          <a:p>
            <a:pPr lvl="1"/>
            <a:r>
              <a:rPr lang="en-US" dirty="0"/>
              <a:t>Can share directed simulation results but must do own analysis.</a:t>
            </a:r>
          </a:p>
          <a:p>
            <a:pPr lvl="1"/>
            <a:r>
              <a:rPr lang="en-US" dirty="0"/>
              <a:t>Look at pinned README on Piazza</a:t>
            </a:r>
          </a:p>
          <a:p>
            <a:r>
              <a:rPr lang="en-US" dirty="0"/>
              <a:t>Midterms being graded, within a week</a:t>
            </a:r>
          </a:p>
          <a:p>
            <a:pPr lvl="1"/>
            <a:r>
              <a:rPr lang="en-US" dirty="0"/>
              <a:t>Regrade requests up to one week after exams returned</a:t>
            </a:r>
          </a:p>
          <a:p>
            <a:r>
              <a:rPr lang="en-US" dirty="0"/>
              <a:t>Please respond to survey of midterm technical issues</a:t>
            </a:r>
          </a:p>
          <a:p>
            <a:pPr lvl="1"/>
            <a:r>
              <a:rPr lang="en-US" dirty="0"/>
              <a:t>This is tied to your email address</a:t>
            </a:r>
          </a:p>
          <a:p>
            <a:r>
              <a:rPr lang="en-US" dirty="0"/>
              <a:t>Please also respond to course progress survey</a:t>
            </a:r>
          </a:p>
          <a:p>
            <a:pPr lvl="1"/>
            <a:r>
              <a:rPr lang="en-US" dirty="0"/>
              <a:t>Please give feedback on course so far</a:t>
            </a:r>
          </a:p>
          <a:p>
            <a:pPr lvl="1"/>
            <a:r>
              <a:rPr lang="en-US" dirty="0"/>
              <a:t>This survey is anonymous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D4F1-ACE6-1045-95DB-F7171134E652}" type="slidenum">
              <a:rPr lang="en-US"/>
              <a:pPr/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1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proposal presentations March 4 (tomorrow) in discussion section</a:t>
            </a:r>
          </a:p>
          <a:p>
            <a:pPr lvl="1"/>
            <a:r>
              <a:rPr lang="en-US" dirty="0"/>
              <a:t>10-minute per project including Q&amp;A with rest of class</a:t>
            </a:r>
          </a:p>
          <a:p>
            <a:pPr lvl="1"/>
            <a:r>
              <a:rPr lang="en-US" dirty="0"/>
              <a:t>Schedule on Piazza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3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Physical Register File</a:t>
            </a:r>
            <a:br>
              <a:rPr lang="en-US" dirty="0"/>
            </a:br>
            <a:r>
              <a:rPr lang="en-US" sz="2000" i="1" dirty="0"/>
              <a:t>(MIPS R10K, Alpha 21264, Intel Pentium 4 &amp; Sandy/Ivy Bridge)</a:t>
            </a:r>
            <a:endParaRPr lang="en-US" sz="2000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Rename all architectural registers into a single </a:t>
            </a:r>
            <a:r>
              <a:rPr lang="en-US" sz="2000" i="1" dirty="0"/>
              <a:t>physical </a:t>
            </a:r>
            <a:r>
              <a:rPr lang="en-US" sz="2000" dirty="0"/>
              <a:t>register file during decode, no register values read</a:t>
            </a:r>
          </a:p>
          <a:p>
            <a:r>
              <a:rPr lang="en-US" sz="2000" dirty="0"/>
              <a:t>Functional units read and write from single unified register file holding committed and temporary registers in execute</a:t>
            </a:r>
          </a:p>
          <a:p>
            <a:r>
              <a:rPr lang="en-US" sz="2000" dirty="0"/>
              <a:t>Commit only updates mapping of architectural register to physical register, no data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4777024-9DC7-9744-9B08-901ADB81E3E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09600" y="3505200"/>
            <a:ext cx="7848600" cy="2743200"/>
            <a:chOff x="609600" y="3048000"/>
            <a:chExt cx="7848600" cy="2743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200400" y="3276600"/>
              <a:ext cx="25146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Unified Physical Register File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 rot="5400000">
              <a:off x="3124994" y="4723606"/>
              <a:ext cx="913606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5400000">
              <a:off x="3962797" y="4724003"/>
              <a:ext cx="914400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990600" y="4495800"/>
              <a:ext cx="30146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Read operands at issue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200400" y="5181600"/>
              <a:ext cx="2438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Functional Units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4800997" y="4724003"/>
              <a:ext cx="914400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257800" y="44958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Write results at completion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705600" y="3200400"/>
              <a:ext cx="17526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Committed Register Mapping</a:t>
              </a:r>
            </a:p>
          </p:txBody>
        </p:sp>
        <p:cxnSp>
          <p:nvCxnSpPr>
            <p:cNvPr id="28" name="Straight Arrow Connector 27"/>
            <p:cNvCxnSpPr>
              <a:stCxn id="26" idx="1"/>
              <a:endCxn id="12" idx="3"/>
            </p:cNvCxnSpPr>
            <p:nvPr/>
          </p:nvCxnSpPr>
          <p:spPr bwMode="auto">
            <a:xfrm rot="10800000" flipV="1">
              <a:off x="5715000" y="3695700"/>
              <a:ext cx="990600" cy="76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 bwMode="auto">
            <a:xfrm>
              <a:off x="609600" y="3048000"/>
              <a:ext cx="17526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Decode Stage Register Mapping</a:t>
              </a:r>
            </a:p>
          </p:txBody>
        </p:sp>
        <p:cxnSp>
          <p:nvCxnSpPr>
            <p:cNvPr id="30" name="Straight Arrow Connector 29"/>
            <p:cNvCxnSpPr>
              <a:stCxn id="29" idx="3"/>
              <a:endCxn id="12" idx="1"/>
            </p:cNvCxnSpPr>
            <p:nvPr/>
          </p:nvCxnSpPr>
          <p:spPr bwMode="auto">
            <a:xfrm>
              <a:off x="2362200" y="3543300"/>
              <a:ext cx="83820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198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Lifetime of Physical Registers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C62-43C8-674F-8C41-7FE75B434087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17955" name="Rectangle 3"/>
          <p:cNvSpPr>
            <a:spLocks noChangeArrowheads="1"/>
          </p:cNvSpPr>
          <p:nvPr/>
        </p:nvSpPr>
        <p:spPr bwMode="auto">
          <a:xfrm>
            <a:off x="533400" y="2057400"/>
            <a:ext cx="2895600" cy="33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x1, 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addi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sub x6, x7, x9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x6, (x1)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x6, x6, x3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sd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 x6, (x1)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x6, (x11)</a:t>
            </a:r>
          </a:p>
        </p:txBody>
      </p:sp>
      <p:sp>
        <p:nvSpPr>
          <p:cNvPr id="1917956" name="Rectangle 4"/>
          <p:cNvSpPr>
            <a:spLocks noChangeArrowheads="1"/>
          </p:cNvSpPr>
          <p:nvPr/>
        </p:nvSpPr>
        <p:spPr bwMode="auto">
          <a:xfrm>
            <a:off x="5715000" y="2057400"/>
            <a:ext cx="2895600" cy="33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P1, (</a:t>
            </a: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P</a:t>
            </a:r>
            <a:r>
              <a:rPr lang="en-US" sz="2000" b="1" i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x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addi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 P2, P1,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sub P3, </a:t>
            </a: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P</a:t>
            </a:r>
            <a:r>
              <a:rPr lang="en-US" sz="2000" b="1" i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y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, </a:t>
            </a: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P</a:t>
            </a:r>
            <a:r>
              <a:rPr lang="en-US" sz="2000" b="1" i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z</a:t>
            </a:r>
            <a:endParaRPr lang="en-US" sz="2000" b="1" i="1" dirty="0">
              <a:solidFill>
                <a:prstClr val="black"/>
              </a:solidFill>
              <a:latin typeface="Courier New"/>
              <a:ea typeface="ＭＳ Ｐゴシック"/>
              <a:cs typeface="Courier New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P4, P2, P3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P5, (P1)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P6, P5, P4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sd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 P6, (P1)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P7, (P</a:t>
            </a:r>
            <a:r>
              <a:rPr lang="en-US" sz="2000" b="1" i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w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)</a:t>
            </a:r>
          </a:p>
        </p:txBody>
      </p:sp>
      <p:sp>
        <p:nvSpPr>
          <p:cNvPr id="1917957" name="AutoShape 5"/>
          <p:cNvSpPr>
            <a:spLocks noChangeArrowheads="1"/>
          </p:cNvSpPr>
          <p:nvPr/>
        </p:nvSpPr>
        <p:spPr bwMode="auto">
          <a:xfrm>
            <a:off x="3581400" y="3094038"/>
            <a:ext cx="1828800" cy="914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Rename</a:t>
            </a:r>
          </a:p>
        </p:txBody>
      </p:sp>
      <p:sp>
        <p:nvSpPr>
          <p:cNvPr id="1917958" name="Text Box 6"/>
          <p:cNvSpPr txBox="1">
            <a:spLocks noChangeArrowheads="1"/>
          </p:cNvSpPr>
          <p:nvPr/>
        </p:nvSpPr>
        <p:spPr bwMode="auto">
          <a:xfrm>
            <a:off x="381000" y="5257800"/>
            <a:ext cx="7924800" cy="1006475"/>
          </a:xfrm>
          <a:prstGeom prst="rect">
            <a:avLst/>
          </a:prstGeom>
          <a:noFill/>
          <a:ln w="1016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When can we reuse a physical register?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FF5050"/>
                </a:solidFill>
                <a:latin typeface="Calibri"/>
                <a:ea typeface="ＭＳ Ｐゴシック"/>
                <a:cs typeface="Calibri"/>
              </a:rPr>
              <a:t>     	</a:t>
            </a:r>
            <a:r>
              <a:rPr lang="en-US" sz="2000" i="1" dirty="0">
                <a:solidFill>
                  <a:srgbClr val="FF5050"/>
                </a:solidFill>
                <a:latin typeface="Calibri"/>
                <a:ea typeface="ＭＳ Ｐゴシック"/>
                <a:cs typeface="Calibri"/>
              </a:rPr>
              <a:t>When next writer of same architectural register commits</a:t>
            </a:r>
          </a:p>
          <a:p>
            <a:pPr eaLnBrk="1" hangingPunct="1">
              <a:spcBef>
                <a:spcPct val="0"/>
              </a:spcBef>
            </a:pPr>
            <a:endParaRPr lang="en-US" sz="2000" i="1" dirty="0">
              <a:solidFill>
                <a:srgbClr val="FF505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17959" name="Text Box 7"/>
          <p:cNvSpPr txBox="1">
            <a:spLocks noChangeArrowheads="1"/>
          </p:cNvSpPr>
          <p:nvPr/>
        </p:nvSpPr>
        <p:spPr bwMode="auto">
          <a:xfrm>
            <a:off x="304800" y="914400"/>
            <a:ext cx="8839200" cy="762000"/>
          </a:xfrm>
          <a:prstGeom prst="rect">
            <a:avLst/>
          </a:prstGeom>
          <a:noFill/>
          <a:ln w="1016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Physical 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regfile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holds committed and speculative values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Physical registers decoupled from ROB entries </a:t>
            </a: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(no data in ROB)</a:t>
            </a:r>
          </a:p>
        </p:txBody>
      </p:sp>
    </p:spTree>
    <p:extLst>
      <p:ext uri="{BB962C8B-B14F-4D97-AF65-F5344CB8AC3E}">
        <p14:creationId xmlns:p14="http://schemas.microsoft.com/office/powerpoint/2010/main" val="31842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7956" grpId="0" autoUpdateAnimBg="0"/>
      <p:bldP spid="1917957" grpId="0" animBg="1" autoUpdateAnimBg="0"/>
      <p:bldP spid="191795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Register Management</a:t>
            </a:r>
            <a:endParaRPr lang="en-US" dirty="0"/>
          </a:p>
        </p:txBody>
      </p:sp>
      <p:sp>
        <p:nvSpPr>
          <p:cNvPr id="1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DF-DD8B-E74E-BAA4-6E268022803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20003" name="Group 3"/>
          <p:cNvGrpSpPr>
            <a:grpSpLocks/>
          </p:cNvGrpSpPr>
          <p:nvPr/>
        </p:nvGrpSpPr>
        <p:grpSpPr bwMode="auto">
          <a:xfrm>
            <a:off x="533400" y="4495800"/>
            <a:ext cx="6324600" cy="1828800"/>
            <a:chOff x="144" y="2928"/>
            <a:chExt cx="3984" cy="1152"/>
          </a:xfrm>
        </p:grpSpPr>
        <p:sp>
          <p:nvSpPr>
            <p:cNvPr id="1920004" name="Rectangle 4"/>
            <p:cNvSpPr>
              <a:spLocks noChangeArrowheads="1"/>
            </p:cNvSpPr>
            <p:nvPr/>
          </p:nvSpPr>
          <p:spPr bwMode="auto">
            <a:xfrm>
              <a:off x="672" y="2928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op</a:t>
              </a:r>
            </a:p>
          </p:txBody>
        </p:sp>
        <p:sp>
          <p:nvSpPr>
            <p:cNvPr id="1920005" name="Rectangle 5"/>
            <p:cNvSpPr>
              <a:spLocks noChangeArrowheads="1"/>
            </p:cNvSpPr>
            <p:nvPr/>
          </p:nvSpPr>
          <p:spPr bwMode="auto">
            <a:xfrm>
              <a:off x="1104" y="292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1920006" name="Rectangle 6"/>
            <p:cNvSpPr>
              <a:spLocks noChangeArrowheads="1"/>
            </p:cNvSpPr>
            <p:nvPr/>
          </p:nvSpPr>
          <p:spPr bwMode="auto">
            <a:xfrm>
              <a:off x="1344" y="292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PR1</a:t>
              </a:r>
            </a:p>
          </p:txBody>
        </p:sp>
        <p:sp>
          <p:nvSpPr>
            <p:cNvPr id="1920007" name="Rectangle 7"/>
            <p:cNvSpPr>
              <a:spLocks noChangeArrowheads="1"/>
            </p:cNvSpPr>
            <p:nvPr/>
          </p:nvSpPr>
          <p:spPr bwMode="auto">
            <a:xfrm>
              <a:off x="1872" y="292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920008" name="Rectangle 8"/>
            <p:cNvSpPr>
              <a:spLocks noChangeArrowheads="1"/>
            </p:cNvSpPr>
            <p:nvPr/>
          </p:nvSpPr>
          <p:spPr bwMode="auto">
            <a:xfrm>
              <a:off x="2112" y="292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PR2</a:t>
              </a:r>
            </a:p>
          </p:txBody>
        </p:sp>
        <p:sp>
          <p:nvSpPr>
            <p:cNvPr id="1920009" name="Rectangle 9"/>
            <p:cNvSpPr>
              <a:spLocks noChangeArrowheads="1"/>
            </p:cNvSpPr>
            <p:nvPr/>
          </p:nvSpPr>
          <p:spPr bwMode="auto">
            <a:xfrm>
              <a:off x="432" y="292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ex</a:t>
              </a:r>
            </a:p>
          </p:txBody>
        </p:sp>
        <p:sp>
          <p:nvSpPr>
            <p:cNvPr id="1920010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use</a:t>
              </a:r>
            </a:p>
          </p:txBody>
        </p:sp>
        <p:sp>
          <p:nvSpPr>
            <p:cNvPr id="1920011" name="Rectangle 11"/>
            <p:cNvSpPr>
              <a:spLocks noChangeArrowheads="1"/>
            </p:cNvSpPr>
            <p:nvPr/>
          </p:nvSpPr>
          <p:spPr bwMode="auto">
            <a:xfrm>
              <a:off x="672" y="3072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12" name="Rectangle 12"/>
            <p:cNvSpPr>
              <a:spLocks noChangeArrowheads="1"/>
            </p:cNvSpPr>
            <p:nvPr/>
          </p:nvSpPr>
          <p:spPr bwMode="auto">
            <a:xfrm>
              <a:off x="1104" y="307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13" name="Rectangle 13"/>
            <p:cNvSpPr>
              <a:spLocks noChangeArrowheads="1"/>
            </p:cNvSpPr>
            <p:nvPr/>
          </p:nvSpPr>
          <p:spPr bwMode="auto">
            <a:xfrm>
              <a:off x="1344" y="307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14" name="Rectangle 14"/>
            <p:cNvSpPr>
              <a:spLocks noChangeArrowheads="1"/>
            </p:cNvSpPr>
            <p:nvPr/>
          </p:nvSpPr>
          <p:spPr bwMode="auto">
            <a:xfrm>
              <a:off x="1872" y="307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15" name="Rectangle 15"/>
            <p:cNvSpPr>
              <a:spLocks noChangeArrowheads="1"/>
            </p:cNvSpPr>
            <p:nvPr/>
          </p:nvSpPr>
          <p:spPr bwMode="auto">
            <a:xfrm>
              <a:off x="2112" y="307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16" name="Rectangle 16"/>
            <p:cNvSpPr>
              <a:spLocks noChangeArrowheads="1"/>
            </p:cNvSpPr>
            <p:nvPr/>
          </p:nvSpPr>
          <p:spPr bwMode="auto">
            <a:xfrm>
              <a:off x="432" y="307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17" name="Rectangle 17"/>
            <p:cNvSpPr>
              <a:spLocks noChangeArrowheads="1"/>
            </p:cNvSpPr>
            <p:nvPr/>
          </p:nvSpPr>
          <p:spPr bwMode="auto">
            <a:xfrm>
              <a:off x="144" y="3072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18" name="Rectangle 18"/>
            <p:cNvSpPr>
              <a:spLocks noChangeArrowheads="1"/>
            </p:cNvSpPr>
            <p:nvPr/>
          </p:nvSpPr>
          <p:spPr bwMode="auto">
            <a:xfrm>
              <a:off x="672" y="3216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19" name="Rectangle 19"/>
            <p:cNvSpPr>
              <a:spLocks noChangeArrowheads="1"/>
            </p:cNvSpPr>
            <p:nvPr/>
          </p:nvSpPr>
          <p:spPr bwMode="auto">
            <a:xfrm>
              <a:off x="1104" y="321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20" name="Rectangle 20"/>
            <p:cNvSpPr>
              <a:spLocks noChangeArrowheads="1"/>
            </p:cNvSpPr>
            <p:nvPr/>
          </p:nvSpPr>
          <p:spPr bwMode="auto">
            <a:xfrm>
              <a:off x="1344" y="321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21" name="Rectangle 21"/>
            <p:cNvSpPr>
              <a:spLocks noChangeArrowheads="1"/>
            </p:cNvSpPr>
            <p:nvPr/>
          </p:nvSpPr>
          <p:spPr bwMode="auto">
            <a:xfrm>
              <a:off x="1872" y="321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22" name="Rectangle 22"/>
            <p:cNvSpPr>
              <a:spLocks noChangeArrowheads="1"/>
            </p:cNvSpPr>
            <p:nvPr/>
          </p:nvSpPr>
          <p:spPr bwMode="auto">
            <a:xfrm>
              <a:off x="2112" y="321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23" name="Rectangle 23"/>
            <p:cNvSpPr>
              <a:spLocks noChangeArrowheads="1"/>
            </p:cNvSpPr>
            <p:nvPr/>
          </p:nvSpPr>
          <p:spPr bwMode="auto">
            <a:xfrm>
              <a:off x="432" y="321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24" name="Rectangle 24"/>
            <p:cNvSpPr>
              <a:spLocks noChangeArrowheads="1"/>
            </p:cNvSpPr>
            <p:nvPr/>
          </p:nvSpPr>
          <p:spPr bwMode="auto">
            <a:xfrm>
              <a:off x="144" y="3216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25" name="Rectangle 25"/>
            <p:cNvSpPr>
              <a:spLocks noChangeArrowheads="1"/>
            </p:cNvSpPr>
            <p:nvPr/>
          </p:nvSpPr>
          <p:spPr bwMode="auto">
            <a:xfrm>
              <a:off x="672" y="3360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26" name="Rectangle 26"/>
            <p:cNvSpPr>
              <a:spLocks noChangeArrowheads="1"/>
            </p:cNvSpPr>
            <p:nvPr/>
          </p:nvSpPr>
          <p:spPr bwMode="auto">
            <a:xfrm>
              <a:off x="1104" y="3360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27" name="Rectangle 27"/>
            <p:cNvSpPr>
              <a:spLocks noChangeArrowheads="1"/>
            </p:cNvSpPr>
            <p:nvPr/>
          </p:nvSpPr>
          <p:spPr bwMode="auto">
            <a:xfrm>
              <a:off x="1344" y="3360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28" name="Rectangle 28"/>
            <p:cNvSpPr>
              <a:spLocks noChangeArrowheads="1"/>
            </p:cNvSpPr>
            <p:nvPr/>
          </p:nvSpPr>
          <p:spPr bwMode="auto">
            <a:xfrm>
              <a:off x="1872" y="3360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29" name="Rectangle 29"/>
            <p:cNvSpPr>
              <a:spLocks noChangeArrowheads="1"/>
            </p:cNvSpPr>
            <p:nvPr/>
          </p:nvSpPr>
          <p:spPr bwMode="auto">
            <a:xfrm>
              <a:off x="2112" y="3360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30" name="Rectangle 30"/>
            <p:cNvSpPr>
              <a:spLocks noChangeArrowheads="1"/>
            </p:cNvSpPr>
            <p:nvPr/>
          </p:nvSpPr>
          <p:spPr bwMode="auto">
            <a:xfrm>
              <a:off x="432" y="3360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31" name="Rectangle 31"/>
            <p:cNvSpPr>
              <a:spLocks noChangeArrowheads="1"/>
            </p:cNvSpPr>
            <p:nvPr/>
          </p:nvSpPr>
          <p:spPr bwMode="auto">
            <a:xfrm>
              <a:off x="144" y="3360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32" name="Rectangle 32"/>
            <p:cNvSpPr>
              <a:spLocks noChangeArrowheads="1"/>
            </p:cNvSpPr>
            <p:nvPr/>
          </p:nvSpPr>
          <p:spPr bwMode="auto">
            <a:xfrm>
              <a:off x="672" y="3504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33" name="Rectangle 33"/>
            <p:cNvSpPr>
              <a:spLocks noChangeArrowheads="1"/>
            </p:cNvSpPr>
            <p:nvPr/>
          </p:nvSpPr>
          <p:spPr bwMode="auto">
            <a:xfrm>
              <a:off x="1104" y="3504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34" name="Rectangle 34"/>
            <p:cNvSpPr>
              <a:spLocks noChangeArrowheads="1"/>
            </p:cNvSpPr>
            <p:nvPr/>
          </p:nvSpPr>
          <p:spPr bwMode="auto">
            <a:xfrm>
              <a:off x="1344" y="3504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35" name="Rectangle 35"/>
            <p:cNvSpPr>
              <a:spLocks noChangeArrowheads="1"/>
            </p:cNvSpPr>
            <p:nvPr/>
          </p:nvSpPr>
          <p:spPr bwMode="auto">
            <a:xfrm>
              <a:off x="1872" y="3504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36" name="Rectangle 36"/>
            <p:cNvSpPr>
              <a:spLocks noChangeArrowheads="1"/>
            </p:cNvSpPr>
            <p:nvPr/>
          </p:nvSpPr>
          <p:spPr bwMode="auto">
            <a:xfrm>
              <a:off x="2112" y="3504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37" name="Rectangle 37"/>
            <p:cNvSpPr>
              <a:spLocks noChangeArrowheads="1"/>
            </p:cNvSpPr>
            <p:nvPr/>
          </p:nvSpPr>
          <p:spPr bwMode="auto">
            <a:xfrm>
              <a:off x="432" y="3504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38" name="Rectangle 38"/>
            <p:cNvSpPr>
              <a:spLocks noChangeArrowheads="1"/>
            </p:cNvSpPr>
            <p:nvPr/>
          </p:nvSpPr>
          <p:spPr bwMode="auto">
            <a:xfrm>
              <a:off x="144" y="3504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39" name="Rectangle 39"/>
            <p:cNvSpPr>
              <a:spLocks noChangeArrowheads="1"/>
            </p:cNvSpPr>
            <p:nvPr/>
          </p:nvSpPr>
          <p:spPr bwMode="auto">
            <a:xfrm>
              <a:off x="672" y="3648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40" name="Rectangle 40"/>
            <p:cNvSpPr>
              <a:spLocks noChangeArrowheads="1"/>
            </p:cNvSpPr>
            <p:nvPr/>
          </p:nvSpPr>
          <p:spPr bwMode="auto">
            <a:xfrm>
              <a:off x="1104" y="364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41" name="Rectangle 41"/>
            <p:cNvSpPr>
              <a:spLocks noChangeArrowheads="1"/>
            </p:cNvSpPr>
            <p:nvPr/>
          </p:nvSpPr>
          <p:spPr bwMode="auto">
            <a:xfrm>
              <a:off x="1344" y="364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42" name="Rectangle 42"/>
            <p:cNvSpPr>
              <a:spLocks noChangeArrowheads="1"/>
            </p:cNvSpPr>
            <p:nvPr/>
          </p:nvSpPr>
          <p:spPr bwMode="auto">
            <a:xfrm>
              <a:off x="1872" y="364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43" name="Rectangle 43"/>
            <p:cNvSpPr>
              <a:spLocks noChangeArrowheads="1"/>
            </p:cNvSpPr>
            <p:nvPr/>
          </p:nvSpPr>
          <p:spPr bwMode="auto">
            <a:xfrm>
              <a:off x="2112" y="364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44" name="Rectangle 44"/>
            <p:cNvSpPr>
              <a:spLocks noChangeArrowheads="1"/>
            </p:cNvSpPr>
            <p:nvPr/>
          </p:nvSpPr>
          <p:spPr bwMode="auto">
            <a:xfrm>
              <a:off x="432" y="364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45" name="Rectangle 45"/>
            <p:cNvSpPr>
              <a:spLocks noChangeArrowheads="1"/>
            </p:cNvSpPr>
            <p:nvPr/>
          </p:nvSpPr>
          <p:spPr bwMode="auto">
            <a:xfrm>
              <a:off x="144" y="3648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46" name="Rectangle 46"/>
            <p:cNvSpPr>
              <a:spLocks noChangeArrowheads="1"/>
            </p:cNvSpPr>
            <p:nvPr/>
          </p:nvSpPr>
          <p:spPr bwMode="auto">
            <a:xfrm>
              <a:off x="672" y="3792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47" name="Rectangle 47"/>
            <p:cNvSpPr>
              <a:spLocks noChangeArrowheads="1"/>
            </p:cNvSpPr>
            <p:nvPr/>
          </p:nvSpPr>
          <p:spPr bwMode="auto">
            <a:xfrm>
              <a:off x="1104" y="379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48" name="Rectangle 48"/>
            <p:cNvSpPr>
              <a:spLocks noChangeArrowheads="1"/>
            </p:cNvSpPr>
            <p:nvPr/>
          </p:nvSpPr>
          <p:spPr bwMode="auto">
            <a:xfrm>
              <a:off x="1344" y="379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49" name="Rectangle 49"/>
            <p:cNvSpPr>
              <a:spLocks noChangeArrowheads="1"/>
            </p:cNvSpPr>
            <p:nvPr/>
          </p:nvSpPr>
          <p:spPr bwMode="auto">
            <a:xfrm>
              <a:off x="1872" y="379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50" name="Rectangle 50"/>
            <p:cNvSpPr>
              <a:spLocks noChangeArrowheads="1"/>
            </p:cNvSpPr>
            <p:nvPr/>
          </p:nvSpPr>
          <p:spPr bwMode="auto">
            <a:xfrm>
              <a:off x="2112" y="379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51" name="Rectangle 51"/>
            <p:cNvSpPr>
              <a:spLocks noChangeArrowheads="1"/>
            </p:cNvSpPr>
            <p:nvPr/>
          </p:nvSpPr>
          <p:spPr bwMode="auto">
            <a:xfrm>
              <a:off x="432" y="379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52" name="Rectangle 52"/>
            <p:cNvSpPr>
              <a:spLocks noChangeArrowheads="1"/>
            </p:cNvSpPr>
            <p:nvPr/>
          </p:nvSpPr>
          <p:spPr bwMode="auto">
            <a:xfrm>
              <a:off x="144" y="3792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53" name="Rectangle 53"/>
            <p:cNvSpPr>
              <a:spLocks noChangeArrowheads="1"/>
            </p:cNvSpPr>
            <p:nvPr/>
          </p:nvSpPr>
          <p:spPr bwMode="auto">
            <a:xfrm>
              <a:off x="672" y="3936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54" name="Rectangle 54"/>
            <p:cNvSpPr>
              <a:spLocks noChangeArrowheads="1"/>
            </p:cNvSpPr>
            <p:nvPr/>
          </p:nvSpPr>
          <p:spPr bwMode="auto">
            <a:xfrm>
              <a:off x="1104" y="393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55" name="Rectangle 55"/>
            <p:cNvSpPr>
              <a:spLocks noChangeArrowheads="1"/>
            </p:cNvSpPr>
            <p:nvPr/>
          </p:nvSpPr>
          <p:spPr bwMode="auto">
            <a:xfrm>
              <a:off x="1344" y="393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56" name="Rectangle 56"/>
            <p:cNvSpPr>
              <a:spLocks noChangeArrowheads="1"/>
            </p:cNvSpPr>
            <p:nvPr/>
          </p:nvSpPr>
          <p:spPr bwMode="auto">
            <a:xfrm>
              <a:off x="1872" y="393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57" name="Rectangle 57"/>
            <p:cNvSpPr>
              <a:spLocks noChangeArrowheads="1"/>
            </p:cNvSpPr>
            <p:nvPr/>
          </p:nvSpPr>
          <p:spPr bwMode="auto">
            <a:xfrm>
              <a:off x="2112" y="393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58" name="Rectangle 58"/>
            <p:cNvSpPr>
              <a:spLocks noChangeArrowheads="1"/>
            </p:cNvSpPr>
            <p:nvPr/>
          </p:nvSpPr>
          <p:spPr bwMode="auto">
            <a:xfrm>
              <a:off x="2640" y="2928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Rd</a:t>
              </a:r>
            </a:p>
          </p:txBody>
        </p:sp>
        <p:sp>
          <p:nvSpPr>
            <p:cNvPr id="1920059" name="Rectangle 59"/>
            <p:cNvSpPr>
              <a:spLocks noChangeArrowheads="1"/>
            </p:cNvSpPr>
            <p:nvPr/>
          </p:nvSpPr>
          <p:spPr bwMode="auto">
            <a:xfrm>
              <a:off x="2640" y="3072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60" name="Rectangle 60"/>
            <p:cNvSpPr>
              <a:spLocks noChangeArrowheads="1"/>
            </p:cNvSpPr>
            <p:nvPr/>
          </p:nvSpPr>
          <p:spPr bwMode="auto">
            <a:xfrm>
              <a:off x="2640" y="3216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61" name="Rectangle 61"/>
            <p:cNvSpPr>
              <a:spLocks noChangeArrowheads="1"/>
            </p:cNvSpPr>
            <p:nvPr/>
          </p:nvSpPr>
          <p:spPr bwMode="auto">
            <a:xfrm>
              <a:off x="2640" y="3360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62" name="Rectangle 62"/>
            <p:cNvSpPr>
              <a:spLocks noChangeArrowheads="1"/>
            </p:cNvSpPr>
            <p:nvPr/>
          </p:nvSpPr>
          <p:spPr bwMode="auto">
            <a:xfrm>
              <a:off x="2640" y="3504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63" name="Rectangle 63"/>
            <p:cNvSpPr>
              <a:spLocks noChangeArrowheads="1"/>
            </p:cNvSpPr>
            <p:nvPr/>
          </p:nvSpPr>
          <p:spPr bwMode="auto">
            <a:xfrm>
              <a:off x="2640" y="3648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64" name="Rectangle 64"/>
            <p:cNvSpPr>
              <a:spLocks noChangeArrowheads="1"/>
            </p:cNvSpPr>
            <p:nvPr/>
          </p:nvSpPr>
          <p:spPr bwMode="auto">
            <a:xfrm>
              <a:off x="2640" y="3792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65" name="Rectangle 65"/>
            <p:cNvSpPr>
              <a:spLocks noChangeArrowheads="1"/>
            </p:cNvSpPr>
            <p:nvPr/>
          </p:nvSpPr>
          <p:spPr bwMode="auto">
            <a:xfrm>
              <a:off x="2640" y="3936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66" name="Rectangle 66"/>
            <p:cNvSpPr>
              <a:spLocks noChangeArrowheads="1"/>
            </p:cNvSpPr>
            <p:nvPr/>
          </p:nvSpPr>
          <p:spPr bwMode="auto">
            <a:xfrm>
              <a:off x="432" y="393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67" name="Rectangle 67"/>
            <p:cNvSpPr>
              <a:spLocks noChangeArrowheads="1"/>
            </p:cNvSpPr>
            <p:nvPr/>
          </p:nvSpPr>
          <p:spPr bwMode="auto">
            <a:xfrm>
              <a:off x="144" y="3936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68" name="Rectangle 68"/>
            <p:cNvSpPr>
              <a:spLocks noChangeArrowheads="1"/>
            </p:cNvSpPr>
            <p:nvPr/>
          </p:nvSpPr>
          <p:spPr bwMode="auto">
            <a:xfrm>
              <a:off x="3600" y="292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PRd</a:t>
              </a:r>
              <a:endPara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69" name="Rectangle 69"/>
            <p:cNvSpPr>
              <a:spLocks noChangeArrowheads="1"/>
            </p:cNvSpPr>
            <p:nvPr/>
          </p:nvSpPr>
          <p:spPr bwMode="auto">
            <a:xfrm>
              <a:off x="3600" y="307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70" name="Rectangle 70"/>
            <p:cNvSpPr>
              <a:spLocks noChangeArrowheads="1"/>
            </p:cNvSpPr>
            <p:nvPr/>
          </p:nvSpPr>
          <p:spPr bwMode="auto">
            <a:xfrm>
              <a:off x="3600" y="321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71" name="Rectangle 71"/>
            <p:cNvSpPr>
              <a:spLocks noChangeArrowheads="1"/>
            </p:cNvSpPr>
            <p:nvPr/>
          </p:nvSpPr>
          <p:spPr bwMode="auto">
            <a:xfrm>
              <a:off x="3600" y="3360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72" name="Rectangle 72"/>
            <p:cNvSpPr>
              <a:spLocks noChangeArrowheads="1"/>
            </p:cNvSpPr>
            <p:nvPr/>
          </p:nvSpPr>
          <p:spPr bwMode="auto">
            <a:xfrm>
              <a:off x="3600" y="3504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73" name="Rectangle 73"/>
            <p:cNvSpPr>
              <a:spLocks noChangeArrowheads="1"/>
            </p:cNvSpPr>
            <p:nvPr/>
          </p:nvSpPr>
          <p:spPr bwMode="auto">
            <a:xfrm>
              <a:off x="3600" y="364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74" name="Rectangle 74"/>
            <p:cNvSpPr>
              <a:spLocks noChangeArrowheads="1"/>
            </p:cNvSpPr>
            <p:nvPr/>
          </p:nvSpPr>
          <p:spPr bwMode="auto">
            <a:xfrm>
              <a:off x="3600" y="379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75" name="Rectangle 75"/>
            <p:cNvSpPr>
              <a:spLocks noChangeArrowheads="1"/>
            </p:cNvSpPr>
            <p:nvPr/>
          </p:nvSpPr>
          <p:spPr bwMode="auto">
            <a:xfrm>
              <a:off x="3600" y="393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76" name="Rectangle 76"/>
            <p:cNvSpPr>
              <a:spLocks noChangeArrowheads="1"/>
            </p:cNvSpPr>
            <p:nvPr/>
          </p:nvSpPr>
          <p:spPr bwMode="auto">
            <a:xfrm>
              <a:off x="3072" y="292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LPRd</a:t>
              </a:r>
              <a:endPara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77" name="Rectangle 77"/>
            <p:cNvSpPr>
              <a:spLocks noChangeArrowheads="1"/>
            </p:cNvSpPr>
            <p:nvPr/>
          </p:nvSpPr>
          <p:spPr bwMode="auto">
            <a:xfrm>
              <a:off x="3072" y="307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78" name="Rectangle 78"/>
            <p:cNvSpPr>
              <a:spLocks noChangeArrowheads="1"/>
            </p:cNvSpPr>
            <p:nvPr/>
          </p:nvSpPr>
          <p:spPr bwMode="auto">
            <a:xfrm>
              <a:off x="3072" y="321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79" name="Rectangle 79"/>
            <p:cNvSpPr>
              <a:spLocks noChangeArrowheads="1"/>
            </p:cNvSpPr>
            <p:nvPr/>
          </p:nvSpPr>
          <p:spPr bwMode="auto">
            <a:xfrm>
              <a:off x="3072" y="3360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80" name="Rectangle 80"/>
            <p:cNvSpPr>
              <a:spLocks noChangeArrowheads="1"/>
            </p:cNvSpPr>
            <p:nvPr/>
          </p:nvSpPr>
          <p:spPr bwMode="auto">
            <a:xfrm>
              <a:off x="3072" y="3504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81" name="Rectangle 81"/>
            <p:cNvSpPr>
              <a:spLocks noChangeArrowheads="1"/>
            </p:cNvSpPr>
            <p:nvPr/>
          </p:nvSpPr>
          <p:spPr bwMode="auto">
            <a:xfrm>
              <a:off x="3072" y="364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82" name="Rectangle 82"/>
            <p:cNvSpPr>
              <a:spLocks noChangeArrowheads="1"/>
            </p:cNvSpPr>
            <p:nvPr/>
          </p:nvSpPr>
          <p:spPr bwMode="auto">
            <a:xfrm>
              <a:off x="3072" y="379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83" name="Rectangle 83"/>
            <p:cNvSpPr>
              <a:spLocks noChangeArrowheads="1"/>
            </p:cNvSpPr>
            <p:nvPr/>
          </p:nvSpPr>
          <p:spPr bwMode="auto">
            <a:xfrm>
              <a:off x="3072" y="393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0084" name="Group 84"/>
          <p:cNvGrpSpPr>
            <a:grpSpLocks/>
          </p:cNvGrpSpPr>
          <p:nvPr/>
        </p:nvGrpSpPr>
        <p:grpSpPr bwMode="auto">
          <a:xfrm>
            <a:off x="2741613" y="2509838"/>
            <a:ext cx="1830387" cy="366712"/>
            <a:chOff x="1679" y="1533"/>
            <a:chExt cx="1153" cy="231"/>
          </a:xfrm>
        </p:grpSpPr>
        <p:sp>
          <p:nvSpPr>
            <p:cNvPr id="1920085" name="Rectangle 85"/>
            <p:cNvSpPr>
              <a:spLocks noChangeArrowheads="1"/>
            </p:cNvSpPr>
            <p:nvPr/>
          </p:nvSpPr>
          <p:spPr bwMode="auto">
            <a:xfrm>
              <a:off x="1968" y="1584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&lt;x6&gt;</a:t>
              </a:r>
            </a:p>
          </p:txBody>
        </p:sp>
        <p:sp>
          <p:nvSpPr>
            <p:cNvPr id="1920086" name="Text Box 86"/>
            <p:cNvSpPr txBox="1">
              <a:spLocks noChangeArrowheads="1"/>
            </p:cNvSpPr>
            <p:nvPr/>
          </p:nvSpPr>
          <p:spPr bwMode="auto">
            <a:xfrm>
              <a:off x="1679" y="1533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P5</a:t>
              </a:r>
            </a:p>
          </p:txBody>
        </p:sp>
      </p:grpSp>
      <p:grpSp>
        <p:nvGrpSpPr>
          <p:cNvPr id="1920087" name="Group 87"/>
          <p:cNvGrpSpPr>
            <a:grpSpLocks/>
          </p:cNvGrpSpPr>
          <p:nvPr/>
        </p:nvGrpSpPr>
        <p:grpSpPr bwMode="auto">
          <a:xfrm>
            <a:off x="2741613" y="2738438"/>
            <a:ext cx="1830387" cy="366712"/>
            <a:chOff x="1679" y="1677"/>
            <a:chExt cx="1153" cy="231"/>
          </a:xfrm>
        </p:grpSpPr>
        <p:sp>
          <p:nvSpPr>
            <p:cNvPr id="1920088" name="Rectangle 88"/>
            <p:cNvSpPr>
              <a:spLocks noChangeArrowheads="1"/>
            </p:cNvSpPr>
            <p:nvPr/>
          </p:nvSpPr>
          <p:spPr bwMode="auto">
            <a:xfrm>
              <a:off x="1968" y="1728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&lt;x7&gt;</a:t>
              </a:r>
            </a:p>
          </p:txBody>
        </p:sp>
        <p:sp>
          <p:nvSpPr>
            <p:cNvPr id="1920089" name="Text Box 89"/>
            <p:cNvSpPr txBox="1">
              <a:spLocks noChangeArrowheads="1"/>
            </p:cNvSpPr>
            <p:nvPr/>
          </p:nvSpPr>
          <p:spPr bwMode="auto">
            <a:xfrm>
              <a:off x="1679" y="167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P6</a:t>
              </a:r>
            </a:p>
          </p:txBody>
        </p:sp>
      </p:grpSp>
      <p:grpSp>
        <p:nvGrpSpPr>
          <p:cNvPr id="1920090" name="Group 90"/>
          <p:cNvGrpSpPr>
            <a:grpSpLocks/>
          </p:cNvGrpSpPr>
          <p:nvPr/>
        </p:nvGrpSpPr>
        <p:grpSpPr bwMode="auto">
          <a:xfrm>
            <a:off x="2741613" y="2967038"/>
            <a:ext cx="1830387" cy="366712"/>
            <a:chOff x="1679" y="1821"/>
            <a:chExt cx="1153" cy="231"/>
          </a:xfrm>
        </p:grpSpPr>
        <p:sp>
          <p:nvSpPr>
            <p:cNvPr id="1920091" name="Rectangle 91"/>
            <p:cNvSpPr>
              <a:spLocks noChangeArrowheads="1"/>
            </p:cNvSpPr>
            <p:nvPr/>
          </p:nvSpPr>
          <p:spPr bwMode="auto">
            <a:xfrm>
              <a:off x="1968" y="1872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&lt;x3&gt;</a:t>
              </a:r>
            </a:p>
          </p:txBody>
        </p:sp>
        <p:sp>
          <p:nvSpPr>
            <p:cNvPr id="1920092" name="Text Box 92"/>
            <p:cNvSpPr txBox="1">
              <a:spLocks noChangeArrowheads="1"/>
            </p:cNvSpPr>
            <p:nvPr/>
          </p:nvSpPr>
          <p:spPr bwMode="auto">
            <a:xfrm>
              <a:off x="1679" y="1821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P7</a:t>
              </a:r>
            </a:p>
          </p:txBody>
        </p:sp>
      </p:grpSp>
      <p:grpSp>
        <p:nvGrpSpPr>
          <p:cNvPr id="1920093" name="Group 93"/>
          <p:cNvGrpSpPr>
            <a:grpSpLocks/>
          </p:cNvGrpSpPr>
          <p:nvPr/>
        </p:nvGrpSpPr>
        <p:grpSpPr bwMode="auto">
          <a:xfrm>
            <a:off x="2741613" y="1366838"/>
            <a:ext cx="1830387" cy="366712"/>
            <a:chOff x="1679" y="813"/>
            <a:chExt cx="1153" cy="231"/>
          </a:xfrm>
        </p:grpSpPr>
        <p:sp>
          <p:nvSpPr>
            <p:cNvPr id="1920094" name="Rectangle 94"/>
            <p:cNvSpPr>
              <a:spLocks noChangeArrowheads="1"/>
            </p:cNvSpPr>
            <p:nvPr/>
          </p:nvSpPr>
          <p:spPr bwMode="auto">
            <a:xfrm>
              <a:off x="1968" y="864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95" name="Text Box 95"/>
            <p:cNvSpPr txBox="1">
              <a:spLocks noChangeArrowheads="1"/>
            </p:cNvSpPr>
            <p:nvPr/>
          </p:nvSpPr>
          <p:spPr bwMode="auto">
            <a:xfrm>
              <a:off x="1679" y="813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grpSp>
        <p:nvGrpSpPr>
          <p:cNvPr id="1920096" name="Group 96"/>
          <p:cNvGrpSpPr>
            <a:grpSpLocks/>
          </p:cNvGrpSpPr>
          <p:nvPr/>
        </p:nvGrpSpPr>
        <p:grpSpPr bwMode="auto">
          <a:xfrm>
            <a:off x="2747963" y="3805238"/>
            <a:ext cx="1830387" cy="366712"/>
            <a:chOff x="1683" y="2349"/>
            <a:chExt cx="1153" cy="231"/>
          </a:xfrm>
        </p:grpSpPr>
        <p:sp>
          <p:nvSpPr>
            <p:cNvPr id="1920097" name="Rectangle 97"/>
            <p:cNvSpPr>
              <a:spLocks noChangeArrowheads="1"/>
            </p:cNvSpPr>
            <p:nvPr/>
          </p:nvSpPr>
          <p:spPr bwMode="auto">
            <a:xfrm>
              <a:off x="1972" y="2400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098" name="Text Box 98"/>
            <p:cNvSpPr txBox="1">
              <a:spLocks noChangeArrowheads="1"/>
            </p:cNvSpPr>
            <p:nvPr/>
          </p:nvSpPr>
          <p:spPr bwMode="auto">
            <a:xfrm>
              <a:off x="1683" y="23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Pn</a:t>
              </a:r>
            </a:p>
          </p:txBody>
        </p:sp>
      </p:grpSp>
      <p:grpSp>
        <p:nvGrpSpPr>
          <p:cNvPr id="1920099" name="Group 99"/>
          <p:cNvGrpSpPr>
            <a:grpSpLocks/>
          </p:cNvGrpSpPr>
          <p:nvPr/>
        </p:nvGrpSpPr>
        <p:grpSpPr bwMode="auto">
          <a:xfrm>
            <a:off x="2741613" y="1595438"/>
            <a:ext cx="1830387" cy="366712"/>
            <a:chOff x="1679" y="957"/>
            <a:chExt cx="1153" cy="231"/>
          </a:xfrm>
        </p:grpSpPr>
        <p:sp>
          <p:nvSpPr>
            <p:cNvPr id="1920100" name="Rectangle 100"/>
            <p:cNvSpPr>
              <a:spLocks noChangeArrowheads="1"/>
            </p:cNvSpPr>
            <p:nvPr/>
          </p:nvSpPr>
          <p:spPr bwMode="auto">
            <a:xfrm>
              <a:off x="1968" y="1008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101" name="Text Box 101"/>
            <p:cNvSpPr txBox="1">
              <a:spLocks noChangeArrowheads="1"/>
            </p:cNvSpPr>
            <p:nvPr/>
          </p:nvSpPr>
          <p:spPr bwMode="auto">
            <a:xfrm>
              <a:off x="1679" y="95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grpSp>
        <p:nvGrpSpPr>
          <p:cNvPr id="1920102" name="Group 102"/>
          <p:cNvGrpSpPr>
            <a:grpSpLocks/>
          </p:cNvGrpSpPr>
          <p:nvPr/>
        </p:nvGrpSpPr>
        <p:grpSpPr bwMode="auto">
          <a:xfrm>
            <a:off x="2741613" y="1824038"/>
            <a:ext cx="1830387" cy="366712"/>
            <a:chOff x="1679" y="1101"/>
            <a:chExt cx="1153" cy="231"/>
          </a:xfrm>
        </p:grpSpPr>
        <p:sp>
          <p:nvSpPr>
            <p:cNvPr id="1920103" name="Rectangle 103"/>
            <p:cNvSpPr>
              <a:spLocks noChangeArrowheads="1"/>
            </p:cNvSpPr>
            <p:nvPr/>
          </p:nvSpPr>
          <p:spPr bwMode="auto">
            <a:xfrm>
              <a:off x="1968" y="1152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104" name="Text Box 104"/>
            <p:cNvSpPr txBox="1">
              <a:spLocks noChangeArrowheads="1"/>
            </p:cNvSpPr>
            <p:nvPr/>
          </p:nvSpPr>
          <p:spPr bwMode="auto">
            <a:xfrm>
              <a:off x="1679" y="1101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</p:grpSp>
      <p:grpSp>
        <p:nvGrpSpPr>
          <p:cNvPr id="1920105" name="Group 105"/>
          <p:cNvGrpSpPr>
            <a:grpSpLocks/>
          </p:cNvGrpSpPr>
          <p:nvPr/>
        </p:nvGrpSpPr>
        <p:grpSpPr bwMode="auto">
          <a:xfrm>
            <a:off x="2741613" y="2052638"/>
            <a:ext cx="1830387" cy="366712"/>
            <a:chOff x="1679" y="1245"/>
            <a:chExt cx="1153" cy="231"/>
          </a:xfrm>
        </p:grpSpPr>
        <p:sp>
          <p:nvSpPr>
            <p:cNvPr id="1920106" name="Rectangle 106"/>
            <p:cNvSpPr>
              <a:spLocks noChangeArrowheads="1"/>
            </p:cNvSpPr>
            <p:nvPr/>
          </p:nvSpPr>
          <p:spPr bwMode="auto">
            <a:xfrm>
              <a:off x="1968" y="1296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107" name="Text Box 107"/>
            <p:cNvSpPr txBox="1">
              <a:spLocks noChangeArrowheads="1"/>
            </p:cNvSpPr>
            <p:nvPr/>
          </p:nvSpPr>
          <p:spPr bwMode="auto">
            <a:xfrm>
              <a:off x="1679" y="1245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grpSp>
        <p:nvGrpSpPr>
          <p:cNvPr id="1920108" name="Group 108"/>
          <p:cNvGrpSpPr>
            <a:grpSpLocks/>
          </p:cNvGrpSpPr>
          <p:nvPr/>
        </p:nvGrpSpPr>
        <p:grpSpPr bwMode="auto">
          <a:xfrm>
            <a:off x="2741613" y="2281238"/>
            <a:ext cx="1830387" cy="366712"/>
            <a:chOff x="1679" y="1389"/>
            <a:chExt cx="1153" cy="231"/>
          </a:xfrm>
        </p:grpSpPr>
        <p:sp>
          <p:nvSpPr>
            <p:cNvPr id="1920109" name="Rectangle 109"/>
            <p:cNvSpPr>
              <a:spLocks noChangeArrowheads="1"/>
            </p:cNvSpPr>
            <p:nvPr/>
          </p:nvSpPr>
          <p:spPr bwMode="auto">
            <a:xfrm>
              <a:off x="1968" y="1440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0110" name="Text Box 110"/>
            <p:cNvSpPr txBox="1">
              <a:spLocks noChangeArrowheads="1"/>
            </p:cNvSpPr>
            <p:nvPr/>
          </p:nvSpPr>
          <p:spPr bwMode="auto">
            <a:xfrm>
              <a:off x="1679" y="138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</p:grpSp>
      <p:sp>
        <p:nvSpPr>
          <p:cNvPr id="1920111" name="Line 111"/>
          <p:cNvSpPr>
            <a:spLocks noChangeShapeType="1"/>
          </p:cNvSpPr>
          <p:nvPr/>
        </p:nvSpPr>
        <p:spPr bwMode="auto">
          <a:xfrm>
            <a:off x="3200400" y="327660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20112" name="Line 112"/>
          <p:cNvSpPr>
            <a:spLocks noChangeShapeType="1"/>
          </p:cNvSpPr>
          <p:nvPr/>
        </p:nvSpPr>
        <p:spPr bwMode="auto">
          <a:xfrm>
            <a:off x="4572000" y="327660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920113" name="Group 113"/>
          <p:cNvGrpSpPr>
            <a:grpSpLocks/>
          </p:cNvGrpSpPr>
          <p:nvPr/>
        </p:nvGrpSpPr>
        <p:grpSpPr bwMode="auto">
          <a:xfrm>
            <a:off x="461963" y="1595438"/>
            <a:ext cx="1830388" cy="1970087"/>
            <a:chOff x="243" y="957"/>
            <a:chExt cx="1153" cy="1241"/>
          </a:xfrm>
        </p:grpSpPr>
        <p:grpSp>
          <p:nvGrpSpPr>
            <p:cNvPr id="1920114" name="Group 114"/>
            <p:cNvGrpSpPr>
              <a:grpSpLocks/>
            </p:cNvGrpSpPr>
            <p:nvPr/>
          </p:nvGrpSpPr>
          <p:grpSpPr bwMode="auto">
            <a:xfrm>
              <a:off x="243" y="1677"/>
              <a:ext cx="1153" cy="233"/>
              <a:chOff x="243" y="1677"/>
              <a:chExt cx="1153" cy="233"/>
            </a:xfrm>
          </p:grpSpPr>
          <p:sp>
            <p:nvSpPr>
              <p:cNvPr id="1920115" name="Rectangle 115"/>
              <p:cNvSpPr>
                <a:spLocks noChangeArrowheads="1"/>
              </p:cNvSpPr>
              <p:nvPr/>
            </p:nvSpPr>
            <p:spPr bwMode="auto">
              <a:xfrm>
                <a:off x="532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0116" name="Text Box 116"/>
              <p:cNvSpPr txBox="1">
                <a:spLocks noChangeArrowheads="1"/>
              </p:cNvSpPr>
              <p:nvPr/>
            </p:nvSpPr>
            <p:spPr bwMode="auto">
              <a:xfrm>
                <a:off x="243" y="1677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x5</a:t>
                </a:r>
              </a:p>
            </p:txBody>
          </p:sp>
        </p:grpSp>
        <p:grpSp>
          <p:nvGrpSpPr>
            <p:cNvPr id="1920117" name="Group 117"/>
            <p:cNvGrpSpPr>
              <a:grpSpLocks/>
            </p:cNvGrpSpPr>
            <p:nvPr/>
          </p:nvGrpSpPr>
          <p:grpSpPr bwMode="auto">
            <a:xfrm>
              <a:off x="243" y="1821"/>
              <a:ext cx="1153" cy="233"/>
              <a:chOff x="243" y="1821"/>
              <a:chExt cx="1153" cy="233"/>
            </a:xfrm>
          </p:grpSpPr>
          <p:sp>
            <p:nvSpPr>
              <p:cNvPr id="1920118" name="Rectangle 118"/>
              <p:cNvSpPr>
                <a:spLocks noChangeArrowheads="1"/>
              </p:cNvSpPr>
              <p:nvPr/>
            </p:nvSpPr>
            <p:spPr bwMode="auto">
              <a:xfrm>
                <a:off x="532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  <p:sp>
            <p:nvSpPr>
              <p:cNvPr id="1920119" name="Text Box 119"/>
              <p:cNvSpPr txBox="1">
                <a:spLocks noChangeArrowheads="1"/>
              </p:cNvSpPr>
              <p:nvPr/>
            </p:nvSpPr>
            <p:spPr bwMode="auto">
              <a:xfrm>
                <a:off x="243" y="1821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x6</a:t>
                </a:r>
              </a:p>
            </p:txBody>
          </p:sp>
        </p:grpSp>
        <p:grpSp>
          <p:nvGrpSpPr>
            <p:cNvPr id="1920120" name="Group 120"/>
            <p:cNvGrpSpPr>
              <a:grpSpLocks/>
            </p:cNvGrpSpPr>
            <p:nvPr/>
          </p:nvGrpSpPr>
          <p:grpSpPr bwMode="auto">
            <a:xfrm>
              <a:off x="243" y="1965"/>
              <a:ext cx="1153" cy="233"/>
              <a:chOff x="243" y="1965"/>
              <a:chExt cx="1153" cy="233"/>
            </a:xfrm>
          </p:grpSpPr>
          <p:sp>
            <p:nvSpPr>
              <p:cNvPr id="1920121" name="Rectangle 121"/>
              <p:cNvSpPr>
                <a:spLocks noChangeArrowheads="1"/>
              </p:cNvSpPr>
              <p:nvPr/>
            </p:nvSpPr>
            <p:spPr bwMode="auto">
              <a:xfrm>
                <a:off x="532" y="201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  <p:sp>
            <p:nvSpPr>
              <p:cNvPr id="1920122" name="Text Box 122"/>
              <p:cNvSpPr txBox="1">
                <a:spLocks noChangeArrowheads="1"/>
              </p:cNvSpPr>
              <p:nvPr/>
            </p:nvSpPr>
            <p:spPr bwMode="auto">
              <a:xfrm>
                <a:off x="243" y="1965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x7</a:t>
                </a:r>
              </a:p>
            </p:txBody>
          </p:sp>
        </p:grpSp>
        <p:grpSp>
          <p:nvGrpSpPr>
            <p:cNvPr id="1920123" name="Group 123"/>
            <p:cNvGrpSpPr>
              <a:grpSpLocks/>
            </p:cNvGrpSpPr>
            <p:nvPr/>
          </p:nvGrpSpPr>
          <p:grpSpPr bwMode="auto">
            <a:xfrm>
              <a:off x="243" y="957"/>
              <a:ext cx="1153" cy="233"/>
              <a:chOff x="243" y="957"/>
              <a:chExt cx="1153" cy="233"/>
            </a:xfrm>
          </p:grpSpPr>
          <p:sp>
            <p:nvSpPr>
              <p:cNvPr id="1920124" name="Rectangle 124"/>
              <p:cNvSpPr>
                <a:spLocks noChangeArrowheads="1"/>
              </p:cNvSpPr>
              <p:nvPr/>
            </p:nvSpPr>
            <p:spPr bwMode="auto">
              <a:xfrm>
                <a:off x="532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0125" name="Text Box 125"/>
              <p:cNvSpPr txBox="1">
                <a:spLocks noChangeArrowheads="1"/>
              </p:cNvSpPr>
              <p:nvPr/>
            </p:nvSpPr>
            <p:spPr bwMode="auto">
              <a:xfrm>
                <a:off x="243" y="957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x0</a:t>
                </a:r>
              </a:p>
            </p:txBody>
          </p:sp>
        </p:grpSp>
        <p:grpSp>
          <p:nvGrpSpPr>
            <p:cNvPr id="1920126" name="Group 126"/>
            <p:cNvGrpSpPr>
              <a:grpSpLocks/>
            </p:cNvGrpSpPr>
            <p:nvPr/>
          </p:nvGrpSpPr>
          <p:grpSpPr bwMode="auto">
            <a:xfrm>
              <a:off x="243" y="1101"/>
              <a:ext cx="1153" cy="233"/>
              <a:chOff x="243" y="1101"/>
              <a:chExt cx="1153" cy="233"/>
            </a:xfrm>
          </p:grpSpPr>
          <p:sp>
            <p:nvSpPr>
              <p:cNvPr id="1920127" name="Rectangle 127"/>
              <p:cNvSpPr>
                <a:spLocks noChangeArrowheads="1"/>
              </p:cNvSpPr>
              <p:nvPr/>
            </p:nvSpPr>
            <p:spPr bwMode="auto">
              <a:xfrm>
                <a:off x="532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  <p:sp>
            <p:nvSpPr>
              <p:cNvPr id="1920128" name="Text Box 128"/>
              <p:cNvSpPr txBox="1">
                <a:spLocks noChangeArrowheads="1"/>
              </p:cNvSpPr>
              <p:nvPr/>
            </p:nvSpPr>
            <p:spPr bwMode="auto">
              <a:xfrm>
                <a:off x="243" y="1101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x1</a:t>
                </a:r>
              </a:p>
            </p:txBody>
          </p:sp>
        </p:grpSp>
        <p:grpSp>
          <p:nvGrpSpPr>
            <p:cNvPr id="1920129" name="Group 129"/>
            <p:cNvGrpSpPr>
              <a:grpSpLocks/>
            </p:cNvGrpSpPr>
            <p:nvPr/>
          </p:nvGrpSpPr>
          <p:grpSpPr bwMode="auto">
            <a:xfrm>
              <a:off x="243" y="1245"/>
              <a:ext cx="1153" cy="233"/>
              <a:chOff x="243" y="1245"/>
              <a:chExt cx="1153" cy="233"/>
            </a:xfrm>
          </p:grpSpPr>
          <p:sp>
            <p:nvSpPr>
              <p:cNvPr id="1920130" name="Rectangle 130"/>
              <p:cNvSpPr>
                <a:spLocks noChangeArrowheads="1"/>
              </p:cNvSpPr>
              <p:nvPr/>
            </p:nvSpPr>
            <p:spPr bwMode="auto">
              <a:xfrm>
                <a:off x="532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0131" name="Text Box 131"/>
              <p:cNvSpPr txBox="1">
                <a:spLocks noChangeArrowheads="1"/>
              </p:cNvSpPr>
              <p:nvPr/>
            </p:nvSpPr>
            <p:spPr bwMode="auto">
              <a:xfrm>
                <a:off x="243" y="1245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x2</a:t>
                </a:r>
              </a:p>
            </p:txBody>
          </p:sp>
        </p:grpSp>
        <p:grpSp>
          <p:nvGrpSpPr>
            <p:cNvPr id="1920132" name="Group 132"/>
            <p:cNvGrpSpPr>
              <a:grpSpLocks/>
            </p:cNvGrpSpPr>
            <p:nvPr/>
          </p:nvGrpSpPr>
          <p:grpSpPr bwMode="auto">
            <a:xfrm>
              <a:off x="243" y="1389"/>
              <a:ext cx="1153" cy="233"/>
              <a:chOff x="243" y="1389"/>
              <a:chExt cx="1153" cy="233"/>
            </a:xfrm>
          </p:grpSpPr>
          <p:sp>
            <p:nvSpPr>
              <p:cNvPr id="1920133" name="Rectangle 133"/>
              <p:cNvSpPr>
                <a:spLocks noChangeArrowheads="1"/>
              </p:cNvSpPr>
              <p:nvPr/>
            </p:nvSpPr>
            <p:spPr bwMode="auto">
              <a:xfrm>
                <a:off x="532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  <p:sp>
            <p:nvSpPr>
              <p:cNvPr id="1920134" name="Text Box 134"/>
              <p:cNvSpPr txBox="1">
                <a:spLocks noChangeArrowheads="1"/>
              </p:cNvSpPr>
              <p:nvPr/>
            </p:nvSpPr>
            <p:spPr bwMode="auto">
              <a:xfrm>
                <a:off x="243" y="1389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x3</a:t>
                </a:r>
              </a:p>
            </p:txBody>
          </p:sp>
        </p:grpSp>
        <p:grpSp>
          <p:nvGrpSpPr>
            <p:cNvPr id="1920135" name="Group 135"/>
            <p:cNvGrpSpPr>
              <a:grpSpLocks/>
            </p:cNvGrpSpPr>
            <p:nvPr/>
          </p:nvGrpSpPr>
          <p:grpSpPr bwMode="auto">
            <a:xfrm>
              <a:off x="243" y="1533"/>
              <a:ext cx="1153" cy="233"/>
              <a:chOff x="243" y="1533"/>
              <a:chExt cx="1153" cy="233"/>
            </a:xfrm>
          </p:grpSpPr>
          <p:sp>
            <p:nvSpPr>
              <p:cNvPr id="1920136" name="Rectangle 136"/>
              <p:cNvSpPr>
                <a:spLocks noChangeArrowheads="1"/>
              </p:cNvSpPr>
              <p:nvPr/>
            </p:nvSpPr>
            <p:spPr bwMode="auto">
              <a:xfrm>
                <a:off x="532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0137" name="Text Box 137"/>
              <p:cNvSpPr txBox="1">
                <a:spLocks noChangeArrowheads="1"/>
              </p:cNvSpPr>
              <p:nvPr/>
            </p:nvSpPr>
            <p:spPr bwMode="auto">
              <a:xfrm>
                <a:off x="243" y="1533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x4</a:t>
                </a:r>
              </a:p>
            </p:txBody>
          </p:sp>
        </p:grpSp>
      </p:grpSp>
      <p:sp>
        <p:nvSpPr>
          <p:cNvPr id="1920138" name="Text Box 138"/>
          <p:cNvSpPr txBox="1">
            <a:spLocks noChangeArrowheads="1"/>
          </p:cNvSpPr>
          <p:nvPr/>
        </p:nvSpPr>
        <p:spPr bwMode="auto">
          <a:xfrm>
            <a:off x="901067" y="4114800"/>
            <a:ext cx="75021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ROB</a:t>
            </a:r>
          </a:p>
        </p:txBody>
      </p:sp>
      <p:sp>
        <p:nvSpPr>
          <p:cNvPr id="1920139" name="Text Box 139"/>
          <p:cNvSpPr txBox="1">
            <a:spLocks noChangeArrowheads="1"/>
          </p:cNvSpPr>
          <p:nvPr/>
        </p:nvSpPr>
        <p:spPr bwMode="auto">
          <a:xfrm>
            <a:off x="762000" y="990600"/>
            <a:ext cx="1735138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Rename Table</a:t>
            </a:r>
          </a:p>
        </p:txBody>
      </p:sp>
      <p:sp>
        <p:nvSpPr>
          <p:cNvPr id="1920140" name="Text Box 140"/>
          <p:cNvSpPr txBox="1">
            <a:spLocks noChangeArrowheads="1"/>
          </p:cNvSpPr>
          <p:nvPr/>
        </p:nvSpPr>
        <p:spPr bwMode="auto">
          <a:xfrm>
            <a:off x="2894013" y="985838"/>
            <a:ext cx="19129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Physical </a:t>
            </a:r>
            <a:r>
              <a:rPr lang="en-US" sz="2000" i="1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Regs</a:t>
            </a:r>
            <a:endParaRPr lang="en-US" sz="2000" i="1" dirty="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41" name="Text Box 141"/>
          <p:cNvSpPr txBox="1">
            <a:spLocks noChangeArrowheads="1"/>
          </p:cNvSpPr>
          <p:nvPr/>
        </p:nvSpPr>
        <p:spPr bwMode="auto">
          <a:xfrm>
            <a:off x="5089525" y="1062038"/>
            <a:ext cx="12731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Free List</a:t>
            </a:r>
          </a:p>
        </p:txBody>
      </p:sp>
      <p:sp>
        <p:nvSpPr>
          <p:cNvPr id="1920142" name="Rectangle 142"/>
          <p:cNvSpPr>
            <a:spLocks noChangeArrowheads="1"/>
          </p:cNvSpPr>
          <p:nvPr/>
        </p:nvSpPr>
        <p:spPr bwMode="auto">
          <a:xfrm>
            <a:off x="6553200" y="1752600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sp>
        <p:nvSpPr>
          <p:cNvPr id="1920143" name="Rectangle 143"/>
          <p:cNvSpPr>
            <a:spLocks noChangeArrowheads="1"/>
          </p:cNvSpPr>
          <p:nvPr/>
        </p:nvSpPr>
        <p:spPr bwMode="auto">
          <a:xfrm>
            <a:off x="4572000" y="259080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endParaRPr lang="en-US" sz="1800" dirty="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44" name="Rectangle 144"/>
          <p:cNvSpPr>
            <a:spLocks noChangeArrowheads="1"/>
          </p:cNvSpPr>
          <p:nvPr/>
        </p:nvSpPr>
        <p:spPr bwMode="auto">
          <a:xfrm>
            <a:off x="4572000" y="281940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</a:p>
        </p:txBody>
      </p:sp>
      <p:sp>
        <p:nvSpPr>
          <p:cNvPr id="1920145" name="Rectangle 145"/>
          <p:cNvSpPr>
            <a:spLocks noChangeArrowheads="1"/>
          </p:cNvSpPr>
          <p:nvPr/>
        </p:nvSpPr>
        <p:spPr bwMode="auto">
          <a:xfrm>
            <a:off x="4572000" y="304800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</a:p>
        </p:txBody>
      </p:sp>
      <p:sp>
        <p:nvSpPr>
          <p:cNvPr id="1920146" name="Rectangle 146"/>
          <p:cNvSpPr>
            <a:spLocks noChangeArrowheads="1"/>
          </p:cNvSpPr>
          <p:nvPr/>
        </p:nvSpPr>
        <p:spPr bwMode="auto">
          <a:xfrm>
            <a:off x="4572000" y="144780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47" name="Rectangle 147"/>
          <p:cNvSpPr>
            <a:spLocks noChangeArrowheads="1"/>
          </p:cNvSpPr>
          <p:nvPr/>
        </p:nvSpPr>
        <p:spPr bwMode="auto">
          <a:xfrm>
            <a:off x="4573588" y="3886200"/>
            <a:ext cx="303212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48" name="Rectangle 148"/>
          <p:cNvSpPr>
            <a:spLocks noChangeArrowheads="1"/>
          </p:cNvSpPr>
          <p:nvPr/>
        </p:nvSpPr>
        <p:spPr bwMode="auto">
          <a:xfrm>
            <a:off x="4572000" y="167640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49" name="Rectangle 149"/>
          <p:cNvSpPr>
            <a:spLocks noChangeArrowheads="1"/>
          </p:cNvSpPr>
          <p:nvPr/>
        </p:nvSpPr>
        <p:spPr bwMode="auto">
          <a:xfrm>
            <a:off x="4572000" y="190500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50" name="Rectangle 150"/>
          <p:cNvSpPr>
            <a:spLocks noChangeArrowheads="1"/>
          </p:cNvSpPr>
          <p:nvPr/>
        </p:nvSpPr>
        <p:spPr bwMode="auto">
          <a:xfrm>
            <a:off x="4572000" y="213360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51" name="Rectangle 151"/>
          <p:cNvSpPr>
            <a:spLocks noChangeArrowheads="1"/>
          </p:cNvSpPr>
          <p:nvPr/>
        </p:nvSpPr>
        <p:spPr bwMode="auto">
          <a:xfrm>
            <a:off x="4572000" y="236220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52" name="Line 152"/>
          <p:cNvSpPr>
            <a:spLocks noChangeShapeType="1"/>
          </p:cNvSpPr>
          <p:nvPr/>
        </p:nvSpPr>
        <p:spPr bwMode="auto">
          <a:xfrm>
            <a:off x="4572000" y="327660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20153" name="Line 153"/>
          <p:cNvSpPr>
            <a:spLocks noChangeShapeType="1"/>
          </p:cNvSpPr>
          <p:nvPr/>
        </p:nvSpPr>
        <p:spPr bwMode="auto">
          <a:xfrm>
            <a:off x="4875213" y="327660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20154" name="Rectangle 154"/>
          <p:cNvSpPr>
            <a:spLocks noChangeArrowheads="1"/>
          </p:cNvSpPr>
          <p:nvPr/>
        </p:nvSpPr>
        <p:spPr bwMode="auto">
          <a:xfrm>
            <a:off x="5334000" y="259080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55" name="Rectangle 155"/>
          <p:cNvSpPr>
            <a:spLocks noChangeArrowheads="1"/>
          </p:cNvSpPr>
          <p:nvPr/>
        </p:nvSpPr>
        <p:spPr bwMode="auto">
          <a:xfrm>
            <a:off x="5334000" y="281940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56" name="Rectangle 156"/>
          <p:cNvSpPr>
            <a:spLocks noChangeArrowheads="1"/>
          </p:cNvSpPr>
          <p:nvPr/>
        </p:nvSpPr>
        <p:spPr bwMode="auto">
          <a:xfrm>
            <a:off x="5334000" y="304800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57" name="Rectangle 157"/>
          <p:cNvSpPr>
            <a:spLocks noChangeArrowheads="1"/>
          </p:cNvSpPr>
          <p:nvPr/>
        </p:nvSpPr>
        <p:spPr bwMode="auto">
          <a:xfrm>
            <a:off x="5334000" y="144780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P0</a:t>
            </a:r>
          </a:p>
        </p:txBody>
      </p:sp>
      <p:sp>
        <p:nvSpPr>
          <p:cNvPr id="1920158" name="Rectangle 158"/>
          <p:cNvSpPr>
            <a:spLocks noChangeArrowheads="1"/>
          </p:cNvSpPr>
          <p:nvPr/>
        </p:nvSpPr>
        <p:spPr bwMode="auto">
          <a:xfrm>
            <a:off x="5337175" y="388620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920159" name="Rectangle 159"/>
          <p:cNvSpPr>
            <a:spLocks noChangeArrowheads="1"/>
          </p:cNvSpPr>
          <p:nvPr/>
        </p:nvSpPr>
        <p:spPr bwMode="auto">
          <a:xfrm>
            <a:off x="5334000" y="167640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sp>
        <p:nvSpPr>
          <p:cNvPr id="1920160" name="Rectangle 160"/>
          <p:cNvSpPr>
            <a:spLocks noChangeArrowheads="1"/>
          </p:cNvSpPr>
          <p:nvPr/>
        </p:nvSpPr>
        <p:spPr bwMode="auto">
          <a:xfrm>
            <a:off x="5334000" y="190500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P3</a:t>
            </a:r>
          </a:p>
        </p:txBody>
      </p:sp>
      <p:sp>
        <p:nvSpPr>
          <p:cNvPr id="1920161" name="Rectangle 161"/>
          <p:cNvSpPr>
            <a:spLocks noChangeArrowheads="1"/>
          </p:cNvSpPr>
          <p:nvPr/>
        </p:nvSpPr>
        <p:spPr bwMode="auto">
          <a:xfrm>
            <a:off x="5334000" y="213360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P2</a:t>
            </a:r>
          </a:p>
        </p:txBody>
      </p:sp>
      <p:sp>
        <p:nvSpPr>
          <p:cNvPr id="1920162" name="Rectangle 162"/>
          <p:cNvSpPr>
            <a:spLocks noChangeArrowheads="1"/>
          </p:cNvSpPr>
          <p:nvPr/>
        </p:nvSpPr>
        <p:spPr bwMode="auto">
          <a:xfrm>
            <a:off x="5334000" y="236220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P4</a:t>
            </a:r>
          </a:p>
        </p:txBody>
      </p:sp>
      <p:sp>
        <p:nvSpPr>
          <p:cNvPr id="1920163" name="Line 163"/>
          <p:cNvSpPr>
            <a:spLocks noChangeShapeType="1"/>
          </p:cNvSpPr>
          <p:nvPr/>
        </p:nvSpPr>
        <p:spPr bwMode="auto">
          <a:xfrm>
            <a:off x="5334000" y="327660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20164" name="Line 164"/>
          <p:cNvSpPr>
            <a:spLocks noChangeShapeType="1"/>
          </p:cNvSpPr>
          <p:nvPr/>
        </p:nvSpPr>
        <p:spPr bwMode="auto">
          <a:xfrm>
            <a:off x="6016625" y="327660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20165" name="Text Box 165"/>
          <p:cNvSpPr txBox="1">
            <a:spLocks noChangeArrowheads="1"/>
          </p:cNvSpPr>
          <p:nvPr/>
        </p:nvSpPr>
        <p:spPr bwMode="auto">
          <a:xfrm>
            <a:off x="7010400" y="4435475"/>
            <a:ext cx="2133600" cy="1616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(</a:t>
            </a:r>
            <a:r>
              <a:rPr lang="en-US" sz="2000" i="1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LPRd</a:t>
            </a: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requires third read port on Rename Table for each instruction)</a:t>
            </a:r>
          </a:p>
        </p:txBody>
      </p:sp>
      <p:grpSp>
        <p:nvGrpSpPr>
          <p:cNvPr id="1920166" name="Group 166"/>
          <p:cNvGrpSpPr>
            <a:grpSpLocks/>
          </p:cNvGrpSpPr>
          <p:nvPr/>
        </p:nvGrpSpPr>
        <p:grpSpPr bwMode="auto">
          <a:xfrm>
            <a:off x="2741613" y="3195638"/>
            <a:ext cx="1830387" cy="366712"/>
            <a:chOff x="1679" y="1821"/>
            <a:chExt cx="1153" cy="231"/>
          </a:xfrm>
        </p:grpSpPr>
        <p:sp>
          <p:nvSpPr>
            <p:cNvPr id="1920167" name="Rectangle 167"/>
            <p:cNvSpPr>
              <a:spLocks noChangeArrowheads="1"/>
            </p:cNvSpPr>
            <p:nvPr/>
          </p:nvSpPr>
          <p:spPr bwMode="auto">
            <a:xfrm>
              <a:off x="1968" y="1872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&lt;x1&gt;</a:t>
              </a:r>
            </a:p>
          </p:txBody>
        </p:sp>
        <p:sp>
          <p:nvSpPr>
            <p:cNvPr id="1920168" name="Text Box 168"/>
            <p:cNvSpPr txBox="1">
              <a:spLocks noChangeArrowheads="1"/>
            </p:cNvSpPr>
            <p:nvPr/>
          </p:nvSpPr>
          <p:spPr bwMode="auto">
            <a:xfrm>
              <a:off x="1679" y="1821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P8</a:t>
              </a:r>
            </a:p>
          </p:txBody>
        </p:sp>
      </p:grpSp>
      <p:sp>
        <p:nvSpPr>
          <p:cNvPr id="1920169" name="Rectangle 169"/>
          <p:cNvSpPr>
            <a:spLocks noChangeArrowheads="1"/>
          </p:cNvSpPr>
          <p:nvPr/>
        </p:nvSpPr>
        <p:spPr bwMode="auto">
          <a:xfrm>
            <a:off x="4572000" y="327660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endParaRPr lang="en-US" sz="1800" dirty="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8987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Register Management</a:t>
            </a:r>
            <a:endParaRPr lang="en-US" dirty="0"/>
          </a:p>
        </p:txBody>
      </p:sp>
      <p:sp>
        <p:nvSpPr>
          <p:cNvPr id="1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33D-ECE2-1E41-8384-E68715DD82C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22051" name="Group 3"/>
          <p:cNvGrpSpPr>
            <a:grpSpLocks/>
          </p:cNvGrpSpPr>
          <p:nvPr/>
        </p:nvGrpSpPr>
        <p:grpSpPr bwMode="auto">
          <a:xfrm>
            <a:off x="539750" y="4114801"/>
            <a:ext cx="6324601" cy="2209800"/>
            <a:chOff x="144" y="2592"/>
            <a:chExt cx="3984" cy="1392"/>
          </a:xfrm>
        </p:grpSpPr>
        <p:grpSp>
          <p:nvGrpSpPr>
            <p:cNvPr id="1922052" name="Group 4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1922053" name="Rectangle 5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922054" name="Rectangle 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922055" name="Rectangle 7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922056" name="Rectangle 8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922057" name="Rectangle 9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922058" name="Rectangle 10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922059" name="Rectangle 11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922060" name="Rectangle 12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61" name="Rectangle 13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62" name="Rectangle 1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63" name="Rectangle 15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64" name="Rectangle 16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65" name="Rectangle 17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66" name="Rectangle 18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67" name="Rectangle 19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68" name="Rectangle 2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69" name="Rectangle 2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70" name="Rectangle 22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71" name="Rectangle 23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72" name="Rectangle 24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73" name="Rectangle 25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74" name="Rectangle 26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75" name="Rectangle 2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76" name="Rectangle 28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77" name="Rectangle 29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78" name="Rectangle 30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79" name="Rectangle 3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80" name="Rectangle 32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81" name="Rectangle 33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82" name="Rectangle 34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83" name="Rectangle 35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84" name="Rectangle 36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85" name="Rectangle 37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86" name="Rectangle 38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87" name="Rectangle 39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88" name="Rectangle 40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89" name="Rectangle 4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90" name="Rectangle 42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91" name="Rectangle 43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92" name="Rectangle 4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93" name="Rectangle 45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94" name="Rectangle 46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95" name="Rectangle 47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96" name="Rectangle 48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97" name="Rectangle 49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98" name="Rectangle 50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099" name="Rectangle 51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00" name="Rectangle 52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01" name="Rectangle 53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02" name="Rectangle 54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03" name="Rectangle 55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04" name="Rectangle 56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05" name="Rectangle 57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06" name="Rectangle 5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07" name="Rectangle 59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1922108" name="Rectangle 60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09" name="Rectangle 6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10" name="Rectangle 62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11" name="Rectangle 63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12" name="Rectangle 64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13" name="Rectangle 65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14" name="Rectangle 66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15" name="Rectangle 67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16" name="Rectangle 68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17" name="Rectangle 69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18" name="Rectangle 7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19" name="Rectangle 71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20" name="Rectangle 72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21" name="Rectangle 73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22" name="Rectangle 74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23" name="Rectangle 75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24" name="Rectangle 76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25" name="Rectangle 77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26" name="Rectangle 78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27" name="Rectangle 79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28" name="Rectangle 80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29" name="Rectangle 81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30" name="Rectangle 82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31" name="Rectangle 83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32" name="Rectangle 84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2133" name="Text Box 85"/>
            <p:cNvSpPr txBox="1">
              <a:spLocks noChangeArrowheads="1"/>
            </p:cNvSpPr>
            <p:nvPr/>
          </p:nvSpPr>
          <p:spPr bwMode="auto">
            <a:xfrm>
              <a:off x="372" y="2592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1922134" name="Rectangle 86"/>
          <p:cNvSpPr>
            <a:spLocks noChangeArrowheads="1"/>
          </p:cNvSpPr>
          <p:nvPr/>
        </p:nvSpPr>
        <p:spPr bwMode="auto">
          <a:xfrm>
            <a:off x="6559550" y="1752600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1922135" name="Group 87"/>
          <p:cNvGrpSpPr>
            <a:grpSpLocks/>
          </p:cNvGrpSpPr>
          <p:nvPr/>
        </p:nvGrpSpPr>
        <p:grpSpPr bwMode="auto">
          <a:xfrm>
            <a:off x="5095875" y="1062038"/>
            <a:ext cx="1273175" cy="3052762"/>
            <a:chOff x="3014" y="669"/>
            <a:chExt cx="802" cy="1923"/>
          </a:xfrm>
        </p:grpSpPr>
        <p:sp>
          <p:nvSpPr>
            <p:cNvPr id="1922136" name="Text Box 88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1922137" name="Rectangle 89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38" name="Rectangle 90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39" name="Rectangle 91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40" name="Rectangle 92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1922141" name="Rectangle 93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42" name="Rectangle 94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1922143" name="Rectangle 95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1922144" name="Rectangle 96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922145" name="Rectangle 97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922146" name="Line 98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47" name="Line 99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2148" name="Group 100"/>
          <p:cNvGrpSpPr>
            <a:grpSpLocks/>
          </p:cNvGrpSpPr>
          <p:nvPr/>
        </p:nvGrpSpPr>
        <p:grpSpPr bwMode="auto">
          <a:xfrm>
            <a:off x="2747963" y="985838"/>
            <a:ext cx="2135187" cy="3186112"/>
            <a:chOff x="1535" y="621"/>
            <a:chExt cx="1345" cy="2007"/>
          </a:xfrm>
        </p:grpSpPr>
        <p:grpSp>
          <p:nvGrpSpPr>
            <p:cNvPr id="1922149" name="Group 101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922150" name="Rectangle 102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922151" name="Text Box 103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922152" name="Group 104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922153" name="Rectangle 105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922154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922155" name="Group 107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922156" name="Rectangle 10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922157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922158" name="Group 110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922159" name="Rectangle 11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60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922161" name="Group 113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922162" name="Rectangle 114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63" name="Text Box 115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922164" name="Group 116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922165" name="Rectangle 117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66" name="Text Box 118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922167" name="Group 119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922168" name="Rectangle 120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69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922170" name="Group 122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922171" name="Rectangle 12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72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922173" name="Group 125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922174" name="Rectangle 126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175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922176" name="Line 128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77" name="Line 129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78" name="Text Box 130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79" name="Rectangle 131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2180" name="Rectangle 132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2181" name="Rectangle 133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2182" name="Rectangle 134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83" name="Rectangle 135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84" name="Rectangle 136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85" name="Rectangle 137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86" name="Rectangle 138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87" name="Rectangle 139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88" name="Line 140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89" name="Line 141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922190" name="Group 142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922191" name="Rectangle 143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&lt;x1&gt;</a:t>
                </a:r>
              </a:p>
            </p:txBody>
          </p:sp>
          <p:sp>
            <p:nvSpPr>
              <p:cNvPr id="1922192" name="Text Box 144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922193" name="Rectangle 145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</p:grpSp>
      <p:sp>
        <p:nvSpPr>
          <p:cNvPr id="1922194" name="Line 146"/>
          <p:cNvSpPr>
            <a:spLocks noChangeShapeType="1"/>
          </p:cNvSpPr>
          <p:nvPr/>
        </p:nvSpPr>
        <p:spPr bwMode="auto">
          <a:xfrm>
            <a:off x="6254750" y="1905000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922195" name="Group 147"/>
          <p:cNvGrpSpPr>
            <a:grpSpLocks/>
          </p:cNvGrpSpPr>
          <p:nvPr/>
        </p:nvGrpSpPr>
        <p:grpSpPr bwMode="auto">
          <a:xfrm>
            <a:off x="5340350" y="1447800"/>
            <a:ext cx="685800" cy="228600"/>
            <a:chOff x="3168" y="912"/>
            <a:chExt cx="432" cy="144"/>
          </a:xfrm>
        </p:grpSpPr>
        <p:sp>
          <p:nvSpPr>
            <p:cNvPr id="1922196" name="Line 14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197" name="Line 14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22198" name="Text Box 150"/>
          <p:cNvSpPr txBox="1">
            <a:spLocks noChangeArrowheads="1"/>
          </p:cNvSpPr>
          <p:nvPr/>
        </p:nvSpPr>
        <p:spPr bwMode="auto">
          <a:xfrm>
            <a:off x="539750" y="46482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P7                      x1               P0</a:t>
            </a:r>
          </a:p>
        </p:txBody>
      </p:sp>
      <p:grpSp>
        <p:nvGrpSpPr>
          <p:cNvPr id="1922199" name="Group 151"/>
          <p:cNvGrpSpPr>
            <a:grpSpLocks/>
          </p:cNvGrpSpPr>
          <p:nvPr/>
        </p:nvGrpSpPr>
        <p:grpSpPr bwMode="auto">
          <a:xfrm>
            <a:off x="468312" y="990600"/>
            <a:ext cx="2035175" cy="2574925"/>
            <a:chOff x="99" y="624"/>
            <a:chExt cx="1282" cy="1622"/>
          </a:xfrm>
        </p:grpSpPr>
        <p:grpSp>
          <p:nvGrpSpPr>
            <p:cNvPr id="1922200" name="Group 152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922201" name="Group 153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922202" name="Rectangle 154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2203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922204" name="Group 156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922205" name="Rectangle 157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922206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922207" name="Group 159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922208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922209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922210" name="Group 162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922211" name="Rectangle 163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2212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922213" name="Group 165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922214" name="Rectangle 166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922215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922216" name="Group 168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922217" name="Rectangle 169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2218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922219" name="Group 171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922220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922221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922222" name="Group 174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922223" name="Rectangle 175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2224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922225" name="Text Box 177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922226" name="Group 178"/>
          <p:cNvGrpSpPr>
            <a:grpSpLocks/>
          </p:cNvGrpSpPr>
          <p:nvPr/>
        </p:nvGrpSpPr>
        <p:grpSpPr bwMode="auto">
          <a:xfrm>
            <a:off x="920750" y="1824038"/>
            <a:ext cx="846138" cy="366712"/>
            <a:chOff x="384" y="1149"/>
            <a:chExt cx="533" cy="231"/>
          </a:xfrm>
        </p:grpSpPr>
        <p:grpSp>
          <p:nvGrpSpPr>
            <p:cNvPr id="1922227" name="Group 179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922228" name="Line 18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2229" name="Line 18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2230" name="Text Box 182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grpSp>
        <p:nvGrpSpPr>
          <p:cNvPr id="1922231" name="Group 183"/>
          <p:cNvGrpSpPr>
            <a:grpSpLocks/>
          </p:cNvGrpSpPr>
          <p:nvPr/>
        </p:nvGrpSpPr>
        <p:grpSpPr bwMode="auto">
          <a:xfrm>
            <a:off x="1758950" y="1600200"/>
            <a:ext cx="4724400" cy="3124200"/>
            <a:chOff x="912" y="1008"/>
            <a:chExt cx="2976" cy="1968"/>
          </a:xfrm>
        </p:grpSpPr>
        <p:sp>
          <p:nvSpPr>
            <p:cNvPr id="1922232" name="Line 184"/>
            <p:cNvSpPr>
              <a:spLocks noChangeShapeType="1"/>
            </p:cNvSpPr>
            <p:nvPr/>
          </p:nvSpPr>
          <p:spPr bwMode="auto">
            <a:xfrm>
              <a:off x="3456" y="1056"/>
              <a:ext cx="432" cy="192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2233" name="Line 185"/>
            <p:cNvSpPr>
              <a:spLocks noChangeShapeType="1"/>
            </p:cNvSpPr>
            <p:nvPr/>
          </p:nvSpPr>
          <p:spPr bwMode="auto">
            <a:xfrm flipH="1">
              <a:off x="912" y="1008"/>
              <a:ext cx="2304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22234" name="Line 186"/>
          <p:cNvSpPr>
            <a:spLocks noChangeShapeType="1"/>
          </p:cNvSpPr>
          <p:nvPr/>
        </p:nvSpPr>
        <p:spPr bwMode="auto">
          <a:xfrm>
            <a:off x="1377950" y="2133600"/>
            <a:ext cx="4038600" cy="2667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22235" name="Text Box 187"/>
          <p:cNvSpPr txBox="1">
            <a:spLocks noChangeArrowheads="1"/>
          </p:cNvSpPr>
          <p:nvPr/>
        </p:nvSpPr>
        <p:spPr bwMode="auto">
          <a:xfrm>
            <a:off x="5264150" y="46482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</p:spTree>
    <p:extLst>
      <p:ext uri="{BB962C8B-B14F-4D97-AF65-F5344CB8AC3E}">
        <p14:creationId xmlns:p14="http://schemas.microsoft.com/office/powerpoint/2010/main" val="395940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2194" grpId="0" animBg="1"/>
      <p:bldP spid="1922198" grpId="0" autoUpdateAnimBg="0"/>
      <p:bldP spid="1922234" grpId="0" animBg="1"/>
      <p:bldP spid="192223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Register Management</a:t>
            </a:r>
            <a:endParaRPr lang="en-US" dirty="0"/>
          </a:p>
        </p:txBody>
      </p:sp>
      <p:sp>
        <p:nvSpPr>
          <p:cNvPr id="2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FE08-9D9E-2046-AC58-14C76D028A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24099" name="Group 3"/>
          <p:cNvGrpSpPr>
            <a:grpSpLocks/>
          </p:cNvGrpSpPr>
          <p:nvPr/>
        </p:nvGrpSpPr>
        <p:grpSpPr bwMode="auto">
          <a:xfrm>
            <a:off x="539750" y="4114800"/>
            <a:ext cx="6324601" cy="2209799"/>
            <a:chOff x="144" y="2592"/>
            <a:chExt cx="3984" cy="1392"/>
          </a:xfrm>
        </p:grpSpPr>
        <p:grpSp>
          <p:nvGrpSpPr>
            <p:cNvPr id="1924100" name="Group 4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1924101" name="Rectangle 5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924102" name="Rectangle 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924103" name="Rectangle 7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924104" name="Rectangle 8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924105" name="Rectangle 9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924106" name="Rectangle 10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924107" name="Rectangle 11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924108" name="Rectangle 12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09" name="Rectangle 13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10" name="Rectangle 1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11" name="Rectangle 15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12" name="Rectangle 16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13" name="Rectangle 17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14" name="Rectangle 18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15" name="Rectangle 19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16" name="Rectangle 2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17" name="Rectangle 2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18" name="Rectangle 22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19" name="Rectangle 23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20" name="Rectangle 24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21" name="Rectangle 25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22" name="Rectangle 26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23" name="Rectangle 2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24" name="Rectangle 28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25" name="Rectangle 29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26" name="Rectangle 30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27" name="Rectangle 3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28" name="Rectangle 32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29" name="Rectangle 33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30" name="Rectangle 34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31" name="Rectangle 35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32" name="Rectangle 36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33" name="Rectangle 37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34" name="Rectangle 38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35" name="Rectangle 39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36" name="Rectangle 40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37" name="Rectangle 4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38" name="Rectangle 42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39" name="Rectangle 43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40" name="Rectangle 4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41" name="Rectangle 45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42" name="Rectangle 46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43" name="Rectangle 47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44" name="Rectangle 48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45" name="Rectangle 49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46" name="Rectangle 50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47" name="Rectangle 51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48" name="Rectangle 52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49" name="Rectangle 53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50" name="Rectangle 54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51" name="Rectangle 55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52" name="Rectangle 56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53" name="Rectangle 57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54" name="Rectangle 5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55" name="Rectangle 59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1924156" name="Rectangle 60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57" name="Rectangle 6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58" name="Rectangle 62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59" name="Rectangle 63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60" name="Rectangle 64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61" name="Rectangle 65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62" name="Rectangle 66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63" name="Rectangle 67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64" name="Rectangle 68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65" name="Rectangle 69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66" name="Rectangle 7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67" name="Rectangle 71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68" name="Rectangle 72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69" name="Rectangle 73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70" name="Rectangle 74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71" name="Rectangle 75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72" name="Rectangle 76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73" name="Rectangle 77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74" name="Rectangle 78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75" name="Rectangle 79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76" name="Rectangle 80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77" name="Rectangle 81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78" name="Rectangle 82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79" name="Rectangle 83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180" name="Rectangle 84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4181" name="Text Box 85"/>
            <p:cNvSpPr txBox="1">
              <a:spLocks noChangeArrowheads="1"/>
            </p:cNvSpPr>
            <p:nvPr/>
          </p:nvSpPr>
          <p:spPr bwMode="auto">
            <a:xfrm>
              <a:off x="372" y="2592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1924182" name="Rectangle 86"/>
          <p:cNvSpPr>
            <a:spLocks noChangeArrowheads="1"/>
          </p:cNvSpPr>
          <p:nvPr/>
        </p:nvSpPr>
        <p:spPr bwMode="auto">
          <a:xfrm>
            <a:off x="6559550" y="1752600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1924183" name="Group 87"/>
          <p:cNvGrpSpPr>
            <a:grpSpLocks/>
          </p:cNvGrpSpPr>
          <p:nvPr/>
        </p:nvGrpSpPr>
        <p:grpSpPr bwMode="auto">
          <a:xfrm>
            <a:off x="5095875" y="1062038"/>
            <a:ext cx="1273175" cy="3052762"/>
            <a:chOff x="3014" y="669"/>
            <a:chExt cx="802" cy="1923"/>
          </a:xfrm>
        </p:grpSpPr>
        <p:sp>
          <p:nvSpPr>
            <p:cNvPr id="1924184" name="Text Box 88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1924185" name="Rectangle 89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186" name="Rectangle 90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187" name="Rectangle 91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188" name="Rectangle 92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1924189" name="Rectangle 93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190" name="Rectangle 94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1924191" name="Rectangle 95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1924192" name="Rectangle 96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924193" name="Rectangle 97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924194" name="Line 98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195" name="Line 99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4196" name="Group 100"/>
          <p:cNvGrpSpPr>
            <a:grpSpLocks/>
          </p:cNvGrpSpPr>
          <p:nvPr/>
        </p:nvGrpSpPr>
        <p:grpSpPr bwMode="auto">
          <a:xfrm>
            <a:off x="2747963" y="985838"/>
            <a:ext cx="2135187" cy="3186112"/>
            <a:chOff x="1535" y="621"/>
            <a:chExt cx="1345" cy="2007"/>
          </a:xfrm>
        </p:grpSpPr>
        <p:grpSp>
          <p:nvGrpSpPr>
            <p:cNvPr id="1924197" name="Group 101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924198" name="Rectangle 102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924199" name="Text Box 103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924200" name="Group 104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924201" name="Rectangle 105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924202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924203" name="Group 107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924204" name="Rectangle 10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924205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924206" name="Group 110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924207" name="Rectangle 11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208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924209" name="Group 113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924210" name="Rectangle 114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211" name="Text Box 115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924212" name="Group 116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924213" name="Rectangle 117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214" name="Text Box 118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924215" name="Group 119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924216" name="Rectangle 120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217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924218" name="Group 122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924219" name="Rectangle 12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220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924221" name="Group 125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924222" name="Rectangle 126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223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924224" name="Line 128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25" name="Line 129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26" name="Text Box 130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27" name="Rectangle 131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4228" name="Rectangle 132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4229" name="Rectangle 133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4230" name="Rectangle 134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31" name="Rectangle 135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32" name="Rectangle 136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33" name="Rectangle 137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34" name="Rectangle 138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35" name="Rectangle 139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36" name="Line 140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37" name="Line 141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924238" name="Group 142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924239" name="Rectangle 143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&lt;R1&gt;</a:t>
                </a:r>
              </a:p>
            </p:txBody>
          </p:sp>
          <p:sp>
            <p:nvSpPr>
              <p:cNvPr id="1924240" name="Text Box 144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924241" name="Rectangle 145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  <a:endPara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24242" name="Line 146"/>
          <p:cNvSpPr>
            <a:spLocks noChangeShapeType="1"/>
          </p:cNvSpPr>
          <p:nvPr/>
        </p:nvSpPr>
        <p:spPr bwMode="auto">
          <a:xfrm>
            <a:off x="6254750" y="2286000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924243" name="Group 147"/>
          <p:cNvGrpSpPr>
            <a:grpSpLocks/>
          </p:cNvGrpSpPr>
          <p:nvPr/>
        </p:nvGrpSpPr>
        <p:grpSpPr bwMode="auto">
          <a:xfrm>
            <a:off x="5340350" y="1447800"/>
            <a:ext cx="685800" cy="228600"/>
            <a:chOff x="3168" y="912"/>
            <a:chExt cx="432" cy="144"/>
          </a:xfrm>
        </p:grpSpPr>
        <p:sp>
          <p:nvSpPr>
            <p:cNvPr id="1924244" name="Line 14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45" name="Line 14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24246" name="Text Box 150"/>
          <p:cNvSpPr txBox="1">
            <a:spLocks noChangeArrowheads="1"/>
          </p:cNvSpPr>
          <p:nvPr/>
        </p:nvSpPr>
        <p:spPr bwMode="auto">
          <a:xfrm>
            <a:off x="539750" y="46482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P7                      x1               P0</a:t>
            </a:r>
          </a:p>
        </p:txBody>
      </p:sp>
      <p:grpSp>
        <p:nvGrpSpPr>
          <p:cNvPr id="1924247" name="Group 151"/>
          <p:cNvGrpSpPr>
            <a:grpSpLocks/>
          </p:cNvGrpSpPr>
          <p:nvPr/>
        </p:nvGrpSpPr>
        <p:grpSpPr bwMode="auto">
          <a:xfrm>
            <a:off x="468312" y="990600"/>
            <a:ext cx="2035175" cy="2574925"/>
            <a:chOff x="99" y="624"/>
            <a:chExt cx="1282" cy="1622"/>
          </a:xfrm>
        </p:grpSpPr>
        <p:grpSp>
          <p:nvGrpSpPr>
            <p:cNvPr id="1924248" name="Group 152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924249" name="Group 153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924250" name="Rectangle 154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425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924252" name="Group 156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924253" name="Rectangle 157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92425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924255" name="Group 159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924256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924257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924258" name="Group 162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924259" name="Rectangle 163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4260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924261" name="Group 165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924262" name="Rectangle 166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924263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924264" name="Group 168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924265" name="Rectangle 169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426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924267" name="Group 171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924268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924269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924270" name="Group 174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924271" name="Rectangle 175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427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924273" name="Text Box 177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924274" name="Group 178"/>
          <p:cNvGrpSpPr>
            <a:grpSpLocks/>
          </p:cNvGrpSpPr>
          <p:nvPr/>
        </p:nvGrpSpPr>
        <p:grpSpPr bwMode="auto">
          <a:xfrm>
            <a:off x="920750" y="1824038"/>
            <a:ext cx="846138" cy="366712"/>
            <a:chOff x="384" y="1149"/>
            <a:chExt cx="533" cy="231"/>
          </a:xfrm>
        </p:grpSpPr>
        <p:grpSp>
          <p:nvGrpSpPr>
            <p:cNvPr id="1924275" name="Group 179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924276" name="Line 18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277" name="Line 18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4278" name="Text Box 182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924279" name="Text Box 183"/>
          <p:cNvSpPr txBox="1">
            <a:spLocks noChangeArrowheads="1"/>
          </p:cNvSpPr>
          <p:nvPr/>
        </p:nvSpPr>
        <p:spPr bwMode="auto">
          <a:xfrm>
            <a:off x="5264150" y="46482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924280" name="Line 184"/>
          <p:cNvSpPr>
            <a:spLocks noChangeShapeType="1"/>
          </p:cNvSpPr>
          <p:nvPr/>
        </p:nvSpPr>
        <p:spPr bwMode="auto">
          <a:xfrm>
            <a:off x="1301750" y="2514600"/>
            <a:ext cx="4038600" cy="2514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24281" name="Text Box 185"/>
          <p:cNvSpPr txBox="1">
            <a:spLocks noChangeArrowheads="1"/>
          </p:cNvSpPr>
          <p:nvPr/>
        </p:nvSpPr>
        <p:spPr bwMode="auto">
          <a:xfrm>
            <a:off x="5264150" y="48768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924282" name="Group 186"/>
          <p:cNvGrpSpPr>
            <a:grpSpLocks/>
          </p:cNvGrpSpPr>
          <p:nvPr/>
        </p:nvGrpSpPr>
        <p:grpSpPr bwMode="auto">
          <a:xfrm>
            <a:off x="5340350" y="1676400"/>
            <a:ext cx="685800" cy="228600"/>
            <a:chOff x="3168" y="912"/>
            <a:chExt cx="432" cy="144"/>
          </a:xfrm>
        </p:grpSpPr>
        <p:sp>
          <p:nvSpPr>
            <p:cNvPr id="1924283" name="Line 187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84" name="Line 188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4285" name="Group 189"/>
          <p:cNvGrpSpPr>
            <a:grpSpLocks/>
          </p:cNvGrpSpPr>
          <p:nvPr/>
        </p:nvGrpSpPr>
        <p:grpSpPr bwMode="auto">
          <a:xfrm>
            <a:off x="1682750" y="1752600"/>
            <a:ext cx="4648200" cy="3200400"/>
            <a:chOff x="864" y="1104"/>
            <a:chExt cx="2928" cy="2016"/>
          </a:xfrm>
        </p:grpSpPr>
        <p:sp>
          <p:nvSpPr>
            <p:cNvPr id="1924286" name="Line 190"/>
            <p:cNvSpPr>
              <a:spLocks noChangeShapeType="1"/>
            </p:cNvSpPr>
            <p:nvPr/>
          </p:nvSpPr>
          <p:spPr bwMode="auto">
            <a:xfrm flipH="1">
              <a:off x="864" y="1104"/>
              <a:ext cx="2352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4287" name="Line 191"/>
            <p:cNvSpPr>
              <a:spLocks noChangeShapeType="1"/>
            </p:cNvSpPr>
            <p:nvPr/>
          </p:nvSpPr>
          <p:spPr bwMode="auto">
            <a:xfrm>
              <a:off x="3408" y="1200"/>
              <a:ext cx="384" cy="192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4288" name="Group 192"/>
          <p:cNvGrpSpPr>
            <a:grpSpLocks/>
          </p:cNvGrpSpPr>
          <p:nvPr/>
        </p:nvGrpSpPr>
        <p:grpSpPr bwMode="auto">
          <a:xfrm>
            <a:off x="920750" y="2281238"/>
            <a:ext cx="846138" cy="366712"/>
            <a:chOff x="384" y="1437"/>
            <a:chExt cx="533" cy="231"/>
          </a:xfrm>
        </p:grpSpPr>
        <p:grpSp>
          <p:nvGrpSpPr>
            <p:cNvPr id="1924289" name="Group 193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24290" name="Line 194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4291" name="Line 195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4292" name="Text Box 196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1924293" name="Text Box 197"/>
          <p:cNvSpPr txBox="1">
            <a:spLocks noChangeArrowheads="1"/>
          </p:cNvSpPr>
          <p:nvPr/>
        </p:nvSpPr>
        <p:spPr bwMode="auto">
          <a:xfrm>
            <a:off x="539750" y="48768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P0                      x3               P1</a:t>
            </a:r>
          </a:p>
        </p:txBody>
      </p:sp>
    </p:spTree>
    <p:extLst>
      <p:ext uri="{BB962C8B-B14F-4D97-AF65-F5344CB8AC3E}">
        <p14:creationId xmlns:p14="http://schemas.microsoft.com/office/powerpoint/2010/main" val="22218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4242" grpId="0" animBg="1"/>
      <p:bldP spid="1924280" grpId="0" animBg="1"/>
      <p:bldP spid="1924281" grpId="0" autoUpdateAnimBg="0"/>
      <p:bldP spid="19242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in Lecture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Pipelining is complicated by multiple and/or variable latency functional units</a:t>
            </a:r>
          </a:p>
          <a:p>
            <a:r>
              <a:rPr lang="en-US" dirty="0"/>
              <a:t>Out-of-order and/or pipelined execution requires tracking of dependencies (RAW, WAR, WAW)</a:t>
            </a:r>
          </a:p>
          <a:p>
            <a:r>
              <a:rPr lang="en-US" dirty="0" err="1"/>
              <a:t>OoO</a:t>
            </a:r>
            <a:r>
              <a:rPr lang="en-US" dirty="0"/>
              <a:t> issue limited by WAR and WAW hazards caused by reuse of architectural register names, removed by register renaming</a:t>
            </a:r>
          </a:p>
          <a:p>
            <a:r>
              <a:rPr lang="en-US" dirty="0" err="1"/>
              <a:t>OoO</a:t>
            </a:r>
            <a:r>
              <a:rPr lang="en-US" dirty="0"/>
              <a:t> issue and register renaming invented in mid-1960s but disappeared in practice until 1990s, as simpler architecture approaches (pipelining, caches) could more easily take advantage of technology scaling</a:t>
            </a:r>
          </a:p>
          <a:p>
            <a:r>
              <a:rPr lang="en-US" dirty="0"/>
              <a:t>Also, two important problems had to be solved:</a:t>
            </a:r>
          </a:p>
          <a:p>
            <a:pPr lvl="1"/>
            <a:r>
              <a:rPr lang="en-US" dirty="0"/>
              <a:t>Control hazards</a:t>
            </a:r>
          </a:p>
          <a:p>
            <a:pPr lvl="1"/>
            <a:r>
              <a:rPr lang="en-US" dirty="0"/>
              <a:t>Precise traps and interrupts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Register Management</a:t>
            </a:r>
            <a:endParaRPr lang="en-US" dirty="0"/>
          </a:p>
        </p:txBody>
      </p:sp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9396-DE7E-5447-BE7E-F49F64FA7F67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26147" name="Group 3"/>
          <p:cNvGrpSpPr>
            <a:grpSpLocks/>
          </p:cNvGrpSpPr>
          <p:nvPr/>
        </p:nvGrpSpPr>
        <p:grpSpPr bwMode="auto">
          <a:xfrm>
            <a:off x="539750" y="4114801"/>
            <a:ext cx="6324601" cy="2209800"/>
            <a:chOff x="144" y="2592"/>
            <a:chExt cx="3984" cy="1392"/>
          </a:xfrm>
        </p:grpSpPr>
        <p:grpSp>
          <p:nvGrpSpPr>
            <p:cNvPr id="1926148" name="Group 4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1926149" name="Rectangle 5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926150" name="Rectangle 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926151" name="Rectangle 7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926152" name="Rectangle 8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926153" name="Rectangle 9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926154" name="Rectangle 10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926155" name="Rectangle 11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926156" name="Rectangle 12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57" name="Rectangle 13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58" name="Rectangle 1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59" name="Rectangle 15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60" name="Rectangle 16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61" name="Rectangle 17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62" name="Rectangle 18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63" name="Rectangle 19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64" name="Rectangle 2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65" name="Rectangle 2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66" name="Rectangle 22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67" name="Rectangle 23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68" name="Rectangle 24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69" name="Rectangle 25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70" name="Rectangle 26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71" name="Rectangle 2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72" name="Rectangle 28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73" name="Rectangle 29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74" name="Rectangle 30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75" name="Rectangle 3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76" name="Rectangle 32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77" name="Rectangle 33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78" name="Rectangle 34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79" name="Rectangle 35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80" name="Rectangle 36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81" name="Rectangle 37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82" name="Rectangle 38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83" name="Rectangle 39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84" name="Rectangle 40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85" name="Rectangle 4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86" name="Rectangle 42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87" name="Rectangle 43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88" name="Rectangle 4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89" name="Rectangle 45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90" name="Rectangle 46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91" name="Rectangle 47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92" name="Rectangle 48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93" name="Rectangle 49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94" name="Rectangle 50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95" name="Rectangle 51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96" name="Rectangle 52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97" name="Rectangle 53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98" name="Rectangle 54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199" name="Rectangle 55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00" name="Rectangle 56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01" name="Rectangle 57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02" name="Rectangle 5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03" name="Rectangle 59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1926204" name="Rectangle 60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05" name="Rectangle 6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06" name="Rectangle 62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07" name="Rectangle 63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08" name="Rectangle 64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09" name="Rectangle 65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10" name="Rectangle 66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11" name="Rectangle 67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12" name="Rectangle 68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13" name="Rectangle 69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14" name="Rectangle 7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15" name="Rectangle 71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16" name="Rectangle 72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17" name="Rectangle 73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18" name="Rectangle 74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19" name="Rectangle 75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20" name="Rectangle 76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21" name="Rectangle 77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22" name="Rectangle 78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23" name="Rectangle 79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24" name="Rectangle 80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25" name="Rectangle 81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26" name="Rectangle 82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27" name="Rectangle 83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28" name="Rectangle 84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6229" name="Text Box 85"/>
            <p:cNvSpPr txBox="1">
              <a:spLocks noChangeArrowheads="1"/>
            </p:cNvSpPr>
            <p:nvPr/>
          </p:nvSpPr>
          <p:spPr bwMode="auto">
            <a:xfrm>
              <a:off x="372" y="2592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1926230" name="Rectangle 86"/>
          <p:cNvSpPr>
            <a:spLocks noChangeArrowheads="1"/>
          </p:cNvSpPr>
          <p:nvPr/>
        </p:nvSpPr>
        <p:spPr bwMode="auto">
          <a:xfrm>
            <a:off x="6559550" y="1752600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1926231" name="Group 87"/>
          <p:cNvGrpSpPr>
            <a:grpSpLocks/>
          </p:cNvGrpSpPr>
          <p:nvPr/>
        </p:nvGrpSpPr>
        <p:grpSpPr bwMode="auto">
          <a:xfrm>
            <a:off x="5095875" y="1062038"/>
            <a:ext cx="1273175" cy="3052762"/>
            <a:chOff x="3014" y="669"/>
            <a:chExt cx="802" cy="1923"/>
          </a:xfrm>
        </p:grpSpPr>
        <p:sp>
          <p:nvSpPr>
            <p:cNvPr id="1926232" name="Text Box 88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1926233" name="Rectangle 89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34" name="Rectangle 90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35" name="Rectangle 91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36" name="Rectangle 92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1926237" name="Rectangle 93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38" name="Rectangle 94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1926239" name="Rectangle 95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1926240" name="Rectangle 96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926241" name="Rectangle 97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926242" name="Line 98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43" name="Line 99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6244" name="Group 100"/>
          <p:cNvGrpSpPr>
            <a:grpSpLocks/>
          </p:cNvGrpSpPr>
          <p:nvPr/>
        </p:nvGrpSpPr>
        <p:grpSpPr bwMode="auto">
          <a:xfrm>
            <a:off x="2747963" y="985838"/>
            <a:ext cx="2135187" cy="3186112"/>
            <a:chOff x="1535" y="621"/>
            <a:chExt cx="1345" cy="2007"/>
          </a:xfrm>
        </p:grpSpPr>
        <p:grpSp>
          <p:nvGrpSpPr>
            <p:cNvPr id="1926245" name="Group 101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926246" name="Rectangle 102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926247" name="Text Box 103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926248" name="Group 104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926249" name="Rectangle 105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926250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926251" name="Group 107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926252" name="Rectangle 10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926253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926254" name="Group 110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926255" name="Rectangle 11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56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926257" name="Group 113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926258" name="Rectangle 114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59" name="Text Box 115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926260" name="Group 116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926261" name="Rectangle 117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62" name="Text Box 118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926263" name="Group 119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926264" name="Rectangle 120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65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926266" name="Group 122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926267" name="Rectangle 12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68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926269" name="Group 125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926270" name="Rectangle 126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271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926272" name="Line 128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73" name="Line 129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74" name="Text Box 130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75" name="Rectangle 131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6276" name="Rectangle 132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6277" name="Rectangle 133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6278" name="Rectangle 134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79" name="Rectangle 135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80" name="Rectangle 136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81" name="Rectangle 137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82" name="Rectangle 138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83" name="Rectangle 139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84" name="Line 140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85" name="Line 141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926286" name="Group 142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926287" name="Rectangle 143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&lt;R1&gt;</a:t>
                </a:r>
              </a:p>
            </p:txBody>
          </p:sp>
          <p:sp>
            <p:nvSpPr>
              <p:cNvPr id="1926288" name="Text Box 144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926289" name="Rectangle 145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</p:grpSp>
      <p:sp>
        <p:nvSpPr>
          <p:cNvPr id="1926290" name="Line 146"/>
          <p:cNvSpPr>
            <a:spLocks noChangeShapeType="1"/>
          </p:cNvSpPr>
          <p:nvPr/>
        </p:nvSpPr>
        <p:spPr bwMode="auto">
          <a:xfrm>
            <a:off x="6254750" y="2743200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926291" name="Group 147"/>
          <p:cNvGrpSpPr>
            <a:grpSpLocks/>
          </p:cNvGrpSpPr>
          <p:nvPr/>
        </p:nvGrpSpPr>
        <p:grpSpPr bwMode="auto">
          <a:xfrm>
            <a:off x="5340350" y="1447800"/>
            <a:ext cx="685800" cy="228600"/>
            <a:chOff x="3168" y="912"/>
            <a:chExt cx="432" cy="144"/>
          </a:xfrm>
        </p:grpSpPr>
        <p:sp>
          <p:nvSpPr>
            <p:cNvPr id="1926292" name="Line 14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293" name="Line 14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26294" name="Text Box 150"/>
          <p:cNvSpPr txBox="1">
            <a:spLocks noChangeArrowheads="1"/>
          </p:cNvSpPr>
          <p:nvPr/>
        </p:nvSpPr>
        <p:spPr bwMode="auto">
          <a:xfrm>
            <a:off x="539750" y="46482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P7                      x1               P0</a:t>
            </a:r>
          </a:p>
        </p:txBody>
      </p:sp>
      <p:grpSp>
        <p:nvGrpSpPr>
          <p:cNvPr id="1926295" name="Group 151"/>
          <p:cNvGrpSpPr>
            <a:grpSpLocks/>
          </p:cNvGrpSpPr>
          <p:nvPr/>
        </p:nvGrpSpPr>
        <p:grpSpPr bwMode="auto">
          <a:xfrm>
            <a:off x="468312" y="990600"/>
            <a:ext cx="2035175" cy="2574925"/>
            <a:chOff x="99" y="624"/>
            <a:chExt cx="1282" cy="1622"/>
          </a:xfrm>
        </p:grpSpPr>
        <p:grpSp>
          <p:nvGrpSpPr>
            <p:cNvPr id="1926296" name="Group 152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926297" name="Group 153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926298" name="Rectangle 154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6299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926300" name="Group 156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926301" name="Rectangle 157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926302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926303" name="Group 159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926304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926305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926306" name="Group 162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926307" name="Rectangle 163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6308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926309" name="Group 165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926310" name="Rectangle 166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926311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926312" name="Group 168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926313" name="Rectangle 169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6314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926315" name="Group 171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926316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926317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926318" name="Group 174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926319" name="Rectangle 175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6320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926321" name="Text Box 177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926322" name="Group 178"/>
          <p:cNvGrpSpPr>
            <a:grpSpLocks/>
          </p:cNvGrpSpPr>
          <p:nvPr/>
        </p:nvGrpSpPr>
        <p:grpSpPr bwMode="auto">
          <a:xfrm>
            <a:off x="920750" y="1824038"/>
            <a:ext cx="846138" cy="366712"/>
            <a:chOff x="384" y="1149"/>
            <a:chExt cx="533" cy="231"/>
          </a:xfrm>
        </p:grpSpPr>
        <p:grpSp>
          <p:nvGrpSpPr>
            <p:cNvPr id="1926323" name="Group 179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926324" name="Line 18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325" name="Line 18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6326" name="Text Box 182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926327" name="Text Box 183"/>
          <p:cNvSpPr txBox="1">
            <a:spLocks noChangeArrowheads="1"/>
          </p:cNvSpPr>
          <p:nvPr/>
        </p:nvSpPr>
        <p:spPr bwMode="auto">
          <a:xfrm>
            <a:off x="5264150" y="46482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926328" name="Text Box 184"/>
          <p:cNvSpPr txBox="1">
            <a:spLocks noChangeArrowheads="1"/>
          </p:cNvSpPr>
          <p:nvPr/>
        </p:nvSpPr>
        <p:spPr bwMode="auto">
          <a:xfrm>
            <a:off x="5264150" y="48768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926329" name="Group 185"/>
          <p:cNvGrpSpPr>
            <a:grpSpLocks/>
          </p:cNvGrpSpPr>
          <p:nvPr/>
        </p:nvGrpSpPr>
        <p:grpSpPr bwMode="auto">
          <a:xfrm>
            <a:off x="5340350" y="1676400"/>
            <a:ext cx="685800" cy="228600"/>
            <a:chOff x="3168" y="912"/>
            <a:chExt cx="432" cy="144"/>
          </a:xfrm>
        </p:grpSpPr>
        <p:sp>
          <p:nvSpPr>
            <p:cNvPr id="1926330" name="Line 18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331" name="Line 18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6332" name="Group 188"/>
          <p:cNvGrpSpPr>
            <a:grpSpLocks/>
          </p:cNvGrpSpPr>
          <p:nvPr/>
        </p:nvGrpSpPr>
        <p:grpSpPr bwMode="auto">
          <a:xfrm>
            <a:off x="920750" y="2281238"/>
            <a:ext cx="846138" cy="366712"/>
            <a:chOff x="384" y="1437"/>
            <a:chExt cx="533" cy="231"/>
          </a:xfrm>
        </p:grpSpPr>
        <p:grpSp>
          <p:nvGrpSpPr>
            <p:cNvPr id="1926333" name="Group 189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26334" name="Line 19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335" name="Line 19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6336" name="Text Box 192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1926337" name="Text Box 193"/>
          <p:cNvSpPr txBox="1">
            <a:spLocks noChangeArrowheads="1"/>
          </p:cNvSpPr>
          <p:nvPr/>
        </p:nvSpPr>
        <p:spPr bwMode="auto">
          <a:xfrm>
            <a:off x="539750" y="48768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P0                      x3               P1</a:t>
            </a:r>
          </a:p>
        </p:txBody>
      </p:sp>
      <p:sp>
        <p:nvSpPr>
          <p:cNvPr id="1926338" name="Line 194"/>
          <p:cNvSpPr>
            <a:spLocks noChangeShapeType="1"/>
          </p:cNvSpPr>
          <p:nvPr/>
        </p:nvSpPr>
        <p:spPr bwMode="auto">
          <a:xfrm>
            <a:off x="1301750" y="3200400"/>
            <a:ext cx="4114800" cy="2057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26339" name="Text Box 195"/>
          <p:cNvSpPr txBox="1">
            <a:spLocks noChangeArrowheads="1"/>
          </p:cNvSpPr>
          <p:nvPr/>
        </p:nvSpPr>
        <p:spPr bwMode="auto">
          <a:xfrm>
            <a:off x="5264150" y="51054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P5</a:t>
            </a:r>
          </a:p>
        </p:txBody>
      </p:sp>
      <p:grpSp>
        <p:nvGrpSpPr>
          <p:cNvPr id="1926340" name="Group 196"/>
          <p:cNvGrpSpPr>
            <a:grpSpLocks/>
          </p:cNvGrpSpPr>
          <p:nvPr/>
        </p:nvGrpSpPr>
        <p:grpSpPr bwMode="auto">
          <a:xfrm>
            <a:off x="1911350" y="2057400"/>
            <a:ext cx="4419600" cy="3124200"/>
            <a:chOff x="1008" y="1296"/>
            <a:chExt cx="2784" cy="1968"/>
          </a:xfrm>
        </p:grpSpPr>
        <p:sp>
          <p:nvSpPr>
            <p:cNvPr id="1926341" name="Line 197"/>
            <p:cNvSpPr>
              <a:spLocks noChangeShapeType="1"/>
            </p:cNvSpPr>
            <p:nvPr/>
          </p:nvSpPr>
          <p:spPr bwMode="auto">
            <a:xfrm flipH="1">
              <a:off x="1008" y="1296"/>
              <a:ext cx="2208" cy="67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342" name="Line 198"/>
            <p:cNvSpPr>
              <a:spLocks noChangeShapeType="1"/>
            </p:cNvSpPr>
            <p:nvPr/>
          </p:nvSpPr>
          <p:spPr bwMode="auto">
            <a:xfrm>
              <a:off x="3456" y="1392"/>
              <a:ext cx="336" cy="187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6343" name="Group 199"/>
          <p:cNvGrpSpPr>
            <a:grpSpLocks/>
          </p:cNvGrpSpPr>
          <p:nvPr/>
        </p:nvGrpSpPr>
        <p:grpSpPr bwMode="auto">
          <a:xfrm>
            <a:off x="920750" y="2967038"/>
            <a:ext cx="846138" cy="366712"/>
            <a:chOff x="384" y="1869"/>
            <a:chExt cx="533" cy="231"/>
          </a:xfrm>
        </p:grpSpPr>
        <p:grpSp>
          <p:nvGrpSpPr>
            <p:cNvPr id="1926344" name="Group 200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1926345" name="Line 201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6346" name="Line 202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6347" name="Text Box 203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sp>
        <p:nvSpPr>
          <p:cNvPr id="1926348" name="Text Box 204"/>
          <p:cNvSpPr txBox="1">
            <a:spLocks noChangeArrowheads="1"/>
          </p:cNvSpPr>
          <p:nvPr/>
        </p:nvSpPr>
        <p:spPr bwMode="auto">
          <a:xfrm>
            <a:off x="539750" y="51054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 sub   </a:t>
            </a: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P6     </a:t>
            </a: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P5       x6               P3</a:t>
            </a:r>
          </a:p>
        </p:txBody>
      </p:sp>
      <p:grpSp>
        <p:nvGrpSpPr>
          <p:cNvPr id="1926349" name="Group 205"/>
          <p:cNvGrpSpPr>
            <a:grpSpLocks/>
          </p:cNvGrpSpPr>
          <p:nvPr/>
        </p:nvGrpSpPr>
        <p:grpSpPr bwMode="auto">
          <a:xfrm>
            <a:off x="5340350" y="1905000"/>
            <a:ext cx="685800" cy="228600"/>
            <a:chOff x="3168" y="912"/>
            <a:chExt cx="432" cy="144"/>
          </a:xfrm>
        </p:grpSpPr>
        <p:sp>
          <p:nvSpPr>
            <p:cNvPr id="1926350" name="Line 20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6351" name="Line 20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2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6290" grpId="0" animBg="1"/>
      <p:bldP spid="1926338" grpId="0" animBg="1"/>
      <p:bldP spid="1926339" grpId="0" autoUpdateAnimBg="0"/>
      <p:bldP spid="192634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Register Management</a:t>
            </a:r>
            <a:endParaRPr lang="en-US" dirty="0"/>
          </a:p>
        </p:txBody>
      </p:sp>
      <p:sp>
        <p:nvSpPr>
          <p:cNvPr id="2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517-7938-A344-BE65-C0C4C011765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28195" name="Group 3"/>
          <p:cNvGrpSpPr>
            <a:grpSpLocks/>
          </p:cNvGrpSpPr>
          <p:nvPr/>
        </p:nvGrpSpPr>
        <p:grpSpPr bwMode="auto">
          <a:xfrm>
            <a:off x="539750" y="4114801"/>
            <a:ext cx="6324601" cy="2209800"/>
            <a:chOff x="144" y="2592"/>
            <a:chExt cx="3984" cy="1392"/>
          </a:xfrm>
        </p:grpSpPr>
        <p:grpSp>
          <p:nvGrpSpPr>
            <p:cNvPr id="1928196" name="Group 4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1928197" name="Rectangle 5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928198" name="Rectangle 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928199" name="Rectangle 7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928200" name="Rectangle 8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928201" name="Rectangle 9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928202" name="Rectangle 10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928203" name="Rectangle 11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928204" name="Rectangle 12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05" name="Rectangle 13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06" name="Rectangle 1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07" name="Rectangle 15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08" name="Rectangle 16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09" name="Rectangle 17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10" name="Rectangle 18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11" name="Rectangle 19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12" name="Rectangle 2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13" name="Rectangle 2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14" name="Rectangle 22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15" name="Rectangle 23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16" name="Rectangle 24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17" name="Rectangle 25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18" name="Rectangle 26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19" name="Rectangle 2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20" name="Rectangle 28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21" name="Rectangle 29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22" name="Rectangle 30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23" name="Rectangle 3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24" name="Rectangle 32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25" name="Rectangle 33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26" name="Rectangle 34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27" name="Rectangle 35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28" name="Rectangle 36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29" name="Rectangle 37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30" name="Rectangle 38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31" name="Rectangle 39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32" name="Rectangle 40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33" name="Rectangle 4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34" name="Rectangle 42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35" name="Rectangle 43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36" name="Rectangle 4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37" name="Rectangle 45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38" name="Rectangle 46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39" name="Rectangle 47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40" name="Rectangle 48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41" name="Rectangle 49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42" name="Rectangle 50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43" name="Rectangle 51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44" name="Rectangle 52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45" name="Rectangle 53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46" name="Rectangle 54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47" name="Rectangle 55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48" name="Rectangle 56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49" name="Rectangle 57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50" name="Rectangle 5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51" name="Rectangle 59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1928252" name="Rectangle 60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53" name="Rectangle 6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54" name="Rectangle 62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55" name="Rectangle 63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56" name="Rectangle 64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57" name="Rectangle 65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58" name="Rectangle 66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59" name="Rectangle 67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60" name="Rectangle 68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61" name="Rectangle 69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62" name="Rectangle 7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63" name="Rectangle 71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64" name="Rectangle 72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65" name="Rectangle 73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66" name="Rectangle 74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67" name="Rectangle 75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68" name="Rectangle 76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69" name="Rectangle 77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70" name="Rectangle 78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71" name="Rectangle 79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72" name="Rectangle 80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73" name="Rectangle 81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74" name="Rectangle 82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75" name="Rectangle 83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276" name="Rectangle 84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8277" name="Text Box 85"/>
            <p:cNvSpPr txBox="1">
              <a:spLocks noChangeArrowheads="1"/>
            </p:cNvSpPr>
            <p:nvPr/>
          </p:nvSpPr>
          <p:spPr bwMode="auto">
            <a:xfrm>
              <a:off x="372" y="2592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1928278" name="Rectangle 86"/>
          <p:cNvSpPr>
            <a:spLocks noChangeArrowheads="1"/>
          </p:cNvSpPr>
          <p:nvPr/>
        </p:nvSpPr>
        <p:spPr bwMode="auto">
          <a:xfrm>
            <a:off x="6559550" y="1752600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1928279" name="Group 87"/>
          <p:cNvGrpSpPr>
            <a:grpSpLocks/>
          </p:cNvGrpSpPr>
          <p:nvPr/>
        </p:nvGrpSpPr>
        <p:grpSpPr bwMode="auto">
          <a:xfrm>
            <a:off x="5095875" y="1062038"/>
            <a:ext cx="1273175" cy="3052762"/>
            <a:chOff x="3014" y="669"/>
            <a:chExt cx="802" cy="1923"/>
          </a:xfrm>
        </p:grpSpPr>
        <p:sp>
          <p:nvSpPr>
            <p:cNvPr id="1928280" name="Text Box 88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1928281" name="Rectangle 89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282" name="Rectangle 90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283" name="Rectangle 91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284" name="Rectangle 92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1928285" name="Rectangle 93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286" name="Rectangle 94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1928287" name="Rectangle 95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1928288" name="Rectangle 96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928289" name="Rectangle 97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928290" name="Line 98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291" name="Line 99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8292" name="Group 100"/>
          <p:cNvGrpSpPr>
            <a:grpSpLocks/>
          </p:cNvGrpSpPr>
          <p:nvPr/>
        </p:nvGrpSpPr>
        <p:grpSpPr bwMode="auto">
          <a:xfrm>
            <a:off x="2747963" y="985838"/>
            <a:ext cx="2135187" cy="3186112"/>
            <a:chOff x="1535" y="621"/>
            <a:chExt cx="1345" cy="2007"/>
          </a:xfrm>
        </p:grpSpPr>
        <p:grpSp>
          <p:nvGrpSpPr>
            <p:cNvPr id="1928293" name="Group 101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928294" name="Rectangle 102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928295" name="Text Box 103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928296" name="Group 104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928297" name="Rectangle 105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928298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928299" name="Group 107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928300" name="Rectangle 10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928301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928302" name="Group 110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928303" name="Rectangle 11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304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928305" name="Group 113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928306" name="Rectangle 114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307" name="Text Box 115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928308" name="Group 116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928309" name="Rectangle 117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310" name="Text Box 118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928311" name="Group 119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928312" name="Rectangle 120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313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928314" name="Group 122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928315" name="Rectangle 12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316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928317" name="Group 125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928318" name="Rectangle 126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319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928320" name="Line 128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21" name="Line 129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22" name="Text Box 130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23" name="Rectangle 131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8324" name="Rectangle 132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8325" name="Rectangle 133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28326" name="Rectangle 134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27" name="Rectangle 135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28" name="Rectangle 136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29" name="Rectangle 137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30" name="Rectangle 138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31" name="Rectangle 139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32" name="Line 140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33" name="Line 141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928334" name="Group 142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928335" name="Rectangle 143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&lt;x1&gt;</a:t>
                </a:r>
              </a:p>
            </p:txBody>
          </p:sp>
          <p:sp>
            <p:nvSpPr>
              <p:cNvPr id="1928336" name="Text Box 144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928337" name="Rectangle 145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</p:grpSp>
      <p:sp>
        <p:nvSpPr>
          <p:cNvPr id="1928338" name="Line 146"/>
          <p:cNvSpPr>
            <a:spLocks noChangeShapeType="1"/>
          </p:cNvSpPr>
          <p:nvPr/>
        </p:nvSpPr>
        <p:spPr bwMode="auto">
          <a:xfrm>
            <a:off x="6254750" y="3124200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928339" name="Group 147"/>
          <p:cNvGrpSpPr>
            <a:grpSpLocks/>
          </p:cNvGrpSpPr>
          <p:nvPr/>
        </p:nvGrpSpPr>
        <p:grpSpPr bwMode="auto">
          <a:xfrm>
            <a:off x="5340350" y="1447800"/>
            <a:ext cx="685800" cy="228600"/>
            <a:chOff x="3168" y="912"/>
            <a:chExt cx="432" cy="144"/>
          </a:xfrm>
        </p:grpSpPr>
        <p:sp>
          <p:nvSpPr>
            <p:cNvPr id="1928340" name="Line 14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41" name="Line 14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28342" name="Text Box 150"/>
          <p:cNvSpPr txBox="1">
            <a:spLocks noChangeArrowheads="1"/>
          </p:cNvSpPr>
          <p:nvPr/>
        </p:nvSpPr>
        <p:spPr bwMode="auto">
          <a:xfrm>
            <a:off x="539750" y="46482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P7                     x1                P0</a:t>
            </a:r>
          </a:p>
        </p:txBody>
      </p:sp>
      <p:grpSp>
        <p:nvGrpSpPr>
          <p:cNvPr id="1928343" name="Group 151"/>
          <p:cNvGrpSpPr>
            <a:grpSpLocks/>
          </p:cNvGrpSpPr>
          <p:nvPr/>
        </p:nvGrpSpPr>
        <p:grpSpPr bwMode="auto">
          <a:xfrm>
            <a:off x="468312" y="990600"/>
            <a:ext cx="2035175" cy="2574925"/>
            <a:chOff x="99" y="624"/>
            <a:chExt cx="1282" cy="1622"/>
          </a:xfrm>
        </p:grpSpPr>
        <p:grpSp>
          <p:nvGrpSpPr>
            <p:cNvPr id="1928344" name="Group 152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928345" name="Group 153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928346" name="Rectangle 154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8347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928348" name="Group 156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928349" name="Rectangle 157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92835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928351" name="Group 159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928352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92835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928354" name="Group 162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928355" name="Rectangle 163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835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928357" name="Group 165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928358" name="Rectangle 166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928359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928360" name="Group 168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928361" name="Rectangle 169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836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928363" name="Group 171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928364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928365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928366" name="Group 174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928367" name="Rectangle 175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2836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928369" name="Text Box 177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928370" name="Group 178"/>
          <p:cNvGrpSpPr>
            <a:grpSpLocks/>
          </p:cNvGrpSpPr>
          <p:nvPr/>
        </p:nvGrpSpPr>
        <p:grpSpPr bwMode="auto">
          <a:xfrm>
            <a:off x="920750" y="1824038"/>
            <a:ext cx="846138" cy="366712"/>
            <a:chOff x="384" y="1149"/>
            <a:chExt cx="533" cy="231"/>
          </a:xfrm>
        </p:grpSpPr>
        <p:grpSp>
          <p:nvGrpSpPr>
            <p:cNvPr id="1928371" name="Group 179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928372" name="Line 18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373" name="Line 18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8374" name="Text Box 182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928375" name="Text Box 183"/>
          <p:cNvSpPr txBox="1">
            <a:spLocks noChangeArrowheads="1"/>
          </p:cNvSpPr>
          <p:nvPr/>
        </p:nvSpPr>
        <p:spPr bwMode="auto">
          <a:xfrm>
            <a:off x="5264150" y="46482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928376" name="Text Box 184"/>
          <p:cNvSpPr txBox="1">
            <a:spLocks noChangeArrowheads="1"/>
          </p:cNvSpPr>
          <p:nvPr/>
        </p:nvSpPr>
        <p:spPr bwMode="auto">
          <a:xfrm>
            <a:off x="5264150" y="48768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928377" name="Group 185"/>
          <p:cNvGrpSpPr>
            <a:grpSpLocks/>
          </p:cNvGrpSpPr>
          <p:nvPr/>
        </p:nvGrpSpPr>
        <p:grpSpPr bwMode="auto">
          <a:xfrm>
            <a:off x="5340350" y="1676400"/>
            <a:ext cx="685800" cy="228600"/>
            <a:chOff x="3168" y="912"/>
            <a:chExt cx="432" cy="144"/>
          </a:xfrm>
        </p:grpSpPr>
        <p:sp>
          <p:nvSpPr>
            <p:cNvPr id="1928378" name="Line 18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79" name="Line 18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8380" name="Group 188"/>
          <p:cNvGrpSpPr>
            <a:grpSpLocks/>
          </p:cNvGrpSpPr>
          <p:nvPr/>
        </p:nvGrpSpPr>
        <p:grpSpPr bwMode="auto">
          <a:xfrm>
            <a:off x="920750" y="2281238"/>
            <a:ext cx="846138" cy="366712"/>
            <a:chOff x="384" y="1437"/>
            <a:chExt cx="533" cy="231"/>
          </a:xfrm>
        </p:grpSpPr>
        <p:grpSp>
          <p:nvGrpSpPr>
            <p:cNvPr id="1928381" name="Group 189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28382" name="Line 19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383" name="Line 19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8384" name="Text Box 192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1928385" name="Text Box 193"/>
          <p:cNvSpPr txBox="1">
            <a:spLocks noChangeArrowheads="1"/>
          </p:cNvSpPr>
          <p:nvPr/>
        </p:nvSpPr>
        <p:spPr bwMode="auto">
          <a:xfrm>
            <a:off x="539750" y="48768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P0                     x3                P1</a:t>
            </a:r>
          </a:p>
        </p:txBody>
      </p:sp>
      <p:sp>
        <p:nvSpPr>
          <p:cNvPr id="1928386" name="Text Box 194"/>
          <p:cNvSpPr txBox="1">
            <a:spLocks noChangeArrowheads="1"/>
          </p:cNvSpPr>
          <p:nvPr/>
        </p:nvSpPr>
        <p:spPr bwMode="auto">
          <a:xfrm>
            <a:off x="5264150" y="51054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P5</a:t>
            </a:r>
          </a:p>
        </p:txBody>
      </p:sp>
      <p:grpSp>
        <p:nvGrpSpPr>
          <p:cNvPr id="1928387" name="Group 195"/>
          <p:cNvGrpSpPr>
            <a:grpSpLocks/>
          </p:cNvGrpSpPr>
          <p:nvPr/>
        </p:nvGrpSpPr>
        <p:grpSpPr bwMode="auto">
          <a:xfrm>
            <a:off x="920750" y="2967038"/>
            <a:ext cx="846138" cy="366712"/>
            <a:chOff x="384" y="1869"/>
            <a:chExt cx="533" cy="231"/>
          </a:xfrm>
        </p:grpSpPr>
        <p:grpSp>
          <p:nvGrpSpPr>
            <p:cNvPr id="1928388" name="Group 196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1928389" name="Line 197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390" name="Line 198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8391" name="Text Box 199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sp>
        <p:nvSpPr>
          <p:cNvPr id="1928392" name="Text Box 200"/>
          <p:cNvSpPr txBox="1">
            <a:spLocks noChangeArrowheads="1"/>
          </p:cNvSpPr>
          <p:nvPr/>
        </p:nvSpPr>
        <p:spPr bwMode="auto">
          <a:xfrm>
            <a:off x="539750" y="51054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sub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P6 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P5      x6                P3</a:t>
            </a:r>
          </a:p>
        </p:txBody>
      </p:sp>
      <p:grpSp>
        <p:nvGrpSpPr>
          <p:cNvPr id="1928393" name="Group 201"/>
          <p:cNvGrpSpPr>
            <a:grpSpLocks/>
          </p:cNvGrpSpPr>
          <p:nvPr/>
        </p:nvGrpSpPr>
        <p:grpSpPr bwMode="auto">
          <a:xfrm>
            <a:off x="5340350" y="1905000"/>
            <a:ext cx="685800" cy="228600"/>
            <a:chOff x="3168" y="912"/>
            <a:chExt cx="432" cy="144"/>
          </a:xfrm>
        </p:grpSpPr>
        <p:sp>
          <p:nvSpPr>
            <p:cNvPr id="1928394" name="Line 20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95" name="Line 20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8396" name="Group 204"/>
          <p:cNvGrpSpPr>
            <a:grpSpLocks/>
          </p:cNvGrpSpPr>
          <p:nvPr/>
        </p:nvGrpSpPr>
        <p:grpSpPr bwMode="auto">
          <a:xfrm>
            <a:off x="1987550" y="2286000"/>
            <a:ext cx="4495800" cy="3200400"/>
            <a:chOff x="1056" y="1440"/>
            <a:chExt cx="2832" cy="2016"/>
          </a:xfrm>
        </p:grpSpPr>
        <p:sp>
          <p:nvSpPr>
            <p:cNvPr id="1928397" name="Line 205"/>
            <p:cNvSpPr>
              <a:spLocks noChangeShapeType="1"/>
            </p:cNvSpPr>
            <p:nvPr/>
          </p:nvSpPr>
          <p:spPr bwMode="auto">
            <a:xfrm flipH="1">
              <a:off x="1056" y="1440"/>
              <a:ext cx="2208" cy="14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398" name="Line 206"/>
            <p:cNvSpPr>
              <a:spLocks noChangeShapeType="1"/>
            </p:cNvSpPr>
            <p:nvPr/>
          </p:nvSpPr>
          <p:spPr bwMode="auto">
            <a:xfrm>
              <a:off x="3504" y="1440"/>
              <a:ext cx="384" cy="201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28399" name="Line 207"/>
          <p:cNvSpPr>
            <a:spLocks noChangeShapeType="1"/>
          </p:cNvSpPr>
          <p:nvPr/>
        </p:nvSpPr>
        <p:spPr bwMode="auto">
          <a:xfrm>
            <a:off x="1682750" y="2514600"/>
            <a:ext cx="3657600" cy="2971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28400" name="Text Box 208"/>
          <p:cNvSpPr txBox="1">
            <a:spLocks noChangeArrowheads="1"/>
          </p:cNvSpPr>
          <p:nvPr/>
        </p:nvSpPr>
        <p:spPr bwMode="auto">
          <a:xfrm>
            <a:off x="5264150" y="53340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grpSp>
        <p:nvGrpSpPr>
          <p:cNvPr id="1928401" name="Group 209"/>
          <p:cNvGrpSpPr>
            <a:grpSpLocks/>
          </p:cNvGrpSpPr>
          <p:nvPr/>
        </p:nvGrpSpPr>
        <p:grpSpPr bwMode="auto">
          <a:xfrm>
            <a:off x="1377950" y="2281238"/>
            <a:ext cx="846138" cy="366712"/>
            <a:chOff x="384" y="1869"/>
            <a:chExt cx="533" cy="231"/>
          </a:xfrm>
        </p:grpSpPr>
        <p:grpSp>
          <p:nvGrpSpPr>
            <p:cNvPr id="1928402" name="Group 210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1928403" name="Line 211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28404" name="Line 212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28405" name="Text Box 213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</p:grpSp>
      <p:sp>
        <p:nvSpPr>
          <p:cNvPr id="1928406" name="Text Box 214"/>
          <p:cNvSpPr txBox="1">
            <a:spLocks noChangeArrowheads="1"/>
          </p:cNvSpPr>
          <p:nvPr/>
        </p:nvSpPr>
        <p:spPr bwMode="auto">
          <a:xfrm>
            <a:off x="539750" y="53340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 add         P1            P3      x3               P2</a:t>
            </a:r>
          </a:p>
        </p:txBody>
      </p:sp>
      <p:grpSp>
        <p:nvGrpSpPr>
          <p:cNvPr id="1928407" name="Group 215"/>
          <p:cNvGrpSpPr>
            <a:grpSpLocks/>
          </p:cNvGrpSpPr>
          <p:nvPr/>
        </p:nvGrpSpPr>
        <p:grpSpPr bwMode="auto">
          <a:xfrm>
            <a:off x="5340350" y="2133600"/>
            <a:ext cx="685800" cy="228600"/>
            <a:chOff x="3168" y="912"/>
            <a:chExt cx="432" cy="144"/>
          </a:xfrm>
        </p:grpSpPr>
        <p:sp>
          <p:nvSpPr>
            <p:cNvPr id="1928408" name="Line 21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8409" name="Line 21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4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338" grpId="0" animBg="1"/>
      <p:bldP spid="1928399" grpId="0" animBg="1"/>
      <p:bldP spid="1928400" grpId="0" autoUpdateAnimBg="0"/>
      <p:bldP spid="192840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Register Management</a:t>
            </a:r>
            <a:endParaRPr lang="en-US" dirty="0"/>
          </a:p>
        </p:txBody>
      </p:sp>
      <p:sp>
        <p:nvSpPr>
          <p:cNvPr id="2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8AEF-C789-DB46-9D93-FDDF69562B23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30243" name="Group 3"/>
          <p:cNvGrpSpPr>
            <a:grpSpLocks/>
          </p:cNvGrpSpPr>
          <p:nvPr/>
        </p:nvGrpSpPr>
        <p:grpSpPr bwMode="auto">
          <a:xfrm>
            <a:off x="536576" y="4114800"/>
            <a:ext cx="6324601" cy="2214563"/>
            <a:chOff x="144" y="2589"/>
            <a:chExt cx="3984" cy="1395"/>
          </a:xfrm>
        </p:grpSpPr>
        <p:grpSp>
          <p:nvGrpSpPr>
            <p:cNvPr id="1930244" name="Group 4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1930245" name="Rectangle 5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930246" name="Rectangle 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930247" name="Rectangle 7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930248" name="Rectangle 8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930249" name="Rectangle 9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930250" name="Rectangle 10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930251" name="Rectangle 11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930252" name="Rectangle 12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53" name="Rectangle 13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54" name="Rectangle 1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55" name="Rectangle 15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56" name="Rectangle 16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57" name="Rectangle 17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58" name="Rectangle 18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59" name="Rectangle 19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60" name="Rectangle 2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61" name="Rectangle 2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62" name="Rectangle 22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63" name="Rectangle 23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64" name="Rectangle 24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65" name="Rectangle 25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66" name="Rectangle 26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67" name="Rectangle 2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68" name="Rectangle 28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69" name="Rectangle 29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70" name="Rectangle 30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71" name="Rectangle 3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72" name="Rectangle 32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73" name="Rectangle 33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74" name="Rectangle 34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75" name="Rectangle 35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76" name="Rectangle 36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77" name="Rectangle 37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78" name="Rectangle 38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79" name="Rectangle 39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80" name="Rectangle 40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81" name="Rectangle 4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82" name="Rectangle 42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83" name="Rectangle 43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84" name="Rectangle 4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85" name="Rectangle 45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86" name="Rectangle 46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87" name="Rectangle 47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88" name="Rectangle 48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89" name="Rectangle 49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90" name="Rectangle 50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91" name="Rectangle 51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92" name="Rectangle 52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93" name="Rectangle 53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94" name="Rectangle 54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95" name="Rectangle 55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96" name="Rectangle 56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97" name="Rectangle 57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98" name="Rectangle 5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299" name="Rectangle 59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1930300" name="Rectangle 60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01" name="Rectangle 6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02" name="Rectangle 62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03" name="Rectangle 63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04" name="Rectangle 64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05" name="Rectangle 65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06" name="Rectangle 66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07" name="Rectangle 67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08" name="Rectangle 68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09" name="Rectangle 69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10" name="Rectangle 7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11" name="Rectangle 71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12" name="Rectangle 72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13" name="Rectangle 73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14" name="Rectangle 74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15" name="Rectangle 75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16" name="Rectangle 76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17" name="Rectangle 77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18" name="Rectangle 78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19" name="Rectangle 79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20" name="Rectangle 80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21" name="Rectangle 81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22" name="Rectangle 82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23" name="Rectangle 83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24" name="Rectangle 84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0325" name="Text Box 85"/>
            <p:cNvSpPr txBox="1">
              <a:spLocks noChangeArrowheads="1"/>
            </p:cNvSpPr>
            <p:nvPr/>
          </p:nvSpPr>
          <p:spPr bwMode="auto">
            <a:xfrm>
              <a:off x="374" y="2589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1930326" name="Rectangle 86"/>
          <p:cNvSpPr>
            <a:spLocks noChangeArrowheads="1"/>
          </p:cNvSpPr>
          <p:nvPr/>
        </p:nvSpPr>
        <p:spPr bwMode="auto">
          <a:xfrm>
            <a:off x="6553200" y="1752600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1930327" name="Group 87"/>
          <p:cNvGrpSpPr>
            <a:grpSpLocks/>
          </p:cNvGrpSpPr>
          <p:nvPr/>
        </p:nvGrpSpPr>
        <p:grpSpPr bwMode="auto">
          <a:xfrm>
            <a:off x="5092700" y="1066800"/>
            <a:ext cx="1273175" cy="3052763"/>
            <a:chOff x="3014" y="669"/>
            <a:chExt cx="802" cy="1923"/>
          </a:xfrm>
        </p:grpSpPr>
        <p:sp>
          <p:nvSpPr>
            <p:cNvPr id="1930328" name="Text Box 88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1930329" name="Rectangle 89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30" name="Rectangle 90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31" name="Rectangle 91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32" name="Rectangle 92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1930333" name="Rectangle 93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34" name="Rectangle 94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1930335" name="Rectangle 95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1930336" name="Rectangle 96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930337" name="Rectangle 97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930338" name="Line 98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39" name="Line 99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0340" name="Group 100"/>
          <p:cNvGrpSpPr>
            <a:grpSpLocks/>
          </p:cNvGrpSpPr>
          <p:nvPr/>
        </p:nvGrpSpPr>
        <p:grpSpPr bwMode="auto">
          <a:xfrm>
            <a:off x="2744788" y="990600"/>
            <a:ext cx="2135187" cy="3186113"/>
            <a:chOff x="1535" y="621"/>
            <a:chExt cx="1345" cy="2007"/>
          </a:xfrm>
        </p:grpSpPr>
        <p:grpSp>
          <p:nvGrpSpPr>
            <p:cNvPr id="1930341" name="Group 101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930342" name="Rectangle 102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930343" name="Text Box 103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930344" name="Group 104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930345" name="Rectangle 105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930346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930347" name="Group 107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930348" name="Rectangle 10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930349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930350" name="Group 110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930351" name="Rectangle 11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52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930353" name="Group 113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930354" name="Rectangle 114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55" name="Text Box 115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930356" name="Group 116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930357" name="Rectangle 117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58" name="Text Box 118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930359" name="Group 119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930360" name="Rectangle 120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61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930362" name="Group 122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930363" name="Rectangle 12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64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930365" name="Group 125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930366" name="Rectangle 126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367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930368" name="Line 128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69" name="Line 129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70" name="Text Box 130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71" name="Rectangle 131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0372" name="Rectangle 132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0373" name="Rectangle 133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0374" name="Rectangle 134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75" name="Rectangle 135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76" name="Rectangle 136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77" name="Rectangle 137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78" name="Rectangle 138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79" name="Rectangle 139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80" name="Line 140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81" name="Line 141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930382" name="Group 142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930383" name="Rectangle 143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&lt;x1&gt;</a:t>
                </a:r>
              </a:p>
            </p:txBody>
          </p:sp>
          <p:sp>
            <p:nvSpPr>
              <p:cNvPr id="1930384" name="Text Box 144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930385" name="Rectangle 145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  <a:endPara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30386" name="Line 146"/>
          <p:cNvSpPr>
            <a:spLocks noChangeShapeType="1"/>
          </p:cNvSpPr>
          <p:nvPr/>
        </p:nvSpPr>
        <p:spPr bwMode="auto">
          <a:xfrm>
            <a:off x="6251575" y="3509963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930387" name="Group 147"/>
          <p:cNvGrpSpPr>
            <a:grpSpLocks/>
          </p:cNvGrpSpPr>
          <p:nvPr/>
        </p:nvGrpSpPr>
        <p:grpSpPr bwMode="auto">
          <a:xfrm>
            <a:off x="5337175" y="1452563"/>
            <a:ext cx="685800" cy="228600"/>
            <a:chOff x="3168" y="912"/>
            <a:chExt cx="432" cy="144"/>
          </a:xfrm>
        </p:grpSpPr>
        <p:sp>
          <p:nvSpPr>
            <p:cNvPr id="1930388" name="Line 14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389" name="Line 14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30390" name="Text Box 150"/>
          <p:cNvSpPr txBox="1">
            <a:spLocks noChangeArrowheads="1"/>
          </p:cNvSpPr>
          <p:nvPr/>
        </p:nvSpPr>
        <p:spPr bwMode="auto">
          <a:xfrm>
            <a:off x="536575" y="4652963"/>
            <a:ext cx="63246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P7                      x1                P0</a:t>
            </a:r>
          </a:p>
        </p:txBody>
      </p:sp>
      <p:grpSp>
        <p:nvGrpSpPr>
          <p:cNvPr id="1930391" name="Group 151"/>
          <p:cNvGrpSpPr>
            <a:grpSpLocks/>
          </p:cNvGrpSpPr>
          <p:nvPr/>
        </p:nvGrpSpPr>
        <p:grpSpPr bwMode="auto">
          <a:xfrm>
            <a:off x="465137" y="995363"/>
            <a:ext cx="2035175" cy="2574925"/>
            <a:chOff x="99" y="624"/>
            <a:chExt cx="1282" cy="1622"/>
          </a:xfrm>
        </p:grpSpPr>
        <p:grpSp>
          <p:nvGrpSpPr>
            <p:cNvPr id="1930392" name="Group 152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930393" name="Group 153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930394" name="Rectangle 154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0395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930396" name="Group 156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930397" name="Rectangle 157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93039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930399" name="Group 159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930400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930401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930402" name="Group 162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930403" name="Rectangle 163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0404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930405" name="Group 165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930406" name="Rectangle 166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930407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930408" name="Group 168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930409" name="Rectangle 169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041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930411" name="Group 171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930412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930413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930414" name="Group 174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930415" name="Rectangle 175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0416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930417" name="Text Box 177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930418" name="Group 178"/>
          <p:cNvGrpSpPr>
            <a:grpSpLocks/>
          </p:cNvGrpSpPr>
          <p:nvPr/>
        </p:nvGrpSpPr>
        <p:grpSpPr bwMode="auto">
          <a:xfrm>
            <a:off x="917575" y="1828800"/>
            <a:ext cx="846138" cy="366713"/>
            <a:chOff x="384" y="1149"/>
            <a:chExt cx="533" cy="231"/>
          </a:xfrm>
        </p:grpSpPr>
        <p:grpSp>
          <p:nvGrpSpPr>
            <p:cNvPr id="1930419" name="Group 179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930420" name="Line 18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421" name="Line 18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0422" name="Text Box 182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930423" name="Text Box 183"/>
          <p:cNvSpPr txBox="1">
            <a:spLocks noChangeArrowheads="1"/>
          </p:cNvSpPr>
          <p:nvPr/>
        </p:nvSpPr>
        <p:spPr bwMode="auto">
          <a:xfrm>
            <a:off x="5260975" y="4652963"/>
            <a:ext cx="533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930424" name="Text Box 184"/>
          <p:cNvSpPr txBox="1">
            <a:spLocks noChangeArrowheads="1"/>
          </p:cNvSpPr>
          <p:nvPr/>
        </p:nvSpPr>
        <p:spPr bwMode="auto">
          <a:xfrm>
            <a:off x="5260975" y="4881563"/>
            <a:ext cx="533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930425" name="Group 185"/>
          <p:cNvGrpSpPr>
            <a:grpSpLocks/>
          </p:cNvGrpSpPr>
          <p:nvPr/>
        </p:nvGrpSpPr>
        <p:grpSpPr bwMode="auto">
          <a:xfrm>
            <a:off x="5337175" y="1681163"/>
            <a:ext cx="685800" cy="228600"/>
            <a:chOff x="3168" y="912"/>
            <a:chExt cx="432" cy="144"/>
          </a:xfrm>
        </p:grpSpPr>
        <p:sp>
          <p:nvSpPr>
            <p:cNvPr id="1930426" name="Line 18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427" name="Line 18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0428" name="Group 188"/>
          <p:cNvGrpSpPr>
            <a:grpSpLocks/>
          </p:cNvGrpSpPr>
          <p:nvPr/>
        </p:nvGrpSpPr>
        <p:grpSpPr bwMode="auto">
          <a:xfrm>
            <a:off x="917575" y="2286000"/>
            <a:ext cx="846138" cy="366713"/>
            <a:chOff x="384" y="1437"/>
            <a:chExt cx="533" cy="231"/>
          </a:xfrm>
        </p:grpSpPr>
        <p:grpSp>
          <p:nvGrpSpPr>
            <p:cNvPr id="1930429" name="Group 189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30430" name="Line 19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431" name="Line 19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0432" name="Text Box 192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1930433" name="Text Box 193"/>
          <p:cNvSpPr txBox="1">
            <a:spLocks noChangeArrowheads="1"/>
          </p:cNvSpPr>
          <p:nvPr/>
        </p:nvSpPr>
        <p:spPr bwMode="auto">
          <a:xfrm>
            <a:off x="536575" y="4881563"/>
            <a:ext cx="63246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P0                      x3                P1</a:t>
            </a:r>
          </a:p>
        </p:txBody>
      </p:sp>
      <p:sp>
        <p:nvSpPr>
          <p:cNvPr id="1930434" name="Text Box 194"/>
          <p:cNvSpPr txBox="1">
            <a:spLocks noChangeArrowheads="1"/>
          </p:cNvSpPr>
          <p:nvPr/>
        </p:nvSpPr>
        <p:spPr bwMode="auto">
          <a:xfrm>
            <a:off x="5260975" y="5110163"/>
            <a:ext cx="533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P5</a:t>
            </a:r>
          </a:p>
        </p:txBody>
      </p:sp>
      <p:grpSp>
        <p:nvGrpSpPr>
          <p:cNvPr id="1930435" name="Group 195"/>
          <p:cNvGrpSpPr>
            <a:grpSpLocks/>
          </p:cNvGrpSpPr>
          <p:nvPr/>
        </p:nvGrpSpPr>
        <p:grpSpPr bwMode="auto">
          <a:xfrm>
            <a:off x="917575" y="2971800"/>
            <a:ext cx="846138" cy="366713"/>
            <a:chOff x="384" y="1869"/>
            <a:chExt cx="533" cy="231"/>
          </a:xfrm>
        </p:grpSpPr>
        <p:grpSp>
          <p:nvGrpSpPr>
            <p:cNvPr id="1930436" name="Group 196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1930437" name="Line 197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438" name="Line 198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0439" name="Text Box 199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sp>
        <p:nvSpPr>
          <p:cNvPr id="1930440" name="Text Box 200"/>
          <p:cNvSpPr txBox="1">
            <a:spLocks noChangeArrowheads="1"/>
          </p:cNvSpPr>
          <p:nvPr/>
        </p:nvSpPr>
        <p:spPr bwMode="auto">
          <a:xfrm>
            <a:off x="536575" y="5110163"/>
            <a:ext cx="63246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sub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P6  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P5      x6                P3</a:t>
            </a:r>
          </a:p>
        </p:txBody>
      </p:sp>
      <p:grpSp>
        <p:nvGrpSpPr>
          <p:cNvPr id="1930441" name="Group 201"/>
          <p:cNvGrpSpPr>
            <a:grpSpLocks/>
          </p:cNvGrpSpPr>
          <p:nvPr/>
        </p:nvGrpSpPr>
        <p:grpSpPr bwMode="auto">
          <a:xfrm>
            <a:off x="5337175" y="1909763"/>
            <a:ext cx="685800" cy="228600"/>
            <a:chOff x="3168" y="912"/>
            <a:chExt cx="432" cy="144"/>
          </a:xfrm>
        </p:grpSpPr>
        <p:sp>
          <p:nvSpPr>
            <p:cNvPr id="1930442" name="Line 20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443" name="Line 20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0444" name="Group 204"/>
          <p:cNvGrpSpPr>
            <a:grpSpLocks/>
          </p:cNvGrpSpPr>
          <p:nvPr/>
        </p:nvGrpSpPr>
        <p:grpSpPr bwMode="auto">
          <a:xfrm>
            <a:off x="2212975" y="2519363"/>
            <a:ext cx="4267200" cy="3200400"/>
            <a:chOff x="1200" y="1584"/>
            <a:chExt cx="2688" cy="2016"/>
          </a:xfrm>
        </p:grpSpPr>
        <p:sp>
          <p:nvSpPr>
            <p:cNvPr id="1930445" name="Line 205"/>
            <p:cNvSpPr>
              <a:spLocks noChangeShapeType="1"/>
            </p:cNvSpPr>
            <p:nvPr/>
          </p:nvSpPr>
          <p:spPr bwMode="auto">
            <a:xfrm flipH="1">
              <a:off x="1200" y="1584"/>
              <a:ext cx="2064" cy="38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446" name="Line 206"/>
            <p:cNvSpPr>
              <a:spLocks noChangeShapeType="1"/>
            </p:cNvSpPr>
            <p:nvPr/>
          </p:nvSpPr>
          <p:spPr bwMode="auto">
            <a:xfrm>
              <a:off x="3504" y="1584"/>
              <a:ext cx="384" cy="201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30447" name="Line 207"/>
          <p:cNvSpPr>
            <a:spLocks noChangeShapeType="1"/>
          </p:cNvSpPr>
          <p:nvPr/>
        </p:nvSpPr>
        <p:spPr bwMode="auto">
          <a:xfrm>
            <a:off x="1755775" y="3205163"/>
            <a:ext cx="3581400" cy="2514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30448" name="Text Box 208"/>
          <p:cNvSpPr txBox="1">
            <a:spLocks noChangeArrowheads="1"/>
          </p:cNvSpPr>
          <p:nvPr/>
        </p:nvSpPr>
        <p:spPr bwMode="auto">
          <a:xfrm>
            <a:off x="5260975" y="5338763"/>
            <a:ext cx="533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grpSp>
        <p:nvGrpSpPr>
          <p:cNvPr id="1930449" name="Group 209"/>
          <p:cNvGrpSpPr>
            <a:grpSpLocks/>
          </p:cNvGrpSpPr>
          <p:nvPr/>
        </p:nvGrpSpPr>
        <p:grpSpPr bwMode="auto">
          <a:xfrm>
            <a:off x="1374775" y="2286000"/>
            <a:ext cx="846138" cy="366713"/>
            <a:chOff x="672" y="1437"/>
            <a:chExt cx="533" cy="231"/>
          </a:xfrm>
        </p:grpSpPr>
        <p:grpSp>
          <p:nvGrpSpPr>
            <p:cNvPr id="1930450" name="Group 210"/>
            <p:cNvGrpSpPr>
              <a:grpSpLocks/>
            </p:cNvGrpSpPr>
            <p:nvPr/>
          </p:nvGrpSpPr>
          <p:grpSpPr bwMode="auto">
            <a:xfrm>
              <a:off x="672" y="1488"/>
              <a:ext cx="288" cy="144"/>
              <a:chOff x="3168" y="912"/>
              <a:chExt cx="432" cy="144"/>
            </a:xfrm>
          </p:grpSpPr>
          <p:sp>
            <p:nvSpPr>
              <p:cNvPr id="1930451" name="Line 211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452" name="Line 212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0453" name="Text Box 213"/>
            <p:cNvSpPr txBox="1">
              <a:spLocks noChangeArrowheads="1"/>
            </p:cNvSpPr>
            <p:nvPr/>
          </p:nvSpPr>
          <p:spPr bwMode="auto">
            <a:xfrm>
              <a:off x="911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</p:grpSp>
      <p:sp>
        <p:nvSpPr>
          <p:cNvPr id="1930454" name="Text Box 214"/>
          <p:cNvSpPr txBox="1">
            <a:spLocks noChangeArrowheads="1"/>
          </p:cNvSpPr>
          <p:nvPr/>
        </p:nvSpPr>
        <p:spPr bwMode="auto">
          <a:xfrm>
            <a:off x="536575" y="5338763"/>
            <a:ext cx="63246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add        P1            P3      x3                P2</a:t>
            </a:r>
          </a:p>
        </p:txBody>
      </p:sp>
      <p:sp>
        <p:nvSpPr>
          <p:cNvPr id="1930455" name="Text Box 215"/>
          <p:cNvSpPr txBox="1">
            <a:spLocks noChangeArrowheads="1"/>
          </p:cNvSpPr>
          <p:nvPr/>
        </p:nvSpPr>
        <p:spPr bwMode="auto">
          <a:xfrm>
            <a:off x="536575" y="5567363"/>
            <a:ext cx="63246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 ld           P0                     x6                P4</a:t>
            </a:r>
          </a:p>
        </p:txBody>
      </p:sp>
      <p:sp>
        <p:nvSpPr>
          <p:cNvPr id="1930456" name="Text Box 216"/>
          <p:cNvSpPr txBox="1">
            <a:spLocks noChangeArrowheads="1"/>
          </p:cNvSpPr>
          <p:nvPr/>
        </p:nvSpPr>
        <p:spPr bwMode="auto">
          <a:xfrm>
            <a:off x="5260975" y="5567363"/>
            <a:ext cx="533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P3</a:t>
            </a:r>
          </a:p>
        </p:txBody>
      </p:sp>
      <p:grpSp>
        <p:nvGrpSpPr>
          <p:cNvPr id="1930457" name="Group 217"/>
          <p:cNvGrpSpPr>
            <a:grpSpLocks/>
          </p:cNvGrpSpPr>
          <p:nvPr/>
        </p:nvGrpSpPr>
        <p:grpSpPr bwMode="auto">
          <a:xfrm>
            <a:off x="5337175" y="2138363"/>
            <a:ext cx="685800" cy="228600"/>
            <a:chOff x="3168" y="912"/>
            <a:chExt cx="432" cy="144"/>
          </a:xfrm>
        </p:grpSpPr>
        <p:sp>
          <p:nvSpPr>
            <p:cNvPr id="1930458" name="Line 21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459" name="Line 21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0460" name="Group 220"/>
          <p:cNvGrpSpPr>
            <a:grpSpLocks/>
          </p:cNvGrpSpPr>
          <p:nvPr/>
        </p:nvGrpSpPr>
        <p:grpSpPr bwMode="auto">
          <a:xfrm>
            <a:off x="1374775" y="2971800"/>
            <a:ext cx="846138" cy="366713"/>
            <a:chOff x="384" y="1869"/>
            <a:chExt cx="533" cy="231"/>
          </a:xfrm>
        </p:grpSpPr>
        <p:grpSp>
          <p:nvGrpSpPr>
            <p:cNvPr id="1930461" name="Group 221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1930462" name="Line 222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0463" name="Line 223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0464" name="Text Box 224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</p:grpSp>
      <p:grpSp>
        <p:nvGrpSpPr>
          <p:cNvPr id="1930465" name="Group 225"/>
          <p:cNvGrpSpPr>
            <a:grpSpLocks/>
          </p:cNvGrpSpPr>
          <p:nvPr/>
        </p:nvGrpSpPr>
        <p:grpSpPr bwMode="auto">
          <a:xfrm>
            <a:off x="5337175" y="2366963"/>
            <a:ext cx="685800" cy="228600"/>
            <a:chOff x="3168" y="912"/>
            <a:chExt cx="432" cy="144"/>
          </a:xfrm>
        </p:grpSpPr>
        <p:sp>
          <p:nvSpPr>
            <p:cNvPr id="1930466" name="Line 22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0467" name="Line 22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22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0386" grpId="0" animBg="1"/>
      <p:bldP spid="1930447" grpId="0" animBg="1"/>
      <p:bldP spid="1930455" grpId="0" autoUpdateAnimBg="0"/>
      <p:bldP spid="193045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377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Register Management</a:t>
            </a:r>
            <a:endParaRPr lang="en-US" dirty="0"/>
          </a:p>
        </p:txBody>
      </p:sp>
      <p:sp>
        <p:nvSpPr>
          <p:cNvPr id="2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58B-1AFA-094E-ADD0-AE622FFD3477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32290" name="Group 2"/>
          <p:cNvGrpSpPr>
            <a:grpSpLocks/>
          </p:cNvGrpSpPr>
          <p:nvPr/>
        </p:nvGrpSpPr>
        <p:grpSpPr bwMode="auto">
          <a:xfrm>
            <a:off x="539750" y="4114801"/>
            <a:ext cx="6324601" cy="2209800"/>
            <a:chOff x="144" y="2592"/>
            <a:chExt cx="3984" cy="1392"/>
          </a:xfrm>
        </p:grpSpPr>
        <p:grpSp>
          <p:nvGrpSpPr>
            <p:cNvPr id="1932291" name="Group 3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1932292" name="Rectangle 4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932293" name="Rectangle 5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932294" name="Rectangle 6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932295" name="Rectangle 7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932296" name="Rectangle 8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932297" name="Rectangle 9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932298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932299" name="Rectangle 11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00" name="Rectangle 12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01" name="Rectangle 13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02" name="Rectangle 14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03" name="Rectangle 15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04" name="Rectangle 1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05" name="Rectangle 17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06" name="Rectangle 18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07" name="Rectangle 19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08" name="Rectangle 20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09" name="Rectangle 21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10" name="Rectangle 22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11" name="Rectangle 23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12" name="Rectangle 24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13" name="Rectangle 25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14" name="Rectangle 26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15" name="Rectangle 27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16" name="Rectangle 28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17" name="Rectangle 29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18" name="Rectangle 30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19" name="Rectangle 31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20" name="Rectangle 32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21" name="Rectangle 33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22" name="Rectangle 34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23" name="Rectangle 35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24" name="Rectangle 36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25" name="Rectangle 37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26" name="Rectangle 38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27" name="Rectangle 39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28" name="Rectangle 40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29" name="Rectangle 41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30" name="Rectangle 42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31" name="Rectangle 43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32" name="Rectangle 44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33" name="Rectangle 45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34" name="Rectangle 46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35" name="Rectangle 47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36" name="Rectangle 48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37" name="Rectangle 49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38" name="Rectangle 50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39" name="Rectangle 51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40" name="Rectangle 52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41" name="Rectangle 53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42" name="Rectangle 54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43" name="Rectangle 55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44" name="Rectangle 56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45" name="Rectangle 57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46" name="Rectangle 58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1932347" name="Rectangle 59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48" name="Rectangle 60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49" name="Rectangle 61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50" name="Rectangle 62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51" name="Rectangle 63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52" name="Rectangle 64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53" name="Rectangle 65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54" name="Rectangle 66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55" name="Rectangle 67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56" name="Rectangle 68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57" name="Rectangle 69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58" name="Rectangle 70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59" name="Rectangle 71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60" name="Rectangle 72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61" name="Rectangle 73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62" name="Rectangle 74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63" name="Rectangle 75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64" name="Rectangle 76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65" name="Rectangle 77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66" name="Rectangle 78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67" name="Rectangle 79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68" name="Rectangle 80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69" name="Rectangle 81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70" name="Rectangle 82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371" name="Rectangle 83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2372" name="Text Box 84"/>
            <p:cNvSpPr txBox="1">
              <a:spLocks noChangeArrowheads="1"/>
            </p:cNvSpPr>
            <p:nvPr/>
          </p:nvSpPr>
          <p:spPr bwMode="auto">
            <a:xfrm>
              <a:off x="372" y="2592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1932373" name="Text Box 85"/>
          <p:cNvSpPr txBox="1">
            <a:spLocks noChangeArrowheads="1"/>
          </p:cNvSpPr>
          <p:nvPr/>
        </p:nvSpPr>
        <p:spPr bwMode="auto">
          <a:xfrm>
            <a:off x="539750" y="46482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P7                      x1                P0</a:t>
            </a:r>
          </a:p>
        </p:txBody>
      </p:sp>
      <p:sp>
        <p:nvSpPr>
          <p:cNvPr id="1932374" name="Text Box 86"/>
          <p:cNvSpPr txBox="1">
            <a:spLocks noChangeArrowheads="1"/>
          </p:cNvSpPr>
          <p:nvPr/>
        </p:nvSpPr>
        <p:spPr bwMode="auto">
          <a:xfrm>
            <a:off x="539750" y="48768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P0                      x3                P1</a:t>
            </a:r>
          </a:p>
        </p:txBody>
      </p:sp>
      <p:sp>
        <p:nvSpPr>
          <p:cNvPr id="1932375" name="Text Box 87"/>
          <p:cNvSpPr txBox="1">
            <a:spLocks noChangeArrowheads="1"/>
          </p:cNvSpPr>
          <p:nvPr/>
        </p:nvSpPr>
        <p:spPr bwMode="auto">
          <a:xfrm>
            <a:off x="539750" y="51054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sub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P6  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P5      x6                P3</a:t>
            </a:r>
          </a:p>
        </p:txBody>
      </p:sp>
      <p:sp>
        <p:nvSpPr>
          <p:cNvPr id="1932376" name="Text Box 88"/>
          <p:cNvSpPr txBox="1">
            <a:spLocks noChangeArrowheads="1"/>
          </p:cNvSpPr>
          <p:nvPr/>
        </p:nvSpPr>
        <p:spPr bwMode="auto">
          <a:xfrm>
            <a:off x="539750" y="46482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P7                      x1                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P0</a:t>
            </a:r>
          </a:p>
        </p:txBody>
      </p:sp>
      <p:sp>
        <p:nvSpPr>
          <p:cNvPr id="1932378" name="Rectangle 90"/>
          <p:cNvSpPr>
            <a:spLocks noChangeArrowheads="1"/>
          </p:cNvSpPr>
          <p:nvPr/>
        </p:nvSpPr>
        <p:spPr bwMode="auto">
          <a:xfrm>
            <a:off x="6559550" y="1752600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1932379" name="Group 91"/>
          <p:cNvGrpSpPr>
            <a:grpSpLocks/>
          </p:cNvGrpSpPr>
          <p:nvPr/>
        </p:nvGrpSpPr>
        <p:grpSpPr bwMode="auto">
          <a:xfrm>
            <a:off x="5095875" y="1062038"/>
            <a:ext cx="1273175" cy="3052762"/>
            <a:chOff x="3014" y="669"/>
            <a:chExt cx="802" cy="1923"/>
          </a:xfrm>
        </p:grpSpPr>
        <p:sp>
          <p:nvSpPr>
            <p:cNvPr id="1932380" name="Text Box 92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1932381" name="Rectangle 93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382" name="Rectangle 94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383" name="Rectangle 95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384" name="Rectangle 96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1932385" name="Rectangle 97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386" name="Rectangle 98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1932387" name="Rectangle 99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1932388" name="Rectangle 100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932389" name="Rectangle 101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932390" name="Line 102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391" name="Line 103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2392" name="Group 104"/>
          <p:cNvGrpSpPr>
            <a:grpSpLocks/>
          </p:cNvGrpSpPr>
          <p:nvPr/>
        </p:nvGrpSpPr>
        <p:grpSpPr bwMode="auto">
          <a:xfrm>
            <a:off x="2747963" y="985838"/>
            <a:ext cx="2135187" cy="3186112"/>
            <a:chOff x="1535" y="621"/>
            <a:chExt cx="1345" cy="2007"/>
          </a:xfrm>
        </p:grpSpPr>
        <p:grpSp>
          <p:nvGrpSpPr>
            <p:cNvPr id="1932393" name="Group 105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932394" name="Rectangle 106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932395" name="Text Box 107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932396" name="Group 108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932397" name="Rectangle 109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932398" name="Text Box 110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932399" name="Group 111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932400" name="Rectangle 112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932401" name="Text Box 113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932402" name="Group 114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932403" name="Rectangle 115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404" name="Text Box 116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932405" name="Group 117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932406" name="Rectangle 118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407" name="Text Box 119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932408" name="Group 120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932409" name="Rectangle 121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410" name="Text Box 122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932411" name="Group 123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932412" name="Rectangle 124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413" name="Text Box 125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932414" name="Group 126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932415" name="Rectangle 12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416" name="Text Box 128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932417" name="Group 129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932418" name="Rectangle 130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419" name="Text Box 131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932420" name="Line 132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21" name="Line 133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22" name="Text Box 134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23" name="Rectangle 135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2424" name="Rectangle 136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2425" name="Rectangle 137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2426" name="Rectangle 138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27" name="Rectangle 139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28" name="Rectangle 140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29" name="Rectangle 141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30" name="Rectangle 142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31" name="Rectangle 143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32" name="Line 144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33" name="Line 145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932434" name="Group 146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932435" name="Rectangle 147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&lt;x1&gt;</a:t>
                </a:r>
              </a:p>
            </p:txBody>
          </p:sp>
          <p:sp>
            <p:nvSpPr>
              <p:cNvPr id="1932436" name="Text Box 148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932437" name="Rectangle 149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</p:grpSp>
      <p:grpSp>
        <p:nvGrpSpPr>
          <p:cNvPr id="1932438" name="Group 150"/>
          <p:cNvGrpSpPr>
            <a:grpSpLocks/>
          </p:cNvGrpSpPr>
          <p:nvPr/>
        </p:nvGrpSpPr>
        <p:grpSpPr bwMode="auto">
          <a:xfrm>
            <a:off x="5340350" y="1447800"/>
            <a:ext cx="685800" cy="228600"/>
            <a:chOff x="3168" y="912"/>
            <a:chExt cx="432" cy="144"/>
          </a:xfrm>
        </p:grpSpPr>
        <p:sp>
          <p:nvSpPr>
            <p:cNvPr id="1932439" name="Line 151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40" name="Line 152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2441" name="Group 153"/>
          <p:cNvGrpSpPr>
            <a:grpSpLocks/>
          </p:cNvGrpSpPr>
          <p:nvPr/>
        </p:nvGrpSpPr>
        <p:grpSpPr bwMode="auto">
          <a:xfrm>
            <a:off x="468312" y="990600"/>
            <a:ext cx="2035175" cy="2574925"/>
            <a:chOff x="99" y="624"/>
            <a:chExt cx="1282" cy="1622"/>
          </a:xfrm>
        </p:grpSpPr>
        <p:grpSp>
          <p:nvGrpSpPr>
            <p:cNvPr id="1932442" name="Group 154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932443" name="Group 155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932444" name="Rectangle 156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244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932446" name="Group 158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932447" name="Rectangle 159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932448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932449" name="Group 161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932450" name="Rectangle 162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932451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932452" name="Group 164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932453" name="Rectangle 165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2454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932455" name="Group 167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932456" name="Rectangle 168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932457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932458" name="Group 170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932459" name="Rectangle 171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2460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932461" name="Group 173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932462" name="Rectangle 174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932463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932464" name="Group 176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932465" name="Rectangle 177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2466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932467" name="Text Box 179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932468" name="Group 180"/>
          <p:cNvGrpSpPr>
            <a:grpSpLocks/>
          </p:cNvGrpSpPr>
          <p:nvPr/>
        </p:nvGrpSpPr>
        <p:grpSpPr bwMode="auto">
          <a:xfrm>
            <a:off x="920750" y="1824038"/>
            <a:ext cx="846138" cy="366712"/>
            <a:chOff x="384" y="1149"/>
            <a:chExt cx="533" cy="231"/>
          </a:xfrm>
        </p:grpSpPr>
        <p:grpSp>
          <p:nvGrpSpPr>
            <p:cNvPr id="1932469" name="Group 181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932470" name="Line 182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471" name="Line 183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2472" name="Text Box 184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932473" name="Text Box 185"/>
          <p:cNvSpPr txBox="1">
            <a:spLocks noChangeArrowheads="1"/>
          </p:cNvSpPr>
          <p:nvPr/>
        </p:nvSpPr>
        <p:spPr bwMode="auto">
          <a:xfrm>
            <a:off x="5264150" y="46482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932474" name="Text Box 186"/>
          <p:cNvSpPr txBox="1">
            <a:spLocks noChangeArrowheads="1"/>
          </p:cNvSpPr>
          <p:nvPr/>
        </p:nvSpPr>
        <p:spPr bwMode="auto">
          <a:xfrm>
            <a:off x="5264150" y="48768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932475" name="Group 187"/>
          <p:cNvGrpSpPr>
            <a:grpSpLocks/>
          </p:cNvGrpSpPr>
          <p:nvPr/>
        </p:nvGrpSpPr>
        <p:grpSpPr bwMode="auto">
          <a:xfrm>
            <a:off x="5340350" y="1676400"/>
            <a:ext cx="685800" cy="228600"/>
            <a:chOff x="3168" y="912"/>
            <a:chExt cx="432" cy="144"/>
          </a:xfrm>
        </p:grpSpPr>
        <p:sp>
          <p:nvSpPr>
            <p:cNvPr id="1932476" name="Line 18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77" name="Line 18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2478" name="Group 190"/>
          <p:cNvGrpSpPr>
            <a:grpSpLocks/>
          </p:cNvGrpSpPr>
          <p:nvPr/>
        </p:nvGrpSpPr>
        <p:grpSpPr bwMode="auto">
          <a:xfrm>
            <a:off x="920750" y="2281238"/>
            <a:ext cx="846138" cy="366712"/>
            <a:chOff x="384" y="1437"/>
            <a:chExt cx="533" cy="231"/>
          </a:xfrm>
        </p:grpSpPr>
        <p:grpSp>
          <p:nvGrpSpPr>
            <p:cNvPr id="1932479" name="Group 191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32480" name="Line 192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481" name="Line 193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2482" name="Text Box 194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1932483" name="Text Box 195"/>
          <p:cNvSpPr txBox="1">
            <a:spLocks noChangeArrowheads="1"/>
          </p:cNvSpPr>
          <p:nvPr/>
        </p:nvSpPr>
        <p:spPr bwMode="auto">
          <a:xfrm>
            <a:off x="5264150" y="51054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P5</a:t>
            </a:r>
          </a:p>
        </p:txBody>
      </p:sp>
      <p:grpSp>
        <p:nvGrpSpPr>
          <p:cNvPr id="1932484" name="Group 196"/>
          <p:cNvGrpSpPr>
            <a:grpSpLocks/>
          </p:cNvGrpSpPr>
          <p:nvPr/>
        </p:nvGrpSpPr>
        <p:grpSpPr bwMode="auto">
          <a:xfrm>
            <a:off x="920750" y="2967038"/>
            <a:ext cx="846138" cy="366712"/>
            <a:chOff x="384" y="1869"/>
            <a:chExt cx="533" cy="231"/>
          </a:xfrm>
        </p:grpSpPr>
        <p:grpSp>
          <p:nvGrpSpPr>
            <p:cNvPr id="1932485" name="Group 197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1932486" name="Line 198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487" name="Line 199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2488" name="Text Box 200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grpSp>
        <p:nvGrpSpPr>
          <p:cNvPr id="1932489" name="Group 201"/>
          <p:cNvGrpSpPr>
            <a:grpSpLocks/>
          </p:cNvGrpSpPr>
          <p:nvPr/>
        </p:nvGrpSpPr>
        <p:grpSpPr bwMode="auto">
          <a:xfrm>
            <a:off x="5340350" y="1905000"/>
            <a:ext cx="685800" cy="228600"/>
            <a:chOff x="3168" y="912"/>
            <a:chExt cx="432" cy="144"/>
          </a:xfrm>
        </p:grpSpPr>
        <p:sp>
          <p:nvSpPr>
            <p:cNvPr id="1932490" name="Line 20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491" name="Line 20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32492" name="Text Box 204"/>
          <p:cNvSpPr txBox="1">
            <a:spLocks noChangeArrowheads="1"/>
          </p:cNvSpPr>
          <p:nvPr/>
        </p:nvSpPr>
        <p:spPr bwMode="auto">
          <a:xfrm>
            <a:off x="5264150" y="53340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grpSp>
        <p:nvGrpSpPr>
          <p:cNvPr id="1932493" name="Group 205"/>
          <p:cNvGrpSpPr>
            <a:grpSpLocks/>
          </p:cNvGrpSpPr>
          <p:nvPr/>
        </p:nvGrpSpPr>
        <p:grpSpPr bwMode="auto">
          <a:xfrm>
            <a:off x="1377950" y="2281238"/>
            <a:ext cx="846138" cy="366712"/>
            <a:chOff x="672" y="1437"/>
            <a:chExt cx="533" cy="231"/>
          </a:xfrm>
        </p:grpSpPr>
        <p:grpSp>
          <p:nvGrpSpPr>
            <p:cNvPr id="1932494" name="Group 206"/>
            <p:cNvGrpSpPr>
              <a:grpSpLocks/>
            </p:cNvGrpSpPr>
            <p:nvPr/>
          </p:nvGrpSpPr>
          <p:grpSpPr bwMode="auto">
            <a:xfrm>
              <a:off x="672" y="1488"/>
              <a:ext cx="288" cy="144"/>
              <a:chOff x="3168" y="912"/>
              <a:chExt cx="432" cy="144"/>
            </a:xfrm>
          </p:grpSpPr>
          <p:sp>
            <p:nvSpPr>
              <p:cNvPr id="1932495" name="Line 207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496" name="Line 208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2497" name="Text Box 209"/>
            <p:cNvSpPr txBox="1">
              <a:spLocks noChangeArrowheads="1"/>
            </p:cNvSpPr>
            <p:nvPr/>
          </p:nvSpPr>
          <p:spPr bwMode="auto">
            <a:xfrm>
              <a:off x="911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</p:grpSp>
      <p:sp>
        <p:nvSpPr>
          <p:cNvPr id="1932498" name="Text Box 210"/>
          <p:cNvSpPr txBox="1">
            <a:spLocks noChangeArrowheads="1"/>
          </p:cNvSpPr>
          <p:nvPr/>
        </p:nvSpPr>
        <p:spPr bwMode="auto">
          <a:xfrm>
            <a:off x="539750" y="53340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add         P1            P3      x3                P2</a:t>
            </a:r>
          </a:p>
        </p:txBody>
      </p:sp>
      <p:sp>
        <p:nvSpPr>
          <p:cNvPr id="1932499" name="Text Box 211"/>
          <p:cNvSpPr txBox="1">
            <a:spLocks noChangeArrowheads="1"/>
          </p:cNvSpPr>
          <p:nvPr/>
        </p:nvSpPr>
        <p:spPr bwMode="auto">
          <a:xfrm>
            <a:off x="609600" y="55626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ld           P0                     x6                P4</a:t>
            </a:r>
          </a:p>
        </p:txBody>
      </p:sp>
      <p:sp>
        <p:nvSpPr>
          <p:cNvPr id="1932500" name="Text Box 212"/>
          <p:cNvSpPr txBox="1">
            <a:spLocks noChangeArrowheads="1"/>
          </p:cNvSpPr>
          <p:nvPr/>
        </p:nvSpPr>
        <p:spPr bwMode="auto">
          <a:xfrm>
            <a:off x="5264150" y="55626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P3</a:t>
            </a:r>
          </a:p>
        </p:txBody>
      </p:sp>
      <p:grpSp>
        <p:nvGrpSpPr>
          <p:cNvPr id="1932501" name="Group 213"/>
          <p:cNvGrpSpPr>
            <a:grpSpLocks/>
          </p:cNvGrpSpPr>
          <p:nvPr/>
        </p:nvGrpSpPr>
        <p:grpSpPr bwMode="auto">
          <a:xfrm>
            <a:off x="5340350" y="2133600"/>
            <a:ext cx="685800" cy="228600"/>
            <a:chOff x="3168" y="912"/>
            <a:chExt cx="432" cy="144"/>
          </a:xfrm>
        </p:grpSpPr>
        <p:sp>
          <p:nvSpPr>
            <p:cNvPr id="1932502" name="Line 214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503" name="Line 215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2504" name="Group 216"/>
          <p:cNvGrpSpPr>
            <a:grpSpLocks/>
          </p:cNvGrpSpPr>
          <p:nvPr/>
        </p:nvGrpSpPr>
        <p:grpSpPr bwMode="auto">
          <a:xfrm>
            <a:off x="1377950" y="2967038"/>
            <a:ext cx="846138" cy="366712"/>
            <a:chOff x="672" y="1869"/>
            <a:chExt cx="533" cy="231"/>
          </a:xfrm>
        </p:grpSpPr>
        <p:grpSp>
          <p:nvGrpSpPr>
            <p:cNvPr id="1932505" name="Group 217"/>
            <p:cNvGrpSpPr>
              <a:grpSpLocks/>
            </p:cNvGrpSpPr>
            <p:nvPr/>
          </p:nvGrpSpPr>
          <p:grpSpPr bwMode="auto">
            <a:xfrm>
              <a:off x="672" y="1920"/>
              <a:ext cx="288" cy="144"/>
              <a:chOff x="3168" y="912"/>
              <a:chExt cx="432" cy="144"/>
            </a:xfrm>
          </p:grpSpPr>
          <p:sp>
            <p:nvSpPr>
              <p:cNvPr id="1932506" name="Line 218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2507" name="Line 219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2508" name="Text Box 220"/>
            <p:cNvSpPr txBox="1">
              <a:spLocks noChangeArrowheads="1"/>
            </p:cNvSpPr>
            <p:nvPr/>
          </p:nvSpPr>
          <p:spPr bwMode="auto">
            <a:xfrm>
              <a:off x="911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</p:grpSp>
      <p:grpSp>
        <p:nvGrpSpPr>
          <p:cNvPr id="1932509" name="Group 221"/>
          <p:cNvGrpSpPr>
            <a:grpSpLocks/>
          </p:cNvGrpSpPr>
          <p:nvPr/>
        </p:nvGrpSpPr>
        <p:grpSpPr bwMode="auto">
          <a:xfrm>
            <a:off x="5340350" y="2362200"/>
            <a:ext cx="685800" cy="228600"/>
            <a:chOff x="3168" y="912"/>
            <a:chExt cx="432" cy="144"/>
          </a:xfrm>
        </p:grpSpPr>
        <p:sp>
          <p:nvSpPr>
            <p:cNvPr id="1932510" name="Line 22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511" name="Line 22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2512" name="Group 224"/>
          <p:cNvGrpSpPr>
            <a:grpSpLocks/>
          </p:cNvGrpSpPr>
          <p:nvPr/>
        </p:nvGrpSpPr>
        <p:grpSpPr bwMode="auto">
          <a:xfrm>
            <a:off x="6940550" y="4419600"/>
            <a:ext cx="2051050" cy="701675"/>
            <a:chOff x="4176" y="2784"/>
            <a:chExt cx="1292" cy="442"/>
          </a:xfrm>
        </p:grpSpPr>
        <p:sp>
          <p:nvSpPr>
            <p:cNvPr id="1932513" name="Line 225"/>
            <p:cNvSpPr>
              <a:spLocks noChangeShapeType="1"/>
            </p:cNvSpPr>
            <p:nvPr/>
          </p:nvSpPr>
          <p:spPr bwMode="auto">
            <a:xfrm flipH="1">
              <a:off x="4176" y="3024"/>
              <a:ext cx="19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514" name="Text Box 226"/>
            <p:cNvSpPr txBox="1">
              <a:spLocks noChangeArrowheads="1"/>
            </p:cNvSpPr>
            <p:nvPr/>
          </p:nvSpPr>
          <p:spPr bwMode="auto">
            <a:xfrm>
              <a:off x="4272" y="2784"/>
              <a:ext cx="1196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Execute &amp; Commit</a:t>
              </a:r>
            </a:p>
          </p:txBody>
        </p:sp>
      </p:grpSp>
      <p:grpSp>
        <p:nvGrpSpPr>
          <p:cNvPr id="1932515" name="Group 227"/>
          <p:cNvGrpSpPr>
            <a:grpSpLocks/>
          </p:cNvGrpSpPr>
          <p:nvPr/>
        </p:nvGrpSpPr>
        <p:grpSpPr bwMode="auto">
          <a:xfrm>
            <a:off x="2368550" y="1600200"/>
            <a:ext cx="3733800" cy="4191000"/>
            <a:chOff x="1296" y="1008"/>
            <a:chExt cx="2352" cy="2640"/>
          </a:xfrm>
        </p:grpSpPr>
        <p:sp>
          <p:nvSpPr>
            <p:cNvPr id="1932516" name="Line 228"/>
            <p:cNvSpPr>
              <a:spLocks noChangeShapeType="1"/>
            </p:cNvSpPr>
            <p:nvPr/>
          </p:nvSpPr>
          <p:spPr bwMode="auto">
            <a:xfrm flipH="1">
              <a:off x="1296" y="3072"/>
              <a:ext cx="2352" cy="14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517" name="Line 229"/>
            <p:cNvSpPr>
              <a:spLocks noChangeShapeType="1"/>
            </p:cNvSpPr>
            <p:nvPr/>
          </p:nvSpPr>
          <p:spPr bwMode="auto">
            <a:xfrm flipH="1">
              <a:off x="1296" y="3120"/>
              <a:ext cx="2352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518" name="Line 230"/>
            <p:cNvSpPr>
              <a:spLocks noChangeShapeType="1"/>
            </p:cNvSpPr>
            <p:nvPr/>
          </p:nvSpPr>
          <p:spPr bwMode="auto">
            <a:xfrm flipH="1" flipV="1">
              <a:off x="2832" y="1008"/>
              <a:ext cx="816" cy="201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2519" name="Group 231"/>
          <p:cNvGrpSpPr>
            <a:grpSpLocks/>
          </p:cNvGrpSpPr>
          <p:nvPr/>
        </p:nvGrpSpPr>
        <p:grpSpPr bwMode="auto">
          <a:xfrm>
            <a:off x="2138363" y="1366838"/>
            <a:ext cx="2773362" cy="4587875"/>
            <a:chOff x="1151" y="861"/>
            <a:chExt cx="1747" cy="2890"/>
          </a:xfrm>
        </p:grpSpPr>
        <p:sp>
          <p:nvSpPr>
            <p:cNvPr id="1932520" name="Text Box 232"/>
            <p:cNvSpPr txBox="1">
              <a:spLocks noChangeArrowheads="1"/>
            </p:cNvSpPr>
            <p:nvPr/>
          </p:nvSpPr>
          <p:spPr bwMode="auto">
            <a:xfrm>
              <a:off x="1151" y="3069"/>
              <a:ext cx="2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2521" name="Text Box 233"/>
            <p:cNvSpPr txBox="1">
              <a:spLocks noChangeArrowheads="1"/>
            </p:cNvSpPr>
            <p:nvPr/>
          </p:nvSpPr>
          <p:spPr bwMode="auto">
            <a:xfrm>
              <a:off x="1151" y="3501"/>
              <a:ext cx="2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2522" name="Text Box 234"/>
            <p:cNvSpPr txBox="1">
              <a:spLocks noChangeArrowheads="1"/>
            </p:cNvSpPr>
            <p:nvPr/>
          </p:nvSpPr>
          <p:spPr bwMode="auto">
            <a:xfrm>
              <a:off x="2692" y="877"/>
              <a:ext cx="20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2523" name="Text Box 235"/>
            <p:cNvSpPr txBox="1">
              <a:spLocks noChangeArrowheads="1"/>
            </p:cNvSpPr>
            <p:nvPr/>
          </p:nvSpPr>
          <p:spPr bwMode="auto">
            <a:xfrm>
              <a:off x="1787" y="861"/>
              <a:ext cx="54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&lt;x1&gt;</a:t>
              </a:r>
            </a:p>
          </p:txBody>
        </p:sp>
      </p:grpSp>
      <p:sp>
        <p:nvSpPr>
          <p:cNvPr id="1932524" name="Line 236"/>
          <p:cNvSpPr>
            <a:spLocks noChangeShapeType="1"/>
          </p:cNvSpPr>
          <p:nvPr/>
        </p:nvSpPr>
        <p:spPr bwMode="auto">
          <a:xfrm flipH="1" flipV="1">
            <a:off x="4806950" y="3505200"/>
            <a:ext cx="533400" cy="1295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932525" name="Group 237"/>
          <p:cNvGrpSpPr>
            <a:grpSpLocks/>
          </p:cNvGrpSpPr>
          <p:nvPr/>
        </p:nvGrpSpPr>
        <p:grpSpPr bwMode="auto">
          <a:xfrm>
            <a:off x="3206750" y="3276600"/>
            <a:ext cx="1676400" cy="228600"/>
            <a:chOff x="3168" y="912"/>
            <a:chExt cx="432" cy="144"/>
          </a:xfrm>
        </p:grpSpPr>
        <p:sp>
          <p:nvSpPr>
            <p:cNvPr id="1932526" name="Line 23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2527" name="Line 23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32528" name="Line 240"/>
          <p:cNvSpPr>
            <a:spLocks noChangeShapeType="1"/>
          </p:cNvSpPr>
          <p:nvPr/>
        </p:nvSpPr>
        <p:spPr bwMode="auto">
          <a:xfrm flipV="1">
            <a:off x="5492750" y="2819400"/>
            <a:ext cx="152400" cy="1905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32529" name="Text Box 241"/>
          <p:cNvSpPr txBox="1">
            <a:spLocks noChangeArrowheads="1"/>
          </p:cNvSpPr>
          <p:nvPr/>
        </p:nvSpPr>
        <p:spPr bwMode="auto">
          <a:xfrm>
            <a:off x="5416550" y="25146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932530" name="Text Box 242"/>
          <p:cNvSpPr txBox="1">
            <a:spLocks noChangeArrowheads="1"/>
          </p:cNvSpPr>
          <p:nvPr/>
        </p:nvSpPr>
        <p:spPr bwMode="auto">
          <a:xfrm>
            <a:off x="996950" y="4648200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2564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2376" grpId="0" autoUpdateAnimBg="0"/>
      <p:bldP spid="1932524" grpId="0" animBg="1"/>
      <p:bldP spid="1932528" grpId="0" animBg="1"/>
      <p:bldP spid="1932529" grpId="0" autoUpdateAnimBg="0"/>
      <p:bldP spid="193253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424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Register Management</a:t>
            </a:r>
            <a:endParaRPr lang="en-US" dirty="0"/>
          </a:p>
        </p:txBody>
      </p:sp>
      <p:sp>
        <p:nvSpPr>
          <p:cNvPr id="2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7609-6F06-7A4C-ADBB-40531D1D63CD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34338" name="Group 2"/>
          <p:cNvGrpSpPr>
            <a:grpSpLocks/>
          </p:cNvGrpSpPr>
          <p:nvPr/>
        </p:nvGrpSpPr>
        <p:grpSpPr bwMode="auto">
          <a:xfrm>
            <a:off x="539750" y="4125913"/>
            <a:ext cx="6324601" cy="2198687"/>
            <a:chOff x="144" y="2599"/>
            <a:chExt cx="3984" cy="1385"/>
          </a:xfrm>
        </p:grpSpPr>
        <p:grpSp>
          <p:nvGrpSpPr>
            <p:cNvPr id="1934339" name="Group 3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1934340" name="Rectangle 4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934341" name="Rectangle 5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934342" name="Rectangle 6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934343" name="Rectangle 7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934344" name="Rectangle 8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934345" name="Rectangle 9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934346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934347" name="Rectangle 11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48" name="Rectangle 12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49" name="Rectangle 13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50" name="Rectangle 14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51" name="Rectangle 15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52" name="Rectangle 1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53" name="Rectangle 17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54" name="Rectangle 18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55" name="Rectangle 19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56" name="Rectangle 20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57" name="Rectangle 21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58" name="Rectangle 22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59" name="Rectangle 23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60" name="Rectangle 24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61" name="Rectangle 25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62" name="Rectangle 26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63" name="Rectangle 27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64" name="Rectangle 28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65" name="Rectangle 29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66" name="Rectangle 30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67" name="Rectangle 31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68" name="Rectangle 32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69" name="Rectangle 33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70" name="Rectangle 34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71" name="Rectangle 35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72" name="Rectangle 36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73" name="Rectangle 37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74" name="Rectangle 38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75" name="Rectangle 39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76" name="Rectangle 40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77" name="Rectangle 41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78" name="Rectangle 42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79" name="Rectangle 43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80" name="Rectangle 44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81" name="Rectangle 45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82" name="Rectangle 46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83" name="Rectangle 47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84" name="Rectangle 48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85" name="Rectangle 49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86" name="Rectangle 50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87" name="Rectangle 51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88" name="Rectangle 52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89" name="Rectangle 53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90" name="Rectangle 54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91" name="Rectangle 55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92" name="Rectangle 56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93" name="Rectangle 57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94" name="Rectangle 58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1934395" name="Rectangle 59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96" name="Rectangle 60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97" name="Rectangle 61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98" name="Rectangle 62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399" name="Rectangle 63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00" name="Rectangle 64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01" name="Rectangle 65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02" name="Rectangle 66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03" name="Rectangle 67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04" name="Rectangle 68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05" name="Rectangle 69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06" name="Rectangle 70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07" name="Rectangle 71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08" name="Rectangle 72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09" name="Rectangle 73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10" name="Rectangle 74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11" name="Rectangle 75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12" name="Rectangle 76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13" name="Rectangle 77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14" name="Rectangle 78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15" name="Rectangle 79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16" name="Rectangle 80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17" name="Rectangle 81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18" name="Rectangle 82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19" name="Rectangle 83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4420" name="Text Box 84"/>
            <p:cNvSpPr txBox="1">
              <a:spLocks noChangeArrowheads="1"/>
            </p:cNvSpPr>
            <p:nvPr/>
          </p:nvSpPr>
          <p:spPr bwMode="auto">
            <a:xfrm>
              <a:off x="372" y="2599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1934421" name="Text Box 85"/>
          <p:cNvSpPr txBox="1">
            <a:spLocks noChangeArrowheads="1"/>
          </p:cNvSpPr>
          <p:nvPr/>
        </p:nvSpPr>
        <p:spPr bwMode="auto">
          <a:xfrm>
            <a:off x="539750" y="51054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sub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P6  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P5       x6                P3</a:t>
            </a:r>
          </a:p>
        </p:txBody>
      </p:sp>
      <p:sp>
        <p:nvSpPr>
          <p:cNvPr id="1934422" name="Text Box 86"/>
          <p:cNvSpPr txBox="1">
            <a:spLocks noChangeArrowheads="1"/>
          </p:cNvSpPr>
          <p:nvPr/>
        </p:nvSpPr>
        <p:spPr bwMode="auto">
          <a:xfrm>
            <a:off x="539750" y="48768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P0                      x3                P1</a:t>
            </a:r>
          </a:p>
        </p:txBody>
      </p:sp>
      <p:sp>
        <p:nvSpPr>
          <p:cNvPr id="1934423" name="Text Box 87"/>
          <p:cNvSpPr txBox="1">
            <a:spLocks noChangeArrowheads="1"/>
          </p:cNvSpPr>
          <p:nvPr/>
        </p:nvSpPr>
        <p:spPr bwMode="auto">
          <a:xfrm>
            <a:off x="533400" y="48768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P0                      x3                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sp>
        <p:nvSpPr>
          <p:cNvPr id="1934425" name="Rectangle 89"/>
          <p:cNvSpPr>
            <a:spLocks noChangeArrowheads="1"/>
          </p:cNvSpPr>
          <p:nvPr/>
        </p:nvSpPr>
        <p:spPr bwMode="auto">
          <a:xfrm>
            <a:off x="6559550" y="1752600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1934426" name="Group 90"/>
          <p:cNvGrpSpPr>
            <a:grpSpLocks/>
          </p:cNvGrpSpPr>
          <p:nvPr/>
        </p:nvGrpSpPr>
        <p:grpSpPr bwMode="auto">
          <a:xfrm>
            <a:off x="5095875" y="1062038"/>
            <a:ext cx="1273175" cy="3052762"/>
            <a:chOff x="3014" y="669"/>
            <a:chExt cx="802" cy="1923"/>
          </a:xfrm>
        </p:grpSpPr>
        <p:sp>
          <p:nvSpPr>
            <p:cNvPr id="1934427" name="Text Box 91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1934428" name="Rectangle 92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29" name="Rectangle 93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30" name="Rectangle 94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31" name="Rectangle 95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1934432" name="Rectangle 96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33" name="Rectangle 97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1934434" name="Rectangle 98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1934435" name="Rectangle 99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934436" name="Rectangle 100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934437" name="Line 101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38" name="Line 102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4439" name="Group 103"/>
          <p:cNvGrpSpPr>
            <a:grpSpLocks/>
          </p:cNvGrpSpPr>
          <p:nvPr/>
        </p:nvGrpSpPr>
        <p:grpSpPr bwMode="auto">
          <a:xfrm>
            <a:off x="2747963" y="985838"/>
            <a:ext cx="2135187" cy="3186112"/>
            <a:chOff x="1535" y="621"/>
            <a:chExt cx="1345" cy="2007"/>
          </a:xfrm>
        </p:grpSpPr>
        <p:grpSp>
          <p:nvGrpSpPr>
            <p:cNvPr id="1934440" name="Group 104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934441" name="Rectangle 105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934442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934443" name="Group 107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934444" name="Rectangle 108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934445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934446" name="Group 110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934447" name="Rectangle 111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934448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934449" name="Group 113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934450" name="Rectangle 11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51" name="Text Box 115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934452" name="Group 116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934453" name="Rectangle 117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54" name="Text Box 118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934455" name="Group 119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934456" name="Rectangle 120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57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934458" name="Group 122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934459" name="Rectangle 123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60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934461" name="Group 125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934462" name="Rectangle 126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63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934464" name="Group 128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934465" name="Rectangle 129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66" name="Text Box 130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934467" name="Line 131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68" name="Line 132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69" name="Text Box 133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70" name="Rectangle 134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4471" name="Rectangle 135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4472" name="Rectangle 136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  <a:endPara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73" name="Rectangle 137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74" name="Rectangle 138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75" name="Rectangle 139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76" name="Rectangle 140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77" name="Rectangle 141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78" name="Rectangle 142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79" name="Line 143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80" name="Line 144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934481" name="Group 145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934482" name="Rectangle 146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483" name="Text Box 147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934484" name="Rectangle 148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4485" name="Group 149"/>
          <p:cNvGrpSpPr>
            <a:grpSpLocks/>
          </p:cNvGrpSpPr>
          <p:nvPr/>
        </p:nvGrpSpPr>
        <p:grpSpPr bwMode="auto">
          <a:xfrm>
            <a:off x="5340350" y="1447800"/>
            <a:ext cx="685800" cy="228600"/>
            <a:chOff x="3168" y="912"/>
            <a:chExt cx="432" cy="144"/>
          </a:xfrm>
        </p:grpSpPr>
        <p:sp>
          <p:nvSpPr>
            <p:cNvPr id="1934486" name="Line 150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487" name="Line 151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34488" name="Text Box 152"/>
          <p:cNvSpPr txBox="1">
            <a:spLocks noChangeArrowheads="1"/>
          </p:cNvSpPr>
          <p:nvPr/>
        </p:nvSpPr>
        <p:spPr bwMode="auto">
          <a:xfrm>
            <a:off x="539750" y="46482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ld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P7                      x1                P0</a:t>
            </a:r>
          </a:p>
        </p:txBody>
      </p:sp>
      <p:grpSp>
        <p:nvGrpSpPr>
          <p:cNvPr id="1934489" name="Group 153"/>
          <p:cNvGrpSpPr>
            <a:grpSpLocks/>
          </p:cNvGrpSpPr>
          <p:nvPr/>
        </p:nvGrpSpPr>
        <p:grpSpPr bwMode="auto">
          <a:xfrm>
            <a:off x="468312" y="990600"/>
            <a:ext cx="2035175" cy="2574925"/>
            <a:chOff x="99" y="624"/>
            <a:chExt cx="1282" cy="1622"/>
          </a:xfrm>
        </p:grpSpPr>
        <p:grpSp>
          <p:nvGrpSpPr>
            <p:cNvPr id="1934490" name="Group 154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934491" name="Group 155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934492" name="Rectangle 156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449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934494" name="Group 158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934495" name="Rectangle 159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934496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934497" name="Group 161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934498" name="Rectangle 162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934499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934500" name="Group 164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934501" name="Rectangle 165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4502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934503" name="Group 167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934504" name="Rectangle 168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934505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934506" name="Group 170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934507" name="Rectangle 171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4508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934509" name="Group 173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934510" name="Rectangle 174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93451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934512" name="Group 176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934513" name="Rectangle 177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93451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934515" name="Text Box 179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934516" name="Group 180"/>
          <p:cNvGrpSpPr>
            <a:grpSpLocks/>
          </p:cNvGrpSpPr>
          <p:nvPr/>
        </p:nvGrpSpPr>
        <p:grpSpPr bwMode="auto">
          <a:xfrm>
            <a:off x="920750" y="1824038"/>
            <a:ext cx="846138" cy="366712"/>
            <a:chOff x="384" y="1149"/>
            <a:chExt cx="533" cy="231"/>
          </a:xfrm>
        </p:grpSpPr>
        <p:grpSp>
          <p:nvGrpSpPr>
            <p:cNvPr id="1934517" name="Group 181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934518" name="Line 182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519" name="Line 183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4520" name="Text Box 184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934521" name="Text Box 185"/>
          <p:cNvSpPr txBox="1">
            <a:spLocks noChangeArrowheads="1"/>
          </p:cNvSpPr>
          <p:nvPr/>
        </p:nvSpPr>
        <p:spPr bwMode="auto">
          <a:xfrm>
            <a:off x="5264150" y="46482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934522" name="Text Box 186"/>
          <p:cNvSpPr txBox="1">
            <a:spLocks noChangeArrowheads="1"/>
          </p:cNvSpPr>
          <p:nvPr/>
        </p:nvSpPr>
        <p:spPr bwMode="auto">
          <a:xfrm>
            <a:off x="5264150" y="48768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934523" name="Group 187"/>
          <p:cNvGrpSpPr>
            <a:grpSpLocks/>
          </p:cNvGrpSpPr>
          <p:nvPr/>
        </p:nvGrpSpPr>
        <p:grpSpPr bwMode="auto">
          <a:xfrm>
            <a:off x="5340350" y="1676400"/>
            <a:ext cx="685800" cy="228600"/>
            <a:chOff x="3168" y="912"/>
            <a:chExt cx="432" cy="144"/>
          </a:xfrm>
        </p:grpSpPr>
        <p:sp>
          <p:nvSpPr>
            <p:cNvPr id="1934524" name="Line 18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525" name="Line 18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4526" name="Group 190"/>
          <p:cNvGrpSpPr>
            <a:grpSpLocks/>
          </p:cNvGrpSpPr>
          <p:nvPr/>
        </p:nvGrpSpPr>
        <p:grpSpPr bwMode="auto">
          <a:xfrm>
            <a:off x="920750" y="2281238"/>
            <a:ext cx="846138" cy="366712"/>
            <a:chOff x="384" y="1437"/>
            <a:chExt cx="533" cy="231"/>
          </a:xfrm>
        </p:grpSpPr>
        <p:grpSp>
          <p:nvGrpSpPr>
            <p:cNvPr id="1934527" name="Group 191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34528" name="Line 192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529" name="Line 193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4530" name="Text Box 194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1934531" name="Text Box 195"/>
          <p:cNvSpPr txBox="1">
            <a:spLocks noChangeArrowheads="1"/>
          </p:cNvSpPr>
          <p:nvPr/>
        </p:nvSpPr>
        <p:spPr bwMode="auto">
          <a:xfrm>
            <a:off x="5264150" y="51054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P5</a:t>
            </a:r>
          </a:p>
        </p:txBody>
      </p:sp>
      <p:grpSp>
        <p:nvGrpSpPr>
          <p:cNvPr id="1934532" name="Group 196"/>
          <p:cNvGrpSpPr>
            <a:grpSpLocks/>
          </p:cNvGrpSpPr>
          <p:nvPr/>
        </p:nvGrpSpPr>
        <p:grpSpPr bwMode="auto">
          <a:xfrm>
            <a:off x="920750" y="2967038"/>
            <a:ext cx="846138" cy="366712"/>
            <a:chOff x="384" y="1869"/>
            <a:chExt cx="533" cy="231"/>
          </a:xfrm>
        </p:grpSpPr>
        <p:grpSp>
          <p:nvGrpSpPr>
            <p:cNvPr id="1934533" name="Group 197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1934534" name="Line 198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535" name="Line 199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4536" name="Text Box 200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grpSp>
        <p:nvGrpSpPr>
          <p:cNvPr id="1934537" name="Group 201"/>
          <p:cNvGrpSpPr>
            <a:grpSpLocks/>
          </p:cNvGrpSpPr>
          <p:nvPr/>
        </p:nvGrpSpPr>
        <p:grpSpPr bwMode="auto">
          <a:xfrm>
            <a:off x="5340350" y="1905000"/>
            <a:ext cx="685800" cy="228600"/>
            <a:chOff x="3168" y="912"/>
            <a:chExt cx="432" cy="144"/>
          </a:xfrm>
        </p:grpSpPr>
        <p:sp>
          <p:nvSpPr>
            <p:cNvPr id="1934538" name="Line 20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539" name="Line 20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34540" name="Text Box 204"/>
          <p:cNvSpPr txBox="1">
            <a:spLocks noChangeArrowheads="1"/>
          </p:cNvSpPr>
          <p:nvPr/>
        </p:nvSpPr>
        <p:spPr bwMode="auto">
          <a:xfrm>
            <a:off x="5264150" y="53340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grpSp>
        <p:nvGrpSpPr>
          <p:cNvPr id="1934541" name="Group 205"/>
          <p:cNvGrpSpPr>
            <a:grpSpLocks/>
          </p:cNvGrpSpPr>
          <p:nvPr/>
        </p:nvGrpSpPr>
        <p:grpSpPr bwMode="auto">
          <a:xfrm>
            <a:off x="1377950" y="2281238"/>
            <a:ext cx="846138" cy="366712"/>
            <a:chOff x="672" y="1437"/>
            <a:chExt cx="533" cy="231"/>
          </a:xfrm>
        </p:grpSpPr>
        <p:grpSp>
          <p:nvGrpSpPr>
            <p:cNvPr id="1934542" name="Group 206"/>
            <p:cNvGrpSpPr>
              <a:grpSpLocks/>
            </p:cNvGrpSpPr>
            <p:nvPr/>
          </p:nvGrpSpPr>
          <p:grpSpPr bwMode="auto">
            <a:xfrm>
              <a:off x="672" y="1488"/>
              <a:ext cx="288" cy="144"/>
              <a:chOff x="3168" y="912"/>
              <a:chExt cx="432" cy="144"/>
            </a:xfrm>
          </p:grpSpPr>
          <p:sp>
            <p:nvSpPr>
              <p:cNvPr id="1934543" name="Line 207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544" name="Line 208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4545" name="Text Box 209"/>
            <p:cNvSpPr txBox="1">
              <a:spLocks noChangeArrowheads="1"/>
            </p:cNvSpPr>
            <p:nvPr/>
          </p:nvSpPr>
          <p:spPr bwMode="auto">
            <a:xfrm>
              <a:off x="911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</p:grpSp>
      <p:sp>
        <p:nvSpPr>
          <p:cNvPr id="1934546" name="Text Box 210"/>
          <p:cNvSpPr txBox="1">
            <a:spLocks noChangeArrowheads="1"/>
          </p:cNvSpPr>
          <p:nvPr/>
        </p:nvSpPr>
        <p:spPr bwMode="auto">
          <a:xfrm>
            <a:off x="539750" y="53340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add         P1            P3      x3                P2</a:t>
            </a:r>
          </a:p>
        </p:txBody>
      </p:sp>
      <p:sp>
        <p:nvSpPr>
          <p:cNvPr id="1934547" name="Text Box 211"/>
          <p:cNvSpPr txBox="1">
            <a:spLocks noChangeArrowheads="1"/>
          </p:cNvSpPr>
          <p:nvPr/>
        </p:nvSpPr>
        <p:spPr bwMode="auto">
          <a:xfrm>
            <a:off x="539750" y="556260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ld           P0                       x6                P4</a:t>
            </a:r>
          </a:p>
        </p:txBody>
      </p:sp>
      <p:sp>
        <p:nvSpPr>
          <p:cNvPr id="1934548" name="Text Box 212"/>
          <p:cNvSpPr txBox="1">
            <a:spLocks noChangeArrowheads="1"/>
          </p:cNvSpPr>
          <p:nvPr/>
        </p:nvSpPr>
        <p:spPr bwMode="auto">
          <a:xfrm>
            <a:off x="5264150" y="556260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P3</a:t>
            </a:r>
          </a:p>
        </p:txBody>
      </p:sp>
      <p:grpSp>
        <p:nvGrpSpPr>
          <p:cNvPr id="1934549" name="Group 213"/>
          <p:cNvGrpSpPr>
            <a:grpSpLocks/>
          </p:cNvGrpSpPr>
          <p:nvPr/>
        </p:nvGrpSpPr>
        <p:grpSpPr bwMode="auto">
          <a:xfrm>
            <a:off x="5340350" y="2133600"/>
            <a:ext cx="685800" cy="228600"/>
            <a:chOff x="3168" y="912"/>
            <a:chExt cx="432" cy="144"/>
          </a:xfrm>
        </p:grpSpPr>
        <p:sp>
          <p:nvSpPr>
            <p:cNvPr id="1934550" name="Line 214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551" name="Line 215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4552" name="Group 216"/>
          <p:cNvGrpSpPr>
            <a:grpSpLocks/>
          </p:cNvGrpSpPr>
          <p:nvPr/>
        </p:nvGrpSpPr>
        <p:grpSpPr bwMode="auto">
          <a:xfrm>
            <a:off x="1377950" y="2967038"/>
            <a:ext cx="846138" cy="366712"/>
            <a:chOff x="672" y="1869"/>
            <a:chExt cx="533" cy="231"/>
          </a:xfrm>
        </p:grpSpPr>
        <p:grpSp>
          <p:nvGrpSpPr>
            <p:cNvPr id="1934553" name="Group 217"/>
            <p:cNvGrpSpPr>
              <a:grpSpLocks/>
            </p:cNvGrpSpPr>
            <p:nvPr/>
          </p:nvGrpSpPr>
          <p:grpSpPr bwMode="auto">
            <a:xfrm>
              <a:off x="672" y="1920"/>
              <a:ext cx="288" cy="144"/>
              <a:chOff x="3168" y="912"/>
              <a:chExt cx="432" cy="144"/>
            </a:xfrm>
          </p:grpSpPr>
          <p:sp>
            <p:nvSpPr>
              <p:cNvPr id="1934554" name="Line 218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34555" name="Line 219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4556" name="Text Box 220"/>
            <p:cNvSpPr txBox="1">
              <a:spLocks noChangeArrowheads="1"/>
            </p:cNvSpPr>
            <p:nvPr/>
          </p:nvSpPr>
          <p:spPr bwMode="auto">
            <a:xfrm>
              <a:off x="911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</p:grpSp>
      <p:grpSp>
        <p:nvGrpSpPr>
          <p:cNvPr id="1934557" name="Group 221"/>
          <p:cNvGrpSpPr>
            <a:grpSpLocks/>
          </p:cNvGrpSpPr>
          <p:nvPr/>
        </p:nvGrpSpPr>
        <p:grpSpPr bwMode="auto">
          <a:xfrm>
            <a:off x="5340350" y="2362200"/>
            <a:ext cx="685800" cy="228600"/>
            <a:chOff x="3168" y="912"/>
            <a:chExt cx="432" cy="144"/>
          </a:xfrm>
        </p:grpSpPr>
        <p:sp>
          <p:nvSpPr>
            <p:cNvPr id="1934558" name="Line 22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559" name="Line 22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4560" name="Group 224"/>
          <p:cNvGrpSpPr>
            <a:grpSpLocks/>
          </p:cNvGrpSpPr>
          <p:nvPr/>
        </p:nvGrpSpPr>
        <p:grpSpPr bwMode="auto">
          <a:xfrm>
            <a:off x="6940550" y="4648200"/>
            <a:ext cx="2051050" cy="701675"/>
            <a:chOff x="4176" y="2928"/>
            <a:chExt cx="1292" cy="442"/>
          </a:xfrm>
        </p:grpSpPr>
        <p:sp>
          <p:nvSpPr>
            <p:cNvPr id="1934561" name="Line 225"/>
            <p:cNvSpPr>
              <a:spLocks noChangeShapeType="1"/>
            </p:cNvSpPr>
            <p:nvPr/>
          </p:nvSpPr>
          <p:spPr bwMode="auto">
            <a:xfrm flipH="1">
              <a:off x="4176" y="3168"/>
              <a:ext cx="19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562" name="Text Box 226"/>
            <p:cNvSpPr txBox="1">
              <a:spLocks noChangeArrowheads="1"/>
            </p:cNvSpPr>
            <p:nvPr/>
          </p:nvSpPr>
          <p:spPr bwMode="auto">
            <a:xfrm>
              <a:off x="4272" y="2928"/>
              <a:ext cx="1196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Execute &amp; Commit</a:t>
              </a:r>
            </a:p>
          </p:txBody>
        </p:sp>
      </p:grpSp>
      <p:grpSp>
        <p:nvGrpSpPr>
          <p:cNvPr id="1934563" name="Group 227"/>
          <p:cNvGrpSpPr>
            <a:grpSpLocks/>
          </p:cNvGrpSpPr>
          <p:nvPr/>
        </p:nvGrpSpPr>
        <p:grpSpPr bwMode="auto">
          <a:xfrm>
            <a:off x="2138363" y="1366838"/>
            <a:ext cx="2773362" cy="4587875"/>
            <a:chOff x="1151" y="861"/>
            <a:chExt cx="1747" cy="2890"/>
          </a:xfrm>
        </p:grpSpPr>
        <p:sp>
          <p:nvSpPr>
            <p:cNvPr id="1934564" name="Text Box 228"/>
            <p:cNvSpPr txBox="1">
              <a:spLocks noChangeArrowheads="1"/>
            </p:cNvSpPr>
            <p:nvPr/>
          </p:nvSpPr>
          <p:spPr bwMode="auto">
            <a:xfrm>
              <a:off x="1151" y="3069"/>
              <a:ext cx="2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4565" name="Text Box 229"/>
            <p:cNvSpPr txBox="1">
              <a:spLocks noChangeArrowheads="1"/>
            </p:cNvSpPr>
            <p:nvPr/>
          </p:nvSpPr>
          <p:spPr bwMode="auto">
            <a:xfrm>
              <a:off x="1151" y="3501"/>
              <a:ext cx="2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4566" name="Text Box 230"/>
            <p:cNvSpPr txBox="1">
              <a:spLocks noChangeArrowheads="1"/>
            </p:cNvSpPr>
            <p:nvPr/>
          </p:nvSpPr>
          <p:spPr bwMode="auto">
            <a:xfrm>
              <a:off x="2692" y="877"/>
              <a:ext cx="20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4567" name="Text Box 231"/>
            <p:cNvSpPr txBox="1">
              <a:spLocks noChangeArrowheads="1"/>
            </p:cNvSpPr>
            <p:nvPr/>
          </p:nvSpPr>
          <p:spPr bwMode="auto">
            <a:xfrm>
              <a:off x="1787" y="861"/>
              <a:ext cx="54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&lt;x1&gt;</a:t>
              </a:r>
            </a:p>
          </p:txBody>
        </p:sp>
      </p:grpSp>
      <p:sp>
        <p:nvSpPr>
          <p:cNvPr id="1934568" name="Text Box 232"/>
          <p:cNvSpPr txBox="1">
            <a:spLocks noChangeArrowheads="1"/>
          </p:cNvSpPr>
          <p:nvPr/>
        </p:nvSpPr>
        <p:spPr bwMode="auto">
          <a:xfrm>
            <a:off x="5416550" y="25146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934569" name="Text Box 233"/>
          <p:cNvSpPr txBox="1">
            <a:spLocks noChangeArrowheads="1"/>
          </p:cNvSpPr>
          <p:nvPr/>
        </p:nvSpPr>
        <p:spPr bwMode="auto">
          <a:xfrm>
            <a:off x="996950" y="4876800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</a:p>
        </p:txBody>
      </p:sp>
      <p:grpSp>
        <p:nvGrpSpPr>
          <p:cNvPr id="1934570" name="Group 234"/>
          <p:cNvGrpSpPr>
            <a:grpSpLocks/>
          </p:cNvGrpSpPr>
          <p:nvPr/>
        </p:nvGrpSpPr>
        <p:grpSpPr bwMode="auto">
          <a:xfrm>
            <a:off x="2444750" y="1828800"/>
            <a:ext cx="3733800" cy="3733800"/>
            <a:chOff x="1344" y="1152"/>
            <a:chExt cx="2352" cy="2352"/>
          </a:xfrm>
        </p:grpSpPr>
        <p:sp>
          <p:nvSpPr>
            <p:cNvPr id="1934571" name="Line 235"/>
            <p:cNvSpPr>
              <a:spLocks noChangeShapeType="1"/>
            </p:cNvSpPr>
            <p:nvPr/>
          </p:nvSpPr>
          <p:spPr bwMode="auto">
            <a:xfrm flipH="1">
              <a:off x="1344" y="3216"/>
              <a:ext cx="2352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572" name="Line 236"/>
            <p:cNvSpPr>
              <a:spLocks noChangeShapeType="1"/>
            </p:cNvSpPr>
            <p:nvPr/>
          </p:nvSpPr>
          <p:spPr bwMode="auto">
            <a:xfrm flipH="1" flipV="1">
              <a:off x="2784" y="1152"/>
              <a:ext cx="912" cy="201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4573" name="Group 237"/>
          <p:cNvGrpSpPr>
            <a:grpSpLocks/>
          </p:cNvGrpSpPr>
          <p:nvPr/>
        </p:nvGrpSpPr>
        <p:grpSpPr bwMode="auto">
          <a:xfrm>
            <a:off x="2138363" y="1595438"/>
            <a:ext cx="2765425" cy="4130675"/>
            <a:chOff x="1151" y="1005"/>
            <a:chExt cx="1742" cy="2602"/>
          </a:xfrm>
        </p:grpSpPr>
        <p:sp>
          <p:nvSpPr>
            <p:cNvPr id="1934574" name="Text Box 238"/>
            <p:cNvSpPr txBox="1">
              <a:spLocks noChangeArrowheads="1"/>
            </p:cNvSpPr>
            <p:nvPr/>
          </p:nvSpPr>
          <p:spPr bwMode="auto">
            <a:xfrm>
              <a:off x="1151" y="3357"/>
              <a:ext cx="2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4575" name="Text Box 239"/>
            <p:cNvSpPr txBox="1">
              <a:spLocks noChangeArrowheads="1"/>
            </p:cNvSpPr>
            <p:nvPr/>
          </p:nvSpPr>
          <p:spPr bwMode="auto">
            <a:xfrm>
              <a:off x="2687" y="1005"/>
              <a:ext cx="20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934576" name="Text Box 240"/>
            <p:cNvSpPr txBox="1">
              <a:spLocks noChangeArrowheads="1"/>
            </p:cNvSpPr>
            <p:nvPr/>
          </p:nvSpPr>
          <p:spPr bwMode="auto">
            <a:xfrm>
              <a:off x="1787" y="1005"/>
              <a:ext cx="54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&lt;x3&gt;</a:t>
              </a:r>
            </a:p>
          </p:txBody>
        </p:sp>
      </p:grpSp>
      <p:sp>
        <p:nvSpPr>
          <p:cNvPr id="1934577" name="Line 241"/>
          <p:cNvSpPr>
            <a:spLocks noChangeShapeType="1"/>
          </p:cNvSpPr>
          <p:nvPr/>
        </p:nvSpPr>
        <p:spPr bwMode="auto">
          <a:xfrm flipH="1" flipV="1">
            <a:off x="4730750" y="3276600"/>
            <a:ext cx="609600" cy="1752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934578" name="Group 242"/>
          <p:cNvGrpSpPr>
            <a:grpSpLocks/>
          </p:cNvGrpSpPr>
          <p:nvPr/>
        </p:nvGrpSpPr>
        <p:grpSpPr bwMode="auto">
          <a:xfrm>
            <a:off x="3206750" y="3048000"/>
            <a:ext cx="1676400" cy="228600"/>
            <a:chOff x="3168" y="912"/>
            <a:chExt cx="432" cy="144"/>
          </a:xfrm>
        </p:grpSpPr>
        <p:sp>
          <p:nvSpPr>
            <p:cNvPr id="1934579" name="Line 243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4580" name="Line 244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934581" name="Line 245"/>
          <p:cNvSpPr>
            <a:spLocks noChangeShapeType="1"/>
          </p:cNvSpPr>
          <p:nvPr/>
        </p:nvSpPr>
        <p:spPr bwMode="auto">
          <a:xfrm flipV="1">
            <a:off x="5492750" y="3048000"/>
            <a:ext cx="76200" cy="1905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34582" name="Text Box 246"/>
          <p:cNvSpPr txBox="1">
            <a:spLocks noChangeArrowheads="1"/>
          </p:cNvSpPr>
          <p:nvPr/>
        </p:nvSpPr>
        <p:spPr bwMode="auto">
          <a:xfrm>
            <a:off x="5416550" y="27432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</p:spTree>
    <p:extLst>
      <p:ext uri="{BB962C8B-B14F-4D97-AF65-F5344CB8AC3E}">
        <p14:creationId xmlns:p14="http://schemas.microsoft.com/office/powerpoint/2010/main" val="37075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4423" grpId="0" autoUpdateAnimBg="0"/>
      <p:bldP spid="1934569" grpId="0" autoUpdateAnimBg="0"/>
      <p:bldP spid="1934577" grpId="0" animBg="1"/>
      <p:bldP spid="1934581" grpId="0" animBg="1"/>
      <p:bldP spid="193458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Repairing Rename at Traps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MIPS R10K rename table is repaired by </a:t>
            </a:r>
            <a:r>
              <a:rPr lang="en-US" dirty="0" err="1"/>
              <a:t>unrenaming</a:t>
            </a:r>
            <a:r>
              <a:rPr lang="en-US" dirty="0"/>
              <a:t> instructions in reverse order using the </a:t>
            </a:r>
            <a:r>
              <a:rPr lang="en-US" dirty="0" err="1"/>
              <a:t>PRd</a:t>
            </a:r>
            <a:r>
              <a:rPr lang="en-US" dirty="0"/>
              <a:t>/</a:t>
            </a:r>
            <a:r>
              <a:rPr lang="en-US" dirty="0" err="1"/>
              <a:t>LPRd</a:t>
            </a:r>
            <a:r>
              <a:rPr lang="en-US" dirty="0"/>
              <a:t> fields</a:t>
            </a:r>
          </a:p>
          <a:p>
            <a:r>
              <a:rPr lang="en-US" dirty="0"/>
              <a:t>Alpha 21264 had similar physical register file scheme, but kept complete rename table snapshots for each instruction in ROB (80 snapshots total)</a:t>
            </a:r>
          </a:p>
          <a:p>
            <a:pPr lvl="1"/>
            <a:r>
              <a:rPr lang="en-US" dirty="0"/>
              <a:t>Flash copy all bits from snapshot to active table in one 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6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386" name="Rectangle 2"/>
          <p:cNvSpPr>
            <a:spLocks noChangeArrowheads="1"/>
          </p:cNvSpPr>
          <p:nvPr/>
        </p:nvSpPr>
        <p:spPr bwMode="auto">
          <a:xfrm>
            <a:off x="685800" y="1790700"/>
            <a:ext cx="2895600" cy="24384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3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Reorder Buffer Holds Active Instructions</a:t>
            </a:r>
            <a:br>
              <a:rPr lang="en-US"/>
            </a:br>
            <a:r>
              <a:rPr lang="en-US"/>
              <a:t>(Decoded but not Committed)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A47-290D-9D41-BDED-B8FF7E7B476D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36389" name="Text Box 5"/>
          <p:cNvSpPr txBox="1">
            <a:spLocks noChangeArrowheads="1"/>
          </p:cNvSpPr>
          <p:nvPr/>
        </p:nvSpPr>
        <p:spPr bwMode="auto">
          <a:xfrm>
            <a:off x="1044575" y="1409700"/>
            <a:ext cx="22912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(Older instructions)</a:t>
            </a:r>
          </a:p>
        </p:txBody>
      </p:sp>
      <p:sp>
        <p:nvSpPr>
          <p:cNvPr id="1936390" name="Text Box 6"/>
          <p:cNvSpPr txBox="1">
            <a:spLocks noChangeArrowheads="1"/>
          </p:cNvSpPr>
          <p:nvPr/>
        </p:nvSpPr>
        <p:spPr bwMode="auto">
          <a:xfrm>
            <a:off x="1044575" y="4991100"/>
            <a:ext cx="240682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(Newer instructions)</a:t>
            </a:r>
          </a:p>
        </p:txBody>
      </p:sp>
      <p:sp>
        <p:nvSpPr>
          <p:cNvPr id="1936391" name="Text Box 7"/>
          <p:cNvSpPr txBox="1">
            <a:spLocks noChangeArrowheads="1"/>
          </p:cNvSpPr>
          <p:nvPr/>
        </p:nvSpPr>
        <p:spPr bwMode="auto">
          <a:xfrm>
            <a:off x="1452563" y="5792788"/>
            <a:ext cx="108799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Cycle </a:t>
            </a:r>
            <a:r>
              <a:rPr lang="en-US" sz="2400" b="1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</a:t>
            </a:r>
          </a:p>
        </p:txBody>
      </p:sp>
      <p:grpSp>
        <p:nvGrpSpPr>
          <p:cNvPr id="1936392" name="Group 8"/>
          <p:cNvGrpSpPr>
            <a:grpSpLocks/>
          </p:cNvGrpSpPr>
          <p:nvPr/>
        </p:nvGrpSpPr>
        <p:grpSpPr bwMode="auto">
          <a:xfrm>
            <a:off x="3810000" y="1409700"/>
            <a:ext cx="4800600" cy="4845051"/>
            <a:chOff x="2400" y="1008"/>
            <a:chExt cx="3024" cy="3052"/>
          </a:xfrm>
        </p:grpSpPr>
        <p:sp>
          <p:nvSpPr>
            <p:cNvPr id="1936393" name="Rectangle 9"/>
            <p:cNvSpPr>
              <a:spLocks noChangeArrowheads="1"/>
            </p:cNvSpPr>
            <p:nvPr/>
          </p:nvSpPr>
          <p:spPr bwMode="auto">
            <a:xfrm>
              <a:off x="3552" y="1488"/>
              <a:ext cx="1824" cy="1776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6394" name="Rectangle 10"/>
            <p:cNvSpPr>
              <a:spLocks noChangeArrowheads="1"/>
            </p:cNvSpPr>
            <p:nvPr/>
          </p:nvSpPr>
          <p:spPr bwMode="auto">
            <a:xfrm>
              <a:off x="3600" y="1008"/>
              <a:ext cx="1824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…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ld x1, (x3)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add x3, x1, x2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sub x6, x7, x9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add x3, x3, x6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ld x6, (x1)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add x6, x6, x3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 err="1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sd</a:t>
              </a: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 x6, (x1)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ld x6, (x1)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…</a:t>
              </a:r>
            </a:p>
          </p:txBody>
        </p:sp>
        <p:sp>
          <p:nvSpPr>
            <p:cNvPr id="1936395" name="AutoShape 11"/>
            <p:cNvSpPr>
              <a:spLocks/>
            </p:cNvSpPr>
            <p:nvPr/>
          </p:nvSpPr>
          <p:spPr bwMode="auto">
            <a:xfrm>
              <a:off x="2400" y="1248"/>
              <a:ext cx="144" cy="24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6396" name="Line 12"/>
            <p:cNvSpPr>
              <a:spLocks noChangeShapeType="1"/>
            </p:cNvSpPr>
            <p:nvPr/>
          </p:nvSpPr>
          <p:spPr bwMode="auto">
            <a:xfrm>
              <a:off x="2544" y="1368"/>
              <a:ext cx="8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6397" name="Text Box 13"/>
            <p:cNvSpPr txBox="1">
              <a:spLocks noChangeArrowheads="1"/>
            </p:cNvSpPr>
            <p:nvPr/>
          </p:nvSpPr>
          <p:spPr bwMode="auto">
            <a:xfrm>
              <a:off x="2544" y="1104"/>
              <a:ext cx="792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i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Commit</a:t>
              </a:r>
            </a:p>
          </p:txBody>
        </p:sp>
        <p:sp>
          <p:nvSpPr>
            <p:cNvPr id="1936398" name="AutoShape 14"/>
            <p:cNvSpPr>
              <a:spLocks/>
            </p:cNvSpPr>
            <p:nvPr/>
          </p:nvSpPr>
          <p:spPr bwMode="auto">
            <a:xfrm>
              <a:off x="2400" y="2784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6399" name="Line 15"/>
            <p:cNvSpPr>
              <a:spLocks noChangeShapeType="1"/>
            </p:cNvSpPr>
            <p:nvPr/>
          </p:nvSpPr>
          <p:spPr bwMode="auto">
            <a:xfrm>
              <a:off x="2544" y="3024"/>
              <a:ext cx="8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6400" name="Text Box 16"/>
            <p:cNvSpPr txBox="1">
              <a:spLocks noChangeArrowheads="1"/>
            </p:cNvSpPr>
            <p:nvPr/>
          </p:nvSpPr>
          <p:spPr bwMode="auto">
            <a:xfrm>
              <a:off x="2646" y="2784"/>
              <a:ext cx="597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Fetch</a:t>
              </a:r>
            </a:p>
          </p:txBody>
        </p:sp>
        <p:sp>
          <p:nvSpPr>
            <p:cNvPr id="1936401" name="Text Box 17"/>
            <p:cNvSpPr txBox="1">
              <a:spLocks noChangeArrowheads="1"/>
            </p:cNvSpPr>
            <p:nvPr/>
          </p:nvSpPr>
          <p:spPr bwMode="auto">
            <a:xfrm>
              <a:off x="3884" y="3769"/>
              <a:ext cx="96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Cycle </a:t>
              </a:r>
              <a:r>
                <a:rPr lang="en-US" sz="2400" b="1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 + 1</a:t>
              </a:r>
            </a:p>
          </p:txBody>
        </p:sp>
        <p:sp>
          <p:nvSpPr>
            <p:cNvPr id="1936402" name="AutoShape 18"/>
            <p:cNvSpPr>
              <a:spLocks/>
            </p:cNvSpPr>
            <p:nvPr/>
          </p:nvSpPr>
          <p:spPr bwMode="auto">
            <a:xfrm>
              <a:off x="2400" y="1580"/>
              <a:ext cx="144" cy="1126"/>
            </a:xfrm>
            <a:prstGeom prst="rightBrace">
              <a:avLst>
                <a:gd name="adj1" fmla="val 6516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6403" name="Line 19"/>
            <p:cNvSpPr>
              <a:spLocks noChangeShapeType="1"/>
            </p:cNvSpPr>
            <p:nvPr/>
          </p:nvSpPr>
          <p:spPr bwMode="auto">
            <a:xfrm flipV="1">
              <a:off x="2544" y="2146"/>
              <a:ext cx="8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36404" name="Text Box 20"/>
            <p:cNvSpPr txBox="1">
              <a:spLocks noChangeArrowheads="1"/>
            </p:cNvSpPr>
            <p:nvPr/>
          </p:nvSpPr>
          <p:spPr bwMode="auto">
            <a:xfrm>
              <a:off x="2537" y="1814"/>
              <a:ext cx="787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i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Execute</a:t>
              </a:r>
            </a:p>
          </p:txBody>
        </p:sp>
      </p:grp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685800" y="1371600"/>
            <a:ext cx="2895600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…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ld x1, 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add x3, x1, x2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sub x6, x7, x9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ld x6, (x1)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add x6, x6, x3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 err="1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sd</a:t>
            </a: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 x6, (x1)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ld x6, (x1)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…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352800" y="1447800"/>
            <a:ext cx="2286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505200" y="1066800"/>
            <a:ext cx="194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ROB contents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5257800" y="1447800"/>
            <a:ext cx="4572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6532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Issue Window from ROB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7024-9DC7-9744-9B08-901ADB81E3EC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14400" y="4191000"/>
            <a:ext cx="4032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Reorder buffer used to hold exception information for commit.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04801" y="1143000"/>
            <a:ext cx="4032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The issue window holds only instructions that have been decoded and renamed but not issued into execution.  Has register tags and presence bits, and pointer to ROB entry.</a:t>
            </a:r>
          </a:p>
          <a:p>
            <a:pPr eaLnBrk="1" hangingPunct="1">
              <a:spcBef>
                <a:spcPct val="0"/>
              </a:spcBef>
            </a:pP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4343400" y="1828800"/>
            <a:ext cx="4648200" cy="1143000"/>
            <a:chOff x="3276600" y="3124200"/>
            <a:chExt cx="4648200" cy="114300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038600" y="3124200"/>
              <a:ext cx="6858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038600" y="3352800"/>
              <a:ext cx="6858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038600" y="3581400"/>
              <a:ext cx="6858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4038600" y="3810000"/>
              <a:ext cx="6858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4038600" y="4038600"/>
              <a:ext cx="6858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4724400" y="3124200"/>
              <a:ext cx="381000" cy="1143000"/>
              <a:chOff x="1066800" y="3581400"/>
              <a:chExt cx="381000" cy="1143000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066800" y="35814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p1</a:t>
                </a: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1066800" y="38100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1066800" y="40386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1066800" y="42672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1066800" y="44958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5105400" y="3124200"/>
              <a:ext cx="609600" cy="1143000"/>
              <a:chOff x="5105400" y="3124200"/>
              <a:chExt cx="838200" cy="1143000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5105400" y="31242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PR1</a:t>
                </a: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5105400" y="33528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5105400" y="35814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5105400" y="38100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5105400" y="40386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5715000" y="3124200"/>
              <a:ext cx="381000" cy="1143000"/>
              <a:chOff x="5943600" y="3124200"/>
              <a:chExt cx="381000" cy="1143000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5943600" y="31242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p2</a:t>
                </a: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5943600" y="33528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5943600" y="35814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5943600" y="38100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1" name="Rectangle 35"/>
              <p:cNvSpPr>
                <a:spLocks noChangeArrowheads="1"/>
              </p:cNvSpPr>
              <p:nvPr/>
            </p:nvSpPr>
            <p:spPr bwMode="auto">
              <a:xfrm>
                <a:off x="5943600" y="40386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096000" y="3124200"/>
              <a:ext cx="685800" cy="1143000"/>
              <a:chOff x="6324600" y="3124200"/>
              <a:chExt cx="838200" cy="1143000"/>
            </a:xfrm>
          </p:grpSpPr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324600" y="31242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PR2</a:t>
                </a: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6324600" y="33528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24600" y="35814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6324600" y="38100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2" name="Rectangle 36"/>
              <p:cNvSpPr>
                <a:spLocks noChangeArrowheads="1"/>
              </p:cNvSpPr>
              <p:nvPr/>
            </p:nvSpPr>
            <p:spPr bwMode="auto">
              <a:xfrm>
                <a:off x="6324600" y="40386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781800" y="3124200"/>
              <a:ext cx="609600" cy="1143000"/>
              <a:chOff x="3505200" y="3581400"/>
              <a:chExt cx="838200" cy="1143000"/>
            </a:xfrm>
          </p:grpSpPr>
          <p:sp>
            <p:nvSpPr>
              <p:cNvPr id="111" name="Rectangle 8"/>
              <p:cNvSpPr>
                <a:spLocks noChangeArrowheads="1"/>
              </p:cNvSpPr>
              <p:nvPr/>
            </p:nvSpPr>
            <p:spPr bwMode="auto">
              <a:xfrm>
                <a:off x="3505200" y="35814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12" name="Rectangle 15"/>
              <p:cNvSpPr>
                <a:spLocks noChangeArrowheads="1"/>
              </p:cNvSpPr>
              <p:nvPr/>
            </p:nvSpPr>
            <p:spPr bwMode="auto">
              <a:xfrm>
                <a:off x="3505200" y="38100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13" name="Rectangle 22"/>
              <p:cNvSpPr>
                <a:spLocks noChangeArrowheads="1"/>
              </p:cNvSpPr>
              <p:nvPr/>
            </p:nvSpPr>
            <p:spPr bwMode="auto">
              <a:xfrm>
                <a:off x="3505200" y="40386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14" name="Rectangle 29"/>
              <p:cNvSpPr>
                <a:spLocks noChangeArrowheads="1"/>
              </p:cNvSpPr>
              <p:nvPr/>
            </p:nvSpPr>
            <p:spPr bwMode="auto">
              <a:xfrm>
                <a:off x="3505200" y="42672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15" name="Rectangle 36"/>
              <p:cNvSpPr>
                <a:spLocks noChangeArrowheads="1"/>
              </p:cNvSpPr>
              <p:nvPr/>
            </p:nvSpPr>
            <p:spPr bwMode="auto">
              <a:xfrm>
                <a:off x="3505200" y="44958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276600" y="3124200"/>
              <a:ext cx="381000" cy="1143000"/>
              <a:chOff x="1066800" y="3581400"/>
              <a:chExt cx="381000" cy="1143000"/>
            </a:xfrm>
          </p:grpSpPr>
          <p:sp>
            <p:nvSpPr>
              <p:cNvPr id="119" name="Rectangle 5"/>
              <p:cNvSpPr>
                <a:spLocks noChangeArrowheads="1"/>
              </p:cNvSpPr>
              <p:nvPr/>
            </p:nvSpPr>
            <p:spPr bwMode="auto">
              <a:xfrm>
                <a:off x="1066800" y="35814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use</a:t>
                </a:r>
              </a:p>
            </p:txBody>
          </p:sp>
          <p:sp>
            <p:nvSpPr>
              <p:cNvPr id="120" name="Rectangle 12"/>
              <p:cNvSpPr>
                <a:spLocks noChangeArrowheads="1"/>
              </p:cNvSpPr>
              <p:nvPr/>
            </p:nvSpPr>
            <p:spPr bwMode="auto">
              <a:xfrm>
                <a:off x="1066800" y="38100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1" name="Rectangle 19"/>
              <p:cNvSpPr>
                <a:spLocks noChangeArrowheads="1"/>
              </p:cNvSpPr>
              <p:nvPr/>
            </p:nvSpPr>
            <p:spPr bwMode="auto">
              <a:xfrm>
                <a:off x="1066800" y="40386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2" name="Rectangle 26"/>
              <p:cNvSpPr>
                <a:spLocks noChangeArrowheads="1"/>
              </p:cNvSpPr>
              <p:nvPr/>
            </p:nvSpPr>
            <p:spPr bwMode="auto">
              <a:xfrm>
                <a:off x="1066800" y="42672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3" name="Rectangle 33"/>
              <p:cNvSpPr>
                <a:spLocks noChangeArrowheads="1"/>
              </p:cNvSpPr>
              <p:nvPr/>
            </p:nvSpPr>
            <p:spPr bwMode="auto">
              <a:xfrm>
                <a:off x="1066800" y="44958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657600" y="3124200"/>
              <a:ext cx="381000" cy="1143000"/>
              <a:chOff x="1066800" y="3581400"/>
              <a:chExt cx="381000" cy="1143000"/>
            </a:xfrm>
          </p:grpSpPr>
          <p:sp>
            <p:nvSpPr>
              <p:cNvPr id="125" name="Rectangle 5"/>
              <p:cNvSpPr>
                <a:spLocks noChangeArrowheads="1"/>
              </p:cNvSpPr>
              <p:nvPr/>
            </p:nvSpPr>
            <p:spPr bwMode="auto">
              <a:xfrm>
                <a:off x="1066800" y="35814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ex</a:t>
                </a:r>
              </a:p>
            </p:txBody>
          </p:sp>
          <p:sp>
            <p:nvSpPr>
              <p:cNvPr id="126" name="Rectangle 12"/>
              <p:cNvSpPr>
                <a:spLocks noChangeArrowheads="1"/>
              </p:cNvSpPr>
              <p:nvPr/>
            </p:nvSpPr>
            <p:spPr bwMode="auto">
              <a:xfrm>
                <a:off x="1066800" y="38100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7" name="Rectangle 19"/>
              <p:cNvSpPr>
                <a:spLocks noChangeArrowheads="1"/>
              </p:cNvSpPr>
              <p:nvPr/>
            </p:nvSpPr>
            <p:spPr bwMode="auto">
              <a:xfrm>
                <a:off x="1066800" y="40386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8" name="Rectangle 26"/>
              <p:cNvSpPr>
                <a:spLocks noChangeArrowheads="1"/>
              </p:cNvSpPr>
              <p:nvPr/>
            </p:nvSpPr>
            <p:spPr bwMode="auto">
              <a:xfrm>
                <a:off x="1066800" y="42672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9" name="Rectangle 33"/>
              <p:cNvSpPr>
                <a:spLocks noChangeArrowheads="1"/>
              </p:cNvSpPr>
              <p:nvPr/>
            </p:nvSpPr>
            <p:spPr bwMode="auto">
              <a:xfrm>
                <a:off x="1066800" y="44958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7315200" y="3124200"/>
              <a:ext cx="609600" cy="1143000"/>
              <a:chOff x="3505200" y="3581400"/>
              <a:chExt cx="838200" cy="1143000"/>
            </a:xfrm>
          </p:grpSpPr>
          <p:sp>
            <p:nvSpPr>
              <p:cNvPr id="144" name="Rectangle 8"/>
              <p:cNvSpPr>
                <a:spLocks noChangeArrowheads="1"/>
              </p:cNvSpPr>
              <p:nvPr/>
            </p:nvSpPr>
            <p:spPr bwMode="auto">
              <a:xfrm>
                <a:off x="3505200" y="35814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ROB#</a:t>
                </a:r>
              </a:p>
            </p:txBody>
          </p:sp>
          <p:sp>
            <p:nvSpPr>
              <p:cNvPr id="145" name="Rectangle 15"/>
              <p:cNvSpPr>
                <a:spLocks noChangeArrowheads="1"/>
              </p:cNvSpPr>
              <p:nvPr/>
            </p:nvSpPr>
            <p:spPr bwMode="auto">
              <a:xfrm>
                <a:off x="3505200" y="38100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6" name="Rectangle 22"/>
              <p:cNvSpPr>
                <a:spLocks noChangeArrowheads="1"/>
              </p:cNvSpPr>
              <p:nvPr/>
            </p:nvSpPr>
            <p:spPr bwMode="auto">
              <a:xfrm>
                <a:off x="3505200" y="40386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7" name="Rectangle 29"/>
              <p:cNvSpPr>
                <a:spLocks noChangeArrowheads="1"/>
              </p:cNvSpPr>
              <p:nvPr/>
            </p:nvSpPr>
            <p:spPr bwMode="auto">
              <a:xfrm>
                <a:off x="3505200" y="42672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8" name="Rectangle 36"/>
              <p:cNvSpPr>
                <a:spLocks noChangeArrowheads="1"/>
              </p:cNvSpPr>
              <p:nvPr/>
            </p:nvSpPr>
            <p:spPr bwMode="auto">
              <a:xfrm>
                <a:off x="3505200" y="44958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838200" y="5943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ROB is usually several times larger than issue window – why? 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3886200" y="3657600"/>
            <a:ext cx="5167080" cy="1864703"/>
            <a:chOff x="3611795" y="3505810"/>
            <a:chExt cx="5167080" cy="1864703"/>
          </a:xfrm>
        </p:grpSpPr>
        <p:grpSp>
          <p:nvGrpSpPr>
            <p:cNvPr id="163" name="Group 162"/>
            <p:cNvGrpSpPr/>
            <p:nvPr/>
          </p:nvGrpSpPr>
          <p:grpSpPr>
            <a:xfrm>
              <a:off x="5578475" y="3541713"/>
              <a:ext cx="685800" cy="1828800"/>
              <a:chOff x="5578475" y="3541713"/>
              <a:chExt cx="685800" cy="1828800"/>
            </a:xfrm>
          </p:grpSpPr>
          <p:sp>
            <p:nvSpPr>
              <p:cNvPr id="64" name="Rectangle 58"/>
              <p:cNvSpPr>
                <a:spLocks noChangeArrowheads="1"/>
              </p:cNvSpPr>
              <p:nvPr/>
            </p:nvSpPr>
            <p:spPr bwMode="auto">
              <a:xfrm>
                <a:off x="5578475" y="35417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Rd</a:t>
                </a:r>
              </a:p>
            </p:txBody>
          </p:sp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5578475" y="37703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6" name="Rectangle 60"/>
              <p:cNvSpPr>
                <a:spLocks noChangeArrowheads="1"/>
              </p:cNvSpPr>
              <p:nvPr/>
            </p:nvSpPr>
            <p:spPr bwMode="auto">
              <a:xfrm>
                <a:off x="5578475" y="39989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7" name="Rectangle 61"/>
              <p:cNvSpPr>
                <a:spLocks noChangeArrowheads="1"/>
              </p:cNvSpPr>
              <p:nvPr/>
            </p:nvSpPr>
            <p:spPr bwMode="auto">
              <a:xfrm>
                <a:off x="5578475" y="42275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8" name="Rectangle 62"/>
              <p:cNvSpPr>
                <a:spLocks noChangeArrowheads="1"/>
              </p:cNvSpPr>
              <p:nvPr/>
            </p:nvSpPr>
            <p:spPr bwMode="auto">
              <a:xfrm>
                <a:off x="5578475" y="44561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9" name="Rectangle 63"/>
              <p:cNvSpPr>
                <a:spLocks noChangeArrowheads="1"/>
              </p:cNvSpPr>
              <p:nvPr/>
            </p:nvSpPr>
            <p:spPr bwMode="auto">
              <a:xfrm>
                <a:off x="5578475" y="46847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0" name="Rectangle 64"/>
              <p:cNvSpPr>
                <a:spLocks noChangeArrowheads="1"/>
              </p:cNvSpPr>
              <p:nvPr/>
            </p:nvSpPr>
            <p:spPr bwMode="auto">
              <a:xfrm>
                <a:off x="5578475" y="49133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1" name="Rectangle 65"/>
              <p:cNvSpPr>
                <a:spLocks noChangeArrowheads="1"/>
              </p:cNvSpPr>
              <p:nvPr/>
            </p:nvSpPr>
            <p:spPr bwMode="auto">
              <a:xfrm>
                <a:off x="5578475" y="51419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6264275" y="3541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LPRd</a:t>
              </a: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6264275" y="3770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6264275" y="3998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6264275" y="42275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6264275" y="44561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6264275" y="4684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6264275" y="4913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6264275" y="5141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2" name="Rectangle 68"/>
            <p:cNvSpPr>
              <a:spLocks noChangeArrowheads="1"/>
            </p:cNvSpPr>
            <p:nvPr/>
          </p:nvSpPr>
          <p:spPr bwMode="auto">
            <a:xfrm>
              <a:off x="7102475" y="3541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</p:txBody>
        </p:sp>
        <p:sp>
          <p:nvSpPr>
            <p:cNvPr id="93" name="Rectangle 69"/>
            <p:cNvSpPr>
              <a:spLocks noChangeArrowheads="1"/>
            </p:cNvSpPr>
            <p:nvPr/>
          </p:nvSpPr>
          <p:spPr bwMode="auto">
            <a:xfrm>
              <a:off x="7102475" y="3770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4" name="Rectangle 70"/>
            <p:cNvSpPr>
              <a:spLocks noChangeArrowheads="1"/>
            </p:cNvSpPr>
            <p:nvPr/>
          </p:nvSpPr>
          <p:spPr bwMode="auto">
            <a:xfrm>
              <a:off x="7102475" y="3998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5" name="Rectangle 71"/>
            <p:cNvSpPr>
              <a:spLocks noChangeArrowheads="1"/>
            </p:cNvSpPr>
            <p:nvPr/>
          </p:nvSpPr>
          <p:spPr bwMode="auto">
            <a:xfrm>
              <a:off x="7102475" y="42275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6" name="Rectangle 72"/>
            <p:cNvSpPr>
              <a:spLocks noChangeArrowheads="1"/>
            </p:cNvSpPr>
            <p:nvPr/>
          </p:nvSpPr>
          <p:spPr bwMode="auto">
            <a:xfrm>
              <a:off x="7102475" y="44561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7" name="Rectangle 73"/>
            <p:cNvSpPr>
              <a:spLocks noChangeArrowheads="1"/>
            </p:cNvSpPr>
            <p:nvPr/>
          </p:nvSpPr>
          <p:spPr bwMode="auto">
            <a:xfrm>
              <a:off x="7102475" y="4684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8" name="Rectangle 74"/>
            <p:cNvSpPr>
              <a:spLocks noChangeArrowheads="1"/>
            </p:cNvSpPr>
            <p:nvPr/>
          </p:nvSpPr>
          <p:spPr bwMode="auto">
            <a:xfrm>
              <a:off x="7102475" y="4913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7102475" y="5141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1" name="Rectangle 68"/>
            <p:cNvSpPr>
              <a:spLocks noChangeArrowheads="1"/>
            </p:cNvSpPr>
            <p:nvPr/>
          </p:nvSpPr>
          <p:spPr bwMode="auto">
            <a:xfrm>
              <a:off x="7940675" y="3541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Except?</a:t>
              </a:r>
            </a:p>
          </p:txBody>
        </p:sp>
        <p:sp>
          <p:nvSpPr>
            <p:cNvPr id="102" name="Rectangle 69"/>
            <p:cNvSpPr>
              <a:spLocks noChangeArrowheads="1"/>
            </p:cNvSpPr>
            <p:nvPr/>
          </p:nvSpPr>
          <p:spPr bwMode="auto">
            <a:xfrm>
              <a:off x="7940675" y="3770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3" name="Rectangle 70"/>
            <p:cNvSpPr>
              <a:spLocks noChangeArrowheads="1"/>
            </p:cNvSpPr>
            <p:nvPr/>
          </p:nvSpPr>
          <p:spPr bwMode="auto">
            <a:xfrm>
              <a:off x="7940675" y="3998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4" name="Rectangle 71"/>
            <p:cNvSpPr>
              <a:spLocks noChangeArrowheads="1"/>
            </p:cNvSpPr>
            <p:nvPr/>
          </p:nvSpPr>
          <p:spPr bwMode="auto">
            <a:xfrm>
              <a:off x="7940675" y="42275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5" name="Rectangle 72"/>
            <p:cNvSpPr>
              <a:spLocks noChangeArrowheads="1"/>
            </p:cNvSpPr>
            <p:nvPr/>
          </p:nvSpPr>
          <p:spPr bwMode="auto">
            <a:xfrm>
              <a:off x="7940675" y="44561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6" name="Rectangle 73"/>
            <p:cNvSpPr>
              <a:spLocks noChangeArrowheads="1"/>
            </p:cNvSpPr>
            <p:nvPr/>
          </p:nvSpPr>
          <p:spPr bwMode="auto">
            <a:xfrm>
              <a:off x="7940675" y="4684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7" name="Rectangle 74"/>
            <p:cNvSpPr>
              <a:spLocks noChangeArrowheads="1"/>
            </p:cNvSpPr>
            <p:nvPr/>
          </p:nvSpPr>
          <p:spPr bwMode="auto">
            <a:xfrm>
              <a:off x="7940675" y="4913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8" name="Rectangle 75"/>
            <p:cNvSpPr>
              <a:spLocks noChangeArrowheads="1"/>
            </p:cNvSpPr>
            <p:nvPr/>
          </p:nvSpPr>
          <p:spPr bwMode="auto">
            <a:xfrm>
              <a:off x="7940675" y="5141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1" name="Text Box 108"/>
            <p:cNvSpPr txBox="1">
              <a:spLocks noChangeArrowheads="1"/>
            </p:cNvSpPr>
            <p:nvPr/>
          </p:nvSpPr>
          <p:spPr bwMode="auto">
            <a:xfrm>
              <a:off x="3611795" y="3505810"/>
              <a:ext cx="1676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Oldest</a:t>
              </a:r>
            </a:p>
          </p:txBody>
        </p:sp>
        <p:sp>
          <p:nvSpPr>
            <p:cNvPr id="132" name="Line 109"/>
            <p:cNvSpPr>
              <a:spLocks noChangeShapeType="1"/>
            </p:cNvSpPr>
            <p:nvPr/>
          </p:nvSpPr>
          <p:spPr bwMode="auto">
            <a:xfrm>
              <a:off x="4359275" y="3846513"/>
              <a:ext cx="533400" cy="312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4" name="Text Box 116"/>
            <p:cNvSpPr txBox="1">
              <a:spLocks noChangeArrowheads="1"/>
            </p:cNvSpPr>
            <p:nvPr/>
          </p:nvSpPr>
          <p:spPr bwMode="auto">
            <a:xfrm>
              <a:off x="3764195" y="4877410"/>
              <a:ext cx="1066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Free</a:t>
              </a:r>
            </a:p>
          </p:txBody>
        </p:sp>
        <p:sp>
          <p:nvSpPr>
            <p:cNvPr id="135" name="Line 117"/>
            <p:cNvSpPr>
              <a:spLocks noChangeShapeType="1"/>
            </p:cNvSpPr>
            <p:nvPr/>
          </p:nvSpPr>
          <p:spPr bwMode="auto">
            <a:xfrm flipV="1">
              <a:off x="4316413" y="5022851"/>
              <a:ext cx="611187" cy="66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4893734" y="3539067"/>
              <a:ext cx="685800" cy="1828800"/>
              <a:chOff x="5578475" y="3541713"/>
              <a:chExt cx="685800" cy="1828800"/>
            </a:xfrm>
          </p:grpSpPr>
          <p:sp>
            <p:nvSpPr>
              <p:cNvPr id="165" name="Rectangle 58"/>
              <p:cNvSpPr>
                <a:spLocks noChangeArrowheads="1"/>
              </p:cNvSpPr>
              <p:nvPr/>
            </p:nvSpPr>
            <p:spPr bwMode="auto">
              <a:xfrm>
                <a:off x="5578475" y="35417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Done?</a:t>
                </a:r>
              </a:p>
            </p:txBody>
          </p:sp>
          <p:sp>
            <p:nvSpPr>
              <p:cNvPr id="166" name="Rectangle 59"/>
              <p:cNvSpPr>
                <a:spLocks noChangeArrowheads="1"/>
              </p:cNvSpPr>
              <p:nvPr/>
            </p:nvSpPr>
            <p:spPr bwMode="auto">
              <a:xfrm>
                <a:off x="5578475" y="37703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7" name="Rectangle 60"/>
              <p:cNvSpPr>
                <a:spLocks noChangeArrowheads="1"/>
              </p:cNvSpPr>
              <p:nvPr/>
            </p:nvSpPr>
            <p:spPr bwMode="auto">
              <a:xfrm>
                <a:off x="5578475" y="39989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8" name="Rectangle 61"/>
              <p:cNvSpPr>
                <a:spLocks noChangeArrowheads="1"/>
              </p:cNvSpPr>
              <p:nvPr/>
            </p:nvSpPr>
            <p:spPr bwMode="auto">
              <a:xfrm>
                <a:off x="5578475" y="42275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9" name="Rectangle 62"/>
              <p:cNvSpPr>
                <a:spLocks noChangeArrowheads="1"/>
              </p:cNvSpPr>
              <p:nvPr/>
            </p:nvSpPr>
            <p:spPr bwMode="auto">
              <a:xfrm>
                <a:off x="5578475" y="44561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70" name="Rectangle 63"/>
              <p:cNvSpPr>
                <a:spLocks noChangeArrowheads="1"/>
              </p:cNvSpPr>
              <p:nvPr/>
            </p:nvSpPr>
            <p:spPr bwMode="auto">
              <a:xfrm>
                <a:off x="5578475" y="46847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71" name="Rectangle 64"/>
              <p:cNvSpPr>
                <a:spLocks noChangeArrowheads="1"/>
              </p:cNvSpPr>
              <p:nvPr/>
            </p:nvSpPr>
            <p:spPr bwMode="auto">
              <a:xfrm>
                <a:off x="5578475" y="49133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72" name="Rectangle 65"/>
              <p:cNvSpPr>
                <a:spLocks noChangeArrowheads="1"/>
              </p:cNvSpPr>
              <p:nvPr/>
            </p:nvSpPr>
            <p:spPr bwMode="auto">
              <a:xfrm>
                <a:off x="5578475" y="51419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764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Superscalar Register Renaming</a:t>
            </a:r>
            <a:endParaRPr lang="en-US" dirty="0"/>
          </a:p>
        </p:txBody>
      </p:sp>
      <p:sp>
        <p:nvSpPr>
          <p:cNvPr id="57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685800" y="762000"/>
            <a:ext cx="80010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During decode, instructions allocated new physical destination register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Source operands renamed to physical register with newest value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Execution unit only sees physical register numbers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C4B2-3E1E-9946-BECD-18B123E481C8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38436" name="Rectangle 4"/>
          <p:cNvSpPr>
            <a:spLocks noChangeArrowheads="1"/>
          </p:cNvSpPr>
          <p:nvPr/>
        </p:nvSpPr>
        <p:spPr bwMode="auto">
          <a:xfrm>
            <a:off x="2457450" y="2971800"/>
            <a:ext cx="2971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Rename Table</a:t>
            </a:r>
          </a:p>
        </p:txBody>
      </p:sp>
      <p:grpSp>
        <p:nvGrpSpPr>
          <p:cNvPr id="1938437" name="Group 5"/>
          <p:cNvGrpSpPr>
            <a:grpSpLocks/>
          </p:cNvGrpSpPr>
          <p:nvPr/>
        </p:nvGrpSpPr>
        <p:grpSpPr bwMode="auto">
          <a:xfrm>
            <a:off x="1905000" y="1905000"/>
            <a:ext cx="2514600" cy="288925"/>
            <a:chOff x="1344" y="1450"/>
            <a:chExt cx="2112" cy="230"/>
          </a:xfrm>
        </p:grpSpPr>
        <p:sp>
          <p:nvSpPr>
            <p:cNvPr id="1938438" name="Rectangle 6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1938439" name="Rectangle 7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Src1</a:t>
              </a:r>
            </a:p>
          </p:txBody>
        </p:sp>
        <p:sp>
          <p:nvSpPr>
            <p:cNvPr id="1938440" name="Rectangle 8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Src2</a:t>
              </a:r>
            </a:p>
          </p:txBody>
        </p:sp>
        <p:sp>
          <p:nvSpPr>
            <p:cNvPr id="1938441" name="Rectangle 9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Dest</a:t>
              </a:r>
            </a:p>
          </p:txBody>
        </p:sp>
      </p:grpSp>
      <p:grpSp>
        <p:nvGrpSpPr>
          <p:cNvPr id="1938442" name="Group 10"/>
          <p:cNvGrpSpPr>
            <a:grpSpLocks/>
          </p:cNvGrpSpPr>
          <p:nvPr/>
        </p:nvGrpSpPr>
        <p:grpSpPr bwMode="auto">
          <a:xfrm>
            <a:off x="4800600" y="1905000"/>
            <a:ext cx="2514600" cy="288925"/>
            <a:chOff x="1344" y="1450"/>
            <a:chExt cx="2112" cy="230"/>
          </a:xfrm>
        </p:grpSpPr>
        <p:sp>
          <p:nvSpPr>
            <p:cNvPr id="1938443" name="Rectangle 11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1938444" name="Rectangle 12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Src1</a:t>
              </a:r>
            </a:p>
          </p:txBody>
        </p:sp>
        <p:sp>
          <p:nvSpPr>
            <p:cNvPr id="1938445" name="Rectangle 13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Src2</a:t>
              </a:r>
            </a:p>
          </p:txBody>
        </p:sp>
        <p:sp>
          <p:nvSpPr>
            <p:cNvPr id="1938446" name="Rectangle 14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Dest</a:t>
              </a:r>
            </a:p>
          </p:txBody>
        </p:sp>
      </p:grpSp>
      <p:sp>
        <p:nvSpPr>
          <p:cNvPr id="1938447" name="Rectangle 15"/>
          <p:cNvSpPr>
            <a:spLocks noChangeArrowheads="1"/>
          </p:cNvSpPr>
          <p:nvPr/>
        </p:nvSpPr>
        <p:spPr bwMode="auto">
          <a:xfrm>
            <a:off x="5715000" y="2971800"/>
            <a:ext cx="16002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Register Free List</a:t>
            </a:r>
          </a:p>
        </p:txBody>
      </p:sp>
      <p:sp>
        <p:nvSpPr>
          <p:cNvPr id="1938448" name="Line 16"/>
          <p:cNvSpPr>
            <a:spLocks noChangeShapeType="1"/>
          </p:cNvSpPr>
          <p:nvPr/>
        </p:nvSpPr>
        <p:spPr bwMode="auto">
          <a:xfrm>
            <a:off x="3429000" y="2209800"/>
            <a:ext cx="15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49" name="Freeform 17"/>
          <p:cNvSpPr>
            <a:spLocks/>
          </p:cNvSpPr>
          <p:nvPr/>
        </p:nvSpPr>
        <p:spPr bwMode="auto">
          <a:xfrm>
            <a:off x="4419600" y="2209800"/>
            <a:ext cx="1905000" cy="762000"/>
          </a:xfrm>
          <a:custGeom>
            <a:avLst/>
            <a:gdLst/>
            <a:ahLst/>
            <a:cxnLst>
              <a:cxn ang="0">
                <a:pos x="1200" y="0"/>
              </a:cxn>
              <a:cxn ang="0">
                <a:pos x="1200" y="240"/>
              </a:cxn>
              <a:cxn ang="0">
                <a:pos x="0" y="240"/>
              </a:cxn>
              <a:cxn ang="0">
                <a:pos x="0" y="528"/>
              </a:cxn>
            </a:cxnLst>
            <a:rect l="0" t="0" r="r" b="b"/>
            <a:pathLst>
              <a:path w="1200" h="528">
                <a:moveTo>
                  <a:pt x="1200" y="0"/>
                </a:moveTo>
                <a:lnTo>
                  <a:pt x="1200" y="240"/>
                </a:lnTo>
                <a:lnTo>
                  <a:pt x="0" y="240"/>
                </a:lnTo>
                <a:lnTo>
                  <a:pt x="0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50" name="Freeform 18"/>
          <p:cNvSpPr>
            <a:spLocks/>
          </p:cNvSpPr>
          <p:nvPr/>
        </p:nvSpPr>
        <p:spPr bwMode="auto">
          <a:xfrm>
            <a:off x="4724400" y="2209800"/>
            <a:ext cx="2209800" cy="762000"/>
          </a:xfrm>
          <a:custGeom>
            <a:avLst/>
            <a:gdLst/>
            <a:ahLst/>
            <a:cxnLst>
              <a:cxn ang="0">
                <a:pos x="1440" y="0"/>
              </a:cxn>
              <a:cxn ang="0">
                <a:pos x="1440" y="336"/>
              </a:cxn>
              <a:cxn ang="0">
                <a:pos x="0" y="336"/>
              </a:cxn>
              <a:cxn ang="0">
                <a:pos x="0" y="528"/>
              </a:cxn>
            </a:cxnLst>
            <a:rect l="0" t="0" r="r" b="b"/>
            <a:pathLst>
              <a:path w="1440" h="528">
                <a:moveTo>
                  <a:pt x="1440" y="0"/>
                </a:moveTo>
                <a:lnTo>
                  <a:pt x="1440" y="336"/>
                </a:lnTo>
                <a:lnTo>
                  <a:pt x="0" y="336"/>
                </a:lnTo>
                <a:lnTo>
                  <a:pt x="0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51" name="Freeform 19"/>
          <p:cNvSpPr>
            <a:spLocks/>
          </p:cNvSpPr>
          <p:nvPr/>
        </p:nvSpPr>
        <p:spPr bwMode="auto">
          <a:xfrm>
            <a:off x="3657600" y="2209800"/>
            <a:ext cx="381000" cy="7620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240" y="192"/>
              </a:cxn>
              <a:cxn ang="0">
                <a:pos x="0" y="192"/>
              </a:cxn>
              <a:cxn ang="0">
                <a:pos x="0" y="480"/>
              </a:cxn>
            </a:cxnLst>
            <a:rect l="0" t="0" r="r" b="b"/>
            <a:pathLst>
              <a:path w="240" h="480">
                <a:moveTo>
                  <a:pt x="240" y="0"/>
                </a:moveTo>
                <a:lnTo>
                  <a:pt x="240" y="192"/>
                </a:lnTo>
                <a:lnTo>
                  <a:pt x="0" y="192"/>
                </a:lnTo>
                <a:lnTo>
                  <a:pt x="0" y="48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938452" name="Group 20"/>
          <p:cNvGrpSpPr>
            <a:grpSpLocks/>
          </p:cNvGrpSpPr>
          <p:nvPr/>
        </p:nvGrpSpPr>
        <p:grpSpPr bwMode="auto">
          <a:xfrm>
            <a:off x="4724400" y="5257800"/>
            <a:ext cx="2819400" cy="304800"/>
            <a:chOff x="1344" y="1450"/>
            <a:chExt cx="2112" cy="230"/>
          </a:xfrm>
        </p:grpSpPr>
        <p:sp>
          <p:nvSpPr>
            <p:cNvPr id="1938453" name="Rectangle 21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1938454" name="Rectangle 22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PSrc1</a:t>
              </a:r>
            </a:p>
          </p:txBody>
        </p:sp>
        <p:sp>
          <p:nvSpPr>
            <p:cNvPr id="1938455" name="Rectangle 23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PSrc2</a:t>
              </a:r>
            </a:p>
          </p:txBody>
        </p:sp>
        <p:sp>
          <p:nvSpPr>
            <p:cNvPr id="1938456" name="Rectangle 24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PDest</a:t>
              </a:r>
            </a:p>
          </p:txBody>
        </p:sp>
      </p:grpSp>
      <p:grpSp>
        <p:nvGrpSpPr>
          <p:cNvPr id="1938457" name="Group 25"/>
          <p:cNvGrpSpPr>
            <a:grpSpLocks/>
          </p:cNvGrpSpPr>
          <p:nvPr/>
        </p:nvGrpSpPr>
        <p:grpSpPr bwMode="auto">
          <a:xfrm>
            <a:off x="1752600" y="5257800"/>
            <a:ext cx="2819400" cy="304800"/>
            <a:chOff x="1344" y="1450"/>
            <a:chExt cx="2112" cy="230"/>
          </a:xfrm>
        </p:grpSpPr>
        <p:sp>
          <p:nvSpPr>
            <p:cNvPr id="1938458" name="Rectangle 26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1938459" name="Rectangle 27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PSrc1</a:t>
              </a:r>
            </a:p>
          </p:txBody>
        </p:sp>
        <p:sp>
          <p:nvSpPr>
            <p:cNvPr id="1938460" name="Rectangle 28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PSrc2</a:t>
              </a:r>
            </a:p>
          </p:txBody>
        </p:sp>
        <p:sp>
          <p:nvSpPr>
            <p:cNvPr id="1938461" name="Rectangle 29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PDest</a:t>
              </a:r>
            </a:p>
          </p:txBody>
        </p:sp>
      </p:grpSp>
      <p:sp>
        <p:nvSpPr>
          <p:cNvPr id="1938462" name="Line 30"/>
          <p:cNvSpPr>
            <a:spLocks noChangeShapeType="1"/>
          </p:cNvSpPr>
          <p:nvPr/>
        </p:nvSpPr>
        <p:spPr bwMode="auto">
          <a:xfrm>
            <a:off x="3429000" y="3886200"/>
            <a:ext cx="1588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63" name="Freeform 31"/>
          <p:cNvSpPr>
            <a:spLocks/>
          </p:cNvSpPr>
          <p:nvPr/>
        </p:nvSpPr>
        <p:spPr bwMode="auto">
          <a:xfrm>
            <a:off x="3657600" y="3886200"/>
            <a:ext cx="5334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336" y="480"/>
              </a:cxn>
              <a:cxn ang="0">
                <a:pos x="336" y="720"/>
              </a:cxn>
            </a:cxnLst>
            <a:rect l="0" t="0" r="r" b="b"/>
            <a:pathLst>
              <a:path w="336" h="720">
                <a:moveTo>
                  <a:pt x="0" y="0"/>
                </a:moveTo>
                <a:lnTo>
                  <a:pt x="0" y="480"/>
                </a:lnTo>
                <a:lnTo>
                  <a:pt x="336" y="480"/>
                </a:lnTo>
                <a:lnTo>
                  <a:pt x="336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64" name="Freeform 32"/>
          <p:cNvSpPr>
            <a:spLocks/>
          </p:cNvSpPr>
          <p:nvPr/>
        </p:nvSpPr>
        <p:spPr bwMode="auto">
          <a:xfrm>
            <a:off x="4419600" y="3886200"/>
            <a:ext cx="20574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  <a:cxn ang="0">
                <a:pos x="1296" y="384"/>
              </a:cxn>
              <a:cxn ang="0">
                <a:pos x="1296" y="720"/>
              </a:cxn>
            </a:cxnLst>
            <a:rect l="0" t="0" r="r" b="b"/>
            <a:pathLst>
              <a:path w="1296" h="720">
                <a:moveTo>
                  <a:pt x="0" y="0"/>
                </a:moveTo>
                <a:lnTo>
                  <a:pt x="0" y="384"/>
                </a:lnTo>
                <a:lnTo>
                  <a:pt x="1296" y="384"/>
                </a:lnTo>
                <a:lnTo>
                  <a:pt x="1296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65" name="Freeform 33"/>
          <p:cNvSpPr>
            <a:spLocks/>
          </p:cNvSpPr>
          <p:nvPr/>
        </p:nvSpPr>
        <p:spPr bwMode="auto">
          <a:xfrm>
            <a:off x="4724400" y="3886200"/>
            <a:ext cx="25146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1584" y="240"/>
              </a:cxn>
              <a:cxn ang="0">
                <a:pos x="1584" y="720"/>
              </a:cxn>
            </a:cxnLst>
            <a:rect l="0" t="0" r="r" b="b"/>
            <a:pathLst>
              <a:path w="1584" h="720">
                <a:moveTo>
                  <a:pt x="0" y="0"/>
                </a:moveTo>
                <a:lnTo>
                  <a:pt x="0" y="240"/>
                </a:lnTo>
                <a:lnTo>
                  <a:pt x="1584" y="240"/>
                </a:lnTo>
                <a:lnTo>
                  <a:pt x="1584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66" name="Freeform 34"/>
          <p:cNvSpPr>
            <a:spLocks/>
          </p:cNvSpPr>
          <p:nvPr/>
        </p:nvSpPr>
        <p:spPr bwMode="auto">
          <a:xfrm>
            <a:off x="2819400" y="3886200"/>
            <a:ext cx="3352800" cy="1371600"/>
          </a:xfrm>
          <a:custGeom>
            <a:avLst/>
            <a:gdLst/>
            <a:ahLst/>
            <a:cxnLst>
              <a:cxn ang="0">
                <a:pos x="2112" y="0"/>
              </a:cxn>
              <a:cxn ang="0">
                <a:pos x="2112" y="96"/>
              </a:cxn>
              <a:cxn ang="0">
                <a:pos x="0" y="96"/>
              </a:cxn>
              <a:cxn ang="0">
                <a:pos x="0" y="864"/>
              </a:cxn>
            </a:cxnLst>
            <a:rect l="0" t="0" r="r" b="b"/>
            <a:pathLst>
              <a:path w="2112" h="864">
                <a:moveTo>
                  <a:pt x="2112" y="0"/>
                </a:moveTo>
                <a:lnTo>
                  <a:pt x="2112" y="96"/>
                </a:lnTo>
                <a:lnTo>
                  <a:pt x="0" y="96"/>
                </a:lnTo>
                <a:lnTo>
                  <a:pt x="0" y="86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67" name="Freeform 35"/>
          <p:cNvSpPr>
            <a:spLocks/>
          </p:cNvSpPr>
          <p:nvPr/>
        </p:nvSpPr>
        <p:spPr bwMode="auto">
          <a:xfrm>
            <a:off x="5715000" y="3886200"/>
            <a:ext cx="990600" cy="137160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624" y="192"/>
              </a:cxn>
              <a:cxn ang="0">
                <a:pos x="0" y="192"/>
              </a:cxn>
              <a:cxn ang="0">
                <a:pos x="0" y="864"/>
              </a:cxn>
            </a:cxnLst>
            <a:rect l="0" t="0" r="r" b="b"/>
            <a:pathLst>
              <a:path w="624" h="864">
                <a:moveTo>
                  <a:pt x="624" y="0"/>
                </a:moveTo>
                <a:lnTo>
                  <a:pt x="624" y="192"/>
                </a:lnTo>
                <a:lnTo>
                  <a:pt x="0" y="192"/>
                </a:lnTo>
                <a:lnTo>
                  <a:pt x="0" y="86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68" name="Freeform 36"/>
          <p:cNvSpPr>
            <a:spLocks/>
          </p:cNvSpPr>
          <p:nvPr/>
        </p:nvSpPr>
        <p:spPr bwMode="auto">
          <a:xfrm>
            <a:off x="2457450" y="3673475"/>
            <a:ext cx="76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8"/>
              </a:cxn>
              <a:cxn ang="0">
                <a:pos x="0" y="96"/>
              </a:cxn>
            </a:cxnLst>
            <a:rect l="0" t="0" r="r" b="b"/>
            <a:pathLst>
              <a:path w="48" h="96">
                <a:moveTo>
                  <a:pt x="0" y="0"/>
                </a:moveTo>
                <a:lnTo>
                  <a:pt x="48" y="48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69" name="AutoShape 37"/>
          <p:cNvSpPr>
            <a:spLocks/>
          </p:cNvSpPr>
          <p:nvPr/>
        </p:nvSpPr>
        <p:spPr bwMode="auto">
          <a:xfrm>
            <a:off x="1447800" y="29718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70" name="Text Box 38"/>
          <p:cNvSpPr txBox="1">
            <a:spLocks noChangeArrowheads="1"/>
          </p:cNvSpPr>
          <p:nvPr/>
        </p:nvSpPr>
        <p:spPr bwMode="auto">
          <a:xfrm>
            <a:off x="221544" y="2967038"/>
            <a:ext cx="13841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Update</a:t>
            </a:r>
          </a:p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Mapping</a:t>
            </a:r>
          </a:p>
        </p:txBody>
      </p:sp>
      <p:sp>
        <p:nvSpPr>
          <p:cNvPr id="1938471" name="Text Box 39"/>
          <p:cNvSpPr txBox="1">
            <a:spLocks noChangeArrowheads="1"/>
          </p:cNvSpPr>
          <p:nvPr/>
        </p:nvSpPr>
        <p:spPr bwMode="auto">
          <a:xfrm>
            <a:off x="381000" y="5715000"/>
            <a:ext cx="83820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Does this work?</a:t>
            </a:r>
          </a:p>
        </p:txBody>
      </p:sp>
      <p:sp>
        <p:nvSpPr>
          <p:cNvPr id="1938472" name="Text Box 40"/>
          <p:cNvSpPr txBox="1">
            <a:spLocks noChangeArrowheads="1"/>
          </p:cNvSpPr>
          <p:nvPr/>
        </p:nvSpPr>
        <p:spPr bwMode="auto">
          <a:xfrm>
            <a:off x="910244" y="1828800"/>
            <a:ext cx="9433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 1</a:t>
            </a:r>
          </a:p>
        </p:txBody>
      </p:sp>
      <p:sp>
        <p:nvSpPr>
          <p:cNvPr id="1938473" name="Text Box 41"/>
          <p:cNvSpPr txBox="1">
            <a:spLocks noChangeArrowheads="1"/>
          </p:cNvSpPr>
          <p:nvPr/>
        </p:nvSpPr>
        <p:spPr bwMode="auto">
          <a:xfrm>
            <a:off x="7311044" y="1828800"/>
            <a:ext cx="9433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 2</a:t>
            </a:r>
          </a:p>
        </p:txBody>
      </p:sp>
      <p:sp>
        <p:nvSpPr>
          <p:cNvPr id="1938474" name="Text Box 42"/>
          <p:cNvSpPr txBox="1">
            <a:spLocks noChangeArrowheads="1"/>
          </p:cNvSpPr>
          <p:nvPr/>
        </p:nvSpPr>
        <p:spPr bwMode="auto">
          <a:xfrm>
            <a:off x="3269914" y="2967038"/>
            <a:ext cx="17062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 Addresses</a:t>
            </a:r>
          </a:p>
        </p:txBody>
      </p:sp>
      <p:sp>
        <p:nvSpPr>
          <p:cNvPr id="1938475" name="Text Box 43"/>
          <p:cNvSpPr txBox="1">
            <a:spLocks noChangeArrowheads="1"/>
          </p:cNvSpPr>
          <p:nvPr/>
        </p:nvSpPr>
        <p:spPr bwMode="auto">
          <a:xfrm>
            <a:off x="3276600" y="3581400"/>
            <a:ext cx="1524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 Data</a:t>
            </a:r>
          </a:p>
        </p:txBody>
      </p:sp>
      <p:sp>
        <p:nvSpPr>
          <p:cNvPr id="1938476" name="Text Box 44"/>
          <p:cNvSpPr txBox="1">
            <a:spLocks noChangeArrowheads="1"/>
          </p:cNvSpPr>
          <p:nvPr/>
        </p:nvSpPr>
        <p:spPr bwMode="auto">
          <a:xfrm rot="-5400000">
            <a:off x="2336800" y="3128675"/>
            <a:ext cx="758825" cy="5847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 Ports</a:t>
            </a:r>
          </a:p>
        </p:txBody>
      </p:sp>
      <p:sp>
        <p:nvSpPr>
          <p:cNvPr id="1938477" name="Freeform 45"/>
          <p:cNvSpPr>
            <a:spLocks/>
          </p:cNvSpPr>
          <p:nvPr/>
        </p:nvSpPr>
        <p:spPr bwMode="auto">
          <a:xfrm>
            <a:off x="1981200" y="2209800"/>
            <a:ext cx="3810000" cy="1219200"/>
          </a:xfrm>
          <a:custGeom>
            <a:avLst/>
            <a:gdLst/>
            <a:ahLst/>
            <a:cxnLst>
              <a:cxn ang="0">
                <a:pos x="2400" y="0"/>
              </a:cxn>
              <a:cxn ang="0">
                <a:pos x="2400" y="144"/>
              </a:cxn>
              <a:cxn ang="0">
                <a:pos x="0" y="144"/>
              </a:cxn>
              <a:cxn ang="0">
                <a:pos x="0" y="768"/>
              </a:cxn>
              <a:cxn ang="0">
                <a:pos x="288" y="768"/>
              </a:cxn>
            </a:cxnLst>
            <a:rect l="0" t="0" r="r" b="b"/>
            <a:pathLst>
              <a:path w="2400" h="768">
                <a:moveTo>
                  <a:pt x="2400" y="0"/>
                </a:moveTo>
                <a:lnTo>
                  <a:pt x="2400" y="144"/>
                </a:lnTo>
                <a:lnTo>
                  <a:pt x="0" y="144"/>
                </a:lnTo>
                <a:lnTo>
                  <a:pt x="0" y="768"/>
                </a:lnTo>
                <a:lnTo>
                  <a:pt x="288" y="76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78" name="Freeform 46"/>
          <p:cNvSpPr>
            <a:spLocks/>
          </p:cNvSpPr>
          <p:nvPr/>
        </p:nvSpPr>
        <p:spPr bwMode="auto">
          <a:xfrm>
            <a:off x="1981200" y="3581400"/>
            <a:ext cx="3733800" cy="609600"/>
          </a:xfrm>
          <a:custGeom>
            <a:avLst/>
            <a:gdLst/>
            <a:ahLst/>
            <a:cxnLst>
              <a:cxn ang="0">
                <a:pos x="2352" y="384"/>
              </a:cxn>
              <a:cxn ang="0">
                <a:pos x="0" y="38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352" h="384">
                <a:moveTo>
                  <a:pt x="2352" y="384"/>
                </a:moveTo>
                <a:lnTo>
                  <a:pt x="0" y="384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79" name="Freeform 47"/>
          <p:cNvSpPr>
            <a:spLocks/>
          </p:cNvSpPr>
          <p:nvPr/>
        </p:nvSpPr>
        <p:spPr bwMode="auto">
          <a:xfrm>
            <a:off x="2209800" y="2209800"/>
            <a:ext cx="609600" cy="838200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384" y="240"/>
              </a:cxn>
              <a:cxn ang="0">
                <a:pos x="0" y="240"/>
              </a:cxn>
              <a:cxn ang="0">
                <a:pos x="0" y="528"/>
              </a:cxn>
              <a:cxn ang="0">
                <a:pos x="144" y="528"/>
              </a:cxn>
            </a:cxnLst>
            <a:rect l="0" t="0" r="r" b="b"/>
            <a:pathLst>
              <a:path w="384" h="528">
                <a:moveTo>
                  <a:pt x="384" y="0"/>
                </a:moveTo>
                <a:lnTo>
                  <a:pt x="384" y="240"/>
                </a:lnTo>
                <a:lnTo>
                  <a:pt x="0" y="240"/>
                </a:lnTo>
                <a:lnTo>
                  <a:pt x="0" y="528"/>
                </a:lnTo>
                <a:lnTo>
                  <a:pt x="144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80" name="Freeform 48"/>
          <p:cNvSpPr>
            <a:spLocks/>
          </p:cNvSpPr>
          <p:nvPr/>
        </p:nvSpPr>
        <p:spPr bwMode="auto">
          <a:xfrm>
            <a:off x="2209800" y="3200400"/>
            <a:ext cx="609600" cy="838200"/>
          </a:xfrm>
          <a:custGeom>
            <a:avLst/>
            <a:gdLst/>
            <a:ahLst/>
            <a:cxnLst>
              <a:cxn ang="0">
                <a:pos x="384" y="528"/>
              </a:cxn>
              <a:cxn ang="0">
                <a:pos x="0" y="528"/>
              </a:cxn>
              <a:cxn ang="0">
                <a:pos x="0" y="0"/>
              </a:cxn>
              <a:cxn ang="0">
                <a:pos x="144" y="0"/>
              </a:cxn>
            </a:cxnLst>
            <a:rect l="0" t="0" r="r" b="b"/>
            <a:pathLst>
              <a:path w="384" h="528">
                <a:moveTo>
                  <a:pt x="384" y="528"/>
                </a:moveTo>
                <a:lnTo>
                  <a:pt x="0" y="528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38481" name="Freeform 49"/>
          <p:cNvSpPr>
            <a:spLocks/>
          </p:cNvSpPr>
          <p:nvPr/>
        </p:nvSpPr>
        <p:spPr bwMode="auto">
          <a:xfrm>
            <a:off x="5715000" y="3657600"/>
            <a:ext cx="76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8"/>
              </a:cxn>
              <a:cxn ang="0">
                <a:pos x="0" y="96"/>
              </a:cxn>
            </a:cxnLst>
            <a:rect l="0" t="0" r="r" b="b"/>
            <a:pathLst>
              <a:path w="48" h="96">
                <a:moveTo>
                  <a:pt x="0" y="0"/>
                </a:moveTo>
                <a:lnTo>
                  <a:pt x="48" y="48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4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847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Superscalar Register Renaming</a:t>
            </a:r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623-8168-334F-975F-EF0824D1C9CA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40483" name="Line 3"/>
          <p:cNvSpPr>
            <a:spLocks noChangeShapeType="1"/>
          </p:cNvSpPr>
          <p:nvPr/>
        </p:nvSpPr>
        <p:spPr bwMode="auto">
          <a:xfrm>
            <a:off x="5886450" y="1941513"/>
            <a:ext cx="0" cy="6858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484" name="Line 4"/>
          <p:cNvSpPr>
            <a:spLocks noChangeShapeType="1"/>
          </p:cNvSpPr>
          <p:nvPr/>
        </p:nvSpPr>
        <p:spPr bwMode="auto">
          <a:xfrm>
            <a:off x="6115050" y="1636713"/>
            <a:ext cx="0" cy="9906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485" name="Line 5"/>
          <p:cNvSpPr>
            <a:spLocks noChangeShapeType="1"/>
          </p:cNvSpPr>
          <p:nvPr/>
        </p:nvSpPr>
        <p:spPr bwMode="auto">
          <a:xfrm>
            <a:off x="7105650" y="1789113"/>
            <a:ext cx="0" cy="8382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486" name="Line 6"/>
          <p:cNvSpPr>
            <a:spLocks noChangeShapeType="1"/>
          </p:cNvSpPr>
          <p:nvPr/>
        </p:nvSpPr>
        <p:spPr bwMode="auto">
          <a:xfrm>
            <a:off x="7258050" y="3465513"/>
            <a:ext cx="0" cy="12192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487" name="Line 7"/>
          <p:cNvSpPr>
            <a:spLocks noChangeShapeType="1"/>
          </p:cNvSpPr>
          <p:nvPr/>
        </p:nvSpPr>
        <p:spPr bwMode="auto">
          <a:xfrm>
            <a:off x="6343650" y="3465513"/>
            <a:ext cx="0" cy="12192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488" name="Freeform 8"/>
          <p:cNvSpPr>
            <a:spLocks/>
          </p:cNvSpPr>
          <p:nvPr/>
        </p:nvSpPr>
        <p:spPr bwMode="auto">
          <a:xfrm>
            <a:off x="6953250" y="2932113"/>
            <a:ext cx="304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0"/>
              </a:cxn>
              <a:cxn ang="0">
                <a:pos x="192" y="1200"/>
              </a:cxn>
            </a:cxnLst>
            <a:rect l="0" t="0" r="r" b="b"/>
            <a:pathLst>
              <a:path w="192" h="1200">
                <a:moveTo>
                  <a:pt x="0" y="0"/>
                </a:moveTo>
                <a:lnTo>
                  <a:pt x="0" y="1200"/>
                </a:lnTo>
                <a:lnTo>
                  <a:pt x="192" y="1200"/>
                </a:lnTo>
              </a:path>
            </a:pathLst>
          </a:custGeom>
          <a:noFill/>
          <a:ln w="1016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489" name="Freeform 9"/>
          <p:cNvSpPr>
            <a:spLocks/>
          </p:cNvSpPr>
          <p:nvPr/>
        </p:nvSpPr>
        <p:spPr bwMode="auto">
          <a:xfrm>
            <a:off x="6038850" y="2932113"/>
            <a:ext cx="304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0"/>
              </a:cxn>
              <a:cxn ang="0">
                <a:pos x="192" y="1200"/>
              </a:cxn>
            </a:cxnLst>
            <a:rect l="0" t="0" r="r" b="b"/>
            <a:pathLst>
              <a:path w="192" h="1200">
                <a:moveTo>
                  <a:pt x="0" y="0"/>
                </a:moveTo>
                <a:lnTo>
                  <a:pt x="0" y="1200"/>
                </a:lnTo>
                <a:lnTo>
                  <a:pt x="192" y="1200"/>
                </a:lnTo>
              </a:path>
            </a:pathLst>
          </a:custGeom>
          <a:noFill/>
          <a:ln w="1016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490" name="Line 10"/>
          <p:cNvSpPr>
            <a:spLocks noChangeShapeType="1"/>
          </p:cNvSpPr>
          <p:nvPr/>
        </p:nvSpPr>
        <p:spPr bwMode="auto">
          <a:xfrm>
            <a:off x="6877050" y="1941513"/>
            <a:ext cx="0" cy="6858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491" name="Line 11"/>
          <p:cNvSpPr>
            <a:spLocks noChangeShapeType="1"/>
          </p:cNvSpPr>
          <p:nvPr/>
        </p:nvSpPr>
        <p:spPr bwMode="auto">
          <a:xfrm>
            <a:off x="3067050" y="1941513"/>
            <a:ext cx="3810000" cy="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492" name="Rectangle 12"/>
          <p:cNvSpPr>
            <a:spLocks noChangeArrowheads="1"/>
          </p:cNvSpPr>
          <p:nvPr/>
        </p:nvSpPr>
        <p:spPr bwMode="auto">
          <a:xfrm>
            <a:off x="2552700" y="2398713"/>
            <a:ext cx="2971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Rename Table</a:t>
            </a:r>
          </a:p>
        </p:txBody>
      </p:sp>
      <p:grpSp>
        <p:nvGrpSpPr>
          <p:cNvPr id="1940493" name="Group 13"/>
          <p:cNvGrpSpPr>
            <a:grpSpLocks/>
          </p:cNvGrpSpPr>
          <p:nvPr/>
        </p:nvGrpSpPr>
        <p:grpSpPr bwMode="auto">
          <a:xfrm>
            <a:off x="2058988" y="950913"/>
            <a:ext cx="2514600" cy="288925"/>
            <a:chOff x="1344" y="1450"/>
            <a:chExt cx="2112" cy="230"/>
          </a:xfrm>
        </p:grpSpPr>
        <p:sp>
          <p:nvSpPr>
            <p:cNvPr id="1940494" name="Rectangle 14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1940495" name="Rectangle 15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Src1</a:t>
              </a:r>
            </a:p>
          </p:txBody>
        </p:sp>
        <p:sp>
          <p:nvSpPr>
            <p:cNvPr id="1940496" name="Rectangle 16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Src2</a:t>
              </a:r>
            </a:p>
          </p:txBody>
        </p:sp>
        <p:sp>
          <p:nvSpPr>
            <p:cNvPr id="1940497" name="Rectangle 17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Dest</a:t>
              </a:r>
            </a:p>
          </p:txBody>
        </p:sp>
      </p:grpSp>
      <p:grpSp>
        <p:nvGrpSpPr>
          <p:cNvPr id="1940498" name="Group 18"/>
          <p:cNvGrpSpPr>
            <a:grpSpLocks/>
          </p:cNvGrpSpPr>
          <p:nvPr/>
        </p:nvGrpSpPr>
        <p:grpSpPr bwMode="auto">
          <a:xfrm>
            <a:off x="4954588" y="950913"/>
            <a:ext cx="2514600" cy="288925"/>
            <a:chOff x="1344" y="1450"/>
            <a:chExt cx="2112" cy="230"/>
          </a:xfrm>
        </p:grpSpPr>
        <p:sp>
          <p:nvSpPr>
            <p:cNvPr id="1940499" name="Rectangle 19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1940500" name="Rectangle 20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Src1</a:t>
              </a:r>
            </a:p>
          </p:txBody>
        </p:sp>
        <p:sp>
          <p:nvSpPr>
            <p:cNvPr id="1940501" name="Rectangle 21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Src2</a:t>
              </a:r>
            </a:p>
          </p:txBody>
        </p:sp>
        <p:sp>
          <p:nvSpPr>
            <p:cNvPr id="1940502" name="Rectangle 22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Dest</a:t>
              </a:r>
            </a:p>
          </p:txBody>
        </p:sp>
      </p:grpSp>
      <p:sp>
        <p:nvSpPr>
          <p:cNvPr id="1940503" name="Rectangle 23"/>
          <p:cNvSpPr>
            <a:spLocks noChangeArrowheads="1"/>
          </p:cNvSpPr>
          <p:nvPr/>
        </p:nvSpPr>
        <p:spPr bwMode="auto">
          <a:xfrm>
            <a:off x="7410450" y="2398713"/>
            <a:ext cx="16002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Register Free List</a:t>
            </a:r>
          </a:p>
        </p:txBody>
      </p:sp>
      <p:sp>
        <p:nvSpPr>
          <p:cNvPr id="1940504" name="Line 24"/>
          <p:cNvSpPr>
            <a:spLocks noChangeShapeType="1"/>
          </p:cNvSpPr>
          <p:nvPr/>
        </p:nvSpPr>
        <p:spPr bwMode="auto">
          <a:xfrm>
            <a:off x="3582988" y="1255713"/>
            <a:ext cx="1587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05" name="Freeform 25"/>
          <p:cNvSpPr>
            <a:spLocks/>
          </p:cNvSpPr>
          <p:nvPr/>
        </p:nvSpPr>
        <p:spPr bwMode="auto">
          <a:xfrm>
            <a:off x="3811588" y="1255713"/>
            <a:ext cx="381000" cy="11430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240" y="192"/>
              </a:cxn>
              <a:cxn ang="0">
                <a:pos x="0" y="192"/>
              </a:cxn>
              <a:cxn ang="0">
                <a:pos x="0" y="480"/>
              </a:cxn>
            </a:cxnLst>
            <a:rect l="0" t="0" r="r" b="b"/>
            <a:pathLst>
              <a:path w="240" h="480">
                <a:moveTo>
                  <a:pt x="240" y="0"/>
                </a:moveTo>
                <a:lnTo>
                  <a:pt x="240" y="192"/>
                </a:lnTo>
                <a:lnTo>
                  <a:pt x="0" y="192"/>
                </a:lnTo>
                <a:lnTo>
                  <a:pt x="0" y="48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940506" name="Group 26"/>
          <p:cNvGrpSpPr>
            <a:grpSpLocks/>
          </p:cNvGrpSpPr>
          <p:nvPr/>
        </p:nvGrpSpPr>
        <p:grpSpPr bwMode="auto">
          <a:xfrm>
            <a:off x="4895850" y="5218113"/>
            <a:ext cx="2819400" cy="304800"/>
            <a:chOff x="1344" y="1450"/>
            <a:chExt cx="2112" cy="230"/>
          </a:xfrm>
        </p:grpSpPr>
        <p:sp>
          <p:nvSpPr>
            <p:cNvPr id="1940507" name="Rectangle 27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1940508" name="Rectangle 28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PSrc1</a:t>
              </a:r>
            </a:p>
          </p:txBody>
        </p:sp>
        <p:sp>
          <p:nvSpPr>
            <p:cNvPr id="1940509" name="Rectangle 29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PSrc2</a:t>
              </a:r>
            </a:p>
          </p:txBody>
        </p:sp>
        <p:sp>
          <p:nvSpPr>
            <p:cNvPr id="1940510" name="Rectangle 30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PDest</a:t>
              </a:r>
            </a:p>
          </p:txBody>
        </p:sp>
      </p:grpSp>
      <p:grpSp>
        <p:nvGrpSpPr>
          <p:cNvPr id="1940511" name="Group 31"/>
          <p:cNvGrpSpPr>
            <a:grpSpLocks/>
          </p:cNvGrpSpPr>
          <p:nvPr/>
        </p:nvGrpSpPr>
        <p:grpSpPr bwMode="auto">
          <a:xfrm>
            <a:off x="1924050" y="5218113"/>
            <a:ext cx="2819400" cy="304800"/>
            <a:chOff x="1344" y="1450"/>
            <a:chExt cx="2112" cy="230"/>
          </a:xfrm>
        </p:grpSpPr>
        <p:sp>
          <p:nvSpPr>
            <p:cNvPr id="1940512" name="Rectangle 32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1940513" name="Rectangle 33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PSrc1</a:t>
              </a:r>
            </a:p>
          </p:txBody>
        </p:sp>
        <p:sp>
          <p:nvSpPr>
            <p:cNvPr id="1940514" name="Rectangle 34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PSrc2</a:t>
              </a:r>
            </a:p>
          </p:txBody>
        </p:sp>
        <p:sp>
          <p:nvSpPr>
            <p:cNvPr id="1940515" name="Rectangle 35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PDest</a:t>
              </a:r>
            </a:p>
          </p:txBody>
        </p:sp>
      </p:grpSp>
      <p:sp>
        <p:nvSpPr>
          <p:cNvPr id="1940516" name="Line 36"/>
          <p:cNvSpPr>
            <a:spLocks noChangeShapeType="1"/>
          </p:cNvSpPr>
          <p:nvPr/>
        </p:nvSpPr>
        <p:spPr bwMode="auto">
          <a:xfrm>
            <a:off x="3524250" y="3313113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17" name="Freeform 37"/>
          <p:cNvSpPr>
            <a:spLocks/>
          </p:cNvSpPr>
          <p:nvPr/>
        </p:nvSpPr>
        <p:spPr bwMode="auto">
          <a:xfrm>
            <a:off x="3752850" y="3313113"/>
            <a:ext cx="6096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336" y="480"/>
              </a:cxn>
              <a:cxn ang="0">
                <a:pos x="336" y="720"/>
              </a:cxn>
            </a:cxnLst>
            <a:rect l="0" t="0" r="r" b="b"/>
            <a:pathLst>
              <a:path w="336" h="720">
                <a:moveTo>
                  <a:pt x="0" y="0"/>
                </a:moveTo>
                <a:lnTo>
                  <a:pt x="0" y="480"/>
                </a:lnTo>
                <a:lnTo>
                  <a:pt x="336" y="480"/>
                </a:lnTo>
                <a:lnTo>
                  <a:pt x="336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18" name="Freeform 38"/>
          <p:cNvSpPr>
            <a:spLocks/>
          </p:cNvSpPr>
          <p:nvPr/>
        </p:nvSpPr>
        <p:spPr bwMode="auto">
          <a:xfrm>
            <a:off x="4514850" y="3313113"/>
            <a:ext cx="22098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  <a:cxn ang="0">
                <a:pos x="1296" y="384"/>
              </a:cxn>
              <a:cxn ang="0">
                <a:pos x="1296" y="720"/>
              </a:cxn>
            </a:cxnLst>
            <a:rect l="0" t="0" r="r" b="b"/>
            <a:pathLst>
              <a:path w="1296" h="720">
                <a:moveTo>
                  <a:pt x="0" y="0"/>
                </a:moveTo>
                <a:lnTo>
                  <a:pt x="0" y="384"/>
                </a:lnTo>
                <a:lnTo>
                  <a:pt x="1296" y="384"/>
                </a:lnTo>
                <a:lnTo>
                  <a:pt x="1296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19" name="Freeform 39"/>
          <p:cNvSpPr>
            <a:spLocks/>
          </p:cNvSpPr>
          <p:nvPr/>
        </p:nvSpPr>
        <p:spPr bwMode="auto">
          <a:xfrm>
            <a:off x="4819650" y="3313113"/>
            <a:ext cx="28194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1584" y="240"/>
              </a:cxn>
              <a:cxn ang="0">
                <a:pos x="1584" y="720"/>
              </a:cxn>
            </a:cxnLst>
            <a:rect l="0" t="0" r="r" b="b"/>
            <a:pathLst>
              <a:path w="1584" h="720">
                <a:moveTo>
                  <a:pt x="0" y="0"/>
                </a:moveTo>
                <a:lnTo>
                  <a:pt x="0" y="240"/>
                </a:lnTo>
                <a:lnTo>
                  <a:pt x="1584" y="240"/>
                </a:lnTo>
                <a:lnTo>
                  <a:pt x="1584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20" name="Freeform 40"/>
          <p:cNvSpPr>
            <a:spLocks/>
          </p:cNvSpPr>
          <p:nvPr/>
        </p:nvSpPr>
        <p:spPr bwMode="auto">
          <a:xfrm>
            <a:off x="2552700" y="3100388"/>
            <a:ext cx="76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8"/>
              </a:cxn>
              <a:cxn ang="0">
                <a:pos x="0" y="96"/>
              </a:cxn>
            </a:cxnLst>
            <a:rect l="0" t="0" r="r" b="b"/>
            <a:pathLst>
              <a:path w="48" h="96">
                <a:moveTo>
                  <a:pt x="0" y="0"/>
                </a:moveTo>
                <a:lnTo>
                  <a:pt x="48" y="48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21" name="AutoShape 41"/>
          <p:cNvSpPr>
            <a:spLocks/>
          </p:cNvSpPr>
          <p:nvPr/>
        </p:nvSpPr>
        <p:spPr bwMode="auto">
          <a:xfrm>
            <a:off x="1543050" y="2398713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22" name="Text Box 42"/>
          <p:cNvSpPr txBox="1">
            <a:spLocks noChangeArrowheads="1"/>
          </p:cNvSpPr>
          <p:nvPr/>
        </p:nvSpPr>
        <p:spPr bwMode="auto">
          <a:xfrm>
            <a:off x="416962" y="2419350"/>
            <a:ext cx="1183788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Update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Mapping</a:t>
            </a:r>
          </a:p>
        </p:txBody>
      </p:sp>
      <p:sp>
        <p:nvSpPr>
          <p:cNvPr id="1940523" name="Text Box 43"/>
          <p:cNvSpPr txBox="1">
            <a:spLocks noChangeArrowheads="1"/>
          </p:cNvSpPr>
          <p:nvPr/>
        </p:nvSpPr>
        <p:spPr bwMode="auto">
          <a:xfrm>
            <a:off x="1165832" y="838200"/>
            <a:ext cx="9433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 1</a:t>
            </a:r>
          </a:p>
        </p:txBody>
      </p:sp>
      <p:sp>
        <p:nvSpPr>
          <p:cNvPr id="1940524" name="Text Box 44"/>
          <p:cNvSpPr txBox="1">
            <a:spLocks noChangeArrowheads="1"/>
          </p:cNvSpPr>
          <p:nvPr/>
        </p:nvSpPr>
        <p:spPr bwMode="auto">
          <a:xfrm>
            <a:off x="7668232" y="854075"/>
            <a:ext cx="9433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 2</a:t>
            </a:r>
          </a:p>
        </p:txBody>
      </p:sp>
      <p:sp>
        <p:nvSpPr>
          <p:cNvPr id="1940525" name="Text Box 45"/>
          <p:cNvSpPr txBox="1">
            <a:spLocks noChangeArrowheads="1"/>
          </p:cNvSpPr>
          <p:nvPr/>
        </p:nvSpPr>
        <p:spPr bwMode="auto">
          <a:xfrm>
            <a:off x="3365164" y="2393950"/>
            <a:ext cx="17062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 Addresses</a:t>
            </a:r>
          </a:p>
        </p:txBody>
      </p:sp>
      <p:sp>
        <p:nvSpPr>
          <p:cNvPr id="1940526" name="Text Box 46"/>
          <p:cNvSpPr txBox="1">
            <a:spLocks noChangeArrowheads="1"/>
          </p:cNvSpPr>
          <p:nvPr/>
        </p:nvSpPr>
        <p:spPr bwMode="auto">
          <a:xfrm>
            <a:off x="3371850" y="3008313"/>
            <a:ext cx="1524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 Data</a:t>
            </a:r>
          </a:p>
        </p:txBody>
      </p:sp>
      <p:sp>
        <p:nvSpPr>
          <p:cNvPr id="1940527" name="Text Box 47"/>
          <p:cNvSpPr txBox="1">
            <a:spLocks noChangeArrowheads="1"/>
          </p:cNvSpPr>
          <p:nvPr/>
        </p:nvSpPr>
        <p:spPr bwMode="auto">
          <a:xfrm rot="-5400000">
            <a:off x="2432050" y="2524811"/>
            <a:ext cx="758825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 Ports</a:t>
            </a:r>
          </a:p>
        </p:txBody>
      </p:sp>
      <p:sp>
        <p:nvSpPr>
          <p:cNvPr id="1940528" name="Freeform 48"/>
          <p:cNvSpPr>
            <a:spLocks/>
          </p:cNvSpPr>
          <p:nvPr/>
        </p:nvSpPr>
        <p:spPr bwMode="auto">
          <a:xfrm>
            <a:off x="2076450" y="3084513"/>
            <a:ext cx="3733800" cy="533400"/>
          </a:xfrm>
          <a:custGeom>
            <a:avLst/>
            <a:gdLst/>
            <a:ahLst/>
            <a:cxnLst>
              <a:cxn ang="0">
                <a:pos x="2352" y="384"/>
              </a:cxn>
              <a:cxn ang="0">
                <a:pos x="0" y="38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352" h="384">
                <a:moveTo>
                  <a:pt x="2352" y="384"/>
                </a:moveTo>
                <a:lnTo>
                  <a:pt x="0" y="384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29" name="Freeform 49"/>
          <p:cNvSpPr>
            <a:spLocks/>
          </p:cNvSpPr>
          <p:nvPr/>
        </p:nvSpPr>
        <p:spPr bwMode="auto">
          <a:xfrm>
            <a:off x="7410450" y="3084513"/>
            <a:ext cx="76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8"/>
              </a:cxn>
              <a:cxn ang="0">
                <a:pos x="0" y="96"/>
              </a:cxn>
            </a:cxnLst>
            <a:rect l="0" t="0" r="r" b="b"/>
            <a:pathLst>
              <a:path w="48" h="96">
                <a:moveTo>
                  <a:pt x="0" y="0"/>
                </a:moveTo>
                <a:lnTo>
                  <a:pt x="48" y="48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30" name="Freeform 50"/>
          <p:cNvSpPr>
            <a:spLocks/>
          </p:cNvSpPr>
          <p:nvPr/>
        </p:nvSpPr>
        <p:spPr bwMode="auto">
          <a:xfrm>
            <a:off x="6284913" y="4684713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0"/>
              </a:cxn>
              <a:cxn ang="0">
                <a:pos x="288" y="144"/>
              </a:cxn>
              <a:cxn ang="0">
                <a:pos x="48" y="144"/>
              </a:cxn>
              <a:cxn ang="0">
                <a:pos x="0" y="0"/>
              </a:cxn>
            </a:cxnLst>
            <a:rect l="0" t="0" r="r" b="b"/>
            <a:pathLst>
              <a:path w="336" h="144">
                <a:moveTo>
                  <a:pt x="0" y="0"/>
                </a:moveTo>
                <a:lnTo>
                  <a:pt x="336" y="0"/>
                </a:lnTo>
                <a:lnTo>
                  <a:pt x="288" y="144"/>
                </a:lnTo>
                <a:lnTo>
                  <a:pt x="48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31" name="Freeform 51"/>
          <p:cNvSpPr>
            <a:spLocks/>
          </p:cNvSpPr>
          <p:nvPr/>
        </p:nvSpPr>
        <p:spPr bwMode="auto">
          <a:xfrm>
            <a:off x="7181850" y="4684713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0"/>
              </a:cxn>
              <a:cxn ang="0">
                <a:pos x="288" y="144"/>
              </a:cxn>
              <a:cxn ang="0">
                <a:pos x="48" y="144"/>
              </a:cxn>
              <a:cxn ang="0">
                <a:pos x="0" y="0"/>
              </a:cxn>
            </a:cxnLst>
            <a:rect l="0" t="0" r="r" b="b"/>
            <a:pathLst>
              <a:path w="336" h="144">
                <a:moveTo>
                  <a:pt x="0" y="0"/>
                </a:moveTo>
                <a:lnTo>
                  <a:pt x="336" y="0"/>
                </a:lnTo>
                <a:lnTo>
                  <a:pt x="288" y="144"/>
                </a:lnTo>
                <a:lnTo>
                  <a:pt x="48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32" name="Freeform 52"/>
          <p:cNvSpPr>
            <a:spLocks/>
          </p:cNvSpPr>
          <p:nvPr/>
        </p:nvSpPr>
        <p:spPr bwMode="auto">
          <a:xfrm>
            <a:off x="2076450" y="1255713"/>
            <a:ext cx="3810000" cy="1676400"/>
          </a:xfrm>
          <a:custGeom>
            <a:avLst/>
            <a:gdLst/>
            <a:ahLst/>
            <a:cxnLst>
              <a:cxn ang="0">
                <a:pos x="2400" y="0"/>
              </a:cxn>
              <a:cxn ang="0">
                <a:pos x="2400" y="144"/>
              </a:cxn>
              <a:cxn ang="0">
                <a:pos x="0" y="144"/>
              </a:cxn>
              <a:cxn ang="0">
                <a:pos x="0" y="1056"/>
              </a:cxn>
              <a:cxn ang="0">
                <a:pos x="288" y="1056"/>
              </a:cxn>
            </a:cxnLst>
            <a:rect l="0" t="0" r="r" b="b"/>
            <a:pathLst>
              <a:path w="2400" h="1056">
                <a:moveTo>
                  <a:pt x="2400" y="0"/>
                </a:moveTo>
                <a:lnTo>
                  <a:pt x="2400" y="144"/>
                </a:lnTo>
                <a:lnTo>
                  <a:pt x="0" y="144"/>
                </a:lnTo>
                <a:lnTo>
                  <a:pt x="0" y="1056"/>
                </a:lnTo>
                <a:lnTo>
                  <a:pt x="288" y="105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33" name="Freeform 53"/>
          <p:cNvSpPr>
            <a:spLocks/>
          </p:cNvSpPr>
          <p:nvPr/>
        </p:nvSpPr>
        <p:spPr bwMode="auto">
          <a:xfrm>
            <a:off x="4514850" y="1255713"/>
            <a:ext cx="1981200" cy="1143000"/>
          </a:xfrm>
          <a:custGeom>
            <a:avLst/>
            <a:gdLst/>
            <a:ahLst/>
            <a:cxnLst>
              <a:cxn ang="0">
                <a:pos x="1248" y="0"/>
              </a:cxn>
              <a:cxn ang="0">
                <a:pos x="1248" y="240"/>
              </a:cxn>
              <a:cxn ang="0">
                <a:pos x="0" y="240"/>
              </a:cxn>
              <a:cxn ang="0">
                <a:pos x="0" y="720"/>
              </a:cxn>
            </a:cxnLst>
            <a:rect l="0" t="0" r="r" b="b"/>
            <a:pathLst>
              <a:path w="1248" h="720">
                <a:moveTo>
                  <a:pt x="1248" y="0"/>
                </a:moveTo>
                <a:lnTo>
                  <a:pt x="1248" y="240"/>
                </a:lnTo>
                <a:lnTo>
                  <a:pt x="0" y="240"/>
                </a:lnTo>
                <a:lnTo>
                  <a:pt x="0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34" name="Freeform 54"/>
          <p:cNvSpPr>
            <a:spLocks/>
          </p:cNvSpPr>
          <p:nvPr/>
        </p:nvSpPr>
        <p:spPr bwMode="auto">
          <a:xfrm>
            <a:off x="4818063" y="1255713"/>
            <a:ext cx="2287587" cy="1141412"/>
          </a:xfrm>
          <a:custGeom>
            <a:avLst/>
            <a:gdLst/>
            <a:ahLst/>
            <a:cxnLst>
              <a:cxn ang="0">
                <a:pos x="1441" y="0"/>
              </a:cxn>
              <a:cxn ang="0">
                <a:pos x="1437" y="340"/>
              </a:cxn>
              <a:cxn ang="0">
                <a:pos x="1" y="340"/>
              </a:cxn>
              <a:cxn ang="0">
                <a:pos x="0" y="719"/>
              </a:cxn>
            </a:cxnLst>
            <a:rect l="0" t="0" r="r" b="b"/>
            <a:pathLst>
              <a:path w="1441" h="719">
                <a:moveTo>
                  <a:pt x="1441" y="0"/>
                </a:moveTo>
                <a:lnTo>
                  <a:pt x="1437" y="340"/>
                </a:lnTo>
                <a:lnTo>
                  <a:pt x="1" y="340"/>
                </a:lnTo>
                <a:lnTo>
                  <a:pt x="0" y="719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35" name="Oval 55"/>
          <p:cNvSpPr>
            <a:spLocks noChangeArrowheads="1"/>
          </p:cNvSpPr>
          <p:nvPr/>
        </p:nvSpPr>
        <p:spPr bwMode="auto">
          <a:xfrm>
            <a:off x="6724650" y="2627313"/>
            <a:ext cx="457200" cy="3048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=?</a:t>
            </a:r>
          </a:p>
        </p:txBody>
      </p:sp>
      <p:sp>
        <p:nvSpPr>
          <p:cNvPr id="1940536" name="Line 56"/>
          <p:cNvSpPr>
            <a:spLocks noChangeShapeType="1"/>
          </p:cNvSpPr>
          <p:nvPr/>
        </p:nvSpPr>
        <p:spPr bwMode="auto">
          <a:xfrm flipH="1">
            <a:off x="7105650" y="1712913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37" name="Freeform 57"/>
          <p:cNvSpPr>
            <a:spLocks/>
          </p:cNvSpPr>
          <p:nvPr/>
        </p:nvSpPr>
        <p:spPr bwMode="auto">
          <a:xfrm>
            <a:off x="6953250" y="2932113"/>
            <a:ext cx="304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84"/>
              </a:cxn>
              <a:cxn ang="0">
                <a:pos x="192" y="1584"/>
              </a:cxn>
            </a:cxnLst>
            <a:rect l="0" t="0" r="r" b="b"/>
            <a:pathLst>
              <a:path w="192" h="1584">
                <a:moveTo>
                  <a:pt x="0" y="0"/>
                </a:moveTo>
                <a:lnTo>
                  <a:pt x="0" y="1584"/>
                </a:lnTo>
                <a:lnTo>
                  <a:pt x="192" y="15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38" name="Freeform 58"/>
          <p:cNvSpPr>
            <a:spLocks/>
          </p:cNvSpPr>
          <p:nvPr/>
        </p:nvSpPr>
        <p:spPr bwMode="auto">
          <a:xfrm>
            <a:off x="5797550" y="3313113"/>
            <a:ext cx="2832100" cy="1903412"/>
          </a:xfrm>
          <a:custGeom>
            <a:avLst/>
            <a:gdLst/>
            <a:ahLst/>
            <a:cxnLst>
              <a:cxn ang="0">
                <a:pos x="1784" y="0"/>
              </a:cxn>
              <a:cxn ang="0">
                <a:pos x="1784" y="192"/>
              </a:cxn>
              <a:cxn ang="0">
                <a:pos x="8" y="192"/>
              </a:cxn>
              <a:cxn ang="0">
                <a:pos x="0" y="1199"/>
              </a:cxn>
            </a:cxnLst>
            <a:rect l="0" t="0" r="r" b="b"/>
            <a:pathLst>
              <a:path w="1784" h="1199">
                <a:moveTo>
                  <a:pt x="1784" y="0"/>
                </a:moveTo>
                <a:lnTo>
                  <a:pt x="1784" y="192"/>
                </a:lnTo>
                <a:lnTo>
                  <a:pt x="8" y="192"/>
                </a:lnTo>
                <a:lnTo>
                  <a:pt x="0" y="1199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39" name="Freeform 59"/>
          <p:cNvSpPr>
            <a:spLocks/>
          </p:cNvSpPr>
          <p:nvPr/>
        </p:nvSpPr>
        <p:spPr bwMode="auto">
          <a:xfrm>
            <a:off x="2305050" y="2627313"/>
            <a:ext cx="5638800" cy="838200"/>
          </a:xfrm>
          <a:custGeom>
            <a:avLst/>
            <a:gdLst/>
            <a:ahLst/>
            <a:cxnLst>
              <a:cxn ang="0">
                <a:pos x="3552" y="432"/>
              </a:cxn>
              <a:cxn ang="0">
                <a:pos x="3552" y="528"/>
              </a:cxn>
              <a:cxn ang="0">
                <a:pos x="0" y="528"/>
              </a:cxn>
              <a:cxn ang="0">
                <a:pos x="0" y="0"/>
              </a:cxn>
              <a:cxn ang="0">
                <a:pos x="144" y="0"/>
              </a:cxn>
            </a:cxnLst>
            <a:rect l="0" t="0" r="r" b="b"/>
            <a:pathLst>
              <a:path w="3552" h="528">
                <a:moveTo>
                  <a:pt x="3552" y="432"/>
                </a:moveTo>
                <a:lnTo>
                  <a:pt x="3552" y="528"/>
                </a:lnTo>
                <a:lnTo>
                  <a:pt x="0" y="528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40" name="Line 60"/>
          <p:cNvSpPr>
            <a:spLocks noChangeShapeType="1"/>
          </p:cNvSpPr>
          <p:nvPr/>
        </p:nvSpPr>
        <p:spPr bwMode="auto">
          <a:xfrm>
            <a:off x="7258050" y="3465513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41" name="Line 61"/>
          <p:cNvSpPr>
            <a:spLocks noChangeShapeType="1"/>
          </p:cNvSpPr>
          <p:nvPr/>
        </p:nvSpPr>
        <p:spPr bwMode="auto">
          <a:xfrm>
            <a:off x="6343650" y="3465513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42" name="Line 62"/>
          <p:cNvSpPr>
            <a:spLocks noChangeShapeType="1"/>
          </p:cNvSpPr>
          <p:nvPr/>
        </p:nvSpPr>
        <p:spPr bwMode="auto">
          <a:xfrm>
            <a:off x="6572250" y="49133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43" name="Line 63"/>
          <p:cNvSpPr>
            <a:spLocks noChangeShapeType="1"/>
          </p:cNvSpPr>
          <p:nvPr/>
        </p:nvSpPr>
        <p:spPr bwMode="auto">
          <a:xfrm>
            <a:off x="7486650" y="49133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44" name="Line 64"/>
          <p:cNvSpPr>
            <a:spLocks noChangeShapeType="1"/>
          </p:cNvSpPr>
          <p:nvPr/>
        </p:nvSpPr>
        <p:spPr bwMode="auto">
          <a:xfrm>
            <a:off x="2914650" y="3465513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45" name="Oval 65"/>
          <p:cNvSpPr>
            <a:spLocks noChangeArrowheads="1"/>
          </p:cNvSpPr>
          <p:nvPr/>
        </p:nvSpPr>
        <p:spPr bwMode="auto">
          <a:xfrm>
            <a:off x="5810250" y="2627313"/>
            <a:ext cx="457200" cy="3048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=?</a:t>
            </a:r>
          </a:p>
        </p:txBody>
      </p:sp>
      <p:sp>
        <p:nvSpPr>
          <p:cNvPr id="1940546" name="Freeform 66"/>
          <p:cNvSpPr>
            <a:spLocks/>
          </p:cNvSpPr>
          <p:nvPr/>
        </p:nvSpPr>
        <p:spPr bwMode="auto">
          <a:xfrm>
            <a:off x="6038850" y="2932113"/>
            <a:ext cx="304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84"/>
              </a:cxn>
              <a:cxn ang="0">
                <a:pos x="192" y="1584"/>
              </a:cxn>
            </a:cxnLst>
            <a:rect l="0" t="0" r="r" b="b"/>
            <a:pathLst>
              <a:path w="192" h="1584">
                <a:moveTo>
                  <a:pt x="0" y="0"/>
                </a:moveTo>
                <a:lnTo>
                  <a:pt x="0" y="1584"/>
                </a:lnTo>
                <a:lnTo>
                  <a:pt x="192" y="15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47" name="Line 67"/>
          <p:cNvSpPr>
            <a:spLocks noChangeShapeType="1"/>
          </p:cNvSpPr>
          <p:nvPr/>
        </p:nvSpPr>
        <p:spPr bwMode="auto">
          <a:xfrm>
            <a:off x="6115050" y="1636713"/>
            <a:ext cx="1588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48" name="Freeform 68"/>
          <p:cNvSpPr>
            <a:spLocks/>
          </p:cNvSpPr>
          <p:nvPr/>
        </p:nvSpPr>
        <p:spPr bwMode="auto">
          <a:xfrm>
            <a:off x="3054350" y="1255713"/>
            <a:ext cx="3830638" cy="13716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428"/>
              </a:cxn>
              <a:cxn ang="0">
                <a:pos x="2413" y="435"/>
              </a:cxn>
              <a:cxn ang="0">
                <a:pos x="2408" y="864"/>
              </a:cxn>
            </a:cxnLst>
            <a:rect l="0" t="0" r="r" b="b"/>
            <a:pathLst>
              <a:path w="2413" h="864">
                <a:moveTo>
                  <a:pt x="8" y="0"/>
                </a:moveTo>
                <a:lnTo>
                  <a:pt x="0" y="428"/>
                </a:lnTo>
                <a:lnTo>
                  <a:pt x="2413" y="435"/>
                </a:lnTo>
                <a:lnTo>
                  <a:pt x="2408" y="86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49" name="Line 69"/>
          <p:cNvSpPr>
            <a:spLocks noChangeShapeType="1"/>
          </p:cNvSpPr>
          <p:nvPr/>
        </p:nvSpPr>
        <p:spPr bwMode="auto">
          <a:xfrm>
            <a:off x="5886450" y="1941513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50" name="Freeform 70"/>
          <p:cNvSpPr>
            <a:spLocks/>
          </p:cNvSpPr>
          <p:nvPr/>
        </p:nvSpPr>
        <p:spPr bwMode="auto">
          <a:xfrm>
            <a:off x="2305050" y="1941513"/>
            <a:ext cx="762000" cy="5334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0"/>
              </a:cxn>
              <a:cxn ang="0">
                <a:pos x="0" y="336"/>
              </a:cxn>
              <a:cxn ang="0">
                <a:pos x="144" y="336"/>
              </a:cxn>
            </a:cxnLst>
            <a:rect l="0" t="0" r="r" b="b"/>
            <a:pathLst>
              <a:path w="480" h="336">
                <a:moveTo>
                  <a:pt x="480" y="0"/>
                </a:moveTo>
                <a:lnTo>
                  <a:pt x="0" y="0"/>
                </a:lnTo>
                <a:lnTo>
                  <a:pt x="0" y="336"/>
                </a:lnTo>
                <a:lnTo>
                  <a:pt x="14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51" name="Line 71"/>
          <p:cNvSpPr>
            <a:spLocks noChangeShapeType="1"/>
          </p:cNvSpPr>
          <p:nvPr/>
        </p:nvSpPr>
        <p:spPr bwMode="auto">
          <a:xfrm>
            <a:off x="6877050" y="1941513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52" name="Text Box 72"/>
          <p:cNvSpPr txBox="1">
            <a:spLocks noChangeArrowheads="1"/>
          </p:cNvSpPr>
          <p:nvPr/>
        </p:nvSpPr>
        <p:spPr bwMode="auto">
          <a:xfrm>
            <a:off x="76200" y="3276600"/>
            <a:ext cx="2209800" cy="2554545"/>
          </a:xfrm>
          <a:prstGeom prst="rect">
            <a:avLst/>
          </a:prstGeom>
          <a:noFill/>
          <a:ln w="1016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Must check for RAW hazards between instructions issuing in same cycle.  Can be done in parallel with rename lookup.</a:t>
            </a:r>
            <a:endParaRPr lang="en-US" sz="2800" i="1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53" name="Text Box 73"/>
          <p:cNvSpPr txBox="1">
            <a:spLocks noChangeArrowheads="1"/>
          </p:cNvSpPr>
          <p:nvPr/>
        </p:nvSpPr>
        <p:spPr bwMode="auto">
          <a:xfrm>
            <a:off x="3641725" y="5726113"/>
            <a:ext cx="18466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 b="1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40554" name="Text Box 74"/>
          <p:cNvSpPr txBox="1">
            <a:spLocks noChangeArrowheads="1"/>
          </p:cNvSpPr>
          <p:nvPr/>
        </p:nvSpPr>
        <p:spPr bwMode="auto">
          <a:xfrm>
            <a:off x="1219200" y="5791200"/>
            <a:ext cx="744513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MIPS R10K renames 4 serially-RAW-dependent </a:t>
            </a:r>
            <a:r>
              <a:rPr lang="en-US" sz="2400" i="1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insts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/cycle</a:t>
            </a:r>
          </a:p>
        </p:txBody>
      </p:sp>
    </p:spTree>
    <p:extLst>
      <p:ext uri="{BB962C8B-B14F-4D97-AF65-F5344CB8AC3E}">
        <p14:creationId xmlns:p14="http://schemas.microsoft.com/office/powerpoint/2010/main" val="33258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In-Order Commit for Precise Traps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8500" y="3962400"/>
            <a:ext cx="7683500" cy="2159000"/>
          </a:xfrm>
        </p:spPr>
        <p:txBody>
          <a:bodyPr/>
          <a:lstStyle/>
          <a:p>
            <a:r>
              <a:rPr lang="en-US" sz="2400" dirty="0"/>
              <a:t>In-order instruction fetch and decode, and dispatch to reservation stations inside reorder buffer</a:t>
            </a:r>
          </a:p>
          <a:p>
            <a:r>
              <a:rPr lang="en-US" sz="2400" dirty="0"/>
              <a:t>Instructions issue from reservation stations out-of-order</a:t>
            </a:r>
          </a:p>
          <a:p>
            <a:r>
              <a:rPr lang="en-US" sz="2400" dirty="0"/>
              <a:t>Out-of-order completion, values stored in temporary buffers</a:t>
            </a:r>
          </a:p>
          <a:p>
            <a:r>
              <a:rPr lang="en-US" sz="2400" dirty="0"/>
              <a:t>Commit is in-order, checks for traps, and if none updates architectural state</a:t>
            </a:r>
          </a:p>
          <a:p>
            <a:endParaRPr lang="en-US" sz="2400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CC81-1898-8E48-AB3E-5698B7DF1E2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3205" name="Rectangle 5"/>
          <p:cNvSpPr>
            <a:spLocks noChangeArrowheads="1"/>
          </p:cNvSpPr>
          <p:nvPr/>
        </p:nvSpPr>
        <p:spPr bwMode="auto">
          <a:xfrm>
            <a:off x="533400" y="1463675"/>
            <a:ext cx="990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</a:t>
            </a:r>
          </a:p>
        </p:txBody>
      </p:sp>
      <p:sp>
        <p:nvSpPr>
          <p:cNvPr id="1843206" name="Rectangle 6"/>
          <p:cNvSpPr>
            <a:spLocks noChangeArrowheads="1"/>
          </p:cNvSpPr>
          <p:nvPr/>
        </p:nvSpPr>
        <p:spPr bwMode="auto">
          <a:xfrm>
            <a:off x="2057400" y="1463675"/>
            <a:ext cx="12192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sp>
        <p:nvSpPr>
          <p:cNvPr id="1843207" name="Rectangle 7"/>
          <p:cNvSpPr>
            <a:spLocks noChangeArrowheads="1"/>
          </p:cNvSpPr>
          <p:nvPr/>
        </p:nvSpPr>
        <p:spPr bwMode="auto">
          <a:xfrm>
            <a:off x="4572000" y="2682875"/>
            <a:ext cx="1219200" cy="504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Execute</a:t>
            </a:r>
          </a:p>
        </p:txBody>
      </p:sp>
      <p:sp>
        <p:nvSpPr>
          <p:cNvPr id="1843208" name="Rectangle 8"/>
          <p:cNvSpPr>
            <a:spLocks noChangeArrowheads="1"/>
          </p:cNvSpPr>
          <p:nvPr/>
        </p:nvSpPr>
        <p:spPr bwMode="auto">
          <a:xfrm>
            <a:off x="7086600" y="1387475"/>
            <a:ext cx="12954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Commit</a:t>
            </a:r>
          </a:p>
        </p:txBody>
      </p:sp>
      <p:sp>
        <p:nvSpPr>
          <p:cNvPr id="1843209" name="Line 9"/>
          <p:cNvSpPr>
            <a:spLocks noChangeShapeType="1"/>
          </p:cNvSpPr>
          <p:nvPr/>
        </p:nvSpPr>
        <p:spPr bwMode="auto">
          <a:xfrm>
            <a:off x="1524000" y="17684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3210" name="Line 10"/>
          <p:cNvSpPr>
            <a:spLocks noChangeShapeType="1"/>
          </p:cNvSpPr>
          <p:nvPr/>
        </p:nvSpPr>
        <p:spPr bwMode="auto">
          <a:xfrm>
            <a:off x="3276600" y="18446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3211" name="Rectangle 11"/>
          <p:cNvSpPr>
            <a:spLocks noChangeArrowheads="1"/>
          </p:cNvSpPr>
          <p:nvPr/>
        </p:nvSpPr>
        <p:spPr bwMode="auto">
          <a:xfrm>
            <a:off x="3962400" y="1463675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Reorder Buffer</a:t>
            </a:r>
          </a:p>
        </p:txBody>
      </p:sp>
      <p:sp>
        <p:nvSpPr>
          <p:cNvPr id="1843212" name="Line 12"/>
          <p:cNvSpPr>
            <a:spLocks noChangeShapeType="1"/>
          </p:cNvSpPr>
          <p:nvPr/>
        </p:nvSpPr>
        <p:spPr bwMode="auto">
          <a:xfrm>
            <a:off x="6324600" y="18446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3213" name="Text Box 13"/>
          <p:cNvSpPr txBox="1">
            <a:spLocks noChangeArrowheads="1"/>
          </p:cNvSpPr>
          <p:nvPr/>
        </p:nvSpPr>
        <p:spPr bwMode="auto">
          <a:xfrm>
            <a:off x="1295400" y="990600"/>
            <a:ext cx="12632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In-order</a:t>
            </a:r>
          </a:p>
        </p:txBody>
      </p:sp>
      <p:sp>
        <p:nvSpPr>
          <p:cNvPr id="1843214" name="Text Box 14"/>
          <p:cNvSpPr txBox="1">
            <a:spLocks noChangeArrowheads="1"/>
          </p:cNvSpPr>
          <p:nvPr/>
        </p:nvSpPr>
        <p:spPr bwMode="auto">
          <a:xfrm>
            <a:off x="7239000" y="990600"/>
            <a:ext cx="12632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In-order</a:t>
            </a:r>
          </a:p>
        </p:txBody>
      </p:sp>
      <p:sp>
        <p:nvSpPr>
          <p:cNvPr id="1843215" name="Line 15"/>
          <p:cNvSpPr>
            <a:spLocks noChangeShapeType="1"/>
          </p:cNvSpPr>
          <p:nvPr/>
        </p:nvSpPr>
        <p:spPr bwMode="auto">
          <a:xfrm>
            <a:off x="4800600" y="2149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3216" name="Line 16"/>
          <p:cNvSpPr>
            <a:spLocks noChangeShapeType="1"/>
          </p:cNvSpPr>
          <p:nvPr/>
        </p:nvSpPr>
        <p:spPr bwMode="auto">
          <a:xfrm flipV="1">
            <a:off x="5562600" y="2149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3221" name="Text Box 21"/>
          <p:cNvSpPr txBox="1">
            <a:spLocks noChangeArrowheads="1"/>
          </p:cNvSpPr>
          <p:nvPr/>
        </p:nvSpPr>
        <p:spPr bwMode="auto">
          <a:xfrm>
            <a:off x="4343400" y="990600"/>
            <a:ext cx="183632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Out-of-order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096000" y="1844675"/>
            <a:ext cx="2133600" cy="1981200"/>
            <a:chOff x="6096000" y="1844675"/>
            <a:chExt cx="2133600" cy="1981200"/>
          </a:xfrm>
        </p:grpSpPr>
        <p:sp>
          <p:nvSpPr>
            <p:cNvPr id="1843217" name="Line 17"/>
            <p:cNvSpPr>
              <a:spLocks noChangeShapeType="1"/>
            </p:cNvSpPr>
            <p:nvPr/>
          </p:nvSpPr>
          <p:spPr bwMode="auto">
            <a:xfrm>
              <a:off x="6629400" y="1844675"/>
              <a:ext cx="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3225" name="AutoShape 25"/>
            <p:cNvSpPr>
              <a:spLocks noChangeArrowheads="1"/>
            </p:cNvSpPr>
            <p:nvPr/>
          </p:nvSpPr>
          <p:spPr bwMode="auto">
            <a:xfrm>
              <a:off x="6096000" y="2606675"/>
              <a:ext cx="2133600" cy="1219200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800" dirty="0">
                  <a:solidFill>
                    <a:prstClr val="white"/>
                  </a:solidFill>
                  <a:latin typeface="Calibri"/>
                  <a:ea typeface="ＭＳ Ｐゴシック"/>
                  <a:cs typeface="Calibri"/>
                </a:rPr>
                <a:t>Trap?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5800" y="2149475"/>
            <a:ext cx="5888714" cy="1511300"/>
            <a:chOff x="685800" y="2149475"/>
            <a:chExt cx="5888714" cy="1511300"/>
          </a:xfrm>
        </p:grpSpPr>
        <p:sp>
          <p:nvSpPr>
            <p:cNvPr id="1843218" name="Line 18"/>
            <p:cNvSpPr>
              <a:spLocks noChangeShapeType="1"/>
            </p:cNvSpPr>
            <p:nvPr/>
          </p:nvSpPr>
          <p:spPr bwMode="auto">
            <a:xfrm flipH="1" flipV="1">
              <a:off x="5867400" y="2225675"/>
              <a:ext cx="609600" cy="609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3219" name="Line 19"/>
            <p:cNvSpPr>
              <a:spLocks noChangeShapeType="1"/>
            </p:cNvSpPr>
            <p:nvPr/>
          </p:nvSpPr>
          <p:spPr bwMode="auto">
            <a:xfrm flipH="1" flipV="1">
              <a:off x="3276600" y="2149475"/>
              <a:ext cx="3124200" cy="762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3220" name="Line 20"/>
            <p:cNvSpPr>
              <a:spLocks noChangeShapeType="1"/>
            </p:cNvSpPr>
            <p:nvPr/>
          </p:nvSpPr>
          <p:spPr bwMode="auto">
            <a:xfrm flipH="1" flipV="1">
              <a:off x="1524000" y="2225675"/>
              <a:ext cx="4800600" cy="990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3222" name="Text Box 22"/>
            <p:cNvSpPr txBox="1">
              <a:spLocks noChangeArrowheads="1"/>
            </p:cNvSpPr>
            <p:nvPr/>
          </p:nvSpPr>
          <p:spPr bwMode="auto">
            <a:xfrm>
              <a:off x="2667000" y="2530475"/>
              <a:ext cx="63091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Kill</a:t>
              </a:r>
            </a:p>
          </p:txBody>
        </p:sp>
        <p:sp>
          <p:nvSpPr>
            <p:cNvPr id="1843223" name="Text Box 23"/>
            <p:cNvSpPr txBox="1">
              <a:spLocks noChangeArrowheads="1"/>
            </p:cNvSpPr>
            <p:nvPr/>
          </p:nvSpPr>
          <p:spPr bwMode="auto">
            <a:xfrm>
              <a:off x="3505200" y="2225675"/>
              <a:ext cx="63091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Kill</a:t>
              </a:r>
            </a:p>
          </p:txBody>
        </p:sp>
        <p:sp>
          <p:nvSpPr>
            <p:cNvPr id="1843224" name="Text Box 24"/>
            <p:cNvSpPr txBox="1">
              <a:spLocks noChangeArrowheads="1"/>
            </p:cNvSpPr>
            <p:nvPr/>
          </p:nvSpPr>
          <p:spPr bwMode="auto">
            <a:xfrm>
              <a:off x="5943600" y="2149475"/>
              <a:ext cx="63091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Kill</a:t>
              </a:r>
            </a:p>
          </p:txBody>
        </p:sp>
        <p:sp>
          <p:nvSpPr>
            <p:cNvPr id="1843226" name="Freeform 26"/>
            <p:cNvSpPr>
              <a:spLocks/>
            </p:cNvSpPr>
            <p:nvPr/>
          </p:nvSpPr>
          <p:spPr bwMode="auto">
            <a:xfrm>
              <a:off x="685800" y="2301875"/>
              <a:ext cx="5876925" cy="1358900"/>
            </a:xfrm>
            <a:custGeom>
              <a:avLst/>
              <a:gdLst/>
              <a:ahLst/>
              <a:cxnLst>
                <a:cxn ang="0">
                  <a:pos x="3702" y="785"/>
                </a:cxn>
                <a:cxn ang="0">
                  <a:pos x="2577" y="812"/>
                </a:cxn>
                <a:cxn ang="0">
                  <a:pos x="911" y="796"/>
                </a:cxn>
                <a:cxn ang="0">
                  <a:pos x="471" y="728"/>
                </a:cxn>
                <a:cxn ang="0">
                  <a:pos x="409" y="696"/>
                </a:cxn>
                <a:cxn ang="0">
                  <a:pos x="335" y="623"/>
                </a:cxn>
                <a:cxn ang="0">
                  <a:pos x="299" y="560"/>
                </a:cxn>
                <a:cxn ang="0">
                  <a:pos x="273" y="492"/>
                </a:cxn>
                <a:cxn ang="0">
                  <a:pos x="252" y="477"/>
                </a:cxn>
                <a:cxn ang="0">
                  <a:pos x="220" y="440"/>
                </a:cxn>
                <a:cxn ang="0">
                  <a:pos x="126" y="335"/>
                </a:cxn>
                <a:cxn ang="0">
                  <a:pos x="94" y="293"/>
                </a:cxn>
                <a:cxn ang="0">
                  <a:pos x="74" y="251"/>
                </a:cxn>
                <a:cxn ang="0">
                  <a:pos x="53" y="209"/>
                </a:cxn>
                <a:cxn ang="0">
                  <a:pos x="16" y="115"/>
                </a:cxn>
                <a:cxn ang="0">
                  <a:pos x="0" y="0"/>
                </a:cxn>
              </a:cxnLst>
              <a:rect l="0" t="0" r="r" b="b"/>
              <a:pathLst>
                <a:path w="3702" h="856">
                  <a:moveTo>
                    <a:pt x="3702" y="785"/>
                  </a:moveTo>
                  <a:cubicBezTo>
                    <a:pt x="3331" y="824"/>
                    <a:pt x="2947" y="809"/>
                    <a:pt x="2577" y="812"/>
                  </a:cubicBezTo>
                  <a:cubicBezTo>
                    <a:pt x="2028" y="856"/>
                    <a:pt x="1463" y="840"/>
                    <a:pt x="911" y="796"/>
                  </a:cubicBezTo>
                  <a:cubicBezTo>
                    <a:pt x="767" y="771"/>
                    <a:pt x="611" y="772"/>
                    <a:pt x="471" y="728"/>
                  </a:cubicBezTo>
                  <a:cubicBezTo>
                    <a:pt x="445" y="707"/>
                    <a:pt x="444" y="703"/>
                    <a:pt x="409" y="696"/>
                  </a:cubicBezTo>
                  <a:cubicBezTo>
                    <a:pt x="383" y="673"/>
                    <a:pt x="353" y="654"/>
                    <a:pt x="335" y="623"/>
                  </a:cubicBezTo>
                  <a:cubicBezTo>
                    <a:pt x="286" y="539"/>
                    <a:pt x="337" y="613"/>
                    <a:pt x="299" y="560"/>
                  </a:cubicBezTo>
                  <a:cubicBezTo>
                    <a:pt x="295" y="549"/>
                    <a:pt x="278" y="499"/>
                    <a:pt x="273" y="492"/>
                  </a:cubicBezTo>
                  <a:cubicBezTo>
                    <a:pt x="268" y="485"/>
                    <a:pt x="258" y="483"/>
                    <a:pt x="252" y="477"/>
                  </a:cubicBezTo>
                  <a:cubicBezTo>
                    <a:pt x="240" y="466"/>
                    <a:pt x="230" y="453"/>
                    <a:pt x="220" y="440"/>
                  </a:cubicBezTo>
                  <a:cubicBezTo>
                    <a:pt x="191" y="405"/>
                    <a:pt x="152" y="370"/>
                    <a:pt x="126" y="335"/>
                  </a:cubicBezTo>
                  <a:cubicBezTo>
                    <a:pt x="94" y="292"/>
                    <a:pt x="117" y="316"/>
                    <a:pt x="94" y="293"/>
                  </a:cubicBezTo>
                  <a:cubicBezTo>
                    <a:pt x="82" y="257"/>
                    <a:pt x="91" y="270"/>
                    <a:pt x="74" y="251"/>
                  </a:cubicBezTo>
                  <a:cubicBezTo>
                    <a:pt x="67" y="235"/>
                    <a:pt x="65" y="222"/>
                    <a:pt x="53" y="209"/>
                  </a:cubicBezTo>
                  <a:cubicBezTo>
                    <a:pt x="40" y="178"/>
                    <a:pt x="39" y="141"/>
                    <a:pt x="16" y="115"/>
                  </a:cubicBezTo>
                  <a:cubicBezTo>
                    <a:pt x="8" y="71"/>
                    <a:pt x="0" y="4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3227" name="Text Box 27"/>
            <p:cNvSpPr txBox="1">
              <a:spLocks noChangeArrowheads="1"/>
            </p:cNvSpPr>
            <p:nvPr/>
          </p:nvSpPr>
          <p:spPr bwMode="auto">
            <a:xfrm>
              <a:off x="1295400" y="3063875"/>
              <a:ext cx="236170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Inject handler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82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Load-Store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control hazards (branch prediction in next lecture), data hazards through memory are probably next most important bottleneck to superscalar performance</a:t>
            </a:r>
          </a:p>
          <a:p>
            <a:r>
              <a:rPr lang="en-US" dirty="0"/>
              <a:t>Modern superscalars use very sophisticated load-store reordering techniques to reduce effective memory latency by allowing loads to be speculatively issued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0A75C8-C148-D646-81FC-1D13FFF086F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735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Speculative Store Buffer</a:t>
            </a:r>
          </a:p>
        </p:txBody>
      </p:sp>
      <p:sp>
        <p:nvSpPr>
          <p:cNvPr id="1954819" name="Rectangle 3"/>
          <p:cNvSpPr>
            <a:spLocks noGrp="1" noChangeArrowheads="1"/>
          </p:cNvSpPr>
          <p:nvPr>
            <p:ph idx="1"/>
          </p:nvPr>
        </p:nvSpPr>
        <p:spPr>
          <a:xfrm>
            <a:off x="4419600" y="1066800"/>
            <a:ext cx="4572000" cy="5054600"/>
          </a:xfrm>
        </p:spPr>
        <p:txBody>
          <a:bodyPr/>
          <a:lstStyle/>
          <a:p>
            <a:r>
              <a:rPr lang="en-US" sz="2000" dirty="0"/>
              <a:t>Just like register updates, stores should not modify the memory until after the instruction is committed. A speculative store buffer is a structure introduced to hold speculative store data.</a:t>
            </a:r>
          </a:p>
          <a:p>
            <a:r>
              <a:rPr lang="en-US" sz="2000" dirty="0"/>
              <a:t>During decode, store buffer slot allocated in program order</a:t>
            </a:r>
          </a:p>
          <a:p>
            <a:r>
              <a:rPr lang="en-US" sz="2000" dirty="0"/>
              <a:t>Stores split into “store address” and “store data” micro-operations</a:t>
            </a:r>
          </a:p>
          <a:p>
            <a:r>
              <a:rPr lang="en-US" sz="2000" dirty="0"/>
              <a:t>“Store address” execution writes tag</a:t>
            </a:r>
          </a:p>
          <a:p>
            <a:r>
              <a:rPr lang="en-US" sz="2000" dirty="0"/>
              <a:t>“Store data” execution writes data</a:t>
            </a:r>
          </a:p>
          <a:p>
            <a:r>
              <a:rPr lang="en-US" sz="2000" dirty="0"/>
              <a:t>Store commits when oldest instruction and both address and data available: </a:t>
            </a:r>
          </a:p>
          <a:p>
            <a:pPr lvl="1"/>
            <a:r>
              <a:rPr lang="en-US" sz="2000" dirty="0"/>
              <a:t>clear speculative bit and eventually move data to cache</a:t>
            </a:r>
          </a:p>
          <a:p>
            <a:r>
              <a:rPr lang="en-US" sz="2000" dirty="0"/>
              <a:t>On store abort:</a:t>
            </a:r>
          </a:p>
          <a:p>
            <a:pPr lvl="1"/>
            <a:r>
              <a:rPr lang="en-US" sz="2000" dirty="0"/>
              <a:t> clear valid bit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BE9F2E-1839-0B45-91D6-2CCA0E9C1916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54820" name="Rectangle 4"/>
          <p:cNvSpPr>
            <a:spLocks noChangeArrowheads="1"/>
          </p:cNvSpPr>
          <p:nvPr/>
        </p:nvSpPr>
        <p:spPr bwMode="auto">
          <a:xfrm>
            <a:off x="1752600" y="4724400"/>
            <a:ext cx="2663825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sp>
        <p:nvSpPr>
          <p:cNvPr id="1954822" name="Rectangle 6"/>
          <p:cNvSpPr>
            <a:spLocks noChangeArrowheads="1"/>
          </p:cNvSpPr>
          <p:nvPr/>
        </p:nvSpPr>
        <p:spPr bwMode="auto">
          <a:xfrm>
            <a:off x="820738" y="4724400"/>
            <a:ext cx="931862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Tags</a:t>
            </a:r>
          </a:p>
        </p:txBody>
      </p:sp>
      <p:sp>
        <p:nvSpPr>
          <p:cNvPr id="1954826" name="Text Box 10"/>
          <p:cNvSpPr txBox="1">
            <a:spLocks noChangeArrowheads="1"/>
          </p:cNvSpPr>
          <p:nvPr/>
        </p:nvSpPr>
        <p:spPr bwMode="auto">
          <a:xfrm>
            <a:off x="1524000" y="3886200"/>
            <a:ext cx="159875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Store Commit Path</a:t>
            </a:r>
          </a:p>
        </p:txBody>
      </p:sp>
      <p:sp>
        <p:nvSpPr>
          <p:cNvPr id="1954827" name="Text Box 11"/>
          <p:cNvSpPr txBox="1">
            <a:spLocks noChangeArrowheads="1"/>
          </p:cNvSpPr>
          <p:nvPr/>
        </p:nvSpPr>
        <p:spPr bwMode="auto">
          <a:xfrm>
            <a:off x="0" y="1447800"/>
            <a:ext cx="153193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Speculative Store Buffer</a:t>
            </a:r>
          </a:p>
        </p:txBody>
      </p:sp>
      <p:sp>
        <p:nvSpPr>
          <p:cNvPr id="1954828" name="Text Box 12"/>
          <p:cNvSpPr txBox="1">
            <a:spLocks noChangeArrowheads="1"/>
          </p:cNvSpPr>
          <p:nvPr/>
        </p:nvSpPr>
        <p:spPr bwMode="auto">
          <a:xfrm>
            <a:off x="1371600" y="5943600"/>
            <a:ext cx="17986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L1 Data Cache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90575" y="3286125"/>
            <a:ext cx="2930525" cy="217488"/>
            <a:chOff x="0" y="2640"/>
            <a:chExt cx="2112" cy="192"/>
          </a:xfrm>
        </p:grpSpPr>
        <p:sp>
          <p:nvSpPr>
            <p:cNvPr id="1954833" name="Rectangle 1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34" name="Rectangle 1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35" name="Rectangle 1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36" name="Rectangle 2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90575" y="3068638"/>
            <a:ext cx="2930525" cy="217487"/>
            <a:chOff x="0" y="2640"/>
            <a:chExt cx="2112" cy="192"/>
          </a:xfrm>
        </p:grpSpPr>
        <p:sp>
          <p:nvSpPr>
            <p:cNvPr id="1954838" name="Rectangle 2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39" name="Rectangle 2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40" name="Rectangle 2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41" name="Rectangle 2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90575" y="2851150"/>
            <a:ext cx="2930525" cy="217488"/>
            <a:chOff x="0" y="2640"/>
            <a:chExt cx="2112" cy="192"/>
          </a:xfrm>
        </p:grpSpPr>
        <p:sp>
          <p:nvSpPr>
            <p:cNvPr id="1954843" name="Rectangle 2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44" name="Rectangle 2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45" name="Rectangle 2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46" name="Rectangle 3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90575" y="2633663"/>
            <a:ext cx="2930525" cy="217487"/>
            <a:chOff x="0" y="2640"/>
            <a:chExt cx="2112" cy="192"/>
          </a:xfrm>
        </p:grpSpPr>
        <p:sp>
          <p:nvSpPr>
            <p:cNvPr id="1954848" name="Rectangle 3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49" name="Rectangle 3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50" name="Rectangle 3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51" name="Rectangle 3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90575" y="2416175"/>
            <a:ext cx="2930525" cy="217488"/>
            <a:chOff x="0" y="2640"/>
            <a:chExt cx="2112" cy="192"/>
          </a:xfrm>
        </p:grpSpPr>
        <p:sp>
          <p:nvSpPr>
            <p:cNvPr id="1954853" name="Rectangle 3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54" name="Rectangle 3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55" name="Rectangle 3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56" name="Rectangle 4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90575" y="2198688"/>
            <a:ext cx="2930525" cy="217487"/>
            <a:chOff x="0" y="2640"/>
            <a:chExt cx="2112" cy="192"/>
          </a:xfrm>
        </p:grpSpPr>
        <p:sp>
          <p:nvSpPr>
            <p:cNvPr id="1954858" name="Rectangle 4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4859" name="Rectangle 4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4860" name="Rectangle 4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4861" name="Rectangle 4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990600" y="762000"/>
            <a:ext cx="153193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Store Address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2514600" y="838200"/>
            <a:ext cx="990600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Store Data</a:t>
            </a:r>
          </a:p>
        </p:txBody>
      </p:sp>
      <p:cxnSp>
        <p:nvCxnSpPr>
          <p:cNvPr id="9" name="Straight Arrow Connector 8"/>
          <p:cNvCxnSpPr>
            <a:stCxn id="1954833" idx="2"/>
            <a:endCxn id="1954822" idx="0"/>
          </p:cNvCxnSpPr>
          <p:nvPr/>
        </p:nvCxnSpPr>
        <p:spPr bwMode="auto">
          <a:xfrm flipH="1">
            <a:off x="1286669" y="3503613"/>
            <a:ext cx="436346" cy="122078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954834" idx="2"/>
            <a:endCxn id="1954820" idx="0"/>
          </p:cNvCxnSpPr>
          <p:nvPr/>
        </p:nvCxnSpPr>
        <p:spPr bwMode="auto">
          <a:xfrm>
            <a:off x="2988470" y="3503613"/>
            <a:ext cx="96043" cy="122078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49" idx="2"/>
            <a:endCxn id="1954858" idx="0"/>
          </p:cNvCxnSpPr>
          <p:nvPr/>
        </p:nvCxnSpPr>
        <p:spPr bwMode="auto">
          <a:xfrm flipH="1">
            <a:off x="1723015" y="1469886"/>
            <a:ext cx="33554" cy="7288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51" idx="2"/>
            <a:endCxn id="1954859" idx="0"/>
          </p:cNvCxnSpPr>
          <p:nvPr/>
        </p:nvCxnSpPr>
        <p:spPr bwMode="auto">
          <a:xfrm flipH="1">
            <a:off x="2988470" y="1546086"/>
            <a:ext cx="21430" cy="6526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2444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bypass from speculative store buffer</a:t>
            </a:r>
            <a:endParaRPr lang="en-US" dirty="0"/>
          </a:p>
        </p:txBody>
      </p:sp>
      <p:sp>
        <p:nvSpPr>
          <p:cNvPr id="1956867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4191000"/>
            <a:ext cx="7683500" cy="1930400"/>
          </a:xfrm>
          <a:noFill/>
          <a:ln/>
        </p:spPr>
        <p:txBody>
          <a:bodyPr/>
          <a:lstStyle/>
          <a:p>
            <a:pPr marL="342900" indent="-342900"/>
            <a:r>
              <a:rPr lang="en-US" sz="2400" dirty="0"/>
              <a:t>If data in both store buffer and cache, which should we use?</a:t>
            </a:r>
          </a:p>
          <a:p>
            <a:pPr marL="742950" lvl="1" indent="-285750"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Speculative store buffer</a:t>
            </a:r>
          </a:p>
          <a:p>
            <a:pPr marL="342900" indent="-342900"/>
            <a:r>
              <a:rPr lang="en-US" sz="2400" dirty="0"/>
              <a:t>If same address in store buffer twice, which should we use?</a:t>
            </a:r>
          </a:p>
          <a:p>
            <a:pPr marL="742950" lvl="1" indent="-285750"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Youngest store older than load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A5EEFB-8B7A-BD4E-95F3-AC54587BE23C}" type="slidenum"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56868" name="Rectangle 4"/>
          <p:cNvSpPr>
            <a:spLocks noChangeArrowheads="1"/>
          </p:cNvSpPr>
          <p:nvPr/>
        </p:nvSpPr>
        <p:spPr bwMode="auto">
          <a:xfrm>
            <a:off x="5518150" y="2122488"/>
            <a:ext cx="2663825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sp>
        <p:nvSpPr>
          <p:cNvPr id="1956869" name="Rectangle 5"/>
          <p:cNvSpPr>
            <a:spLocks noChangeArrowheads="1"/>
          </p:cNvSpPr>
          <p:nvPr/>
        </p:nvSpPr>
        <p:spPr bwMode="auto">
          <a:xfrm>
            <a:off x="2122488" y="1143000"/>
            <a:ext cx="2663825" cy="3270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Load Address</a:t>
            </a:r>
          </a:p>
        </p:txBody>
      </p:sp>
      <p:sp>
        <p:nvSpPr>
          <p:cNvPr id="1956870" name="Rectangle 6"/>
          <p:cNvSpPr>
            <a:spLocks noChangeArrowheads="1"/>
          </p:cNvSpPr>
          <p:nvPr/>
        </p:nvSpPr>
        <p:spPr bwMode="auto">
          <a:xfrm>
            <a:off x="4586288" y="2122488"/>
            <a:ext cx="931862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Tags</a:t>
            </a:r>
          </a:p>
        </p:txBody>
      </p:sp>
      <p:sp>
        <p:nvSpPr>
          <p:cNvPr id="1956872" name="Freeform 8"/>
          <p:cNvSpPr>
            <a:spLocks/>
          </p:cNvSpPr>
          <p:nvPr/>
        </p:nvSpPr>
        <p:spPr bwMode="auto">
          <a:xfrm>
            <a:off x="3521075" y="1470025"/>
            <a:ext cx="1465263" cy="652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1056" y="144"/>
              </a:cxn>
              <a:cxn ang="0">
                <a:pos x="1056" y="576"/>
              </a:cxn>
            </a:cxnLst>
            <a:rect l="0" t="0" r="r" b="b"/>
            <a:pathLst>
              <a:path w="1056" h="576">
                <a:moveTo>
                  <a:pt x="0" y="0"/>
                </a:moveTo>
                <a:lnTo>
                  <a:pt x="0" y="144"/>
                </a:lnTo>
                <a:lnTo>
                  <a:pt x="1056" y="144"/>
                </a:lnTo>
                <a:lnTo>
                  <a:pt x="1056" y="576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/>
              <a:cs typeface="Calibri"/>
            </a:endParaRPr>
          </a:p>
        </p:txBody>
      </p:sp>
      <p:sp>
        <p:nvSpPr>
          <p:cNvPr id="1956873" name="Freeform 9"/>
          <p:cNvSpPr>
            <a:spLocks/>
          </p:cNvSpPr>
          <p:nvPr/>
        </p:nvSpPr>
        <p:spPr bwMode="auto">
          <a:xfrm>
            <a:off x="1989138" y="1631950"/>
            <a:ext cx="1531937" cy="490538"/>
          </a:xfrm>
          <a:custGeom>
            <a:avLst/>
            <a:gdLst/>
            <a:ahLst/>
            <a:cxnLst>
              <a:cxn ang="0">
                <a:pos x="1440" y="0"/>
              </a:cxn>
              <a:cxn ang="0">
                <a:pos x="0" y="0"/>
              </a:cxn>
              <a:cxn ang="0">
                <a:pos x="0" y="432"/>
              </a:cxn>
            </a:cxnLst>
            <a:rect l="0" t="0" r="r" b="b"/>
            <a:pathLst>
              <a:path w="1440" h="432">
                <a:moveTo>
                  <a:pt x="1440" y="0"/>
                </a:move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/>
              <a:cs typeface="Calibri"/>
            </a:endParaRPr>
          </a:p>
        </p:txBody>
      </p:sp>
      <p:sp>
        <p:nvSpPr>
          <p:cNvPr id="1956875" name="Text Box 11"/>
          <p:cNvSpPr txBox="1">
            <a:spLocks noChangeArrowheads="1"/>
          </p:cNvSpPr>
          <p:nvPr/>
        </p:nvSpPr>
        <p:spPr bwMode="auto">
          <a:xfrm>
            <a:off x="228600" y="1143000"/>
            <a:ext cx="153193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Speculative Store Buffer</a:t>
            </a:r>
          </a:p>
        </p:txBody>
      </p:sp>
      <p:sp>
        <p:nvSpPr>
          <p:cNvPr id="1956876" name="Text Box 12"/>
          <p:cNvSpPr txBox="1">
            <a:spLocks noChangeArrowheads="1"/>
          </p:cNvSpPr>
          <p:nvPr/>
        </p:nvSpPr>
        <p:spPr bwMode="auto">
          <a:xfrm>
            <a:off x="6096000" y="1524000"/>
            <a:ext cx="17986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L1 Data Cache</a:t>
            </a:r>
          </a:p>
        </p:txBody>
      </p:sp>
      <p:sp>
        <p:nvSpPr>
          <p:cNvPr id="1956877" name="Freeform 13"/>
          <p:cNvSpPr>
            <a:spLocks/>
          </p:cNvSpPr>
          <p:nvPr/>
        </p:nvSpPr>
        <p:spPr bwMode="auto">
          <a:xfrm>
            <a:off x="2743199" y="3429000"/>
            <a:ext cx="5572125" cy="487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4032" y="192"/>
              </a:cxn>
            </a:cxnLst>
            <a:rect l="0" t="0" r="r" b="b"/>
            <a:pathLst>
              <a:path w="4032" h="192">
                <a:moveTo>
                  <a:pt x="0" y="0"/>
                </a:moveTo>
                <a:lnTo>
                  <a:pt x="0" y="192"/>
                </a:lnTo>
                <a:lnTo>
                  <a:pt x="4032" y="19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/>
              <a:cs typeface="Calibri"/>
            </a:endParaRPr>
          </a:p>
        </p:txBody>
      </p:sp>
      <p:sp>
        <p:nvSpPr>
          <p:cNvPr id="1956878" name="Line 14"/>
          <p:cNvSpPr>
            <a:spLocks noChangeShapeType="1"/>
          </p:cNvSpPr>
          <p:nvPr/>
        </p:nvSpPr>
        <p:spPr bwMode="auto">
          <a:xfrm>
            <a:off x="6516688" y="3263900"/>
            <a:ext cx="0" cy="6524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/>
              <a:cs typeface="Calibri"/>
            </a:endParaRPr>
          </a:p>
        </p:txBody>
      </p:sp>
      <p:sp>
        <p:nvSpPr>
          <p:cNvPr id="1956879" name="Text Box 15"/>
          <p:cNvSpPr txBox="1">
            <a:spLocks noChangeArrowheads="1"/>
          </p:cNvSpPr>
          <p:nvPr/>
        </p:nvSpPr>
        <p:spPr bwMode="auto">
          <a:xfrm>
            <a:off x="6906009" y="3581400"/>
            <a:ext cx="11279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Load Data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90575" y="3209925"/>
            <a:ext cx="2930525" cy="217488"/>
            <a:chOff x="0" y="2640"/>
            <a:chExt cx="2112" cy="192"/>
          </a:xfrm>
        </p:grpSpPr>
        <p:sp>
          <p:nvSpPr>
            <p:cNvPr id="1956881" name="Rectangle 1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882" name="Rectangle 1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883" name="Rectangle 1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884" name="Rectangle 2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90575" y="2992438"/>
            <a:ext cx="2930525" cy="217487"/>
            <a:chOff x="0" y="2640"/>
            <a:chExt cx="2112" cy="192"/>
          </a:xfrm>
        </p:grpSpPr>
        <p:sp>
          <p:nvSpPr>
            <p:cNvPr id="1956886" name="Rectangle 2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887" name="Rectangle 2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888" name="Rectangle 2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889" name="Rectangle 2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90575" y="2774950"/>
            <a:ext cx="2930525" cy="217488"/>
            <a:chOff x="0" y="2640"/>
            <a:chExt cx="2112" cy="192"/>
          </a:xfrm>
        </p:grpSpPr>
        <p:sp>
          <p:nvSpPr>
            <p:cNvPr id="1956891" name="Rectangle 2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892" name="Rectangle 2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893" name="Rectangle 2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894" name="Rectangle 3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90575" y="2557463"/>
            <a:ext cx="2930525" cy="217487"/>
            <a:chOff x="0" y="2640"/>
            <a:chExt cx="2112" cy="192"/>
          </a:xfrm>
        </p:grpSpPr>
        <p:sp>
          <p:nvSpPr>
            <p:cNvPr id="1956896" name="Rectangle 3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897" name="Rectangle 3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898" name="Rectangle 3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899" name="Rectangle 3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90575" y="2339975"/>
            <a:ext cx="2930525" cy="217488"/>
            <a:chOff x="0" y="2640"/>
            <a:chExt cx="2112" cy="192"/>
          </a:xfrm>
        </p:grpSpPr>
        <p:sp>
          <p:nvSpPr>
            <p:cNvPr id="1956901" name="Rectangle 3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902" name="Rectangle 3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903" name="Rectangle 3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904" name="Rectangle 4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90575" y="2122488"/>
            <a:ext cx="2930525" cy="217487"/>
            <a:chOff x="0" y="2640"/>
            <a:chExt cx="2112" cy="192"/>
          </a:xfrm>
        </p:grpSpPr>
        <p:sp>
          <p:nvSpPr>
            <p:cNvPr id="1956906" name="Rectangle 4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956907" name="Rectangle 4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56908" name="Rectangle 4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956909" name="Rectangle 4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79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Dependencies</a:t>
            </a:r>
          </a:p>
        </p:txBody>
      </p:sp>
      <p:sp>
        <p:nvSpPr>
          <p:cNvPr id="19425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>
                <a:latin typeface="Courier New"/>
                <a:cs typeface="Courier New"/>
              </a:rPr>
              <a:t>sd</a:t>
            </a:r>
            <a:r>
              <a:rPr lang="en-US" b="1" dirty="0">
                <a:latin typeface="Courier New"/>
                <a:cs typeface="Courier New"/>
              </a:rPr>
              <a:t> x1, (x2)</a:t>
            </a:r>
          </a:p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ld</a:t>
            </a:r>
            <a:r>
              <a:rPr lang="en-US" b="1" dirty="0">
                <a:latin typeface="Courier New"/>
                <a:cs typeface="Courier New"/>
              </a:rPr>
              <a:t> x3, (x4) </a:t>
            </a:r>
            <a:br>
              <a:rPr lang="en-US" b="1" dirty="0">
                <a:latin typeface="Courier New"/>
                <a:cs typeface="Courier New"/>
              </a:rPr>
            </a:br>
            <a:endParaRPr lang="en-US" dirty="0"/>
          </a:p>
          <a:p>
            <a:r>
              <a:rPr lang="en-US" dirty="0"/>
              <a:t>When can we execute the load?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A34FCE-080A-5542-9764-1CC6CF51B836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297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In-Order Memory Queue</a:t>
            </a:r>
            <a:endParaRPr lang="en-US" dirty="0"/>
          </a:p>
        </p:txBody>
      </p:sp>
      <p:sp>
        <p:nvSpPr>
          <p:cNvPr id="194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all loads and stores in program order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=&gt; Load and store cannot leave ROB for execution until all previous loads and stores have completed execution</a:t>
            </a:r>
          </a:p>
          <a:p>
            <a:endParaRPr lang="en-US" dirty="0"/>
          </a:p>
          <a:p>
            <a:r>
              <a:rPr lang="en-US" dirty="0"/>
              <a:t>Can still execute loads and stores speculatively, and out-of-order with respect to other instructions</a:t>
            </a:r>
          </a:p>
          <a:p>
            <a:endParaRPr lang="en-US" dirty="0"/>
          </a:p>
          <a:p>
            <a:r>
              <a:rPr lang="en-US" dirty="0"/>
              <a:t>Need a structure to handle memory ordering…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DD75B6-B568-5F4C-A2EA-1CC88F239029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42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457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Conservative O-o-O Load Execution</a:t>
            </a:r>
          </a:p>
        </p:txBody>
      </p:sp>
      <p:sp>
        <p:nvSpPr>
          <p:cNvPr id="194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>
                <a:latin typeface="Courier New"/>
                <a:cs typeface="Courier New"/>
              </a:rPr>
              <a:t>sd</a:t>
            </a:r>
            <a:r>
              <a:rPr lang="en-US" b="1" dirty="0">
                <a:latin typeface="Courier New"/>
                <a:cs typeface="Courier New"/>
              </a:rPr>
              <a:t> x1, (x2)</a:t>
            </a:r>
          </a:p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ld</a:t>
            </a:r>
            <a:r>
              <a:rPr lang="en-US" b="1" dirty="0">
                <a:latin typeface="Courier New"/>
                <a:cs typeface="Courier New"/>
              </a:rPr>
              <a:t> x3, (x4) </a:t>
            </a:r>
            <a:br>
              <a:rPr lang="en-US" b="1" dirty="0">
                <a:latin typeface="Courier New"/>
                <a:cs typeface="Courier New"/>
              </a:rPr>
            </a:br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Can execute load before store, if addresses known and </a:t>
            </a:r>
            <a:r>
              <a:rPr lang="en-US" b="1" dirty="0">
                <a:latin typeface="Courier New"/>
                <a:cs typeface="Courier New"/>
              </a:rPr>
              <a:t>x4</a:t>
            </a:r>
            <a:r>
              <a:rPr lang="en-US" dirty="0"/>
              <a:t> != </a:t>
            </a:r>
            <a:r>
              <a:rPr lang="en-US" b="1" dirty="0">
                <a:latin typeface="Courier New"/>
                <a:cs typeface="Courier New"/>
              </a:rPr>
              <a:t>x2</a:t>
            </a:r>
          </a:p>
          <a:p>
            <a:r>
              <a:rPr lang="en-US" dirty="0"/>
              <a:t>Each load address compared with addresses of all previous uncommitted stores</a:t>
            </a:r>
          </a:p>
          <a:p>
            <a:pPr lvl="1"/>
            <a:r>
              <a:rPr lang="en-US" dirty="0"/>
              <a:t>can use partial conservative check i.e., bottom 12 bits of address, to save hardware</a:t>
            </a:r>
          </a:p>
          <a:p>
            <a:r>
              <a:rPr lang="en-US" dirty="0"/>
              <a:t>Don’t execute load if any previous store address not known</a:t>
            </a:r>
          </a:p>
          <a:p>
            <a:r>
              <a:rPr lang="en-US" dirty="0"/>
              <a:t>(MIPS R10K, 16-entry address queue)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39497E-4FB2-414C-8378-0FEE1DF14B3D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706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Speculation</a:t>
            </a:r>
          </a:p>
        </p:txBody>
      </p:sp>
      <p:sp>
        <p:nvSpPr>
          <p:cNvPr id="194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>
                <a:latin typeface="Courier New"/>
                <a:cs typeface="Courier New"/>
              </a:rPr>
              <a:t>sd</a:t>
            </a:r>
            <a:r>
              <a:rPr lang="en-US" b="1" dirty="0">
                <a:latin typeface="Courier New"/>
                <a:cs typeface="Courier New"/>
              </a:rPr>
              <a:t> x1, (x2)</a:t>
            </a:r>
          </a:p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ld</a:t>
            </a:r>
            <a:r>
              <a:rPr lang="en-US" b="1" dirty="0">
                <a:latin typeface="Courier New"/>
                <a:cs typeface="Courier New"/>
              </a:rPr>
              <a:t> x3, (x4) </a:t>
            </a:r>
            <a:br>
              <a:rPr lang="en-US" b="1" dirty="0">
                <a:latin typeface="Courier New"/>
                <a:cs typeface="Courier New"/>
              </a:rPr>
            </a:br>
            <a:endParaRPr lang="en-US" dirty="0"/>
          </a:p>
          <a:p>
            <a:r>
              <a:rPr lang="en-US" dirty="0"/>
              <a:t>Guess that </a:t>
            </a:r>
            <a:r>
              <a:rPr lang="en-US" b="1" dirty="0">
                <a:latin typeface="Courier New"/>
                <a:cs typeface="Courier New"/>
              </a:rPr>
              <a:t>x4</a:t>
            </a:r>
            <a:r>
              <a:rPr lang="en-US" dirty="0"/>
              <a:t> != </a:t>
            </a:r>
            <a:r>
              <a:rPr lang="en-US" b="1" dirty="0">
                <a:latin typeface="Courier New"/>
                <a:cs typeface="Courier New"/>
              </a:rPr>
              <a:t>x2</a:t>
            </a:r>
          </a:p>
          <a:p>
            <a:r>
              <a:rPr lang="en-US" dirty="0"/>
              <a:t>Execute load before store address known</a:t>
            </a:r>
          </a:p>
          <a:p>
            <a:r>
              <a:rPr lang="en-US" dirty="0"/>
              <a:t>Need to hold all completed but uncommitted load/store addresses in program order</a:t>
            </a:r>
          </a:p>
          <a:p>
            <a:r>
              <a:rPr lang="en-US" dirty="0"/>
              <a:t>If subsequently find </a:t>
            </a:r>
            <a:r>
              <a:rPr lang="en-US" b="1" dirty="0">
                <a:latin typeface="Courier New"/>
                <a:cs typeface="Courier New"/>
              </a:rPr>
              <a:t>x4</a:t>
            </a:r>
            <a:r>
              <a:rPr lang="en-US" b="1" dirty="0">
                <a:cs typeface="Calibri"/>
              </a:rPr>
              <a:t>==</a:t>
            </a:r>
            <a:r>
              <a:rPr lang="en-US" b="1" dirty="0">
                <a:latin typeface="Courier New"/>
                <a:cs typeface="Courier New"/>
              </a:rPr>
              <a:t>x2</a:t>
            </a:r>
            <a:r>
              <a:rPr lang="en-US" dirty="0"/>
              <a:t>, squash load and all following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=&gt; Large penalty for inaccurate address speculation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183C1-5C81-9847-B05E-8F147BE80CA7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01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67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Dependence Prediction</a:t>
            </a:r>
            <a:br>
              <a:rPr lang="en-US"/>
            </a:br>
            <a:r>
              <a:rPr lang="en-US"/>
              <a:t>(Alpha 21264)</a:t>
            </a:r>
            <a:endParaRPr lang="en-US" dirty="0"/>
          </a:p>
        </p:txBody>
      </p:sp>
      <p:sp>
        <p:nvSpPr>
          <p:cNvPr id="195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 New"/>
                <a:cs typeface="Courier New"/>
              </a:rPr>
              <a:t>sd</a:t>
            </a:r>
            <a:r>
              <a:rPr lang="en-US" b="1" dirty="0">
                <a:latin typeface="Courier New"/>
                <a:cs typeface="Courier New"/>
              </a:rPr>
              <a:t> x1, (x2)</a:t>
            </a:r>
          </a:p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ld</a:t>
            </a:r>
            <a:r>
              <a:rPr lang="en-US" b="1" dirty="0">
                <a:latin typeface="Courier New"/>
                <a:cs typeface="Courier New"/>
              </a:rPr>
              <a:t> x3, (x4) </a:t>
            </a:r>
            <a:br>
              <a:rPr lang="en-US" b="1" dirty="0">
                <a:latin typeface="Courier New"/>
                <a:cs typeface="Courier New"/>
              </a:rPr>
            </a:br>
            <a:endParaRPr lang="en-US" dirty="0"/>
          </a:p>
          <a:p>
            <a:r>
              <a:rPr lang="en-US" dirty="0"/>
              <a:t>Guess that </a:t>
            </a:r>
            <a:r>
              <a:rPr lang="en-US" b="1" dirty="0">
                <a:latin typeface="Courier New"/>
                <a:cs typeface="Courier New"/>
              </a:rPr>
              <a:t>x4</a:t>
            </a:r>
            <a:r>
              <a:rPr lang="en-US" dirty="0"/>
              <a:t> != </a:t>
            </a:r>
            <a:r>
              <a:rPr lang="en-US" b="1" dirty="0">
                <a:latin typeface="Courier New"/>
                <a:cs typeface="Courier New"/>
              </a:rPr>
              <a:t>x2</a:t>
            </a:r>
            <a:r>
              <a:rPr lang="en-US" dirty="0"/>
              <a:t> and execute load before store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later find </a:t>
            </a:r>
            <a:r>
              <a:rPr lang="en-US" b="1" dirty="0">
                <a:latin typeface="Courier New"/>
                <a:cs typeface="Courier New"/>
              </a:rPr>
              <a:t>x4</a:t>
            </a:r>
            <a:r>
              <a:rPr lang="en-US" dirty="0"/>
              <a:t>==</a:t>
            </a:r>
            <a:r>
              <a:rPr lang="en-US" b="1" dirty="0">
                <a:latin typeface="Courier New"/>
                <a:cs typeface="Courier New"/>
              </a:rPr>
              <a:t>x2</a:t>
            </a:r>
            <a:r>
              <a:rPr lang="en-US" dirty="0"/>
              <a:t>, squash load and all following instructions, but mark load instruction as store-wait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Subsequent executions of the same load instruction will wait for all previous stores to complete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Periodically clear store-wait bits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B5C860-1C73-AF49-B13E-37247AA10D42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856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7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7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5857"/>
            <a:ext cx="7292975" cy="736600"/>
          </a:xfrm>
        </p:spPr>
        <p:txBody>
          <a:bodyPr/>
          <a:lstStyle/>
          <a:p>
            <a:r>
              <a:rPr lang="en-US" dirty="0"/>
              <a:t>Phases of Instruction Execution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5DA-167C-194A-8EFB-501FD45A4CB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841154" name="Group 2"/>
          <p:cNvGrpSpPr>
            <a:grpSpLocks/>
          </p:cNvGrpSpPr>
          <p:nvPr/>
        </p:nvGrpSpPr>
        <p:grpSpPr bwMode="auto">
          <a:xfrm>
            <a:off x="1066800" y="890588"/>
            <a:ext cx="7239000" cy="1014412"/>
            <a:chOff x="672" y="897"/>
            <a:chExt cx="4560" cy="752"/>
          </a:xfrm>
        </p:grpSpPr>
        <p:sp>
          <p:nvSpPr>
            <p:cNvPr id="1841155" name="Rectangle 3"/>
            <p:cNvSpPr>
              <a:spLocks noChangeArrowheads="1"/>
            </p:cNvSpPr>
            <p:nvPr/>
          </p:nvSpPr>
          <p:spPr bwMode="auto">
            <a:xfrm>
              <a:off x="672" y="897"/>
              <a:ext cx="4560" cy="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 i="1">
                <a:solidFill>
                  <a:srgbClr val="FFCC66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1156" name="Text Box 4"/>
            <p:cNvSpPr txBox="1">
              <a:spLocks noChangeArrowheads="1"/>
            </p:cNvSpPr>
            <p:nvPr/>
          </p:nvSpPr>
          <p:spPr bwMode="auto">
            <a:xfrm>
              <a:off x="1632" y="971"/>
              <a:ext cx="2968" cy="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Fetch</a:t>
              </a:r>
              <a:r>
                <a:rPr lang="en-US" sz="2400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:</a:t>
              </a:r>
              <a:r>
                <a:rPr lang="en-US" sz="24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Instruction bits retrieved from instruction cache.</a:t>
              </a:r>
            </a:p>
          </p:txBody>
        </p:sp>
      </p:grpSp>
      <p:sp>
        <p:nvSpPr>
          <p:cNvPr id="1841158" name="Rectangle 6"/>
          <p:cNvSpPr>
            <a:spLocks noChangeArrowheads="1"/>
          </p:cNvSpPr>
          <p:nvPr/>
        </p:nvSpPr>
        <p:spPr bwMode="auto">
          <a:xfrm>
            <a:off x="1066800" y="4800600"/>
            <a:ext cx="7239000" cy="1219200"/>
          </a:xfrm>
          <a:prstGeom prst="rect">
            <a:avLst/>
          </a:prstGeom>
          <a:solidFill>
            <a:srgbClr val="D9D9D9"/>
          </a:solidFill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srgbClr val="7030A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59" name="Rectangle 7"/>
          <p:cNvSpPr>
            <a:spLocks noChangeArrowheads="1"/>
          </p:cNvSpPr>
          <p:nvPr/>
        </p:nvSpPr>
        <p:spPr bwMode="auto">
          <a:xfrm>
            <a:off x="1066800" y="3352801"/>
            <a:ext cx="7239000" cy="1295400"/>
          </a:xfrm>
          <a:prstGeom prst="rect">
            <a:avLst/>
          </a:prstGeom>
          <a:solidFill>
            <a:srgbClr val="D9D9D9"/>
          </a:solidFill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srgbClr val="7030A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60" name="Rectangle 8"/>
          <p:cNvSpPr>
            <a:spLocks noChangeArrowheads="1"/>
          </p:cNvSpPr>
          <p:nvPr/>
        </p:nvSpPr>
        <p:spPr bwMode="auto">
          <a:xfrm>
            <a:off x="1066800" y="2133600"/>
            <a:ext cx="7239000" cy="974725"/>
          </a:xfrm>
          <a:prstGeom prst="rect">
            <a:avLst/>
          </a:prstGeom>
          <a:solidFill>
            <a:srgbClr val="D9D9D9"/>
          </a:solidFill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srgbClr val="7030A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61" name="Rectangle 9"/>
          <p:cNvSpPr>
            <a:spLocks noChangeArrowheads="1"/>
          </p:cNvSpPr>
          <p:nvPr/>
        </p:nvSpPr>
        <p:spPr bwMode="auto">
          <a:xfrm>
            <a:off x="762000" y="1219201"/>
            <a:ext cx="1295400" cy="381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I-cache</a:t>
            </a:r>
          </a:p>
        </p:txBody>
      </p:sp>
      <p:sp>
        <p:nvSpPr>
          <p:cNvPr id="1841162" name="Rectangle 10"/>
          <p:cNvSpPr>
            <a:spLocks noChangeArrowheads="1"/>
          </p:cNvSpPr>
          <p:nvPr/>
        </p:nvSpPr>
        <p:spPr bwMode="auto">
          <a:xfrm>
            <a:off x="609600" y="1752600"/>
            <a:ext cx="1752600" cy="417512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 Buffer</a:t>
            </a:r>
          </a:p>
        </p:txBody>
      </p:sp>
      <p:sp>
        <p:nvSpPr>
          <p:cNvPr id="1841163" name="Rectangle 11"/>
          <p:cNvSpPr>
            <a:spLocks noChangeArrowheads="1"/>
          </p:cNvSpPr>
          <p:nvPr/>
        </p:nvSpPr>
        <p:spPr bwMode="auto">
          <a:xfrm>
            <a:off x="609600" y="2971800"/>
            <a:ext cx="1752600" cy="5619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Issue Buffer</a:t>
            </a:r>
          </a:p>
        </p:txBody>
      </p:sp>
      <p:sp>
        <p:nvSpPr>
          <p:cNvPr id="1841164" name="Rectangle 12"/>
          <p:cNvSpPr>
            <a:spLocks noChangeArrowheads="1"/>
          </p:cNvSpPr>
          <p:nvPr/>
        </p:nvSpPr>
        <p:spPr bwMode="auto">
          <a:xfrm>
            <a:off x="381000" y="3733800"/>
            <a:ext cx="2133600" cy="555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Functional Units</a:t>
            </a:r>
          </a:p>
        </p:txBody>
      </p:sp>
      <p:sp>
        <p:nvSpPr>
          <p:cNvPr id="1841165" name="Rectangle 13"/>
          <p:cNvSpPr>
            <a:spLocks noChangeArrowheads="1"/>
          </p:cNvSpPr>
          <p:nvPr/>
        </p:nvSpPr>
        <p:spPr bwMode="auto">
          <a:xfrm>
            <a:off x="609600" y="5715000"/>
            <a:ext cx="1752600" cy="762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Architectural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State</a:t>
            </a:r>
          </a:p>
        </p:txBody>
      </p:sp>
      <p:sp>
        <p:nvSpPr>
          <p:cNvPr id="1841166" name="Line 14"/>
          <p:cNvSpPr>
            <a:spLocks noChangeShapeType="1"/>
          </p:cNvSpPr>
          <p:nvPr/>
        </p:nvSpPr>
        <p:spPr bwMode="auto">
          <a:xfrm rot="-16200000">
            <a:off x="1342231" y="1172369"/>
            <a:ext cx="211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67" name="Line 15"/>
          <p:cNvSpPr>
            <a:spLocks noChangeShapeType="1"/>
          </p:cNvSpPr>
          <p:nvPr/>
        </p:nvSpPr>
        <p:spPr bwMode="auto">
          <a:xfrm>
            <a:off x="1447800" y="1600200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68" name="Line 16"/>
          <p:cNvSpPr>
            <a:spLocks noChangeShapeType="1"/>
          </p:cNvSpPr>
          <p:nvPr/>
        </p:nvSpPr>
        <p:spPr bwMode="auto">
          <a:xfrm>
            <a:off x="1828800" y="2506663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69" name="Line 17"/>
          <p:cNvSpPr>
            <a:spLocks noChangeShapeType="1"/>
          </p:cNvSpPr>
          <p:nvPr/>
        </p:nvSpPr>
        <p:spPr bwMode="auto">
          <a:xfrm>
            <a:off x="1447800" y="35052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70" name="Text Box 18"/>
          <p:cNvSpPr txBox="1">
            <a:spLocks noChangeArrowheads="1"/>
          </p:cNvSpPr>
          <p:nvPr/>
        </p:nvSpPr>
        <p:spPr bwMode="auto">
          <a:xfrm>
            <a:off x="2590800" y="3336925"/>
            <a:ext cx="5715000" cy="1200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Execute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: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Instructions and operands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issued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to functional units. When execution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completes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, all results and exception flags are available.</a:t>
            </a:r>
          </a:p>
        </p:txBody>
      </p:sp>
      <p:sp>
        <p:nvSpPr>
          <p:cNvPr id="1841171" name="Text Box 19"/>
          <p:cNvSpPr txBox="1">
            <a:spLocks noChangeArrowheads="1"/>
          </p:cNvSpPr>
          <p:nvPr/>
        </p:nvSpPr>
        <p:spPr bwMode="auto">
          <a:xfrm>
            <a:off x="2667000" y="2133600"/>
            <a:ext cx="57531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Decode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: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Instructions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dispatched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to appropriate issue buffer.</a:t>
            </a:r>
          </a:p>
        </p:txBody>
      </p:sp>
      <p:sp>
        <p:nvSpPr>
          <p:cNvPr id="1841172" name="Rectangle 20"/>
          <p:cNvSpPr>
            <a:spLocks noChangeArrowheads="1"/>
          </p:cNvSpPr>
          <p:nvPr/>
        </p:nvSpPr>
        <p:spPr bwMode="auto">
          <a:xfrm>
            <a:off x="609600" y="4495800"/>
            <a:ext cx="1752600" cy="452438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Result Buffer</a:t>
            </a:r>
          </a:p>
        </p:txBody>
      </p:sp>
      <p:sp>
        <p:nvSpPr>
          <p:cNvPr id="1841173" name="Line 21"/>
          <p:cNvSpPr>
            <a:spLocks noChangeShapeType="1"/>
          </p:cNvSpPr>
          <p:nvPr/>
        </p:nvSpPr>
        <p:spPr bwMode="auto">
          <a:xfrm>
            <a:off x="1447800" y="4267200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75" name="Text Box 23"/>
          <p:cNvSpPr txBox="1">
            <a:spLocks noChangeArrowheads="1"/>
          </p:cNvSpPr>
          <p:nvPr/>
        </p:nvSpPr>
        <p:spPr bwMode="auto">
          <a:xfrm>
            <a:off x="2514600" y="4810035"/>
            <a:ext cx="594359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Commit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: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Instruction irrevocably updates architectural state (aka “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graduation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” or “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retirement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” ), or takes precise trap.</a:t>
            </a:r>
          </a:p>
        </p:txBody>
      </p:sp>
      <p:sp>
        <p:nvSpPr>
          <p:cNvPr id="1841176" name="Rectangle 24"/>
          <p:cNvSpPr>
            <a:spLocks noChangeArrowheads="1"/>
          </p:cNvSpPr>
          <p:nvPr/>
        </p:nvSpPr>
        <p:spPr bwMode="auto">
          <a:xfrm>
            <a:off x="914400" y="762000"/>
            <a:ext cx="1066800" cy="2809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PC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33400" y="5076826"/>
            <a:ext cx="19050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Commit</a:t>
            </a:r>
          </a:p>
        </p:txBody>
      </p:sp>
      <p:sp>
        <p:nvSpPr>
          <p:cNvPr id="1841174" name="Line 22"/>
          <p:cNvSpPr>
            <a:spLocks noChangeShapeType="1"/>
          </p:cNvSpPr>
          <p:nvPr/>
        </p:nvSpPr>
        <p:spPr bwMode="auto">
          <a:xfrm>
            <a:off x="1447800" y="4948238"/>
            <a:ext cx="0" cy="157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447800" y="5534025"/>
            <a:ext cx="0" cy="180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28600" y="2362200"/>
            <a:ext cx="2362200" cy="4032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Decode/Rename</a:t>
            </a: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447800" y="2151062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447800" y="2760662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23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In-Order versus Out-of-Order Phases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Instruction fetch/decode/rename always in-order</a:t>
            </a:r>
          </a:p>
          <a:p>
            <a:pPr lvl="1"/>
            <a:r>
              <a:rPr lang="en-US" sz="2000" dirty="0"/>
              <a:t>Need to parse ISA sequentially to get correct semantics</a:t>
            </a:r>
          </a:p>
          <a:p>
            <a:pPr lvl="1"/>
            <a:r>
              <a:rPr lang="en-US" sz="2000" i="1" dirty="0"/>
              <a:t>CS252:Proposals for speculative </a:t>
            </a:r>
            <a:r>
              <a:rPr lang="en-US" sz="2000" i="1" dirty="0" err="1"/>
              <a:t>OoO</a:t>
            </a:r>
            <a:r>
              <a:rPr lang="en-US" sz="2000" i="1" dirty="0"/>
              <a:t> instruction fetch, e.g., </a:t>
            </a:r>
            <a:r>
              <a:rPr lang="en-US" sz="2000" i="1" dirty="0" err="1"/>
              <a:t>Multiscalar</a:t>
            </a:r>
            <a:r>
              <a:rPr lang="en-US" sz="2000" i="1" dirty="0"/>
              <a:t>.  Predict control flow and data dependencies across sequential program segments fetched/decoded/executed in parallel, </a:t>
            </a:r>
            <a:r>
              <a:rPr lang="en-US" sz="2000" i="1" dirty="0" err="1"/>
              <a:t>fixup</a:t>
            </a:r>
            <a:r>
              <a:rPr lang="en-US" sz="2000" i="1" dirty="0"/>
              <a:t> if prediction wrong</a:t>
            </a:r>
          </a:p>
          <a:p>
            <a:r>
              <a:rPr lang="en-US" sz="2800" dirty="0"/>
              <a:t>Dispatch (place instruction into machine buffers to wait for issue) also always in-order</a:t>
            </a:r>
          </a:p>
          <a:p>
            <a:pPr lvl="1"/>
            <a:r>
              <a:rPr lang="en-US" sz="2000" dirty="0"/>
              <a:t>Some use “Dispatch” to mean “Issue”, but not in these lectures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In-Order Versus Out-of-Order Issue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In-order (</a:t>
            </a:r>
            <a:r>
              <a:rPr lang="en-US" sz="3200" dirty="0" err="1"/>
              <a:t>InO</a:t>
            </a:r>
            <a:r>
              <a:rPr lang="en-US" sz="3200" dirty="0"/>
              <a:t>) issue:</a:t>
            </a:r>
          </a:p>
          <a:p>
            <a:pPr lvl="1"/>
            <a:r>
              <a:rPr lang="en-US" sz="2400" dirty="0"/>
              <a:t>Issue stalls on RAW dependencies or structural hazards, or possibly WAR/WAW hazards</a:t>
            </a:r>
          </a:p>
          <a:p>
            <a:pPr lvl="1"/>
            <a:r>
              <a:rPr lang="en-US" sz="2400" dirty="0"/>
              <a:t>Instruction cannot issue to execution units unless all preceding instructions have issued to execution units</a:t>
            </a:r>
          </a:p>
          <a:p>
            <a:r>
              <a:rPr lang="en-US" sz="3200" dirty="0"/>
              <a:t>Out-of-order (</a:t>
            </a:r>
            <a:r>
              <a:rPr lang="en-US" sz="3200" dirty="0" err="1"/>
              <a:t>OoO</a:t>
            </a:r>
            <a:r>
              <a:rPr lang="en-US" sz="3200" dirty="0"/>
              <a:t>) issue:</a:t>
            </a:r>
          </a:p>
          <a:p>
            <a:pPr lvl="1"/>
            <a:r>
              <a:rPr lang="en-US" sz="2400" dirty="0"/>
              <a:t>Instructions dispatched in program order to </a:t>
            </a:r>
            <a:r>
              <a:rPr lang="en-US" sz="2400" i="1" dirty="0"/>
              <a:t>reservation stations (or other forms of instruction buffer) </a:t>
            </a:r>
            <a:r>
              <a:rPr lang="en-US" sz="2400" dirty="0"/>
              <a:t>to wait for operands to arrive, or other hazards to clear</a:t>
            </a:r>
          </a:p>
          <a:p>
            <a:pPr lvl="1"/>
            <a:r>
              <a:rPr lang="en-US" sz="2400" dirty="0"/>
              <a:t>While earlier instructions wait in issue buffers, following instructions can be dispatched and issued out-of-order</a:t>
            </a:r>
          </a:p>
          <a:p>
            <a:pPr lvl="2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4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versus Out-of-Order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All but simplest machines have out-of-order completion, due to different latencies of functional units and desire to bypass values as soon as available</a:t>
            </a:r>
          </a:p>
          <a:p>
            <a:r>
              <a:rPr lang="en-US" sz="2800" dirty="0"/>
              <a:t>Classic RISC 5-stage integer pipeline just barely has in-order completion</a:t>
            </a:r>
          </a:p>
          <a:p>
            <a:pPr lvl="1"/>
            <a:r>
              <a:rPr lang="en-US" sz="2000" dirty="0"/>
              <a:t>Load takes two cycles, but following one-cycle integer op completes at same time, not earlier</a:t>
            </a:r>
          </a:p>
          <a:p>
            <a:pPr lvl="1"/>
            <a:r>
              <a:rPr lang="en-US" sz="2000" dirty="0"/>
              <a:t>Adding pipelined FPU immediately brings </a:t>
            </a:r>
            <a:r>
              <a:rPr lang="en-US" sz="2000" dirty="0" err="1"/>
              <a:t>OoO</a:t>
            </a:r>
            <a:r>
              <a:rPr lang="en-US" sz="2000" dirty="0"/>
              <a:t> completion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versus Out-of-Order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In-order commit supports precise traps, standard today</a:t>
            </a:r>
          </a:p>
          <a:p>
            <a:pPr lvl="1"/>
            <a:r>
              <a:rPr lang="en-US" sz="2000" i="1" dirty="0"/>
              <a:t>CS252: Some proposals to reduce the cost of in-order commit by retiring some instructions early to compact reorder buffer, but this is just an optimized in-order commit</a:t>
            </a:r>
          </a:p>
          <a:p>
            <a:r>
              <a:rPr lang="en-US" sz="2800" dirty="0"/>
              <a:t>Out-of-order commit was effectively what early </a:t>
            </a:r>
            <a:r>
              <a:rPr lang="en-US" sz="2800" dirty="0" err="1"/>
              <a:t>OoO</a:t>
            </a:r>
            <a:r>
              <a:rPr lang="en-US" sz="2800" dirty="0"/>
              <a:t> machines implemented (imprecise traps) as completion irrevocably changed machine state</a:t>
            </a:r>
          </a:p>
          <a:p>
            <a:pPr lvl="1"/>
            <a:r>
              <a:rPr lang="en-US" sz="2400" dirty="0"/>
              <a:t>i.e., complete == commit in these machines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9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</a:t>
            </a:r>
            <a:r>
              <a:rPr lang="en-US" dirty="0"/>
              <a:t> Design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Where are reservation stations?</a:t>
            </a:r>
          </a:p>
          <a:p>
            <a:pPr lvl="1"/>
            <a:r>
              <a:rPr lang="en-US" sz="2400" dirty="0"/>
              <a:t>Part of reorder buffer, or in separate issue window?</a:t>
            </a:r>
          </a:p>
          <a:p>
            <a:pPr lvl="1"/>
            <a:r>
              <a:rPr lang="en-US" sz="2400" dirty="0"/>
              <a:t>Distributed by functional units, or centralized?</a:t>
            </a:r>
          </a:p>
          <a:p>
            <a:r>
              <a:rPr lang="en-US" sz="3200" dirty="0"/>
              <a:t>How is register renaming performed?</a:t>
            </a:r>
          </a:p>
          <a:p>
            <a:pPr lvl="1"/>
            <a:r>
              <a:rPr lang="en-US" sz="2400" dirty="0"/>
              <a:t>Tags and data held in reservation stations, with separate architectural register file</a:t>
            </a:r>
          </a:p>
          <a:p>
            <a:pPr lvl="1"/>
            <a:r>
              <a:rPr lang="en-US" sz="2400" dirty="0"/>
              <a:t>Tags only in reservation stations, data held in unified physical register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01470"/>
      </p:ext>
    </p:extLst>
  </p:cSld>
  <p:clrMapOvr>
    <a:masterClrMapping/>
  </p:clrMapOvr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4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5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6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7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A67C"/>
      </a:accent1>
      <a:accent2>
        <a:srgbClr val="686EA8"/>
      </a:accent2>
      <a:accent3>
        <a:srgbClr val="FFFFFF"/>
      </a:accent3>
      <a:accent4>
        <a:srgbClr val="91A67C"/>
      </a:accent4>
      <a:accent5>
        <a:srgbClr val="686EA8"/>
      </a:accent5>
      <a:accent6>
        <a:srgbClr val="FFFFFF"/>
      </a:accent6>
      <a:hlink>
        <a:srgbClr val="9E7B91"/>
      </a:hlink>
      <a:folHlink>
        <a:srgbClr val="7F67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Pages>12</Pages>
  <Words>3637</Words>
  <Application>Microsoft Macintosh PowerPoint</Application>
  <PresentationFormat>Letter Paper (8.5x11 in)</PresentationFormat>
  <Paragraphs>1092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38</vt:i4>
      </vt:variant>
    </vt:vector>
  </HeadingPairs>
  <TitlesOfParts>
    <vt:vector size="63" baseType="lpstr">
      <vt:lpstr>Arial</vt:lpstr>
      <vt:lpstr>Arial Black</vt:lpstr>
      <vt:lpstr>Calibri</vt:lpstr>
      <vt:lpstr>Courier</vt:lpstr>
      <vt:lpstr>Courier New</vt:lpstr>
      <vt:lpstr>Helvetica</vt:lpstr>
      <vt:lpstr>Lucida Grande</vt:lpstr>
      <vt:lpstr>Times New Roman</vt:lpstr>
      <vt:lpstr>Verdana</vt:lpstr>
      <vt:lpstr>Wingdings</vt:lpstr>
      <vt:lpstr>1_CS252-template</vt:lpstr>
      <vt:lpstr>2_CS252-template</vt:lpstr>
      <vt:lpstr>3_CS252-template</vt:lpstr>
      <vt:lpstr>Default Design</vt:lpstr>
      <vt:lpstr>4_CS252-template</vt:lpstr>
      <vt:lpstr>ParLab Template</vt:lpstr>
      <vt:lpstr>1_ParLab Template</vt:lpstr>
      <vt:lpstr>5_CS252-template</vt:lpstr>
      <vt:lpstr>6_CS252-template</vt:lpstr>
      <vt:lpstr>2_ParLab Template</vt:lpstr>
      <vt:lpstr>3_ParLab Template</vt:lpstr>
      <vt:lpstr>4_ParLab Template</vt:lpstr>
      <vt:lpstr>5_ParLab Template</vt:lpstr>
      <vt:lpstr>6_ParLab Template</vt:lpstr>
      <vt:lpstr>7_ParLab Template</vt:lpstr>
      <vt:lpstr>CS 152 Computer Architecture and Engineering CS252 Graduate Computer Architecture   Lecture 11 – Out-of-Order Execution</vt:lpstr>
      <vt:lpstr>Last Time in Lecture 10</vt:lpstr>
      <vt:lpstr>Recap: In-Order Commit for Precise Traps</vt:lpstr>
      <vt:lpstr>Phases of Instruction Execution</vt:lpstr>
      <vt:lpstr>In-Order versus Out-of-Order Phases</vt:lpstr>
      <vt:lpstr>In-Order Versus Out-of-Order Issue</vt:lpstr>
      <vt:lpstr>In-Order versus Out-of-Order Completion</vt:lpstr>
      <vt:lpstr>In-Order versus Out-of-Order Commit</vt:lpstr>
      <vt:lpstr>OoO Design Choices</vt:lpstr>
      <vt:lpstr>“Data-in-ROB” Design (HP PA8000, Pentium Pro, Core2Duo, Nehalem)</vt:lpstr>
      <vt:lpstr>Managing Rename for Data-in-ROB</vt:lpstr>
      <vt:lpstr>Data Movement in Data-in-ROB Design</vt:lpstr>
      <vt:lpstr>CS152 Administrivia</vt:lpstr>
      <vt:lpstr>CS252 Administrivia</vt:lpstr>
      <vt:lpstr>Unified Physical Register File (MIPS R10K, Alpha 21264, Intel Pentium 4 &amp; Sandy/Ivy Bridge)</vt:lpstr>
      <vt:lpstr>Lifetime of Physical Registers</vt:lpstr>
      <vt:lpstr>Physical Register Management</vt:lpstr>
      <vt:lpstr>Physical Register Management</vt:lpstr>
      <vt:lpstr>Physical Register Management</vt:lpstr>
      <vt:lpstr>Physical Register Management</vt:lpstr>
      <vt:lpstr>Physical Register Management</vt:lpstr>
      <vt:lpstr>Physical Register Management</vt:lpstr>
      <vt:lpstr>Physical Register Management</vt:lpstr>
      <vt:lpstr>Physical Register Management</vt:lpstr>
      <vt:lpstr>Repairing Rename at Traps</vt:lpstr>
      <vt:lpstr>Reorder Buffer Holds Active Instructions (Decoded but not Committed)</vt:lpstr>
      <vt:lpstr>Separate Issue Window from ROB</vt:lpstr>
      <vt:lpstr>Superscalar Register Renaming</vt:lpstr>
      <vt:lpstr>Superscalar Register Renaming</vt:lpstr>
      <vt:lpstr>Load-Store Queue Design</vt:lpstr>
      <vt:lpstr>Speculative Store Buffer</vt:lpstr>
      <vt:lpstr>Load bypass from speculative store buffer</vt:lpstr>
      <vt:lpstr>Memory Dependencies</vt:lpstr>
      <vt:lpstr>In-Order Memory Queue</vt:lpstr>
      <vt:lpstr>Conservative O-o-O Load Execution</vt:lpstr>
      <vt:lpstr>Address Speculation</vt:lpstr>
      <vt:lpstr>Memory Dependence Prediction (Alpha 21264)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662</cp:revision>
  <cp:lastPrinted>2013-01-24T23:37:40Z</cp:lastPrinted>
  <dcterms:created xsi:type="dcterms:W3CDTF">2012-01-24T20:37:12Z</dcterms:created>
  <dcterms:modified xsi:type="dcterms:W3CDTF">2021-03-30T19:02:59Z</dcterms:modified>
  <cp:category/>
</cp:coreProperties>
</file>