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9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0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1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3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4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6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  <p:sldMasterId id="2147483707" r:id="rId3"/>
    <p:sldMasterId id="2147483716" r:id="rId4"/>
    <p:sldMasterId id="2147483720" r:id="rId5"/>
    <p:sldMasterId id="2147483730" r:id="rId6"/>
    <p:sldMasterId id="2147483735" r:id="rId7"/>
    <p:sldMasterId id="2147483740" r:id="rId8"/>
    <p:sldMasterId id="2147483749" r:id="rId9"/>
    <p:sldMasterId id="2147483758" r:id="rId10"/>
    <p:sldMasterId id="2147483763" r:id="rId11"/>
    <p:sldMasterId id="2147483768" r:id="rId12"/>
    <p:sldMasterId id="2147483773" r:id="rId13"/>
    <p:sldMasterId id="2147483778" r:id="rId14"/>
    <p:sldMasterId id="2147483783" r:id="rId15"/>
    <p:sldMasterId id="2147483789" r:id="rId16"/>
    <p:sldMasterId id="2147483795" r:id="rId17"/>
  </p:sldMasterIdLst>
  <p:notesMasterIdLst>
    <p:notesMasterId r:id="rId62"/>
  </p:notesMasterIdLst>
  <p:handoutMasterIdLst>
    <p:handoutMasterId r:id="rId63"/>
  </p:handoutMasterIdLst>
  <p:sldIdLst>
    <p:sldId id="322" r:id="rId18"/>
    <p:sldId id="724" r:id="rId19"/>
    <p:sldId id="785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60" r:id="rId34"/>
    <p:sldId id="761" r:id="rId35"/>
    <p:sldId id="762" r:id="rId36"/>
    <p:sldId id="763" r:id="rId37"/>
    <p:sldId id="764" r:id="rId38"/>
    <p:sldId id="765" r:id="rId39"/>
    <p:sldId id="766" r:id="rId40"/>
    <p:sldId id="767" r:id="rId41"/>
    <p:sldId id="768" r:id="rId42"/>
    <p:sldId id="769" r:id="rId43"/>
    <p:sldId id="660" r:id="rId44"/>
    <p:sldId id="677" r:id="rId45"/>
    <p:sldId id="770" r:id="rId46"/>
    <p:sldId id="771" r:id="rId47"/>
    <p:sldId id="772" r:id="rId48"/>
    <p:sldId id="773" r:id="rId49"/>
    <p:sldId id="774" r:id="rId50"/>
    <p:sldId id="775" r:id="rId51"/>
    <p:sldId id="776" r:id="rId52"/>
    <p:sldId id="777" r:id="rId53"/>
    <p:sldId id="778" r:id="rId54"/>
    <p:sldId id="779" r:id="rId55"/>
    <p:sldId id="780" r:id="rId56"/>
    <p:sldId id="781" r:id="rId57"/>
    <p:sldId id="782" r:id="rId58"/>
    <p:sldId id="783" r:id="rId59"/>
    <p:sldId id="784" r:id="rId60"/>
    <p:sldId id="617" r:id="rId61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1" autoAdjust="0"/>
    <p:restoredTop sz="87959" autoAdjust="0"/>
  </p:normalViewPr>
  <p:slideViewPr>
    <p:cSldViewPr>
      <p:cViewPr varScale="1">
        <p:scale>
          <a:sx n="107" d="100"/>
          <a:sy n="107" d="100"/>
        </p:scale>
        <p:origin x="2296" y="176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04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63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4.xml"/><Relationship Id="rId19" Type="http://schemas.openxmlformats.org/officeDocument/2006/relationships/slide" Target="slides/slide2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slide" Target="slides/slide39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tableStyles" Target="tableStyles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39" Type="http://schemas.openxmlformats.org/officeDocument/2006/relationships/slide" Target="slides/slide2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2" Type="http://schemas.openxmlformats.org/officeDocument/2006/relationships/slide" Target="slides/slide19.xml"/><Relationship Id="rId1" Type="http://schemas.openxmlformats.org/officeDocument/2006/relationships/slide" Target="slides/slide1.xml"/><Relationship Id="rId5" Type="http://schemas.openxmlformats.org/officeDocument/2006/relationships/slide" Target="slides/slide42.xml"/><Relationship Id="rId4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11A9F-369E-904B-B61E-D0088FADB668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02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D68FA-A3EC-BA48-AE3A-789C32D1D653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92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E8019-4B45-994D-9196-AEBB6C1529D8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6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6B849-E848-5D4C-825F-E64FDCE374B3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7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EDD50-FCBB-B94E-A930-FD79EF462ACB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78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F948A-BD3F-D742-BC48-3CE189C8C13C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80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275F4-8984-6641-BA1E-868664D2E95A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82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EDD50-FCBB-B94E-A930-FD79EF462ACB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78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EDD50-FCBB-B94E-A930-FD79EF462ACB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78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B288-FEE8-4041-AEEF-32B5D53480D1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8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9CD3A-606E-2B44-A0E8-0B1A14286CA8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61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1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13B8C9-9293-E947-82B4-9F6903659E21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8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A7F65-C480-6045-BAA2-8852E0C74057}" type="slidenum">
              <a:rPr lang="en-US">
                <a:solidFill>
                  <a:srgbClr val="0000FF"/>
                </a:solidFill>
              </a:rPr>
              <a:pPr/>
              <a:t>27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50CF5-6D7B-C144-9983-6BAB44BE7EEC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5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5C3A9-1420-1347-8269-F305BFD4AAF7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57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BC6B9-A0EE-724C-8B8A-91EFBFEA71BB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4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51908-8877-334C-94E8-EDFEA180F254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4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9EE36-B02B-C341-BF5F-39E554B007F5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4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42AD90-1503-8A46-89B7-3A4B69E8A419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4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C8F73-E269-9647-839F-D1CD0EE2B94C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51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9F271-7DED-134F-BD3D-8902B6737F79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6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7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97" tIns="47499" rIns="94997" bIns="47499">
            <a:prstTxWarp prst="textNoShape">
              <a:avLst/>
            </a:prstTxWarp>
          </a:bodyPr>
          <a:lstStyle/>
          <a:p>
            <a:r>
              <a:rPr lang="en-US"/>
              <a:t>Like using compiler to avoid WAW hazards, one can use compiler to reduce control flow penalty.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5EFCB-2480-A246-8B77-22A35CC4F4D4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6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EB8E5-30A8-184A-807E-E1879A809526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71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1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FC298-42CE-8646-9D99-07D1BBB278B9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94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859189-5FBF-7E4B-A254-BB2E691EC188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9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95927-6DA2-B542-9432-192277F6D361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98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1442B-2C6F-454F-BCD5-01A846D15262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00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2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52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1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65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1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47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4098925" y="1414462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2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x="2574925" y="6405562"/>
            <a:ext cx="43068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http://www.csg.csail.mit.edu/6.823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846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17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, text on left, text on righ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20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9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75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41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57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58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71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15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2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62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583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20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107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261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703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73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769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806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750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4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22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4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562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544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490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76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178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743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538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686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485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112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459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661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36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72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667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070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401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672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742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123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000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973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652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246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55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6722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9822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2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7357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000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07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November 1,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http://www.csg.csail.mit.edu/6.823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/>
                </a:solidFill>
              </a:rPr>
              <a:t>6.823 L15- </a:t>
            </a:r>
            <a:fld id="{2B456248-3B3E-A241-A5C8-2793A6C571D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Emer</a:t>
            </a:r>
          </a:p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497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090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661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415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2594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November 1,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http://www.csg.csail.mit.edu/6.823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/>
                </a:solidFill>
              </a:rPr>
              <a:t>6.823 L15- </a:t>
            </a:r>
            <a:fld id="{2B456248-3B3E-A241-A5C8-2793A6C571D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Emer</a:t>
            </a:r>
          </a:p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675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7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20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491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5921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November 1,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http://www.csg.csail.mit.edu/6.823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/>
                </a:solidFill>
              </a:rPr>
              <a:t>6.823 L15- </a:t>
            </a:r>
            <a:fld id="{2B456248-3B3E-A241-A5C8-2793A6C571D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Emer</a:t>
            </a:r>
          </a:p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5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6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7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7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78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5</a:t>
            </a:r>
          </a:p>
        </p:txBody>
      </p:sp>
    </p:spTree>
    <p:extLst>
      <p:ext uri="{BB962C8B-B14F-4D97-AF65-F5344CB8AC3E}">
        <p14:creationId xmlns:p14="http://schemas.microsoft.com/office/powerpoint/2010/main" val="104466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6</a:t>
            </a:r>
          </a:p>
        </p:txBody>
      </p:sp>
    </p:spTree>
    <p:extLst>
      <p:ext uri="{BB962C8B-B14F-4D97-AF65-F5344CB8AC3E}">
        <p14:creationId xmlns:p14="http://schemas.microsoft.com/office/powerpoint/2010/main" val="6171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6</a:t>
            </a:r>
          </a:p>
        </p:txBody>
      </p:sp>
    </p:spTree>
    <p:extLst>
      <p:ext uri="{BB962C8B-B14F-4D97-AF65-F5344CB8AC3E}">
        <p14:creationId xmlns:p14="http://schemas.microsoft.com/office/powerpoint/2010/main" val="7476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6</a:t>
            </a:r>
          </a:p>
        </p:txBody>
      </p:sp>
    </p:spTree>
    <p:extLst>
      <p:ext uri="{BB962C8B-B14F-4D97-AF65-F5344CB8AC3E}">
        <p14:creationId xmlns:p14="http://schemas.microsoft.com/office/powerpoint/2010/main" val="220452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6</a:t>
            </a:r>
          </a:p>
        </p:txBody>
      </p:sp>
    </p:spTree>
    <p:extLst>
      <p:ext uri="{BB962C8B-B14F-4D97-AF65-F5344CB8AC3E}">
        <p14:creationId xmlns:p14="http://schemas.microsoft.com/office/powerpoint/2010/main" val="367840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7</a:t>
            </a:r>
          </a:p>
        </p:txBody>
      </p:sp>
    </p:spTree>
    <p:extLst>
      <p:ext uri="{BB962C8B-B14F-4D97-AF65-F5344CB8AC3E}">
        <p14:creationId xmlns:p14="http://schemas.microsoft.com/office/powerpoint/2010/main" val="128103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7</a:t>
            </a:r>
          </a:p>
        </p:txBody>
      </p:sp>
    </p:spTree>
    <p:extLst>
      <p:ext uri="{BB962C8B-B14F-4D97-AF65-F5344CB8AC3E}">
        <p14:creationId xmlns:p14="http://schemas.microsoft.com/office/powerpoint/2010/main" val="3030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8</a:t>
            </a:r>
          </a:p>
        </p:txBody>
      </p:sp>
    </p:spTree>
    <p:extLst>
      <p:ext uri="{BB962C8B-B14F-4D97-AF65-F5344CB8AC3E}">
        <p14:creationId xmlns:p14="http://schemas.microsoft.com/office/powerpoint/2010/main" val="16505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19227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6.823 L8- </a:t>
            </a:r>
            <a:fld id="{00000000-1234-1234-1234-123412341234}" type="slidenum">
              <a:rPr lang="en-US" kern="0">
                <a:solidFill>
                  <a:srgbClr val="000000"/>
                </a:solidFill>
              </a:rPr>
              <a:pPr eaLnBrk="1" fontAlgn="auto" hangingPunct="1">
                <a:buClr>
                  <a:srgbClr val="000000"/>
                </a:buClr>
              </a:pPr>
              <a:t>‹#›</a:t>
            </a:fld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Joel Emer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hape 20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1" name="Shape 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8633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2/14/2013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8765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</a:t>
            </a:r>
            <a:r>
              <a:rPr lang="en-US" sz="110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, 2015</a:t>
            </a:r>
            <a:endParaRPr lang="en-US" sz="1100" dirty="0">
              <a:solidFill>
                <a:srgbClr val="1B3384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15</a:t>
            </a:r>
          </a:p>
        </p:txBody>
      </p:sp>
    </p:spTree>
    <p:extLst>
      <p:ext uri="{BB962C8B-B14F-4D97-AF65-F5344CB8AC3E}">
        <p14:creationId xmlns:p14="http://schemas.microsoft.com/office/powerpoint/2010/main" val="296143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16</a:t>
            </a:r>
          </a:p>
        </p:txBody>
      </p:sp>
    </p:spTree>
    <p:extLst>
      <p:ext uri="{BB962C8B-B14F-4D97-AF65-F5344CB8AC3E}">
        <p14:creationId xmlns:p14="http://schemas.microsoft.com/office/powerpoint/2010/main" val="38114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2/21/2013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309950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2/26/2013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2539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8686800" cy="1666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12 </a:t>
            </a:r>
            <a:r>
              <a:rPr lang="mr-IN" dirty="0"/>
              <a:t>–</a:t>
            </a:r>
            <a:r>
              <a:rPr lang="en-US" dirty="0"/>
              <a:t> Branch Prediction and</a:t>
            </a:r>
            <a:br>
              <a:rPr lang="en-US" dirty="0"/>
            </a:br>
            <a:r>
              <a:rPr lang="en-US" dirty="0"/>
              <a:t>Advanced Out-of-Order Superscalars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inst.eecs.berkeley.edu</a:t>
            </a:r>
            <a:r>
              <a:rPr lang="en-US" sz="2000" b="1" dirty="0">
                <a:latin typeface="Courier" charset="0"/>
              </a:rPr>
              <a:t>/~cs152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One-Bit Branch History Predictor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each branch, remember last way branch went</a:t>
            </a:r>
          </a:p>
          <a:p>
            <a:r>
              <a:rPr lang="en-US" sz="2800" dirty="0"/>
              <a:t>Has problem with loop-closing backward branches, as two </a:t>
            </a:r>
            <a:r>
              <a:rPr lang="en-US" sz="2800" dirty="0" err="1"/>
              <a:t>mispredicts</a:t>
            </a:r>
            <a:r>
              <a:rPr lang="en-US" sz="2800" dirty="0"/>
              <a:t> occur on every loop execution</a:t>
            </a:r>
          </a:p>
          <a:p>
            <a:pPr marL="912813" lvl="1" indent="-457200">
              <a:buFont typeface="+mj-lt"/>
              <a:buAutoNum type="arabicPeriod"/>
            </a:pPr>
            <a:r>
              <a:rPr lang="en-US" sz="2000" dirty="0"/>
              <a:t>first iteration predicts loop backwards branch not-taken (loop was exited last time)</a:t>
            </a:r>
          </a:p>
          <a:p>
            <a:pPr marL="912813" lvl="1" indent="-457200">
              <a:buFont typeface="+mj-lt"/>
              <a:buAutoNum type="arabicPeriod"/>
            </a:pPr>
            <a:r>
              <a:rPr lang="en-US" sz="2000" dirty="0"/>
              <a:t>last iteration predicts loop backwards branch taken (loop continued last time)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4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80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Prediction Bits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918E-078A-7848-A09C-0301D98CD389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995778" name="Rectangle 2"/>
          <p:cNvSpPr>
            <a:spLocks noChangeArrowheads="1"/>
          </p:cNvSpPr>
          <p:nvPr/>
        </p:nvSpPr>
        <p:spPr bwMode="auto">
          <a:xfrm>
            <a:off x="685800" y="914400"/>
            <a:ext cx="7197484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Assume 2 BP bits per instruction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Change the prediction after two consecutive mistakes!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65262" y="1817687"/>
            <a:ext cx="6477000" cy="3352800"/>
            <a:chOff x="1124" y="1600"/>
            <a:chExt cx="3331" cy="16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869" y="1600"/>
              <a:ext cx="1544" cy="1672"/>
              <a:chOff x="1957" y="1124"/>
              <a:chExt cx="1544" cy="1672"/>
            </a:xfrm>
          </p:grpSpPr>
          <p:sp>
            <p:nvSpPr>
              <p:cNvPr id="1995781" name="Oval 5"/>
              <p:cNvSpPr>
                <a:spLocks noChangeArrowheads="1"/>
              </p:cNvSpPr>
              <p:nvPr/>
            </p:nvSpPr>
            <p:spPr bwMode="auto">
              <a:xfrm>
                <a:off x="1957" y="1716"/>
                <a:ext cx="448" cy="46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95782" name="Oval 6"/>
              <p:cNvSpPr>
                <a:spLocks noChangeArrowheads="1"/>
              </p:cNvSpPr>
              <p:nvPr/>
            </p:nvSpPr>
            <p:spPr bwMode="auto">
              <a:xfrm>
                <a:off x="3053" y="1700"/>
                <a:ext cx="448" cy="46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95783" name="Oval 7"/>
              <p:cNvSpPr>
                <a:spLocks noChangeArrowheads="1"/>
              </p:cNvSpPr>
              <p:nvPr/>
            </p:nvSpPr>
            <p:spPr bwMode="auto">
              <a:xfrm>
                <a:off x="2549" y="2332"/>
                <a:ext cx="448" cy="46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95784" name="Oval 8"/>
              <p:cNvSpPr>
                <a:spLocks noChangeArrowheads="1"/>
              </p:cNvSpPr>
              <p:nvPr/>
            </p:nvSpPr>
            <p:spPr bwMode="auto">
              <a:xfrm>
                <a:off x="2509" y="1124"/>
                <a:ext cx="448" cy="46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995785" name="Freeform 9"/>
            <p:cNvSpPr>
              <a:spLocks/>
            </p:cNvSpPr>
            <p:nvPr/>
          </p:nvSpPr>
          <p:spPr bwMode="auto">
            <a:xfrm>
              <a:off x="1565" y="2040"/>
              <a:ext cx="409" cy="465"/>
            </a:xfrm>
            <a:custGeom>
              <a:avLst/>
              <a:gdLst/>
              <a:ahLst/>
              <a:cxnLst>
                <a:cxn ang="0">
                  <a:pos x="296" y="440"/>
                </a:cxn>
                <a:cxn ang="0">
                  <a:pos x="104" y="464"/>
                </a:cxn>
                <a:cxn ang="0">
                  <a:pos x="0" y="288"/>
                </a:cxn>
                <a:cxn ang="0">
                  <a:pos x="48" y="32"/>
                </a:cxn>
                <a:cxn ang="0">
                  <a:pos x="296" y="0"/>
                </a:cxn>
                <a:cxn ang="0">
                  <a:pos x="408" y="184"/>
                </a:cxn>
                <a:cxn ang="0">
                  <a:pos x="408" y="184"/>
                </a:cxn>
              </a:cxnLst>
              <a:rect l="0" t="0" r="r" b="b"/>
              <a:pathLst>
                <a:path w="409" h="465">
                  <a:moveTo>
                    <a:pt x="296" y="440"/>
                  </a:moveTo>
                  <a:lnTo>
                    <a:pt x="104" y="464"/>
                  </a:lnTo>
                  <a:lnTo>
                    <a:pt x="0" y="288"/>
                  </a:lnTo>
                  <a:lnTo>
                    <a:pt x="48" y="32"/>
                  </a:lnTo>
                  <a:lnTo>
                    <a:pt x="296" y="0"/>
                  </a:lnTo>
                  <a:lnTo>
                    <a:pt x="408" y="184"/>
                  </a:lnTo>
                  <a:lnTo>
                    <a:pt x="408" y="18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5786" name="Line 10"/>
            <p:cNvSpPr>
              <a:spLocks noChangeShapeType="1"/>
            </p:cNvSpPr>
            <p:nvPr/>
          </p:nvSpPr>
          <p:spPr bwMode="auto">
            <a:xfrm>
              <a:off x="2189" y="2648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5787" name="Line 11"/>
            <p:cNvSpPr>
              <a:spLocks noChangeShapeType="1"/>
            </p:cNvSpPr>
            <p:nvPr/>
          </p:nvSpPr>
          <p:spPr bwMode="auto">
            <a:xfrm flipH="1" flipV="1">
              <a:off x="2293" y="2536"/>
              <a:ext cx="304" cy="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5788" name="Line 12"/>
            <p:cNvSpPr>
              <a:spLocks noChangeShapeType="1"/>
            </p:cNvSpPr>
            <p:nvPr/>
          </p:nvSpPr>
          <p:spPr bwMode="auto">
            <a:xfrm flipV="1">
              <a:off x="2840" y="2588"/>
              <a:ext cx="24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5789" name="Line 13"/>
            <p:cNvSpPr>
              <a:spLocks noChangeShapeType="1"/>
            </p:cNvSpPr>
            <p:nvPr/>
          </p:nvSpPr>
          <p:spPr bwMode="auto">
            <a:xfrm flipH="1" flipV="1">
              <a:off x="2733" y="2024"/>
              <a:ext cx="275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5790" name="Line 14"/>
            <p:cNvSpPr>
              <a:spLocks noChangeShapeType="1"/>
            </p:cNvSpPr>
            <p:nvPr/>
          </p:nvSpPr>
          <p:spPr bwMode="auto">
            <a:xfrm flipH="1">
              <a:off x="2229" y="2000"/>
              <a:ext cx="272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5791" name="Line 15"/>
            <p:cNvSpPr>
              <a:spLocks noChangeShapeType="1"/>
            </p:cNvSpPr>
            <p:nvPr/>
          </p:nvSpPr>
          <p:spPr bwMode="auto">
            <a:xfrm>
              <a:off x="2861" y="1928"/>
              <a:ext cx="262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5792" name="Freeform 16"/>
            <p:cNvSpPr>
              <a:spLocks/>
            </p:cNvSpPr>
            <p:nvPr/>
          </p:nvSpPr>
          <p:spPr bwMode="auto">
            <a:xfrm>
              <a:off x="3397" y="2128"/>
              <a:ext cx="409" cy="465"/>
            </a:xfrm>
            <a:custGeom>
              <a:avLst/>
              <a:gdLst/>
              <a:ahLst/>
              <a:cxnLst>
                <a:cxn ang="0">
                  <a:pos x="16" y="360"/>
                </a:cxn>
                <a:cxn ang="0">
                  <a:pos x="304" y="464"/>
                </a:cxn>
                <a:cxn ang="0">
                  <a:pos x="408" y="288"/>
                </a:cxn>
                <a:cxn ang="0">
                  <a:pos x="360" y="32"/>
                </a:cxn>
                <a:cxn ang="0">
                  <a:pos x="112" y="0"/>
                </a:cxn>
                <a:cxn ang="0">
                  <a:pos x="0" y="184"/>
                </a:cxn>
                <a:cxn ang="0">
                  <a:pos x="0" y="184"/>
                </a:cxn>
              </a:cxnLst>
              <a:rect l="0" t="0" r="r" b="b"/>
              <a:pathLst>
                <a:path w="409" h="465">
                  <a:moveTo>
                    <a:pt x="16" y="360"/>
                  </a:moveTo>
                  <a:lnTo>
                    <a:pt x="304" y="464"/>
                  </a:lnTo>
                  <a:lnTo>
                    <a:pt x="408" y="288"/>
                  </a:lnTo>
                  <a:lnTo>
                    <a:pt x="360" y="32"/>
                  </a:lnTo>
                  <a:lnTo>
                    <a:pt x="112" y="0"/>
                  </a:lnTo>
                  <a:lnTo>
                    <a:pt x="0" y="184"/>
                  </a:lnTo>
                  <a:lnTo>
                    <a:pt x="0" y="18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5793" name="Rectangle 17"/>
            <p:cNvSpPr>
              <a:spLocks noChangeArrowheads="1"/>
            </p:cNvSpPr>
            <p:nvPr/>
          </p:nvSpPr>
          <p:spPr bwMode="auto">
            <a:xfrm>
              <a:off x="2415" y="1714"/>
              <a:ext cx="512" cy="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¬take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wrong</a:t>
              </a:r>
            </a:p>
          </p:txBody>
        </p:sp>
        <p:sp>
          <p:nvSpPr>
            <p:cNvPr id="1995794" name="Rectangle 18"/>
            <p:cNvSpPr>
              <a:spLocks noChangeArrowheads="1"/>
            </p:cNvSpPr>
            <p:nvPr/>
          </p:nvSpPr>
          <p:spPr bwMode="auto">
            <a:xfrm>
              <a:off x="2012" y="1920"/>
              <a:ext cx="47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taken</a:t>
              </a:r>
            </a:p>
          </p:txBody>
        </p:sp>
        <p:sp>
          <p:nvSpPr>
            <p:cNvPr id="1995795" name="Rectangle 19"/>
            <p:cNvSpPr>
              <a:spLocks noChangeArrowheads="1"/>
            </p:cNvSpPr>
            <p:nvPr/>
          </p:nvSpPr>
          <p:spPr bwMode="auto">
            <a:xfrm>
              <a:off x="2990" y="1836"/>
              <a:ext cx="62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¬ taken</a:t>
              </a:r>
            </a:p>
          </p:txBody>
        </p:sp>
        <p:sp>
          <p:nvSpPr>
            <p:cNvPr id="1995796" name="Rectangle 20"/>
            <p:cNvSpPr>
              <a:spLocks noChangeArrowheads="1"/>
            </p:cNvSpPr>
            <p:nvPr/>
          </p:nvSpPr>
          <p:spPr bwMode="auto">
            <a:xfrm>
              <a:off x="1124" y="2200"/>
              <a:ext cx="47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taken</a:t>
              </a:r>
            </a:p>
          </p:txBody>
        </p:sp>
        <p:sp>
          <p:nvSpPr>
            <p:cNvPr id="1995797" name="Rectangle 21"/>
            <p:cNvSpPr>
              <a:spLocks noChangeArrowheads="1"/>
            </p:cNvSpPr>
            <p:nvPr/>
          </p:nvSpPr>
          <p:spPr bwMode="auto">
            <a:xfrm>
              <a:off x="2412" y="2536"/>
              <a:ext cx="47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taken</a:t>
              </a:r>
            </a:p>
          </p:txBody>
        </p:sp>
        <p:sp>
          <p:nvSpPr>
            <p:cNvPr id="1995798" name="Rectangle 22"/>
            <p:cNvSpPr>
              <a:spLocks noChangeArrowheads="1"/>
            </p:cNvSpPr>
            <p:nvPr/>
          </p:nvSpPr>
          <p:spPr bwMode="auto">
            <a:xfrm>
              <a:off x="2500" y="2120"/>
              <a:ext cx="47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taken</a:t>
              </a:r>
            </a:p>
          </p:txBody>
        </p:sp>
        <p:sp>
          <p:nvSpPr>
            <p:cNvPr id="1995799" name="Rectangle 23"/>
            <p:cNvSpPr>
              <a:spLocks noChangeArrowheads="1"/>
            </p:cNvSpPr>
            <p:nvPr/>
          </p:nvSpPr>
          <p:spPr bwMode="auto">
            <a:xfrm>
              <a:off x="2956" y="2284"/>
              <a:ext cx="497" cy="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¬take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right</a:t>
              </a:r>
            </a:p>
          </p:txBody>
        </p:sp>
        <p:sp>
          <p:nvSpPr>
            <p:cNvPr id="1995800" name="Rectangle 24"/>
            <p:cNvSpPr>
              <a:spLocks noChangeArrowheads="1"/>
            </p:cNvSpPr>
            <p:nvPr/>
          </p:nvSpPr>
          <p:spPr bwMode="auto">
            <a:xfrm>
              <a:off x="1873" y="2284"/>
              <a:ext cx="415" cy="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right</a:t>
              </a:r>
            </a:p>
          </p:txBody>
        </p:sp>
        <p:sp>
          <p:nvSpPr>
            <p:cNvPr id="1995801" name="Rectangle 25"/>
            <p:cNvSpPr>
              <a:spLocks noChangeArrowheads="1"/>
            </p:cNvSpPr>
            <p:nvPr/>
          </p:nvSpPr>
          <p:spPr bwMode="auto">
            <a:xfrm>
              <a:off x="2456" y="2892"/>
              <a:ext cx="512" cy="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wrong</a:t>
              </a:r>
            </a:p>
          </p:txBody>
        </p:sp>
        <p:sp>
          <p:nvSpPr>
            <p:cNvPr id="1995802" name="Rectangle 26"/>
            <p:cNvSpPr>
              <a:spLocks noChangeArrowheads="1"/>
            </p:cNvSpPr>
            <p:nvPr/>
          </p:nvSpPr>
          <p:spPr bwMode="auto">
            <a:xfrm>
              <a:off x="3831" y="2253"/>
              <a:ext cx="62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¬ taken</a:t>
              </a:r>
            </a:p>
          </p:txBody>
        </p:sp>
        <p:sp>
          <p:nvSpPr>
            <p:cNvPr id="1995803" name="Rectangle 27"/>
            <p:cNvSpPr>
              <a:spLocks noChangeArrowheads="1"/>
            </p:cNvSpPr>
            <p:nvPr/>
          </p:nvSpPr>
          <p:spPr bwMode="auto">
            <a:xfrm>
              <a:off x="2939" y="2711"/>
              <a:ext cx="62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¬ taken</a:t>
              </a:r>
            </a:p>
          </p:txBody>
        </p:sp>
        <p:sp>
          <p:nvSpPr>
            <p:cNvPr id="1995804" name="Rectangle 28"/>
            <p:cNvSpPr>
              <a:spLocks noChangeArrowheads="1"/>
            </p:cNvSpPr>
            <p:nvPr/>
          </p:nvSpPr>
          <p:spPr bwMode="auto">
            <a:xfrm>
              <a:off x="1815" y="2739"/>
              <a:ext cx="62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¬ taken</a:t>
              </a:r>
            </a:p>
          </p:txBody>
        </p:sp>
      </p:grpSp>
      <p:sp>
        <p:nvSpPr>
          <p:cNvPr id="1995805" name="Text Box 29"/>
          <p:cNvSpPr txBox="1">
            <a:spLocks noChangeArrowheads="1"/>
          </p:cNvSpPr>
          <p:nvPr/>
        </p:nvSpPr>
        <p:spPr bwMode="auto">
          <a:xfrm>
            <a:off x="639762" y="5227637"/>
            <a:ext cx="741764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BP state:	</a:t>
            </a: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	(</a:t>
            </a:r>
            <a:r>
              <a:rPr lang="en-US" sz="2400" i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predict</a:t>
            </a: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take/¬take) x (</a:t>
            </a:r>
            <a:r>
              <a:rPr lang="en-US" sz="2400" i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last prediction</a:t>
            </a: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right/wrong)</a:t>
            </a:r>
          </a:p>
        </p:txBody>
      </p:sp>
    </p:spTree>
    <p:extLst>
      <p:ext uri="{BB962C8B-B14F-4D97-AF65-F5344CB8AC3E}">
        <p14:creationId xmlns:p14="http://schemas.microsoft.com/office/powerpoint/2010/main" val="26439929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History Table (BHT)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FB7-FFE2-A346-9C0F-1B85D7D8530D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997827" name="Text Box 3"/>
          <p:cNvSpPr txBox="1">
            <a:spLocks noChangeArrowheads="1"/>
          </p:cNvSpPr>
          <p:nvPr/>
        </p:nvSpPr>
        <p:spPr bwMode="auto">
          <a:xfrm>
            <a:off x="450850" y="5715000"/>
            <a:ext cx="81708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4K-entry BHT, 2 bits/entry, ~80-90% correct predictions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066804"/>
            <a:ext cx="4837113" cy="479426"/>
            <a:chOff x="984" y="763"/>
            <a:chExt cx="3047" cy="302"/>
          </a:xfrm>
        </p:grpSpPr>
        <p:sp>
          <p:nvSpPr>
            <p:cNvPr id="1997829" name="Rectangle 5"/>
            <p:cNvSpPr>
              <a:spLocks noChangeArrowheads="1"/>
            </p:cNvSpPr>
            <p:nvPr/>
          </p:nvSpPr>
          <p:spPr bwMode="auto">
            <a:xfrm>
              <a:off x="1932" y="795"/>
              <a:ext cx="176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708" y="795"/>
              <a:ext cx="288" cy="240"/>
              <a:chOff x="3456" y="960"/>
              <a:chExt cx="288" cy="240"/>
            </a:xfrm>
          </p:grpSpPr>
          <p:sp>
            <p:nvSpPr>
              <p:cNvPr id="1997831" name="Rectangle 7"/>
              <p:cNvSpPr>
                <a:spLocks noChangeArrowheads="1"/>
              </p:cNvSpPr>
              <p:nvPr/>
            </p:nvSpPr>
            <p:spPr bwMode="auto">
              <a:xfrm>
                <a:off x="3456" y="960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97832" name="Line 8"/>
              <p:cNvSpPr>
                <a:spLocks noChangeShapeType="1"/>
              </p:cNvSpPr>
              <p:nvPr/>
            </p:nvSpPr>
            <p:spPr bwMode="auto">
              <a:xfrm flipV="1">
                <a:off x="3600" y="110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997833" name="Text Box 9"/>
            <p:cNvSpPr txBox="1">
              <a:spLocks noChangeArrowheads="1"/>
            </p:cNvSpPr>
            <p:nvPr/>
          </p:nvSpPr>
          <p:spPr bwMode="auto">
            <a:xfrm>
              <a:off x="3672" y="763"/>
              <a:ext cx="21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1997834" name="Text Box 10"/>
            <p:cNvSpPr txBox="1">
              <a:spLocks noChangeArrowheads="1"/>
            </p:cNvSpPr>
            <p:nvPr/>
          </p:nvSpPr>
          <p:spPr bwMode="auto">
            <a:xfrm>
              <a:off x="3816" y="763"/>
              <a:ext cx="21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1997835" name="Text Box 11"/>
            <p:cNvSpPr txBox="1">
              <a:spLocks noChangeArrowheads="1"/>
            </p:cNvSpPr>
            <p:nvPr/>
          </p:nvSpPr>
          <p:spPr bwMode="auto">
            <a:xfrm>
              <a:off x="984" y="774"/>
              <a:ext cx="83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Fetch PC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98500" y="2341563"/>
            <a:ext cx="4445000" cy="3287713"/>
            <a:chOff x="440" y="1539"/>
            <a:chExt cx="2800" cy="2071"/>
          </a:xfrm>
        </p:grpSpPr>
        <p:sp>
          <p:nvSpPr>
            <p:cNvPr id="1997837" name="Line 13"/>
            <p:cNvSpPr>
              <a:spLocks noChangeShapeType="1"/>
            </p:cNvSpPr>
            <p:nvPr/>
          </p:nvSpPr>
          <p:spPr bwMode="auto">
            <a:xfrm>
              <a:off x="2616" y="3123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7838" name="Line 14"/>
            <p:cNvSpPr>
              <a:spLocks noChangeShapeType="1"/>
            </p:cNvSpPr>
            <p:nvPr/>
          </p:nvSpPr>
          <p:spPr bwMode="auto">
            <a:xfrm>
              <a:off x="3036" y="1539"/>
              <a:ext cx="0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7839" name="Text Box 15"/>
            <p:cNvSpPr txBox="1">
              <a:spLocks noChangeArrowheads="1"/>
            </p:cNvSpPr>
            <p:nvPr/>
          </p:nvSpPr>
          <p:spPr bwMode="auto">
            <a:xfrm>
              <a:off x="440" y="3294"/>
              <a:ext cx="75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Branch?</a:t>
              </a:r>
            </a:p>
          </p:txBody>
        </p:sp>
        <p:sp>
          <p:nvSpPr>
            <p:cNvPr id="1997840" name="Line 16"/>
            <p:cNvSpPr>
              <a:spLocks noChangeShapeType="1"/>
            </p:cNvSpPr>
            <p:nvPr/>
          </p:nvSpPr>
          <p:spPr bwMode="auto">
            <a:xfrm>
              <a:off x="888" y="2595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7841" name="Freeform 17"/>
            <p:cNvSpPr>
              <a:spLocks/>
            </p:cNvSpPr>
            <p:nvPr/>
          </p:nvSpPr>
          <p:spPr bwMode="auto">
            <a:xfrm>
              <a:off x="1944" y="2787"/>
              <a:ext cx="1296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4" y="0"/>
                </a:cxn>
                <a:cxn ang="0">
                  <a:pos x="672" y="96"/>
                </a:cxn>
                <a:cxn ang="0">
                  <a:pos x="720" y="0"/>
                </a:cxn>
                <a:cxn ang="0">
                  <a:pos x="1296" y="0"/>
                </a:cxn>
                <a:cxn ang="0">
                  <a:pos x="1152" y="336"/>
                </a:cxn>
                <a:cxn ang="0">
                  <a:pos x="144" y="336"/>
                </a:cxn>
                <a:cxn ang="0">
                  <a:pos x="0" y="0"/>
                </a:cxn>
              </a:cxnLst>
              <a:rect l="0" t="0" r="r" b="b"/>
              <a:pathLst>
                <a:path w="1296" h="336">
                  <a:moveTo>
                    <a:pt x="0" y="0"/>
                  </a:moveTo>
                  <a:lnTo>
                    <a:pt x="624" y="0"/>
                  </a:lnTo>
                  <a:lnTo>
                    <a:pt x="672" y="96"/>
                  </a:lnTo>
                  <a:lnTo>
                    <a:pt x="720" y="0"/>
                  </a:lnTo>
                  <a:lnTo>
                    <a:pt x="1296" y="0"/>
                  </a:lnTo>
                  <a:lnTo>
                    <a:pt x="1152" y="336"/>
                  </a:lnTo>
                  <a:lnTo>
                    <a:pt x="144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7842" name="Line 18"/>
            <p:cNvSpPr>
              <a:spLocks noChangeShapeType="1"/>
            </p:cNvSpPr>
            <p:nvPr/>
          </p:nvSpPr>
          <p:spPr bwMode="auto">
            <a:xfrm>
              <a:off x="2184" y="259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7843" name="Text Box 19"/>
            <p:cNvSpPr txBox="1">
              <a:spLocks noChangeArrowheads="1"/>
            </p:cNvSpPr>
            <p:nvPr/>
          </p:nvSpPr>
          <p:spPr bwMode="auto">
            <a:xfrm>
              <a:off x="2126" y="3319"/>
              <a:ext cx="871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Target PC</a:t>
              </a:r>
            </a:p>
          </p:txBody>
        </p:sp>
        <p:sp>
          <p:nvSpPr>
            <p:cNvPr id="1997844" name="Text Box 20"/>
            <p:cNvSpPr txBox="1">
              <a:spLocks noChangeArrowheads="1"/>
            </p:cNvSpPr>
            <p:nvPr/>
          </p:nvSpPr>
          <p:spPr bwMode="auto">
            <a:xfrm>
              <a:off x="2484" y="2887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+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52400" y="1617663"/>
            <a:ext cx="5695950" cy="2400300"/>
            <a:chOff x="96" y="1083"/>
            <a:chExt cx="3588" cy="1512"/>
          </a:xfrm>
        </p:grpSpPr>
        <p:sp>
          <p:nvSpPr>
            <p:cNvPr id="1997846" name="Rectangle 22"/>
            <p:cNvSpPr>
              <a:spLocks noChangeArrowheads="1"/>
            </p:cNvSpPr>
            <p:nvPr/>
          </p:nvSpPr>
          <p:spPr bwMode="auto">
            <a:xfrm>
              <a:off x="444" y="1300"/>
              <a:ext cx="1872" cy="7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I-Cache</a:t>
              </a:r>
            </a:p>
          </p:txBody>
        </p:sp>
        <p:sp>
          <p:nvSpPr>
            <p:cNvPr id="1997847" name="Freeform 23"/>
            <p:cNvSpPr>
              <a:spLocks/>
            </p:cNvSpPr>
            <p:nvPr/>
          </p:nvSpPr>
          <p:spPr bwMode="auto">
            <a:xfrm>
              <a:off x="2316" y="1300"/>
              <a:ext cx="720" cy="239"/>
            </a:xfrm>
            <a:custGeom>
              <a:avLst/>
              <a:gdLst/>
              <a:ahLst/>
              <a:cxnLst>
                <a:cxn ang="0">
                  <a:pos x="720" y="0"/>
                </a:cxn>
                <a:cxn ang="0">
                  <a:pos x="720" y="384"/>
                </a:cxn>
                <a:cxn ang="0">
                  <a:pos x="0" y="384"/>
                </a:cxn>
              </a:cxnLst>
              <a:rect l="0" t="0" r="r" b="b"/>
              <a:pathLst>
                <a:path w="720" h="384">
                  <a:moveTo>
                    <a:pt x="720" y="0"/>
                  </a:moveTo>
                  <a:lnTo>
                    <a:pt x="720" y="384"/>
                  </a:lnTo>
                  <a:lnTo>
                    <a:pt x="0" y="38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7848" name="Rectangle 24"/>
            <p:cNvSpPr>
              <a:spLocks noChangeArrowheads="1"/>
            </p:cNvSpPr>
            <p:nvPr/>
          </p:nvSpPr>
          <p:spPr bwMode="auto">
            <a:xfrm>
              <a:off x="408" y="2331"/>
              <a:ext cx="912" cy="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Opcode</a:t>
              </a:r>
            </a:p>
          </p:txBody>
        </p:sp>
        <p:sp>
          <p:nvSpPr>
            <p:cNvPr id="1997849" name="Rectangle 25"/>
            <p:cNvSpPr>
              <a:spLocks noChangeArrowheads="1"/>
            </p:cNvSpPr>
            <p:nvPr/>
          </p:nvSpPr>
          <p:spPr bwMode="auto">
            <a:xfrm>
              <a:off x="1560" y="2331"/>
              <a:ext cx="960" cy="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offset</a:t>
              </a:r>
            </a:p>
          </p:txBody>
        </p:sp>
        <p:sp>
          <p:nvSpPr>
            <p:cNvPr id="1997850" name="Line 26"/>
            <p:cNvSpPr>
              <a:spLocks noChangeShapeType="1"/>
            </p:cNvSpPr>
            <p:nvPr/>
          </p:nvSpPr>
          <p:spPr bwMode="auto">
            <a:xfrm>
              <a:off x="1464" y="2071"/>
              <a:ext cx="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7851" name="Rectangle 27"/>
            <p:cNvSpPr>
              <a:spLocks noChangeArrowheads="1"/>
            </p:cNvSpPr>
            <p:nvPr/>
          </p:nvSpPr>
          <p:spPr bwMode="auto">
            <a:xfrm>
              <a:off x="1320" y="2331"/>
              <a:ext cx="240" cy="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7852" name="AutoShape 28"/>
            <p:cNvSpPr>
              <a:spLocks/>
            </p:cNvSpPr>
            <p:nvPr/>
          </p:nvSpPr>
          <p:spPr bwMode="auto">
            <a:xfrm rot="5400000">
              <a:off x="2699" y="316"/>
              <a:ext cx="217" cy="1752"/>
            </a:xfrm>
            <a:prstGeom prst="rightBrace">
              <a:avLst>
                <a:gd name="adj1" fmla="val 67281"/>
                <a:gd name="adj2" fmla="val 3681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97853" name="Text Box 29"/>
            <p:cNvSpPr txBox="1">
              <a:spLocks noChangeArrowheads="1"/>
            </p:cNvSpPr>
            <p:nvPr/>
          </p:nvSpPr>
          <p:spPr bwMode="auto">
            <a:xfrm>
              <a:off x="96" y="2080"/>
              <a:ext cx="100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Instruction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895850" y="1117600"/>
            <a:ext cx="4087813" cy="4471988"/>
            <a:chOff x="3084" y="768"/>
            <a:chExt cx="2575" cy="2817"/>
          </a:xfrm>
        </p:grpSpPr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3276" y="1251"/>
              <a:ext cx="960" cy="408"/>
              <a:chOff x="3276" y="1251"/>
              <a:chExt cx="960" cy="408"/>
            </a:xfrm>
          </p:grpSpPr>
          <p:sp>
            <p:nvSpPr>
              <p:cNvPr id="1997856" name="AutoShape 32"/>
              <p:cNvSpPr>
                <a:spLocks/>
              </p:cNvSpPr>
              <p:nvPr/>
            </p:nvSpPr>
            <p:spPr bwMode="auto">
              <a:xfrm rot="5400000">
                <a:off x="3408" y="1119"/>
                <a:ext cx="144" cy="408"/>
              </a:xfrm>
              <a:prstGeom prst="rightBrace">
                <a:avLst>
                  <a:gd name="adj1" fmla="val 23611"/>
                  <a:gd name="adj2" fmla="val 5416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97857" name="Freeform 33"/>
              <p:cNvSpPr>
                <a:spLocks/>
              </p:cNvSpPr>
              <p:nvPr/>
            </p:nvSpPr>
            <p:spPr bwMode="auto">
              <a:xfrm>
                <a:off x="3468" y="1323"/>
                <a:ext cx="768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6"/>
                  </a:cxn>
                  <a:cxn ang="0">
                    <a:pos x="768" y="336"/>
                  </a:cxn>
                </a:cxnLst>
                <a:rect l="0" t="0" r="r" b="b"/>
                <a:pathLst>
                  <a:path w="768" h="336">
                    <a:moveTo>
                      <a:pt x="0" y="0"/>
                    </a:moveTo>
                    <a:lnTo>
                      <a:pt x="0" y="336"/>
                    </a:lnTo>
                    <a:lnTo>
                      <a:pt x="768" y="33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97858" name="Line 34"/>
              <p:cNvSpPr>
                <a:spLocks noChangeShapeType="1"/>
              </p:cNvSpPr>
              <p:nvPr/>
            </p:nvSpPr>
            <p:spPr bwMode="auto">
              <a:xfrm flipV="1">
                <a:off x="3420" y="1419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97859" name="Text Box 35"/>
              <p:cNvSpPr txBox="1">
                <a:spLocks noChangeArrowheads="1"/>
              </p:cNvSpPr>
              <p:nvPr/>
            </p:nvSpPr>
            <p:spPr bwMode="auto">
              <a:xfrm>
                <a:off x="3602" y="1327"/>
                <a:ext cx="205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solidFill>
                      <a:srgbClr val="56127A"/>
                    </a:solidFill>
                    <a:latin typeface="Calibri"/>
                    <a:ea typeface="ＭＳ Ｐゴシック"/>
                    <a:cs typeface="Calibri"/>
                  </a:rPr>
                  <a:t>k</a:t>
                </a:r>
              </a:p>
            </p:txBody>
          </p:sp>
        </p:grpSp>
        <p:sp>
          <p:nvSpPr>
            <p:cNvPr id="1997860" name="Text Box 36"/>
            <p:cNvSpPr txBox="1">
              <a:spLocks noChangeArrowheads="1"/>
            </p:cNvSpPr>
            <p:nvPr/>
          </p:nvSpPr>
          <p:spPr bwMode="auto">
            <a:xfrm>
              <a:off x="3084" y="1611"/>
              <a:ext cx="124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BHT Index</a:t>
              </a:r>
            </a:p>
          </p:txBody>
        </p:sp>
        <p:sp>
          <p:nvSpPr>
            <p:cNvPr id="1997861" name="Text Box 37"/>
            <p:cNvSpPr txBox="1">
              <a:spLocks noChangeArrowheads="1"/>
            </p:cNvSpPr>
            <p:nvPr/>
          </p:nvSpPr>
          <p:spPr bwMode="auto">
            <a:xfrm>
              <a:off x="4584" y="1350"/>
              <a:ext cx="1075" cy="7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2</a:t>
              </a:r>
              <a:r>
                <a:rPr lang="en-US" sz="2400" i="1" baseline="30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k</a:t>
              </a:r>
              <a:r>
                <a:rPr lang="en-US" sz="2400" i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-entry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BHT,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2 bits/entry</a:t>
              </a:r>
            </a:p>
          </p:txBody>
        </p:sp>
        <p:sp>
          <p:nvSpPr>
            <p:cNvPr id="1997862" name="Text Box 38"/>
            <p:cNvSpPr txBox="1">
              <a:spLocks noChangeArrowheads="1"/>
            </p:cNvSpPr>
            <p:nvPr/>
          </p:nvSpPr>
          <p:spPr bwMode="auto">
            <a:xfrm>
              <a:off x="3602" y="3294"/>
              <a:ext cx="132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Taken/¬Taken?</a:t>
              </a:r>
            </a:p>
          </p:txBody>
        </p: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4284" y="1035"/>
              <a:ext cx="288" cy="2280"/>
              <a:chOff x="4284" y="1035"/>
              <a:chExt cx="288" cy="2280"/>
            </a:xfrm>
          </p:grpSpPr>
          <p:grpSp>
            <p:nvGrpSpPr>
              <p:cNvPr id="9" name="Group 40"/>
              <p:cNvGrpSpPr>
                <a:grpSpLocks/>
              </p:cNvGrpSpPr>
              <p:nvPr/>
            </p:nvGrpSpPr>
            <p:grpSpPr bwMode="auto">
              <a:xfrm>
                <a:off x="4284" y="1035"/>
                <a:ext cx="288" cy="240"/>
                <a:chOff x="2352" y="576"/>
                <a:chExt cx="288" cy="240"/>
              </a:xfrm>
            </p:grpSpPr>
            <p:sp>
              <p:nvSpPr>
                <p:cNvPr id="1997865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97866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>
                <a:off x="4284" y="1275"/>
                <a:ext cx="288" cy="240"/>
                <a:chOff x="2352" y="576"/>
                <a:chExt cx="288" cy="240"/>
              </a:xfrm>
            </p:grpSpPr>
            <p:sp>
              <p:nvSpPr>
                <p:cNvPr id="1997868" name="Rectangle 44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9786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4284" y="1515"/>
                <a:ext cx="288" cy="240"/>
                <a:chOff x="2352" y="576"/>
                <a:chExt cx="288" cy="240"/>
              </a:xfrm>
            </p:grpSpPr>
            <p:sp>
              <p:nvSpPr>
                <p:cNvPr id="1997871" name="Rectangle 47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97872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grpSp>
            <p:nvGrpSpPr>
              <p:cNvPr id="12" name="Group 49"/>
              <p:cNvGrpSpPr>
                <a:grpSpLocks/>
              </p:cNvGrpSpPr>
              <p:nvPr/>
            </p:nvGrpSpPr>
            <p:grpSpPr bwMode="auto">
              <a:xfrm>
                <a:off x="4284" y="2715"/>
                <a:ext cx="288" cy="240"/>
                <a:chOff x="2352" y="576"/>
                <a:chExt cx="288" cy="240"/>
              </a:xfrm>
            </p:grpSpPr>
            <p:sp>
              <p:nvSpPr>
                <p:cNvPr id="1997874" name="Rectangle 50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9787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sp>
            <p:nvSpPr>
              <p:cNvPr id="1997876" name="Line 52"/>
              <p:cNvSpPr>
                <a:spLocks noChangeShapeType="1"/>
              </p:cNvSpPr>
              <p:nvPr/>
            </p:nvSpPr>
            <p:spPr bwMode="auto">
              <a:xfrm>
                <a:off x="4375" y="2955"/>
                <a:ext cx="0" cy="3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97877" name="Line 53"/>
              <p:cNvSpPr>
                <a:spLocks noChangeShapeType="1"/>
              </p:cNvSpPr>
              <p:nvPr/>
            </p:nvSpPr>
            <p:spPr bwMode="auto">
              <a:xfrm>
                <a:off x="4284" y="1755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97878" name="Line 54"/>
              <p:cNvSpPr>
                <a:spLocks noChangeShapeType="1"/>
              </p:cNvSpPr>
              <p:nvPr/>
            </p:nvSpPr>
            <p:spPr bwMode="auto">
              <a:xfrm flipV="1">
                <a:off x="4284" y="2471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97879" name="Line 55"/>
              <p:cNvSpPr>
                <a:spLocks noChangeShapeType="1"/>
              </p:cNvSpPr>
              <p:nvPr/>
            </p:nvSpPr>
            <p:spPr bwMode="auto">
              <a:xfrm flipV="1">
                <a:off x="4572" y="2595"/>
                <a:ext cx="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97880" name="Line 56"/>
              <p:cNvSpPr>
                <a:spLocks noChangeShapeType="1"/>
              </p:cNvSpPr>
              <p:nvPr/>
            </p:nvSpPr>
            <p:spPr bwMode="auto">
              <a:xfrm>
                <a:off x="4572" y="1755"/>
                <a:ext cx="0" cy="3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97881" name="Line 57"/>
              <p:cNvSpPr>
                <a:spLocks noChangeShapeType="1"/>
              </p:cNvSpPr>
              <p:nvPr/>
            </p:nvSpPr>
            <p:spPr bwMode="auto">
              <a:xfrm>
                <a:off x="4428" y="1899"/>
                <a:ext cx="0" cy="6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997882" name="Line 58"/>
            <p:cNvSpPr>
              <a:spLocks noChangeShapeType="1"/>
            </p:cNvSpPr>
            <p:nvPr/>
          </p:nvSpPr>
          <p:spPr bwMode="auto">
            <a:xfrm>
              <a:off x="3216" y="7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8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9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82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Exploiting Spatial Correlation</a:t>
            </a:r>
            <a:br>
              <a:rPr lang="en-US" sz="2000"/>
            </a:br>
            <a:r>
              <a:rPr lang="en-US" sz="2000" i="1"/>
              <a:t>Yeh and Patt, 1992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E4B2-67D6-FE4E-950D-C145D4BA0DE8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999875" name="Rectangle 3"/>
          <p:cNvSpPr>
            <a:spLocks noChangeArrowheads="1"/>
          </p:cNvSpPr>
          <p:nvPr/>
        </p:nvSpPr>
        <p:spPr bwMode="auto">
          <a:xfrm>
            <a:off x="381000" y="4114800"/>
            <a:ext cx="8458200" cy="184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32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History register,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H, records the direction of the last N branches executed by the processor</a:t>
            </a:r>
          </a:p>
          <a:p>
            <a:pPr eaLnBrk="1" hangingPunct="1"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99876" name="Text Box 4"/>
          <p:cNvSpPr txBox="1">
            <a:spLocks noChangeArrowheads="1"/>
          </p:cNvSpPr>
          <p:nvPr/>
        </p:nvSpPr>
        <p:spPr bwMode="auto">
          <a:xfrm>
            <a:off x="2514600" y="990600"/>
            <a:ext cx="4063282" cy="181588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if (x[</a:t>
            </a:r>
            <a:r>
              <a:rPr lang="en-US" sz="2800" b="1" dirty="0" err="1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] &lt; 7) then</a:t>
            </a:r>
          </a:p>
          <a:p>
            <a:pPr eaLnBrk="1" hangingPunct="1"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	y += 1;</a:t>
            </a:r>
          </a:p>
          <a:p>
            <a:pPr eaLnBrk="1" hangingPunct="1"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if (x[</a:t>
            </a:r>
            <a:r>
              <a:rPr lang="en-US" sz="2800" b="1" dirty="0" err="1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] &lt; 5) then</a:t>
            </a:r>
          </a:p>
          <a:p>
            <a:pPr eaLnBrk="1" hangingPunct="1"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	c -= 4;</a:t>
            </a:r>
          </a:p>
        </p:txBody>
      </p:sp>
      <p:sp>
        <p:nvSpPr>
          <p:cNvPr id="1999877" name="Rectangle 5"/>
          <p:cNvSpPr>
            <a:spLocks noChangeArrowheads="1"/>
          </p:cNvSpPr>
          <p:nvPr/>
        </p:nvSpPr>
        <p:spPr bwMode="auto">
          <a:xfrm>
            <a:off x="457200" y="2895600"/>
            <a:ext cx="8382000" cy="5822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If first condition false, second condition also false</a:t>
            </a:r>
          </a:p>
        </p:txBody>
      </p:sp>
    </p:spTree>
    <p:extLst>
      <p:ext uri="{BB962C8B-B14F-4D97-AF65-F5344CB8AC3E}">
        <p14:creationId xmlns:p14="http://schemas.microsoft.com/office/powerpoint/2010/main" val="388810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987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Two-Level Branch Predictor</a:t>
            </a:r>
            <a:endParaRPr lang="en-US" sz="2000" i="1"/>
          </a:p>
        </p:txBody>
      </p:sp>
      <p:sp>
        <p:nvSpPr>
          <p:cNvPr id="1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74EB-72D2-3E43-AFE2-3AAC741E5822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2001923" name="Rectangle 3"/>
          <p:cNvSpPr>
            <a:spLocks noChangeArrowheads="1"/>
          </p:cNvSpPr>
          <p:nvPr/>
        </p:nvSpPr>
        <p:spPr bwMode="auto">
          <a:xfrm>
            <a:off x="1371600" y="762000"/>
            <a:ext cx="59362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Pentium Pro uses the result from the last two branches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to select one of the four sets of BHT bits (~95% correct)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48200" y="1739900"/>
            <a:ext cx="457200" cy="3619500"/>
            <a:chOff x="4284" y="1035"/>
            <a:chExt cx="288" cy="22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84" y="1035"/>
              <a:ext cx="288" cy="240"/>
              <a:chOff x="2352" y="576"/>
              <a:chExt cx="288" cy="240"/>
            </a:xfrm>
          </p:grpSpPr>
          <p:sp>
            <p:nvSpPr>
              <p:cNvPr id="2001926" name="Rectangle 6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27" name="Line 7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284" y="1275"/>
              <a:ext cx="288" cy="240"/>
              <a:chOff x="2352" y="576"/>
              <a:chExt cx="288" cy="240"/>
            </a:xfrm>
          </p:grpSpPr>
          <p:sp>
            <p:nvSpPr>
              <p:cNvPr id="2001929" name="Rectangle 9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30" name="Line 10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284" y="1515"/>
              <a:ext cx="288" cy="240"/>
              <a:chOff x="2352" y="576"/>
              <a:chExt cx="288" cy="240"/>
            </a:xfrm>
          </p:grpSpPr>
          <p:sp>
            <p:nvSpPr>
              <p:cNvPr id="2001932" name="Rectangle 12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33" name="Line 13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284" y="2715"/>
              <a:ext cx="288" cy="240"/>
              <a:chOff x="2352" y="576"/>
              <a:chExt cx="288" cy="240"/>
            </a:xfrm>
          </p:grpSpPr>
          <p:sp>
            <p:nvSpPr>
              <p:cNvPr id="2001935" name="Rectangle 15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36" name="Line 16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2001937" name="Line 17"/>
            <p:cNvSpPr>
              <a:spLocks noChangeShapeType="1"/>
            </p:cNvSpPr>
            <p:nvPr/>
          </p:nvSpPr>
          <p:spPr bwMode="auto">
            <a:xfrm>
              <a:off x="4375" y="2955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38" name="Line 18"/>
            <p:cNvSpPr>
              <a:spLocks noChangeShapeType="1"/>
            </p:cNvSpPr>
            <p:nvPr/>
          </p:nvSpPr>
          <p:spPr bwMode="auto">
            <a:xfrm>
              <a:off x="4284" y="1755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39" name="Line 19"/>
            <p:cNvSpPr>
              <a:spLocks noChangeShapeType="1"/>
            </p:cNvSpPr>
            <p:nvPr/>
          </p:nvSpPr>
          <p:spPr bwMode="auto">
            <a:xfrm flipV="1">
              <a:off x="4284" y="2471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40" name="Line 20"/>
            <p:cNvSpPr>
              <a:spLocks noChangeShapeType="1"/>
            </p:cNvSpPr>
            <p:nvPr/>
          </p:nvSpPr>
          <p:spPr bwMode="auto">
            <a:xfrm flipV="1">
              <a:off x="4572" y="2595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41" name="Line 21"/>
            <p:cNvSpPr>
              <a:spLocks noChangeShapeType="1"/>
            </p:cNvSpPr>
            <p:nvPr/>
          </p:nvSpPr>
          <p:spPr bwMode="auto">
            <a:xfrm>
              <a:off x="4572" y="1755"/>
              <a:ext cx="0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42" name="Line 22"/>
            <p:cNvSpPr>
              <a:spLocks noChangeShapeType="1"/>
            </p:cNvSpPr>
            <p:nvPr/>
          </p:nvSpPr>
          <p:spPr bwMode="auto">
            <a:xfrm>
              <a:off x="4428" y="189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486400" y="1739900"/>
            <a:ext cx="457200" cy="3619500"/>
            <a:chOff x="3456" y="1344"/>
            <a:chExt cx="288" cy="2280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456" y="1344"/>
              <a:ext cx="288" cy="240"/>
              <a:chOff x="3456" y="1344"/>
              <a:chExt cx="288" cy="240"/>
            </a:xfrm>
          </p:grpSpPr>
          <p:sp>
            <p:nvSpPr>
              <p:cNvPr id="2001945" name="Rectangle 25"/>
              <p:cNvSpPr>
                <a:spLocks noChangeArrowheads="1"/>
              </p:cNvSpPr>
              <p:nvPr/>
            </p:nvSpPr>
            <p:spPr bwMode="auto">
              <a:xfrm>
                <a:off x="3456" y="1344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46" name="Line 26"/>
              <p:cNvSpPr>
                <a:spLocks noChangeShapeType="1"/>
              </p:cNvSpPr>
              <p:nvPr/>
            </p:nvSpPr>
            <p:spPr bwMode="auto">
              <a:xfrm flipV="1">
                <a:off x="3600" y="148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3456" y="1584"/>
              <a:ext cx="288" cy="240"/>
              <a:chOff x="3456" y="1584"/>
              <a:chExt cx="288" cy="240"/>
            </a:xfrm>
          </p:grpSpPr>
          <p:sp>
            <p:nvSpPr>
              <p:cNvPr id="2001948" name="Rectangle 28"/>
              <p:cNvSpPr>
                <a:spLocks noChangeArrowheads="1"/>
              </p:cNvSpPr>
              <p:nvPr/>
            </p:nvSpPr>
            <p:spPr bwMode="auto">
              <a:xfrm>
                <a:off x="3456" y="1584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49" name="Line 29"/>
              <p:cNvSpPr>
                <a:spLocks noChangeShapeType="1"/>
              </p:cNvSpPr>
              <p:nvPr/>
            </p:nvSpPr>
            <p:spPr bwMode="auto">
              <a:xfrm flipV="1">
                <a:off x="3600" y="172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3456" y="1824"/>
              <a:ext cx="288" cy="240"/>
              <a:chOff x="3456" y="1824"/>
              <a:chExt cx="288" cy="240"/>
            </a:xfrm>
          </p:grpSpPr>
          <p:sp>
            <p:nvSpPr>
              <p:cNvPr id="2001951" name="Rectangle 31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52" name="Line 32"/>
              <p:cNvSpPr>
                <a:spLocks noChangeShapeType="1"/>
              </p:cNvSpPr>
              <p:nvPr/>
            </p:nvSpPr>
            <p:spPr bwMode="auto">
              <a:xfrm flipV="1">
                <a:off x="3600" y="196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3456" y="3024"/>
              <a:ext cx="288" cy="240"/>
              <a:chOff x="3456" y="3024"/>
              <a:chExt cx="288" cy="240"/>
            </a:xfrm>
          </p:grpSpPr>
          <p:sp>
            <p:nvSpPr>
              <p:cNvPr id="2001954" name="Rectangle 34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55" name="Line 35"/>
              <p:cNvSpPr>
                <a:spLocks noChangeShapeType="1"/>
              </p:cNvSpPr>
              <p:nvPr/>
            </p:nvSpPr>
            <p:spPr bwMode="auto">
              <a:xfrm flipV="1">
                <a:off x="3600" y="316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2001956" name="Line 36"/>
            <p:cNvSpPr>
              <a:spLocks noChangeShapeType="1"/>
            </p:cNvSpPr>
            <p:nvPr/>
          </p:nvSpPr>
          <p:spPr bwMode="auto">
            <a:xfrm>
              <a:off x="3547" y="3264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57" name="Line 37"/>
            <p:cNvSpPr>
              <a:spLocks noChangeShapeType="1"/>
            </p:cNvSpPr>
            <p:nvPr/>
          </p:nvSpPr>
          <p:spPr bwMode="auto">
            <a:xfrm>
              <a:off x="3456" y="2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58" name="Line 38"/>
            <p:cNvSpPr>
              <a:spLocks noChangeShapeType="1"/>
            </p:cNvSpPr>
            <p:nvPr/>
          </p:nvSpPr>
          <p:spPr bwMode="auto">
            <a:xfrm flipV="1">
              <a:off x="3456" y="2780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59" name="Line 39"/>
            <p:cNvSpPr>
              <a:spLocks noChangeShapeType="1"/>
            </p:cNvSpPr>
            <p:nvPr/>
          </p:nvSpPr>
          <p:spPr bwMode="auto">
            <a:xfrm flipV="1">
              <a:off x="3744" y="2904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60" name="Line 40"/>
            <p:cNvSpPr>
              <a:spLocks noChangeShapeType="1"/>
            </p:cNvSpPr>
            <p:nvPr/>
          </p:nvSpPr>
          <p:spPr bwMode="auto">
            <a:xfrm>
              <a:off x="3744" y="2064"/>
              <a:ext cx="0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61" name="Line 41"/>
            <p:cNvSpPr>
              <a:spLocks noChangeShapeType="1"/>
            </p:cNvSpPr>
            <p:nvPr/>
          </p:nvSpPr>
          <p:spPr bwMode="auto">
            <a:xfrm>
              <a:off x="3600" y="2208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6400800" y="1739900"/>
            <a:ext cx="458788" cy="3619500"/>
            <a:chOff x="4032" y="1344"/>
            <a:chExt cx="289" cy="2280"/>
          </a:xfrm>
        </p:grpSpPr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4032" y="1344"/>
              <a:ext cx="288" cy="240"/>
              <a:chOff x="2352" y="576"/>
              <a:chExt cx="288" cy="240"/>
            </a:xfrm>
          </p:grpSpPr>
          <p:sp>
            <p:nvSpPr>
              <p:cNvPr id="2001964" name="Rectangle 44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65" name="Line 45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4032" y="1584"/>
              <a:ext cx="288" cy="240"/>
              <a:chOff x="2352" y="576"/>
              <a:chExt cx="288" cy="240"/>
            </a:xfrm>
          </p:grpSpPr>
          <p:sp>
            <p:nvSpPr>
              <p:cNvPr id="2001967" name="Rectangle 47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68" name="Line 48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5" name="Group 49"/>
            <p:cNvGrpSpPr>
              <a:grpSpLocks/>
            </p:cNvGrpSpPr>
            <p:nvPr/>
          </p:nvGrpSpPr>
          <p:grpSpPr bwMode="auto">
            <a:xfrm>
              <a:off x="4032" y="1824"/>
              <a:ext cx="288" cy="240"/>
              <a:chOff x="2352" y="576"/>
              <a:chExt cx="288" cy="240"/>
            </a:xfrm>
          </p:grpSpPr>
          <p:sp>
            <p:nvSpPr>
              <p:cNvPr id="2001970" name="Rectangle 50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71" name="Line 51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6" name="Group 52"/>
            <p:cNvGrpSpPr>
              <a:grpSpLocks/>
            </p:cNvGrpSpPr>
            <p:nvPr/>
          </p:nvGrpSpPr>
          <p:grpSpPr bwMode="auto">
            <a:xfrm>
              <a:off x="4032" y="3024"/>
              <a:ext cx="288" cy="240"/>
              <a:chOff x="2352" y="576"/>
              <a:chExt cx="288" cy="240"/>
            </a:xfrm>
          </p:grpSpPr>
          <p:sp>
            <p:nvSpPr>
              <p:cNvPr id="2001973" name="Rectangle 53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74" name="Line 54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2001975" name="Line 55"/>
            <p:cNvSpPr>
              <a:spLocks noChangeShapeType="1"/>
            </p:cNvSpPr>
            <p:nvPr/>
          </p:nvSpPr>
          <p:spPr bwMode="auto">
            <a:xfrm>
              <a:off x="4123" y="3264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76" name="Line 56"/>
            <p:cNvSpPr>
              <a:spLocks noChangeShapeType="1"/>
            </p:cNvSpPr>
            <p:nvPr/>
          </p:nvSpPr>
          <p:spPr bwMode="auto">
            <a:xfrm>
              <a:off x="4032" y="2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77" name="Line 57"/>
            <p:cNvSpPr>
              <a:spLocks noChangeShapeType="1"/>
            </p:cNvSpPr>
            <p:nvPr/>
          </p:nvSpPr>
          <p:spPr bwMode="auto">
            <a:xfrm flipV="1">
              <a:off x="4032" y="2780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78" name="Line 58"/>
            <p:cNvSpPr>
              <a:spLocks noChangeShapeType="1"/>
            </p:cNvSpPr>
            <p:nvPr/>
          </p:nvSpPr>
          <p:spPr bwMode="auto">
            <a:xfrm flipV="1">
              <a:off x="4320" y="2904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79" name="Line 59"/>
            <p:cNvSpPr>
              <a:spLocks noChangeShapeType="1"/>
            </p:cNvSpPr>
            <p:nvPr/>
          </p:nvSpPr>
          <p:spPr bwMode="auto">
            <a:xfrm>
              <a:off x="4321" y="2064"/>
              <a:ext cx="0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80" name="Line 60"/>
            <p:cNvSpPr>
              <a:spLocks noChangeShapeType="1"/>
            </p:cNvSpPr>
            <p:nvPr/>
          </p:nvSpPr>
          <p:spPr bwMode="auto">
            <a:xfrm>
              <a:off x="4176" y="2208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7" name="Group 61"/>
          <p:cNvGrpSpPr>
            <a:grpSpLocks/>
          </p:cNvGrpSpPr>
          <p:nvPr/>
        </p:nvGrpSpPr>
        <p:grpSpPr bwMode="auto">
          <a:xfrm>
            <a:off x="7239000" y="1739900"/>
            <a:ext cx="457200" cy="3619500"/>
            <a:chOff x="4284" y="1035"/>
            <a:chExt cx="288" cy="2280"/>
          </a:xfrm>
        </p:grpSpPr>
        <p:grpSp>
          <p:nvGrpSpPr>
            <p:cNvPr id="18" name="Group 62"/>
            <p:cNvGrpSpPr>
              <a:grpSpLocks/>
            </p:cNvGrpSpPr>
            <p:nvPr/>
          </p:nvGrpSpPr>
          <p:grpSpPr bwMode="auto">
            <a:xfrm>
              <a:off x="4284" y="1035"/>
              <a:ext cx="288" cy="240"/>
              <a:chOff x="2352" y="576"/>
              <a:chExt cx="288" cy="240"/>
            </a:xfrm>
          </p:grpSpPr>
          <p:sp>
            <p:nvSpPr>
              <p:cNvPr id="2001983" name="Rectangle 63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84" name="Line 64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9" name="Group 65"/>
            <p:cNvGrpSpPr>
              <a:grpSpLocks/>
            </p:cNvGrpSpPr>
            <p:nvPr/>
          </p:nvGrpSpPr>
          <p:grpSpPr bwMode="auto">
            <a:xfrm>
              <a:off x="4284" y="1275"/>
              <a:ext cx="288" cy="240"/>
              <a:chOff x="2352" y="576"/>
              <a:chExt cx="288" cy="240"/>
            </a:xfrm>
          </p:grpSpPr>
          <p:sp>
            <p:nvSpPr>
              <p:cNvPr id="2001986" name="Rectangle 66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87" name="Line 67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0" name="Group 68"/>
            <p:cNvGrpSpPr>
              <a:grpSpLocks/>
            </p:cNvGrpSpPr>
            <p:nvPr/>
          </p:nvGrpSpPr>
          <p:grpSpPr bwMode="auto">
            <a:xfrm>
              <a:off x="4284" y="1515"/>
              <a:ext cx="288" cy="240"/>
              <a:chOff x="2352" y="576"/>
              <a:chExt cx="288" cy="240"/>
            </a:xfrm>
          </p:grpSpPr>
          <p:sp>
            <p:nvSpPr>
              <p:cNvPr id="2001989" name="Rectangle 69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90" name="Line 70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1" name="Group 71"/>
            <p:cNvGrpSpPr>
              <a:grpSpLocks/>
            </p:cNvGrpSpPr>
            <p:nvPr/>
          </p:nvGrpSpPr>
          <p:grpSpPr bwMode="auto">
            <a:xfrm>
              <a:off x="4284" y="2715"/>
              <a:ext cx="288" cy="240"/>
              <a:chOff x="2352" y="576"/>
              <a:chExt cx="288" cy="240"/>
            </a:xfrm>
          </p:grpSpPr>
          <p:sp>
            <p:nvSpPr>
              <p:cNvPr id="2001992" name="Rectangle 72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1993" name="Line 73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2001994" name="Line 74"/>
            <p:cNvSpPr>
              <a:spLocks noChangeShapeType="1"/>
            </p:cNvSpPr>
            <p:nvPr/>
          </p:nvSpPr>
          <p:spPr bwMode="auto">
            <a:xfrm>
              <a:off x="4375" y="2955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95" name="Line 75"/>
            <p:cNvSpPr>
              <a:spLocks noChangeShapeType="1"/>
            </p:cNvSpPr>
            <p:nvPr/>
          </p:nvSpPr>
          <p:spPr bwMode="auto">
            <a:xfrm>
              <a:off x="4284" y="1755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96" name="Line 76"/>
            <p:cNvSpPr>
              <a:spLocks noChangeShapeType="1"/>
            </p:cNvSpPr>
            <p:nvPr/>
          </p:nvSpPr>
          <p:spPr bwMode="auto">
            <a:xfrm flipV="1">
              <a:off x="4284" y="2471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97" name="Line 77"/>
            <p:cNvSpPr>
              <a:spLocks noChangeShapeType="1"/>
            </p:cNvSpPr>
            <p:nvPr/>
          </p:nvSpPr>
          <p:spPr bwMode="auto">
            <a:xfrm flipV="1">
              <a:off x="4572" y="2595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98" name="Line 78"/>
            <p:cNvSpPr>
              <a:spLocks noChangeShapeType="1"/>
            </p:cNvSpPr>
            <p:nvPr/>
          </p:nvSpPr>
          <p:spPr bwMode="auto">
            <a:xfrm>
              <a:off x="4572" y="1755"/>
              <a:ext cx="0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1999" name="Line 79"/>
            <p:cNvSpPr>
              <a:spLocks noChangeShapeType="1"/>
            </p:cNvSpPr>
            <p:nvPr/>
          </p:nvSpPr>
          <p:spPr bwMode="auto">
            <a:xfrm>
              <a:off x="4428" y="189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2002000" name="Freeform 80"/>
          <p:cNvSpPr>
            <a:spLocks/>
          </p:cNvSpPr>
          <p:nvPr/>
        </p:nvSpPr>
        <p:spPr bwMode="auto">
          <a:xfrm>
            <a:off x="4572000" y="5397500"/>
            <a:ext cx="32004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16" y="0"/>
              </a:cxn>
              <a:cxn ang="0">
                <a:pos x="1872" y="288"/>
              </a:cxn>
              <a:cxn ang="0">
                <a:pos x="144" y="288"/>
              </a:cxn>
              <a:cxn ang="0">
                <a:pos x="0" y="0"/>
              </a:cxn>
            </a:cxnLst>
            <a:rect l="0" t="0" r="r" b="b"/>
            <a:pathLst>
              <a:path w="2016" h="288">
                <a:moveTo>
                  <a:pt x="0" y="0"/>
                </a:moveTo>
                <a:lnTo>
                  <a:pt x="2016" y="0"/>
                </a:lnTo>
                <a:lnTo>
                  <a:pt x="1872" y="288"/>
                </a:lnTo>
                <a:lnTo>
                  <a:pt x="144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22" name="Group 81"/>
          <p:cNvGrpSpPr>
            <a:grpSpLocks/>
          </p:cNvGrpSpPr>
          <p:nvPr/>
        </p:nvGrpSpPr>
        <p:grpSpPr bwMode="auto">
          <a:xfrm>
            <a:off x="914400" y="1663700"/>
            <a:ext cx="3676650" cy="1104900"/>
            <a:chOff x="624" y="1392"/>
            <a:chExt cx="2316" cy="696"/>
          </a:xfrm>
        </p:grpSpPr>
        <p:sp>
          <p:nvSpPr>
            <p:cNvPr id="2002002" name="Rectangle 82"/>
            <p:cNvSpPr>
              <a:spLocks noChangeArrowheads="1"/>
            </p:cNvSpPr>
            <p:nvPr/>
          </p:nvSpPr>
          <p:spPr bwMode="auto">
            <a:xfrm>
              <a:off x="624" y="1392"/>
              <a:ext cx="134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2003" name="Rectangle 83"/>
            <p:cNvSpPr>
              <a:spLocks noChangeArrowheads="1"/>
            </p:cNvSpPr>
            <p:nvPr/>
          </p:nvSpPr>
          <p:spPr bwMode="auto">
            <a:xfrm>
              <a:off x="1968" y="1392"/>
              <a:ext cx="43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2004" name="Rectangle 84"/>
            <p:cNvSpPr>
              <a:spLocks noChangeArrowheads="1"/>
            </p:cNvSpPr>
            <p:nvPr/>
          </p:nvSpPr>
          <p:spPr bwMode="auto">
            <a:xfrm>
              <a:off x="2400" y="1392"/>
              <a:ext cx="28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2005" name="Line 85"/>
            <p:cNvSpPr>
              <a:spLocks noChangeShapeType="1"/>
            </p:cNvSpPr>
            <p:nvPr/>
          </p:nvSpPr>
          <p:spPr bwMode="auto">
            <a:xfrm flipV="1">
              <a:off x="2544" y="153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02006" name="Text Box 86"/>
            <p:cNvSpPr txBox="1">
              <a:spLocks noChangeArrowheads="1"/>
            </p:cNvSpPr>
            <p:nvPr/>
          </p:nvSpPr>
          <p:spPr bwMode="auto">
            <a:xfrm>
              <a:off x="2352" y="1419"/>
              <a:ext cx="19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2002007" name="Text Box 87"/>
            <p:cNvSpPr txBox="1">
              <a:spLocks noChangeArrowheads="1"/>
            </p:cNvSpPr>
            <p:nvPr/>
          </p:nvSpPr>
          <p:spPr bwMode="auto">
            <a:xfrm>
              <a:off x="2496" y="1419"/>
              <a:ext cx="19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grpSp>
          <p:nvGrpSpPr>
            <p:cNvPr id="23" name="Group 88"/>
            <p:cNvGrpSpPr>
              <a:grpSpLocks/>
            </p:cNvGrpSpPr>
            <p:nvPr/>
          </p:nvGrpSpPr>
          <p:grpSpPr bwMode="auto">
            <a:xfrm>
              <a:off x="1980" y="1680"/>
              <a:ext cx="960" cy="408"/>
              <a:chOff x="1956" y="2184"/>
              <a:chExt cx="960" cy="408"/>
            </a:xfrm>
          </p:grpSpPr>
          <p:sp>
            <p:nvSpPr>
              <p:cNvPr id="2002009" name="AutoShape 89"/>
              <p:cNvSpPr>
                <a:spLocks/>
              </p:cNvSpPr>
              <p:nvPr/>
            </p:nvSpPr>
            <p:spPr bwMode="auto">
              <a:xfrm rot="5400000">
                <a:off x="2088" y="2052"/>
                <a:ext cx="144" cy="408"/>
              </a:xfrm>
              <a:prstGeom prst="rightBrace">
                <a:avLst>
                  <a:gd name="adj1" fmla="val 23611"/>
                  <a:gd name="adj2" fmla="val 5416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2010" name="Freeform 90"/>
              <p:cNvSpPr>
                <a:spLocks/>
              </p:cNvSpPr>
              <p:nvPr/>
            </p:nvSpPr>
            <p:spPr bwMode="auto">
              <a:xfrm>
                <a:off x="2148" y="2256"/>
                <a:ext cx="768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6"/>
                  </a:cxn>
                  <a:cxn ang="0">
                    <a:pos x="768" y="336"/>
                  </a:cxn>
                </a:cxnLst>
                <a:rect l="0" t="0" r="r" b="b"/>
                <a:pathLst>
                  <a:path w="768" h="336">
                    <a:moveTo>
                      <a:pt x="0" y="0"/>
                    </a:moveTo>
                    <a:lnTo>
                      <a:pt x="0" y="336"/>
                    </a:lnTo>
                    <a:lnTo>
                      <a:pt x="768" y="33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2011" name="Line 91"/>
              <p:cNvSpPr>
                <a:spLocks noChangeShapeType="1"/>
              </p:cNvSpPr>
              <p:nvPr/>
            </p:nvSpPr>
            <p:spPr bwMode="auto">
              <a:xfrm flipV="1">
                <a:off x="2100" y="2352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002012" name="Text Box 92"/>
              <p:cNvSpPr txBox="1">
                <a:spLocks noChangeArrowheads="1"/>
              </p:cNvSpPr>
              <p:nvPr/>
            </p:nvSpPr>
            <p:spPr bwMode="auto">
              <a:xfrm>
                <a:off x="2282" y="2260"/>
                <a:ext cx="190" cy="25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>
                    <a:solidFill>
                      <a:srgbClr val="56127A"/>
                    </a:solidFill>
                    <a:latin typeface="Calibri"/>
                    <a:ea typeface="ＭＳ Ｐゴシック"/>
                    <a:cs typeface="Calibri"/>
                  </a:rPr>
                  <a:t>k</a:t>
                </a:r>
              </a:p>
            </p:txBody>
          </p:sp>
        </p:grpSp>
        <p:sp>
          <p:nvSpPr>
            <p:cNvPr id="2002013" name="Text Box 93"/>
            <p:cNvSpPr txBox="1">
              <a:spLocks noChangeArrowheads="1"/>
            </p:cNvSpPr>
            <p:nvPr/>
          </p:nvSpPr>
          <p:spPr bwMode="auto">
            <a:xfrm>
              <a:off x="636" y="1707"/>
              <a:ext cx="68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Fetch PC</a:t>
              </a:r>
            </a:p>
          </p:txBody>
        </p:sp>
      </p:grpSp>
      <p:sp>
        <p:nvSpPr>
          <p:cNvPr id="2002014" name="Line 94"/>
          <p:cNvSpPr>
            <a:spLocks noChangeShapeType="1"/>
          </p:cNvSpPr>
          <p:nvPr/>
        </p:nvSpPr>
        <p:spPr bwMode="auto">
          <a:xfrm>
            <a:off x="6172200" y="58547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002015" name="Rectangle 95"/>
          <p:cNvSpPr>
            <a:spLocks noChangeArrowheads="1"/>
          </p:cNvSpPr>
          <p:nvPr/>
        </p:nvSpPr>
        <p:spPr bwMode="auto">
          <a:xfrm>
            <a:off x="3167063" y="45593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002016" name="Rectangle 96"/>
          <p:cNvSpPr>
            <a:spLocks noChangeArrowheads="1"/>
          </p:cNvSpPr>
          <p:nvPr/>
        </p:nvSpPr>
        <p:spPr bwMode="auto">
          <a:xfrm>
            <a:off x="3657600" y="45593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002017" name="Line 97"/>
          <p:cNvSpPr>
            <a:spLocks noChangeShapeType="1"/>
          </p:cNvSpPr>
          <p:nvPr/>
        </p:nvSpPr>
        <p:spPr bwMode="auto">
          <a:xfrm>
            <a:off x="1928813" y="4718050"/>
            <a:ext cx="1238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002018" name="AutoShape 98"/>
          <p:cNvSpPr>
            <a:spLocks/>
          </p:cNvSpPr>
          <p:nvPr/>
        </p:nvSpPr>
        <p:spPr bwMode="auto">
          <a:xfrm rot="5400000">
            <a:off x="3409950" y="4806950"/>
            <a:ext cx="228600" cy="647700"/>
          </a:xfrm>
          <a:prstGeom prst="rightBrace">
            <a:avLst>
              <a:gd name="adj1" fmla="val 23611"/>
              <a:gd name="adj2" fmla="val 541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002019" name="Freeform 99"/>
          <p:cNvSpPr>
            <a:spLocks/>
          </p:cNvSpPr>
          <p:nvPr/>
        </p:nvSpPr>
        <p:spPr bwMode="auto">
          <a:xfrm>
            <a:off x="3505200" y="5130800"/>
            <a:ext cx="12192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768" y="336"/>
              </a:cxn>
            </a:cxnLst>
            <a:rect l="0" t="0" r="r" b="b"/>
            <a:pathLst>
              <a:path w="768" h="336">
                <a:moveTo>
                  <a:pt x="0" y="0"/>
                </a:moveTo>
                <a:lnTo>
                  <a:pt x="0" y="336"/>
                </a:lnTo>
                <a:lnTo>
                  <a:pt x="768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002020" name="Text Box 100"/>
          <p:cNvSpPr txBox="1">
            <a:spLocks noChangeArrowheads="1"/>
          </p:cNvSpPr>
          <p:nvPr/>
        </p:nvSpPr>
        <p:spPr bwMode="auto">
          <a:xfrm>
            <a:off x="533400" y="4648200"/>
            <a:ext cx="283527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Shift in Taken/¬Taken results of each branch</a:t>
            </a:r>
          </a:p>
        </p:txBody>
      </p:sp>
      <p:sp>
        <p:nvSpPr>
          <p:cNvPr id="2002021" name="Text Box 101"/>
          <p:cNvSpPr txBox="1">
            <a:spLocks noChangeArrowheads="1"/>
          </p:cNvSpPr>
          <p:nvPr/>
        </p:nvSpPr>
        <p:spPr bwMode="auto">
          <a:xfrm>
            <a:off x="1066800" y="3492500"/>
            <a:ext cx="32766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2-bit global branch history shift register</a:t>
            </a:r>
          </a:p>
        </p:txBody>
      </p:sp>
      <p:sp>
        <p:nvSpPr>
          <p:cNvPr id="2002022" name="Rectangle 102"/>
          <p:cNvSpPr>
            <a:spLocks noChangeArrowheads="1"/>
          </p:cNvSpPr>
          <p:nvPr/>
        </p:nvSpPr>
        <p:spPr bwMode="auto">
          <a:xfrm>
            <a:off x="6324600" y="6049963"/>
            <a:ext cx="17839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Taken/¬Taken?</a:t>
            </a:r>
          </a:p>
        </p:txBody>
      </p:sp>
      <p:sp>
        <p:nvSpPr>
          <p:cNvPr id="2002023" name="Line 103"/>
          <p:cNvSpPr>
            <a:spLocks noChangeShapeType="1"/>
          </p:cNvSpPr>
          <p:nvPr/>
        </p:nvSpPr>
        <p:spPr bwMode="auto">
          <a:xfrm>
            <a:off x="3495675" y="4711700"/>
            <a:ext cx="185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9897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Speculating Both Directions?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alternative to branch prediction is to execute both directions of a branch speculatively</a:t>
            </a:r>
          </a:p>
          <a:p>
            <a:pPr lvl="1"/>
            <a:r>
              <a:rPr lang="en-US" sz="2000" dirty="0"/>
              <a:t>resource requirement is proportional to the number of concurrent speculative executions</a:t>
            </a:r>
          </a:p>
          <a:p>
            <a:pPr lvl="1"/>
            <a:r>
              <a:rPr lang="en-US" sz="2000" dirty="0"/>
              <a:t>only half the resources engage in useful work when both directions of a branch are executed speculatively</a:t>
            </a:r>
          </a:p>
          <a:p>
            <a:pPr lvl="1"/>
            <a:r>
              <a:rPr lang="en-US" sz="2000" dirty="0"/>
              <a:t> branch prediction takes less resources than speculative execution of both paths</a:t>
            </a:r>
          </a:p>
          <a:p>
            <a:r>
              <a:rPr lang="en-US" sz="2800" dirty="0"/>
              <a:t>With accurate branch prediction, it is more cost effective to dedicate all resources to the predicted direction!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1"/>
            <a:endParaRPr lang="en-US" sz="2000" dirty="0"/>
          </a:p>
          <a:p>
            <a:endParaRPr lang="en-US" sz="2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FF06195-B904-DF40-BD39-0B0C9D08AEB0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32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BHTs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160D-9495-2F49-B4A9-A2EF7A3593AE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965059" name="Text Box 3"/>
          <p:cNvSpPr txBox="1">
            <a:spLocks noChangeArrowheads="1"/>
          </p:cNvSpPr>
          <p:nvPr/>
        </p:nvSpPr>
        <p:spPr bwMode="auto">
          <a:xfrm>
            <a:off x="762000" y="1025525"/>
            <a:ext cx="80645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Only predicts branch direction. Therefore, cannot redirect fetch stream until after branch target is determined.</a:t>
            </a:r>
          </a:p>
        </p:txBody>
      </p:sp>
      <p:sp>
        <p:nvSpPr>
          <p:cNvPr id="1965060" name="Text Box 4"/>
          <p:cNvSpPr txBox="1">
            <a:spLocks noChangeArrowheads="1"/>
          </p:cNvSpPr>
          <p:nvPr/>
        </p:nvSpPr>
        <p:spPr bwMode="auto">
          <a:xfrm>
            <a:off x="1955800" y="5851525"/>
            <a:ext cx="56515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UltraSPARC</a:t>
            </a:r>
            <a:r>
              <a:rPr lang="en-US" sz="24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-III fetch pipeline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" y="1863725"/>
            <a:ext cx="3505200" cy="1524000"/>
            <a:chOff x="48" y="1200"/>
            <a:chExt cx="2208" cy="960"/>
          </a:xfrm>
        </p:grpSpPr>
        <p:sp>
          <p:nvSpPr>
            <p:cNvPr id="1965062" name="Text Box 6"/>
            <p:cNvSpPr txBox="1">
              <a:spLocks noChangeArrowheads="1"/>
            </p:cNvSpPr>
            <p:nvPr/>
          </p:nvSpPr>
          <p:spPr bwMode="auto">
            <a:xfrm>
              <a:off x="48" y="1248"/>
              <a:ext cx="1632" cy="7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5000"/>
                </a:spcBef>
              </a:pPr>
              <a:r>
                <a:rPr lang="en-US" sz="2400" i="1" dirty="0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rPr>
                <a:t>Correctly predicted </a:t>
              </a:r>
            </a:p>
            <a:p>
              <a:pPr algn="r" eaLnBrk="1" hangingPunct="1">
                <a:spcBef>
                  <a:spcPct val="5000"/>
                </a:spcBef>
              </a:pPr>
              <a:r>
                <a:rPr lang="en-US" sz="2400" i="1" dirty="0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rPr>
                <a:t>taken branch penalty</a:t>
              </a:r>
            </a:p>
          </p:txBody>
        </p:sp>
        <p:sp>
          <p:nvSpPr>
            <p:cNvPr id="1965063" name="Freeform 7"/>
            <p:cNvSpPr>
              <a:spLocks/>
            </p:cNvSpPr>
            <p:nvPr/>
          </p:nvSpPr>
          <p:spPr bwMode="auto">
            <a:xfrm>
              <a:off x="1680" y="1200"/>
              <a:ext cx="576" cy="960"/>
            </a:xfrm>
            <a:custGeom>
              <a:avLst/>
              <a:gdLst/>
              <a:ahLst/>
              <a:cxnLst>
                <a:cxn ang="0">
                  <a:pos x="576" y="960"/>
                </a:cxn>
                <a:cxn ang="0">
                  <a:pos x="0" y="960"/>
                </a:cxn>
                <a:cxn ang="0">
                  <a:pos x="0" y="0"/>
                </a:cxn>
                <a:cxn ang="0">
                  <a:pos x="576" y="0"/>
                </a:cxn>
              </a:cxnLst>
              <a:rect l="0" t="0" r="r" b="b"/>
              <a:pathLst>
                <a:path w="576" h="960">
                  <a:moveTo>
                    <a:pt x="576" y="960"/>
                  </a:moveTo>
                  <a:lnTo>
                    <a:pt x="0" y="960"/>
                  </a:lnTo>
                  <a:lnTo>
                    <a:pt x="0" y="0"/>
                  </a:lnTo>
                  <a:lnTo>
                    <a:pt x="576" y="0"/>
                  </a:ln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66800" y="1939925"/>
            <a:ext cx="2514600" cy="2590800"/>
            <a:chOff x="672" y="1248"/>
            <a:chExt cx="1584" cy="1632"/>
          </a:xfrm>
        </p:grpSpPr>
        <p:sp>
          <p:nvSpPr>
            <p:cNvPr id="1965065" name="Text Box 9"/>
            <p:cNvSpPr txBox="1">
              <a:spLocks noChangeArrowheads="1"/>
            </p:cNvSpPr>
            <p:nvPr/>
          </p:nvSpPr>
          <p:spPr bwMode="auto">
            <a:xfrm>
              <a:off x="672" y="2330"/>
              <a:ext cx="1248" cy="5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en-US" sz="2400" i="1" dirty="0">
                  <a:solidFill>
                    <a:srgbClr val="2C7C9F"/>
                  </a:solidFill>
                  <a:latin typeface="Calibri"/>
                  <a:ea typeface="ＭＳ Ｐゴシック"/>
                  <a:cs typeface="Calibri"/>
                </a:rPr>
                <a:t>Jump Register penalty</a:t>
              </a:r>
            </a:p>
          </p:txBody>
        </p:sp>
        <p:sp>
          <p:nvSpPr>
            <p:cNvPr id="1965066" name="Freeform 10"/>
            <p:cNvSpPr>
              <a:spLocks/>
            </p:cNvSpPr>
            <p:nvPr/>
          </p:nvSpPr>
          <p:spPr bwMode="auto">
            <a:xfrm>
              <a:off x="1968" y="1248"/>
              <a:ext cx="288" cy="1632"/>
            </a:xfrm>
            <a:custGeom>
              <a:avLst/>
              <a:gdLst/>
              <a:ahLst/>
              <a:cxnLst>
                <a:cxn ang="0">
                  <a:pos x="288" y="1632"/>
                </a:cxn>
                <a:cxn ang="0">
                  <a:pos x="0" y="1632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1632">
                  <a:moveTo>
                    <a:pt x="288" y="1632"/>
                  </a:moveTo>
                  <a:lnTo>
                    <a:pt x="0" y="1632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581400" y="1863725"/>
            <a:ext cx="5003800" cy="3836988"/>
            <a:chOff x="2256" y="1200"/>
            <a:chExt cx="3152" cy="2417"/>
          </a:xfrm>
        </p:grpSpPr>
        <p:sp>
          <p:nvSpPr>
            <p:cNvPr id="1965068" name="Rectangle 12"/>
            <p:cNvSpPr>
              <a:spLocks noChangeArrowheads="1"/>
            </p:cNvSpPr>
            <p:nvPr/>
          </p:nvSpPr>
          <p:spPr bwMode="auto">
            <a:xfrm>
              <a:off x="2256" y="120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A</a:t>
              </a:r>
            </a:p>
          </p:txBody>
        </p:sp>
        <p:sp>
          <p:nvSpPr>
            <p:cNvPr id="1965069" name="Text Box 13"/>
            <p:cNvSpPr txBox="1">
              <a:spLocks noChangeArrowheads="1"/>
            </p:cNvSpPr>
            <p:nvPr/>
          </p:nvSpPr>
          <p:spPr bwMode="auto">
            <a:xfrm>
              <a:off x="2486" y="1204"/>
              <a:ext cx="1456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PC Generation/Mux</a:t>
              </a:r>
            </a:p>
          </p:txBody>
        </p:sp>
        <p:sp>
          <p:nvSpPr>
            <p:cNvPr id="1965070" name="Rectangle 14"/>
            <p:cNvSpPr>
              <a:spLocks noChangeArrowheads="1"/>
            </p:cNvSpPr>
            <p:nvPr/>
          </p:nvSpPr>
          <p:spPr bwMode="auto">
            <a:xfrm>
              <a:off x="2256" y="144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</a:t>
              </a:r>
            </a:p>
          </p:txBody>
        </p:sp>
        <p:sp>
          <p:nvSpPr>
            <p:cNvPr id="1965071" name="Text Box 15"/>
            <p:cNvSpPr txBox="1">
              <a:spLocks noChangeArrowheads="1"/>
            </p:cNvSpPr>
            <p:nvPr/>
          </p:nvSpPr>
          <p:spPr bwMode="auto">
            <a:xfrm>
              <a:off x="2486" y="1444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1</a:t>
              </a:r>
            </a:p>
          </p:txBody>
        </p:sp>
        <p:sp>
          <p:nvSpPr>
            <p:cNvPr id="1965072" name="Rectangle 16"/>
            <p:cNvSpPr>
              <a:spLocks noChangeArrowheads="1"/>
            </p:cNvSpPr>
            <p:nvPr/>
          </p:nvSpPr>
          <p:spPr bwMode="auto">
            <a:xfrm>
              <a:off x="2256" y="168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F</a:t>
              </a:r>
            </a:p>
          </p:txBody>
        </p:sp>
        <p:sp>
          <p:nvSpPr>
            <p:cNvPr id="1965073" name="Text Box 17"/>
            <p:cNvSpPr txBox="1">
              <a:spLocks noChangeArrowheads="1"/>
            </p:cNvSpPr>
            <p:nvPr/>
          </p:nvSpPr>
          <p:spPr bwMode="auto">
            <a:xfrm>
              <a:off x="2486" y="1684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2</a:t>
              </a:r>
            </a:p>
          </p:txBody>
        </p:sp>
        <p:sp>
          <p:nvSpPr>
            <p:cNvPr id="1965074" name="Rectangle 18"/>
            <p:cNvSpPr>
              <a:spLocks noChangeArrowheads="1"/>
            </p:cNvSpPr>
            <p:nvPr/>
          </p:nvSpPr>
          <p:spPr bwMode="auto">
            <a:xfrm>
              <a:off x="2256" y="192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</a:t>
              </a:r>
            </a:p>
          </p:txBody>
        </p:sp>
        <p:sp>
          <p:nvSpPr>
            <p:cNvPr id="1965075" name="Text Box 19"/>
            <p:cNvSpPr txBox="1">
              <a:spLocks noChangeArrowheads="1"/>
            </p:cNvSpPr>
            <p:nvPr/>
          </p:nvSpPr>
          <p:spPr bwMode="auto">
            <a:xfrm>
              <a:off x="2486" y="1924"/>
              <a:ext cx="244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Branch Address Calc/Begin Decode</a:t>
              </a:r>
            </a:p>
          </p:txBody>
        </p:sp>
        <p:sp>
          <p:nvSpPr>
            <p:cNvPr id="1965076" name="Rectangle 20"/>
            <p:cNvSpPr>
              <a:spLocks noChangeArrowheads="1"/>
            </p:cNvSpPr>
            <p:nvPr/>
          </p:nvSpPr>
          <p:spPr bwMode="auto">
            <a:xfrm>
              <a:off x="2256" y="216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</a:t>
              </a:r>
            </a:p>
          </p:txBody>
        </p:sp>
        <p:sp>
          <p:nvSpPr>
            <p:cNvPr id="1965077" name="Text Box 21"/>
            <p:cNvSpPr txBox="1">
              <a:spLocks noChangeArrowheads="1"/>
            </p:cNvSpPr>
            <p:nvPr/>
          </p:nvSpPr>
          <p:spPr bwMode="auto">
            <a:xfrm>
              <a:off x="2486" y="2164"/>
              <a:ext cx="132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Complete Decode</a:t>
              </a:r>
            </a:p>
          </p:txBody>
        </p:sp>
        <p:sp>
          <p:nvSpPr>
            <p:cNvPr id="1965078" name="Rectangle 22"/>
            <p:cNvSpPr>
              <a:spLocks noChangeArrowheads="1"/>
            </p:cNvSpPr>
            <p:nvPr/>
          </p:nvSpPr>
          <p:spPr bwMode="auto">
            <a:xfrm>
              <a:off x="2256" y="240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J</a:t>
              </a:r>
            </a:p>
          </p:txBody>
        </p:sp>
        <p:sp>
          <p:nvSpPr>
            <p:cNvPr id="1965079" name="Text Box 23"/>
            <p:cNvSpPr txBox="1">
              <a:spLocks noChangeArrowheads="1"/>
            </p:cNvSpPr>
            <p:nvPr/>
          </p:nvSpPr>
          <p:spPr bwMode="auto">
            <a:xfrm>
              <a:off x="2486" y="2404"/>
              <a:ext cx="257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Steer Instructions to Functional units</a:t>
              </a:r>
            </a:p>
          </p:txBody>
        </p:sp>
        <p:sp>
          <p:nvSpPr>
            <p:cNvPr id="1965080" name="Rectangle 24"/>
            <p:cNvSpPr>
              <a:spLocks noChangeArrowheads="1"/>
            </p:cNvSpPr>
            <p:nvPr/>
          </p:nvSpPr>
          <p:spPr bwMode="auto">
            <a:xfrm>
              <a:off x="2256" y="264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</a:p>
          </p:txBody>
        </p:sp>
        <p:sp>
          <p:nvSpPr>
            <p:cNvPr id="1965081" name="Text Box 25"/>
            <p:cNvSpPr txBox="1">
              <a:spLocks noChangeArrowheads="1"/>
            </p:cNvSpPr>
            <p:nvPr/>
          </p:nvSpPr>
          <p:spPr bwMode="auto">
            <a:xfrm>
              <a:off x="2486" y="2644"/>
              <a:ext cx="132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Register File Read</a:t>
              </a:r>
            </a:p>
          </p:txBody>
        </p:sp>
        <p:sp>
          <p:nvSpPr>
            <p:cNvPr id="1965082" name="Rectangle 26"/>
            <p:cNvSpPr>
              <a:spLocks noChangeArrowheads="1"/>
            </p:cNvSpPr>
            <p:nvPr/>
          </p:nvSpPr>
          <p:spPr bwMode="auto">
            <a:xfrm>
              <a:off x="2256" y="288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1965083" name="Text Box 27"/>
            <p:cNvSpPr txBox="1">
              <a:spLocks noChangeArrowheads="1"/>
            </p:cNvSpPr>
            <p:nvPr/>
          </p:nvSpPr>
          <p:spPr bwMode="auto">
            <a:xfrm>
              <a:off x="2486" y="2884"/>
              <a:ext cx="117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Integer Execute</a:t>
              </a:r>
            </a:p>
          </p:txBody>
        </p:sp>
        <p:sp>
          <p:nvSpPr>
            <p:cNvPr id="1965084" name="Line 28"/>
            <p:cNvSpPr>
              <a:spLocks noChangeShapeType="1"/>
            </p:cNvSpPr>
            <p:nvPr/>
          </p:nvSpPr>
          <p:spPr bwMode="auto">
            <a:xfrm>
              <a:off x="2390" y="317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65085" name="Text Box 29"/>
            <p:cNvSpPr txBox="1">
              <a:spLocks noChangeArrowheads="1"/>
            </p:cNvSpPr>
            <p:nvPr/>
          </p:nvSpPr>
          <p:spPr bwMode="auto">
            <a:xfrm>
              <a:off x="2534" y="3175"/>
              <a:ext cx="2874" cy="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Remainder of execute pipeline 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(+ another 6 stages)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59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Target Buffer (BTB)</a:t>
            </a:r>
          </a:p>
        </p:txBody>
      </p:sp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A030-AF1A-D547-8D55-EEF9E1DD00EB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73251" name="Rectangle 3"/>
          <p:cNvSpPr>
            <a:spLocks noChangeArrowheads="1"/>
          </p:cNvSpPr>
          <p:nvPr/>
        </p:nvSpPr>
        <p:spPr bwMode="auto">
          <a:xfrm>
            <a:off x="838200" y="4902200"/>
            <a:ext cx="8005763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Keep both the branch PC and target PC in the BTB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PC+4 is fetched if match fails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Only </a:t>
            </a:r>
            <a:r>
              <a:rPr lang="en-US" sz="20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taken</a:t>
            </a: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branches and jumps held in BTB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Next PC determined </a:t>
            </a:r>
            <a:r>
              <a:rPr lang="en-US" sz="20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before</a:t>
            </a: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branch fetched and decoded</a:t>
            </a:r>
          </a:p>
        </p:txBody>
      </p:sp>
      <p:sp>
        <p:nvSpPr>
          <p:cNvPr id="1973252" name="Rectangle 4"/>
          <p:cNvSpPr>
            <a:spLocks noChangeArrowheads="1"/>
          </p:cNvSpPr>
          <p:nvPr/>
        </p:nvSpPr>
        <p:spPr bwMode="auto">
          <a:xfrm>
            <a:off x="4051300" y="711200"/>
            <a:ext cx="3809478" cy="6745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k</a:t>
            </a:r>
            <a:r>
              <a:rPr lang="en-US" sz="2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-entry direct-mapped BTB</a:t>
            </a:r>
          </a:p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(can also be associative)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838200"/>
            <a:ext cx="7739063" cy="4017686"/>
            <a:chOff x="239" y="488"/>
            <a:chExt cx="4875" cy="2773"/>
          </a:xfrm>
        </p:grpSpPr>
        <p:sp>
          <p:nvSpPr>
            <p:cNvPr id="1973254" name="Rectangle 6"/>
            <p:cNvSpPr>
              <a:spLocks noChangeArrowheads="1"/>
            </p:cNvSpPr>
            <p:nvPr/>
          </p:nvSpPr>
          <p:spPr bwMode="auto">
            <a:xfrm>
              <a:off x="239" y="488"/>
              <a:ext cx="602" cy="2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I-Cache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80" y="1436"/>
              <a:ext cx="41" cy="328"/>
              <a:chOff x="681" y="1524"/>
              <a:chExt cx="41" cy="328"/>
            </a:xfrm>
          </p:grpSpPr>
          <p:sp>
            <p:nvSpPr>
              <p:cNvPr id="1973256" name="Oval 8"/>
              <p:cNvSpPr>
                <a:spLocks noChangeArrowheads="1"/>
              </p:cNvSpPr>
              <p:nvPr/>
            </p:nvSpPr>
            <p:spPr bwMode="auto">
              <a:xfrm>
                <a:off x="681" y="1524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73257" name="Oval 9"/>
              <p:cNvSpPr>
                <a:spLocks noChangeArrowheads="1"/>
              </p:cNvSpPr>
              <p:nvPr/>
            </p:nvSpPr>
            <p:spPr bwMode="auto">
              <a:xfrm>
                <a:off x="681" y="1620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73258" name="Oval 10"/>
              <p:cNvSpPr>
                <a:spLocks noChangeArrowheads="1"/>
              </p:cNvSpPr>
              <p:nvPr/>
            </p:nvSpPr>
            <p:spPr bwMode="auto">
              <a:xfrm>
                <a:off x="681" y="1716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73259" name="Oval 11"/>
              <p:cNvSpPr>
                <a:spLocks noChangeArrowheads="1"/>
              </p:cNvSpPr>
              <p:nvPr/>
            </p:nvSpPr>
            <p:spPr bwMode="auto">
              <a:xfrm>
                <a:off x="681" y="1812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 flipV="1">
              <a:off x="1104" y="1104"/>
              <a:ext cx="1201" cy="193"/>
              <a:chOff x="1135" y="2680"/>
              <a:chExt cx="1201" cy="193"/>
            </a:xfrm>
          </p:grpSpPr>
          <p:sp>
            <p:nvSpPr>
              <p:cNvPr id="1973261" name="Freeform 13"/>
              <p:cNvSpPr>
                <a:spLocks/>
              </p:cNvSpPr>
              <p:nvPr/>
            </p:nvSpPr>
            <p:spPr bwMode="auto">
              <a:xfrm>
                <a:off x="1807" y="2680"/>
                <a:ext cx="529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48" y="48"/>
                  </a:cxn>
                  <a:cxn ang="0">
                    <a:pos x="240" y="48"/>
                  </a:cxn>
                  <a:cxn ang="0">
                    <a:pos x="288" y="0"/>
                  </a:cxn>
                  <a:cxn ang="0">
                    <a:pos x="336" y="48"/>
                  </a:cxn>
                  <a:cxn ang="0">
                    <a:pos x="480" y="48"/>
                  </a:cxn>
                  <a:cxn ang="0">
                    <a:pos x="528" y="96"/>
                  </a:cxn>
                </a:cxnLst>
                <a:rect l="0" t="0" r="r" b="b"/>
                <a:pathLst>
                  <a:path w="529" h="97">
                    <a:moveTo>
                      <a:pt x="0" y="96"/>
                    </a:moveTo>
                    <a:lnTo>
                      <a:pt x="48" y="48"/>
                    </a:lnTo>
                    <a:lnTo>
                      <a:pt x="240" y="48"/>
                    </a:lnTo>
                    <a:lnTo>
                      <a:pt x="288" y="0"/>
                    </a:lnTo>
                    <a:lnTo>
                      <a:pt x="336" y="48"/>
                    </a:lnTo>
                    <a:lnTo>
                      <a:pt x="480" y="48"/>
                    </a:lnTo>
                    <a:lnTo>
                      <a:pt x="528" y="9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73262" name="Freeform 14"/>
              <p:cNvSpPr>
                <a:spLocks/>
              </p:cNvSpPr>
              <p:nvPr/>
            </p:nvSpPr>
            <p:spPr bwMode="auto">
              <a:xfrm>
                <a:off x="1135" y="2776"/>
                <a:ext cx="1201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48" y="48"/>
                  </a:cxn>
                  <a:cxn ang="0">
                    <a:pos x="240" y="48"/>
                  </a:cxn>
                  <a:cxn ang="0">
                    <a:pos x="288" y="0"/>
                  </a:cxn>
                  <a:cxn ang="0">
                    <a:pos x="336" y="48"/>
                  </a:cxn>
                  <a:cxn ang="0">
                    <a:pos x="1152" y="48"/>
                  </a:cxn>
                  <a:cxn ang="0">
                    <a:pos x="1200" y="96"/>
                  </a:cxn>
                </a:cxnLst>
                <a:rect l="0" t="0" r="r" b="b"/>
                <a:pathLst>
                  <a:path w="1201" h="97">
                    <a:moveTo>
                      <a:pt x="0" y="96"/>
                    </a:moveTo>
                    <a:lnTo>
                      <a:pt x="48" y="48"/>
                    </a:lnTo>
                    <a:lnTo>
                      <a:pt x="240" y="48"/>
                    </a:lnTo>
                    <a:lnTo>
                      <a:pt x="288" y="0"/>
                    </a:lnTo>
                    <a:lnTo>
                      <a:pt x="336" y="48"/>
                    </a:lnTo>
                    <a:lnTo>
                      <a:pt x="1152" y="48"/>
                    </a:lnTo>
                    <a:lnTo>
                      <a:pt x="1200" y="9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104" y="864"/>
              <a:ext cx="1184" cy="176"/>
              <a:chOff x="1143" y="2928"/>
              <a:chExt cx="1184" cy="176"/>
            </a:xfrm>
          </p:grpSpPr>
          <p:sp>
            <p:nvSpPr>
              <p:cNvPr id="1973264" name="Rectangle 16"/>
              <p:cNvSpPr>
                <a:spLocks noChangeArrowheads="1"/>
              </p:cNvSpPr>
              <p:nvPr/>
            </p:nvSpPr>
            <p:spPr bwMode="auto">
              <a:xfrm>
                <a:off x="1143" y="2928"/>
                <a:ext cx="1184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73265" name="Line 17"/>
              <p:cNvSpPr>
                <a:spLocks noChangeShapeType="1"/>
              </p:cNvSpPr>
              <p:nvPr/>
            </p:nvSpPr>
            <p:spPr bwMode="auto">
              <a:xfrm>
                <a:off x="1807" y="292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973266" name="Rectangle 18"/>
            <p:cNvSpPr>
              <a:spLocks noChangeArrowheads="1"/>
            </p:cNvSpPr>
            <p:nvPr/>
          </p:nvSpPr>
          <p:spPr bwMode="auto">
            <a:xfrm>
              <a:off x="1440" y="529"/>
              <a:ext cx="285" cy="2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</p:txBody>
        </p:sp>
        <p:sp>
          <p:nvSpPr>
            <p:cNvPr id="1973267" name="Freeform 19"/>
            <p:cNvSpPr>
              <a:spLocks/>
            </p:cNvSpPr>
            <p:nvPr/>
          </p:nvSpPr>
          <p:spPr bwMode="auto">
            <a:xfrm flipV="1">
              <a:off x="943" y="1200"/>
              <a:ext cx="449" cy="472"/>
            </a:xfrm>
            <a:custGeom>
              <a:avLst/>
              <a:gdLst/>
              <a:ahLst/>
              <a:cxnLst>
                <a:cxn ang="0">
                  <a:pos x="480" y="1056"/>
                </a:cxn>
                <a:cxn ang="0">
                  <a:pos x="480" y="0"/>
                </a:cxn>
                <a:cxn ang="0">
                  <a:pos x="0" y="0"/>
                </a:cxn>
              </a:cxnLst>
              <a:rect l="0" t="0" r="r" b="b"/>
              <a:pathLst>
                <a:path w="481" h="1057">
                  <a:moveTo>
                    <a:pt x="480" y="1056"/>
                  </a:move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73268" name="Freeform 20"/>
            <p:cNvSpPr>
              <a:spLocks/>
            </p:cNvSpPr>
            <p:nvPr/>
          </p:nvSpPr>
          <p:spPr bwMode="auto">
            <a:xfrm flipV="1">
              <a:off x="2064" y="1296"/>
              <a:ext cx="480" cy="576"/>
            </a:xfrm>
            <a:custGeom>
              <a:avLst/>
              <a:gdLst/>
              <a:ahLst/>
              <a:cxnLst>
                <a:cxn ang="0">
                  <a:pos x="0" y="1152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385" h="1153">
                  <a:moveTo>
                    <a:pt x="0" y="1152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73269" name="Line 21"/>
            <p:cNvSpPr>
              <a:spLocks noChangeShapeType="1"/>
            </p:cNvSpPr>
            <p:nvPr/>
          </p:nvSpPr>
          <p:spPr bwMode="auto">
            <a:xfrm flipH="1">
              <a:off x="1981" y="1480"/>
              <a:ext cx="104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73270" name="Rectangle 22"/>
            <p:cNvSpPr>
              <a:spLocks noChangeArrowheads="1"/>
            </p:cNvSpPr>
            <p:nvPr/>
          </p:nvSpPr>
          <p:spPr bwMode="auto">
            <a:xfrm>
              <a:off x="2064" y="1392"/>
              <a:ext cx="181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k</a:t>
              </a:r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511" y="808"/>
              <a:ext cx="433" cy="2305"/>
              <a:chOff x="512" y="896"/>
              <a:chExt cx="433" cy="2305"/>
            </a:xfrm>
          </p:grpSpPr>
          <p:sp>
            <p:nvSpPr>
              <p:cNvPr id="1973272" name="Line 24"/>
              <p:cNvSpPr>
                <a:spLocks noChangeShapeType="1"/>
              </p:cNvSpPr>
              <p:nvPr/>
            </p:nvSpPr>
            <p:spPr bwMode="auto">
              <a:xfrm>
                <a:off x="516" y="1041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73273" name="Line 25"/>
              <p:cNvSpPr>
                <a:spLocks noChangeShapeType="1"/>
              </p:cNvSpPr>
              <p:nvPr/>
            </p:nvSpPr>
            <p:spPr bwMode="auto">
              <a:xfrm>
                <a:off x="516" y="1185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73274" name="Line 26"/>
              <p:cNvSpPr>
                <a:spLocks noChangeShapeType="1"/>
              </p:cNvSpPr>
              <p:nvPr/>
            </p:nvSpPr>
            <p:spPr bwMode="auto">
              <a:xfrm>
                <a:off x="516" y="1329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73275" name="Line 27"/>
              <p:cNvSpPr>
                <a:spLocks noChangeShapeType="1"/>
              </p:cNvSpPr>
              <p:nvPr/>
            </p:nvSpPr>
            <p:spPr bwMode="auto">
              <a:xfrm>
                <a:off x="516" y="1473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516" y="1905"/>
                <a:ext cx="424" cy="287"/>
                <a:chOff x="516" y="1905"/>
                <a:chExt cx="424" cy="287"/>
              </a:xfrm>
            </p:grpSpPr>
            <p:sp>
              <p:nvSpPr>
                <p:cNvPr id="1973277" name="Line 29"/>
                <p:cNvSpPr>
                  <a:spLocks noChangeShapeType="1"/>
                </p:cNvSpPr>
                <p:nvPr/>
              </p:nvSpPr>
              <p:spPr bwMode="auto">
                <a:xfrm>
                  <a:off x="516" y="1905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73278" name="Line 30"/>
                <p:cNvSpPr>
                  <a:spLocks noChangeShapeType="1"/>
                </p:cNvSpPr>
                <p:nvPr/>
              </p:nvSpPr>
              <p:spPr bwMode="auto">
                <a:xfrm>
                  <a:off x="516" y="2048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73279" name="Line 31"/>
                <p:cNvSpPr>
                  <a:spLocks noChangeShapeType="1"/>
                </p:cNvSpPr>
                <p:nvPr/>
              </p:nvSpPr>
              <p:spPr bwMode="auto">
                <a:xfrm>
                  <a:off x="516" y="2192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sp>
            <p:nvSpPr>
              <p:cNvPr id="1973280" name="Rectangle 32"/>
              <p:cNvSpPr>
                <a:spLocks noChangeArrowheads="1"/>
              </p:cNvSpPr>
              <p:nvPr/>
            </p:nvSpPr>
            <p:spPr bwMode="auto">
              <a:xfrm>
                <a:off x="632" y="896"/>
                <a:ext cx="21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grpSp>
            <p:nvGrpSpPr>
              <p:cNvPr id="8" name="Group 33"/>
              <p:cNvGrpSpPr>
                <a:grpSpLocks/>
              </p:cNvGrpSpPr>
              <p:nvPr/>
            </p:nvGrpSpPr>
            <p:grpSpPr bwMode="auto">
              <a:xfrm>
                <a:off x="516" y="2336"/>
                <a:ext cx="424" cy="288"/>
                <a:chOff x="516" y="2336"/>
                <a:chExt cx="424" cy="288"/>
              </a:xfrm>
            </p:grpSpPr>
            <p:sp>
              <p:nvSpPr>
                <p:cNvPr id="1973282" name="Line 34"/>
                <p:cNvSpPr>
                  <a:spLocks noChangeShapeType="1"/>
                </p:cNvSpPr>
                <p:nvPr/>
              </p:nvSpPr>
              <p:spPr bwMode="auto">
                <a:xfrm>
                  <a:off x="516" y="2336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73283" name="Line 35"/>
                <p:cNvSpPr>
                  <a:spLocks noChangeShapeType="1"/>
                </p:cNvSpPr>
                <p:nvPr/>
              </p:nvSpPr>
              <p:spPr bwMode="auto">
                <a:xfrm>
                  <a:off x="516" y="2480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73284" name="Line 36"/>
                <p:cNvSpPr>
                  <a:spLocks noChangeShapeType="1"/>
                </p:cNvSpPr>
                <p:nvPr/>
              </p:nvSpPr>
              <p:spPr bwMode="auto">
                <a:xfrm>
                  <a:off x="516" y="2624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grpSp>
            <p:nvGrpSpPr>
              <p:cNvPr id="9" name="Group 37"/>
              <p:cNvGrpSpPr>
                <a:grpSpLocks/>
              </p:cNvGrpSpPr>
              <p:nvPr/>
            </p:nvGrpSpPr>
            <p:grpSpPr bwMode="auto">
              <a:xfrm>
                <a:off x="516" y="2768"/>
                <a:ext cx="424" cy="288"/>
                <a:chOff x="516" y="2768"/>
                <a:chExt cx="424" cy="288"/>
              </a:xfrm>
            </p:grpSpPr>
            <p:sp>
              <p:nvSpPr>
                <p:cNvPr id="1973286" name="Line 38"/>
                <p:cNvSpPr>
                  <a:spLocks noChangeShapeType="1"/>
                </p:cNvSpPr>
                <p:nvPr/>
              </p:nvSpPr>
              <p:spPr bwMode="auto">
                <a:xfrm>
                  <a:off x="516" y="2768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73287" name="Line 39"/>
                <p:cNvSpPr>
                  <a:spLocks noChangeShapeType="1"/>
                </p:cNvSpPr>
                <p:nvPr/>
              </p:nvSpPr>
              <p:spPr bwMode="auto">
                <a:xfrm>
                  <a:off x="516" y="2912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73288" name="Line 40"/>
                <p:cNvSpPr>
                  <a:spLocks noChangeShapeType="1"/>
                </p:cNvSpPr>
                <p:nvPr/>
              </p:nvSpPr>
              <p:spPr bwMode="auto">
                <a:xfrm>
                  <a:off x="516" y="3056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sp>
            <p:nvSpPr>
              <p:cNvPr id="1973289" name="Freeform 41"/>
              <p:cNvSpPr>
                <a:spLocks/>
              </p:cNvSpPr>
              <p:nvPr/>
            </p:nvSpPr>
            <p:spPr bwMode="auto">
              <a:xfrm>
                <a:off x="512" y="897"/>
                <a:ext cx="433" cy="23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32" y="0"/>
                  </a:cxn>
                  <a:cxn ang="0">
                    <a:pos x="432" y="2303"/>
                  </a:cxn>
                  <a:cxn ang="0">
                    <a:pos x="0" y="2303"/>
                  </a:cxn>
                </a:cxnLst>
                <a:rect l="0" t="0" r="r" b="b"/>
                <a:pathLst>
                  <a:path w="433" h="2304">
                    <a:moveTo>
                      <a:pt x="0" y="0"/>
                    </a:moveTo>
                    <a:lnTo>
                      <a:pt x="432" y="0"/>
                    </a:lnTo>
                    <a:lnTo>
                      <a:pt x="432" y="2303"/>
                    </a:lnTo>
                    <a:lnTo>
                      <a:pt x="0" y="2303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2543" y="770"/>
              <a:ext cx="2571" cy="2491"/>
              <a:chOff x="2543" y="770"/>
              <a:chExt cx="2571" cy="2491"/>
            </a:xfrm>
          </p:grpSpPr>
          <p:grpSp>
            <p:nvGrpSpPr>
              <p:cNvPr id="11" name="Group 43"/>
              <p:cNvGrpSpPr>
                <a:grpSpLocks/>
              </p:cNvGrpSpPr>
              <p:nvPr/>
            </p:nvGrpSpPr>
            <p:grpSpPr bwMode="auto">
              <a:xfrm>
                <a:off x="3606" y="797"/>
                <a:ext cx="425" cy="2464"/>
                <a:chOff x="4719" y="874"/>
                <a:chExt cx="425" cy="2464"/>
              </a:xfrm>
            </p:grpSpPr>
            <p:grpSp>
              <p:nvGrpSpPr>
                <p:cNvPr id="12" name="Group 44"/>
                <p:cNvGrpSpPr>
                  <a:grpSpLocks/>
                </p:cNvGrpSpPr>
                <p:nvPr/>
              </p:nvGrpSpPr>
              <p:grpSpPr bwMode="auto">
                <a:xfrm>
                  <a:off x="4740" y="904"/>
                  <a:ext cx="396" cy="1424"/>
                  <a:chOff x="4740" y="904"/>
                  <a:chExt cx="328" cy="1424"/>
                </a:xfrm>
              </p:grpSpPr>
              <p:sp>
                <p:nvSpPr>
                  <p:cNvPr id="197329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744" y="904"/>
                    <a:ext cx="320" cy="142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29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1040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29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1184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29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1328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29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1472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29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1904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29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2048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0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2192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</p:grpSp>
            <p:sp>
              <p:nvSpPr>
                <p:cNvPr id="1973301" name="Rectangle 53"/>
                <p:cNvSpPr>
                  <a:spLocks noChangeArrowheads="1"/>
                </p:cNvSpPr>
                <p:nvPr/>
              </p:nvSpPr>
              <p:spPr bwMode="auto">
                <a:xfrm>
                  <a:off x="4719" y="874"/>
                  <a:ext cx="378" cy="23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Valid</a:t>
                  </a:r>
                </a:p>
              </p:txBody>
            </p:sp>
            <p:grpSp>
              <p:nvGrpSpPr>
                <p:cNvPr id="13" name="Group 54"/>
                <p:cNvGrpSpPr>
                  <a:grpSpLocks/>
                </p:cNvGrpSpPr>
                <p:nvPr/>
              </p:nvGrpSpPr>
              <p:grpSpPr bwMode="auto">
                <a:xfrm>
                  <a:off x="4857" y="1524"/>
                  <a:ext cx="41" cy="328"/>
                  <a:chOff x="4857" y="1524"/>
                  <a:chExt cx="41" cy="328"/>
                </a:xfrm>
              </p:grpSpPr>
              <p:sp>
                <p:nvSpPr>
                  <p:cNvPr id="1973303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4857" y="1524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0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4857" y="1620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05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4857" y="1716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06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4857" y="1812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</p:grpSp>
            <p:sp>
              <p:nvSpPr>
                <p:cNvPr id="1973307" name="Freeform 59"/>
                <p:cNvSpPr>
                  <a:spLocks/>
                </p:cNvSpPr>
                <p:nvPr/>
              </p:nvSpPr>
              <p:spPr bwMode="auto">
                <a:xfrm>
                  <a:off x="4904" y="2336"/>
                  <a:ext cx="1" cy="745"/>
                </a:xfrm>
                <a:custGeom>
                  <a:avLst/>
                  <a:gdLst/>
                  <a:ahLst/>
                  <a:cxnLst>
                    <a:cxn ang="0">
                      <a:pos x="0" y="74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745">
                      <a:moveTo>
                        <a:pt x="0" y="74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73308" name="Rectangle 60"/>
                <p:cNvSpPr>
                  <a:spLocks noChangeArrowheads="1"/>
                </p:cNvSpPr>
                <p:nvPr/>
              </p:nvSpPr>
              <p:spPr bwMode="auto">
                <a:xfrm>
                  <a:off x="4719" y="3064"/>
                  <a:ext cx="425" cy="2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0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valid</a:t>
                  </a:r>
                </a:p>
              </p:txBody>
            </p:sp>
          </p:grpSp>
          <p:grpSp>
            <p:nvGrpSpPr>
              <p:cNvPr id="14" name="Group 61"/>
              <p:cNvGrpSpPr>
                <a:grpSpLocks/>
              </p:cNvGrpSpPr>
              <p:nvPr/>
            </p:nvGrpSpPr>
            <p:grpSpPr bwMode="auto">
              <a:xfrm>
                <a:off x="2543" y="770"/>
                <a:ext cx="1048" cy="2480"/>
                <a:chOff x="2543" y="770"/>
                <a:chExt cx="1048" cy="2480"/>
              </a:xfrm>
            </p:grpSpPr>
            <p:grpSp>
              <p:nvGrpSpPr>
                <p:cNvPr id="15" name="Group 62"/>
                <p:cNvGrpSpPr>
                  <a:grpSpLocks/>
                </p:cNvGrpSpPr>
                <p:nvPr/>
              </p:nvGrpSpPr>
              <p:grpSpPr bwMode="auto">
                <a:xfrm>
                  <a:off x="2543" y="824"/>
                  <a:ext cx="1048" cy="1424"/>
                  <a:chOff x="2532" y="904"/>
                  <a:chExt cx="1048" cy="1424"/>
                </a:xfrm>
              </p:grpSpPr>
              <p:sp>
                <p:nvSpPr>
                  <p:cNvPr id="197331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536" y="904"/>
                    <a:ext cx="1040" cy="142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1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040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1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184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1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328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15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472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1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904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1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2048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18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2192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</p:grpSp>
            <p:sp>
              <p:nvSpPr>
                <p:cNvPr id="1973319" name="Rectangle 71"/>
                <p:cNvSpPr>
                  <a:spLocks noChangeArrowheads="1"/>
                </p:cNvSpPr>
                <p:nvPr/>
              </p:nvSpPr>
              <p:spPr bwMode="auto">
                <a:xfrm>
                  <a:off x="2654" y="770"/>
                  <a:ext cx="559" cy="23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Entry PC</a:t>
                  </a:r>
                </a:p>
              </p:txBody>
            </p:sp>
            <p:sp>
              <p:nvSpPr>
                <p:cNvPr id="1973320" name="Oval 72"/>
                <p:cNvSpPr>
                  <a:spLocks noChangeArrowheads="1"/>
                </p:cNvSpPr>
                <p:nvPr/>
              </p:nvSpPr>
              <p:spPr bwMode="auto">
                <a:xfrm>
                  <a:off x="2927" y="2456"/>
                  <a:ext cx="280" cy="28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73321" name="Freeform 73"/>
                <p:cNvSpPr>
                  <a:spLocks/>
                </p:cNvSpPr>
                <p:nvPr/>
              </p:nvSpPr>
              <p:spPr bwMode="auto">
                <a:xfrm>
                  <a:off x="3071" y="2752"/>
                  <a:ext cx="1" cy="257"/>
                </a:xfrm>
                <a:custGeom>
                  <a:avLst/>
                  <a:gdLst/>
                  <a:ahLst/>
                  <a:cxnLst>
                    <a:cxn ang="0">
                      <a:pos x="0" y="25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257">
                      <a:moveTo>
                        <a:pt x="0" y="25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73322" name="Freeform 74"/>
                <p:cNvSpPr>
                  <a:spLocks/>
                </p:cNvSpPr>
                <p:nvPr/>
              </p:nvSpPr>
              <p:spPr bwMode="auto">
                <a:xfrm>
                  <a:off x="3079" y="2248"/>
                  <a:ext cx="1" cy="201"/>
                </a:xfrm>
                <a:custGeom>
                  <a:avLst/>
                  <a:gdLst/>
                  <a:ahLst/>
                  <a:cxnLst>
                    <a:cxn ang="0">
                      <a:pos x="0" y="2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201">
                      <a:moveTo>
                        <a:pt x="0" y="2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73323" name="Rectangle 75"/>
                <p:cNvSpPr>
                  <a:spLocks noChangeArrowheads="1"/>
                </p:cNvSpPr>
                <p:nvPr/>
              </p:nvSpPr>
              <p:spPr bwMode="auto">
                <a:xfrm>
                  <a:off x="2958" y="2454"/>
                  <a:ext cx="196" cy="2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0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=</a:t>
                  </a:r>
                </a:p>
              </p:txBody>
            </p:sp>
            <p:sp>
              <p:nvSpPr>
                <p:cNvPr id="1973324" name="Rectangle 76"/>
                <p:cNvSpPr>
                  <a:spLocks noChangeArrowheads="1"/>
                </p:cNvSpPr>
                <p:nvPr/>
              </p:nvSpPr>
              <p:spPr bwMode="auto">
                <a:xfrm>
                  <a:off x="2726" y="2976"/>
                  <a:ext cx="529" cy="2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0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match</a:t>
                  </a:r>
                </a:p>
              </p:txBody>
            </p:sp>
            <p:grpSp>
              <p:nvGrpSpPr>
                <p:cNvPr id="16" name="Group 77"/>
                <p:cNvGrpSpPr>
                  <a:grpSpLocks/>
                </p:cNvGrpSpPr>
                <p:nvPr/>
              </p:nvGrpSpPr>
              <p:grpSpPr bwMode="auto">
                <a:xfrm>
                  <a:off x="3000" y="1452"/>
                  <a:ext cx="41" cy="328"/>
                  <a:chOff x="3001" y="1540"/>
                  <a:chExt cx="41" cy="328"/>
                </a:xfrm>
              </p:grpSpPr>
              <p:sp>
                <p:nvSpPr>
                  <p:cNvPr id="1973326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540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27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636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28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732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29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828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</p:grpSp>
          </p:grpSp>
          <p:grpSp>
            <p:nvGrpSpPr>
              <p:cNvPr id="17" name="Group 82"/>
              <p:cNvGrpSpPr>
                <a:grpSpLocks/>
              </p:cNvGrpSpPr>
              <p:nvPr/>
            </p:nvGrpSpPr>
            <p:grpSpPr bwMode="auto">
              <a:xfrm>
                <a:off x="4066" y="783"/>
                <a:ext cx="1048" cy="2472"/>
                <a:chOff x="3636" y="858"/>
                <a:chExt cx="1048" cy="2472"/>
              </a:xfrm>
            </p:grpSpPr>
            <p:grpSp>
              <p:nvGrpSpPr>
                <p:cNvPr id="18" name="Group 83"/>
                <p:cNvGrpSpPr>
                  <a:grpSpLocks/>
                </p:cNvGrpSpPr>
                <p:nvPr/>
              </p:nvGrpSpPr>
              <p:grpSpPr bwMode="auto">
                <a:xfrm>
                  <a:off x="3636" y="904"/>
                  <a:ext cx="1048" cy="1424"/>
                  <a:chOff x="3636" y="904"/>
                  <a:chExt cx="1048" cy="1424"/>
                </a:xfrm>
              </p:grpSpPr>
              <p:sp>
                <p:nvSpPr>
                  <p:cNvPr id="19733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904"/>
                    <a:ext cx="1040" cy="142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3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1040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34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1184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3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1328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36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1472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37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1904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3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2048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39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2192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</p:grpSp>
            <p:sp>
              <p:nvSpPr>
                <p:cNvPr id="1973340" name="Rectangle 92"/>
                <p:cNvSpPr>
                  <a:spLocks noChangeArrowheads="1"/>
                </p:cNvSpPr>
                <p:nvPr/>
              </p:nvSpPr>
              <p:spPr bwMode="auto">
                <a:xfrm>
                  <a:off x="3831" y="858"/>
                  <a:ext cx="620" cy="23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predicted</a:t>
                  </a:r>
                </a:p>
              </p:txBody>
            </p:sp>
            <p:sp>
              <p:nvSpPr>
                <p:cNvPr id="1973341" name="Freeform 93"/>
                <p:cNvSpPr>
                  <a:spLocks/>
                </p:cNvSpPr>
                <p:nvPr/>
              </p:nvSpPr>
              <p:spPr bwMode="auto">
                <a:xfrm>
                  <a:off x="4176" y="2336"/>
                  <a:ext cx="1" cy="737"/>
                </a:xfrm>
                <a:custGeom>
                  <a:avLst/>
                  <a:gdLst/>
                  <a:ahLst/>
                  <a:cxnLst>
                    <a:cxn ang="0">
                      <a:pos x="0" y="73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737">
                      <a:moveTo>
                        <a:pt x="0" y="73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973342" name="Rectangle 94"/>
                <p:cNvSpPr>
                  <a:spLocks noChangeArrowheads="1"/>
                </p:cNvSpPr>
                <p:nvPr/>
              </p:nvSpPr>
              <p:spPr bwMode="auto">
                <a:xfrm>
                  <a:off x="3855" y="3056"/>
                  <a:ext cx="513" cy="2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0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target</a:t>
                  </a:r>
                </a:p>
              </p:txBody>
            </p:sp>
            <p:grpSp>
              <p:nvGrpSpPr>
                <p:cNvPr id="19" name="Group 95"/>
                <p:cNvGrpSpPr>
                  <a:grpSpLocks/>
                </p:cNvGrpSpPr>
                <p:nvPr/>
              </p:nvGrpSpPr>
              <p:grpSpPr bwMode="auto">
                <a:xfrm>
                  <a:off x="4121" y="1540"/>
                  <a:ext cx="41" cy="328"/>
                  <a:chOff x="4121" y="1540"/>
                  <a:chExt cx="41" cy="328"/>
                </a:xfrm>
              </p:grpSpPr>
              <p:sp>
                <p:nvSpPr>
                  <p:cNvPr id="1973344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4121" y="1540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45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4121" y="1636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46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4121" y="1732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973347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4121" y="1828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</p:grpSp>
            <p:sp>
              <p:nvSpPr>
                <p:cNvPr id="1973348" name="Rectangle 100"/>
                <p:cNvSpPr>
                  <a:spLocks noChangeArrowheads="1"/>
                </p:cNvSpPr>
                <p:nvPr/>
              </p:nvSpPr>
              <p:spPr bwMode="auto">
                <a:xfrm>
                  <a:off x="3899" y="979"/>
                  <a:ext cx="600" cy="2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target PC</a:t>
                  </a:r>
                </a:p>
              </p:txBody>
            </p:sp>
          </p:grpSp>
        </p:grpSp>
        <p:sp>
          <p:nvSpPr>
            <p:cNvPr id="1973349" name="Freeform 101"/>
            <p:cNvSpPr>
              <a:spLocks/>
            </p:cNvSpPr>
            <p:nvPr/>
          </p:nvSpPr>
          <p:spPr bwMode="auto">
            <a:xfrm>
              <a:off x="1392" y="1680"/>
              <a:ext cx="1536" cy="9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12"/>
                </a:cxn>
                <a:cxn ang="0">
                  <a:pos x="1536" y="912"/>
                </a:cxn>
              </a:cxnLst>
              <a:rect l="0" t="0" r="r" b="b"/>
              <a:pathLst>
                <a:path w="1536" h="912">
                  <a:moveTo>
                    <a:pt x="0" y="0"/>
                  </a:moveTo>
                  <a:lnTo>
                    <a:pt x="0" y="912"/>
                  </a:lnTo>
                  <a:lnTo>
                    <a:pt x="1536" y="912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112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BTB and BHT</a:t>
            </a:r>
          </a:p>
        </p:txBody>
      </p:sp>
      <p:sp>
        <p:nvSpPr>
          <p:cNvPr id="19773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683500" cy="1600200"/>
          </a:xfrm>
        </p:spPr>
        <p:txBody>
          <a:bodyPr/>
          <a:lstStyle/>
          <a:p>
            <a:r>
              <a:rPr lang="en-US" sz="2400" dirty="0"/>
              <a:t>BTB entries are considerably more expensive than BHT, but can redirect fetches at earlier stage in pipeline and can accelerate indirect branches (JR)</a:t>
            </a:r>
          </a:p>
          <a:p>
            <a:r>
              <a:rPr lang="en-US" sz="2400" dirty="0"/>
              <a:t>BHT can hold many more entries and is more accurate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B7F-3F2F-C744-AAA5-0F5FC8589F10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55988" y="2489200"/>
            <a:ext cx="4445000" cy="3128963"/>
            <a:chOff x="1903" y="1867"/>
            <a:chExt cx="2800" cy="1971"/>
          </a:xfrm>
        </p:grpSpPr>
        <p:sp>
          <p:nvSpPr>
            <p:cNvPr id="1977349" name="Rectangle 5"/>
            <p:cNvSpPr>
              <a:spLocks noChangeArrowheads="1"/>
            </p:cNvSpPr>
            <p:nvPr/>
          </p:nvSpPr>
          <p:spPr bwMode="auto">
            <a:xfrm>
              <a:off x="3000" y="1867"/>
              <a:ext cx="11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77350" name="Rectangle 6"/>
            <p:cNvSpPr>
              <a:spLocks noChangeArrowheads="1"/>
            </p:cNvSpPr>
            <p:nvPr/>
          </p:nvSpPr>
          <p:spPr bwMode="auto">
            <a:xfrm>
              <a:off x="3096" y="1963"/>
              <a:ext cx="11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77351" name="Rectangle 7"/>
            <p:cNvSpPr>
              <a:spLocks noChangeArrowheads="1"/>
            </p:cNvSpPr>
            <p:nvPr/>
          </p:nvSpPr>
          <p:spPr bwMode="auto">
            <a:xfrm>
              <a:off x="1903" y="190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A</a:t>
              </a:r>
            </a:p>
          </p:txBody>
        </p:sp>
        <p:sp>
          <p:nvSpPr>
            <p:cNvPr id="1977352" name="Text Box 8"/>
            <p:cNvSpPr txBox="1">
              <a:spLocks noChangeArrowheads="1"/>
            </p:cNvSpPr>
            <p:nvPr/>
          </p:nvSpPr>
          <p:spPr bwMode="auto">
            <a:xfrm>
              <a:off x="2133" y="1906"/>
              <a:ext cx="1456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PC Generation/Mux</a:t>
              </a:r>
            </a:p>
          </p:txBody>
        </p:sp>
        <p:sp>
          <p:nvSpPr>
            <p:cNvPr id="1977353" name="Rectangle 9"/>
            <p:cNvSpPr>
              <a:spLocks noChangeArrowheads="1"/>
            </p:cNvSpPr>
            <p:nvPr/>
          </p:nvSpPr>
          <p:spPr bwMode="auto">
            <a:xfrm>
              <a:off x="1903" y="214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</a:t>
              </a:r>
            </a:p>
          </p:txBody>
        </p:sp>
        <p:sp>
          <p:nvSpPr>
            <p:cNvPr id="1977354" name="Text Box 10"/>
            <p:cNvSpPr txBox="1">
              <a:spLocks noChangeArrowheads="1"/>
            </p:cNvSpPr>
            <p:nvPr/>
          </p:nvSpPr>
          <p:spPr bwMode="auto">
            <a:xfrm>
              <a:off x="2133" y="2146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1</a:t>
              </a:r>
            </a:p>
          </p:txBody>
        </p:sp>
        <p:sp>
          <p:nvSpPr>
            <p:cNvPr id="1977355" name="Rectangle 11"/>
            <p:cNvSpPr>
              <a:spLocks noChangeArrowheads="1"/>
            </p:cNvSpPr>
            <p:nvPr/>
          </p:nvSpPr>
          <p:spPr bwMode="auto">
            <a:xfrm>
              <a:off x="1903" y="238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F</a:t>
              </a:r>
            </a:p>
          </p:txBody>
        </p:sp>
        <p:sp>
          <p:nvSpPr>
            <p:cNvPr id="1977356" name="Text Box 12"/>
            <p:cNvSpPr txBox="1">
              <a:spLocks noChangeArrowheads="1"/>
            </p:cNvSpPr>
            <p:nvPr/>
          </p:nvSpPr>
          <p:spPr bwMode="auto">
            <a:xfrm>
              <a:off x="2133" y="2386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2</a:t>
              </a:r>
            </a:p>
          </p:txBody>
        </p:sp>
        <p:sp>
          <p:nvSpPr>
            <p:cNvPr id="1977357" name="Rectangle 13"/>
            <p:cNvSpPr>
              <a:spLocks noChangeArrowheads="1"/>
            </p:cNvSpPr>
            <p:nvPr/>
          </p:nvSpPr>
          <p:spPr bwMode="auto">
            <a:xfrm>
              <a:off x="1903" y="262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</a:t>
              </a:r>
            </a:p>
          </p:txBody>
        </p:sp>
        <p:sp>
          <p:nvSpPr>
            <p:cNvPr id="1977358" name="Text Box 14"/>
            <p:cNvSpPr txBox="1">
              <a:spLocks noChangeArrowheads="1"/>
            </p:cNvSpPr>
            <p:nvPr/>
          </p:nvSpPr>
          <p:spPr bwMode="auto">
            <a:xfrm>
              <a:off x="2133" y="2626"/>
              <a:ext cx="244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Branch Address Calc/Begin Decode</a:t>
              </a:r>
            </a:p>
          </p:txBody>
        </p:sp>
        <p:sp>
          <p:nvSpPr>
            <p:cNvPr id="1977359" name="Rectangle 15"/>
            <p:cNvSpPr>
              <a:spLocks noChangeArrowheads="1"/>
            </p:cNvSpPr>
            <p:nvPr/>
          </p:nvSpPr>
          <p:spPr bwMode="auto">
            <a:xfrm>
              <a:off x="1903" y="286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</a:t>
              </a:r>
            </a:p>
          </p:txBody>
        </p:sp>
        <p:sp>
          <p:nvSpPr>
            <p:cNvPr id="1977360" name="Text Box 16"/>
            <p:cNvSpPr txBox="1">
              <a:spLocks noChangeArrowheads="1"/>
            </p:cNvSpPr>
            <p:nvPr/>
          </p:nvSpPr>
          <p:spPr bwMode="auto">
            <a:xfrm>
              <a:off x="2133" y="2866"/>
              <a:ext cx="132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Complete Decode</a:t>
              </a:r>
            </a:p>
          </p:txBody>
        </p:sp>
        <p:sp>
          <p:nvSpPr>
            <p:cNvPr id="1977361" name="Rectangle 17"/>
            <p:cNvSpPr>
              <a:spLocks noChangeArrowheads="1"/>
            </p:cNvSpPr>
            <p:nvPr/>
          </p:nvSpPr>
          <p:spPr bwMode="auto">
            <a:xfrm>
              <a:off x="1903" y="310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J</a:t>
              </a:r>
            </a:p>
          </p:txBody>
        </p:sp>
        <p:sp>
          <p:nvSpPr>
            <p:cNvPr id="1977362" name="Text Box 18"/>
            <p:cNvSpPr txBox="1">
              <a:spLocks noChangeArrowheads="1"/>
            </p:cNvSpPr>
            <p:nvPr/>
          </p:nvSpPr>
          <p:spPr bwMode="auto">
            <a:xfrm>
              <a:off x="2133" y="3106"/>
              <a:ext cx="257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Steer Instructions to Functional units</a:t>
              </a:r>
            </a:p>
          </p:txBody>
        </p:sp>
        <p:sp>
          <p:nvSpPr>
            <p:cNvPr id="1977363" name="Rectangle 19"/>
            <p:cNvSpPr>
              <a:spLocks noChangeArrowheads="1"/>
            </p:cNvSpPr>
            <p:nvPr/>
          </p:nvSpPr>
          <p:spPr bwMode="auto">
            <a:xfrm>
              <a:off x="1903" y="334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</a:p>
          </p:txBody>
        </p:sp>
        <p:sp>
          <p:nvSpPr>
            <p:cNvPr id="1977364" name="Text Box 20"/>
            <p:cNvSpPr txBox="1">
              <a:spLocks noChangeArrowheads="1"/>
            </p:cNvSpPr>
            <p:nvPr/>
          </p:nvSpPr>
          <p:spPr bwMode="auto">
            <a:xfrm>
              <a:off x="2133" y="3346"/>
              <a:ext cx="132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Register File Read</a:t>
              </a:r>
            </a:p>
          </p:txBody>
        </p:sp>
        <p:sp>
          <p:nvSpPr>
            <p:cNvPr id="1977365" name="Rectangle 21"/>
            <p:cNvSpPr>
              <a:spLocks noChangeArrowheads="1"/>
            </p:cNvSpPr>
            <p:nvPr/>
          </p:nvSpPr>
          <p:spPr bwMode="auto">
            <a:xfrm>
              <a:off x="1903" y="358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1977366" name="Text Box 22"/>
            <p:cNvSpPr txBox="1">
              <a:spLocks noChangeArrowheads="1"/>
            </p:cNvSpPr>
            <p:nvPr/>
          </p:nvSpPr>
          <p:spPr bwMode="auto">
            <a:xfrm>
              <a:off x="2133" y="3586"/>
              <a:ext cx="117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Integer Execute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219325" y="2486025"/>
            <a:ext cx="1093788" cy="833438"/>
            <a:chOff x="1124" y="1865"/>
            <a:chExt cx="689" cy="525"/>
          </a:xfrm>
        </p:grpSpPr>
        <p:sp>
          <p:nvSpPr>
            <p:cNvPr id="1977368" name="Freeform 24"/>
            <p:cNvSpPr>
              <a:spLocks/>
            </p:cNvSpPr>
            <p:nvPr/>
          </p:nvSpPr>
          <p:spPr bwMode="auto">
            <a:xfrm>
              <a:off x="1124" y="1865"/>
              <a:ext cx="307" cy="518"/>
            </a:xfrm>
            <a:custGeom>
              <a:avLst/>
              <a:gdLst/>
              <a:ahLst/>
              <a:cxnLst>
                <a:cxn ang="0">
                  <a:pos x="307" y="518"/>
                </a:cxn>
                <a:cxn ang="0">
                  <a:pos x="43" y="437"/>
                </a:cxn>
                <a:cxn ang="0">
                  <a:pos x="9" y="396"/>
                </a:cxn>
                <a:cxn ang="0">
                  <a:pos x="104" y="17"/>
                </a:cxn>
                <a:cxn ang="0">
                  <a:pos x="171" y="3"/>
                </a:cxn>
                <a:cxn ang="0">
                  <a:pos x="307" y="50"/>
                </a:cxn>
              </a:cxnLst>
              <a:rect l="0" t="0" r="r" b="b"/>
              <a:pathLst>
                <a:path w="307" h="518">
                  <a:moveTo>
                    <a:pt x="307" y="518"/>
                  </a:moveTo>
                  <a:cubicBezTo>
                    <a:pt x="219" y="491"/>
                    <a:pt x="128" y="472"/>
                    <a:pt x="43" y="437"/>
                  </a:cubicBezTo>
                  <a:cubicBezTo>
                    <a:pt x="27" y="430"/>
                    <a:pt x="10" y="414"/>
                    <a:pt x="9" y="396"/>
                  </a:cubicBezTo>
                  <a:cubicBezTo>
                    <a:pt x="2" y="314"/>
                    <a:pt x="0" y="78"/>
                    <a:pt x="104" y="17"/>
                  </a:cubicBezTo>
                  <a:cubicBezTo>
                    <a:pt x="124" y="5"/>
                    <a:pt x="149" y="8"/>
                    <a:pt x="171" y="3"/>
                  </a:cubicBezTo>
                  <a:cubicBezTo>
                    <a:pt x="218" y="7"/>
                    <a:pt x="280" y="0"/>
                    <a:pt x="307" y="5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77369" name="Rectangle 25"/>
            <p:cNvSpPr>
              <a:spLocks noChangeArrowheads="1"/>
            </p:cNvSpPr>
            <p:nvPr/>
          </p:nvSpPr>
          <p:spPr bwMode="auto">
            <a:xfrm>
              <a:off x="1444" y="2150"/>
              <a:ext cx="369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BTB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09600" y="2438400"/>
            <a:ext cx="2693988" cy="2959100"/>
            <a:chOff x="110" y="1835"/>
            <a:chExt cx="1697" cy="1864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930" y="1835"/>
              <a:ext cx="877" cy="1044"/>
              <a:chOff x="930" y="1835"/>
              <a:chExt cx="877" cy="1044"/>
            </a:xfrm>
          </p:grpSpPr>
          <p:sp>
            <p:nvSpPr>
              <p:cNvPr id="1977372" name="Rectangle 28"/>
              <p:cNvSpPr>
                <a:spLocks noChangeArrowheads="1"/>
              </p:cNvSpPr>
              <p:nvPr/>
            </p:nvSpPr>
            <p:spPr bwMode="auto">
              <a:xfrm>
                <a:off x="1438" y="2626"/>
                <a:ext cx="369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BHT</a:t>
                </a:r>
              </a:p>
            </p:txBody>
          </p:sp>
          <p:sp>
            <p:nvSpPr>
              <p:cNvPr id="1977373" name="Freeform 29"/>
              <p:cNvSpPr>
                <a:spLocks/>
              </p:cNvSpPr>
              <p:nvPr/>
            </p:nvSpPr>
            <p:spPr bwMode="auto">
              <a:xfrm>
                <a:off x="930" y="1835"/>
                <a:ext cx="495" cy="1044"/>
              </a:xfrm>
              <a:custGeom>
                <a:avLst/>
                <a:gdLst/>
                <a:ahLst/>
                <a:cxnLst>
                  <a:cxn ang="0">
                    <a:pos x="495" y="1023"/>
                  </a:cxn>
                  <a:cxn ang="0">
                    <a:pos x="142" y="1009"/>
                  </a:cxn>
                  <a:cxn ang="0">
                    <a:pos x="48" y="854"/>
                  </a:cxn>
                  <a:cxn ang="0">
                    <a:pos x="7" y="488"/>
                  </a:cxn>
                  <a:cxn ang="0">
                    <a:pos x="21" y="176"/>
                  </a:cxn>
                  <a:cxn ang="0">
                    <a:pos x="353" y="13"/>
                  </a:cxn>
                  <a:cxn ang="0">
                    <a:pos x="427" y="20"/>
                  </a:cxn>
                </a:cxnLst>
                <a:rect l="0" t="0" r="r" b="b"/>
                <a:pathLst>
                  <a:path w="495" h="1044">
                    <a:moveTo>
                      <a:pt x="495" y="1023"/>
                    </a:moveTo>
                    <a:cubicBezTo>
                      <a:pt x="375" y="1044"/>
                      <a:pt x="261" y="1029"/>
                      <a:pt x="142" y="1009"/>
                    </a:cubicBezTo>
                    <a:cubicBezTo>
                      <a:pt x="94" y="961"/>
                      <a:pt x="75" y="918"/>
                      <a:pt x="48" y="854"/>
                    </a:cubicBezTo>
                    <a:cubicBezTo>
                      <a:pt x="23" y="730"/>
                      <a:pt x="15" y="614"/>
                      <a:pt x="7" y="488"/>
                    </a:cubicBezTo>
                    <a:cubicBezTo>
                      <a:pt x="12" y="384"/>
                      <a:pt x="0" y="278"/>
                      <a:pt x="21" y="176"/>
                    </a:cubicBezTo>
                    <a:cubicBezTo>
                      <a:pt x="57" y="0"/>
                      <a:pt x="219" y="21"/>
                      <a:pt x="353" y="13"/>
                    </a:cubicBezTo>
                    <a:cubicBezTo>
                      <a:pt x="378" y="15"/>
                      <a:pt x="427" y="20"/>
                      <a:pt x="427" y="2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977374" name="Text Box 30"/>
            <p:cNvSpPr txBox="1">
              <a:spLocks noChangeArrowheads="1"/>
            </p:cNvSpPr>
            <p:nvPr/>
          </p:nvSpPr>
          <p:spPr bwMode="auto">
            <a:xfrm>
              <a:off x="110" y="2603"/>
              <a:ext cx="1158" cy="10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BHT in later pipeline stage corrects when BTB misses a predicted taken branch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750888" y="5426075"/>
            <a:ext cx="5889625" cy="777875"/>
            <a:chOff x="263" y="3821"/>
            <a:chExt cx="3710" cy="490"/>
          </a:xfrm>
        </p:grpSpPr>
        <p:sp>
          <p:nvSpPr>
            <p:cNvPr id="1977376" name="Text Box 32"/>
            <p:cNvSpPr txBox="1">
              <a:spLocks noChangeArrowheads="1"/>
            </p:cNvSpPr>
            <p:nvPr/>
          </p:nvSpPr>
          <p:spPr bwMode="auto">
            <a:xfrm>
              <a:off x="263" y="4059"/>
              <a:ext cx="371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BTB/BHT only updated after branch resolves in E stage</a:t>
              </a:r>
            </a:p>
          </p:txBody>
        </p:sp>
        <p:sp>
          <p:nvSpPr>
            <p:cNvPr id="1977377" name="Line 33"/>
            <p:cNvSpPr>
              <a:spLocks noChangeShapeType="1"/>
            </p:cNvSpPr>
            <p:nvPr/>
          </p:nvSpPr>
          <p:spPr bwMode="auto">
            <a:xfrm flipH="1">
              <a:off x="1694" y="3821"/>
              <a:ext cx="205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98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Jump Register (JR)</a:t>
            </a:r>
          </a:p>
        </p:txBody>
      </p:sp>
      <p:sp>
        <p:nvSpPr>
          <p:cNvPr id="19793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229600" cy="5054600"/>
          </a:xfrm>
        </p:spPr>
        <p:txBody>
          <a:bodyPr/>
          <a:lstStyle/>
          <a:p>
            <a:r>
              <a:rPr lang="en-US" sz="2800" dirty="0"/>
              <a:t>Switch statements (jump to address of matching case)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Dynamic function call (jump to run-time function address)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Subroutine returns (jump to return address)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AA0260E-3AEC-7B46-BC07-D37F8F7EECE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79396" name="Text Box 4"/>
          <p:cNvSpPr txBox="1">
            <a:spLocks noChangeArrowheads="1"/>
          </p:cNvSpPr>
          <p:nvPr/>
        </p:nvSpPr>
        <p:spPr bwMode="auto">
          <a:xfrm>
            <a:off x="1066800" y="6019800"/>
            <a:ext cx="6477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How well does BTB work for each of these cases?</a:t>
            </a:r>
          </a:p>
        </p:txBody>
      </p:sp>
      <p:sp>
        <p:nvSpPr>
          <p:cNvPr id="1979397" name="Text Box 5"/>
          <p:cNvSpPr txBox="1">
            <a:spLocks noChangeArrowheads="1"/>
          </p:cNvSpPr>
          <p:nvPr/>
        </p:nvSpPr>
        <p:spPr bwMode="auto">
          <a:xfrm>
            <a:off x="1143000" y="1828800"/>
            <a:ext cx="7391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BTB works well if same case used repeatedly</a:t>
            </a:r>
          </a:p>
        </p:txBody>
      </p:sp>
      <p:sp>
        <p:nvSpPr>
          <p:cNvPr id="1979398" name="Text Box 6"/>
          <p:cNvSpPr txBox="1">
            <a:spLocks noChangeArrowheads="1"/>
          </p:cNvSpPr>
          <p:nvPr/>
        </p:nvSpPr>
        <p:spPr bwMode="auto">
          <a:xfrm>
            <a:off x="1066800" y="3505200"/>
            <a:ext cx="7391400" cy="12003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BTB works well if same function usually called, (e.g., in C++ programming, when objects have same type in virtual function call)</a:t>
            </a:r>
          </a:p>
        </p:txBody>
      </p:sp>
      <p:sp>
        <p:nvSpPr>
          <p:cNvPr id="1979399" name="Text Box 7"/>
          <p:cNvSpPr txBox="1">
            <a:spLocks noChangeArrowheads="1"/>
          </p:cNvSpPr>
          <p:nvPr/>
        </p:nvSpPr>
        <p:spPr bwMode="auto">
          <a:xfrm>
            <a:off x="1219200" y="5200302"/>
            <a:ext cx="7620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BTB works well if usually return to the same place</a:t>
            </a:r>
          </a:p>
        </p:txBody>
      </p:sp>
      <p:sp>
        <p:nvSpPr>
          <p:cNvPr id="1979400" name="Text Box 8"/>
          <p:cNvSpPr txBox="1">
            <a:spLocks noChangeArrowheads="1"/>
          </p:cNvSpPr>
          <p:nvPr/>
        </p:nvSpPr>
        <p:spPr bwMode="auto">
          <a:xfrm>
            <a:off x="999331" y="5560367"/>
            <a:ext cx="76787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FF0000"/>
                </a:solidFill>
                <a:latin typeface="Calibri"/>
                <a:ea typeface="Arial" charset="0"/>
                <a:cs typeface="Calibri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alibri"/>
                <a:ea typeface="Arial" charset="0"/>
                <a:cs typeface="Calibri"/>
                <a:sym typeface="Symbol" charset="2"/>
              </a:rPr>
              <a:t>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Arial" charset="0"/>
                <a:cs typeface="Calibri"/>
                <a:sym typeface="Symbol" charset="2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Often one function called from many distinct call sites!</a:t>
            </a:r>
          </a:p>
        </p:txBody>
      </p:sp>
    </p:spTree>
    <p:extLst>
      <p:ext uri="{BB962C8B-B14F-4D97-AF65-F5344CB8AC3E}">
        <p14:creationId xmlns:p14="http://schemas.microsoft.com/office/powerpoint/2010/main" val="382943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7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7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9396" grpId="0" autoUpdateAnimBg="0"/>
      <p:bldP spid="1979397" grpId="0" autoUpdateAnimBg="0"/>
      <p:bldP spid="1979398" grpId="0" autoUpdateAnimBg="0"/>
      <p:bldP spid="1979399" grpId="0" autoUpdateAnimBg="0"/>
      <p:bldP spid="197940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in Lecture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Phases of instruction execution:</a:t>
            </a:r>
          </a:p>
          <a:p>
            <a:pPr lvl="1"/>
            <a:r>
              <a:rPr lang="en-US" dirty="0"/>
              <a:t>Fetch/decode/rename/dispatch/issue/execute/complete/commit</a:t>
            </a:r>
          </a:p>
          <a:p>
            <a:r>
              <a:rPr lang="en-US" dirty="0"/>
              <a:t>Data-in-ROB design versus unified physical register design</a:t>
            </a:r>
          </a:p>
          <a:p>
            <a:r>
              <a:rPr lang="en-US" dirty="0"/>
              <a:t>Superscalar register renaming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 Return Stack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A62F19D-E20A-9C44-BCE5-C977BE24D13A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srgbClr val="FBBA03"/>
              </a:solidFill>
            </a:endParaRPr>
          </a:p>
        </p:txBody>
      </p:sp>
      <p:sp>
        <p:nvSpPr>
          <p:cNvPr id="19814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14400"/>
            <a:ext cx="8416925" cy="952500"/>
          </a:xfrm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Small structure to accelerate JR for subroutine returns, typically much more accurate than BTBs.</a:t>
            </a:r>
          </a:p>
        </p:txBody>
      </p:sp>
      <p:sp>
        <p:nvSpPr>
          <p:cNvPr id="1981444" name="Rectangle 4"/>
          <p:cNvSpPr>
            <a:spLocks noChangeArrowheads="1"/>
          </p:cNvSpPr>
          <p:nvPr/>
        </p:nvSpPr>
        <p:spPr bwMode="auto">
          <a:xfrm>
            <a:off x="3505200" y="5705475"/>
            <a:ext cx="1828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/>
                <a:cs typeface="ＭＳ Ｐゴシック"/>
              </a:rPr>
              <a:t>&amp;fb()</a:t>
            </a:r>
          </a:p>
        </p:txBody>
      </p:sp>
      <p:sp>
        <p:nvSpPr>
          <p:cNvPr id="1981445" name="Rectangle 5"/>
          <p:cNvSpPr>
            <a:spLocks noChangeArrowheads="1"/>
          </p:cNvSpPr>
          <p:nvPr/>
        </p:nvSpPr>
        <p:spPr bwMode="auto">
          <a:xfrm>
            <a:off x="3505200" y="5248275"/>
            <a:ext cx="1828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/>
                <a:cs typeface="ＭＳ Ｐゴシック"/>
              </a:rPr>
              <a:t>&amp;fc()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38200" y="3495675"/>
            <a:ext cx="3429000" cy="703263"/>
            <a:chOff x="528" y="2400"/>
            <a:chExt cx="2160" cy="443"/>
          </a:xfrm>
        </p:grpSpPr>
        <p:sp>
          <p:nvSpPr>
            <p:cNvPr id="1981447" name="Freeform 7"/>
            <p:cNvSpPr>
              <a:spLocks/>
            </p:cNvSpPr>
            <p:nvPr/>
          </p:nvSpPr>
          <p:spPr bwMode="auto">
            <a:xfrm>
              <a:off x="2016" y="2544"/>
              <a:ext cx="672" cy="29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38" y="40"/>
                </a:cxn>
                <a:cxn ang="0">
                  <a:pos x="353" y="6"/>
                </a:cxn>
                <a:cxn ang="0">
                  <a:pos x="644" y="115"/>
                </a:cxn>
                <a:cxn ang="0">
                  <a:pos x="705" y="155"/>
                </a:cxn>
                <a:cxn ang="0">
                  <a:pos x="719" y="203"/>
                </a:cxn>
              </a:cxnLst>
              <a:rect l="0" t="0" r="r" b="b"/>
              <a:pathLst>
                <a:path w="722" h="203">
                  <a:moveTo>
                    <a:pt x="0" y="128"/>
                  </a:moveTo>
                  <a:cubicBezTo>
                    <a:pt x="79" y="83"/>
                    <a:pt x="151" y="67"/>
                    <a:pt x="238" y="40"/>
                  </a:cubicBezTo>
                  <a:cubicBezTo>
                    <a:pt x="369" y="0"/>
                    <a:pt x="248" y="21"/>
                    <a:pt x="353" y="6"/>
                  </a:cubicBezTo>
                  <a:cubicBezTo>
                    <a:pt x="466" y="18"/>
                    <a:pt x="543" y="61"/>
                    <a:pt x="644" y="115"/>
                  </a:cubicBezTo>
                  <a:cubicBezTo>
                    <a:pt x="665" y="126"/>
                    <a:pt x="705" y="155"/>
                    <a:pt x="705" y="155"/>
                  </a:cubicBezTo>
                  <a:cubicBezTo>
                    <a:pt x="722" y="188"/>
                    <a:pt x="719" y="172"/>
                    <a:pt x="719" y="20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81448" name="Text Box 8"/>
            <p:cNvSpPr txBox="1">
              <a:spLocks noChangeArrowheads="1"/>
            </p:cNvSpPr>
            <p:nvPr/>
          </p:nvSpPr>
          <p:spPr bwMode="auto">
            <a:xfrm>
              <a:off x="528" y="2400"/>
              <a:ext cx="1872" cy="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Push call address when function call executed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24400" y="3429002"/>
            <a:ext cx="4038600" cy="725488"/>
            <a:chOff x="2976" y="2358"/>
            <a:chExt cx="2544" cy="457"/>
          </a:xfrm>
        </p:grpSpPr>
        <p:sp>
          <p:nvSpPr>
            <p:cNvPr id="1981450" name="Freeform 10"/>
            <p:cNvSpPr>
              <a:spLocks/>
            </p:cNvSpPr>
            <p:nvPr/>
          </p:nvSpPr>
          <p:spPr bwMode="auto">
            <a:xfrm>
              <a:off x="2976" y="2544"/>
              <a:ext cx="541" cy="271"/>
            </a:xfrm>
            <a:custGeom>
              <a:avLst/>
              <a:gdLst/>
              <a:ahLst/>
              <a:cxnLst>
                <a:cxn ang="0">
                  <a:pos x="0" y="271"/>
                </a:cxn>
                <a:cxn ang="0">
                  <a:pos x="95" y="122"/>
                </a:cxn>
                <a:cxn ang="0">
                  <a:pos x="434" y="0"/>
                </a:cxn>
                <a:cxn ang="0">
                  <a:pos x="624" y="162"/>
                </a:cxn>
                <a:cxn ang="0">
                  <a:pos x="637" y="264"/>
                </a:cxn>
              </a:cxnLst>
              <a:rect l="0" t="0" r="r" b="b"/>
              <a:pathLst>
                <a:path w="637" h="271">
                  <a:moveTo>
                    <a:pt x="0" y="271"/>
                  </a:moveTo>
                  <a:cubicBezTo>
                    <a:pt x="32" y="221"/>
                    <a:pt x="56" y="166"/>
                    <a:pt x="95" y="122"/>
                  </a:cubicBezTo>
                  <a:cubicBezTo>
                    <a:pt x="187" y="18"/>
                    <a:pt x="308" y="15"/>
                    <a:pt x="434" y="0"/>
                  </a:cubicBezTo>
                  <a:cubicBezTo>
                    <a:pt x="553" y="15"/>
                    <a:pt x="572" y="59"/>
                    <a:pt x="624" y="162"/>
                  </a:cubicBezTo>
                  <a:cubicBezTo>
                    <a:pt x="637" y="259"/>
                    <a:pt x="637" y="225"/>
                    <a:pt x="637" y="26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81451" name="Text Box 11"/>
            <p:cNvSpPr txBox="1">
              <a:spLocks noChangeArrowheads="1"/>
            </p:cNvSpPr>
            <p:nvPr/>
          </p:nvSpPr>
          <p:spPr bwMode="auto">
            <a:xfrm>
              <a:off x="3600" y="2358"/>
              <a:ext cx="1920" cy="4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Pop return address when subroutine return decoded </a:t>
              </a:r>
            </a:p>
          </p:txBody>
        </p:sp>
      </p:grpSp>
      <p:sp>
        <p:nvSpPr>
          <p:cNvPr id="1981452" name="Text Box 12"/>
          <p:cNvSpPr txBox="1">
            <a:spLocks noChangeArrowheads="1"/>
          </p:cNvSpPr>
          <p:nvPr/>
        </p:nvSpPr>
        <p:spPr bwMode="auto">
          <a:xfrm>
            <a:off x="2667000" y="1819275"/>
            <a:ext cx="3048000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/>
                <a:cs typeface="ＭＳ Ｐゴシック"/>
              </a:rPr>
              <a:t>fa() { fb(); }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/>
                <a:cs typeface="ＭＳ Ｐゴシック"/>
              </a:rPr>
              <a:t>fb() { fc(); }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/>
                <a:cs typeface="ＭＳ Ｐゴシック"/>
              </a:rPr>
              <a:t>fc() { fd(); }</a:t>
            </a:r>
          </a:p>
        </p:txBody>
      </p:sp>
      <p:sp>
        <p:nvSpPr>
          <p:cNvPr id="1981453" name="Rectangle 13"/>
          <p:cNvSpPr>
            <a:spLocks noChangeArrowheads="1"/>
          </p:cNvSpPr>
          <p:nvPr/>
        </p:nvSpPr>
        <p:spPr bwMode="auto">
          <a:xfrm>
            <a:off x="3505200" y="4791075"/>
            <a:ext cx="1828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/>
                <a:cs typeface="ＭＳ Ｐゴシック"/>
              </a:rPr>
              <a:t>&amp;fd()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05200" y="4333875"/>
            <a:ext cx="4244975" cy="1828800"/>
            <a:chOff x="2208" y="2928"/>
            <a:chExt cx="2674" cy="1152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504" y="2928"/>
              <a:ext cx="1378" cy="1152"/>
              <a:chOff x="3504" y="2928"/>
              <a:chExt cx="1378" cy="1152"/>
            </a:xfrm>
          </p:grpSpPr>
          <p:sp>
            <p:nvSpPr>
              <p:cNvPr id="1981456" name="Line 16"/>
              <p:cNvSpPr>
                <a:spLocks noChangeShapeType="1"/>
              </p:cNvSpPr>
              <p:nvPr/>
            </p:nvSpPr>
            <p:spPr bwMode="auto">
              <a:xfrm flipH="1">
                <a:off x="3504" y="2928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81457" name="Text Box 17"/>
              <p:cNvSpPr txBox="1">
                <a:spLocks noChangeArrowheads="1"/>
              </p:cNvSpPr>
              <p:nvPr/>
            </p:nvSpPr>
            <p:spPr bwMode="auto">
              <a:xfrm>
                <a:off x="3600" y="3309"/>
                <a:ext cx="1282" cy="4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i="1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k entries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sz="2000" i="1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(typically k=8-16)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2208" y="2928"/>
              <a:ext cx="1152" cy="1152"/>
              <a:chOff x="2208" y="2928"/>
              <a:chExt cx="1152" cy="1152"/>
            </a:xfrm>
          </p:grpSpPr>
          <p:sp>
            <p:nvSpPr>
              <p:cNvPr id="1981459" name="Line 19"/>
              <p:cNvSpPr>
                <a:spLocks noChangeShapeType="1"/>
              </p:cNvSpPr>
              <p:nvPr/>
            </p:nvSpPr>
            <p:spPr bwMode="auto">
              <a:xfrm>
                <a:off x="2208" y="379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81460" name="Line 20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81461" name="Line 21"/>
              <p:cNvSpPr>
                <a:spLocks noChangeShapeType="1"/>
              </p:cNvSpPr>
              <p:nvPr/>
            </p:nvSpPr>
            <p:spPr bwMode="auto">
              <a:xfrm>
                <a:off x="2208" y="3216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81462" name="Rectangle 22"/>
              <p:cNvSpPr>
                <a:spLocks noChangeArrowheads="1"/>
              </p:cNvSpPr>
              <p:nvPr/>
            </p:nvSpPr>
            <p:spPr bwMode="auto">
              <a:xfrm>
                <a:off x="2208" y="2928"/>
                <a:ext cx="1152" cy="11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0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1444" grpId="0" animBg="1" autoUpdateAnimBg="0"/>
      <p:bldP spid="1981445" grpId="0" animBg="1" autoUpdateAnimBg="0"/>
      <p:bldP spid="1981452" grpId="0" autoUpdateAnimBg="0"/>
      <p:bldP spid="198145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Stack in Pipeline</a:t>
            </a:r>
          </a:p>
        </p:txBody>
      </p:sp>
      <p:sp>
        <p:nvSpPr>
          <p:cNvPr id="1977347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066800"/>
            <a:ext cx="7912100" cy="5054600"/>
          </a:xfrm>
        </p:spPr>
        <p:txBody>
          <a:bodyPr/>
          <a:lstStyle/>
          <a:p>
            <a:r>
              <a:rPr lang="en-US" sz="2800" dirty="0"/>
              <a:t>How to use return stack (RS) in deep fetch pipeline?</a:t>
            </a:r>
          </a:p>
          <a:p>
            <a:r>
              <a:rPr lang="en-US" sz="2800" dirty="0"/>
              <a:t>Only know if subroutine call/return at decode 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B7F-3F2F-C744-AAA5-0F5FC8589F10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55988" y="2489200"/>
            <a:ext cx="4445000" cy="3128963"/>
            <a:chOff x="1903" y="1867"/>
            <a:chExt cx="2800" cy="1971"/>
          </a:xfrm>
        </p:grpSpPr>
        <p:sp>
          <p:nvSpPr>
            <p:cNvPr id="1977349" name="Rectangle 5"/>
            <p:cNvSpPr>
              <a:spLocks noChangeArrowheads="1"/>
            </p:cNvSpPr>
            <p:nvPr/>
          </p:nvSpPr>
          <p:spPr bwMode="auto">
            <a:xfrm>
              <a:off x="3000" y="1867"/>
              <a:ext cx="11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77350" name="Rectangle 6"/>
            <p:cNvSpPr>
              <a:spLocks noChangeArrowheads="1"/>
            </p:cNvSpPr>
            <p:nvPr/>
          </p:nvSpPr>
          <p:spPr bwMode="auto">
            <a:xfrm>
              <a:off x="3096" y="1963"/>
              <a:ext cx="11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77351" name="Rectangle 7"/>
            <p:cNvSpPr>
              <a:spLocks noChangeArrowheads="1"/>
            </p:cNvSpPr>
            <p:nvPr/>
          </p:nvSpPr>
          <p:spPr bwMode="auto">
            <a:xfrm>
              <a:off x="1903" y="190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A</a:t>
              </a:r>
            </a:p>
          </p:txBody>
        </p:sp>
        <p:sp>
          <p:nvSpPr>
            <p:cNvPr id="1977352" name="Text Box 8"/>
            <p:cNvSpPr txBox="1">
              <a:spLocks noChangeArrowheads="1"/>
            </p:cNvSpPr>
            <p:nvPr/>
          </p:nvSpPr>
          <p:spPr bwMode="auto">
            <a:xfrm>
              <a:off x="2133" y="1906"/>
              <a:ext cx="1456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PC Generation/Mux</a:t>
              </a:r>
            </a:p>
          </p:txBody>
        </p:sp>
        <p:sp>
          <p:nvSpPr>
            <p:cNvPr id="1977353" name="Rectangle 9"/>
            <p:cNvSpPr>
              <a:spLocks noChangeArrowheads="1"/>
            </p:cNvSpPr>
            <p:nvPr/>
          </p:nvSpPr>
          <p:spPr bwMode="auto">
            <a:xfrm>
              <a:off x="1903" y="214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</a:t>
              </a:r>
            </a:p>
          </p:txBody>
        </p:sp>
        <p:sp>
          <p:nvSpPr>
            <p:cNvPr id="1977354" name="Text Box 10"/>
            <p:cNvSpPr txBox="1">
              <a:spLocks noChangeArrowheads="1"/>
            </p:cNvSpPr>
            <p:nvPr/>
          </p:nvSpPr>
          <p:spPr bwMode="auto">
            <a:xfrm>
              <a:off x="2133" y="2146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1</a:t>
              </a:r>
            </a:p>
          </p:txBody>
        </p:sp>
        <p:sp>
          <p:nvSpPr>
            <p:cNvPr id="1977355" name="Rectangle 11"/>
            <p:cNvSpPr>
              <a:spLocks noChangeArrowheads="1"/>
            </p:cNvSpPr>
            <p:nvPr/>
          </p:nvSpPr>
          <p:spPr bwMode="auto">
            <a:xfrm>
              <a:off x="1903" y="238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F</a:t>
              </a:r>
            </a:p>
          </p:txBody>
        </p:sp>
        <p:sp>
          <p:nvSpPr>
            <p:cNvPr id="1977356" name="Text Box 12"/>
            <p:cNvSpPr txBox="1">
              <a:spLocks noChangeArrowheads="1"/>
            </p:cNvSpPr>
            <p:nvPr/>
          </p:nvSpPr>
          <p:spPr bwMode="auto">
            <a:xfrm>
              <a:off x="2133" y="2386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2</a:t>
              </a:r>
            </a:p>
          </p:txBody>
        </p:sp>
        <p:sp>
          <p:nvSpPr>
            <p:cNvPr id="1977357" name="Rectangle 13"/>
            <p:cNvSpPr>
              <a:spLocks noChangeArrowheads="1"/>
            </p:cNvSpPr>
            <p:nvPr/>
          </p:nvSpPr>
          <p:spPr bwMode="auto">
            <a:xfrm>
              <a:off x="1903" y="262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</a:t>
              </a:r>
            </a:p>
          </p:txBody>
        </p:sp>
        <p:sp>
          <p:nvSpPr>
            <p:cNvPr id="1977358" name="Text Box 14"/>
            <p:cNvSpPr txBox="1">
              <a:spLocks noChangeArrowheads="1"/>
            </p:cNvSpPr>
            <p:nvPr/>
          </p:nvSpPr>
          <p:spPr bwMode="auto">
            <a:xfrm>
              <a:off x="2133" y="2626"/>
              <a:ext cx="244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Branch Address Calc/Begin Decode</a:t>
              </a:r>
            </a:p>
          </p:txBody>
        </p:sp>
        <p:sp>
          <p:nvSpPr>
            <p:cNvPr id="1977359" name="Rectangle 15"/>
            <p:cNvSpPr>
              <a:spLocks noChangeArrowheads="1"/>
            </p:cNvSpPr>
            <p:nvPr/>
          </p:nvSpPr>
          <p:spPr bwMode="auto">
            <a:xfrm>
              <a:off x="1903" y="286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</a:t>
              </a:r>
            </a:p>
          </p:txBody>
        </p:sp>
        <p:sp>
          <p:nvSpPr>
            <p:cNvPr id="1977360" name="Text Box 16"/>
            <p:cNvSpPr txBox="1">
              <a:spLocks noChangeArrowheads="1"/>
            </p:cNvSpPr>
            <p:nvPr/>
          </p:nvSpPr>
          <p:spPr bwMode="auto">
            <a:xfrm>
              <a:off x="2133" y="2866"/>
              <a:ext cx="132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Complete Decode</a:t>
              </a:r>
            </a:p>
          </p:txBody>
        </p:sp>
        <p:sp>
          <p:nvSpPr>
            <p:cNvPr id="1977361" name="Rectangle 17"/>
            <p:cNvSpPr>
              <a:spLocks noChangeArrowheads="1"/>
            </p:cNvSpPr>
            <p:nvPr/>
          </p:nvSpPr>
          <p:spPr bwMode="auto">
            <a:xfrm>
              <a:off x="1903" y="310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J</a:t>
              </a:r>
            </a:p>
          </p:txBody>
        </p:sp>
        <p:sp>
          <p:nvSpPr>
            <p:cNvPr id="1977362" name="Text Box 18"/>
            <p:cNvSpPr txBox="1">
              <a:spLocks noChangeArrowheads="1"/>
            </p:cNvSpPr>
            <p:nvPr/>
          </p:nvSpPr>
          <p:spPr bwMode="auto">
            <a:xfrm>
              <a:off x="2133" y="3106"/>
              <a:ext cx="257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Steer Instructions to Functional units</a:t>
              </a:r>
            </a:p>
          </p:txBody>
        </p:sp>
        <p:sp>
          <p:nvSpPr>
            <p:cNvPr id="1977363" name="Rectangle 19"/>
            <p:cNvSpPr>
              <a:spLocks noChangeArrowheads="1"/>
            </p:cNvSpPr>
            <p:nvPr/>
          </p:nvSpPr>
          <p:spPr bwMode="auto">
            <a:xfrm>
              <a:off x="1903" y="334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</a:p>
          </p:txBody>
        </p:sp>
        <p:sp>
          <p:nvSpPr>
            <p:cNvPr id="1977364" name="Text Box 20"/>
            <p:cNvSpPr txBox="1">
              <a:spLocks noChangeArrowheads="1"/>
            </p:cNvSpPr>
            <p:nvPr/>
          </p:nvSpPr>
          <p:spPr bwMode="auto">
            <a:xfrm>
              <a:off x="2133" y="3346"/>
              <a:ext cx="132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Register File Read</a:t>
              </a:r>
            </a:p>
          </p:txBody>
        </p:sp>
        <p:sp>
          <p:nvSpPr>
            <p:cNvPr id="1977365" name="Rectangle 21"/>
            <p:cNvSpPr>
              <a:spLocks noChangeArrowheads="1"/>
            </p:cNvSpPr>
            <p:nvPr/>
          </p:nvSpPr>
          <p:spPr bwMode="auto">
            <a:xfrm>
              <a:off x="1903" y="358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1977366" name="Text Box 22"/>
            <p:cNvSpPr txBox="1">
              <a:spLocks noChangeArrowheads="1"/>
            </p:cNvSpPr>
            <p:nvPr/>
          </p:nvSpPr>
          <p:spPr bwMode="auto">
            <a:xfrm>
              <a:off x="2133" y="3586"/>
              <a:ext cx="117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Integer Execute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09600" y="2438402"/>
            <a:ext cx="2693988" cy="2495551"/>
            <a:chOff x="110" y="1835"/>
            <a:chExt cx="1697" cy="1572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930" y="1835"/>
              <a:ext cx="877" cy="1044"/>
              <a:chOff x="930" y="1835"/>
              <a:chExt cx="877" cy="1044"/>
            </a:xfrm>
          </p:grpSpPr>
          <p:sp>
            <p:nvSpPr>
              <p:cNvPr id="1977372" name="Rectangle 28"/>
              <p:cNvSpPr>
                <a:spLocks noChangeArrowheads="1"/>
              </p:cNvSpPr>
              <p:nvPr/>
            </p:nvSpPr>
            <p:spPr bwMode="auto">
              <a:xfrm>
                <a:off x="1438" y="2626"/>
                <a:ext cx="369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RS</a:t>
                </a:r>
              </a:p>
            </p:txBody>
          </p:sp>
          <p:sp>
            <p:nvSpPr>
              <p:cNvPr id="1977373" name="Freeform 29"/>
              <p:cNvSpPr>
                <a:spLocks/>
              </p:cNvSpPr>
              <p:nvPr/>
            </p:nvSpPr>
            <p:spPr bwMode="auto">
              <a:xfrm>
                <a:off x="930" y="1835"/>
                <a:ext cx="495" cy="1044"/>
              </a:xfrm>
              <a:custGeom>
                <a:avLst/>
                <a:gdLst/>
                <a:ahLst/>
                <a:cxnLst>
                  <a:cxn ang="0">
                    <a:pos x="495" y="1023"/>
                  </a:cxn>
                  <a:cxn ang="0">
                    <a:pos x="142" y="1009"/>
                  </a:cxn>
                  <a:cxn ang="0">
                    <a:pos x="48" y="854"/>
                  </a:cxn>
                  <a:cxn ang="0">
                    <a:pos x="7" y="488"/>
                  </a:cxn>
                  <a:cxn ang="0">
                    <a:pos x="21" y="176"/>
                  </a:cxn>
                  <a:cxn ang="0">
                    <a:pos x="353" y="13"/>
                  </a:cxn>
                  <a:cxn ang="0">
                    <a:pos x="427" y="20"/>
                  </a:cxn>
                </a:cxnLst>
                <a:rect l="0" t="0" r="r" b="b"/>
                <a:pathLst>
                  <a:path w="495" h="1044">
                    <a:moveTo>
                      <a:pt x="495" y="1023"/>
                    </a:moveTo>
                    <a:cubicBezTo>
                      <a:pt x="375" y="1044"/>
                      <a:pt x="261" y="1029"/>
                      <a:pt x="142" y="1009"/>
                    </a:cubicBezTo>
                    <a:cubicBezTo>
                      <a:pt x="94" y="961"/>
                      <a:pt x="75" y="918"/>
                      <a:pt x="48" y="854"/>
                    </a:cubicBezTo>
                    <a:cubicBezTo>
                      <a:pt x="23" y="730"/>
                      <a:pt x="15" y="614"/>
                      <a:pt x="7" y="488"/>
                    </a:cubicBezTo>
                    <a:cubicBezTo>
                      <a:pt x="12" y="384"/>
                      <a:pt x="0" y="278"/>
                      <a:pt x="21" y="176"/>
                    </a:cubicBezTo>
                    <a:cubicBezTo>
                      <a:pt x="57" y="0"/>
                      <a:pt x="219" y="21"/>
                      <a:pt x="353" y="13"/>
                    </a:cubicBezTo>
                    <a:cubicBezTo>
                      <a:pt x="378" y="15"/>
                      <a:pt x="427" y="20"/>
                      <a:pt x="427" y="2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977374" name="Text Box 30"/>
            <p:cNvSpPr txBox="1">
              <a:spLocks noChangeArrowheads="1"/>
            </p:cNvSpPr>
            <p:nvPr/>
          </p:nvSpPr>
          <p:spPr bwMode="auto">
            <a:xfrm>
              <a:off x="110" y="2651"/>
              <a:ext cx="1158" cy="7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RS Push/Pop after decode gives large bubble in fetch stream.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750888" y="5426075"/>
            <a:ext cx="3560766" cy="777875"/>
            <a:chOff x="263" y="3821"/>
            <a:chExt cx="2243" cy="490"/>
          </a:xfrm>
        </p:grpSpPr>
        <p:sp>
          <p:nvSpPr>
            <p:cNvPr id="1977376" name="Text Box 32"/>
            <p:cNvSpPr txBox="1">
              <a:spLocks noChangeArrowheads="1"/>
            </p:cNvSpPr>
            <p:nvPr/>
          </p:nvSpPr>
          <p:spPr bwMode="auto">
            <a:xfrm>
              <a:off x="263" y="4059"/>
              <a:ext cx="2243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Return Stack prediction checked</a:t>
              </a:r>
            </a:p>
          </p:txBody>
        </p:sp>
        <p:sp>
          <p:nvSpPr>
            <p:cNvPr id="1977377" name="Line 33"/>
            <p:cNvSpPr>
              <a:spLocks noChangeShapeType="1"/>
            </p:cNvSpPr>
            <p:nvPr/>
          </p:nvSpPr>
          <p:spPr bwMode="auto">
            <a:xfrm flipH="1">
              <a:off x="1694" y="3821"/>
              <a:ext cx="205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Stack in Pipeline</a:t>
            </a:r>
          </a:p>
        </p:txBody>
      </p:sp>
      <p:sp>
        <p:nvSpPr>
          <p:cNvPr id="197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Can remember whether PC is subroutine call/return using BTB-like structure</a:t>
            </a:r>
          </a:p>
          <a:p>
            <a:r>
              <a:rPr lang="en-US" sz="2800" dirty="0"/>
              <a:t>Instead of target-PC, just store push/pop bit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B7F-3F2F-C744-AAA5-0F5FC8589F10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55988" y="2489200"/>
            <a:ext cx="4445000" cy="3128963"/>
            <a:chOff x="1903" y="1867"/>
            <a:chExt cx="2800" cy="1971"/>
          </a:xfrm>
        </p:grpSpPr>
        <p:sp>
          <p:nvSpPr>
            <p:cNvPr id="1977349" name="Rectangle 5"/>
            <p:cNvSpPr>
              <a:spLocks noChangeArrowheads="1"/>
            </p:cNvSpPr>
            <p:nvPr/>
          </p:nvSpPr>
          <p:spPr bwMode="auto">
            <a:xfrm>
              <a:off x="3000" y="1867"/>
              <a:ext cx="11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77350" name="Rectangle 6"/>
            <p:cNvSpPr>
              <a:spLocks noChangeArrowheads="1"/>
            </p:cNvSpPr>
            <p:nvPr/>
          </p:nvSpPr>
          <p:spPr bwMode="auto">
            <a:xfrm>
              <a:off x="3096" y="1963"/>
              <a:ext cx="11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77351" name="Rectangle 7"/>
            <p:cNvSpPr>
              <a:spLocks noChangeArrowheads="1"/>
            </p:cNvSpPr>
            <p:nvPr/>
          </p:nvSpPr>
          <p:spPr bwMode="auto">
            <a:xfrm>
              <a:off x="1903" y="190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A</a:t>
              </a:r>
            </a:p>
          </p:txBody>
        </p:sp>
        <p:sp>
          <p:nvSpPr>
            <p:cNvPr id="1977352" name="Text Box 8"/>
            <p:cNvSpPr txBox="1">
              <a:spLocks noChangeArrowheads="1"/>
            </p:cNvSpPr>
            <p:nvPr/>
          </p:nvSpPr>
          <p:spPr bwMode="auto">
            <a:xfrm>
              <a:off x="2133" y="1906"/>
              <a:ext cx="1456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PC Generation/Mux</a:t>
              </a:r>
            </a:p>
          </p:txBody>
        </p:sp>
        <p:sp>
          <p:nvSpPr>
            <p:cNvPr id="1977353" name="Rectangle 9"/>
            <p:cNvSpPr>
              <a:spLocks noChangeArrowheads="1"/>
            </p:cNvSpPr>
            <p:nvPr/>
          </p:nvSpPr>
          <p:spPr bwMode="auto">
            <a:xfrm>
              <a:off x="1903" y="214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</a:t>
              </a:r>
            </a:p>
          </p:txBody>
        </p:sp>
        <p:sp>
          <p:nvSpPr>
            <p:cNvPr id="1977354" name="Text Box 10"/>
            <p:cNvSpPr txBox="1">
              <a:spLocks noChangeArrowheads="1"/>
            </p:cNvSpPr>
            <p:nvPr/>
          </p:nvSpPr>
          <p:spPr bwMode="auto">
            <a:xfrm>
              <a:off x="2133" y="2146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1</a:t>
              </a:r>
            </a:p>
          </p:txBody>
        </p:sp>
        <p:sp>
          <p:nvSpPr>
            <p:cNvPr id="1977355" name="Rectangle 11"/>
            <p:cNvSpPr>
              <a:spLocks noChangeArrowheads="1"/>
            </p:cNvSpPr>
            <p:nvPr/>
          </p:nvSpPr>
          <p:spPr bwMode="auto">
            <a:xfrm>
              <a:off x="1903" y="238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F</a:t>
              </a:r>
            </a:p>
          </p:txBody>
        </p:sp>
        <p:sp>
          <p:nvSpPr>
            <p:cNvPr id="1977356" name="Text Box 12"/>
            <p:cNvSpPr txBox="1">
              <a:spLocks noChangeArrowheads="1"/>
            </p:cNvSpPr>
            <p:nvPr/>
          </p:nvSpPr>
          <p:spPr bwMode="auto">
            <a:xfrm>
              <a:off x="2133" y="2386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2</a:t>
              </a:r>
            </a:p>
          </p:txBody>
        </p:sp>
        <p:sp>
          <p:nvSpPr>
            <p:cNvPr id="1977357" name="Rectangle 13"/>
            <p:cNvSpPr>
              <a:spLocks noChangeArrowheads="1"/>
            </p:cNvSpPr>
            <p:nvPr/>
          </p:nvSpPr>
          <p:spPr bwMode="auto">
            <a:xfrm>
              <a:off x="1903" y="262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</a:t>
              </a:r>
            </a:p>
          </p:txBody>
        </p:sp>
        <p:sp>
          <p:nvSpPr>
            <p:cNvPr id="1977358" name="Text Box 14"/>
            <p:cNvSpPr txBox="1">
              <a:spLocks noChangeArrowheads="1"/>
            </p:cNvSpPr>
            <p:nvPr/>
          </p:nvSpPr>
          <p:spPr bwMode="auto">
            <a:xfrm>
              <a:off x="2133" y="2626"/>
              <a:ext cx="244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Branch Address Calc/Begin Decode</a:t>
              </a:r>
            </a:p>
          </p:txBody>
        </p:sp>
        <p:sp>
          <p:nvSpPr>
            <p:cNvPr id="1977359" name="Rectangle 15"/>
            <p:cNvSpPr>
              <a:spLocks noChangeArrowheads="1"/>
            </p:cNvSpPr>
            <p:nvPr/>
          </p:nvSpPr>
          <p:spPr bwMode="auto">
            <a:xfrm>
              <a:off x="1903" y="286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</a:t>
              </a:r>
            </a:p>
          </p:txBody>
        </p:sp>
        <p:sp>
          <p:nvSpPr>
            <p:cNvPr id="1977360" name="Text Box 16"/>
            <p:cNvSpPr txBox="1">
              <a:spLocks noChangeArrowheads="1"/>
            </p:cNvSpPr>
            <p:nvPr/>
          </p:nvSpPr>
          <p:spPr bwMode="auto">
            <a:xfrm>
              <a:off x="2133" y="2866"/>
              <a:ext cx="132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Complete Decode</a:t>
              </a:r>
            </a:p>
          </p:txBody>
        </p:sp>
        <p:sp>
          <p:nvSpPr>
            <p:cNvPr id="1977361" name="Rectangle 17"/>
            <p:cNvSpPr>
              <a:spLocks noChangeArrowheads="1"/>
            </p:cNvSpPr>
            <p:nvPr/>
          </p:nvSpPr>
          <p:spPr bwMode="auto">
            <a:xfrm>
              <a:off x="1903" y="310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J</a:t>
              </a:r>
            </a:p>
          </p:txBody>
        </p:sp>
        <p:sp>
          <p:nvSpPr>
            <p:cNvPr id="1977362" name="Text Box 18"/>
            <p:cNvSpPr txBox="1">
              <a:spLocks noChangeArrowheads="1"/>
            </p:cNvSpPr>
            <p:nvPr/>
          </p:nvSpPr>
          <p:spPr bwMode="auto">
            <a:xfrm>
              <a:off x="2133" y="3106"/>
              <a:ext cx="257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Steer Instructions to Functional units</a:t>
              </a:r>
            </a:p>
          </p:txBody>
        </p:sp>
        <p:sp>
          <p:nvSpPr>
            <p:cNvPr id="1977363" name="Rectangle 19"/>
            <p:cNvSpPr>
              <a:spLocks noChangeArrowheads="1"/>
            </p:cNvSpPr>
            <p:nvPr/>
          </p:nvSpPr>
          <p:spPr bwMode="auto">
            <a:xfrm>
              <a:off x="1903" y="334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</a:p>
          </p:txBody>
        </p:sp>
        <p:sp>
          <p:nvSpPr>
            <p:cNvPr id="1977364" name="Text Box 20"/>
            <p:cNvSpPr txBox="1">
              <a:spLocks noChangeArrowheads="1"/>
            </p:cNvSpPr>
            <p:nvPr/>
          </p:nvSpPr>
          <p:spPr bwMode="auto">
            <a:xfrm>
              <a:off x="2133" y="3346"/>
              <a:ext cx="132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Register File Read</a:t>
              </a:r>
            </a:p>
          </p:txBody>
        </p:sp>
        <p:sp>
          <p:nvSpPr>
            <p:cNvPr id="1977365" name="Rectangle 21"/>
            <p:cNvSpPr>
              <a:spLocks noChangeArrowheads="1"/>
            </p:cNvSpPr>
            <p:nvPr/>
          </p:nvSpPr>
          <p:spPr bwMode="auto">
            <a:xfrm>
              <a:off x="1903" y="358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1977366" name="Text Box 22"/>
            <p:cNvSpPr txBox="1">
              <a:spLocks noChangeArrowheads="1"/>
            </p:cNvSpPr>
            <p:nvPr/>
          </p:nvSpPr>
          <p:spPr bwMode="auto">
            <a:xfrm>
              <a:off x="2133" y="3586"/>
              <a:ext cx="117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Integer Execute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09600" y="2514602"/>
            <a:ext cx="2719388" cy="1331913"/>
            <a:chOff x="110" y="1883"/>
            <a:chExt cx="1713" cy="839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930" y="1883"/>
              <a:ext cx="893" cy="288"/>
              <a:chOff x="930" y="1883"/>
              <a:chExt cx="893" cy="288"/>
            </a:xfrm>
          </p:grpSpPr>
          <p:sp>
            <p:nvSpPr>
              <p:cNvPr id="1977372" name="Rectangle 28"/>
              <p:cNvSpPr>
                <a:spLocks noChangeArrowheads="1"/>
              </p:cNvSpPr>
              <p:nvPr/>
            </p:nvSpPr>
            <p:spPr bwMode="auto">
              <a:xfrm>
                <a:off x="1454" y="1931"/>
                <a:ext cx="369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RS</a:t>
                </a:r>
              </a:p>
            </p:txBody>
          </p:sp>
          <p:sp>
            <p:nvSpPr>
              <p:cNvPr id="1977373" name="Freeform 29"/>
              <p:cNvSpPr>
                <a:spLocks/>
              </p:cNvSpPr>
              <p:nvPr/>
            </p:nvSpPr>
            <p:spPr bwMode="auto">
              <a:xfrm>
                <a:off x="930" y="1883"/>
                <a:ext cx="524" cy="288"/>
              </a:xfrm>
              <a:custGeom>
                <a:avLst/>
                <a:gdLst/>
                <a:ahLst/>
                <a:cxnLst>
                  <a:cxn ang="0">
                    <a:pos x="495" y="1023"/>
                  </a:cxn>
                  <a:cxn ang="0">
                    <a:pos x="142" y="1009"/>
                  </a:cxn>
                  <a:cxn ang="0">
                    <a:pos x="48" y="854"/>
                  </a:cxn>
                  <a:cxn ang="0">
                    <a:pos x="7" y="488"/>
                  </a:cxn>
                  <a:cxn ang="0">
                    <a:pos x="21" y="176"/>
                  </a:cxn>
                  <a:cxn ang="0">
                    <a:pos x="353" y="13"/>
                  </a:cxn>
                  <a:cxn ang="0">
                    <a:pos x="427" y="20"/>
                  </a:cxn>
                </a:cxnLst>
                <a:rect l="0" t="0" r="r" b="b"/>
                <a:pathLst>
                  <a:path w="495" h="1044">
                    <a:moveTo>
                      <a:pt x="495" y="1023"/>
                    </a:moveTo>
                    <a:cubicBezTo>
                      <a:pt x="375" y="1044"/>
                      <a:pt x="261" y="1029"/>
                      <a:pt x="142" y="1009"/>
                    </a:cubicBezTo>
                    <a:cubicBezTo>
                      <a:pt x="94" y="961"/>
                      <a:pt x="75" y="918"/>
                      <a:pt x="48" y="854"/>
                    </a:cubicBezTo>
                    <a:cubicBezTo>
                      <a:pt x="23" y="730"/>
                      <a:pt x="15" y="614"/>
                      <a:pt x="7" y="488"/>
                    </a:cubicBezTo>
                    <a:cubicBezTo>
                      <a:pt x="12" y="384"/>
                      <a:pt x="0" y="278"/>
                      <a:pt x="21" y="176"/>
                    </a:cubicBezTo>
                    <a:cubicBezTo>
                      <a:pt x="57" y="0"/>
                      <a:pt x="219" y="21"/>
                      <a:pt x="353" y="13"/>
                    </a:cubicBezTo>
                    <a:cubicBezTo>
                      <a:pt x="378" y="15"/>
                      <a:pt x="427" y="20"/>
                      <a:pt x="427" y="2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977374" name="Text Box 30"/>
            <p:cNvSpPr txBox="1">
              <a:spLocks noChangeArrowheads="1"/>
            </p:cNvSpPr>
            <p:nvPr/>
          </p:nvSpPr>
          <p:spPr bwMode="auto">
            <a:xfrm>
              <a:off x="110" y="2315"/>
              <a:ext cx="1488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Push/Pop before instructions decoded!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750888" y="5426075"/>
            <a:ext cx="3560766" cy="777875"/>
            <a:chOff x="263" y="3821"/>
            <a:chExt cx="2243" cy="490"/>
          </a:xfrm>
        </p:grpSpPr>
        <p:sp>
          <p:nvSpPr>
            <p:cNvPr id="1977376" name="Text Box 32"/>
            <p:cNvSpPr txBox="1">
              <a:spLocks noChangeArrowheads="1"/>
            </p:cNvSpPr>
            <p:nvPr/>
          </p:nvSpPr>
          <p:spPr bwMode="auto">
            <a:xfrm>
              <a:off x="263" y="4059"/>
              <a:ext cx="2243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Return Stack prediction checked</a:t>
              </a:r>
            </a:p>
          </p:txBody>
        </p:sp>
        <p:sp>
          <p:nvSpPr>
            <p:cNvPr id="1977377" name="Line 33"/>
            <p:cNvSpPr>
              <a:spLocks noChangeShapeType="1"/>
            </p:cNvSpPr>
            <p:nvPr/>
          </p:nvSpPr>
          <p:spPr bwMode="auto">
            <a:xfrm flipH="1">
              <a:off x="1694" y="3821"/>
              <a:ext cx="205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95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vs. Out-of-Order Branch Prediction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A62F19D-E20A-9C44-BCE5-C977BE24D13A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srgbClr val="FBBA03"/>
              </a:solidFill>
            </a:endParaRPr>
          </a:p>
        </p:txBody>
      </p:sp>
      <p:sp>
        <p:nvSpPr>
          <p:cNvPr id="366622" name="Rectangle 3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3810000"/>
            <a:ext cx="3859213" cy="1733550"/>
          </a:xfrm>
          <a:noFill/>
          <a:ln/>
          <a:extLs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dirty="0">
                <a:cs typeface="Calibri"/>
              </a:rPr>
              <a:t>Speculative fetch but not speculative execution - branch resolves before later instructions complete</a:t>
            </a:r>
          </a:p>
          <a:p>
            <a:r>
              <a:rPr lang="en-US" sz="1800" dirty="0">
                <a:cs typeface="Calibri"/>
              </a:rPr>
              <a:t>Completed values held in bypass network until commit</a:t>
            </a:r>
          </a:p>
        </p:txBody>
      </p:sp>
      <p:sp>
        <p:nvSpPr>
          <p:cNvPr id="366623" name="Rectangle 3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0" y="3810000"/>
            <a:ext cx="4375150" cy="1600200"/>
          </a:xfrm>
          <a:noFill/>
          <a:ln/>
          <a:extLs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dirty="0">
                <a:cs typeface="Calibri"/>
              </a:rPr>
              <a:t>Speculative execution, with branches resolved after later instructions complete</a:t>
            </a:r>
          </a:p>
          <a:p>
            <a:r>
              <a:rPr lang="en-US" sz="1800" dirty="0">
                <a:cs typeface="Calibri"/>
              </a:rPr>
              <a:t>Completed values held in rename registers in ROB or unified physical register file until commit</a:t>
            </a:r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1447800" y="1510228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Fetch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1447800" y="2043628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Decode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1447800" y="2577028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Execute</a:t>
            </a:r>
          </a:p>
        </p:txBody>
      </p: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1447800" y="3110428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Commit</a:t>
            </a:r>
          </a:p>
        </p:txBody>
      </p:sp>
      <p:sp>
        <p:nvSpPr>
          <p:cNvPr id="366599" name="Line 7"/>
          <p:cNvSpPr>
            <a:spLocks noChangeShapeType="1"/>
          </p:cNvSpPr>
          <p:nvPr/>
        </p:nvSpPr>
        <p:spPr bwMode="auto">
          <a:xfrm>
            <a:off x="1981200" y="1891228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00" name="Line 8"/>
          <p:cNvSpPr>
            <a:spLocks noChangeShapeType="1"/>
          </p:cNvSpPr>
          <p:nvPr/>
        </p:nvSpPr>
        <p:spPr bwMode="auto">
          <a:xfrm>
            <a:off x="1981200" y="2424628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02" name="Line 10"/>
          <p:cNvSpPr>
            <a:spLocks noChangeShapeType="1"/>
          </p:cNvSpPr>
          <p:nvPr/>
        </p:nvSpPr>
        <p:spPr bwMode="auto">
          <a:xfrm>
            <a:off x="1981200" y="2958028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03" name="Text Box 11"/>
          <p:cNvSpPr txBox="1">
            <a:spLocks noChangeArrowheads="1"/>
          </p:cNvSpPr>
          <p:nvPr/>
        </p:nvSpPr>
        <p:spPr bwMode="auto">
          <a:xfrm>
            <a:off x="1600200" y="914400"/>
            <a:ext cx="1781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In-Order Issue</a:t>
            </a:r>
          </a:p>
        </p:txBody>
      </p:sp>
      <p:sp>
        <p:nvSpPr>
          <p:cNvPr id="366604" name="Text Box 12"/>
          <p:cNvSpPr txBox="1">
            <a:spLocks noChangeArrowheads="1"/>
          </p:cNvSpPr>
          <p:nvPr/>
        </p:nvSpPr>
        <p:spPr bwMode="auto">
          <a:xfrm>
            <a:off x="4953000" y="990600"/>
            <a:ext cx="2619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Out-of-Order Issue</a:t>
            </a:r>
          </a:p>
        </p:txBody>
      </p:sp>
      <p:sp>
        <p:nvSpPr>
          <p:cNvPr id="366605" name="Rectangle 13"/>
          <p:cNvSpPr>
            <a:spLocks noChangeArrowheads="1"/>
          </p:cNvSpPr>
          <p:nvPr/>
        </p:nvSpPr>
        <p:spPr bwMode="auto">
          <a:xfrm>
            <a:off x="5183796" y="1524000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Fetch</a:t>
            </a:r>
          </a:p>
        </p:txBody>
      </p:sp>
      <p:sp>
        <p:nvSpPr>
          <p:cNvPr id="366606" name="Rectangle 14"/>
          <p:cNvSpPr>
            <a:spLocks noChangeArrowheads="1"/>
          </p:cNvSpPr>
          <p:nvPr/>
        </p:nvSpPr>
        <p:spPr bwMode="auto">
          <a:xfrm>
            <a:off x="5183796" y="2057400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Decode</a:t>
            </a:r>
          </a:p>
        </p:txBody>
      </p:sp>
      <p:sp>
        <p:nvSpPr>
          <p:cNvPr id="366607" name="Rectangle 15"/>
          <p:cNvSpPr>
            <a:spLocks noChangeArrowheads="1"/>
          </p:cNvSpPr>
          <p:nvPr/>
        </p:nvSpPr>
        <p:spPr bwMode="auto">
          <a:xfrm>
            <a:off x="6326796" y="2590800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Execute</a:t>
            </a:r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5183796" y="3124200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Commit</a:t>
            </a:r>
          </a:p>
        </p:txBody>
      </p:sp>
      <p:sp>
        <p:nvSpPr>
          <p:cNvPr id="366609" name="Line 17"/>
          <p:cNvSpPr>
            <a:spLocks noChangeShapeType="1"/>
          </p:cNvSpPr>
          <p:nvPr/>
        </p:nvSpPr>
        <p:spPr bwMode="auto">
          <a:xfrm>
            <a:off x="5717196" y="1905000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10" name="Line 18"/>
          <p:cNvSpPr>
            <a:spLocks noChangeShapeType="1"/>
          </p:cNvSpPr>
          <p:nvPr/>
        </p:nvSpPr>
        <p:spPr bwMode="auto">
          <a:xfrm>
            <a:off x="5717196" y="2438400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11" name="Line 19"/>
          <p:cNvSpPr>
            <a:spLocks noChangeShapeType="1"/>
          </p:cNvSpPr>
          <p:nvPr/>
        </p:nvSpPr>
        <p:spPr bwMode="auto">
          <a:xfrm>
            <a:off x="5717196" y="2971800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12" name="Rectangle 20"/>
          <p:cNvSpPr>
            <a:spLocks noChangeArrowheads="1"/>
          </p:cNvSpPr>
          <p:nvPr/>
        </p:nvSpPr>
        <p:spPr bwMode="auto">
          <a:xfrm>
            <a:off x="5183796" y="2590800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ROB</a:t>
            </a:r>
          </a:p>
        </p:txBody>
      </p:sp>
      <p:sp>
        <p:nvSpPr>
          <p:cNvPr id="366613" name="Line 21"/>
          <p:cNvSpPr>
            <a:spLocks noChangeShapeType="1"/>
          </p:cNvSpPr>
          <p:nvPr/>
        </p:nvSpPr>
        <p:spPr bwMode="auto">
          <a:xfrm>
            <a:off x="6174396" y="2667000"/>
            <a:ext cx="152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14" name="Line 22"/>
          <p:cNvSpPr>
            <a:spLocks noChangeShapeType="1"/>
          </p:cNvSpPr>
          <p:nvPr/>
        </p:nvSpPr>
        <p:spPr bwMode="auto">
          <a:xfrm flipH="1">
            <a:off x="6174396" y="2895600"/>
            <a:ext cx="152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15" name="Rectangle 23"/>
          <p:cNvSpPr>
            <a:spLocks noChangeArrowheads="1"/>
          </p:cNvSpPr>
          <p:nvPr/>
        </p:nvSpPr>
        <p:spPr bwMode="auto">
          <a:xfrm>
            <a:off x="6174396" y="1524000"/>
            <a:ext cx="11430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Br. Pred.</a:t>
            </a:r>
          </a:p>
        </p:txBody>
      </p:sp>
      <p:sp>
        <p:nvSpPr>
          <p:cNvPr id="366616" name="Line 24"/>
          <p:cNvSpPr>
            <a:spLocks noChangeShapeType="1"/>
          </p:cNvSpPr>
          <p:nvPr/>
        </p:nvSpPr>
        <p:spPr bwMode="auto">
          <a:xfrm flipV="1">
            <a:off x="6783996" y="1905000"/>
            <a:ext cx="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17" name="Text Box 25"/>
          <p:cNvSpPr txBox="1">
            <a:spLocks noChangeArrowheads="1"/>
          </p:cNvSpPr>
          <p:nvPr/>
        </p:nvSpPr>
        <p:spPr bwMode="auto">
          <a:xfrm>
            <a:off x="6820747" y="1994486"/>
            <a:ext cx="8361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Resolve</a:t>
            </a: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18" name="Rectangle 26"/>
          <p:cNvSpPr>
            <a:spLocks noChangeArrowheads="1"/>
          </p:cNvSpPr>
          <p:nvPr/>
        </p:nvSpPr>
        <p:spPr bwMode="auto">
          <a:xfrm>
            <a:off x="2438400" y="1510228"/>
            <a:ext cx="11430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Br. Pred.</a:t>
            </a:r>
          </a:p>
        </p:txBody>
      </p:sp>
      <p:sp>
        <p:nvSpPr>
          <p:cNvPr id="366620" name="Text Box 28"/>
          <p:cNvSpPr txBox="1">
            <a:spLocks noChangeArrowheads="1"/>
          </p:cNvSpPr>
          <p:nvPr/>
        </p:nvSpPr>
        <p:spPr bwMode="auto">
          <a:xfrm>
            <a:off x="3084751" y="1980714"/>
            <a:ext cx="8361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Resolve</a:t>
            </a: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21" name="Freeform 29"/>
          <p:cNvSpPr>
            <a:spLocks/>
          </p:cNvSpPr>
          <p:nvPr/>
        </p:nvSpPr>
        <p:spPr bwMode="auto">
          <a:xfrm>
            <a:off x="2438400" y="1891228"/>
            <a:ext cx="609600" cy="914400"/>
          </a:xfrm>
          <a:custGeom>
            <a:avLst/>
            <a:gdLst>
              <a:gd name="T0" fmla="*/ 0 w 384"/>
              <a:gd name="T1" fmla="*/ 576 h 576"/>
              <a:gd name="T2" fmla="*/ 384 w 384"/>
              <a:gd name="T3" fmla="*/ 576 h 576"/>
              <a:gd name="T4" fmla="*/ 384 w 384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576">
                <a:moveTo>
                  <a:pt x="0" y="576"/>
                </a:moveTo>
                <a:lnTo>
                  <a:pt x="384" y="576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24" name="Text Box 32"/>
          <p:cNvSpPr txBox="1">
            <a:spLocks noChangeArrowheads="1"/>
          </p:cNvSpPr>
          <p:nvPr/>
        </p:nvSpPr>
        <p:spPr bwMode="auto">
          <a:xfrm>
            <a:off x="685800" y="5486400"/>
            <a:ext cx="8077200" cy="1066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FontTx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Both styles of machine can use same branch predictors in front-end fetch pipeline, and both can execute multiple instructions per cycle</a:t>
            </a:r>
          </a:p>
          <a:p>
            <a:pPr>
              <a:buFontTx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Common to have 10-30 pipeline stages in either style of design</a:t>
            </a:r>
          </a:p>
        </p:txBody>
      </p:sp>
      <p:sp>
        <p:nvSpPr>
          <p:cNvPr id="366625" name="AutoShape 33"/>
          <p:cNvSpPr>
            <a:spLocks/>
          </p:cNvSpPr>
          <p:nvPr/>
        </p:nvSpPr>
        <p:spPr bwMode="auto">
          <a:xfrm>
            <a:off x="1066800" y="1434028"/>
            <a:ext cx="304800" cy="2133600"/>
          </a:xfrm>
          <a:prstGeom prst="leftBrace">
            <a:avLst>
              <a:gd name="adj1" fmla="val 58333"/>
              <a:gd name="adj2" fmla="val 50296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26" name="Text Box 34"/>
          <p:cNvSpPr txBox="1">
            <a:spLocks noChangeArrowheads="1"/>
          </p:cNvSpPr>
          <p:nvPr/>
        </p:nvSpPr>
        <p:spPr bwMode="auto">
          <a:xfrm>
            <a:off x="294714" y="2210415"/>
            <a:ext cx="8551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1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In-Order</a:t>
            </a:r>
          </a:p>
        </p:txBody>
      </p:sp>
      <p:sp>
        <p:nvSpPr>
          <p:cNvPr id="366627" name="AutoShape 35"/>
          <p:cNvSpPr>
            <a:spLocks/>
          </p:cNvSpPr>
          <p:nvPr/>
        </p:nvSpPr>
        <p:spPr bwMode="auto">
          <a:xfrm>
            <a:off x="4802796" y="1524000"/>
            <a:ext cx="304800" cy="1143000"/>
          </a:xfrm>
          <a:prstGeom prst="leftBrace">
            <a:avLst>
              <a:gd name="adj1" fmla="val 31250"/>
              <a:gd name="adj2" fmla="val 50296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28" name="Text Box 36"/>
          <p:cNvSpPr txBox="1">
            <a:spLocks noChangeArrowheads="1"/>
          </p:cNvSpPr>
          <p:nvPr/>
        </p:nvSpPr>
        <p:spPr bwMode="auto">
          <a:xfrm>
            <a:off x="4038600" y="1766987"/>
            <a:ext cx="83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In-Order</a:t>
            </a:r>
          </a:p>
        </p:txBody>
      </p:sp>
      <p:sp>
        <p:nvSpPr>
          <p:cNvPr id="366629" name="AutoShape 37"/>
          <p:cNvSpPr>
            <a:spLocks/>
          </p:cNvSpPr>
          <p:nvPr/>
        </p:nvSpPr>
        <p:spPr bwMode="auto">
          <a:xfrm>
            <a:off x="4802796" y="2895600"/>
            <a:ext cx="304800" cy="685800"/>
          </a:xfrm>
          <a:prstGeom prst="leftBrace">
            <a:avLst>
              <a:gd name="adj1" fmla="val 18750"/>
              <a:gd name="adj2" fmla="val 50296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30" name="Text Box 38"/>
          <p:cNvSpPr txBox="1">
            <a:spLocks noChangeArrowheads="1"/>
          </p:cNvSpPr>
          <p:nvPr/>
        </p:nvSpPr>
        <p:spPr bwMode="auto">
          <a:xfrm>
            <a:off x="4038600" y="2986187"/>
            <a:ext cx="83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In-Order</a:t>
            </a:r>
          </a:p>
        </p:txBody>
      </p:sp>
      <p:sp>
        <p:nvSpPr>
          <p:cNvPr id="366631" name="AutoShape 39"/>
          <p:cNvSpPr>
            <a:spLocks/>
          </p:cNvSpPr>
          <p:nvPr/>
        </p:nvSpPr>
        <p:spPr bwMode="auto">
          <a:xfrm flipH="1">
            <a:off x="7317396" y="2514600"/>
            <a:ext cx="304800" cy="533400"/>
          </a:xfrm>
          <a:prstGeom prst="leftBrace">
            <a:avLst>
              <a:gd name="adj1" fmla="val 14583"/>
              <a:gd name="adj2" fmla="val 50296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6632" name="Text Box 40"/>
          <p:cNvSpPr txBox="1">
            <a:spLocks noChangeArrowheads="1"/>
          </p:cNvSpPr>
          <p:nvPr/>
        </p:nvSpPr>
        <p:spPr bwMode="auto">
          <a:xfrm flipH="1">
            <a:off x="7593362" y="2528987"/>
            <a:ext cx="11736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Out-of-Order</a:t>
            </a:r>
          </a:p>
        </p:txBody>
      </p:sp>
    </p:spTree>
    <p:extLst>
      <p:ext uri="{BB962C8B-B14F-4D97-AF65-F5344CB8AC3E}">
        <p14:creationId xmlns:p14="http://schemas.microsoft.com/office/powerpoint/2010/main" val="1472358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</a:t>
            </a:r>
            <a:r>
              <a:rPr lang="en-US" dirty="0"/>
              <a:t> vs. </a:t>
            </a:r>
            <a:r>
              <a:rPr lang="en-US" dirty="0" err="1"/>
              <a:t>OoO</a:t>
            </a:r>
            <a:r>
              <a:rPr lang="en-US" dirty="0"/>
              <a:t> </a:t>
            </a:r>
            <a:r>
              <a:rPr lang="en-US" dirty="0" err="1"/>
              <a:t>Mispredict</a:t>
            </a:r>
            <a:r>
              <a:rPr lang="en-US" dirty="0"/>
              <a:t> Recovery</a:t>
            </a:r>
          </a:p>
        </p:txBody>
      </p:sp>
      <p:sp>
        <p:nvSpPr>
          <p:cNvPr id="198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In-order execution?</a:t>
            </a:r>
          </a:p>
          <a:p>
            <a:pPr lvl="1"/>
            <a:r>
              <a:rPr lang="en-US" sz="2000" dirty="0"/>
              <a:t>Design so no instruction issued after branch can write-back before branch resolves</a:t>
            </a:r>
          </a:p>
          <a:p>
            <a:pPr lvl="1"/>
            <a:r>
              <a:rPr lang="en-US" sz="2000" dirty="0"/>
              <a:t>Kill all instructions in pipeline behind </a:t>
            </a:r>
            <a:r>
              <a:rPr lang="en-US" sz="2000" dirty="0" err="1"/>
              <a:t>mispredicted</a:t>
            </a:r>
            <a:r>
              <a:rPr lang="en-US" sz="2000" dirty="0"/>
              <a:t> branch</a:t>
            </a:r>
          </a:p>
          <a:p>
            <a:r>
              <a:rPr lang="en-US" sz="2800" dirty="0"/>
              <a:t>Out-of-order execution?</a:t>
            </a:r>
          </a:p>
          <a:p>
            <a:pPr lvl="1"/>
            <a:r>
              <a:rPr lang="en-US" sz="2000" dirty="0"/>
              <a:t>Multiple instructions following branch in program order can complete before branch resolves</a:t>
            </a:r>
          </a:p>
          <a:p>
            <a:pPr lvl="1"/>
            <a:r>
              <a:rPr lang="en-US" sz="2000" dirty="0"/>
              <a:t>A simple solution would be to handle like precise traps</a:t>
            </a:r>
          </a:p>
          <a:p>
            <a:pPr lvl="2"/>
            <a:r>
              <a:rPr lang="en-US" sz="2000" dirty="0"/>
              <a:t>Problem?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8179-EE47-7844-B41C-E47DB453C14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4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292975" cy="736600"/>
          </a:xfrm>
        </p:spPr>
        <p:txBody>
          <a:bodyPr/>
          <a:lstStyle/>
          <a:p>
            <a:r>
              <a:rPr lang="en-US" dirty="0"/>
              <a:t>Branch </a:t>
            </a:r>
            <a:r>
              <a:rPr lang="en-US" dirty="0" err="1"/>
              <a:t>Misprediction</a:t>
            </a:r>
            <a:r>
              <a:rPr lang="en-US" dirty="0"/>
              <a:t> in Pipeline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4018-2212-C54F-83E1-1561E69239FC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4343400"/>
            <a:ext cx="8534400" cy="2133600"/>
          </a:xfrm>
        </p:spPr>
        <p:txBody>
          <a:bodyPr/>
          <a:lstStyle/>
          <a:p>
            <a:r>
              <a:rPr lang="en-US" sz="2400" dirty="0"/>
              <a:t>Can have multiple unresolved branches in ROB</a:t>
            </a:r>
          </a:p>
          <a:p>
            <a:r>
              <a:rPr lang="en-US" sz="2400" dirty="0"/>
              <a:t>Can resolve branches out-of-order by killing all the instructions in ROB that follow a </a:t>
            </a:r>
            <a:r>
              <a:rPr lang="en-US" sz="2400" dirty="0" err="1"/>
              <a:t>mispredicted</a:t>
            </a:r>
            <a:r>
              <a:rPr lang="en-US" sz="2400" dirty="0"/>
              <a:t> branch</a:t>
            </a:r>
          </a:p>
          <a:p>
            <a:r>
              <a:rPr lang="en-US" sz="2400" dirty="0"/>
              <a:t>MIPS R10K uses four mask bits to tag instructions that are dependent on up to four speculative branches</a:t>
            </a:r>
          </a:p>
          <a:p>
            <a:r>
              <a:rPr lang="en-US" sz="2400" dirty="0"/>
              <a:t>Mask bits cleared as branch resolves, and reused for next branch</a:t>
            </a:r>
          </a:p>
          <a:p>
            <a:endParaRPr lang="en-US" sz="2400" dirty="0"/>
          </a:p>
        </p:txBody>
      </p:sp>
      <p:sp>
        <p:nvSpPr>
          <p:cNvPr id="1987587" name="Rectangle 3"/>
          <p:cNvSpPr>
            <a:spLocks noChangeArrowheads="1"/>
          </p:cNvSpPr>
          <p:nvPr/>
        </p:nvSpPr>
        <p:spPr bwMode="auto">
          <a:xfrm>
            <a:off x="1117600" y="2603500"/>
            <a:ext cx="990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Fetch</a:t>
            </a:r>
          </a:p>
        </p:txBody>
      </p:sp>
      <p:sp>
        <p:nvSpPr>
          <p:cNvPr id="1987588" name="Rectangle 4"/>
          <p:cNvSpPr>
            <a:spLocks noChangeArrowheads="1"/>
          </p:cNvSpPr>
          <p:nvPr/>
        </p:nvSpPr>
        <p:spPr bwMode="auto">
          <a:xfrm>
            <a:off x="2641600" y="2603500"/>
            <a:ext cx="12192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Decode</a:t>
            </a:r>
          </a:p>
        </p:txBody>
      </p:sp>
      <p:sp>
        <p:nvSpPr>
          <p:cNvPr id="1987589" name="Rectangle 5"/>
          <p:cNvSpPr>
            <a:spLocks noChangeArrowheads="1"/>
          </p:cNvSpPr>
          <p:nvPr/>
        </p:nvSpPr>
        <p:spPr bwMode="auto">
          <a:xfrm>
            <a:off x="5156200" y="3822700"/>
            <a:ext cx="1219200" cy="504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Execute</a:t>
            </a:r>
          </a:p>
        </p:txBody>
      </p:sp>
      <p:sp>
        <p:nvSpPr>
          <p:cNvPr id="1987590" name="Rectangle 6"/>
          <p:cNvSpPr>
            <a:spLocks noChangeArrowheads="1"/>
          </p:cNvSpPr>
          <p:nvPr/>
        </p:nvSpPr>
        <p:spPr bwMode="auto">
          <a:xfrm>
            <a:off x="7670800" y="2527300"/>
            <a:ext cx="12954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Commit</a:t>
            </a:r>
          </a:p>
        </p:txBody>
      </p:sp>
      <p:sp>
        <p:nvSpPr>
          <p:cNvPr id="1987591" name="Line 7"/>
          <p:cNvSpPr>
            <a:spLocks noChangeShapeType="1"/>
          </p:cNvSpPr>
          <p:nvPr/>
        </p:nvSpPr>
        <p:spPr bwMode="auto">
          <a:xfrm>
            <a:off x="2108200" y="2946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87592" name="Line 8"/>
          <p:cNvSpPr>
            <a:spLocks noChangeShapeType="1"/>
          </p:cNvSpPr>
          <p:nvPr/>
        </p:nvSpPr>
        <p:spPr bwMode="auto">
          <a:xfrm>
            <a:off x="3860800" y="2946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87593" name="Rectangle 9"/>
          <p:cNvSpPr>
            <a:spLocks noChangeArrowheads="1"/>
          </p:cNvSpPr>
          <p:nvPr/>
        </p:nvSpPr>
        <p:spPr bwMode="auto">
          <a:xfrm>
            <a:off x="4546600" y="2603500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Reorder Buffer</a:t>
            </a:r>
          </a:p>
        </p:txBody>
      </p:sp>
      <p:sp>
        <p:nvSpPr>
          <p:cNvPr id="1987594" name="Line 10"/>
          <p:cNvSpPr>
            <a:spLocks noChangeShapeType="1"/>
          </p:cNvSpPr>
          <p:nvPr/>
        </p:nvSpPr>
        <p:spPr bwMode="auto">
          <a:xfrm>
            <a:off x="6908800" y="2946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87595" name="Line 11"/>
          <p:cNvSpPr>
            <a:spLocks noChangeShapeType="1"/>
          </p:cNvSpPr>
          <p:nvPr/>
        </p:nvSpPr>
        <p:spPr bwMode="auto">
          <a:xfrm>
            <a:off x="5384800" y="32893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87596" name="Line 12"/>
          <p:cNvSpPr>
            <a:spLocks noChangeShapeType="1"/>
          </p:cNvSpPr>
          <p:nvPr/>
        </p:nvSpPr>
        <p:spPr bwMode="auto">
          <a:xfrm flipV="1">
            <a:off x="6146800" y="32893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30600" y="1320800"/>
            <a:ext cx="2347913" cy="1323975"/>
            <a:chOff x="3530600" y="1320800"/>
            <a:chExt cx="2347913" cy="1323975"/>
          </a:xfrm>
        </p:grpSpPr>
        <p:sp>
          <p:nvSpPr>
            <p:cNvPr id="1987597" name="Line 13"/>
            <p:cNvSpPr>
              <a:spLocks noChangeShapeType="1"/>
            </p:cNvSpPr>
            <p:nvPr/>
          </p:nvSpPr>
          <p:spPr bwMode="auto">
            <a:xfrm flipH="1">
              <a:off x="5105400" y="2006600"/>
              <a:ext cx="609600" cy="609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87598" name="Line 14"/>
            <p:cNvSpPr>
              <a:spLocks noChangeShapeType="1"/>
            </p:cNvSpPr>
            <p:nvPr/>
          </p:nvSpPr>
          <p:spPr bwMode="auto">
            <a:xfrm flipH="1">
              <a:off x="3530600" y="1879600"/>
              <a:ext cx="2070100" cy="711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87599" name="Line 15"/>
            <p:cNvSpPr>
              <a:spLocks noChangeShapeType="1"/>
            </p:cNvSpPr>
            <p:nvPr/>
          </p:nvSpPr>
          <p:spPr bwMode="auto">
            <a:xfrm flipH="1" flipV="1">
              <a:off x="3962400" y="1676400"/>
              <a:ext cx="14732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87600" name="Text Box 16"/>
            <p:cNvSpPr txBox="1">
              <a:spLocks noChangeArrowheads="1"/>
            </p:cNvSpPr>
            <p:nvPr/>
          </p:nvSpPr>
          <p:spPr bwMode="auto">
            <a:xfrm>
              <a:off x="4330700" y="1320800"/>
              <a:ext cx="569913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>
                  <a:solidFill>
                    <a:srgbClr val="FF0000"/>
                  </a:solidFill>
                  <a:latin typeface="Verdana" charset="0"/>
                  <a:ea typeface="ＭＳ Ｐゴシック"/>
                  <a:cs typeface="ＭＳ Ｐゴシック"/>
                </a:rPr>
                <a:t>Kill</a:t>
              </a:r>
            </a:p>
          </p:txBody>
        </p:sp>
        <p:sp>
          <p:nvSpPr>
            <p:cNvPr id="1987601" name="Text Box 17"/>
            <p:cNvSpPr txBox="1">
              <a:spLocks noChangeArrowheads="1"/>
            </p:cNvSpPr>
            <p:nvPr/>
          </p:nvSpPr>
          <p:spPr bwMode="auto">
            <a:xfrm>
              <a:off x="4152900" y="2247900"/>
              <a:ext cx="569913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>
                  <a:solidFill>
                    <a:srgbClr val="FF0000"/>
                  </a:solidFill>
                  <a:latin typeface="Verdana" charset="0"/>
                  <a:ea typeface="ＭＳ Ｐゴシック"/>
                  <a:cs typeface="ＭＳ Ｐゴシック"/>
                </a:rPr>
                <a:t>Kill</a:t>
              </a:r>
            </a:p>
          </p:txBody>
        </p:sp>
        <p:sp>
          <p:nvSpPr>
            <p:cNvPr id="1987602" name="Text Box 18"/>
            <p:cNvSpPr txBox="1">
              <a:spLocks noChangeArrowheads="1"/>
            </p:cNvSpPr>
            <p:nvPr/>
          </p:nvSpPr>
          <p:spPr bwMode="auto">
            <a:xfrm>
              <a:off x="5308600" y="2222500"/>
              <a:ext cx="569913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>
                  <a:solidFill>
                    <a:srgbClr val="FF0000"/>
                  </a:solidFill>
                  <a:latin typeface="Verdana" charset="0"/>
                  <a:ea typeface="ＭＳ Ｐゴシック"/>
                  <a:cs typeface="ＭＳ Ｐゴシック"/>
                </a:rPr>
                <a:t>Kill</a:t>
              </a:r>
            </a:p>
          </p:txBody>
        </p:sp>
      </p:grpSp>
      <p:sp>
        <p:nvSpPr>
          <p:cNvPr id="1987607" name="Line 23"/>
          <p:cNvSpPr>
            <a:spLocks noChangeShapeType="1"/>
          </p:cNvSpPr>
          <p:nvPr/>
        </p:nvSpPr>
        <p:spPr bwMode="auto">
          <a:xfrm>
            <a:off x="762000" y="29718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87608" name="Rectangle 24"/>
          <p:cNvSpPr>
            <a:spLocks noChangeArrowheads="1"/>
          </p:cNvSpPr>
          <p:nvPr/>
        </p:nvSpPr>
        <p:spPr bwMode="auto">
          <a:xfrm>
            <a:off x="317500" y="2628900"/>
            <a:ext cx="393700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4500" y="685800"/>
            <a:ext cx="5511800" cy="1930400"/>
            <a:chOff x="444500" y="685800"/>
            <a:chExt cx="5511800" cy="1930400"/>
          </a:xfrm>
        </p:grpSpPr>
        <p:sp>
          <p:nvSpPr>
            <p:cNvPr id="1987604" name="Text Box 20"/>
            <p:cNvSpPr txBox="1">
              <a:spLocks noChangeArrowheads="1"/>
            </p:cNvSpPr>
            <p:nvPr/>
          </p:nvSpPr>
          <p:spPr bwMode="auto">
            <a:xfrm>
              <a:off x="1981200" y="685800"/>
              <a:ext cx="2319338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FF0000"/>
                  </a:solidFill>
                  <a:latin typeface="Verdana" charset="0"/>
                  <a:ea typeface="ＭＳ Ｐゴシック"/>
                  <a:cs typeface="ＭＳ Ｐゴシック"/>
                </a:rPr>
                <a:t>Inject correct PC</a:t>
              </a:r>
            </a:p>
          </p:txBody>
        </p:sp>
        <p:sp>
          <p:nvSpPr>
            <p:cNvPr id="1987609" name="Freeform 25"/>
            <p:cNvSpPr>
              <a:spLocks/>
            </p:cNvSpPr>
            <p:nvPr/>
          </p:nvSpPr>
          <p:spPr bwMode="auto">
            <a:xfrm>
              <a:off x="444500" y="744538"/>
              <a:ext cx="5511800" cy="1871662"/>
            </a:xfrm>
            <a:custGeom>
              <a:avLst/>
              <a:gdLst/>
              <a:ahLst/>
              <a:cxnLst>
                <a:cxn ang="0">
                  <a:pos x="3472" y="211"/>
                </a:cxn>
                <a:cxn ang="0">
                  <a:pos x="2696" y="51"/>
                </a:cxn>
                <a:cxn ang="0">
                  <a:pos x="1720" y="11"/>
                </a:cxn>
                <a:cxn ang="0">
                  <a:pos x="672" y="115"/>
                </a:cxn>
                <a:cxn ang="0">
                  <a:pos x="168" y="563"/>
                </a:cxn>
                <a:cxn ang="0">
                  <a:pos x="0" y="1179"/>
                </a:cxn>
              </a:cxnLst>
              <a:rect l="0" t="0" r="r" b="b"/>
              <a:pathLst>
                <a:path w="3472" h="1179">
                  <a:moveTo>
                    <a:pt x="3472" y="211"/>
                  </a:moveTo>
                  <a:cubicBezTo>
                    <a:pt x="3230" y="147"/>
                    <a:pt x="2988" y="84"/>
                    <a:pt x="2696" y="51"/>
                  </a:cubicBezTo>
                  <a:cubicBezTo>
                    <a:pt x="2404" y="18"/>
                    <a:pt x="2057" y="0"/>
                    <a:pt x="1720" y="11"/>
                  </a:cubicBezTo>
                  <a:cubicBezTo>
                    <a:pt x="1383" y="22"/>
                    <a:pt x="931" y="23"/>
                    <a:pt x="672" y="115"/>
                  </a:cubicBezTo>
                  <a:cubicBezTo>
                    <a:pt x="413" y="207"/>
                    <a:pt x="280" y="386"/>
                    <a:pt x="168" y="563"/>
                  </a:cubicBezTo>
                  <a:cubicBezTo>
                    <a:pt x="56" y="740"/>
                    <a:pt x="28" y="959"/>
                    <a:pt x="0" y="1179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58802" y="990600"/>
            <a:ext cx="3936998" cy="1930400"/>
            <a:chOff x="558802" y="990600"/>
            <a:chExt cx="3936998" cy="1930400"/>
          </a:xfrm>
        </p:grpSpPr>
        <p:sp>
          <p:nvSpPr>
            <p:cNvPr id="1987606" name="AutoShape 22"/>
            <p:cNvSpPr>
              <a:spLocks noChangeArrowheads="1"/>
            </p:cNvSpPr>
            <p:nvPr/>
          </p:nvSpPr>
          <p:spPr bwMode="auto">
            <a:xfrm>
              <a:off x="2133600" y="990600"/>
              <a:ext cx="2362200" cy="1447800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Verdana" charset="0"/>
                  <a:ea typeface="ＭＳ Ｐゴシック"/>
                  <a:cs typeface="ＭＳ Ｐゴシック"/>
                </a:rPr>
                <a:t>Branch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Verdana" charset="0"/>
                  <a:ea typeface="ＭＳ Ｐゴシック"/>
                  <a:cs typeface="ＭＳ Ｐゴシック"/>
                </a:rPr>
                <a:t>Prediction</a:t>
              </a:r>
            </a:p>
          </p:txBody>
        </p:sp>
        <p:sp>
          <p:nvSpPr>
            <p:cNvPr id="1987610" name="Line 26"/>
            <p:cNvSpPr>
              <a:spLocks noChangeShapeType="1"/>
            </p:cNvSpPr>
            <p:nvPr/>
          </p:nvSpPr>
          <p:spPr bwMode="auto">
            <a:xfrm flipV="1">
              <a:off x="3238500" y="2019300"/>
              <a:ext cx="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87611" name="Freeform 27"/>
            <p:cNvSpPr>
              <a:spLocks/>
            </p:cNvSpPr>
            <p:nvPr/>
          </p:nvSpPr>
          <p:spPr bwMode="auto">
            <a:xfrm>
              <a:off x="1892300" y="1905000"/>
              <a:ext cx="914400" cy="685800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8" y="256"/>
                </a:cxn>
                <a:cxn ang="0">
                  <a:pos x="576" y="0"/>
                </a:cxn>
              </a:cxnLst>
              <a:rect l="0" t="0" r="r" b="b"/>
              <a:pathLst>
                <a:path w="576" h="432">
                  <a:moveTo>
                    <a:pt x="0" y="432"/>
                  </a:moveTo>
                  <a:lnTo>
                    <a:pt x="8" y="256"/>
                  </a:lnTo>
                  <a:lnTo>
                    <a:pt x="576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87612" name="Freeform 28"/>
            <p:cNvSpPr>
              <a:spLocks/>
            </p:cNvSpPr>
            <p:nvPr/>
          </p:nvSpPr>
          <p:spPr bwMode="auto">
            <a:xfrm>
              <a:off x="850900" y="1701800"/>
              <a:ext cx="1701800" cy="1219200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8" y="408"/>
                </a:cxn>
                <a:cxn ang="0">
                  <a:pos x="1072" y="0"/>
                </a:cxn>
              </a:cxnLst>
              <a:rect l="0" t="0" r="r" b="b"/>
              <a:pathLst>
                <a:path w="1072" h="768">
                  <a:moveTo>
                    <a:pt x="0" y="768"/>
                  </a:moveTo>
                  <a:lnTo>
                    <a:pt x="8" y="408"/>
                  </a:lnTo>
                  <a:lnTo>
                    <a:pt x="107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D68DD8E-BFBC-0045-863F-7B5AC606B4D4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774699" y="1066803"/>
              <a:ext cx="1358903" cy="1790698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8" y="408"/>
                </a:cxn>
                <a:cxn ang="0">
                  <a:pos x="1072" y="0"/>
                </a:cxn>
              </a:cxnLst>
              <a:rect l="0" t="0" r="r" b="b"/>
              <a:pathLst>
                <a:path w="1072" h="768">
                  <a:moveTo>
                    <a:pt x="0" y="768"/>
                  </a:moveTo>
                  <a:lnTo>
                    <a:pt x="8" y="408"/>
                  </a:lnTo>
                  <a:lnTo>
                    <a:pt x="107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05400" y="838200"/>
            <a:ext cx="2438400" cy="2743200"/>
            <a:chOff x="5105400" y="838200"/>
            <a:chExt cx="2438400" cy="2743200"/>
          </a:xfrm>
        </p:grpSpPr>
        <p:sp>
          <p:nvSpPr>
            <p:cNvPr id="1987603" name="AutoShape 19"/>
            <p:cNvSpPr>
              <a:spLocks noChangeArrowheads="1"/>
            </p:cNvSpPr>
            <p:nvPr/>
          </p:nvSpPr>
          <p:spPr bwMode="auto">
            <a:xfrm>
              <a:off x="5105400" y="838200"/>
              <a:ext cx="2438400" cy="1498600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Verdana" charset="0"/>
                  <a:ea typeface="ＭＳ Ｐゴシック"/>
                  <a:cs typeface="ＭＳ Ｐゴシック"/>
                </a:rPr>
                <a:t>Branch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Verdana" charset="0"/>
                  <a:ea typeface="ＭＳ Ｐゴシック"/>
                  <a:cs typeface="ＭＳ Ｐゴシック"/>
                </a:rPr>
                <a:t>Resolution</a:t>
              </a:r>
            </a:p>
          </p:txBody>
        </p:sp>
        <p:sp>
          <p:nvSpPr>
            <p:cNvPr id="1987613" name="Freeform 29"/>
            <p:cNvSpPr>
              <a:spLocks/>
            </p:cNvSpPr>
            <p:nvPr/>
          </p:nvSpPr>
          <p:spPr bwMode="auto">
            <a:xfrm>
              <a:off x="6184900" y="1943100"/>
              <a:ext cx="706438" cy="1638300"/>
            </a:xfrm>
            <a:custGeom>
              <a:avLst/>
              <a:gdLst/>
              <a:ahLst/>
              <a:cxnLst>
                <a:cxn ang="0">
                  <a:pos x="0" y="1032"/>
                </a:cxn>
                <a:cxn ang="0">
                  <a:pos x="384" y="680"/>
                </a:cxn>
                <a:cxn ang="0">
                  <a:pos x="368" y="192"/>
                </a:cxn>
                <a:cxn ang="0">
                  <a:pos x="200" y="0"/>
                </a:cxn>
              </a:cxnLst>
              <a:rect l="0" t="0" r="r" b="b"/>
              <a:pathLst>
                <a:path w="445" h="1032">
                  <a:moveTo>
                    <a:pt x="0" y="1032"/>
                  </a:moveTo>
                  <a:cubicBezTo>
                    <a:pt x="161" y="926"/>
                    <a:pt x="323" y="820"/>
                    <a:pt x="384" y="680"/>
                  </a:cubicBezTo>
                  <a:cubicBezTo>
                    <a:pt x="445" y="540"/>
                    <a:pt x="399" y="305"/>
                    <a:pt x="368" y="192"/>
                  </a:cubicBezTo>
                  <a:cubicBezTo>
                    <a:pt x="337" y="79"/>
                    <a:pt x="228" y="33"/>
                    <a:pt x="200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87614" name="Text Box 30"/>
          <p:cNvSpPr txBox="1">
            <a:spLocks noChangeArrowheads="1"/>
          </p:cNvSpPr>
          <p:nvPr/>
        </p:nvSpPr>
        <p:spPr bwMode="auto">
          <a:xfrm>
            <a:off x="6362700" y="3360738"/>
            <a:ext cx="13938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2265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Table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to quickly recover rename table on branch </a:t>
            </a:r>
            <a:r>
              <a:rPr lang="en-US" dirty="0" err="1"/>
              <a:t>mispredicts</a:t>
            </a:r>
            <a:endParaRPr lang="en-US" dirty="0"/>
          </a:p>
          <a:p>
            <a:r>
              <a:rPr lang="en-US" dirty="0"/>
              <a:t>MIPS R10K only has four snapshots for each of four outstanding speculative branches</a:t>
            </a:r>
          </a:p>
          <a:p>
            <a:r>
              <a:rPr lang="en-US" dirty="0"/>
              <a:t>Alpha 21264 has 80 snapshots, one per ROB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2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3 out on Friday, due Monday April 6</a:t>
            </a:r>
          </a:p>
          <a:p>
            <a:r>
              <a:rPr lang="en-US" dirty="0"/>
              <a:t>PS 3 due Monday March 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D4F1-ACE6-1045-95DB-F7171134E652}" type="slidenum">
              <a:rPr lang="en-US"/>
              <a:pPr/>
              <a:t>27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11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 next week on </a:t>
            </a:r>
            <a:r>
              <a:rPr lang="en-US" dirty="0" err="1"/>
              <a:t>OoO</a:t>
            </a:r>
            <a:r>
              <a:rPr lang="en-US" dirty="0"/>
              <a:t> superscalar microprocessors</a:t>
            </a:r>
          </a:p>
          <a:p>
            <a:r>
              <a:rPr lang="en-US" dirty="0"/>
              <a:t>Discussion meeting in SDH 240, Monday 3:30-4:30</a:t>
            </a:r>
          </a:p>
          <a:p>
            <a:pPr lvl="1"/>
            <a:r>
              <a:rPr lang="en-US" dirty="0"/>
              <a:t>New regular meeting time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39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Instruction Fetch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Performance of speculative out-of-order machines often limited by instruction fetch bandwidth</a:t>
            </a:r>
          </a:p>
          <a:p>
            <a:pPr lvl="1"/>
            <a:r>
              <a:rPr lang="en-US"/>
              <a:t>speculative execution can fetch 2-3x more instructions than are committed</a:t>
            </a:r>
          </a:p>
          <a:p>
            <a:pPr lvl="1"/>
            <a:r>
              <a:rPr lang="en-US"/>
              <a:t>mispredict penalties dominated by time to refill instruction window</a:t>
            </a:r>
          </a:p>
          <a:p>
            <a:pPr lvl="1"/>
            <a:r>
              <a:rPr lang="en-US"/>
              <a:t>taken branches are particularly troublesome</a:t>
            </a:r>
          </a:p>
          <a:p>
            <a:pPr lvl="1"/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292100"/>
          </a:xfrm>
        </p:spPr>
        <p:txBody>
          <a:bodyPr/>
          <a:lstStyle/>
          <a:p>
            <a:fld id="{66AAD4F1-ACE6-1045-95DB-F7171134E652}" type="slidenum">
              <a:rPr lang="en-US"/>
              <a:pPr/>
              <a:t>29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C00F-7AED-EE49-AEA0-7BC7E311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Lecturer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3026-480D-7944-A05A-9AE4E41E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slides are from last year’s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BB264-DB2E-4740-969B-6C552B1C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54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Taken Branch Bandwidth</a:t>
            </a:r>
            <a:br>
              <a:rPr lang="en-US"/>
            </a:br>
            <a:r>
              <a:rPr lang="en-US"/>
              <a:t>(Alpha 21264 I-Cache)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4876800"/>
            <a:ext cx="6629400" cy="1676400"/>
          </a:xfrm>
        </p:spPr>
        <p:txBody>
          <a:bodyPr/>
          <a:lstStyle/>
          <a:p>
            <a:r>
              <a:rPr lang="en-US" sz="2000" dirty="0"/>
              <a:t>Fold 2-way tags and BTB into predicted next block</a:t>
            </a:r>
          </a:p>
          <a:p>
            <a:r>
              <a:rPr lang="en-US" sz="2000" dirty="0"/>
              <a:t>Take tag checks, inst. decode, branch predict out of loop</a:t>
            </a:r>
          </a:p>
          <a:p>
            <a:r>
              <a:rPr lang="en-US" sz="2000" dirty="0"/>
              <a:t>Raw RAM speed on critical loop (1 cycle at ~1 GHz)</a:t>
            </a:r>
          </a:p>
          <a:p>
            <a:r>
              <a:rPr lang="en-US" sz="2000" dirty="0"/>
              <a:t>2-bit hysteresis counter per block prevents overtraining</a:t>
            </a:r>
          </a:p>
        </p:txBody>
      </p:sp>
      <p:grpSp>
        <p:nvGrpSpPr>
          <p:cNvPr id="176178" name="Group 50"/>
          <p:cNvGrpSpPr>
            <a:grpSpLocks/>
          </p:cNvGrpSpPr>
          <p:nvPr/>
        </p:nvGrpSpPr>
        <p:grpSpPr bwMode="auto">
          <a:xfrm>
            <a:off x="685800" y="1143000"/>
            <a:ext cx="8305800" cy="4648200"/>
            <a:chOff x="480" y="720"/>
            <a:chExt cx="5232" cy="2928"/>
          </a:xfrm>
        </p:grpSpPr>
        <p:sp>
          <p:nvSpPr>
            <p:cNvPr id="176132" name="Rectangle 4"/>
            <p:cNvSpPr>
              <a:spLocks noChangeArrowheads="1"/>
            </p:cNvSpPr>
            <p:nvPr/>
          </p:nvSpPr>
          <p:spPr bwMode="auto">
            <a:xfrm>
              <a:off x="3600" y="1440"/>
              <a:ext cx="1104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Cached Instructions</a:t>
              </a:r>
            </a:p>
          </p:txBody>
        </p:sp>
        <p:sp>
          <p:nvSpPr>
            <p:cNvPr id="176133" name="Rectangle 5"/>
            <p:cNvSpPr>
              <a:spLocks noChangeArrowheads="1"/>
            </p:cNvSpPr>
            <p:nvPr/>
          </p:nvSpPr>
          <p:spPr bwMode="auto">
            <a:xfrm>
              <a:off x="2208" y="1440"/>
              <a:ext cx="720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Line Predict</a:t>
              </a:r>
            </a:p>
          </p:txBody>
        </p:sp>
        <p:sp>
          <p:nvSpPr>
            <p:cNvPr id="176134" name="Rectangle 6"/>
            <p:cNvSpPr>
              <a:spLocks noChangeArrowheads="1"/>
            </p:cNvSpPr>
            <p:nvPr/>
          </p:nvSpPr>
          <p:spPr bwMode="auto">
            <a:xfrm>
              <a:off x="2928" y="1440"/>
              <a:ext cx="672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Way Predict</a:t>
              </a:r>
            </a:p>
          </p:txBody>
        </p:sp>
        <p:sp>
          <p:nvSpPr>
            <p:cNvPr id="176135" name="Rectangle 7"/>
            <p:cNvSpPr>
              <a:spLocks noChangeArrowheads="1"/>
            </p:cNvSpPr>
            <p:nvPr/>
          </p:nvSpPr>
          <p:spPr bwMode="auto">
            <a:xfrm>
              <a:off x="4704" y="1440"/>
              <a:ext cx="432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Way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176137" name="Rectangle 9"/>
            <p:cNvSpPr>
              <a:spLocks noChangeArrowheads="1"/>
            </p:cNvSpPr>
            <p:nvPr/>
          </p:nvSpPr>
          <p:spPr bwMode="auto">
            <a:xfrm>
              <a:off x="5136" y="1440"/>
              <a:ext cx="432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Way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</a:p>
          </p:txBody>
        </p:sp>
        <p:sp>
          <p:nvSpPr>
            <p:cNvPr id="176139" name="Freeform 11"/>
            <p:cNvSpPr>
              <a:spLocks/>
            </p:cNvSpPr>
            <p:nvPr/>
          </p:nvSpPr>
          <p:spPr bwMode="auto">
            <a:xfrm>
              <a:off x="1872" y="1824"/>
              <a:ext cx="96" cy="288"/>
            </a:xfrm>
            <a:custGeom>
              <a:avLst/>
              <a:gdLst>
                <a:gd name="T0" fmla="*/ 0 w 96"/>
                <a:gd name="T1" fmla="*/ 288 h 288"/>
                <a:gd name="T2" fmla="*/ 96 w 96"/>
                <a:gd name="T3" fmla="*/ 240 h 288"/>
                <a:gd name="T4" fmla="*/ 96 w 96"/>
                <a:gd name="T5" fmla="*/ 48 h 288"/>
                <a:gd name="T6" fmla="*/ 0 w 96"/>
                <a:gd name="T7" fmla="*/ 0 h 288"/>
                <a:gd name="T8" fmla="*/ 0 w 96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88">
                  <a:moveTo>
                    <a:pt x="0" y="288"/>
                  </a:moveTo>
                  <a:lnTo>
                    <a:pt x="96" y="240"/>
                  </a:lnTo>
                  <a:lnTo>
                    <a:pt x="96" y="48"/>
                  </a:lnTo>
                  <a:lnTo>
                    <a:pt x="0" y="0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>
              <a:off x="1968" y="1968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42" name="Oval 14"/>
            <p:cNvSpPr>
              <a:spLocks noChangeArrowheads="1"/>
            </p:cNvSpPr>
            <p:nvPr/>
          </p:nvSpPr>
          <p:spPr bwMode="auto">
            <a:xfrm>
              <a:off x="4704" y="3072"/>
              <a:ext cx="384" cy="1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=?</a:t>
              </a:r>
            </a:p>
          </p:txBody>
        </p:sp>
        <p:sp>
          <p:nvSpPr>
            <p:cNvPr id="176144" name="Oval 16"/>
            <p:cNvSpPr>
              <a:spLocks noChangeArrowheads="1"/>
            </p:cNvSpPr>
            <p:nvPr/>
          </p:nvSpPr>
          <p:spPr bwMode="auto">
            <a:xfrm>
              <a:off x="5184" y="3072"/>
              <a:ext cx="384" cy="1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=?</a:t>
              </a:r>
            </a:p>
          </p:txBody>
        </p:sp>
        <p:sp>
          <p:nvSpPr>
            <p:cNvPr id="176145" name="Freeform 17"/>
            <p:cNvSpPr>
              <a:spLocks/>
            </p:cNvSpPr>
            <p:nvPr/>
          </p:nvSpPr>
          <p:spPr bwMode="auto">
            <a:xfrm>
              <a:off x="1680" y="2064"/>
              <a:ext cx="1584" cy="576"/>
            </a:xfrm>
            <a:custGeom>
              <a:avLst/>
              <a:gdLst>
                <a:gd name="T0" fmla="*/ 1488 w 1488"/>
                <a:gd name="T1" fmla="*/ 384 h 576"/>
                <a:gd name="T2" fmla="*/ 1488 w 1488"/>
                <a:gd name="T3" fmla="*/ 576 h 576"/>
                <a:gd name="T4" fmla="*/ 0 w 1488"/>
                <a:gd name="T5" fmla="*/ 576 h 576"/>
                <a:gd name="T6" fmla="*/ 0 w 1488"/>
                <a:gd name="T7" fmla="*/ 0 h 576"/>
                <a:gd name="T8" fmla="*/ 192 w 1488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8" h="576">
                  <a:moveTo>
                    <a:pt x="1488" y="384"/>
                  </a:moveTo>
                  <a:lnTo>
                    <a:pt x="1488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47" name="Line 19"/>
            <p:cNvSpPr>
              <a:spLocks noChangeShapeType="1"/>
            </p:cNvSpPr>
            <p:nvPr/>
          </p:nvSpPr>
          <p:spPr bwMode="auto">
            <a:xfrm>
              <a:off x="2544" y="244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48" name="Text Box 20"/>
            <p:cNvSpPr txBox="1">
              <a:spLocks noChangeArrowheads="1"/>
            </p:cNvSpPr>
            <p:nvPr/>
          </p:nvSpPr>
          <p:spPr bwMode="auto">
            <a:xfrm>
              <a:off x="1872" y="2640"/>
              <a:ext cx="11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rPr>
                <a:t>fast fetch path</a:t>
              </a:r>
            </a:p>
          </p:txBody>
        </p:sp>
        <p:sp>
          <p:nvSpPr>
            <p:cNvPr id="176149" name="Line 21"/>
            <p:cNvSpPr>
              <a:spLocks noChangeShapeType="1"/>
            </p:cNvSpPr>
            <p:nvPr/>
          </p:nvSpPr>
          <p:spPr bwMode="auto">
            <a:xfrm>
              <a:off x="417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51" name="Line 23"/>
            <p:cNvSpPr>
              <a:spLocks noChangeShapeType="1"/>
            </p:cNvSpPr>
            <p:nvPr/>
          </p:nvSpPr>
          <p:spPr bwMode="auto">
            <a:xfrm flipV="1">
              <a:off x="4080" y="2496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52" name="Rectangle 24"/>
            <p:cNvSpPr>
              <a:spLocks noChangeArrowheads="1"/>
            </p:cNvSpPr>
            <p:nvPr/>
          </p:nvSpPr>
          <p:spPr bwMode="auto">
            <a:xfrm>
              <a:off x="720" y="816"/>
              <a:ext cx="1056" cy="67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PC Generation</a:t>
              </a:r>
            </a:p>
          </p:txBody>
        </p:sp>
        <p:sp>
          <p:nvSpPr>
            <p:cNvPr id="176153" name="Rectangle 25"/>
            <p:cNvSpPr>
              <a:spLocks noChangeArrowheads="1"/>
            </p:cNvSpPr>
            <p:nvPr/>
          </p:nvSpPr>
          <p:spPr bwMode="auto">
            <a:xfrm>
              <a:off x="720" y="2016"/>
              <a:ext cx="720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</p:txBody>
        </p:sp>
        <p:sp>
          <p:nvSpPr>
            <p:cNvPr id="176154" name="Line 26"/>
            <p:cNvSpPr>
              <a:spLocks noChangeShapeType="1"/>
            </p:cNvSpPr>
            <p:nvPr/>
          </p:nvSpPr>
          <p:spPr bwMode="auto">
            <a:xfrm>
              <a:off x="1056" y="1488"/>
              <a:ext cx="0" cy="52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55" name="Line 27"/>
            <p:cNvSpPr>
              <a:spLocks noChangeShapeType="1"/>
            </p:cNvSpPr>
            <p:nvPr/>
          </p:nvSpPr>
          <p:spPr bwMode="auto">
            <a:xfrm>
              <a:off x="1056" y="1872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56" name="Freeform 28"/>
            <p:cNvSpPr>
              <a:spLocks/>
            </p:cNvSpPr>
            <p:nvPr/>
          </p:nvSpPr>
          <p:spPr bwMode="auto">
            <a:xfrm>
              <a:off x="480" y="1200"/>
              <a:ext cx="576" cy="1152"/>
            </a:xfrm>
            <a:custGeom>
              <a:avLst/>
              <a:gdLst>
                <a:gd name="T0" fmla="*/ 576 w 576"/>
                <a:gd name="T1" fmla="*/ 1008 h 1152"/>
                <a:gd name="T2" fmla="*/ 576 w 576"/>
                <a:gd name="T3" fmla="*/ 1152 h 1152"/>
                <a:gd name="T4" fmla="*/ 0 w 576"/>
                <a:gd name="T5" fmla="*/ 1152 h 1152"/>
                <a:gd name="T6" fmla="*/ 0 w 576"/>
                <a:gd name="T7" fmla="*/ 0 h 1152"/>
                <a:gd name="T8" fmla="*/ 240 w 576"/>
                <a:gd name="T9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52">
                  <a:moveTo>
                    <a:pt x="576" y="1008"/>
                  </a:moveTo>
                  <a:lnTo>
                    <a:pt x="576" y="1152"/>
                  </a:lnTo>
                  <a:lnTo>
                    <a:pt x="0" y="1152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 flipH="1">
              <a:off x="1776" y="864"/>
              <a:ext cx="28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59" name="Text Box 31"/>
            <p:cNvSpPr txBox="1">
              <a:spLocks noChangeArrowheads="1"/>
            </p:cNvSpPr>
            <p:nvPr/>
          </p:nvSpPr>
          <p:spPr bwMode="auto">
            <a:xfrm>
              <a:off x="2064" y="720"/>
              <a:ext cx="1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Branch Prediction</a:t>
              </a:r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 flipH="1">
              <a:off x="1776" y="1056"/>
              <a:ext cx="28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61" name="Text Box 33"/>
            <p:cNvSpPr txBox="1">
              <a:spLocks noChangeArrowheads="1"/>
            </p:cNvSpPr>
            <p:nvPr/>
          </p:nvSpPr>
          <p:spPr bwMode="auto">
            <a:xfrm>
              <a:off x="2064" y="912"/>
              <a:ext cx="1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Instruction Decode</a:t>
              </a:r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 flipH="1">
              <a:off x="1776" y="1248"/>
              <a:ext cx="28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65" name="Text Box 37"/>
            <p:cNvSpPr txBox="1">
              <a:spLocks noChangeArrowheads="1"/>
            </p:cNvSpPr>
            <p:nvPr/>
          </p:nvSpPr>
          <p:spPr bwMode="auto">
            <a:xfrm>
              <a:off x="2064" y="1104"/>
              <a:ext cx="1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Validity Checks</a:t>
              </a:r>
            </a:p>
          </p:txBody>
        </p:sp>
        <p:sp>
          <p:nvSpPr>
            <p:cNvPr id="176166" name="Text Box 38"/>
            <p:cNvSpPr txBox="1">
              <a:spLocks noChangeArrowheads="1"/>
            </p:cNvSpPr>
            <p:nvPr/>
          </p:nvSpPr>
          <p:spPr bwMode="auto">
            <a:xfrm>
              <a:off x="3552" y="2400"/>
              <a:ext cx="5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4 insts</a:t>
              </a:r>
            </a:p>
          </p:txBody>
        </p:sp>
        <p:sp>
          <p:nvSpPr>
            <p:cNvPr id="176167" name="Freeform 39"/>
            <p:cNvSpPr>
              <a:spLocks/>
            </p:cNvSpPr>
            <p:nvPr/>
          </p:nvSpPr>
          <p:spPr bwMode="auto">
            <a:xfrm>
              <a:off x="1536" y="1872"/>
              <a:ext cx="3792" cy="1200"/>
            </a:xfrm>
            <a:custGeom>
              <a:avLst/>
              <a:gdLst>
                <a:gd name="T0" fmla="*/ 0 w 3840"/>
                <a:gd name="T1" fmla="*/ 0 h 1344"/>
                <a:gd name="T2" fmla="*/ 0 w 3840"/>
                <a:gd name="T3" fmla="*/ 1200 h 1344"/>
                <a:gd name="T4" fmla="*/ 3840 w 3840"/>
                <a:gd name="T5" fmla="*/ 1200 h 1344"/>
                <a:gd name="T6" fmla="*/ 3840 w 3840"/>
                <a:gd name="T7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0" h="1344">
                  <a:moveTo>
                    <a:pt x="0" y="0"/>
                  </a:moveTo>
                  <a:lnTo>
                    <a:pt x="0" y="1200"/>
                  </a:lnTo>
                  <a:lnTo>
                    <a:pt x="3840" y="1200"/>
                  </a:lnTo>
                  <a:lnTo>
                    <a:pt x="3840" y="1344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68" name="Line 40"/>
            <p:cNvSpPr>
              <a:spLocks noChangeShapeType="1"/>
            </p:cNvSpPr>
            <p:nvPr/>
          </p:nvSpPr>
          <p:spPr bwMode="auto">
            <a:xfrm>
              <a:off x="4800" y="2928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69" name="Line 41"/>
            <p:cNvSpPr>
              <a:spLocks noChangeShapeType="1"/>
            </p:cNvSpPr>
            <p:nvPr/>
          </p:nvSpPr>
          <p:spPr bwMode="auto">
            <a:xfrm>
              <a:off x="4944" y="2448"/>
              <a:ext cx="0" cy="62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70" name="Line 42"/>
            <p:cNvSpPr>
              <a:spLocks noChangeShapeType="1"/>
            </p:cNvSpPr>
            <p:nvPr/>
          </p:nvSpPr>
          <p:spPr bwMode="auto">
            <a:xfrm flipH="1">
              <a:off x="5472" y="2448"/>
              <a:ext cx="0" cy="62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4512" y="3360"/>
              <a:ext cx="1200" cy="28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Hit/Miss/Way</a:t>
              </a:r>
            </a:p>
          </p:txBody>
        </p:sp>
        <p:sp>
          <p:nvSpPr>
            <p:cNvPr id="176172" name="Line 44"/>
            <p:cNvSpPr>
              <a:spLocks noChangeShapeType="1"/>
            </p:cNvSpPr>
            <p:nvPr/>
          </p:nvSpPr>
          <p:spPr bwMode="auto">
            <a:xfrm>
              <a:off x="4896" y="3264"/>
              <a:ext cx="0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73" name="Line 45"/>
            <p:cNvSpPr>
              <a:spLocks noChangeShapeType="1"/>
            </p:cNvSpPr>
            <p:nvPr/>
          </p:nvSpPr>
          <p:spPr bwMode="auto">
            <a:xfrm>
              <a:off x="5424" y="3264"/>
              <a:ext cx="0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6175" name="Freeform 47"/>
            <p:cNvSpPr>
              <a:spLocks/>
            </p:cNvSpPr>
            <p:nvPr/>
          </p:nvSpPr>
          <p:spPr bwMode="auto">
            <a:xfrm>
              <a:off x="1536" y="1488"/>
              <a:ext cx="384" cy="336"/>
            </a:xfrm>
            <a:custGeom>
              <a:avLst/>
              <a:gdLst>
                <a:gd name="T0" fmla="*/ 0 w 384"/>
                <a:gd name="T1" fmla="*/ 0 h 336"/>
                <a:gd name="T2" fmla="*/ 0 w 384"/>
                <a:gd name="T3" fmla="*/ 144 h 336"/>
                <a:gd name="T4" fmla="*/ 384 w 384"/>
                <a:gd name="T5" fmla="*/ 144 h 336"/>
                <a:gd name="T6" fmla="*/ 384 w 38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36">
                  <a:moveTo>
                    <a:pt x="0" y="0"/>
                  </a:moveTo>
                  <a:lnTo>
                    <a:pt x="0" y="144"/>
                  </a:lnTo>
                  <a:lnTo>
                    <a:pt x="384" y="144"/>
                  </a:lnTo>
                  <a:lnTo>
                    <a:pt x="384" y="33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292100"/>
          </a:xfrm>
        </p:spPr>
        <p:txBody>
          <a:bodyPr/>
          <a:lstStyle/>
          <a:p>
            <a:fld id="{66AAD4F1-ACE6-1045-95DB-F7171134E652}" type="slidenum">
              <a:rPr lang="en-US"/>
              <a:pPr/>
              <a:t>30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104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Tournament Branch Predictor</a:t>
            </a:r>
            <a:br>
              <a:rPr lang="en-US"/>
            </a:br>
            <a:r>
              <a:rPr lang="en-US"/>
              <a:t>(Alpha 21264)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Choice predictor learns whether best to use local or global branch history in predicting next branch</a:t>
            </a:r>
          </a:p>
          <a:p>
            <a:r>
              <a:rPr lang="en-US" sz="2400" dirty="0"/>
              <a:t>Global history is speculatively updated but restored on </a:t>
            </a:r>
            <a:r>
              <a:rPr lang="en-US" sz="2400" dirty="0" err="1"/>
              <a:t>mispredict</a:t>
            </a:r>
            <a:endParaRPr lang="en-US" sz="2400" dirty="0"/>
          </a:p>
          <a:p>
            <a:r>
              <a:rPr lang="en-US" sz="2400" dirty="0"/>
              <a:t>Claim 90-100% success on range of applications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762000" y="3124200"/>
            <a:ext cx="1447800" cy="1371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Local history table (1,024x10b)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838200" y="4876800"/>
            <a:ext cx="1371600" cy="304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PC</a:t>
            </a:r>
          </a:p>
        </p:txBody>
      </p:sp>
      <p:sp>
        <p:nvSpPr>
          <p:cNvPr id="177158" name="Line 6"/>
          <p:cNvSpPr>
            <a:spLocks noChangeShapeType="1"/>
          </p:cNvSpPr>
          <p:nvPr/>
        </p:nvSpPr>
        <p:spPr bwMode="auto">
          <a:xfrm flipV="1">
            <a:off x="1524000" y="4495800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2590800" y="3124200"/>
            <a:ext cx="1371600" cy="137953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Local prediction (1,024x3b)</a:t>
            </a: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>
            <a:off x="2209800" y="3886200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4419600" y="3124200"/>
            <a:ext cx="2133600" cy="838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Global Prediction (4,096x2b)</a:t>
            </a:r>
          </a:p>
        </p:txBody>
      </p:sp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5562600" y="4572000"/>
            <a:ext cx="2133600" cy="838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Choice Prediction (4,096x2b)</a:t>
            </a:r>
          </a:p>
        </p:txBody>
      </p: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5867400" y="5715000"/>
            <a:ext cx="27432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Global History (12b)</a:t>
            </a:r>
          </a:p>
        </p:txBody>
      </p:sp>
      <p:sp>
        <p:nvSpPr>
          <p:cNvPr id="177167" name="Freeform 15"/>
          <p:cNvSpPr>
            <a:spLocks/>
          </p:cNvSpPr>
          <p:nvPr/>
        </p:nvSpPr>
        <p:spPr bwMode="auto">
          <a:xfrm>
            <a:off x="3200400" y="50292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912 w 1056"/>
              <a:gd name="T5" fmla="*/ 240 h 240"/>
              <a:gd name="T6" fmla="*/ 144 w 1056"/>
              <a:gd name="T7" fmla="*/ 240 h 240"/>
              <a:gd name="T8" fmla="*/ 0 w 1056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912" y="240"/>
                </a:lnTo>
                <a:lnTo>
                  <a:pt x="144" y="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3505200" y="44958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4648200" y="3962400"/>
            <a:ext cx="0" cy="1066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 flipH="1">
            <a:off x="4724400" y="52578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77171" name="Line 19"/>
          <p:cNvSpPr>
            <a:spLocks noChangeShapeType="1"/>
          </p:cNvSpPr>
          <p:nvPr/>
        </p:nvSpPr>
        <p:spPr bwMode="auto">
          <a:xfrm>
            <a:off x="4038600" y="5410200"/>
            <a:ext cx="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77172" name="Line 20"/>
          <p:cNvSpPr>
            <a:spLocks noChangeShapeType="1"/>
          </p:cNvSpPr>
          <p:nvPr/>
        </p:nvSpPr>
        <p:spPr bwMode="auto">
          <a:xfrm>
            <a:off x="4038600" y="5867400"/>
            <a:ext cx="1828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77173" name="Freeform 21"/>
          <p:cNvSpPr>
            <a:spLocks/>
          </p:cNvSpPr>
          <p:nvPr/>
        </p:nvSpPr>
        <p:spPr bwMode="auto">
          <a:xfrm>
            <a:off x="6553200" y="3505200"/>
            <a:ext cx="1600200" cy="2209800"/>
          </a:xfrm>
          <a:custGeom>
            <a:avLst/>
            <a:gdLst>
              <a:gd name="T0" fmla="*/ 1008 w 1008"/>
              <a:gd name="T1" fmla="*/ 1392 h 1392"/>
              <a:gd name="T2" fmla="*/ 1008 w 1008"/>
              <a:gd name="T3" fmla="*/ 0 h 1392"/>
              <a:gd name="T4" fmla="*/ 0 w 1008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392">
                <a:moveTo>
                  <a:pt x="1008" y="1392"/>
                </a:moveTo>
                <a:lnTo>
                  <a:pt x="1008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77175" name="Line 23"/>
          <p:cNvSpPr>
            <a:spLocks noChangeShapeType="1"/>
          </p:cNvSpPr>
          <p:nvPr/>
        </p:nvSpPr>
        <p:spPr bwMode="auto">
          <a:xfrm flipH="1">
            <a:off x="7696200" y="4953000"/>
            <a:ext cx="45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2514600" y="5638800"/>
            <a:ext cx="142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Prediction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292100"/>
          </a:xfrm>
        </p:spPr>
        <p:txBody>
          <a:bodyPr/>
          <a:lstStyle/>
          <a:p>
            <a:fld id="{66AAD4F1-ACE6-1045-95DB-F7171134E652}" type="slidenum">
              <a:rPr lang="en-US"/>
              <a:pPr/>
              <a:t>31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75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Taken Branch Limit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Integer codes have a taken branch every 6-9 instructions</a:t>
            </a:r>
          </a:p>
          <a:p>
            <a:r>
              <a:rPr lang="en-US"/>
              <a:t>To avoid fetch bottleneck, must execute multiple taken branches per cycle when increasing performance</a:t>
            </a:r>
          </a:p>
          <a:p>
            <a:r>
              <a:rPr lang="en-US"/>
              <a:t>This implies:</a:t>
            </a:r>
          </a:p>
          <a:p>
            <a:pPr lvl="1"/>
            <a:r>
              <a:rPr lang="en-US"/>
              <a:t>predicting multiple branches per cycle</a:t>
            </a:r>
          </a:p>
          <a:p>
            <a:pPr lvl="1"/>
            <a:r>
              <a:rPr lang="en-US"/>
              <a:t>fetching multiple non-contiguous blocks per cycle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292100"/>
          </a:xfrm>
        </p:spPr>
        <p:txBody>
          <a:bodyPr/>
          <a:lstStyle/>
          <a:p>
            <a:fld id="{66AAD4F1-ACE6-1045-95DB-F7171134E652}" type="slidenum">
              <a:rPr lang="en-US"/>
              <a:pPr/>
              <a:t>32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72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Address Cache</a:t>
            </a:r>
            <a:br>
              <a:rPr lang="en-US"/>
            </a:br>
            <a:r>
              <a:rPr lang="en-US"/>
              <a:t>(Yeh, Marr, Patt)</a:t>
            </a: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390525" y="5534025"/>
            <a:ext cx="795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55563" y="4872038"/>
            <a:ext cx="18796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1261" name="Freeform 13"/>
          <p:cNvSpPr>
            <a:spLocks/>
          </p:cNvSpPr>
          <p:nvPr/>
        </p:nvSpPr>
        <p:spPr bwMode="auto">
          <a:xfrm>
            <a:off x="1109663" y="4478338"/>
            <a:ext cx="839787" cy="153987"/>
          </a:xfrm>
          <a:custGeom>
            <a:avLst/>
            <a:gdLst>
              <a:gd name="T0" fmla="*/ 0 w 529"/>
              <a:gd name="T1" fmla="*/ 96 h 97"/>
              <a:gd name="T2" fmla="*/ 48 w 529"/>
              <a:gd name="T3" fmla="*/ 48 h 97"/>
              <a:gd name="T4" fmla="*/ 240 w 529"/>
              <a:gd name="T5" fmla="*/ 48 h 97"/>
              <a:gd name="T6" fmla="*/ 288 w 529"/>
              <a:gd name="T7" fmla="*/ 0 h 97"/>
              <a:gd name="T8" fmla="*/ 336 w 529"/>
              <a:gd name="T9" fmla="*/ 48 h 97"/>
              <a:gd name="T10" fmla="*/ 480 w 529"/>
              <a:gd name="T11" fmla="*/ 48 h 97"/>
              <a:gd name="T12" fmla="*/ 528 w 529"/>
              <a:gd name="T1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9" h="97">
                <a:moveTo>
                  <a:pt x="0" y="96"/>
                </a:moveTo>
                <a:lnTo>
                  <a:pt x="48" y="48"/>
                </a:lnTo>
                <a:lnTo>
                  <a:pt x="240" y="48"/>
                </a:lnTo>
                <a:lnTo>
                  <a:pt x="288" y="0"/>
                </a:lnTo>
                <a:lnTo>
                  <a:pt x="336" y="48"/>
                </a:lnTo>
                <a:lnTo>
                  <a:pt x="480" y="48"/>
                </a:lnTo>
                <a:lnTo>
                  <a:pt x="528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1262" name="Freeform 14"/>
          <p:cNvSpPr>
            <a:spLocks/>
          </p:cNvSpPr>
          <p:nvPr/>
        </p:nvSpPr>
        <p:spPr bwMode="auto">
          <a:xfrm>
            <a:off x="42863" y="4630738"/>
            <a:ext cx="1906587" cy="153987"/>
          </a:xfrm>
          <a:custGeom>
            <a:avLst/>
            <a:gdLst>
              <a:gd name="T0" fmla="*/ 0 w 1201"/>
              <a:gd name="T1" fmla="*/ 96 h 97"/>
              <a:gd name="T2" fmla="*/ 48 w 1201"/>
              <a:gd name="T3" fmla="*/ 48 h 97"/>
              <a:gd name="T4" fmla="*/ 240 w 1201"/>
              <a:gd name="T5" fmla="*/ 48 h 97"/>
              <a:gd name="T6" fmla="*/ 288 w 1201"/>
              <a:gd name="T7" fmla="*/ 0 h 97"/>
              <a:gd name="T8" fmla="*/ 336 w 1201"/>
              <a:gd name="T9" fmla="*/ 48 h 97"/>
              <a:gd name="T10" fmla="*/ 1152 w 1201"/>
              <a:gd name="T11" fmla="*/ 48 h 97"/>
              <a:gd name="T12" fmla="*/ 1200 w 1201"/>
              <a:gd name="T1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1" h="97">
                <a:moveTo>
                  <a:pt x="0" y="96"/>
                </a:moveTo>
                <a:lnTo>
                  <a:pt x="48" y="48"/>
                </a:lnTo>
                <a:lnTo>
                  <a:pt x="240" y="48"/>
                </a:lnTo>
                <a:lnTo>
                  <a:pt x="288" y="0"/>
                </a:lnTo>
                <a:lnTo>
                  <a:pt x="336" y="48"/>
                </a:lnTo>
                <a:lnTo>
                  <a:pt x="1152" y="48"/>
                </a:lnTo>
                <a:lnTo>
                  <a:pt x="120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1109663" y="487203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1264" name="Rectangle 16"/>
          <p:cNvSpPr>
            <a:spLocks noChangeArrowheads="1"/>
          </p:cNvSpPr>
          <p:nvPr/>
        </p:nvSpPr>
        <p:spPr bwMode="auto">
          <a:xfrm>
            <a:off x="714375" y="3879850"/>
            <a:ext cx="50584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PC</a:t>
            </a:r>
          </a:p>
        </p:txBody>
      </p:sp>
      <p:sp>
        <p:nvSpPr>
          <p:cNvPr id="181266" name="Freeform 18"/>
          <p:cNvSpPr>
            <a:spLocks/>
          </p:cNvSpPr>
          <p:nvPr/>
        </p:nvSpPr>
        <p:spPr bwMode="auto">
          <a:xfrm>
            <a:off x="1566863" y="2573338"/>
            <a:ext cx="611187" cy="1830387"/>
          </a:xfrm>
          <a:custGeom>
            <a:avLst/>
            <a:gdLst>
              <a:gd name="T0" fmla="*/ 0 w 385"/>
              <a:gd name="T1" fmla="*/ 1152 h 1153"/>
              <a:gd name="T2" fmla="*/ 0 w 385"/>
              <a:gd name="T3" fmla="*/ 0 h 1153"/>
              <a:gd name="T4" fmla="*/ 384 w 385"/>
              <a:gd name="T5" fmla="*/ 0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5" h="1153">
                <a:moveTo>
                  <a:pt x="0" y="1152"/>
                </a:move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1268" name="Line 20"/>
          <p:cNvSpPr>
            <a:spLocks noChangeShapeType="1"/>
          </p:cNvSpPr>
          <p:nvPr/>
        </p:nvSpPr>
        <p:spPr bwMode="auto">
          <a:xfrm flipH="1">
            <a:off x="1484313" y="3570288"/>
            <a:ext cx="1651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1616075" y="3430588"/>
            <a:ext cx="2760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k</a:t>
            </a:r>
          </a:p>
        </p:txBody>
      </p:sp>
      <p:grpSp>
        <p:nvGrpSpPr>
          <p:cNvPr id="181289" name="Group 41"/>
          <p:cNvGrpSpPr>
            <a:grpSpLocks/>
          </p:cNvGrpSpPr>
          <p:nvPr/>
        </p:nvGrpSpPr>
        <p:grpSpPr bwMode="auto">
          <a:xfrm>
            <a:off x="2278063" y="1531938"/>
            <a:ext cx="1373187" cy="2260600"/>
            <a:chOff x="2532" y="904"/>
            <a:chExt cx="1048" cy="1424"/>
          </a:xfrm>
        </p:grpSpPr>
        <p:sp>
          <p:nvSpPr>
            <p:cNvPr id="181290" name="Rectangle 42"/>
            <p:cNvSpPr>
              <a:spLocks noChangeArrowheads="1"/>
            </p:cNvSpPr>
            <p:nvPr/>
          </p:nvSpPr>
          <p:spPr bwMode="auto">
            <a:xfrm>
              <a:off x="2536" y="904"/>
              <a:ext cx="1040" cy="14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291" name="Line 43"/>
            <p:cNvSpPr>
              <a:spLocks noChangeShapeType="1"/>
            </p:cNvSpPr>
            <p:nvPr/>
          </p:nvSpPr>
          <p:spPr bwMode="auto">
            <a:xfrm>
              <a:off x="2532" y="1040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292" name="Line 44"/>
            <p:cNvSpPr>
              <a:spLocks noChangeShapeType="1"/>
            </p:cNvSpPr>
            <p:nvPr/>
          </p:nvSpPr>
          <p:spPr bwMode="auto">
            <a:xfrm>
              <a:off x="2532" y="1184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293" name="Line 45"/>
            <p:cNvSpPr>
              <a:spLocks noChangeShapeType="1"/>
            </p:cNvSpPr>
            <p:nvPr/>
          </p:nvSpPr>
          <p:spPr bwMode="auto">
            <a:xfrm>
              <a:off x="2532" y="1328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294" name="Line 46"/>
            <p:cNvSpPr>
              <a:spLocks noChangeShapeType="1"/>
            </p:cNvSpPr>
            <p:nvPr/>
          </p:nvSpPr>
          <p:spPr bwMode="auto">
            <a:xfrm>
              <a:off x="2532" y="1472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295" name="Line 47"/>
            <p:cNvSpPr>
              <a:spLocks noChangeShapeType="1"/>
            </p:cNvSpPr>
            <p:nvPr/>
          </p:nvSpPr>
          <p:spPr bwMode="auto">
            <a:xfrm>
              <a:off x="2532" y="1904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296" name="Line 48"/>
            <p:cNvSpPr>
              <a:spLocks noChangeShapeType="1"/>
            </p:cNvSpPr>
            <p:nvPr/>
          </p:nvSpPr>
          <p:spPr bwMode="auto">
            <a:xfrm>
              <a:off x="2532" y="2048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297" name="Line 49"/>
            <p:cNvSpPr>
              <a:spLocks noChangeShapeType="1"/>
            </p:cNvSpPr>
            <p:nvPr/>
          </p:nvSpPr>
          <p:spPr bwMode="auto">
            <a:xfrm>
              <a:off x="2532" y="2192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81298" name="Rectangle 50"/>
          <p:cNvSpPr>
            <a:spLocks noChangeArrowheads="1"/>
          </p:cNvSpPr>
          <p:nvPr/>
        </p:nvSpPr>
        <p:spPr bwMode="auto">
          <a:xfrm>
            <a:off x="2454275" y="1446213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Entry PC</a:t>
            </a:r>
          </a:p>
        </p:txBody>
      </p:sp>
      <p:sp>
        <p:nvSpPr>
          <p:cNvPr id="181299" name="Oval 51"/>
          <p:cNvSpPr>
            <a:spLocks noChangeArrowheads="1"/>
          </p:cNvSpPr>
          <p:nvPr/>
        </p:nvSpPr>
        <p:spPr bwMode="auto">
          <a:xfrm>
            <a:off x="2887663" y="4122738"/>
            <a:ext cx="4445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1301" name="Freeform 53"/>
          <p:cNvSpPr>
            <a:spLocks/>
          </p:cNvSpPr>
          <p:nvPr/>
        </p:nvSpPr>
        <p:spPr bwMode="auto">
          <a:xfrm>
            <a:off x="3116263" y="4592638"/>
            <a:ext cx="1587" cy="407987"/>
          </a:xfrm>
          <a:custGeom>
            <a:avLst/>
            <a:gdLst>
              <a:gd name="T0" fmla="*/ 0 w 1"/>
              <a:gd name="T1" fmla="*/ 256 h 257"/>
              <a:gd name="T2" fmla="*/ 0 w 1"/>
              <a:gd name="T3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57">
                <a:moveTo>
                  <a:pt x="0" y="256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1302" name="Freeform 54"/>
          <p:cNvSpPr>
            <a:spLocks/>
          </p:cNvSpPr>
          <p:nvPr/>
        </p:nvSpPr>
        <p:spPr bwMode="auto">
          <a:xfrm>
            <a:off x="3128963" y="3792538"/>
            <a:ext cx="1587" cy="319087"/>
          </a:xfrm>
          <a:custGeom>
            <a:avLst/>
            <a:gdLst>
              <a:gd name="T0" fmla="*/ 0 w 1"/>
              <a:gd name="T1" fmla="*/ 200 h 201"/>
              <a:gd name="T2" fmla="*/ 0 w 1"/>
              <a:gd name="T3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01">
                <a:moveTo>
                  <a:pt x="0" y="20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1303" name="Rectangle 55"/>
          <p:cNvSpPr>
            <a:spLocks noChangeArrowheads="1"/>
          </p:cNvSpPr>
          <p:nvPr/>
        </p:nvSpPr>
        <p:spPr bwMode="auto">
          <a:xfrm>
            <a:off x="2936875" y="4121150"/>
            <a:ext cx="33603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=</a:t>
            </a:r>
          </a:p>
        </p:txBody>
      </p:sp>
      <p:sp>
        <p:nvSpPr>
          <p:cNvPr id="181304" name="Rectangle 56"/>
          <p:cNvSpPr>
            <a:spLocks noChangeArrowheads="1"/>
          </p:cNvSpPr>
          <p:nvPr/>
        </p:nvSpPr>
        <p:spPr bwMode="auto">
          <a:xfrm>
            <a:off x="2568575" y="4946650"/>
            <a:ext cx="97097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match</a:t>
            </a:r>
          </a:p>
        </p:txBody>
      </p:sp>
      <p:grpSp>
        <p:nvGrpSpPr>
          <p:cNvPr id="181305" name="Group 57"/>
          <p:cNvGrpSpPr>
            <a:grpSpLocks/>
          </p:cNvGrpSpPr>
          <p:nvPr/>
        </p:nvGrpSpPr>
        <p:grpSpPr bwMode="auto">
          <a:xfrm>
            <a:off x="3697292" y="1489075"/>
            <a:ext cx="771525" cy="3933826"/>
            <a:chOff x="4719" y="874"/>
            <a:chExt cx="486" cy="2478"/>
          </a:xfrm>
        </p:grpSpPr>
        <p:grpSp>
          <p:nvGrpSpPr>
            <p:cNvPr id="181306" name="Group 58"/>
            <p:cNvGrpSpPr>
              <a:grpSpLocks/>
            </p:cNvGrpSpPr>
            <p:nvPr/>
          </p:nvGrpSpPr>
          <p:grpSpPr bwMode="auto">
            <a:xfrm>
              <a:off x="4740" y="904"/>
              <a:ext cx="396" cy="1424"/>
              <a:chOff x="4740" y="904"/>
              <a:chExt cx="328" cy="1424"/>
            </a:xfrm>
          </p:grpSpPr>
          <p:sp>
            <p:nvSpPr>
              <p:cNvPr id="181307" name="Rectangle 59"/>
              <p:cNvSpPr>
                <a:spLocks noChangeArrowheads="1"/>
              </p:cNvSpPr>
              <p:nvPr/>
            </p:nvSpPr>
            <p:spPr bwMode="auto">
              <a:xfrm>
                <a:off x="4744" y="904"/>
                <a:ext cx="320" cy="14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08" name="Line 60"/>
              <p:cNvSpPr>
                <a:spLocks noChangeShapeType="1"/>
              </p:cNvSpPr>
              <p:nvPr/>
            </p:nvSpPr>
            <p:spPr bwMode="auto">
              <a:xfrm>
                <a:off x="4740" y="1040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09" name="Line 61"/>
              <p:cNvSpPr>
                <a:spLocks noChangeShapeType="1"/>
              </p:cNvSpPr>
              <p:nvPr/>
            </p:nvSpPr>
            <p:spPr bwMode="auto">
              <a:xfrm>
                <a:off x="4740" y="118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10" name="Line 62"/>
              <p:cNvSpPr>
                <a:spLocks noChangeShapeType="1"/>
              </p:cNvSpPr>
              <p:nvPr/>
            </p:nvSpPr>
            <p:spPr bwMode="auto">
              <a:xfrm>
                <a:off x="4740" y="1328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11" name="Line 63"/>
              <p:cNvSpPr>
                <a:spLocks noChangeShapeType="1"/>
              </p:cNvSpPr>
              <p:nvPr/>
            </p:nvSpPr>
            <p:spPr bwMode="auto">
              <a:xfrm>
                <a:off x="4740" y="147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12" name="Line 64"/>
              <p:cNvSpPr>
                <a:spLocks noChangeShapeType="1"/>
              </p:cNvSpPr>
              <p:nvPr/>
            </p:nvSpPr>
            <p:spPr bwMode="auto">
              <a:xfrm>
                <a:off x="4740" y="190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13" name="Line 65"/>
              <p:cNvSpPr>
                <a:spLocks noChangeShapeType="1"/>
              </p:cNvSpPr>
              <p:nvPr/>
            </p:nvSpPr>
            <p:spPr bwMode="auto">
              <a:xfrm>
                <a:off x="4740" y="2048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14" name="Line 66"/>
              <p:cNvSpPr>
                <a:spLocks noChangeShapeType="1"/>
              </p:cNvSpPr>
              <p:nvPr/>
            </p:nvSpPr>
            <p:spPr bwMode="auto">
              <a:xfrm>
                <a:off x="4740" y="219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81315" name="Rectangle 67"/>
            <p:cNvSpPr>
              <a:spLocks noChangeArrowheads="1"/>
            </p:cNvSpPr>
            <p:nvPr/>
          </p:nvSpPr>
          <p:spPr bwMode="auto">
            <a:xfrm>
              <a:off x="4719" y="874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Valid</a:t>
              </a:r>
            </a:p>
          </p:txBody>
        </p:sp>
        <p:grpSp>
          <p:nvGrpSpPr>
            <p:cNvPr id="181316" name="Group 68"/>
            <p:cNvGrpSpPr>
              <a:grpSpLocks/>
            </p:cNvGrpSpPr>
            <p:nvPr/>
          </p:nvGrpSpPr>
          <p:grpSpPr bwMode="auto">
            <a:xfrm>
              <a:off x="4857" y="1524"/>
              <a:ext cx="41" cy="328"/>
              <a:chOff x="4857" y="1524"/>
              <a:chExt cx="41" cy="328"/>
            </a:xfrm>
          </p:grpSpPr>
          <p:sp>
            <p:nvSpPr>
              <p:cNvPr id="181317" name="Oval 69"/>
              <p:cNvSpPr>
                <a:spLocks noChangeArrowheads="1"/>
              </p:cNvSpPr>
              <p:nvPr/>
            </p:nvSpPr>
            <p:spPr bwMode="auto">
              <a:xfrm>
                <a:off x="4857" y="1524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18" name="Oval 70"/>
              <p:cNvSpPr>
                <a:spLocks noChangeArrowheads="1"/>
              </p:cNvSpPr>
              <p:nvPr/>
            </p:nvSpPr>
            <p:spPr bwMode="auto">
              <a:xfrm>
                <a:off x="4857" y="1620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19" name="Oval 71"/>
              <p:cNvSpPr>
                <a:spLocks noChangeArrowheads="1"/>
              </p:cNvSpPr>
              <p:nvPr/>
            </p:nvSpPr>
            <p:spPr bwMode="auto">
              <a:xfrm>
                <a:off x="4857" y="1716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20" name="Oval 72"/>
              <p:cNvSpPr>
                <a:spLocks noChangeArrowheads="1"/>
              </p:cNvSpPr>
              <p:nvPr/>
            </p:nvSpPr>
            <p:spPr bwMode="auto">
              <a:xfrm>
                <a:off x="4857" y="1812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81321" name="Freeform 73"/>
            <p:cNvSpPr>
              <a:spLocks/>
            </p:cNvSpPr>
            <p:nvPr/>
          </p:nvSpPr>
          <p:spPr bwMode="auto">
            <a:xfrm>
              <a:off x="4904" y="2336"/>
              <a:ext cx="1" cy="745"/>
            </a:xfrm>
            <a:custGeom>
              <a:avLst/>
              <a:gdLst>
                <a:gd name="T0" fmla="*/ 0 w 1"/>
                <a:gd name="T1" fmla="*/ 744 h 745"/>
                <a:gd name="T2" fmla="*/ 0 w 1"/>
                <a:gd name="T3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45">
                  <a:moveTo>
                    <a:pt x="0" y="744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22" name="Rectangle 74"/>
            <p:cNvSpPr>
              <a:spLocks noChangeArrowheads="1"/>
            </p:cNvSpPr>
            <p:nvPr/>
          </p:nvSpPr>
          <p:spPr bwMode="auto">
            <a:xfrm>
              <a:off x="4719" y="3063"/>
              <a:ext cx="48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valid</a:t>
              </a:r>
            </a:p>
          </p:txBody>
        </p:sp>
      </p:grpSp>
      <p:grpSp>
        <p:nvGrpSpPr>
          <p:cNvPr id="181324" name="Group 76"/>
          <p:cNvGrpSpPr>
            <a:grpSpLocks/>
          </p:cNvGrpSpPr>
          <p:nvPr/>
        </p:nvGrpSpPr>
        <p:grpSpPr bwMode="auto">
          <a:xfrm>
            <a:off x="3003550" y="2528888"/>
            <a:ext cx="65088" cy="520700"/>
            <a:chOff x="3001" y="1540"/>
            <a:chExt cx="41" cy="328"/>
          </a:xfrm>
        </p:grpSpPr>
        <p:sp>
          <p:nvSpPr>
            <p:cNvPr id="181325" name="Oval 77"/>
            <p:cNvSpPr>
              <a:spLocks noChangeArrowheads="1"/>
            </p:cNvSpPr>
            <p:nvPr/>
          </p:nvSpPr>
          <p:spPr bwMode="auto">
            <a:xfrm>
              <a:off x="3001" y="1540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26" name="Oval 78"/>
            <p:cNvSpPr>
              <a:spLocks noChangeArrowheads="1"/>
            </p:cNvSpPr>
            <p:nvPr/>
          </p:nvSpPr>
          <p:spPr bwMode="auto">
            <a:xfrm>
              <a:off x="3001" y="1636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27" name="Oval 79"/>
            <p:cNvSpPr>
              <a:spLocks noChangeArrowheads="1"/>
            </p:cNvSpPr>
            <p:nvPr/>
          </p:nvSpPr>
          <p:spPr bwMode="auto">
            <a:xfrm>
              <a:off x="3001" y="1732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28" name="Oval 80"/>
            <p:cNvSpPr>
              <a:spLocks noChangeArrowheads="1"/>
            </p:cNvSpPr>
            <p:nvPr/>
          </p:nvSpPr>
          <p:spPr bwMode="auto">
            <a:xfrm>
              <a:off x="3001" y="1828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81329" name="Group 81"/>
          <p:cNvGrpSpPr>
            <a:grpSpLocks/>
          </p:cNvGrpSpPr>
          <p:nvPr/>
        </p:nvGrpSpPr>
        <p:grpSpPr bwMode="auto">
          <a:xfrm>
            <a:off x="4427540" y="1466850"/>
            <a:ext cx="1663700" cy="3946526"/>
            <a:chOff x="3636" y="858"/>
            <a:chExt cx="1048" cy="2486"/>
          </a:xfrm>
        </p:grpSpPr>
        <p:grpSp>
          <p:nvGrpSpPr>
            <p:cNvPr id="181330" name="Group 82"/>
            <p:cNvGrpSpPr>
              <a:grpSpLocks/>
            </p:cNvGrpSpPr>
            <p:nvPr/>
          </p:nvGrpSpPr>
          <p:grpSpPr bwMode="auto">
            <a:xfrm>
              <a:off x="3636" y="904"/>
              <a:ext cx="1048" cy="1424"/>
              <a:chOff x="3636" y="904"/>
              <a:chExt cx="1048" cy="1424"/>
            </a:xfrm>
          </p:grpSpPr>
          <p:sp>
            <p:nvSpPr>
              <p:cNvPr id="181331" name="Rectangle 83"/>
              <p:cNvSpPr>
                <a:spLocks noChangeArrowheads="1"/>
              </p:cNvSpPr>
              <p:nvPr/>
            </p:nvSpPr>
            <p:spPr bwMode="auto">
              <a:xfrm>
                <a:off x="3640" y="904"/>
                <a:ext cx="1040" cy="14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32" name="Line 84"/>
              <p:cNvSpPr>
                <a:spLocks noChangeShapeType="1"/>
              </p:cNvSpPr>
              <p:nvPr/>
            </p:nvSpPr>
            <p:spPr bwMode="auto">
              <a:xfrm>
                <a:off x="3636" y="1040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33" name="Line 85"/>
              <p:cNvSpPr>
                <a:spLocks noChangeShapeType="1"/>
              </p:cNvSpPr>
              <p:nvPr/>
            </p:nvSpPr>
            <p:spPr bwMode="auto">
              <a:xfrm>
                <a:off x="3636" y="1184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34" name="Line 86"/>
              <p:cNvSpPr>
                <a:spLocks noChangeShapeType="1"/>
              </p:cNvSpPr>
              <p:nvPr/>
            </p:nvSpPr>
            <p:spPr bwMode="auto">
              <a:xfrm>
                <a:off x="3636" y="1328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35" name="Line 87"/>
              <p:cNvSpPr>
                <a:spLocks noChangeShapeType="1"/>
              </p:cNvSpPr>
              <p:nvPr/>
            </p:nvSpPr>
            <p:spPr bwMode="auto">
              <a:xfrm>
                <a:off x="3636" y="1472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36" name="Line 88"/>
              <p:cNvSpPr>
                <a:spLocks noChangeShapeType="1"/>
              </p:cNvSpPr>
              <p:nvPr/>
            </p:nvSpPr>
            <p:spPr bwMode="auto">
              <a:xfrm>
                <a:off x="3636" y="1904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37" name="Line 89"/>
              <p:cNvSpPr>
                <a:spLocks noChangeShapeType="1"/>
              </p:cNvSpPr>
              <p:nvPr/>
            </p:nvSpPr>
            <p:spPr bwMode="auto">
              <a:xfrm>
                <a:off x="3636" y="2048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38" name="Line 90"/>
              <p:cNvSpPr>
                <a:spLocks noChangeShapeType="1"/>
              </p:cNvSpPr>
              <p:nvPr/>
            </p:nvSpPr>
            <p:spPr bwMode="auto">
              <a:xfrm>
                <a:off x="3636" y="2192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81339" name="Rectangle 91"/>
            <p:cNvSpPr>
              <a:spLocks noChangeArrowheads="1"/>
            </p:cNvSpPr>
            <p:nvPr/>
          </p:nvSpPr>
          <p:spPr bwMode="auto">
            <a:xfrm>
              <a:off x="3831" y="858"/>
              <a:ext cx="6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predicted</a:t>
              </a:r>
            </a:p>
          </p:txBody>
        </p:sp>
        <p:sp>
          <p:nvSpPr>
            <p:cNvPr id="181340" name="Freeform 92"/>
            <p:cNvSpPr>
              <a:spLocks/>
            </p:cNvSpPr>
            <p:nvPr/>
          </p:nvSpPr>
          <p:spPr bwMode="auto">
            <a:xfrm>
              <a:off x="4176" y="2336"/>
              <a:ext cx="1" cy="737"/>
            </a:xfrm>
            <a:custGeom>
              <a:avLst/>
              <a:gdLst>
                <a:gd name="T0" fmla="*/ 0 w 1"/>
                <a:gd name="T1" fmla="*/ 736 h 737"/>
                <a:gd name="T2" fmla="*/ 0 w 1"/>
                <a:gd name="T3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37">
                  <a:moveTo>
                    <a:pt x="0" y="736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41" name="Rectangle 93"/>
            <p:cNvSpPr>
              <a:spLocks noChangeArrowheads="1"/>
            </p:cNvSpPr>
            <p:nvPr/>
          </p:nvSpPr>
          <p:spPr bwMode="auto">
            <a:xfrm>
              <a:off x="3855" y="3055"/>
              <a:ext cx="78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target#1</a:t>
              </a:r>
            </a:p>
          </p:txBody>
        </p:sp>
        <p:grpSp>
          <p:nvGrpSpPr>
            <p:cNvPr id="181342" name="Group 94"/>
            <p:cNvGrpSpPr>
              <a:grpSpLocks/>
            </p:cNvGrpSpPr>
            <p:nvPr/>
          </p:nvGrpSpPr>
          <p:grpSpPr bwMode="auto">
            <a:xfrm>
              <a:off x="4121" y="1540"/>
              <a:ext cx="41" cy="328"/>
              <a:chOff x="4121" y="1540"/>
              <a:chExt cx="41" cy="328"/>
            </a:xfrm>
          </p:grpSpPr>
          <p:sp>
            <p:nvSpPr>
              <p:cNvPr id="181343" name="Oval 95"/>
              <p:cNvSpPr>
                <a:spLocks noChangeArrowheads="1"/>
              </p:cNvSpPr>
              <p:nvPr/>
            </p:nvSpPr>
            <p:spPr bwMode="auto">
              <a:xfrm>
                <a:off x="4121" y="1540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44" name="Oval 96"/>
              <p:cNvSpPr>
                <a:spLocks noChangeArrowheads="1"/>
              </p:cNvSpPr>
              <p:nvPr/>
            </p:nvSpPr>
            <p:spPr bwMode="auto">
              <a:xfrm>
                <a:off x="4121" y="1636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45" name="Oval 97"/>
              <p:cNvSpPr>
                <a:spLocks noChangeArrowheads="1"/>
              </p:cNvSpPr>
              <p:nvPr/>
            </p:nvSpPr>
            <p:spPr bwMode="auto">
              <a:xfrm>
                <a:off x="4121" y="1732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46" name="Oval 98"/>
              <p:cNvSpPr>
                <a:spLocks noChangeArrowheads="1"/>
              </p:cNvSpPr>
              <p:nvPr/>
            </p:nvSpPr>
            <p:spPr bwMode="auto">
              <a:xfrm>
                <a:off x="4121" y="1828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81347" name="Rectangle 99"/>
            <p:cNvSpPr>
              <a:spLocks noChangeArrowheads="1"/>
            </p:cNvSpPr>
            <p:nvPr/>
          </p:nvSpPr>
          <p:spPr bwMode="auto">
            <a:xfrm>
              <a:off x="3899" y="981"/>
              <a:ext cx="6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target #1</a:t>
              </a:r>
            </a:p>
          </p:txBody>
        </p:sp>
      </p:grpSp>
      <p:sp>
        <p:nvSpPr>
          <p:cNvPr id="181348" name="Freeform 100"/>
          <p:cNvSpPr>
            <a:spLocks/>
          </p:cNvSpPr>
          <p:nvPr/>
        </p:nvSpPr>
        <p:spPr bwMode="auto">
          <a:xfrm>
            <a:off x="527050" y="4262438"/>
            <a:ext cx="2362200" cy="381000"/>
          </a:xfrm>
          <a:custGeom>
            <a:avLst/>
            <a:gdLst>
              <a:gd name="T0" fmla="*/ 0 w 1488"/>
              <a:gd name="T1" fmla="*/ 240 h 240"/>
              <a:gd name="T2" fmla="*/ 0 w 1488"/>
              <a:gd name="T3" fmla="*/ 0 h 240"/>
              <a:gd name="T4" fmla="*/ 1488 w 1488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8" h="240">
                <a:moveTo>
                  <a:pt x="0" y="240"/>
                </a:moveTo>
                <a:lnTo>
                  <a:pt x="0" y="0"/>
                </a:lnTo>
                <a:lnTo>
                  <a:pt x="1488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81349" name="Group 101"/>
          <p:cNvGrpSpPr>
            <a:grpSpLocks/>
          </p:cNvGrpSpPr>
          <p:nvPr/>
        </p:nvGrpSpPr>
        <p:grpSpPr bwMode="auto">
          <a:xfrm>
            <a:off x="6103938" y="1489075"/>
            <a:ext cx="877887" cy="3933826"/>
            <a:chOff x="4719" y="874"/>
            <a:chExt cx="553" cy="2478"/>
          </a:xfrm>
        </p:grpSpPr>
        <p:grpSp>
          <p:nvGrpSpPr>
            <p:cNvPr id="181350" name="Group 102"/>
            <p:cNvGrpSpPr>
              <a:grpSpLocks/>
            </p:cNvGrpSpPr>
            <p:nvPr/>
          </p:nvGrpSpPr>
          <p:grpSpPr bwMode="auto">
            <a:xfrm>
              <a:off x="4740" y="904"/>
              <a:ext cx="396" cy="1424"/>
              <a:chOff x="4740" y="904"/>
              <a:chExt cx="328" cy="1424"/>
            </a:xfrm>
          </p:grpSpPr>
          <p:sp>
            <p:nvSpPr>
              <p:cNvPr id="181351" name="Rectangle 103"/>
              <p:cNvSpPr>
                <a:spLocks noChangeArrowheads="1"/>
              </p:cNvSpPr>
              <p:nvPr/>
            </p:nvSpPr>
            <p:spPr bwMode="auto">
              <a:xfrm>
                <a:off x="4744" y="904"/>
                <a:ext cx="320" cy="14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52" name="Line 104"/>
              <p:cNvSpPr>
                <a:spLocks noChangeShapeType="1"/>
              </p:cNvSpPr>
              <p:nvPr/>
            </p:nvSpPr>
            <p:spPr bwMode="auto">
              <a:xfrm>
                <a:off x="4740" y="1040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53" name="Line 105"/>
              <p:cNvSpPr>
                <a:spLocks noChangeShapeType="1"/>
              </p:cNvSpPr>
              <p:nvPr/>
            </p:nvSpPr>
            <p:spPr bwMode="auto">
              <a:xfrm>
                <a:off x="4740" y="118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54" name="Line 106"/>
              <p:cNvSpPr>
                <a:spLocks noChangeShapeType="1"/>
              </p:cNvSpPr>
              <p:nvPr/>
            </p:nvSpPr>
            <p:spPr bwMode="auto">
              <a:xfrm>
                <a:off x="4740" y="1328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55" name="Line 107"/>
              <p:cNvSpPr>
                <a:spLocks noChangeShapeType="1"/>
              </p:cNvSpPr>
              <p:nvPr/>
            </p:nvSpPr>
            <p:spPr bwMode="auto">
              <a:xfrm>
                <a:off x="4740" y="147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56" name="Line 108"/>
              <p:cNvSpPr>
                <a:spLocks noChangeShapeType="1"/>
              </p:cNvSpPr>
              <p:nvPr/>
            </p:nvSpPr>
            <p:spPr bwMode="auto">
              <a:xfrm>
                <a:off x="4740" y="190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57" name="Line 109"/>
              <p:cNvSpPr>
                <a:spLocks noChangeShapeType="1"/>
              </p:cNvSpPr>
              <p:nvPr/>
            </p:nvSpPr>
            <p:spPr bwMode="auto">
              <a:xfrm>
                <a:off x="4740" y="2048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58" name="Line 110"/>
              <p:cNvSpPr>
                <a:spLocks noChangeShapeType="1"/>
              </p:cNvSpPr>
              <p:nvPr/>
            </p:nvSpPr>
            <p:spPr bwMode="auto">
              <a:xfrm>
                <a:off x="4740" y="219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81359" name="Rectangle 111"/>
            <p:cNvSpPr>
              <a:spLocks noChangeArrowheads="1"/>
            </p:cNvSpPr>
            <p:nvPr/>
          </p:nvSpPr>
          <p:spPr bwMode="auto">
            <a:xfrm>
              <a:off x="4719" y="874"/>
              <a:ext cx="2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len</a:t>
              </a:r>
            </a:p>
          </p:txBody>
        </p:sp>
        <p:grpSp>
          <p:nvGrpSpPr>
            <p:cNvPr id="181360" name="Group 112"/>
            <p:cNvGrpSpPr>
              <a:grpSpLocks/>
            </p:cNvGrpSpPr>
            <p:nvPr/>
          </p:nvGrpSpPr>
          <p:grpSpPr bwMode="auto">
            <a:xfrm>
              <a:off x="4857" y="1524"/>
              <a:ext cx="41" cy="328"/>
              <a:chOff x="4857" y="1524"/>
              <a:chExt cx="41" cy="328"/>
            </a:xfrm>
          </p:grpSpPr>
          <p:sp>
            <p:nvSpPr>
              <p:cNvPr id="181361" name="Oval 113"/>
              <p:cNvSpPr>
                <a:spLocks noChangeArrowheads="1"/>
              </p:cNvSpPr>
              <p:nvPr/>
            </p:nvSpPr>
            <p:spPr bwMode="auto">
              <a:xfrm>
                <a:off x="4857" y="1524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62" name="Oval 114"/>
              <p:cNvSpPr>
                <a:spLocks noChangeArrowheads="1"/>
              </p:cNvSpPr>
              <p:nvPr/>
            </p:nvSpPr>
            <p:spPr bwMode="auto">
              <a:xfrm>
                <a:off x="4857" y="1620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63" name="Oval 115"/>
              <p:cNvSpPr>
                <a:spLocks noChangeArrowheads="1"/>
              </p:cNvSpPr>
              <p:nvPr/>
            </p:nvSpPr>
            <p:spPr bwMode="auto">
              <a:xfrm>
                <a:off x="4857" y="1716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81364" name="Oval 116"/>
              <p:cNvSpPr>
                <a:spLocks noChangeArrowheads="1"/>
              </p:cNvSpPr>
              <p:nvPr/>
            </p:nvSpPr>
            <p:spPr bwMode="auto">
              <a:xfrm>
                <a:off x="4857" y="1812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81365" name="Freeform 117"/>
            <p:cNvSpPr>
              <a:spLocks/>
            </p:cNvSpPr>
            <p:nvPr/>
          </p:nvSpPr>
          <p:spPr bwMode="auto">
            <a:xfrm>
              <a:off x="4904" y="2336"/>
              <a:ext cx="1" cy="745"/>
            </a:xfrm>
            <a:custGeom>
              <a:avLst/>
              <a:gdLst>
                <a:gd name="T0" fmla="*/ 0 w 1"/>
                <a:gd name="T1" fmla="*/ 744 h 745"/>
                <a:gd name="T2" fmla="*/ 0 w 1"/>
                <a:gd name="T3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45">
                  <a:moveTo>
                    <a:pt x="0" y="744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66" name="Rectangle 118"/>
            <p:cNvSpPr>
              <a:spLocks noChangeArrowheads="1"/>
            </p:cNvSpPr>
            <p:nvPr/>
          </p:nvSpPr>
          <p:spPr bwMode="auto">
            <a:xfrm>
              <a:off x="4719" y="3063"/>
              <a:ext cx="55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len#1</a:t>
              </a:r>
            </a:p>
          </p:txBody>
        </p:sp>
      </p:grpSp>
      <p:grpSp>
        <p:nvGrpSpPr>
          <p:cNvPr id="181368" name="Group 120"/>
          <p:cNvGrpSpPr>
            <a:grpSpLocks/>
          </p:cNvGrpSpPr>
          <p:nvPr/>
        </p:nvGrpSpPr>
        <p:grpSpPr bwMode="auto">
          <a:xfrm>
            <a:off x="6796088" y="1550988"/>
            <a:ext cx="1663700" cy="2260600"/>
            <a:chOff x="3636" y="904"/>
            <a:chExt cx="1048" cy="1424"/>
          </a:xfrm>
        </p:grpSpPr>
        <p:sp>
          <p:nvSpPr>
            <p:cNvPr id="181369" name="Rectangle 121"/>
            <p:cNvSpPr>
              <a:spLocks noChangeArrowheads="1"/>
            </p:cNvSpPr>
            <p:nvPr/>
          </p:nvSpPr>
          <p:spPr bwMode="auto">
            <a:xfrm>
              <a:off x="3640" y="904"/>
              <a:ext cx="1040" cy="14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70" name="Line 122"/>
            <p:cNvSpPr>
              <a:spLocks noChangeShapeType="1"/>
            </p:cNvSpPr>
            <p:nvPr/>
          </p:nvSpPr>
          <p:spPr bwMode="auto">
            <a:xfrm>
              <a:off x="3636" y="1040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71" name="Line 123"/>
            <p:cNvSpPr>
              <a:spLocks noChangeShapeType="1"/>
            </p:cNvSpPr>
            <p:nvPr/>
          </p:nvSpPr>
          <p:spPr bwMode="auto">
            <a:xfrm>
              <a:off x="3636" y="1184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72" name="Line 124"/>
            <p:cNvSpPr>
              <a:spLocks noChangeShapeType="1"/>
            </p:cNvSpPr>
            <p:nvPr/>
          </p:nvSpPr>
          <p:spPr bwMode="auto">
            <a:xfrm>
              <a:off x="3636" y="1328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73" name="Line 125"/>
            <p:cNvSpPr>
              <a:spLocks noChangeShapeType="1"/>
            </p:cNvSpPr>
            <p:nvPr/>
          </p:nvSpPr>
          <p:spPr bwMode="auto">
            <a:xfrm>
              <a:off x="3636" y="1472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74" name="Line 126"/>
            <p:cNvSpPr>
              <a:spLocks noChangeShapeType="1"/>
            </p:cNvSpPr>
            <p:nvPr/>
          </p:nvSpPr>
          <p:spPr bwMode="auto">
            <a:xfrm>
              <a:off x="3636" y="1904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75" name="Line 127"/>
            <p:cNvSpPr>
              <a:spLocks noChangeShapeType="1"/>
            </p:cNvSpPr>
            <p:nvPr/>
          </p:nvSpPr>
          <p:spPr bwMode="auto">
            <a:xfrm>
              <a:off x="3636" y="2048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76" name="Line 128"/>
            <p:cNvSpPr>
              <a:spLocks noChangeShapeType="1"/>
            </p:cNvSpPr>
            <p:nvPr/>
          </p:nvSpPr>
          <p:spPr bwMode="auto">
            <a:xfrm>
              <a:off x="3636" y="2192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81377" name="Rectangle 129"/>
          <p:cNvSpPr>
            <a:spLocks noChangeArrowheads="1"/>
          </p:cNvSpPr>
          <p:nvPr/>
        </p:nvSpPr>
        <p:spPr bwMode="auto">
          <a:xfrm>
            <a:off x="7105650" y="1477963"/>
            <a:ext cx="108465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predicted</a:t>
            </a:r>
          </a:p>
        </p:txBody>
      </p:sp>
      <p:sp>
        <p:nvSpPr>
          <p:cNvPr id="181378" name="Freeform 130"/>
          <p:cNvSpPr>
            <a:spLocks/>
          </p:cNvSpPr>
          <p:nvPr/>
        </p:nvSpPr>
        <p:spPr bwMode="auto">
          <a:xfrm>
            <a:off x="7653338" y="3824288"/>
            <a:ext cx="1587" cy="1169987"/>
          </a:xfrm>
          <a:custGeom>
            <a:avLst/>
            <a:gdLst>
              <a:gd name="T0" fmla="*/ 0 w 1"/>
              <a:gd name="T1" fmla="*/ 736 h 737"/>
              <a:gd name="T2" fmla="*/ 0 w 1"/>
              <a:gd name="T3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37">
                <a:moveTo>
                  <a:pt x="0" y="736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1379" name="Rectangle 131"/>
          <p:cNvSpPr>
            <a:spLocks noChangeArrowheads="1"/>
          </p:cNvSpPr>
          <p:nvPr/>
        </p:nvSpPr>
        <p:spPr bwMode="auto">
          <a:xfrm>
            <a:off x="7143750" y="4965700"/>
            <a:ext cx="125094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target#2</a:t>
            </a:r>
          </a:p>
        </p:txBody>
      </p:sp>
      <p:grpSp>
        <p:nvGrpSpPr>
          <p:cNvPr id="181380" name="Group 132"/>
          <p:cNvGrpSpPr>
            <a:grpSpLocks/>
          </p:cNvGrpSpPr>
          <p:nvPr/>
        </p:nvGrpSpPr>
        <p:grpSpPr bwMode="auto">
          <a:xfrm>
            <a:off x="7566025" y="2560638"/>
            <a:ext cx="65088" cy="520700"/>
            <a:chOff x="4121" y="1540"/>
            <a:chExt cx="41" cy="328"/>
          </a:xfrm>
        </p:grpSpPr>
        <p:sp>
          <p:nvSpPr>
            <p:cNvPr id="181381" name="Oval 133"/>
            <p:cNvSpPr>
              <a:spLocks noChangeArrowheads="1"/>
            </p:cNvSpPr>
            <p:nvPr/>
          </p:nvSpPr>
          <p:spPr bwMode="auto">
            <a:xfrm>
              <a:off x="4121" y="1540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82" name="Oval 134"/>
            <p:cNvSpPr>
              <a:spLocks noChangeArrowheads="1"/>
            </p:cNvSpPr>
            <p:nvPr/>
          </p:nvSpPr>
          <p:spPr bwMode="auto">
            <a:xfrm>
              <a:off x="4121" y="1636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83" name="Oval 135"/>
            <p:cNvSpPr>
              <a:spLocks noChangeArrowheads="1"/>
            </p:cNvSpPr>
            <p:nvPr/>
          </p:nvSpPr>
          <p:spPr bwMode="auto">
            <a:xfrm>
              <a:off x="4121" y="1732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384" name="Oval 136"/>
            <p:cNvSpPr>
              <a:spLocks noChangeArrowheads="1"/>
            </p:cNvSpPr>
            <p:nvPr/>
          </p:nvSpPr>
          <p:spPr bwMode="auto">
            <a:xfrm>
              <a:off x="4121" y="1828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81385" name="Rectangle 137"/>
          <p:cNvSpPr>
            <a:spLocks noChangeArrowheads="1"/>
          </p:cNvSpPr>
          <p:nvPr/>
        </p:nvSpPr>
        <p:spPr bwMode="auto">
          <a:xfrm>
            <a:off x="7213600" y="1673225"/>
            <a:ext cx="103607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target #2</a:t>
            </a:r>
          </a:p>
        </p:txBody>
      </p:sp>
      <p:grpSp>
        <p:nvGrpSpPr>
          <p:cNvPr id="181404" name="Group 156"/>
          <p:cNvGrpSpPr>
            <a:grpSpLocks/>
          </p:cNvGrpSpPr>
          <p:nvPr/>
        </p:nvGrpSpPr>
        <p:grpSpPr bwMode="auto">
          <a:xfrm rot="5400000">
            <a:off x="8774906" y="2424907"/>
            <a:ext cx="65087" cy="520700"/>
            <a:chOff x="4121" y="1540"/>
            <a:chExt cx="41" cy="328"/>
          </a:xfrm>
        </p:grpSpPr>
        <p:sp>
          <p:nvSpPr>
            <p:cNvPr id="181405" name="Oval 157"/>
            <p:cNvSpPr>
              <a:spLocks noChangeArrowheads="1"/>
            </p:cNvSpPr>
            <p:nvPr/>
          </p:nvSpPr>
          <p:spPr bwMode="auto">
            <a:xfrm>
              <a:off x="4121" y="1540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406" name="Oval 158"/>
            <p:cNvSpPr>
              <a:spLocks noChangeArrowheads="1"/>
            </p:cNvSpPr>
            <p:nvPr/>
          </p:nvSpPr>
          <p:spPr bwMode="auto">
            <a:xfrm>
              <a:off x="4121" y="1636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407" name="Oval 159"/>
            <p:cNvSpPr>
              <a:spLocks noChangeArrowheads="1"/>
            </p:cNvSpPr>
            <p:nvPr/>
          </p:nvSpPr>
          <p:spPr bwMode="auto">
            <a:xfrm>
              <a:off x="4121" y="1732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1408" name="Oval 160"/>
            <p:cNvSpPr>
              <a:spLocks noChangeArrowheads="1"/>
            </p:cNvSpPr>
            <p:nvPr/>
          </p:nvSpPr>
          <p:spPr bwMode="auto">
            <a:xfrm>
              <a:off x="4121" y="1828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81409" name="Text Box 161"/>
          <p:cNvSpPr txBox="1">
            <a:spLocks noChangeArrowheads="1"/>
          </p:cNvSpPr>
          <p:nvPr/>
        </p:nvSpPr>
        <p:spPr bwMode="auto">
          <a:xfrm>
            <a:off x="228600" y="5638800"/>
            <a:ext cx="8713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Extend BTB to return multiple branch predictions per cycle</a:t>
            </a:r>
          </a:p>
        </p:txBody>
      </p:sp>
      <p:sp>
        <p:nvSpPr>
          <p:cNvPr id="1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292100"/>
          </a:xfrm>
        </p:spPr>
        <p:txBody>
          <a:bodyPr/>
          <a:lstStyle/>
          <a:p>
            <a:fld id="{66AAD4F1-ACE6-1045-95DB-F7171134E652}" type="slidenum">
              <a:rPr lang="en-US"/>
              <a:pPr/>
              <a:t>33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820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Fetching Multiple Basic Blocks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Requires either</a:t>
            </a:r>
          </a:p>
          <a:p>
            <a:pPr lvl="1"/>
            <a:r>
              <a:rPr lang="en-US" sz="2400" dirty="0" err="1"/>
              <a:t>multiported</a:t>
            </a:r>
            <a:r>
              <a:rPr lang="en-US" sz="2400" dirty="0"/>
              <a:t> cache: expensive</a:t>
            </a:r>
          </a:p>
          <a:p>
            <a:pPr lvl="1"/>
            <a:r>
              <a:rPr lang="en-US" sz="2400" dirty="0"/>
              <a:t>interleaving: bank conflicts will occur</a:t>
            </a:r>
          </a:p>
          <a:p>
            <a:endParaRPr lang="en-US" sz="2800" dirty="0"/>
          </a:p>
          <a:p>
            <a:r>
              <a:rPr lang="en-US" sz="2800" dirty="0"/>
              <a:t>Merging multiple blocks to feed to decoders adds latency, increasing </a:t>
            </a:r>
            <a:r>
              <a:rPr lang="en-US" sz="2800" dirty="0" err="1"/>
              <a:t>mispredict</a:t>
            </a:r>
            <a:r>
              <a:rPr lang="en-US" sz="2800" dirty="0"/>
              <a:t> penalty and reducing branch throughput</a:t>
            </a:r>
          </a:p>
          <a:p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292100"/>
          </a:xfrm>
        </p:spPr>
        <p:txBody>
          <a:bodyPr/>
          <a:lstStyle/>
          <a:p>
            <a:fld id="{66AAD4F1-ACE6-1045-95DB-F7171134E652}" type="slidenum">
              <a:rPr lang="en-US"/>
              <a:pPr/>
              <a:t>34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912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Cache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7683500" cy="5054600"/>
          </a:xfrm>
        </p:spPr>
        <p:txBody>
          <a:bodyPr/>
          <a:lstStyle/>
          <a:p>
            <a:r>
              <a:rPr lang="en-US" dirty="0"/>
              <a:t>Key Idea: Pack multiple non-contiguous basic blocks into one contiguous trace cache line</a:t>
            </a: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1295400" y="2209800"/>
            <a:ext cx="304800" cy="304800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400" dirty="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BR</a:t>
            </a: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3200400" y="2209800"/>
            <a:ext cx="3048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3505200" y="2209800"/>
            <a:ext cx="3048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3810000" y="2209800"/>
            <a:ext cx="3048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4114800" y="2209800"/>
            <a:ext cx="3048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4419600" y="2209800"/>
            <a:ext cx="3048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12" name="Rectangle 16"/>
          <p:cNvSpPr>
            <a:spLocks noChangeArrowheads="1"/>
          </p:cNvSpPr>
          <p:nvPr/>
        </p:nvSpPr>
        <p:spPr bwMode="auto">
          <a:xfrm>
            <a:off x="4724400" y="2209800"/>
            <a:ext cx="3048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BR</a:t>
            </a:r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5791200" y="2209800"/>
            <a:ext cx="3048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6096000" y="2209800"/>
            <a:ext cx="3048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6400800" y="2209800"/>
            <a:ext cx="3048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6705600" y="2209800"/>
            <a:ext cx="3048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7010400" y="2209800"/>
            <a:ext cx="3048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BR</a:t>
            </a:r>
          </a:p>
        </p:txBody>
      </p:sp>
      <p:sp>
        <p:nvSpPr>
          <p:cNvPr id="183321" name="Freeform 25"/>
          <p:cNvSpPr>
            <a:spLocks/>
          </p:cNvSpPr>
          <p:nvPr/>
        </p:nvSpPr>
        <p:spPr bwMode="auto">
          <a:xfrm>
            <a:off x="4862513" y="2500313"/>
            <a:ext cx="1004887" cy="376237"/>
          </a:xfrm>
          <a:custGeom>
            <a:avLst/>
            <a:gdLst>
              <a:gd name="T0" fmla="*/ 0 w 585"/>
              <a:gd name="T1" fmla="*/ 0 h 237"/>
              <a:gd name="T2" fmla="*/ 278 w 585"/>
              <a:gd name="T3" fmla="*/ 237 h 237"/>
              <a:gd name="T4" fmla="*/ 522 w 585"/>
              <a:gd name="T5" fmla="*/ 122 h 237"/>
              <a:gd name="T6" fmla="*/ 578 w 585"/>
              <a:gd name="T7" fmla="*/ 27 h 237"/>
              <a:gd name="T8" fmla="*/ 559 w 585"/>
              <a:gd name="T9" fmla="*/ 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" h="237">
                <a:moveTo>
                  <a:pt x="0" y="0"/>
                </a:moveTo>
                <a:cubicBezTo>
                  <a:pt x="107" y="165"/>
                  <a:pt x="82" y="199"/>
                  <a:pt x="278" y="237"/>
                </a:cubicBezTo>
                <a:cubicBezTo>
                  <a:pt x="408" y="204"/>
                  <a:pt x="463" y="231"/>
                  <a:pt x="522" y="122"/>
                </a:cubicBezTo>
                <a:cubicBezTo>
                  <a:pt x="520" y="90"/>
                  <a:pt x="585" y="58"/>
                  <a:pt x="578" y="27"/>
                </a:cubicBezTo>
                <a:cubicBezTo>
                  <a:pt x="576" y="18"/>
                  <a:pt x="559" y="7"/>
                  <a:pt x="559" y="7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22" name="Freeform 26"/>
          <p:cNvSpPr>
            <a:spLocks/>
          </p:cNvSpPr>
          <p:nvPr/>
        </p:nvSpPr>
        <p:spPr bwMode="auto">
          <a:xfrm>
            <a:off x="2378075" y="2500313"/>
            <a:ext cx="830263" cy="247650"/>
          </a:xfrm>
          <a:custGeom>
            <a:avLst/>
            <a:gdLst>
              <a:gd name="T0" fmla="*/ 0 w 523"/>
              <a:gd name="T1" fmla="*/ 0 h 156"/>
              <a:gd name="T2" fmla="*/ 155 w 523"/>
              <a:gd name="T3" fmla="*/ 115 h 156"/>
              <a:gd name="T4" fmla="*/ 467 w 523"/>
              <a:gd name="T5" fmla="*/ 108 h 156"/>
              <a:gd name="T6" fmla="*/ 501 w 523"/>
              <a:gd name="T7" fmla="*/ 34 h 156"/>
              <a:gd name="T8" fmla="*/ 521 w 523"/>
              <a:gd name="T9" fmla="*/ 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156">
                <a:moveTo>
                  <a:pt x="0" y="0"/>
                </a:moveTo>
                <a:cubicBezTo>
                  <a:pt x="52" y="38"/>
                  <a:pt x="94" y="93"/>
                  <a:pt x="155" y="115"/>
                </a:cubicBezTo>
                <a:cubicBezTo>
                  <a:pt x="269" y="156"/>
                  <a:pt x="360" y="129"/>
                  <a:pt x="467" y="108"/>
                </a:cubicBezTo>
                <a:cubicBezTo>
                  <a:pt x="474" y="74"/>
                  <a:pt x="472" y="63"/>
                  <a:pt x="501" y="34"/>
                </a:cubicBezTo>
                <a:cubicBezTo>
                  <a:pt x="523" y="12"/>
                  <a:pt x="521" y="23"/>
                  <a:pt x="521" y="7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3346" name="Text Box 50"/>
          <p:cNvSpPr txBox="1">
            <a:spLocks noChangeArrowheads="1"/>
          </p:cNvSpPr>
          <p:nvPr/>
        </p:nvSpPr>
        <p:spPr bwMode="auto">
          <a:xfrm>
            <a:off x="533400" y="4419600"/>
            <a:ext cx="7848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Single fetch brings in multiple basic blocks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Trace cache indexed by start address</a:t>
            </a:r>
            <a:r>
              <a:rPr lang="en-US" i="1" dirty="0">
                <a:solidFill>
                  <a:prstClr val="black"/>
                </a:solidFill>
                <a:latin typeface="Calibri"/>
                <a:cs typeface="Calibri"/>
              </a:rPr>
              <a:t> and 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next </a:t>
            </a:r>
            <a:r>
              <a:rPr lang="en-US" i="1" dirty="0">
                <a:solidFill>
                  <a:prstClr val="black"/>
                </a:solidFill>
                <a:latin typeface="Calibri"/>
                <a:cs typeface="Calibri"/>
              </a:rPr>
              <a:t>n 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branch predictions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Used in Intel Pentium-4 processor to hold decoded </a:t>
            </a:r>
            <a:r>
              <a:rPr lang="en-US" dirty="0" err="1">
                <a:solidFill>
                  <a:prstClr val="black"/>
                </a:solidFill>
                <a:latin typeface="Calibri"/>
                <a:cs typeface="Calibri"/>
              </a:rPr>
              <a:t>uops</a:t>
            </a:r>
            <a:endParaRPr lang="en-US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183352" name="Group 56"/>
          <p:cNvGrpSpPr>
            <a:grpSpLocks/>
          </p:cNvGrpSpPr>
          <p:nvPr/>
        </p:nvGrpSpPr>
        <p:grpSpPr bwMode="auto">
          <a:xfrm>
            <a:off x="2057400" y="2667000"/>
            <a:ext cx="4724400" cy="1143000"/>
            <a:chOff x="1296" y="1680"/>
            <a:chExt cx="2976" cy="720"/>
          </a:xfrm>
        </p:grpSpPr>
        <p:grpSp>
          <p:nvGrpSpPr>
            <p:cNvPr id="183350" name="Group 54"/>
            <p:cNvGrpSpPr>
              <a:grpSpLocks/>
            </p:cNvGrpSpPr>
            <p:nvPr/>
          </p:nvGrpSpPr>
          <p:grpSpPr bwMode="auto">
            <a:xfrm>
              <a:off x="1392" y="2208"/>
              <a:ext cx="2880" cy="192"/>
              <a:chOff x="1392" y="2208"/>
              <a:chExt cx="2880" cy="192"/>
            </a:xfrm>
          </p:grpSpPr>
          <p:sp>
            <p:nvSpPr>
              <p:cNvPr id="183323" name="Rectangle 27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192" cy="192"/>
              </a:xfrm>
              <a:prstGeom prst="rect">
                <a:avLst/>
              </a:prstGeom>
              <a:solidFill>
                <a:srgbClr val="FF99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24" name="Rectangle 2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192"/>
              </a:xfrm>
              <a:prstGeom prst="rect">
                <a:avLst/>
              </a:prstGeom>
              <a:solidFill>
                <a:srgbClr val="FF99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25" name="Rectangle 29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192" cy="192"/>
              </a:xfrm>
              <a:prstGeom prst="rect">
                <a:avLst/>
              </a:prstGeom>
              <a:solidFill>
                <a:srgbClr val="FF99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27" name="Rectangle 31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92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28" name="Rectangle 32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92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29" name="Rectangle 33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192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30" name="Rectangle 34"/>
              <p:cNvSpPr>
                <a:spLocks noChangeArrowheads="1"/>
              </p:cNvSpPr>
              <p:nvPr/>
            </p:nvSpPr>
            <p:spPr bwMode="auto">
              <a:xfrm>
                <a:off x="2736" y="2208"/>
                <a:ext cx="192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31" name="Rectangle 35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192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33" name="Rectangle 37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92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34" name="Rectangle 38"/>
              <p:cNvSpPr>
                <a:spLocks noChangeArrowheads="1"/>
              </p:cNvSpPr>
              <p:nvPr/>
            </p:nvSpPr>
            <p:spPr bwMode="auto">
              <a:xfrm>
                <a:off x="3504" y="2208"/>
                <a:ext cx="192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35" name="Rectangle 39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192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36" name="Rectangle 40"/>
              <p:cNvSpPr>
                <a:spLocks noChangeArrowheads="1"/>
              </p:cNvSpPr>
              <p:nvPr/>
            </p:nvSpPr>
            <p:spPr bwMode="auto">
              <a:xfrm>
                <a:off x="3888" y="2208"/>
                <a:ext cx="192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42" name="Rectangle 46"/>
              <p:cNvSpPr>
                <a:spLocks noChangeArrowheads="1"/>
              </p:cNvSpPr>
              <p:nvPr/>
            </p:nvSpPr>
            <p:spPr bwMode="auto">
              <a:xfrm>
                <a:off x="4080" y="2208"/>
                <a:ext cx="192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400" dirty="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rPr>
                  <a:t>BR</a:t>
                </a:r>
              </a:p>
            </p:txBody>
          </p:sp>
          <p:sp>
            <p:nvSpPr>
              <p:cNvPr id="183343" name="Rectangle 47"/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192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rPr>
                  <a:t>BR</a:t>
                </a:r>
              </a:p>
            </p:txBody>
          </p:sp>
          <p:sp>
            <p:nvSpPr>
              <p:cNvPr id="183345" name="Rectangle 49"/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192" cy="192"/>
              </a:xfrm>
              <a:prstGeom prst="rect">
                <a:avLst/>
              </a:prstGeom>
              <a:solidFill>
                <a:srgbClr val="FF99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rPr>
                  <a:t>BR</a:t>
                </a:r>
              </a:p>
            </p:txBody>
          </p:sp>
        </p:grpSp>
        <p:grpSp>
          <p:nvGrpSpPr>
            <p:cNvPr id="183351" name="Group 55"/>
            <p:cNvGrpSpPr>
              <a:grpSpLocks/>
            </p:cNvGrpSpPr>
            <p:nvPr/>
          </p:nvGrpSpPr>
          <p:grpSpPr bwMode="auto">
            <a:xfrm>
              <a:off x="1296" y="1680"/>
              <a:ext cx="2736" cy="432"/>
              <a:chOff x="1296" y="1680"/>
              <a:chExt cx="2736" cy="432"/>
            </a:xfrm>
          </p:grpSpPr>
          <p:sp>
            <p:nvSpPr>
              <p:cNvPr id="183347" name="Line 51"/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384" cy="38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48" name="Line 52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3349" name="Line 53"/>
              <p:cNvSpPr>
                <a:spLocks noChangeShapeType="1"/>
              </p:cNvSpPr>
              <p:nvPr/>
            </p:nvSpPr>
            <p:spPr bwMode="auto">
              <a:xfrm flipH="1">
                <a:off x="3744" y="1680"/>
                <a:ext cx="288" cy="4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292100"/>
          </a:xfrm>
        </p:spPr>
        <p:txBody>
          <a:bodyPr/>
          <a:lstStyle/>
          <a:p>
            <a:fld id="{66AAD4F1-ACE6-1045-95DB-F7171134E652}" type="slidenum">
              <a:rPr lang="en-US"/>
              <a:pPr/>
              <a:t>35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4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Load-Store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control hazards, data hazards through memory are probably next most important bottleneck to superscalar performance</a:t>
            </a:r>
          </a:p>
          <a:p>
            <a:r>
              <a:rPr lang="en-US" dirty="0"/>
              <a:t>Modern superscalars use very sophisticated load-store reordering techniques to reduce effective memory latency by allowing loads to be speculatively issued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5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Speculative Store Buffer</a:t>
            </a:r>
          </a:p>
        </p:txBody>
      </p:sp>
      <p:sp>
        <p:nvSpPr>
          <p:cNvPr id="1954819" name="Rectangle 3"/>
          <p:cNvSpPr>
            <a:spLocks noGrp="1" noChangeArrowheads="1"/>
          </p:cNvSpPr>
          <p:nvPr>
            <p:ph idx="1"/>
          </p:nvPr>
        </p:nvSpPr>
        <p:spPr>
          <a:xfrm>
            <a:off x="4419600" y="1066800"/>
            <a:ext cx="4572000" cy="5054600"/>
          </a:xfrm>
        </p:spPr>
        <p:txBody>
          <a:bodyPr/>
          <a:lstStyle/>
          <a:p>
            <a:r>
              <a:rPr lang="en-US" sz="2000" dirty="0"/>
              <a:t>Just like register updates, stores should not modify the memory until after the instruction is committed. A speculative store buffer is a structure introduced to hold speculative store data.</a:t>
            </a:r>
          </a:p>
          <a:p>
            <a:r>
              <a:rPr lang="en-US" sz="2000" dirty="0"/>
              <a:t>During decode, store buffer slot allocated in program order</a:t>
            </a:r>
          </a:p>
          <a:p>
            <a:r>
              <a:rPr lang="en-US" sz="2000" dirty="0"/>
              <a:t>Stores split into “store address” and “store data” micro-operations</a:t>
            </a:r>
          </a:p>
          <a:p>
            <a:r>
              <a:rPr lang="en-US" sz="2000" dirty="0"/>
              <a:t>“Store address” execution writes tag</a:t>
            </a:r>
          </a:p>
          <a:p>
            <a:r>
              <a:rPr lang="en-US" sz="2000" dirty="0"/>
              <a:t>“Store data” execution writes data</a:t>
            </a:r>
          </a:p>
          <a:p>
            <a:r>
              <a:rPr lang="en-US" sz="2000" dirty="0"/>
              <a:t>Store commits when oldest instruction and both address and data available: </a:t>
            </a:r>
          </a:p>
          <a:p>
            <a:pPr lvl="1"/>
            <a:r>
              <a:rPr lang="en-US" sz="2000" dirty="0"/>
              <a:t>clear speculative bit and eventually move data to cache</a:t>
            </a:r>
          </a:p>
          <a:p>
            <a:r>
              <a:rPr lang="en-US" sz="2000" dirty="0"/>
              <a:t>On store abort:</a:t>
            </a:r>
          </a:p>
          <a:p>
            <a:pPr lvl="1"/>
            <a:r>
              <a:rPr lang="en-US" sz="2000" dirty="0"/>
              <a:t> clear valid bit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9F2E-1839-0B45-91D6-2CCA0E9C191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54820" name="Rectangle 4"/>
          <p:cNvSpPr>
            <a:spLocks noChangeArrowheads="1"/>
          </p:cNvSpPr>
          <p:nvPr/>
        </p:nvSpPr>
        <p:spPr bwMode="auto">
          <a:xfrm>
            <a:off x="1752600" y="4724400"/>
            <a:ext cx="2663825" cy="11414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sp>
        <p:nvSpPr>
          <p:cNvPr id="1954822" name="Rectangle 6"/>
          <p:cNvSpPr>
            <a:spLocks noChangeArrowheads="1"/>
          </p:cNvSpPr>
          <p:nvPr/>
        </p:nvSpPr>
        <p:spPr bwMode="auto">
          <a:xfrm>
            <a:off x="820738" y="4724400"/>
            <a:ext cx="931862" cy="11414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Tags</a:t>
            </a:r>
          </a:p>
        </p:txBody>
      </p:sp>
      <p:sp>
        <p:nvSpPr>
          <p:cNvPr id="1954826" name="Text Box 10"/>
          <p:cNvSpPr txBox="1">
            <a:spLocks noChangeArrowheads="1"/>
          </p:cNvSpPr>
          <p:nvPr/>
        </p:nvSpPr>
        <p:spPr bwMode="auto">
          <a:xfrm>
            <a:off x="1524000" y="3886200"/>
            <a:ext cx="159875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Store Commit Path</a:t>
            </a:r>
          </a:p>
        </p:txBody>
      </p:sp>
      <p:sp>
        <p:nvSpPr>
          <p:cNvPr id="1954827" name="Text Box 11"/>
          <p:cNvSpPr txBox="1">
            <a:spLocks noChangeArrowheads="1"/>
          </p:cNvSpPr>
          <p:nvPr/>
        </p:nvSpPr>
        <p:spPr bwMode="auto">
          <a:xfrm>
            <a:off x="0" y="1447800"/>
            <a:ext cx="153193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Speculative Store Buffer</a:t>
            </a:r>
          </a:p>
        </p:txBody>
      </p:sp>
      <p:sp>
        <p:nvSpPr>
          <p:cNvPr id="1954828" name="Text Box 12"/>
          <p:cNvSpPr txBox="1">
            <a:spLocks noChangeArrowheads="1"/>
          </p:cNvSpPr>
          <p:nvPr/>
        </p:nvSpPr>
        <p:spPr bwMode="auto">
          <a:xfrm>
            <a:off x="1371600" y="5943600"/>
            <a:ext cx="179863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L1 Data Cache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90575" y="3286125"/>
            <a:ext cx="2930525" cy="217488"/>
            <a:chOff x="0" y="2640"/>
            <a:chExt cx="2112" cy="192"/>
          </a:xfrm>
        </p:grpSpPr>
        <p:sp>
          <p:nvSpPr>
            <p:cNvPr id="1954833" name="Rectangle 1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4834" name="Rectangle 1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4835" name="Rectangle 1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4836" name="Rectangle 2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90575" y="3068638"/>
            <a:ext cx="2930525" cy="217487"/>
            <a:chOff x="0" y="2640"/>
            <a:chExt cx="2112" cy="192"/>
          </a:xfrm>
        </p:grpSpPr>
        <p:sp>
          <p:nvSpPr>
            <p:cNvPr id="1954838" name="Rectangle 2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4839" name="Rectangle 2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4840" name="Rectangle 2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4841" name="Rectangle 2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90575" y="2851150"/>
            <a:ext cx="2930525" cy="217488"/>
            <a:chOff x="0" y="2640"/>
            <a:chExt cx="2112" cy="192"/>
          </a:xfrm>
        </p:grpSpPr>
        <p:sp>
          <p:nvSpPr>
            <p:cNvPr id="1954843" name="Rectangle 2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4844" name="Rectangle 2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4845" name="Rectangle 2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4846" name="Rectangle 3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790575" y="2633663"/>
            <a:ext cx="2930525" cy="217487"/>
            <a:chOff x="0" y="2640"/>
            <a:chExt cx="2112" cy="192"/>
          </a:xfrm>
        </p:grpSpPr>
        <p:sp>
          <p:nvSpPr>
            <p:cNvPr id="1954848" name="Rectangle 3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4849" name="Rectangle 3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4850" name="Rectangle 3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4851" name="Rectangle 3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90575" y="2416175"/>
            <a:ext cx="2930525" cy="217488"/>
            <a:chOff x="0" y="2640"/>
            <a:chExt cx="2112" cy="192"/>
          </a:xfrm>
        </p:grpSpPr>
        <p:sp>
          <p:nvSpPr>
            <p:cNvPr id="1954853" name="Rectangle 3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4854" name="Rectangle 3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4855" name="Rectangle 3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4856" name="Rectangle 4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90575" y="2198688"/>
            <a:ext cx="2930525" cy="217487"/>
            <a:chOff x="0" y="2640"/>
            <a:chExt cx="2112" cy="192"/>
          </a:xfrm>
        </p:grpSpPr>
        <p:sp>
          <p:nvSpPr>
            <p:cNvPr id="1954858" name="Rectangle 4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4859" name="Rectangle 4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4860" name="Rectangle 4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4861" name="Rectangle 4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990600" y="762000"/>
            <a:ext cx="153193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Store Address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2514600" y="838200"/>
            <a:ext cx="990600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Store Data</a:t>
            </a:r>
          </a:p>
        </p:txBody>
      </p:sp>
      <p:cxnSp>
        <p:nvCxnSpPr>
          <p:cNvPr id="9" name="Straight Arrow Connector 8"/>
          <p:cNvCxnSpPr>
            <a:stCxn id="1954833" idx="2"/>
            <a:endCxn id="1954822" idx="0"/>
          </p:cNvCxnSpPr>
          <p:nvPr/>
        </p:nvCxnSpPr>
        <p:spPr bwMode="auto">
          <a:xfrm flipH="1">
            <a:off x="1286669" y="3503613"/>
            <a:ext cx="436346" cy="122078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954834" idx="2"/>
            <a:endCxn id="1954820" idx="0"/>
          </p:cNvCxnSpPr>
          <p:nvPr/>
        </p:nvCxnSpPr>
        <p:spPr bwMode="auto">
          <a:xfrm>
            <a:off x="2988470" y="3503613"/>
            <a:ext cx="96043" cy="122078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49" idx="2"/>
            <a:endCxn id="1954858" idx="0"/>
          </p:cNvCxnSpPr>
          <p:nvPr/>
        </p:nvCxnSpPr>
        <p:spPr bwMode="auto">
          <a:xfrm flipH="1">
            <a:off x="1723015" y="1469886"/>
            <a:ext cx="33554" cy="7288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51" idx="2"/>
            <a:endCxn id="1954859" idx="0"/>
          </p:cNvCxnSpPr>
          <p:nvPr/>
        </p:nvCxnSpPr>
        <p:spPr bwMode="auto">
          <a:xfrm flipH="1">
            <a:off x="2988470" y="1546086"/>
            <a:ext cx="21430" cy="6526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168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bypass from speculative store buffer</a:t>
            </a:r>
            <a:endParaRPr lang="en-US" dirty="0"/>
          </a:p>
        </p:txBody>
      </p:sp>
      <p:sp>
        <p:nvSpPr>
          <p:cNvPr id="1956867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4191000"/>
            <a:ext cx="7683500" cy="1930400"/>
          </a:xfrm>
          <a:noFill/>
          <a:ln/>
        </p:spPr>
        <p:txBody>
          <a:bodyPr/>
          <a:lstStyle/>
          <a:p>
            <a:pPr marL="342900" indent="-342900"/>
            <a:r>
              <a:rPr lang="en-US" sz="2400" dirty="0"/>
              <a:t>If data in both store buffer and cache, which should we use?</a:t>
            </a:r>
          </a:p>
          <a:p>
            <a:pPr marL="742950" lvl="1" indent="-285750"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Speculative store buffer</a:t>
            </a:r>
          </a:p>
          <a:p>
            <a:pPr marL="342900" indent="-342900"/>
            <a:r>
              <a:rPr lang="en-US" sz="2400" dirty="0"/>
              <a:t>If same address in store buffer twice, which should we use?</a:t>
            </a:r>
          </a:p>
          <a:p>
            <a:pPr marL="742950" lvl="1" indent="-285750"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Youngest store older than load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EEFB-8B7A-BD4E-95F3-AC54587BE23C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56868" name="Rectangle 4"/>
          <p:cNvSpPr>
            <a:spLocks noChangeArrowheads="1"/>
          </p:cNvSpPr>
          <p:nvPr/>
        </p:nvSpPr>
        <p:spPr bwMode="auto">
          <a:xfrm>
            <a:off x="5518150" y="2122488"/>
            <a:ext cx="2663825" cy="11414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sp>
        <p:nvSpPr>
          <p:cNvPr id="1956869" name="Rectangle 5"/>
          <p:cNvSpPr>
            <a:spLocks noChangeArrowheads="1"/>
          </p:cNvSpPr>
          <p:nvPr/>
        </p:nvSpPr>
        <p:spPr bwMode="auto">
          <a:xfrm>
            <a:off x="2122488" y="1143000"/>
            <a:ext cx="2663825" cy="3270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Load Address</a:t>
            </a:r>
          </a:p>
        </p:txBody>
      </p:sp>
      <p:sp>
        <p:nvSpPr>
          <p:cNvPr id="1956870" name="Rectangle 6"/>
          <p:cNvSpPr>
            <a:spLocks noChangeArrowheads="1"/>
          </p:cNvSpPr>
          <p:nvPr/>
        </p:nvSpPr>
        <p:spPr bwMode="auto">
          <a:xfrm>
            <a:off x="4586288" y="2122488"/>
            <a:ext cx="931862" cy="11414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Tags</a:t>
            </a:r>
          </a:p>
        </p:txBody>
      </p:sp>
      <p:sp>
        <p:nvSpPr>
          <p:cNvPr id="1956872" name="Freeform 8"/>
          <p:cNvSpPr>
            <a:spLocks/>
          </p:cNvSpPr>
          <p:nvPr/>
        </p:nvSpPr>
        <p:spPr bwMode="auto">
          <a:xfrm>
            <a:off x="3521075" y="1470025"/>
            <a:ext cx="1465263" cy="652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1056" y="144"/>
              </a:cxn>
              <a:cxn ang="0">
                <a:pos x="1056" y="576"/>
              </a:cxn>
            </a:cxnLst>
            <a:rect l="0" t="0" r="r" b="b"/>
            <a:pathLst>
              <a:path w="1056" h="576">
                <a:moveTo>
                  <a:pt x="0" y="0"/>
                </a:moveTo>
                <a:lnTo>
                  <a:pt x="0" y="144"/>
                </a:lnTo>
                <a:lnTo>
                  <a:pt x="1056" y="144"/>
                </a:lnTo>
                <a:lnTo>
                  <a:pt x="1056" y="576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56873" name="Freeform 9"/>
          <p:cNvSpPr>
            <a:spLocks/>
          </p:cNvSpPr>
          <p:nvPr/>
        </p:nvSpPr>
        <p:spPr bwMode="auto">
          <a:xfrm>
            <a:off x="1989138" y="1631950"/>
            <a:ext cx="1531937" cy="490538"/>
          </a:xfrm>
          <a:custGeom>
            <a:avLst/>
            <a:gdLst/>
            <a:ahLst/>
            <a:cxnLst>
              <a:cxn ang="0">
                <a:pos x="1440" y="0"/>
              </a:cxn>
              <a:cxn ang="0">
                <a:pos x="0" y="0"/>
              </a:cxn>
              <a:cxn ang="0">
                <a:pos x="0" y="432"/>
              </a:cxn>
            </a:cxnLst>
            <a:rect l="0" t="0" r="r" b="b"/>
            <a:pathLst>
              <a:path w="1440" h="432">
                <a:moveTo>
                  <a:pt x="1440" y="0"/>
                </a:moveTo>
                <a:lnTo>
                  <a:pt x="0" y="0"/>
                </a:lnTo>
                <a:lnTo>
                  <a:pt x="0" y="43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56875" name="Text Box 11"/>
          <p:cNvSpPr txBox="1">
            <a:spLocks noChangeArrowheads="1"/>
          </p:cNvSpPr>
          <p:nvPr/>
        </p:nvSpPr>
        <p:spPr bwMode="auto">
          <a:xfrm>
            <a:off x="228600" y="1143000"/>
            <a:ext cx="153193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Speculative Store Buffer</a:t>
            </a:r>
          </a:p>
        </p:txBody>
      </p:sp>
      <p:sp>
        <p:nvSpPr>
          <p:cNvPr id="1956876" name="Text Box 12"/>
          <p:cNvSpPr txBox="1">
            <a:spLocks noChangeArrowheads="1"/>
          </p:cNvSpPr>
          <p:nvPr/>
        </p:nvSpPr>
        <p:spPr bwMode="auto">
          <a:xfrm>
            <a:off x="6096000" y="1524000"/>
            <a:ext cx="179863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L1 Data Cache</a:t>
            </a:r>
          </a:p>
        </p:txBody>
      </p:sp>
      <p:sp>
        <p:nvSpPr>
          <p:cNvPr id="1956877" name="Freeform 13"/>
          <p:cNvSpPr>
            <a:spLocks/>
          </p:cNvSpPr>
          <p:nvPr/>
        </p:nvSpPr>
        <p:spPr bwMode="auto">
          <a:xfrm>
            <a:off x="2743199" y="3429000"/>
            <a:ext cx="5572125" cy="487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4032" y="192"/>
              </a:cxn>
            </a:cxnLst>
            <a:rect l="0" t="0" r="r" b="b"/>
            <a:pathLst>
              <a:path w="4032" h="192">
                <a:moveTo>
                  <a:pt x="0" y="0"/>
                </a:moveTo>
                <a:lnTo>
                  <a:pt x="0" y="192"/>
                </a:lnTo>
                <a:lnTo>
                  <a:pt x="4032" y="19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56878" name="Line 14"/>
          <p:cNvSpPr>
            <a:spLocks noChangeShapeType="1"/>
          </p:cNvSpPr>
          <p:nvPr/>
        </p:nvSpPr>
        <p:spPr bwMode="auto">
          <a:xfrm>
            <a:off x="6516688" y="3263900"/>
            <a:ext cx="0" cy="65246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56879" name="Text Box 15"/>
          <p:cNvSpPr txBox="1">
            <a:spLocks noChangeArrowheads="1"/>
          </p:cNvSpPr>
          <p:nvPr/>
        </p:nvSpPr>
        <p:spPr bwMode="auto">
          <a:xfrm>
            <a:off x="6906009" y="3581400"/>
            <a:ext cx="11279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Load Data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90575" y="3209925"/>
            <a:ext cx="2930525" cy="217488"/>
            <a:chOff x="0" y="2640"/>
            <a:chExt cx="2112" cy="192"/>
          </a:xfrm>
        </p:grpSpPr>
        <p:sp>
          <p:nvSpPr>
            <p:cNvPr id="1956881" name="Rectangle 1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6882" name="Rectangle 1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6883" name="Rectangle 1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6884" name="Rectangle 2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90575" y="2992438"/>
            <a:ext cx="2930525" cy="217487"/>
            <a:chOff x="0" y="2640"/>
            <a:chExt cx="2112" cy="192"/>
          </a:xfrm>
        </p:grpSpPr>
        <p:sp>
          <p:nvSpPr>
            <p:cNvPr id="1956886" name="Rectangle 2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6887" name="Rectangle 2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6888" name="Rectangle 2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6889" name="Rectangle 2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90575" y="2774950"/>
            <a:ext cx="2930525" cy="217488"/>
            <a:chOff x="0" y="2640"/>
            <a:chExt cx="2112" cy="192"/>
          </a:xfrm>
        </p:grpSpPr>
        <p:sp>
          <p:nvSpPr>
            <p:cNvPr id="1956891" name="Rectangle 2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6892" name="Rectangle 2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6893" name="Rectangle 2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6894" name="Rectangle 3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790575" y="2557463"/>
            <a:ext cx="2930525" cy="217487"/>
            <a:chOff x="0" y="2640"/>
            <a:chExt cx="2112" cy="192"/>
          </a:xfrm>
        </p:grpSpPr>
        <p:sp>
          <p:nvSpPr>
            <p:cNvPr id="1956896" name="Rectangle 3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6897" name="Rectangle 3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6898" name="Rectangle 3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6899" name="Rectangle 3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90575" y="2339975"/>
            <a:ext cx="2930525" cy="217488"/>
            <a:chOff x="0" y="2640"/>
            <a:chExt cx="2112" cy="192"/>
          </a:xfrm>
        </p:grpSpPr>
        <p:sp>
          <p:nvSpPr>
            <p:cNvPr id="1956901" name="Rectangle 3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6902" name="Rectangle 3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6903" name="Rectangle 3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6904" name="Rectangle 4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90575" y="2122488"/>
            <a:ext cx="2930525" cy="217487"/>
            <a:chOff x="0" y="2640"/>
            <a:chExt cx="2112" cy="192"/>
          </a:xfrm>
        </p:grpSpPr>
        <p:sp>
          <p:nvSpPr>
            <p:cNvPr id="1956906" name="Rectangle 4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6907" name="Rectangle 4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6908" name="Rectangle 4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6909" name="Rectangle 4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59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Dependencies</a:t>
            </a:r>
          </a:p>
        </p:txBody>
      </p:sp>
      <p:sp>
        <p:nvSpPr>
          <p:cNvPr id="19425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>
                <a:latin typeface="Courier New"/>
                <a:cs typeface="Courier New"/>
              </a:rPr>
              <a:t>sd</a:t>
            </a:r>
            <a:r>
              <a:rPr lang="en-US" b="1" dirty="0">
                <a:latin typeface="Courier New"/>
                <a:cs typeface="Courier New"/>
              </a:rPr>
              <a:t> x1, (x2)</a:t>
            </a:r>
          </a:p>
          <a:p>
            <a:pPr marL="0" indent="0" algn="ctr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ld</a:t>
            </a:r>
            <a:r>
              <a:rPr lang="en-US" b="1" dirty="0">
                <a:latin typeface="Courier New"/>
                <a:cs typeface="Courier New"/>
              </a:rPr>
              <a:t> x3, (x4) </a:t>
            </a:r>
            <a:br>
              <a:rPr lang="en-US" b="1" dirty="0">
                <a:latin typeface="Courier New"/>
                <a:cs typeface="Courier New"/>
              </a:rPr>
            </a:br>
            <a:endParaRPr lang="en-US" dirty="0"/>
          </a:p>
          <a:p>
            <a:r>
              <a:rPr lang="en-US" dirty="0"/>
              <a:t>When can we execute the load?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4FCE-080A-5542-9764-1CC6CF51B836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1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63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Penalty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8A01-8F66-8344-B13B-FED3445793F3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860610" name="Group 2"/>
          <p:cNvGrpSpPr>
            <a:grpSpLocks/>
          </p:cNvGrpSpPr>
          <p:nvPr/>
        </p:nvGrpSpPr>
        <p:grpSpPr bwMode="auto">
          <a:xfrm>
            <a:off x="6051550" y="1096963"/>
            <a:ext cx="2481263" cy="5168900"/>
            <a:chOff x="3229" y="879"/>
            <a:chExt cx="1563" cy="3256"/>
          </a:xfrm>
        </p:grpSpPr>
        <p:sp>
          <p:nvSpPr>
            <p:cNvPr id="1860611" name="Rectangle 3"/>
            <p:cNvSpPr>
              <a:spLocks noChangeAspect="1" noChangeArrowheads="1"/>
            </p:cNvSpPr>
            <p:nvPr/>
          </p:nvSpPr>
          <p:spPr bwMode="auto">
            <a:xfrm>
              <a:off x="3229" y="3440"/>
              <a:ext cx="1563" cy="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60612" name="Rectangle 4"/>
            <p:cNvSpPr>
              <a:spLocks noChangeAspect="1" noChangeArrowheads="1"/>
            </p:cNvSpPr>
            <p:nvPr/>
          </p:nvSpPr>
          <p:spPr bwMode="auto">
            <a:xfrm>
              <a:off x="3229" y="2398"/>
              <a:ext cx="1563" cy="9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60613" name="Rectangle 5"/>
            <p:cNvSpPr>
              <a:spLocks noChangeAspect="1" noChangeArrowheads="1"/>
            </p:cNvSpPr>
            <p:nvPr/>
          </p:nvSpPr>
          <p:spPr bwMode="auto">
            <a:xfrm>
              <a:off x="3229" y="1791"/>
              <a:ext cx="1563" cy="5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60614" name="Rectangle 6"/>
            <p:cNvSpPr>
              <a:spLocks noChangeAspect="1" noChangeArrowheads="1"/>
            </p:cNvSpPr>
            <p:nvPr/>
          </p:nvSpPr>
          <p:spPr bwMode="auto">
            <a:xfrm>
              <a:off x="3229" y="966"/>
              <a:ext cx="1563" cy="7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 i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60615" name="Rectangle 7"/>
            <p:cNvSpPr>
              <a:spLocks noChangeAspect="1" noChangeArrowheads="1"/>
            </p:cNvSpPr>
            <p:nvPr/>
          </p:nvSpPr>
          <p:spPr bwMode="auto">
            <a:xfrm>
              <a:off x="3360" y="1183"/>
              <a:ext cx="607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I-cache</a:t>
              </a:r>
            </a:p>
          </p:txBody>
        </p:sp>
        <p:sp>
          <p:nvSpPr>
            <p:cNvPr id="1860616" name="Rectangle 8"/>
            <p:cNvSpPr>
              <a:spLocks noChangeAspect="1" noChangeArrowheads="1"/>
            </p:cNvSpPr>
            <p:nvPr/>
          </p:nvSpPr>
          <p:spPr bwMode="auto">
            <a:xfrm>
              <a:off x="3360" y="1617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Fetch Buffer</a:t>
              </a:r>
            </a:p>
          </p:txBody>
        </p:sp>
        <p:sp>
          <p:nvSpPr>
            <p:cNvPr id="1860617" name="Rectangle 9"/>
            <p:cNvSpPr>
              <a:spLocks noChangeAspect="1" noChangeArrowheads="1"/>
            </p:cNvSpPr>
            <p:nvPr/>
          </p:nvSpPr>
          <p:spPr bwMode="auto">
            <a:xfrm>
              <a:off x="3360" y="213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Issue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Buffer</a:t>
              </a:r>
            </a:p>
          </p:txBody>
        </p:sp>
        <p:sp>
          <p:nvSpPr>
            <p:cNvPr id="1860618" name="Rectangle 10"/>
            <p:cNvSpPr>
              <a:spLocks noChangeAspect="1" noChangeArrowheads="1"/>
            </p:cNvSpPr>
            <p:nvPr/>
          </p:nvSpPr>
          <p:spPr bwMode="auto">
            <a:xfrm>
              <a:off x="3360" y="2659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Func.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Units</a:t>
              </a:r>
            </a:p>
          </p:txBody>
        </p:sp>
        <p:sp>
          <p:nvSpPr>
            <p:cNvPr id="1860619" name="Rectangle 11"/>
            <p:cNvSpPr>
              <a:spLocks noChangeAspect="1" noChangeArrowheads="1"/>
            </p:cNvSpPr>
            <p:nvPr/>
          </p:nvSpPr>
          <p:spPr bwMode="auto">
            <a:xfrm>
              <a:off x="3360" y="378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Arch.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State</a:t>
              </a:r>
            </a:p>
          </p:txBody>
        </p:sp>
        <p:sp>
          <p:nvSpPr>
            <p:cNvPr id="1860620" name="Line 12"/>
            <p:cNvSpPr>
              <a:spLocks noChangeAspect="1" noChangeShapeType="1"/>
            </p:cNvSpPr>
            <p:nvPr/>
          </p:nvSpPr>
          <p:spPr bwMode="auto">
            <a:xfrm rot="-16200000">
              <a:off x="3598" y="1118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60621" name="Line 13"/>
            <p:cNvSpPr>
              <a:spLocks noChangeAspect="1" noChangeShapeType="1"/>
            </p:cNvSpPr>
            <p:nvPr/>
          </p:nvSpPr>
          <p:spPr bwMode="auto">
            <a:xfrm>
              <a:off x="3663" y="1487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60622" name="Line 14"/>
            <p:cNvSpPr>
              <a:spLocks noChangeAspect="1" noChangeShapeType="1"/>
            </p:cNvSpPr>
            <p:nvPr/>
          </p:nvSpPr>
          <p:spPr bwMode="auto">
            <a:xfrm>
              <a:off x="3663" y="1964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60623" name="Line 15"/>
            <p:cNvSpPr>
              <a:spLocks noChangeAspect="1" noChangeShapeType="1"/>
            </p:cNvSpPr>
            <p:nvPr/>
          </p:nvSpPr>
          <p:spPr bwMode="auto">
            <a:xfrm>
              <a:off x="3663" y="248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60624" name="Text Box 16"/>
            <p:cNvSpPr txBox="1">
              <a:spLocks noChangeAspect="1" noChangeArrowheads="1"/>
            </p:cNvSpPr>
            <p:nvPr/>
          </p:nvSpPr>
          <p:spPr bwMode="auto">
            <a:xfrm>
              <a:off x="4011" y="2529"/>
              <a:ext cx="69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Execute</a:t>
              </a:r>
            </a:p>
          </p:txBody>
        </p:sp>
        <p:sp>
          <p:nvSpPr>
            <p:cNvPr id="1860625" name="Text Box 17"/>
            <p:cNvSpPr txBox="1">
              <a:spLocks noChangeAspect="1" noChangeArrowheads="1"/>
            </p:cNvSpPr>
            <p:nvPr/>
          </p:nvSpPr>
          <p:spPr bwMode="auto">
            <a:xfrm>
              <a:off x="4054" y="1878"/>
              <a:ext cx="67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Decode</a:t>
              </a:r>
            </a:p>
          </p:txBody>
        </p:sp>
        <p:sp>
          <p:nvSpPr>
            <p:cNvPr id="1860626" name="Rectangle 18"/>
            <p:cNvSpPr>
              <a:spLocks noChangeAspect="1" noChangeArrowheads="1"/>
            </p:cNvSpPr>
            <p:nvPr/>
          </p:nvSpPr>
          <p:spPr bwMode="auto">
            <a:xfrm>
              <a:off x="3360" y="3223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Result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Buffer</a:t>
              </a:r>
            </a:p>
          </p:txBody>
        </p:sp>
        <p:sp>
          <p:nvSpPr>
            <p:cNvPr id="1860627" name="Line 19"/>
            <p:cNvSpPr>
              <a:spLocks noChangeAspect="1" noChangeShapeType="1"/>
            </p:cNvSpPr>
            <p:nvPr/>
          </p:nvSpPr>
          <p:spPr bwMode="auto">
            <a:xfrm>
              <a:off x="3663" y="3050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60628" name="Line 20"/>
            <p:cNvSpPr>
              <a:spLocks noChangeAspect="1" noChangeShapeType="1"/>
            </p:cNvSpPr>
            <p:nvPr/>
          </p:nvSpPr>
          <p:spPr bwMode="auto">
            <a:xfrm>
              <a:off x="3663" y="3614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60629" name="Text Box 21"/>
            <p:cNvSpPr txBox="1">
              <a:spLocks noChangeAspect="1" noChangeArrowheads="1"/>
            </p:cNvSpPr>
            <p:nvPr/>
          </p:nvSpPr>
          <p:spPr bwMode="auto">
            <a:xfrm>
              <a:off x="4054" y="3440"/>
              <a:ext cx="68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Commit</a:t>
              </a:r>
            </a:p>
          </p:txBody>
        </p:sp>
        <p:sp>
          <p:nvSpPr>
            <p:cNvPr id="1860630" name="Rectangle 22"/>
            <p:cNvSpPr>
              <a:spLocks noChangeAspect="1" noChangeArrowheads="1"/>
            </p:cNvSpPr>
            <p:nvPr/>
          </p:nvSpPr>
          <p:spPr bwMode="auto">
            <a:xfrm>
              <a:off x="3360" y="879"/>
              <a:ext cx="607" cy="1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PC</a:t>
              </a:r>
            </a:p>
          </p:txBody>
        </p:sp>
        <p:sp>
          <p:nvSpPr>
            <p:cNvPr id="1860631" name="Text Box 23"/>
            <p:cNvSpPr txBox="1">
              <a:spLocks noChangeAspect="1" noChangeArrowheads="1"/>
            </p:cNvSpPr>
            <p:nvPr/>
          </p:nvSpPr>
          <p:spPr bwMode="auto">
            <a:xfrm>
              <a:off x="4054" y="1139"/>
              <a:ext cx="573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Fetch</a:t>
              </a:r>
            </a:p>
          </p:txBody>
        </p:sp>
      </p:grpSp>
      <p:grpSp>
        <p:nvGrpSpPr>
          <p:cNvPr id="1860632" name="Group 24"/>
          <p:cNvGrpSpPr>
            <a:grpSpLocks/>
          </p:cNvGrpSpPr>
          <p:nvPr/>
        </p:nvGrpSpPr>
        <p:grpSpPr bwMode="auto">
          <a:xfrm>
            <a:off x="4213226" y="1046163"/>
            <a:ext cx="2525713" cy="4637087"/>
            <a:chOff x="2654" y="819"/>
            <a:chExt cx="1591" cy="2921"/>
          </a:xfrm>
        </p:grpSpPr>
        <p:sp>
          <p:nvSpPr>
            <p:cNvPr id="1860633" name="Freeform 25"/>
            <p:cNvSpPr>
              <a:spLocks noChangeAspect="1"/>
            </p:cNvSpPr>
            <p:nvPr/>
          </p:nvSpPr>
          <p:spPr bwMode="auto">
            <a:xfrm>
              <a:off x="3356" y="936"/>
              <a:ext cx="889" cy="2174"/>
            </a:xfrm>
            <a:custGeom>
              <a:avLst/>
              <a:gdLst>
                <a:gd name="connsiteX0" fmla="*/ 15117 w 15117"/>
                <a:gd name="connsiteY0" fmla="*/ 8762 h 9893"/>
                <a:gd name="connsiteX1" fmla="*/ 7664 w 15117"/>
                <a:gd name="connsiteY1" fmla="*/ 9892 h 9893"/>
                <a:gd name="connsiteX2" fmla="*/ 6974 w 15117"/>
                <a:gd name="connsiteY2" fmla="*/ 9776 h 9893"/>
                <a:gd name="connsiteX3" fmla="*/ 6464 w 15117"/>
                <a:gd name="connsiteY3" fmla="*/ 9758 h 9893"/>
                <a:gd name="connsiteX4" fmla="*/ 5773 w 15117"/>
                <a:gd name="connsiteY4" fmla="*/ 9647 h 9893"/>
                <a:gd name="connsiteX5" fmla="*/ 4737 w 15117"/>
                <a:gd name="connsiteY5" fmla="*/ 9571 h 9893"/>
                <a:gd name="connsiteX6" fmla="*/ 3701 w 15117"/>
                <a:gd name="connsiteY6" fmla="*/ 9380 h 9893"/>
                <a:gd name="connsiteX7" fmla="*/ 2845 w 15117"/>
                <a:gd name="connsiteY7" fmla="*/ 9117 h 9893"/>
                <a:gd name="connsiteX8" fmla="*/ 2500 w 15117"/>
                <a:gd name="connsiteY8" fmla="*/ 8929 h 9893"/>
                <a:gd name="connsiteX9" fmla="*/ 1809 w 15117"/>
                <a:gd name="connsiteY9" fmla="*/ 8854 h 9893"/>
                <a:gd name="connsiteX10" fmla="*/ 954 w 15117"/>
                <a:gd name="connsiteY10" fmla="*/ 8324 h 9893"/>
                <a:gd name="connsiteX11" fmla="*/ 609 w 15117"/>
                <a:gd name="connsiteY11" fmla="*/ 7985 h 9893"/>
                <a:gd name="connsiteX12" fmla="*/ 428 w 15117"/>
                <a:gd name="connsiteY12" fmla="*/ 7758 h 9893"/>
                <a:gd name="connsiteX13" fmla="*/ 263 w 15117"/>
                <a:gd name="connsiteY13" fmla="*/ 7531 h 9893"/>
                <a:gd name="connsiteX14" fmla="*/ 0 w 15117"/>
                <a:gd name="connsiteY14" fmla="*/ 6323 h 9893"/>
                <a:gd name="connsiteX15" fmla="*/ 82 w 15117"/>
                <a:gd name="connsiteY15" fmla="*/ 3868 h 9893"/>
                <a:gd name="connsiteX16" fmla="*/ 1382 w 15117"/>
                <a:gd name="connsiteY16" fmla="*/ 1417 h 9893"/>
                <a:gd name="connsiteX17" fmla="*/ 2418 w 15117"/>
                <a:gd name="connsiteY17" fmla="*/ 735 h 9893"/>
                <a:gd name="connsiteX18" fmla="*/ 3010 w 15117"/>
                <a:gd name="connsiteY18" fmla="*/ 660 h 9893"/>
                <a:gd name="connsiteX19" fmla="*/ 3701 w 15117"/>
                <a:gd name="connsiteY19" fmla="*/ 548 h 9893"/>
                <a:gd name="connsiteX20" fmla="*/ 3964 w 15117"/>
                <a:gd name="connsiteY20" fmla="*/ 472 h 9893"/>
                <a:gd name="connsiteX21" fmla="*/ 5345 w 15117"/>
                <a:gd name="connsiteY21" fmla="*/ 245 h 9893"/>
                <a:gd name="connsiteX22" fmla="*/ 8438 w 15117"/>
                <a:gd name="connsiteY22" fmla="*/ 36 h 9893"/>
                <a:gd name="connsiteX23" fmla="*/ 8783 w 15117"/>
                <a:gd name="connsiteY23" fmla="*/ 18 h 9893"/>
                <a:gd name="connsiteX24" fmla="*/ 9309 w 15117"/>
                <a:gd name="connsiteY24" fmla="*/ 0 h 9893"/>
                <a:gd name="connsiteX0" fmla="*/ 10000 w 10000"/>
                <a:gd name="connsiteY0" fmla="*/ 8857 h 9882"/>
                <a:gd name="connsiteX1" fmla="*/ 4613 w 10000"/>
                <a:gd name="connsiteY1" fmla="*/ 9882 h 9882"/>
                <a:gd name="connsiteX2" fmla="*/ 4276 w 10000"/>
                <a:gd name="connsiteY2" fmla="*/ 9864 h 9882"/>
                <a:gd name="connsiteX3" fmla="*/ 3819 w 10000"/>
                <a:gd name="connsiteY3" fmla="*/ 9751 h 9882"/>
                <a:gd name="connsiteX4" fmla="*/ 3134 w 10000"/>
                <a:gd name="connsiteY4" fmla="*/ 9675 h 9882"/>
                <a:gd name="connsiteX5" fmla="*/ 2448 w 10000"/>
                <a:gd name="connsiteY5" fmla="*/ 9481 h 9882"/>
                <a:gd name="connsiteX6" fmla="*/ 1882 w 10000"/>
                <a:gd name="connsiteY6" fmla="*/ 9216 h 9882"/>
                <a:gd name="connsiteX7" fmla="*/ 1654 w 10000"/>
                <a:gd name="connsiteY7" fmla="*/ 9026 h 9882"/>
                <a:gd name="connsiteX8" fmla="*/ 1197 w 10000"/>
                <a:gd name="connsiteY8" fmla="*/ 8950 h 9882"/>
                <a:gd name="connsiteX9" fmla="*/ 631 w 10000"/>
                <a:gd name="connsiteY9" fmla="*/ 8414 h 9882"/>
                <a:gd name="connsiteX10" fmla="*/ 403 w 10000"/>
                <a:gd name="connsiteY10" fmla="*/ 8071 h 9882"/>
                <a:gd name="connsiteX11" fmla="*/ 283 w 10000"/>
                <a:gd name="connsiteY11" fmla="*/ 7842 h 9882"/>
                <a:gd name="connsiteX12" fmla="*/ 174 w 10000"/>
                <a:gd name="connsiteY12" fmla="*/ 7612 h 9882"/>
                <a:gd name="connsiteX13" fmla="*/ 0 w 10000"/>
                <a:gd name="connsiteY13" fmla="*/ 6391 h 9882"/>
                <a:gd name="connsiteX14" fmla="*/ 54 w 10000"/>
                <a:gd name="connsiteY14" fmla="*/ 3910 h 9882"/>
                <a:gd name="connsiteX15" fmla="*/ 914 w 10000"/>
                <a:gd name="connsiteY15" fmla="*/ 1432 h 9882"/>
                <a:gd name="connsiteX16" fmla="*/ 1600 w 10000"/>
                <a:gd name="connsiteY16" fmla="*/ 743 h 9882"/>
                <a:gd name="connsiteX17" fmla="*/ 1991 w 10000"/>
                <a:gd name="connsiteY17" fmla="*/ 667 h 9882"/>
                <a:gd name="connsiteX18" fmla="*/ 2448 w 10000"/>
                <a:gd name="connsiteY18" fmla="*/ 554 h 9882"/>
                <a:gd name="connsiteX19" fmla="*/ 2622 w 10000"/>
                <a:gd name="connsiteY19" fmla="*/ 477 h 9882"/>
                <a:gd name="connsiteX20" fmla="*/ 3536 w 10000"/>
                <a:gd name="connsiteY20" fmla="*/ 248 h 9882"/>
                <a:gd name="connsiteX21" fmla="*/ 5582 w 10000"/>
                <a:gd name="connsiteY21" fmla="*/ 36 h 9882"/>
                <a:gd name="connsiteX22" fmla="*/ 5810 w 10000"/>
                <a:gd name="connsiteY22" fmla="*/ 18 h 9882"/>
                <a:gd name="connsiteX23" fmla="*/ 6158 w 10000"/>
                <a:gd name="connsiteY23" fmla="*/ 0 h 9882"/>
                <a:gd name="connsiteX0" fmla="*/ 10000 w 10000"/>
                <a:gd name="connsiteY0" fmla="*/ 8963 h 9982"/>
                <a:gd name="connsiteX1" fmla="*/ 4276 w 10000"/>
                <a:gd name="connsiteY1" fmla="*/ 9982 h 9982"/>
                <a:gd name="connsiteX2" fmla="*/ 3819 w 10000"/>
                <a:gd name="connsiteY2" fmla="*/ 9867 h 9982"/>
                <a:gd name="connsiteX3" fmla="*/ 3134 w 10000"/>
                <a:gd name="connsiteY3" fmla="*/ 9791 h 9982"/>
                <a:gd name="connsiteX4" fmla="*/ 2448 w 10000"/>
                <a:gd name="connsiteY4" fmla="*/ 9594 h 9982"/>
                <a:gd name="connsiteX5" fmla="*/ 1882 w 10000"/>
                <a:gd name="connsiteY5" fmla="*/ 9326 h 9982"/>
                <a:gd name="connsiteX6" fmla="*/ 1654 w 10000"/>
                <a:gd name="connsiteY6" fmla="*/ 9134 h 9982"/>
                <a:gd name="connsiteX7" fmla="*/ 1197 w 10000"/>
                <a:gd name="connsiteY7" fmla="*/ 9057 h 9982"/>
                <a:gd name="connsiteX8" fmla="*/ 631 w 10000"/>
                <a:gd name="connsiteY8" fmla="*/ 8514 h 9982"/>
                <a:gd name="connsiteX9" fmla="*/ 403 w 10000"/>
                <a:gd name="connsiteY9" fmla="*/ 8167 h 9982"/>
                <a:gd name="connsiteX10" fmla="*/ 283 w 10000"/>
                <a:gd name="connsiteY10" fmla="*/ 7936 h 9982"/>
                <a:gd name="connsiteX11" fmla="*/ 174 w 10000"/>
                <a:gd name="connsiteY11" fmla="*/ 7703 h 9982"/>
                <a:gd name="connsiteX12" fmla="*/ 0 w 10000"/>
                <a:gd name="connsiteY12" fmla="*/ 6467 h 9982"/>
                <a:gd name="connsiteX13" fmla="*/ 54 w 10000"/>
                <a:gd name="connsiteY13" fmla="*/ 3957 h 9982"/>
                <a:gd name="connsiteX14" fmla="*/ 914 w 10000"/>
                <a:gd name="connsiteY14" fmla="*/ 1449 h 9982"/>
                <a:gd name="connsiteX15" fmla="*/ 1600 w 10000"/>
                <a:gd name="connsiteY15" fmla="*/ 752 h 9982"/>
                <a:gd name="connsiteX16" fmla="*/ 1991 w 10000"/>
                <a:gd name="connsiteY16" fmla="*/ 675 h 9982"/>
                <a:gd name="connsiteX17" fmla="*/ 2448 w 10000"/>
                <a:gd name="connsiteY17" fmla="*/ 561 h 9982"/>
                <a:gd name="connsiteX18" fmla="*/ 2622 w 10000"/>
                <a:gd name="connsiteY18" fmla="*/ 483 h 9982"/>
                <a:gd name="connsiteX19" fmla="*/ 3536 w 10000"/>
                <a:gd name="connsiteY19" fmla="*/ 251 h 9982"/>
                <a:gd name="connsiteX20" fmla="*/ 5582 w 10000"/>
                <a:gd name="connsiteY20" fmla="*/ 36 h 9982"/>
                <a:gd name="connsiteX21" fmla="*/ 5810 w 10000"/>
                <a:gd name="connsiteY21" fmla="*/ 18 h 9982"/>
                <a:gd name="connsiteX22" fmla="*/ 6158 w 10000"/>
                <a:gd name="connsiteY22" fmla="*/ 0 h 9982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403 w 10000"/>
                <a:gd name="connsiteY9" fmla="*/ 8182 h 10000"/>
                <a:gd name="connsiteX10" fmla="*/ 283 w 10000"/>
                <a:gd name="connsiteY10" fmla="*/ 7950 h 10000"/>
                <a:gd name="connsiteX11" fmla="*/ 174 w 10000"/>
                <a:gd name="connsiteY11" fmla="*/ 7717 h 10000"/>
                <a:gd name="connsiteX12" fmla="*/ 0 w 10000"/>
                <a:gd name="connsiteY12" fmla="*/ 6479 h 10000"/>
                <a:gd name="connsiteX13" fmla="*/ 54 w 10000"/>
                <a:gd name="connsiteY13" fmla="*/ 3964 h 10000"/>
                <a:gd name="connsiteX14" fmla="*/ 914 w 10000"/>
                <a:gd name="connsiteY14" fmla="*/ 1452 h 10000"/>
                <a:gd name="connsiteX15" fmla="*/ 1600 w 10000"/>
                <a:gd name="connsiteY15" fmla="*/ 753 h 10000"/>
                <a:gd name="connsiteX16" fmla="*/ 2448 w 10000"/>
                <a:gd name="connsiteY16" fmla="*/ 562 h 10000"/>
                <a:gd name="connsiteX17" fmla="*/ 2622 w 10000"/>
                <a:gd name="connsiteY17" fmla="*/ 484 h 10000"/>
                <a:gd name="connsiteX18" fmla="*/ 3536 w 10000"/>
                <a:gd name="connsiteY18" fmla="*/ 251 h 10000"/>
                <a:gd name="connsiteX19" fmla="*/ 5582 w 10000"/>
                <a:gd name="connsiteY19" fmla="*/ 36 h 10000"/>
                <a:gd name="connsiteX20" fmla="*/ 5810 w 10000"/>
                <a:gd name="connsiteY20" fmla="*/ 18 h 10000"/>
                <a:gd name="connsiteX21" fmla="*/ 6158 w 10000"/>
                <a:gd name="connsiteY21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403 w 10000"/>
                <a:gd name="connsiteY9" fmla="*/ 8182 h 10000"/>
                <a:gd name="connsiteX10" fmla="*/ 283 w 10000"/>
                <a:gd name="connsiteY10" fmla="*/ 7950 h 10000"/>
                <a:gd name="connsiteX11" fmla="*/ 174 w 10000"/>
                <a:gd name="connsiteY11" fmla="*/ 7717 h 10000"/>
                <a:gd name="connsiteX12" fmla="*/ 0 w 10000"/>
                <a:gd name="connsiteY12" fmla="*/ 6479 h 10000"/>
                <a:gd name="connsiteX13" fmla="*/ 54 w 10000"/>
                <a:gd name="connsiteY13" fmla="*/ 3964 h 10000"/>
                <a:gd name="connsiteX14" fmla="*/ 914 w 10000"/>
                <a:gd name="connsiteY14" fmla="*/ 1452 h 10000"/>
                <a:gd name="connsiteX15" fmla="*/ 1600 w 10000"/>
                <a:gd name="connsiteY15" fmla="*/ 753 h 10000"/>
                <a:gd name="connsiteX16" fmla="*/ 2448 w 10000"/>
                <a:gd name="connsiteY16" fmla="*/ 562 h 10000"/>
                <a:gd name="connsiteX17" fmla="*/ 3536 w 10000"/>
                <a:gd name="connsiteY17" fmla="*/ 251 h 10000"/>
                <a:gd name="connsiteX18" fmla="*/ 5582 w 10000"/>
                <a:gd name="connsiteY18" fmla="*/ 36 h 10000"/>
                <a:gd name="connsiteX19" fmla="*/ 5810 w 10000"/>
                <a:gd name="connsiteY19" fmla="*/ 18 h 10000"/>
                <a:gd name="connsiteX20" fmla="*/ 6158 w 10000"/>
                <a:gd name="connsiteY20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403 w 10000"/>
                <a:gd name="connsiteY9" fmla="*/ 8182 h 10000"/>
                <a:gd name="connsiteX10" fmla="*/ 283 w 10000"/>
                <a:gd name="connsiteY10" fmla="*/ 7950 h 10000"/>
                <a:gd name="connsiteX11" fmla="*/ 174 w 10000"/>
                <a:gd name="connsiteY11" fmla="*/ 7717 h 10000"/>
                <a:gd name="connsiteX12" fmla="*/ 0 w 10000"/>
                <a:gd name="connsiteY12" fmla="*/ 6479 h 10000"/>
                <a:gd name="connsiteX13" fmla="*/ 54 w 10000"/>
                <a:gd name="connsiteY13" fmla="*/ 3964 h 10000"/>
                <a:gd name="connsiteX14" fmla="*/ 914 w 10000"/>
                <a:gd name="connsiteY14" fmla="*/ 1452 h 10000"/>
                <a:gd name="connsiteX15" fmla="*/ 1600 w 10000"/>
                <a:gd name="connsiteY15" fmla="*/ 753 h 10000"/>
                <a:gd name="connsiteX16" fmla="*/ 3536 w 10000"/>
                <a:gd name="connsiteY16" fmla="*/ 251 h 10000"/>
                <a:gd name="connsiteX17" fmla="*/ 5582 w 10000"/>
                <a:gd name="connsiteY17" fmla="*/ 36 h 10000"/>
                <a:gd name="connsiteX18" fmla="*/ 5810 w 10000"/>
                <a:gd name="connsiteY18" fmla="*/ 18 h 10000"/>
                <a:gd name="connsiteX19" fmla="*/ 6158 w 10000"/>
                <a:gd name="connsiteY19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403 w 10000"/>
                <a:gd name="connsiteY9" fmla="*/ 8182 h 10000"/>
                <a:gd name="connsiteX10" fmla="*/ 283 w 10000"/>
                <a:gd name="connsiteY10" fmla="*/ 7950 h 10000"/>
                <a:gd name="connsiteX11" fmla="*/ 174 w 10000"/>
                <a:gd name="connsiteY11" fmla="*/ 7717 h 10000"/>
                <a:gd name="connsiteX12" fmla="*/ 0 w 10000"/>
                <a:gd name="connsiteY12" fmla="*/ 6479 h 10000"/>
                <a:gd name="connsiteX13" fmla="*/ 54 w 10000"/>
                <a:gd name="connsiteY13" fmla="*/ 3964 h 10000"/>
                <a:gd name="connsiteX14" fmla="*/ 914 w 10000"/>
                <a:gd name="connsiteY14" fmla="*/ 1452 h 10000"/>
                <a:gd name="connsiteX15" fmla="*/ 1600 w 10000"/>
                <a:gd name="connsiteY15" fmla="*/ 753 h 10000"/>
                <a:gd name="connsiteX16" fmla="*/ 3536 w 10000"/>
                <a:gd name="connsiteY16" fmla="*/ 251 h 10000"/>
                <a:gd name="connsiteX17" fmla="*/ 5810 w 10000"/>
                <a:gd name="connsiteY17" fmla="*/ 18 h 10000"/>
                <a:gd name="connsiteX18" fmla="*/ 6158 w 10000"/>
                <a:gd name="connsiteY18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403 w 10000"/>
                <a:gd name="connsiteY9" fmla="*/ 8182 h 10000"/>
                <a:gd name="connsiteX10" fmla="*/ 283 w 10000"/>
                <a:gd name="connsiteY10" fmla="*/ 7950 h 10000"/>
                <a:gd name="connsiteX11" fmla="*/ 174 w 10000"/>
                <a:gd name="connsiteY11" fmla="*/ 7717 h 10000"/>
                <a:gd name="connsiteX12" fmla="*/ 0 w 10000"/>
                <a:gd name="connsiteY12" fmla="*/ 6479 h 10000"/>
                <a:gd name="connsiteX13" fmla="*/ 54 w 10000"/>
                <a:gd name="connsiteY13" fmla="*/ 3964 h 10000"/>
                <a:gd name="connsiteX14" fmla="*/ 914 w 10000"/>
                <a:gd name="connsiteY14" fmla="*/ 1452 h 10000"/>
                <a:gd name="connsiteX15" fmla="*/ 1600 w 10000"/>
                <a:gd name="connsiteY15" fmla="*/ 753 h 10000"/>
                <a:gd name="connsiteX16" fmla="*/ 3536 w 10000"/>
                <a:gd name="connsiteY16" fmla="*/ 251 h 10000"/>
                <a:gd name="connsiteX17" fmla="*/ 6158 w 10000"/>
                <a:gd name="connsiteY17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403 w 10000"/>
                <a:gd name="connsiteY9" fmla="*/ 8182 h 10000"/>
                <a:gd name="connsiteX10" fmla="*/ 174 w 10000"/>
                <a:gd name="connsiteY10" fmla="*/ 7717 h 10000"/>
                <a:gd name="connsiteX11" fmla="*/ 0 w 10000"/>
                <a:gd name="connsiteY11" fmla="*/ 6479 h 10000"/>
                <a:gd name="connsiteX12" fmla="*/ 54 w 10000"/>
                <a:gd name="connsiteY12" fmla="*/ 3964 h 10000"/>
                <a:gd name="connsiteX13" fmla="*/ 914 w 10000"/>
                <a:gd name="connsiteY13" fmla="*/ 1452 h 10000"/>
                <a:gd name="connsiteX14" fmla="*/ 1600 w 10000"/>
                <a:gd name="connsiteY14" fmla="*/ 753 h 10000"/>
                <a:gd name="connsiteX15" fmla="*/ 3536 w 10000"/>
                <a:gd name="connsiteY15" fmla="*/ 251 h 10000"/>
                <a:gd name="connsiteX16" fmla="*/ 6158 w 10000"/>
                <a:gd name="connsiteY16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174 w 10000"/>
                <a:gd name="connsiteY9" fmla="*/ 7717 h 10000"/>
                <a:gd name="connsiteX10" fmla="*/ 0 w 10000"/>
                <a:gd name="connsiteY10" fmla="*/ 6479 h 10000"/>
                <a:gd name="connsiteX11" fmla="*/ 54 w 10000"/>
                <a:gd name="connsiteY11" fmla="*/ 3964 h 10000"/>
                <a:gd name="connsiteX12" fmla="*/ 914 w 10000"/>
                <a:gd name="connsiteY12" fmla="*/ 1452 h 10000"/>
                <a:gd name="connsiteX13" fmla="*/ 1600 w 10000"/>
                <a:gd name="connsiteY13" fmla="*/ 753 h 10000"/>
                <a:gd name="connsiteX14" fmla="*/ 3536 w 10000"/>
                <a:gd name="connsiteY14" fmla="*/ 251 h 10000"/>
                <a:gd name="connsiteX15" fmla="*/ 6158 w 10000"/>
                <a:gd name="connsiteY15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174 w 10000"/>
                <a:gd name="connsiteY8" fmla="*/ 7717 h 10000"/>
                <a:gd name="connsiteX9" fmla="*/ 0 w 10000"/>
                <a:gd name="connsiteY9" fmla="*/ 6479 h 10000"/>
                <a:gd name="connsiteX10" fmla="*/ 54 w 10000"/>
                <a:gd name="connsiteY10" fmla="*/ 3964 h 10000"/>
                <a:gd name="connsiteX11" fmla="*/ 914 w 10000"/>
                <a:gd name="connsiteY11" fmla="*/ 1452 h 10000"/>
                <a:gd name="connsiteX12" fmla="*/ 1600 w 10000"/>
                <a:gd name="connsiteY12" fmla="*/ 753 h 10000"/>
                <a:gd name="connsiteX13" fmla="*/ 3536 w 10000"/>
                <a:gd name="connsiteY13" fmla="*/ 251 h 10000"/>
                <a:gd name="connsiteX14" fmla="*/ 6158 w 10000"/>
                <a:gd name="connsiteY14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197 w 10000"/>
                <a:gd name="connsiteY6" fmla="*/ 9073 h 10000"/>
                <a:gd name="connsiteX7" fmla="*/ 174 w 10000"/>
                <a:gd name="connsiteY7" fmla="*/ 7717 h 10000"/>
                <a:gd name="connsiteX8" fmla="*/ 0 w 10000"/>
                <a:gd name="connsiteY8" fmla="*/ 6479 h 10000"/>
                <a:gd name="connsiteX9" fmla="*/ 54 w 10000"/>
                <a:gd name="connsiteY9" fmla="*/ 3964 h 10000"/>
                <a:gd name="connsiteX10" fmla="*/ 914 w 10000"/>
                <a:gd name="connsiteY10" fmla="*/ 1452 h 10000"/>
                <a:gd name="connsiteX11" fmla="*/ 1600 w 10000"/>
                <a:gd name="connsiteY11" fmla="*/ 753 h 10000"/>
                <a:gd name="connsiteX12" fmla="*/ 3536 w 10000"/>
                <a:gd name="connsiteY12" fmla="*/ 251 h 10000"/>
                <a:gd name="connsiteX13" fmla="*/ 6158 w 10000"/>
                <a:gd name="connsiteY13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197 w 10000"/>
                <a:gd name="connsiteY5" fmla="*/ 9073 h 10000"/>
                <a:gd name="connsiteX6" fmla="*/ 174 w 10000"/>
                <a:gd name="connsiteY6" fmla="*/ 7717 h 10000"/>
                <a:gd name="connsiteX7" fmla="*/ 0 w 10000"/>
                <a:gd name="connsiteY7" fmla="*/ 6479 h 10000"/>
                <a:gd name="connsiteX8" fmla="*/ 54 w 10000"/>
                <a:gd name="connsiteY8" fmla="*/ 3964 h 10000"/>
                <a:gd name="connsiteX9" fmla="*/ 914 w 10000"/>
                <a:gd name="connsiteY9" fmla="*/ 1452 h 10000"/>
                <a:gd name="connsiteX10" fmla="*/ 1600 w 10000"/>
                <a:gd name="connsiteY10" fmla="*/ 753 h 10000"/>
                <a:gd name="connsiteX11" fmla="*/ 3536 w 10000"/>
                <a:gd name="connsiteY11" fmla="*/ 251 h 10000"/>
                <a:gd name="connsiteX12" fmla="*/ 6158 w 10000"/>
                <a:gd name="connsiteY12" fmla="*/ 0 h 10000"/>
                <a:gd name="connsiteX0" fmla="*/ 10000 w 10000"/>
                <a:gd name="connsiteY0" fmla="*/ 8979 h 9885"/>
                <a:gd name="connsiteX1" fmla="*/ 3819 w 10000"/>
                <a:gd name="connsiteY1" fmla="*/ 9885 h 9885"/>
                <a:gd name="connsiteX2" fmla="*/ 3134 w 10000"/>
                <a:gd name="connsiteY2" fmla="*/ 9809 h 9885"/>
                <a:gd name="connsiteX3" fmla="*/ 2448 w 10000"/>
                <a:gd name="connsiteY3" fmla="*/ 9611 h 9885"/>
                <a:gd name="connsiteX4" fmla="*/ 1197 w 10000"/>
                <a:gd name="connsiteY4" fmla="*/ 9073 h 9885"/>
                <a:gd name="connsiteX5" fmla="*/ 174 w 10000"/>
                <a:gd name="connsiteY5" fmla="*/ 7717 h 9885"/>
                <a:gd name="connsiteX6" fmla="*/ 0 w 10000"/>
                <a:gd name="connsiteY6" fmla="*/ 6479 h 9885"/>
                <a:gd name="connsiteX7" fmla="*/ 54 w 10000"/>
                <a:gd name="connsiteY7" fmla="*/ 3964 h 9885"/>
                <a:gd name="connsiteX8" fmla="*/ 914 w 10000"/>
                <a:gd name="connsiteY8" fmla="*/ 1452 h 9885"/>
                <a:gd name="connsiteX9" fmla="*/ 1600 w 10000"/>
                <a:gd name="connsiteY9" fmla="*/ 753 h 9885"/>
                <a:gd name="connsiteX10" fmla="*/ 3536 w 10000"/>
                <a:gd name="connsiteY10" fmla="*/ 251 h 9885"/>
                <a:gd name="connsiteX11" fmla="*/ 6158 w 10000"/>
                <a:gd name="connsiteY11" fmla="*/ 0 h 9885"/>
                <a:gd name="connsiteX0" fmla="*/ 10000 w 10000"/>
                <a:gd name="connsiteY0" fmla="*/ 9083 h 9923"/>
                <a:gd name="connsiteX1" fmla="*/ 3134 w 10000"/>
                <a:gd name="connsiteY1" fmla="*/ 9923 h 9923"/>
                <a:gd name="connsiteX2" fmla="*/ 2448 w 10000"/>
                <a:gd name="connsiteY2" fmla="*/ 9723 h 9923"/>
                <a:gd name="connsiteX3" fmla="*/ 1197 w 10000"/>
                <a:gd name="connsiteY3" fmla="*/ 9179 h 9923"/>
                <a:gd name="connsiteX4" fmla="*/ 174 w 10000"/>
                <a:gd name="connsiteY4" fmla="*/ 7807 h 9923"/>
                <a:gd name="connsiteX5" fmla="*/ 0 w 10000"/>
                <a:gd name="connsiteY5" fmla="*/ 6554 h 9923"/>
                <a:gd name="connsiteX6" fmla="*/ 54 w 10000"/>
                <a:gd name="connsiteY6" fmla="*/ 4010 h 9923"/>
                <a:gd name="connsiteX7" fmla="*/ 914 w 10000"/>
                <a:gd name="connsiteY7" fmla="*/ 1469 h 9923"/>
                <a:gd name="connsiteX8" fmla="*/ 1600 w 10000"/>
                <a:gd name="connsiteY8" fmla="*/ 762 h 9923"/>
                <a:gd name="connsiteX9" fmla="*/ 3536 w 10000"/>
                <a:gd name="connsiteY9" fmla="*/ 254 h 9923"/>
                <a:gd name="connsiteX10" fmla="*/ 6158 w 10000"/>
                <a:gd name="connsiteY10" fmla="*/ 0 h 9923"/>
                <a:gd name="connsiteX0" fmla="*/ 10000 w 10000"/>
                <a:gd name="connsiteY0" fmla="*/ 9153 h 9798"/>
                <a:gd name="connsiteX1" fmla="*/ 2448 w 10000"/>
                <a:gd name="connsiteY1" fmla="*/ 9798 h 9798"/>
                <a:gd name="connsiteX2" fmla="*/ 1197 w 10000"/>
                <a:gd name="connsiteY2" fmla="*/ 9250 h 9798"/>
                <a:gd name="connsiteX3" fmla="*/ 174 w 10000"/>
                <a:gd name="connsiteY3" fmla="*/ 7868 h 9798"/>
                <a:gd name="connsiteX4" fmla="*/ 0 w 10000"/>
                <a:gd name="connsiteY4" fmla="*/ 6605 h 9798"/>
                <a:gd name="connsiteX5" fmla="*/ 54 w 10000"/>
                <a:gd name="connsiteY5" fmla="*/ 4041 h 9798"/>
                <a:gd name="connsiteX6" fmla="*/ 914 w 10000"/>
                <a:gd name="connsiteY6" fmla="*/ 1480 h 9798"/>
                <a:gd name="connsiteX7" fmla="*/ 1600 w 10000"/>
                <a:gd name="connsiteY7" fmla="*/ 768 h 9798"/>
                <a:gd name="connsiteX8" fmla="*/ 3536 w 10000"/>
                <a:gd name="connsiteY8" fmla="*/ 256 h 9798"/>
                <a:gd name="connsiteX9" fmla="*/ 6158 w 10000"/>
                <a:gd name="connsiteY9" fmla="*/ 0 h 9798"/>
                <a:gd name="connsiteX0" fmla="*/ 10000 w 10000"/>
                <a:gd name="connsiteY0" fmla="*/ 9342 h 9441"/>
                <a:gd name="connsiteX1" fmla="*/ 1197 w 10000"/>
                <a:gd name="connsiteY1" fmla="*/ 9441 h 9441"/>
                <a:gd name="connsiteX2" fmla="*/ 174 w 10000"/>
                <a:gd name="connsiteY2" fmla="*/ 8030 h 9441"/>
                <a:gd name="connsiteX3" fmla="*/ 0 w 10000"/>
                <a:gd name="connsiteY3" fmla="*/ 6741 h 9441"/>
                <a:gd name="connsiteX4" fmla="*/ 54 w 10000"/>
                <a:gd name="connsiteY4" fmla="*/ 4124 h 9441"/>
                <a:gd name="connsiteX5" fmla="*/ 914 w 10000"/>
                <a:gd name="connsiteY5" fmla="*/ 1511 h 9441"/>
                <a:gd name="connsiteX6" fmla="*/ 1600 w 10000"/>
                <a:gd name="connsiteY6" fmla="*/ 784 h 9441"/>
                <a:gd name="connsiteX7" fmla="*/ 3536 w 10000"/>
                <a:gd name="connsiteY7" fmla="*/ 261 h 9441"/>
                <a:gd name="connsiteX8" fmla="*/ 6158 w 10000"/>
                <a:gd name="connsiteY8" fmla="*/ 0 h 9441"/>
                <a:gd name="connsiteX0" fmla="*/ 10000 w 10000"/>
                <a:gd name="connsiteY0" fmla="*/ 9895 h 9895"/>
                <a:gd name="connsiteX1" fmla="*/ 174 w 10000"/>
                <a:gd name="connsiteY1" fmla="*/ 8505 h 9895"/>
                <a:gd name="connsiteX2" fmla="*/ 0 w 10000"/>
                <a:gd name="connsiteY2" fmla="*/ 7140 h 9895"/>
                <a:gd name="connsiteX3" fmla="*/ 54 w 10000"/>
                <a:gd name="connsiteY3" fmla="*/ 4368 h 9895"/>
                <a:gd name="connsiteX4" fmla="*/ 914 w 10000"/>
                <a:gd name="connsiteY4" fmla="*/ 1600 h 9895"/>
                <a:gd name="connsiteX5" fmla="*/ 1600 w 10000"/>
                <a:gd name="connsiteY5" fmla="*/ 830 h 9895"/>
                <a:gd name="connsiteX6" fmla="*/ 3536 w 10000"/>
                <a:gd name="connsiteY6" fmla="*/ 276 h 9895"/>
                <a:gd name="connsiteX7" fmla="*/ 6158 w 10000"/>
                <a:gd name="connsiteY7" fmla="*/ 0 h 9895"/>
                <a:gd name="connsiteX0" fmla="*/ 10000 w 10000"/>
                <a:gd name="connsiteY0" fmla="*/ 10000 h 10000"/>
                <a:gd name="connsiteX1" fmla="*/ 174 w 10000"/>
                <a:gd name="connsiteY1" fmla="*/ 8595 h 10000"/>
                <a:gd name="connsiteX2" fmla="*/ 0 w 10000"/>
                <a:gd name="connsiteY2" fmla="*/ 7216 h 10000"/>
                <a:gd name="connsiteX3" fmla="*/ 54 w 10000"/>
                <a:gd name="connsiteY3" fmla="*/ 4414 h 10000"/>
                <a:gd name="connsiteX4" fmla="*/ 914 w 10000"/>
                <a:gd name="connsiteY4" fmla="*/ 1617 h 10000"/>
                <a:gd name="connsiteX5" fmla="*/ 1600 w 10000"/>
                <a:gd name="connsiteY5" fmla="*/ 839 h 10000"/>
                <a:gd name="connsiteX6" fmla="*/ 3536 w 10000"/>
                <a:gd name="connsiteY6" fmla="*/ 279 h 10000"/>
                <a:gd name="connsiteX7" fmla="*/ 6158 w 10000"/>
                <a:gd name="connsiteY7" fmla="*/ 0 h 10000"/>
                <a:gd name="connsiteX0" fmla="*/ 10000 w 10000"/>
                <a:gd name="connsiteY0" fmla="*/ 10000 h 10000"/>
                <a:gd name="connsiteX1" fmla="*/ 1894 w 10000"/>
                <a:gd name="connsiteY1" fmla="*/ 9340 h 10000"/>
                <a:gd name="connsiteX2" fmla="*/ 0 w 10000"/>
                <a:gd name="connsiteY2" fmla="*/ 7216 h 10000"/>
                <a:gd name="connsiteX3" fmla="*/ 54 w 10000"/>
                <a:gd name="connsiteY3" fmla="*/ 4414 h 10000"/>
                <a:gd name="connsiteX4" fmla="*/ 914 w 10000"/>
                <a:gd name="connsiteY4" fmla="*/ 1617 h 10000"/>
                <a:gd name="connsiteX5" fmla="*/ 1600 w 10000"/>
                <a:gd name="connsiteY5" fmla="*/ 839 h 10000"/>
                <a:gd name="connsiteX6" fmla="*/ 3536 w 10000"/>
                <a:gd name="connsiteY6" fmla="*/ 279 h 10000"/>
                <a:gd name="connsiteX7" fmla="*/ 6158 w 10000"/>
                <a:gd name="connsiteY7" fmla="*/ 0 h 10000"/>
                <a:gd name="connsiteX0" fmla="*/ 10000 w 10000"/>
                <a:gd name="connsiteY0" fmla="*/ 10000 h 10000"/>
                <a:gd name="connsiteX1" fmla="*/ 1894 w 10000"/>
                <a:gd name="connsiteY1" fmla="*/ 9340 h 10000"/>
                <a:gd name="connsiteX2" fmla="*/ 0 w 10000"/>
                <a:gd name="connsiteY2" fmla="*/ 7216 h 10000"/>
                <a:gd name="connsiteX3" fmla="*/ 54 w 10000"/>
                <a:gd name="connsiteY3" fmla="*/ 4414 h 10000"/>
                <a:gd name="connsiteX4" fmla="*/ 914 w 10000"/>
                <a:gd name="connsiteY4" fmla="*/ 1617 h 10000"/>
                <a:gd name="connsiteX5" fmla="*/ 1600 w 10000"/>
                <a:gd name="connsiteY5" fmla="*/ 839 h 10000"/>
                <a:gd name="connsiteX6" fmla="*/ 3536 w 10000"/>
                <a:gd name="connsiteY6" fmla="*/ 279 h 10000"/>
                <a:gd name="connsiteX7" fmla="*/ 6158 w 10000"/>
                <a:gd name="connsiteY7" fmla="*/ 0 h 10000"/>
                <a:gd name="connsiteX0" fmla="*/ 10000 w 10000"/>
                <a:gd name="connsiteY0" fmla="*/ 10000 h 10058"/>
                <a:gd name="connsiteX1" fmla="*/ 1894 w 10000"/>
                <a:gd name="connsiteY1" fmla="*/ 9340 h 10058"/>
                <a:gd name="connsiteX2" fmla="*/ 0 w 10000"/>
                <a:gd name="connsiteY2" fmla="*/ 7216 h 10058"/>
                <a:gd name="connsiteX3" fmla="*/ 54 w 10000"/>
                <a:gd name="connsiteY3" fmla="*/ 4414 h 10058"/>
                <a:gd name="connsiteX4" fmla="*/ 914 w 10000"/>
                <a:gd name="connsiteY4" fmla="*/ 1617 h 10058"/>
                <a:gd name="connsiteX5" fmla="*/ 1600 w 10000"/>
                <a:gd name="connsiteY5" fmla="*/ 839 h 10058"/>
                <a:gd name="connsiteX6" fmla="*/ 3536 w 10000"/>
                <a:gd name="connsiteY6" fmla="*/ 279 h 10058"/>
                <a:gd name="connsiteX7" fmla="*/ 6158 w 10000"/>
                <a:gd name="connsiteY7" fmla="*/ 0 h 10058"/>
                <a:gd name="connsiteX0" fmla="*/ 9674 w 9674"/>
                <a:gd name="connsiteY0" fmla="*/ 10009 h 10040"/>
                <a:gd name="connsiteX1" fmla="*/ 1894 w 9674"/>
                <a:gd name="connsiteY1" fmla="*/ 9340 h 10040"/>
                <a:gd name="connsiteX2" fmla="*/ 0 w 9674"/>
                <a:gd name="connsiteY2" fmla="*/ 7216 h 10040"/>
                <a:gd name="connsiteX3" fmla="*/ 54 w 9674"/>
                <a:gd name="connsiteY3" fmla="*/ 4414 h 10040"/>
                <a:gd name="connsiteX4" fmla="*/ 914 w 9674"/>
                <a:gd name="connsiteY4" fmla="*/ 1617 h 10040"/>
                <a:gd name="connsiteX5" fmla="*/ 1600 w 9674"/>
                <a:gd name="connsiteY5" fmla="*/ 839 h 10040"/>
                <a:gd name="connsiteX6" fmla="*/ 3536 w 9674"/>
                <a:gd name="connsiteY6" fmla="*/ 279 h 10040"/>
                <a:gd name="connsiteX7" fmla="*/ 6158 w 9674"/>
                <a:gd name="connsiteY7" fmla="*/ 0 h 10040"/>
                <a:gd name="connsiteX0" fmla="*/ 10000 w 10000"/>
                <a:gd name="connsiteY0" fmla="*/ 9851 h 9890"/>
                <a:gd name="connsiteX1" fmla="*/ 1958 w 10000"/>
                <a:gd name="connsiteY1" fmla="*/ 9303 h 9890"/>
                <a:gd name="connsiteX2" fmla="*/ 0 w 10000"/>
                <a:gd name="connsiteY2" fmla="*/ 7187 h 9890"/>
                <a:gd name="connsiteX3" fmla="*/ 56 w 10000"/>
                <a:gd name="connsiteY3" fmla="*/ 4396 h 9890"/>
                <a:gd name="connsiteX4" fmla="*/ 945 w 10000"/>
                <a:gd name="connsiteY4" fmla="*/ 1611 h 9890"/>
                <a:gd name="connsiteX5" fmla="*/ 1654 w 10000"/>
                <a:gd name="connsiteY5" fmla="*/ 836 h 9890"/>
                <a:gd name="connsiteX6" fmla="*/ 3655 w 10000"/>
                <a:gd name="connsiteY6" fmla="*/ 278 h 9890"/>
                <a:gd name="connsiteX7" fmla="*/ 6366 w 10000"/>
                <a:gd name="connsiteY7" fmla="*/ 0 h 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9890">
                  <a:moveTo>
                    <a:pt x="10000" y="9851"/>
                  </a:moveTo>
                  <a:cubicBezTo>
                    <a:pt x="7003" y="9992"/>
                    <a:pt x="3625" y="9747"/>
                    <a:pt x="1958" y="9303"/>
                  </a:cubicBezTo>
                  <a:cubicBezTo>
                    <a:pt x="291" y="8859"/>
                    <a:pt x="33" y="7650"/>
                    <a:pt x="0" y="7187"/>
                  </a:cubicBezTo>
                  <a:cubicBezTo>
                    <a:pt x="23" y="6259"/>
                    <a:pt x="23" y="5329"/>
                    <a:pt x="56" y="4396"/>
                  </a:cubicBezTo>
                  <a:cubicBezTo>
                    <a:pt x="90" y="3504"/>
                    <a:pt x="180" y="2475"/>
                    <a:pt x="945" y="1611"/>
                  </a:cubicBezTo>
                  <a:cubicBezTo>
                    <a:pt x="989" y="1516"/>
                    <a:pt x="1406" y="943"/>
                    <a:pt x="1654" y="836"/>
                  </a:cubicBezTo>
                  <a:cubicBezTo>
                    <a:pt x="2106" y="613"/>
                    <a:pt x="2969" y="410"/>
                    <a:pt x="3655" y="278"/>
                  </a:cubicBezTo>
                  <a:cubicBezTo>
                    <a:pt x="4441" y="139"/>
                    <a:pt x="5801" y="58"/>
                    <a:pt x="6366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60634" name="Text Box 26"/>
            <p:cNvSpPr txBox="1">
              <a:spLocks noChangeArrowheads="1"/>
            </p:cNvSpPr>
            <p:nvPr/>
          </p:nvSpPr>
          <p:spPr bwMode="auto">
            <a:xfrm>
              <a:off x="2792" y="3336"/>
              <a:ext cx="771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Branch</a:t>
              </a:r>
              <a:b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</a:b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executed</a:t>
              </a:r>
            </a:p>
          </p:txBody>
        </p:sp>
        <p:sp>
          <p:nvSpPr>
            <p:cNvPr id="1860635" name="Text Box 27"/>
            <p:cNvSpPr txBox="1">
              <a:spLocks noChangeArrowheads="1"/>
            </p:cNvSpPr>
            <p:nvPr/>
          </p:nvSpPr>
          <p:spPr bwMode="auto">
            <a:xfrm>
              <a:off x="2654" y="819"/>
              <a:ext cx="110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Next fetch started</a:t>
              </a:r>
            </a:p>
          </p:txBody>
        </p:sp>
      </p:grpSp>
      <p:sp>
        <p:nvSpPr>
          <p:cNvPr id="1860636" name="Text Box 28"/>
          <p:cNvSpPr txBox="1">
            <a:spLocks noChangeArrowheads="1"/>
          </p:cNvSpPr>
          <p:nvPr/>
        </p:nvSpPr>
        <p:spPr bwMode="auto">
          <a:xfrm>
            <a:off x="336550" y="1797050"/>
            <a:ext cx="3797300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Modern processors may have &gt; 10 pipeline stages between next PC calculation and branch resolution !</a:t>
            </a:r>
          </a:p>
        </p:txBody>
      </p:sp>
      <p:sp>
        <p:nvSpPr>
          <p:cNvPr id="1860638" name="Text Box 30"/>
          <p:cNvSpPr txBox="1">
            <a:spLocks noChangeArrowheads="1"/>
          </p:cNvSpPr>
          <p:nvPr/>
        </p:nvSpPr>
        <p:spPr bwMode="auto">
          <a:xfrm>
            <a:off x="365125" y="3459163"/>
            <a:ext cx="34925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How much work is lost if pipeline doesn’t follow correct instruction flow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?</a:t>
            </a:r>
          </a:p>
        </p:txBody>
      </p:sp>
      <p:sp>
        <p:nvSpPr>
          <p:cNvPr id="1860639" name="Text Box 31"/>
          <p:cNvSpPr txBox="1">
            <a:spLocks noChangeArrowheads="1"/>
          </p:cNvSpPr>
          <p:nvPr/>
        </p:nvSpPr>
        <p:spPr bwMode="auto">
          <a:xfrm>
            <a:off x="533400" y="4800600"/>
            <a:ext cx="36877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~ Loop length x pipeline width + buffers</a:t>
            </a:r>
          </a:p>
        </p:txBody>
      </p:sp>
    </p:spTree>
    <p:extLst>
      <p:ext uri="{BB962C8B-B14F-4D97-AF65-F5344CB8AC3E}">
        <p14:creationId xmlns:p14="http://schemas.microsoft.com/office/powerpoint/2010/main" val="6996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0638" grpId="0"/>
      <p:bldP spid="18606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In-Order Memory Queue</a:t>
            </a:r>
            <a:endParaRPr lang="en-US" dirty="0"/>
          </a:p>
        </p:txBody>
      </p:sp>
      <p:sp>
        <p:nvSpPr>
          <p:cNvPr id="194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all loads and stores in program order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=&gt; Load and store cannot leave ROB for execution until all previous loads and stores have completed execution</a:t>
            </a:r>
          </a:p>
          <a:p>
            <a:endParaRPr lang="en-US" dirty="0"/>
          </a:p>
          <a:p>
            <a:r>
              <a:rPr lang="en-US" dirty="0"/>
              <a:t>Can still execute loads and stores speculatively, and out-of-order with respect to other instructions</a:t>
            </a:r>
          </a:p>
          <a:p>
            <a:endParaRPr lang="en-US" dirty="0"/>
          </a:p>
          <a:p>
            <a:r>
              <a:rPr lang="en-US" dirty="0"/>
              <a:t>Need a structure to handle memory ordering…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75B6-B568-5F4C-A2EA-1CC88F239029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45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Conservative O-o-O Load Execution</a:t>
            </a:r>
          </a:p>
        </p:txBody>
      </p:sp>
      <p:sp>
        <p:nvSpPr>
          <p:cNvPr id="194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>
                <a:latin typeface="Courier New"/>
                <a:cs typeface="Courier New"/>
              </a:rPr>
              <a:t>sd</a:t>
            </a:r>
            <a:r>
              <a:rPr lang="en-US" b="1" dirty="0">
                <a:latin typeface="Courier New"/>
                <a:cs typeface="Courier New"/>
              </a:rPr>
              <a:t> x1, (x2)</a:t>
            </a:r>
          </a:p>
          <a:p>
            <a:pPr marL="0" indent="0" algn="ctr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ld</a:t>
            </a:r>
            <a:r>
              <a:rPr lang="en-US" b="1" dirty="0">
                <a:latin typeface="Courier New"/>
                <a:cs typeface="Courier New"/>
              </a:rPr>
              <a:t> x3, (x4) </a:t>
            </a:r>
            <a:br>
              <a:rPr lang="en-US" b="1" dirty="0">
                <a:latin typeface="Courier New"/>
                <a:cs typeface="Courier New"/>
              </a:rPr>
            </a:br>
            <a:endParaRPr lang="en-US" b="1" dirty="0">
              <a:latin typeface="Courier New"/>
              <a:cs typeface="Courier New"/>
            </a:endParaRPr>
          </a:p>
          <a:p>
            <a:r>
              <a:rPr lang="en-US" dirty="0"/>
              <a:t>Can execute load before store, if addresses known and </a:t>
            </a:r>
            <a:r>
              <a:rPr lang="en-US" b="1" dirty="0">
                <a:latin typeface="Courier New"/>
                <a:cs typeface="Courier New"/>
              </a:rPr>
              <a:t>x4</a:t>
            </a:r>
            <a:r>
              <a:rPr lang="en-US" dirty="0"/>
              <a:t> != </a:t>
            </a:r>
            <a:r>
              <a:rPr lang="en-US" b="1" dirty="0">
                <a:latin typeface="Courier New"/>
                <a:cs typeface="Courier New"/>
              </a:rPr>
              <a:t>x2</a:t>
            </a:r>
          </a:p>
          <a:p>
            <a:r>
              <a:rPr lang="en-US" dirty="0"/>
              <a:t>Each load address compared with addresses of all previous uncommitted stores</a:t>
            </a:r>
          </a:p>
          <a:p>
            <a:pPr lvl="1"/>
            <a:r>
              <a:rPr lang="en-US" dirty="0"/>
              <a:t>can use partial conservative check i.e., bottom 12 bits of address, to save hardware</a:t>
            </a:r>
          </a:p>
          <a:p>
            <a:r>
              <a:rPr lang="en-US" dirty="0"/>
              <a:t>Don’t execute load if any previous store address not known</a:t>
            </a:r>
          </a:p>
          <a:p>
            <a:r>
              <a:rPr lang="en-US" dirty="0"/>
              <a:t>(MIPS R10K, 16-entry address queue)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497E-4FB2-414C-8378-0FEE1DF14B3D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30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Speculation</a:t>
            </a:r>
          </a:p>
        </p:txBody>
      </p:sp>
      <p:sp>
        <p:nvSpPr>
          <p:cNvPr id="194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>
                <a:latin typeface="Courier New"/>
                <a:cs typeface="Courier New"/>
              </a:rPr>
              <a:t>sd</a:t>
            </a:r>
            <a:r>
              <a:rPr lang="en-US" b="1" dirty="0">
                <a:latin typeface="Courier New"/>
                <a:cs typeface="Courier New"/>
              </a:rPr>
              <a:t> x1, (x2)</a:t>
            </a:r>
          </a:p>
          <a:p>
            <a:pPr marL="0" indent="0" algn="ctr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ld</a:t>
            </a:r>
            <a:r>
              <a:rPr lang="en-US" b="1" dirty="0">
                <a:latin typeface="Courier New"/>
                <a:cs typeface="Courier New"/>
              </a:rPr>
              <a:t> x3, (x4) </a:t>
            </a:r>
            <a:br>
              <a:rPr lang="en-US" b="1" dirty="0">
                <a:latin typeface="Courier New"/>
                <a:cs typeface="Courier New"/>
              </a:rPr>
            </a:br>
            <a:endParaRPr lang="en-US" dirty="0"/>
          </a:p>
          <a:p>
            <a:r>
              <a:rPr lang="en-US" dirty="0"/>
              <a:t>Guess that </a:t>
            </a:r>
            <a:r>
              <a:rPr lang="en-US" b="1" dirty="0">
                <a:latin typeface="Courier New"/>
                <a:cs typeface="Courier New"/>
              </a:rPr>
              <a:t>x4</a:t>
            </a:r>
            <a:r>
              <a:rPr lang="en-US" dirty="0"/>
              <a:t> != </a:t>
            </a:r>
            <a:r>
              <a:rPr lang="en-US" b="1" dirty="0">
                <a:latin typeface="Courier New"/>
                <a:cs typeface="Courier New"/>
              </a:rPr>
              <a:t>x2</a:t>
            </a:r>
          </a:p>
          <a:p>
            <a:r>
              <a:rPr lang="en-US" dirty="0"/>
              <a:t>Execute load before store address known</a:t>
            </a:r>
          </a:p>
          <a:p>
            <a:r>
              <a:rPr lang="en-US" dirty="0"/>
              <a:t>Need to hold all completed but uncommitted load/store addresses in program order</a:t>
            </a:r>
          </a:p>
          <a:p>
            <a:r>
              <a:rPr lang="en-US" dirty="0"/>
              <a:t>If subsequently find </a:t>
            </a:r>
            <a:r>
              <a:rPr lang="en-US" b="1" dirty="0">
                <a:latin typeface="Courier New"/>
                <a:cs typeface="Courier New"/>
              </a:rPr>
              <a:t>x4</a:t>
            </a:r>
            <a:r>
              <a:rPr lang="en-US" b="1" dirty="0">
                <a:cs typeface="Calibri"/>
              </a:rPr>
              <a:t>==</a:t>
            </a:r>
            <a:r>
              <a:rPr lang="en-US" b="1" dirty="0">
                <a:latin typeface="Courier New"/>
                <a:cs typeface="Courier New"/>
              </a:rPr>
              <a:t>x2</a:t>
            </a:r>
            <a:r>
              <a:rPr lang="en-US" dirty="0"/>
              <a:t>, squash load and all following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=&gt; Large penalty for inaccurate address speculation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83C1-5C81-9847-B05E-8F147BE80CA7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67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Dependence Prediction</a:t>
            </a:r>
            <a:br>
              <a:rPr lang="en-US"/>
            </a:br>
            <a:r>
              <a:rPr lang="en-US"/>
              <a:t>(Alpha 21264)</a:t>
            </a:r>
            <a:endParaRPr lang="en-US" dirty="0"/>
          </a:p>
        </p:txBody>
      </p:sp>
      <p:sp>
        <p:nvSpPr>
          <p:cNvPr id="195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 New"/>
                <a:cs typeface="Courier New"/>
              </a:rPr>
              <a:t>sd</a:t>
            </a:r>
            <a:r>
              <a:rPr lang="en-US" b="1" dirty="0">
                <a:latin typeface="Courier New"/>
                <a:cs typeface="Courier New"/>
              </a:rPr>
              <a:t> x1, (x2)</a:t>
            </a:r>
          </a:p>
          <a:p>
            <a:pPr marL="0" indent="0" algn="ctr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ld</a:t>
            </a:r>
            <a:r>
              <a:rPr lang="en-US" b="1" dirty="0">
                <a:latin typeface="Courier New"/>
                <a:cs typeface="Courier New"/>
              </a:rPr>
              <a:t> x3, (x4) </a:t>
            </a:r>
            <a:br>
              <a:rPr lang="en-US" b="1" dirty="0">
                <a:latin typeface="Courier New"/>
                <a:cs typeface="Courier New"/>
              </a:rPr>
            </a:br>
            <a:endParaRPr lang="en-US" dirty="0"/>
          </a:p>
          <a:p>
            <a:r>
              <a:rPr lang="en-US" dirty="0"/>
              <a:t>Guess that </a:t>
            </a:r>
            <a:r>
              <a:rPr lang="en-US" b="1" dirty="0">
                <a:latin typeface="Courier New"/>
                <a:cs typeface="Courier New"/>
              </a:rPr>
              <a:t>x4</a:t>
            </a:r>
            <a:r>
              <a:rPr lang="en-US" dirty="0"/>
              <a:t> != </a:t>
            </a:r>
            <a:r>
              <a:rPr lang="en-US" b="1" dirty="0">
                <a:latin typeface="Courier New"/>
                <a:cs typeface="Courier New"/>
              </a:rPr>
              <a:t>x2</a:t>
            </a:r>
            <a:r>
              <a:rPr lang="en-US" dirty="0"/>
              <a:t> and execute load before store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later find </a:t>
            </a:r>
            <a:r>
              <a:rPr lang="en-US" b="1" dirty="0">
                <a:latin typeface="Courier New"/>
                <a:cs typeface="Courier New"/>
              </a:rPr>
              <a:t>x4</a:t>
            </a:r>
            <a:r>
              <a:rPr lang="en-US" dirty="0"/>
              <a:t>==</a:t>
            </a:r>
            <a:r>
              <a:rPr lang="en-US" b="1" dirty="0">
                <a:latin typeface="Courier New"/>
                <a:cs typeface="Courier New"/>
              </a:rPr>
              <a:t>x2</a:t>
            </a:r>
            <a:r>
              <a:rPr lang="en-US" dirty="0"/>
              <a:t>, squash load and all following instructions, but mark load instruction as store-wait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Subsequent executions of the same load instruction will wait for all previous stores to complete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Periodically clear store-wait bits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C860-1C73-AF49-B13E-37247AA10D42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17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partly inspired by previous MIT 6.823 and Berkeley CS252 computer architecture courses created by my collaborators and colleagues:</a:t>
            </a:r>
          </a:p>
          <a:p>
            <a:pPr lvl="1"/>
            <a:r>
              <a:rPr lang="en-US" dirty="0" err="1"/>
              <a:t>Arvind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Joel </a:t>
            </a:r>
            <a:r>
              <a:rPr lang="en-US" dirty="0" err="1"/>
              <a:t>Emer</a:t>
            </a:r>
            <a:r>
              <a:rPr lang="en-US" dirty="0"/>
              <a:t> (Intel/MIT)</a:t>
            </a:r>
          </a:p>
          <a:p>
            <a:pPr lvl="1"/>
            <a:r>
              <a:rPr lang="en-US" dirty="0"/>
              <a:t>James Hoe (CMU)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Kubiatowicz</a:t>
            </a:r>
            <a:r>
              <a:rPr lang="en-US" dirty="0"/>
              <a:t> (UCB)</a:t>
            </a:r>
          </a:p>
          <a:p>
            <a:pPr lvl="1"/>
            <a:r>
              <a:rPr lang="en-US" dirty="0"/>
              <a:t>David Patterson (UCB)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7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Control-Flow Penalty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Software solutions</a:t>
            </a:r>
          </a:p>
          <a:p>
            <a:pPr lvl="1"/>
            <a:r>
              <a:rPr lang="en-US" sz="2000" dirty="0"/>
              <a:t> Eliminate branches - loop unrolling</a:t>
            </a:r>
          </a:p>
          <a:p>
            <a:pPr lvl="2"/>
            <a:r>
              <a:rPr lang="en-US" sz="2000" dirty="0"/>
              <a:t>Increases the run length </a:t>
            </a:r>
          </a:p>
          <a:p>
            <a:pPr lvl="1"/>
            <a:r>
              <a:rPr lang="en-US" sz="2000" dirty="0"/>
              <a:t> Reduce resolution time - instruction scheduling</a:t>
            </a:r>
          </a:p>
          <a:p>
            <a:pPr lvl="2"/>
            <a:r>
              <a:rPr lang="en-US" sz="2000" dirty="0"/>
              <a:t>Compute the branch condition as early as possible (of limited value because branches often in critical path through code)</a:t>
            </a:r>
          </a:p>
          <a:p>
            <a:pPr lvl="1"/>
            <a:endParaRPr lang="en-US" sz="2000" dirty="0"/>
          </a:p>
          <a:p>
            <a:r>
              <a:rPr lang="en-US" sz="2800" dirty="0"/>
              <a:t>Hardware solutions</a:t>
            </a:r>
          </a:p>
          <a:p>
            <a:pPr lvl="1"/>
            <a:r>
              <a:rPr lang="en-US" sz="2000" dirty="0"/>
              <a:t> Find something else to do (delay slots)</a:t>
            </a:r>
          </a:p>
          <a:p>
            <a:pPr lvl="2"/>
            <a:r>
              <a:rPr lang="en-US" sz="2000" dirty="0"/>
              <a:t>Replaces pipeline bubbles with useful work (requires software cooperation) – quickly see diminishing returns</a:t>
            </a:r>
          </a:p>
          <a:p>
            <a:pPr lvl="1"/>
            <a:r>
              <a:rPr lang="en-US" sz="2000" dirty="0"/>
              <a:t> Speculate, i.e., branch prediction</a:t>
            </a:r>
          </a:p>
          <a:p>
            <a:pPr lvl="2"/>
            <a:r>
              <a:rPr lang="en-US" sz="2000" dirty="0"/>
              <a:t>Speculative execution of instructions beyond the branch</a:t>
            </a:r>
          </a:p>
          <a:p>
            <a:pPr lvl="2"/>
            <a:r>
              <a:rPr lang="en-US" sz="2000" dirty="0"/>
              <a:t>Many advances in accuracy, widely used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D79ED1D-2439-BB46-B065-02568A58113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97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Branch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6C8-2006-0042-9579-31A4D55D2075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868803" name="Rectangle 3"/>
          <p:cNvSpPr>
            <a:spLocks noChangeArrowheads="1"/>
          </p:cNvSpPr>
          <p:nvPr/>
        </p:nvSpPr>
        <p:spPr bwMode="auto">
          <a:xfrm>
            <a:off x="533400" y="609600"/>
            <a:ext cx="8231187" cy="5445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Motivation: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Branch penalties limit performance of deeply pipelined processors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Modern branch predictors have high accuracy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(&gt;95%) and can reduce branch penalties significantly</a:t>
            </a:r>
          </a:p>
          <a:p>
            <a:pPr eaLnBrk="1" hangingPunct="1">
              <a:spcBef>
                <a:spcPct val="0"/>
              </a:spcBef>
            </a:pPr>
            <a:endParaRPr lang="en-US" sz="2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Required hardware support:</a:t>
            </a:r>
            <a:endParaRPr lang="en-US" sz="2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Prediction structures: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Branch history tables, branch target buffers, etc.</a:t>
            </a:r>
          </a:p>
          <a:p>
            <a:pPr lvl="1" eaLnBrk="1" hangingPunct="1"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2400" i="1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Mispredict</a:t>
            </a:r>
            <a:r>
              <a:rPr lang="en-US" sz="24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recovery mechanisms: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Keep result computation separate from commit	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Kill instructions following branch in pipeline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Restore state to that following branch</a:t>
            </a:r>
          </a:p>
        </p:txBody>
      </p:sp>
    </p:spTree>
    <p:extLst>
      <p:ext uri="{BB962C8B-B14F-4D97-AF65-F5344CB8AC3E}">
        <p14:creationId xmlns:p14="http://schemas.microsoft.com/office/powerpoint/2010/main" val="32894273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Branch Prediction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4-way superscalar with 8 pipeline stages from fetch to dispatch, and 80-entry ROB, and 3 cycles from issue to branch resolution</a:t>
            </a:r>
          </a:p>
          <a:p>
            <a:r>
              <a:rPr lang="en-US" dirty="0"/>
              <a:t>On a </a:t>
            </a:r>
            <a:r>
              <a:rPr lang="en-US" dirty="0" err="1"/>
              <a:t>mispredict</a:t>
            </a:r>
            <a:r>
              <a:rPr lang="en-US" dirty="0"/>
              <a:t>, could throw away 8*4+(80-1)=111 instructions</a:t>
            </a:r>
          </a:p>
          <a:p>
            <a:r>
              <a:rPr lang="en-US" dirty="0"/>
              <a:t>Improving from 90% to 95% prediction accuracy, removes 50% of branch </a:t>
            </a:r>
            <a:r>
              <a:rPr lang="en-US" dirty="0" err="1"/>
              <a:t>mispredicts</a:t>
            </a:r>
            <a:endParaRPr lang="en-US" dirty="0"/>
          </a:p>
          <a:p>
            <a:pPr lvl="1"/>
            <a:r>
              <a:rPr lang="en-US" dirty="0"/>
              <a:t>If 1/6 instructions are branches, then move from 60 instructions between </a:t>
            </a:r>
            <a:r>
              <a:rPr lang="en-US" dirty="0" err="1"/>
              <a:t>mispredicts</a:t>
            </a:r>
            <a:r>
              <a:rPr lang="en-US" dirty="0"/>
              <a:t>, to 120 instructions between </a:t>
            </a:r>
            <a:r>
              <a:rPr lang="en-US" dirty="0" err="1"/>
              <a:t>mispredicts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5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Branch Prediction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B9B0-0C49-BC4B-8C4B-DFDAA18CE93E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870851" name="Rectangle 3"/>
          <p:cNvSpPr>
            <a:spLocks noChangeArrowheads="1"/>
          </p:cNvSpPr>
          <p:nvPr/>
        </p:nvSpPr>
        <p:spPr bwMode="auto">
          <a:xfrm>
            <a:off x="584200" y="914400"/>
            <a:ext cx="71501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Overall probability a branch is taken is ~60-70% but:</a:t>
            </a:r>
          </a:p>
        </p:txBody>
      </p:sp>
      <p:sp>
        <p:nvSpPr>
          <p:cNvPr id="1870852" name="Text Box 4"/>
          <p:cNvSpPr txBox="1">
            <a:spLocks noChangeArrowheads="1"/>
          </p:cNvSpPr>
          <p:nvPr/>
        </p:nvSpPr>
        <p:spPr bwMode="auto">
          <a:xfrm>
            <a:off x="661988" y="3479800"/>
            <a:ext cx="81137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ISA can attach preferred direction semantics to branches, e.g., Motorola MC88110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bne0</a:t>
            </a:r>
            <a:r>
              <a:rPr lang="en-US" sz="24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(preferred  taken)	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beq0</a:t>
            </a:r>
            <a:r>
              <a:rPr lang="en-US" sz="24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(not taken)</a:t>
            </a:r>
          </a:p>
          <a:p>
            <a:pPr eaLnBrk="1" hangingPunct="1"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ISA can allow arbitrary choice of statically predicted direction, e.g., HP PA-RISC, Intel IA-64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    typically reported as ~80% accurate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97200" y="1460500"/>
            <a:ext cx="1346200" cy="1709738"/>
            <a:chOff x="1696" y="912"/>
            <a:chExt cx="848" cy="1077"/>
          </a:xfrm>
        </p:grpSpPr>
        <p:sp>
          <p:nvSpPr>
            <p:cNvPr id="1870854" name="AutoShape 6"/>
            <p:cNvSpPr>
              <a:spLocks noChangeArrowheads="1"/>
            </p:cNvSpPr>
            <p:nvPr/>
          </p:nvSpPr>
          <p:spPr bwMode="auto">
            <a:xfrm>
              <a:off x="2271" y="1121"/>
              <a:ext cx="96" cy="96"/>
            </a:xfrm>
            <a:prstGeom prst="flowChartSummingJunc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70855" name="AutoShape 7"/>
            <p:cNvSpPr>
              <a:spLocks noChangeArrowheads="1"/>
            </p:cNvSpPr>
            <p:nvPr/>
          </p:nvSpPr>
          <p:spPr bwMode="auto">
            <a:xfrm>
              <a:off x="2112" y="1536"/>
              <a:ext cx="432" cy="288"/>
            </a:xfrm>
            <a:prstGeom prst="flowChartDecis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70856" name="Line 8"/>
            <p:cNvSpPr>
              <a:spLocks noChangeShapeType="1"/>
            </p:cNvSpPr>
            <p:nvPr/>
          </p:nvSpPr>
          <p:spPr bwMode="auto">
            <a:xfrm flipH="1">
              <a:off x="2304" y="1217"/>
              <a:ext cx="13" cy="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70857" name="Line 9"/>
            <p:cNvSpPr>
              <a:spLocks noChangeShapeType="1"/>
            </p:cNvSpPr>
            <p:nvPr/>
          </p:nvSpPr>
          <p:spPr bwMode="auto">
            <a:xfrm flipH="1">
              <a:off x="2304" y="1824"/>
              <a:ext cx="16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70858" name="Line 10"/>
            <p:cNvSpPr>
              <a:spLocks noChangeShapeType="1"/>
            </p:cNvSpPr>
            <p:nvPr/>
          </p:nvSpPr>
          <p:spPr bwMode="auto">
            <a:xfrm>
              <a:off x="2304" y="912"/>
              <a:ext cx="15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70859" name="Freeform 11"/>
            <p:cNvSpPr>
              <a:spLocks/>
            </p:cNvSpPr>
            <p:nvPr/>
          </p:nvSpPr>
          <p:spPr bwMode="auto">
            <a:xfrm>
              <a:off x="1696" y="1172"/>
              <a:ext cx="579" cy="508"/>
            </a:xfrm>
            <a:custGeom>
              <a:avLst/>
              <a:gdLst/>
              <a:ahLst/>
              <a:cxnLst>
                <a:cxn ang="0">
                  <a:pos x="398" y="719"/>
                </a:cxn>
                <a:cxn ang="0">
                  <a:pos x="0" y="719"/>
                </a:cxn>
                <a:cxn ang="0">
                  <a:pos x="0" y="0"/>
                </a:cxn>
                <a:cxn ang="0">
                  <a:pos x="579" y="0"/>
                </a:cxn>
              </a:cxnLst>
              <a:rect l="0" t="0" r="r" b="b"/>
              <a:pathLst>
                <a:path w="579" h="719">
                  <a:moveTo>
                    <a:pt x="398" y="719"/>
                  </a:moveTo>
                  <a:lnTo>
                    <a:pt x="0" y="719"/>
                  </a:lnTo>
                  <a:lnTo>
                    <a:pt x="0" y="0"/>
                  </a:lnTo>
                  <a:lnTo>
                    <a:pt x="579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92800" y="1460500"/>
            <a:ext cx="1309688" cy="1720850"/>
            <a:chOff x="3975" y="960"/>
            <a:chExt cx="825" cy="1084"/>
          </a:xfrm>
        </p:grpSpPr>
        <p:sp>
          <p:nvSpPr>
            <p:cNvPr id="1870861" name="Line 13"/>
            <p:cNvSpPr>
              <a:spLocks noChangeShapeType="1"/>
            </p:cNvSpPr>
            <p:nvPr/>
          </p:nvSpPr>
          <p:spPr bwMode="auto">
            <a:xfrm flipH="1">
              <a:off x="4608" y="134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70862" name="AutoShape 14"/>
            <p:cNvSpPr>
              <a:spLocks noChangeArrowheads="1"/>
            </p:cNvSpPr>
            <p:nvPr/>
          </p:nvSpPr>
          <p:spPr bwMode="auto">
            <a:xfrm>
              <a:off x="4560" y="1632"/>
              <a:ext cx="96" cy="96"/>
            </a:xfrm>
            <a:prstGeom prst="flowChartSummingJunc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70863" name="Line 15"/>
            <p:cNvSpPr>
              <a:spLocks noChangeShapeType="1"/>
            </p:cNvSpPr>
            <p:nvPr/>
          </p:nvSpPr>
          <p:spPr bwMode="auto">
            <a:xfrm>
              <a:off x="4608" y="9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70864" name="Line 16"/>
            <p:cNvSpPr>
              <a:spLocks noChangeShapeType="1"/>
            </p:cNvSpPr>
            <p:nvPr/>
          </p:nvSpPr>
          <p:spPr bwMode="auto">
            <a:xfrm>
              <a:off x="4608" y="1728"/>
              <a:ext cx="2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70865" name="Freeform 17"/>
            <p:cNvSpPr>
              <a:spLocks/>
            </p:cNvSpPr>
            <p:nvPr/>
          </p:nvSpPr>
          <p:spPr bwMode="auto">
            <a:xfrm flipV="1">
              <a:off x="3975" y="1263"/>
              <a:ext cx="579" cy="417"/>
            </a:xfrm>
            <a:custGeom>
              <a:avLst/>
              <a:gdLst/>
              <a:ahLst/>
              <a:cxnLst>
                <a:cxn ang="0">
                  <a:pos x="398" y="719"/>
                </a:cxn>
                <a:cxn ang="0">
                  <a:pos x="0" y="719"/>
                </a:cxn>
                <a:cxn ang="0">
                  <a:pos x="0" y="0"/>
                </a:cxn>
                <a:cxn ang="0">
                  <a:pos x="579" y="0"/>
                </a:cxn>
              </a:cxnLst>
              <a:rect l="0" t="0" r="r" b="b"/>
              <a:pathLst>
                <a:path w="579" h="719">
                  <a:moveTo>
                    <a:pt x="398" y="719"/>
                  </a:moveTo>
                  <a:lnTo>
                    <a:pt x="0" y="719"/>
                  </a:lnTo>
                  <a:lnTo>
                    <a:pt x="0" y="0"/>
                  </a:lnTo>
                  <a:lnTo>
                    <a:pt x="579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70866" name="AutoShape 18"/>
            <p:cNvSpPr>
              <a:spLocks noChangeArrowheads="1"/>
            </p:cNvSpPr>
            <p:nvPr/>
          </p:nvSpPr>
          <p:spPr bwMode="auto">
            <a:xfrm>
              <a:off x="4368" y="1104"/>
              <a:ext cx="432" cy="288"/>
            </a:xfrm>
            <a:prstGeom prst="flowChartDecis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870867" name="Text Box 19"/>
          <p:cNvSpPr txBox="1">
            <a:spLocks noChangeArrowheads="1"/>
          </p:cNvSpPr>
          <p:nvPr/>
        </p:nvSpPr>
        <p:spPr bwMode="auto">
          <a:xfrm>
            <a:off x="1414463" y="1884363"/>
            <a:ext cx="148556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backward</a:t>
            </a:r>
          </a:p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90%</a:t>
            </a:r>
          </a:p>
        </p:txBody>
      </p:sp>
      <p:sp>
        <p:nvSpPr>
          <p:cNvPr id="1870868" name="Text Box 20"/>
          <p:cNvSpPr txBox="1">
            <a:spLocks noChangeArrowheads="1"/>
          </p:cNvSpPr>
          <p:nvPr/>
        </p:nvSpPr>
        <p:spPr bwMode="auto">
          <a:xfrm>
            <a:off x="4618038" y="1884363"/>
            <a:ext cx="1268734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forward</a:t>
            </a:r>
          </a:p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91089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0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0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085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Branch Prediction</a:t>
            </a:r>
            <a:br>
              <a:rPr lang="en-US" dirty="0"/>
            </a:br>
            <a:r>
              <a:rPr lang="en-US" dirty="0"/>
              <a:t>learning based on past behavior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Temporal correlation</a:t>
            </a:r>
          </a:p>
          <a:p>
            <a:pPr lvl="1"/>
            <a:r>
              <a:rPr lang="en-US" sz="2400" dirty="0"/>
              <a:t>The way a branch resolves may be a good predictor of the way it will resolve at the next execution</a:t>
            </a:r>
          </a:p>
          <a:p>
            <a:r>
              <a:rPr lang="en-US" sz="3200" dirty="0"/>
              <a:t>Spatial correlation </a:t>
            </a:r>
          </a:p>
          <a:p>
            <a:pPr lvl="1"/>
            <a:r>
              <a:rPr lang="en-US" sz="2400" dirty="0"/>
              <a:t>Several branches may resolve in a highly correlated manner (a preferred path of execution)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951349A-FAEF-7143-B706-7AF8557FE7F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85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4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5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6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7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8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9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A67C"/>
      </a:accent1>
      <a:accent2>
        <a:srgbClr val="686EA8"/>
      </a:accent2>
      <a:accent3>
        <a:srgbClr val="FFFFFF"/>
      </a:accent3>
      <a:accent4>
        <a:srgbClr val="91A67C"/>
      </a:accent4>
      <a:accent5>
        <a:srgbClr val="686EA8"/>
      </a:accent5>
      <a:accent6>
        <a:srgbClr val="FFFFFF"/>
      </a:accent6>
      <a:hlink>
        <a:srgbClr val="9E7B91"/>
      </a:hlink>
      <a:folHlink>
        <a:srgbClr val="7F67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Pages>12</Pages>
  <Words>2926</Words>
  <Application>Microsoft Macintosh PowerPoint</Application>
  <PresentationFormat>Letter Paper (8.5x11 in)</PresentationFormat>
  <Paragraphs>652</Paragraphs>
  <Slides>44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44</vt:i4>
      </vt:variant>
    </vt:vector>
  </HeadingPairs>
  <TitlesOfParts>
    <vt:vector size="71" baseType="lpstr">
      <vt:lpstr>Arial</vt:lpstr>
      <vt:lpstr>Arial Black</vt:lpstr>
      <vt:lpstr>Calibri</vt:lpstr>
      <vt:lpstr>Courier</vt:lpstr>
      <vt:lpstr>Courier New</vt:lpstr>
      <vt:lpstr>Helvetica</vt:lpstr>
      <vt:lpstr>Lucida Grande</vt:lpstr>
      <vt:lpstr>Times New Roman</vt:lpstr>
      <vt:lpstr>Verdana</vt:lpstr>
      <vt:lpstr>Wingdings</vt:lpstr>
      <vt:lpstr>1_CS252-template</vt:lpstr>
      <vt:lpstr>2_CS252-template</vt:lpstr>
      <vt:lpstr>3_CS252-template</vt:lpstr>
      <vt:lpstr>Default Design</vt:lpstr>
      <vt:lpstr>4_CS252-template</vt:lpstr>
      <vt:lpstr>ParLab Template</vt:lpstr>
      <vt:lpstr>1_ParLab Template</vt:lpstr>
      <vt:lpstr>5_CS252-template</vt:lpstr>
      <vt:lpstr>6_CS252-template</vt:lpstr>
      <vt:lpstr>2_ParLab Template</vt:lpstr>
      <vt:lpstr>3_ParLab Template</vt:lpstr>
      <vt:lpstr>4_ParLab Template</vt:lpstr>
      <vt:lpstr>5_ParLab Template</vt:lpstr>
      <vt:lpstr>6_ParLab Template</vt:lpstr>
      <vt:lpstr>7_ParLab Template</vt:lpstr>
      <vt:lpstr>8_ParLab Template</vt:lpstr>
      <vt:lpstr>9_ParLab Template</vt:lpstr>
      <vt:lpstr>CS 152 Computer Architecture and Engineering CS252 Graduate Computer Architecture   Lecture 12 – Branch Prediction and Advanced Out-of-Order Superscalars</vt:lpstr>
      <vt:lpstr>Last Time in Lecture 11</vt:lpstr>
      <vt:lpstr>Guest Lecturer Today</vt:lpstr>
      <vt:lpstr>Control-Flow Penalty</vt:lpstr>
      <vt:lpstr>Reducing Control-Flow Penalty </vt:lpstr>
      <vt:lpstr>Branch Prediction</vt:lpstr>
      <vt:lpstr>Importance of Branch Prediction</vt:lpstr>
      <vt:lpstr>Static Branch Prediction</vt:lpstr>
      <vt:lpstr>Dynamic Branch Prediction learning based on past behavior</vt:lpstr>
      <vt:lpstr>One-Bit Branch History Predictor</vt:lpstr>
      <vt:lpstr>Branch Prediction Bits</vt:lpstr>
      <vt:lpstr>Branch History Table (BHT)</vt:lpstr>
      <vt:lpstr>Exploiting Spatial Correlation Yeh and Patt, 1992</vt:lpstr>
      <vt:lpstr>Two-Level Branch Predictor</vt:lpstr>
      <vt:lpstr>Speculating Both Directions? </vt:lpstr>
      <vt:lpstr>Limitations of BHTs</vt:lpstr>
      <vt:lpstr>Branch Target Buffer (BTB)</vt:lpstr>
      <vt:lpstr>Combining BTB and BHT</vt:lpstr>
      <vt:lpstr>Uses of Jump Register (JR)</vt:lpstr>
      <vt:lpstr>Subroutine Return Stack</vt:lpstr>
      <vt:lpstr>Return Stack in Pipeline</vt:lpstr>
      <vt:lpstr>Return Stack in Pipeline</vt:lpstr>
      <vt:lpstr>In-Order vs. Out-of-Order Branch Prediction</vt:lpstr>
      <vt:lpstr>InO vs. OoO Mispredict Recovery</vt:lpstr>
      <vt:lpstr>Branch Misprediction in Pipeline</vt:lpstr>
      <vt:lpstr>Rename Table Recovery</vt:lpstr>
      <vt:lpstr>CS152 Administrivia</vt:lpstr>
      <vt:lpstr>CS252 Administrivia</vt:lpstr>
      <vt:lpstr>Improving Instruction Fetch</vt:lpstr>
      <vt:lpstr>Increasing Taken Branch Bandwidth (Alpha 21264 I-Cache)</vt:lpstr>
      <vt:lpstr>Tournament Branch Predictor (Alpha 21264)</vt:lpstr>
      <vt:lpstr>Taken Branch Limit</vt:lpstr>
      <vt:lpstr>Branch Address Cache (Yeh, Marr, Patt)</vt:lpstr>
      <vt:lpstr>Fetching Multiple Basic Blocks</vt:lpstr>
      <vt:lpstr>Trace Cache</vt:lpstr>
      <vt:lpstr>Load-Store Queue Design</vt:lpstr>
      <vt:lpstr>Speculative Store Buffer</vt:lpstr>
      <vt:lpstr>Load bypass from speculative store buffer</vt:lpstr>
      <vt:lpstr>Memory Dependencies</vt:lpstr>
      <vt:lpstr>In-Order Memory Queue</vt:lpstr>
      <vt:lpstr>Conservative O-o-O Load Execution</vt:lpstr>
      <vt:lpstr>Address Speculation</vt:lpstr>
      <vt:lpstr>Memory Dependence Prediction (Alpha 21264)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670</cp:revision>
  <cp:lastPrinted>2013-01-24T23:37:40Z</cp:lastPrinted>
  <dcterms:created xsi:type="dcterms:W3CDTF">2012-01-24T20:37:12Z</dcterms:created>
  <dcterms:modified xsi:type="dcterms:W3CDTF">2021-03-08T19:12:13Z</dcterms:modified>
  <cp:category/>
</cp:coreProperties>
</file>