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20" r:id="rId4"/>
    <p:sldMasterId id="2147483740" r:id="rId5"/>
    <p:sldMasterId id="2147483749" r:id="rId6"/>
    <p:sldMasterId id="2147483801" r:id="rId7"/>
  </p:sldMasterIdLst>
  <p:notesMasterIdLst>
    <p:notesMasterId r:id="rId41"/>
  </p:notesMasterIdLst>
  <p:handoutMasterIdLst>
    <p:handoutMasterId r:id="rId42"/>
  </p:handoutMasterIdLst>
  <p:sldIdLst>
    <p:sldId id="322" r:id="rId8"/>
    <p:sldId id="724" r:id="rId9"/>
    <p:sldId id="785" r:id="rId10"/>
    <p:sldId id="786" r:id="rId11"/>
    <p:sldId id="787" r:id="rId12"/>
    <p:sldId id="788" r:id="rId13"/>
    <p:sldId id="789" r:id="rId14"/>
    <p:sldId id="790" r:id="rId15"/>
    <p:sldId id="791" r:id="rId16"/>
    <p:sldId id="792" r:id="rId17"/>
    <p:sldId id="793" r:id="rId18"/>
    <p:sldId id="794" r:id="rId19"/>
    <p:sldId id="795" r:id="rId20"/>
    <p:sldId id="813" r:id="rId21"/>
    <p:sldId id="816" r:id="rId22"/>
    <p:sldId id="815" r:id="rId23"/>
    <p:sldId id="796" r:id="rId24"/>
    <p:sldId id="797" r:id="rId25"/>
    <p:sldId id="798" r:id="rId26"/>
    <p:sldId id="799" r:id="rId27"/>
    <p:sldId id="800" r:id="rId28"/>
    <p:sldId id="801" r:id="rId29"/>
    <p:sldId id="802" r:id="rId30"/>
    <p:sldId id="803" r:id="rId31"/>
    <p:sldId id="808" r:id="rId32"/>
    <p:sldId id="809" r:id="rId33"/>
    <p:sldId id="810" r:id="rId34"/>
    <p:sldId id="804" r:id="rId35"/>
    <p:sldId id="806" r:id="rId36"/>
    <p:sldId id="807" r:id="rId37"/>
    <p:sldId id="811" r:id="rId38"/>
    <p:sldId id="812" r:id="rId39"/>
    <p:sldId id="617" r:id="rId4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3" autoAdjust="0"/>
    <p:restoredTop sz="93803" autoAdjust="0"/>
  </p:normalViewPr>
  <p:slideViewPr>
    <p:cSldViewPr>
      <p:cViewPr varScale="1">
        <p:scale>
          <a:sx n="173" d="100"/>
          <a:sy n="173" d="100"/>
        </p:scale>
        <p:origin x="1104" y="176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5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E7058-02D0-A246-94B6-EBC2BBAC08DF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745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6228-2C69-364C-882B-6EC68DD0FD4F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61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FB7D6-8F7F-F549-BF7B-F911CB57B8E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9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7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14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1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57AF2-8F15-6840-89CF-2172FE43FD83}" type="slidenum">
              <a:rPr lang="en-US"/>
              <a:pPr/>
              <a:t>17</a:t>
            </a:fld>
            <a:endParaRPr lang="en-US"/>
          </a:p>
        </p:txBody>
      </p:sp>
      <p:sp>
        <p:nvSpPr>
          <p:cNvPr id="199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30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1F6AB-32B1-D342-A1B8-3334BF39EBE5}" type="slidenum">
              <a:rPr lang="en-US"/>
              <a:pPr/>
              <a:t>18</a:t>
            </a:fld>
            <a:endParaRPr lang="en-US"/>
          </a:p>
        </p:txBody>
      </p:sp>
      <p:sp>
        <p:nvSpPr>
          <p:cNvPr id="199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0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AC8B9-8FBA-664E-B73D-81D33EFBE769}" type="slidenum">
              <a:rPr lang="en-US"/>
              <a:pPr/>
              <a:t>19</a:t>
            </a:fld>
            <a:endParaRPr lang="en-US"/>
          </a:p>
        </p:txBody>
      </p:sp>
      <p:sp>
        <p:nvSpPr>
          <p:cNvPr id="199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939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26EA5-7750-B448-83D7-7F5098F52273}" type="slidenum">
              <a:rPr lang="en-US"/>
              <a:pPr/>
              <a:t>20</a:t>
            </a:fld>
            <a:endParaRPr lang="en-US"/>
          </a:p>
        </p:txBody>
      </p:sp>
      <p:sp>
        <p:nvSpPr>
          <p:cNvPr id="199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 dirty="0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068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A9060-F6E6-9441-A6CE-290C620EB825}" type="slidenum">
              <a:rPr lang="en-US"/>
              <a:pPr/>
              <a:t>21</a:t>
            </a:fld>
            <a:endParaRPr lang="en-US"/>
          </a:p>
        </p:txBody>
      </p:sp>
      <p:sp>
        <p:nvSpPr>
          <p:cNvPr id="200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462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CD59B-CF95-294A-80AF-C7745C0B418E}" type="slidenum">
              <a:rPr lang="en-US"/>
              <a:pPr/>
              <a:t>22</a:t>
            </a:fld>
            <a:endParaRPr lang="en-US"/>
          </a:p>
        </p:txBody>
      </p:sp>
      <p:sp>
        <p:nvSpPr>
          <p:cNvPr id="2029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1AE6E-3C0E-784D-9E62-DC8A382188C3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510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FD14B-5FE7-D94D-8003-968BB5A4A1BE}" type="slidenum">
              <a:rPr lang="en-US"/>
              <a:pPr/>
              <a:t>23</a:t>
            </a:fld>
            <a:endParaRPr lang="en-US"/>
          </a:p>
        </p:txBody>
      </p:sp>
      <p:sp>
        <p:nvSpPr>
          <p:cNvPr id="201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12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311A5-F6E6-9840-AD66-56E41F9B32A0}" type="slidenum">
              <a:rPr lang="en-US"/>
              <a:pPr/>
              <a:t>24</a:t>
            </a:fld>
            <a:endParaRPr lang="en-US"/>
          </a:p>
        </p:txBody>
      </p:sp>
      <p:sp>
        <p:nvSpPr>
          <p:cNvPr id="201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56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66E86-1B84-0F42-824B-F7BFBDC1EB84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0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826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FAF77-3424-2249-8224-214296D70CCB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0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525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1A56A-6E85-F745-AF86-B8B82550729F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0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90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96B71-5367-A54A-98BE-1FBFF1DB64F5}" type="slidenum">
              <a:rPr lang="en-US"/>
              <a:pPr/>
              <a:t>28</a:t>
            </a:fld>
            <a:endParaRPr lang="en-US"/>
          </a:p>
        </p:txBody>
      </p:sp>
      <p:sp>
        <p:nvSpPr>
          <p:cNvPr id="201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48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CF29-C27C-854E-8456-784C07D1E58D}" type="slidenum">
              <a:rPr lang="en-US"/>
              <a:pPr/>
              <a:t>29</a:t>
            </a:fld>
            <a:endParaRPr lang="en-US"/>
          </a:p>
        </p:txBody>
      </p:sp>
      <p:sp>
        <p:nvSpPr>
          <p:cNvPr id="202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96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D8383-4F32-D34B-B5D0-5101E823D39C}" type="slidenum">
              <a:rPr lang="en-US"/>
              <a:pPr/>
              <a:t>30</a:t>
            </a:fld>
            <a:endParaRPr lang="en-US"/>
          </a:p>
        </p:txBody>
      </p:sp>
      <p:sp>
        <p:nvSpPr>
          <p:cNvPr id="202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268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57C3A-0856-DF43-A3BF-7D98C53C9260}" type="slidenum">
              <a:rPr lang="en-US"/>
              <a:pPr/>
              <a:t>31</a:t>
            </a:fld>
            <a:endParaRPr lang="en-US"/>
          </a:p>
        </p:txBody>
      </p:sp>
      <p:sp>
        <p:nvSpPr>
          <p:cNvPr id="202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3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A02DD-A1B0-2546-82F1-13EC419963AA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7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F689A-31E0-3B42-A9FC-50517533EF9B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9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5C537-B7CD-C34F-8624-1C79739251F8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21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776D0-AF1E-7749-83B4-A42C01E02049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43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DA9DA-62F2-4D4A-98FF-6CF041B8C94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0E791-FD63-5F41-9790-36519716F767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68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C95CB-DDBD-FA42-8E6A-1AAE96EC2407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35" tIns="47668" rIns="95335" bIns="476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5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2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1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98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340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976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0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5470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13 </a:t>
            </a:r>
            <a:r>
              <a:rPr lang="mr-IN" dirty="0"/>
              <a:t>–</a:t>
            </a:r>
            <a:r>
              <a:rPr lang="en-US" dirty="0"/>
              <a:t>VLIW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Loop Unrolling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DD73-6ADE-FF41-943D-F4C097D58F89}" type="slidenum">
              <a:rPr lang="en-US"/>
              <a:pPr/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83491" name="Text Box 3"/>
          <p:cNvSpPr txBox="1">
            <a:spLocks noChangeArrowheads="1"/>
          </p:cNvSpPr>
          <p:nvPr/>
        </p:nvSpPr>
        <p:spPr bwMode="auto">
          <a:xfrm>
            <a:off x="2973388" y="762000"/>
            <a:ext cx="2660650" cy="8572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for (i=0; i&lt;N; i++)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B[i] = A[i] + C;</a:t>
            </a:r>
          </a:p>
        </p:txBody>
      </p:sp>
      <p:sp>
        <p:nvSpPr>
          <p:cNvPr id="1983492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3429000" cy="31432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for (i=0; i&lt;N; i+=4)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{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B[i]     = A[i] + C;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B[i+1] = A[i+1] + C;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B[i+2] = A[i+2] + C;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B[i+3] = A[i+3] + C;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}</a:t>
            </a:r>
          </a:p>
        </p:txBody>
      </p:sp>
      <p:sp>
        <p:nvSpPr>
          <p:cNvPr id="1983493" name="Line 5"/>
          <p:cNvSpPr>
            <a:spLocks noChangeShapeType="1"/>
          </p:cNvSpPr>
          <p:nvPr/>
        </p:nvSpPr>
        <p:spPr bwMode="auto">
          <a:xfrm>
            <a:off x="3657600" y="1600200"/>
            <a:ext cx="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3494" name="Text Box 6"/>
          <p:cNvSpPr txBox="1">
            <a:spLocks noChangeArrowheads="1"/>
          </p:cNvSpPr>
          <p:nvPr/>
        </p:nvSpPr>
        <p:spPr bwMode="auto">
          <a:xfrm>
            <a:off x="4038600" y="1676400"/>
            <a:ext cx="5105400" cy="8223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Unroll inner loop to perform 4 iterations at once</a:t>
            </a:r>
          </a:p>
        </p:txBody>
      </p:sp>
      <p:sp>
        <p:nvSpPr>
          <p:cNvPr id="1983495" name="Text Box 7"/>
          <p:cNvSpPr txBox="1">
            <a:spLocks noChangeArrowheads="1"/>
          </p:cNvSpPr>
          <p:nvPr/>
        </p:nvSpPr>
        <p:spPr bwMode="auto">
          <a:xfrm>
            <a:off x="533400" y="5654675"/>
            <a:ext cx="8001000" cy="8223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sz="24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Need to handle values of N that are not multiples of unrolling factor with final cleanup loop</a:t>
            </a:r>
          </a:p>
        </p:txBody>
      </p:sp>
    </p:spTree>
    <p:extLst>
      <p:ext uri="{BB962C8B-B14F-4D97-AF65-F5344CB8AC3E}">
        <p14:creationId xmlns:p14="http://schemas.microsoft.com/office/powerpoint/2010/main" val="41329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34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Scheduling Loop Unrolled Code</a:t>
            </a:r>
          </a:p>
        </p:txBody>
      </p:sp>
      <p:sp>
        <p:nvSpPr>
          <p:cNvPr id="1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636F-871A-A04E-99B9-A4E8C70AB953}" type="slidenum">
              <a:rPr lang="en-US"/>
              <a:pPr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85539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2362200" cy="4427538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loop: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f1, 0(x1)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f2, 8(x1)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f3, 16(x1)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f4, 24(x1)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add x1, 32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f5, f0, f1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f6, f0, f2 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f7, f0, f3 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f8, f0, f4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f5, 0(x2)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f6, 8(x2)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f7, 16(x2)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f8, 24(x2)</a:t>
            </a:r>
          </a:p>
          <a:p>
            <a:pPr algn="ctr"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add x2, 32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bne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x1, x3, loop</a:t>
            </a:r>
          </a:p>
        </p:txBody>
      </p:sp>
      <p:sp>
        <p:nvSpPr>
          <p:cNvPr id="1985540" name="Line 4"/>
          <p:cNvSpPr>
            <a:spLocks noChangeShapeType="1"/>
          </p:cNvSpPr>
          <p:nvPr/>
        </p:nvSpPr>
        <p:spPr bwMode="auto">
          <a:xfrm>
            <a:off x="2590800" y="3352800"/>
            <a:ext cx="1371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5541" name="Text Box 5"/>
          <p:cNvSpPr txBox="1">
            <a:spLocks noChangeArrowheads="1"/>
          </p:cNvSpPr>
          <p:nvPr/>
        </p:nvSpPr>
        <p:spPr bwMode="auto">
          <a:xfrm>
            <a:off x="2667000" y="2895600"/>
            <a:ext cx="1371600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Schedule</a:t>
            </a:r>
          </a:p>
        </p:txBody>
      </p:sp>
      <p:grpSp>
        <p:nvGrpSpPr>
          <p:cNvPr id="1985542" name="Group 6"/>
          <p:cNvGrpSpPr>
            <a:grpSpLocks/>
          </p:cNvGrpSpPr>
          <p:nvPr/>
        </p:nvGrpSpPr>
        <p:grpSpPr bwMode="auto">
          <a:xfrm>
            <a:off x="4267200" y="1676400"/>
            <a:ext cx="4114800" cy="304800"/>
            <a:chOff x="2256" y="1152"/>
            <a:chExt cx="2592" cy="192"/>
          </a:xfrm>
        </p:grpSpPr>
        <p:sp>
          <p:nvSpPr>
            <p:cNvPr id="1985543" name="Rectangle 7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44" name="Rectangle 8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45" name="Rectangle 9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46" name="Rectangle 10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47" name="Rectangle 11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48" name="Rectangle 12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49" name="Rectangle 13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50" name="Group 14"/>
          <p:cNvGrpSpPr>
            <a:grpSpLocks/>
          </p:cNvGrpSpPr>
          <p:nvPr/>
        </p:nvGrpSpPr>
        <p:grpSpPr bwMode="auto">
          <a:xfrm>
            <a:off x="4267200" y="1981200"/>
            <a:ext cx="4114800" cy="304800"/>
            <a:chOff x="2256" y="1152"/>
            <a:chExt cx="2592" cy="192"/>
          </a:xfrm>
        </p:grpSpPr>
        <p:sp>
          <p:nvSpPr>
            <p:cNvPr id="1985551" name="Rectangle 15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52" name="Rectangle 16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53" name="Rectangle 17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54" name="Rectangle 18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55" name="Rectangle 19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56" name="Rectangle 20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57" name="Rectangle 21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58" name="Group 22"/>
          <p:cNvGrpSpPr>
            <a:grpSpLocks/>
          </p:cNvGrpSpPr>
          <p:nvPr/>
        </p:nvGrpSpPr>
        <p:grpSpPr bwMode="auto">
          <a:xfrm>
            <a:off x="4267200" y="2286000"/>
            <a:ext cx="4114800" cy="304800"/>
            <a:chOff x="2256" y="1152"/>
            <a:chExt cx="2592" cy="192"/>
          </a:xfrm>
        </p:grpSpPr>
        <p:sp>
          <p:nvSpPr>
            <p:cNvPr id="1985559" name="Rectangle 23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0" name="Rectangle 24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1" name="Rectangle 25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2" name="Rectangle 26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3" name="Rectangle 27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4" name="Rectangle 28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5" name="Rectangle 29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66" name="Group 30"/>
          <p:cNvGrpSpPr>
            <a:grpSpLocks/>
          </p:cNvGrpSpPr>
          <p:nvPr/>
        </p:nvGrpSpPr>
        <p:grpSpPr bwMode="auto">
          <a:xfrm>
            <a:off x="4267200" y="2590800"/>
            <a:ext cx="4114800" cy="304800"/>
            <a:chOff x="2256" y="1152"/>
            <a:chExt cx="2592" cy="192"/>
          </a:xfrm>
        </p:grpSpPr>
        <p:sp>
          <p:nvSpPr>
            <p:cNvPr id="1985567" name="Rectangle 31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8" name="Rectangle 32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69" name="Rectangle 33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0" name="Rectangle 34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1" name="Rectangle 35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2" name="Rectangle 36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3" name="Rectangle 37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74" name="Group 38"/>
          <p:cNvGrpSpPr>
            <a:grpSpLocks/>
          </p:cNvGrpSpPr>
          <p:nvPr/>
        </p:nvGrpSpPr>
        <p:grpSpPr bwMode="auto">
          <a:xfrm>
            <a:off x="4267200" y="2895600"/>
            <a:ext cx="4114800" cy="304800"/>
            <a:chOff x="2256" y="1152"/>
            <a:chExt cx="2592" cy="192"/>
          </a:xfrm>
        </p:grpSpPr>
        <p:sp>
          <p:nvSpPr>
            <p:cNvPr id="1985575" name="Rectangle 39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6" name="Rectangle 40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7" name="Rectangle 41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8" name="Rectangle 42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79" name="Rectangle 43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0" name="Rectangle 44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1" name="Rectangle 45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82" name="Group 46"/>
          <p:cNvGrpSpPr>
            <a:grpSpLocks/>
          </p:cNvGrpSpPr>
          <p:nvPr/>
        </p:nvGrpSpPr>
        <p:grpSpPr bwMode="auto">
          <a:xfrm>
            <a:off x="4267200" y="3200400"/>
            <a:ext cx="4114800" cy="304800"/>
            <a:chOff x="2256" y="1152"/>
            <a:chExt cx="2592" cy="192"/>
          </a:xfrm>
        </p:grpSpPr>
        <p:sp>
          <p:nvSpPr>
            <p:cNvPr id="1985583" name="Rectangle 47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4" name="Rectangle 48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5" name="Rectangle 49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6" name="Rectangle 50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7" name="Rectangle 51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8" name="Rectangle 52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89" name="Rectangle 53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90" name="Group 54"/>
          <p:cNvGrpSpPr>
            <a:grpSpLocks/>
          </p:cNvGrpSpPr>
          <p:nvPr/>
        </p:nvGrpSpPr>
        <p:grpSpPr bwMode="auto">
          <a:xfrm>
            <a:off x="4267200" y="3505200"/>
            <a:ext cx="4114800" cy="304800"/>
            <a:chOff x="2256" y="1152"/>
            <a:chExt cx="2592" cy="192"/>
          </a:xfrm>
        </p:grpSpPr>
        <p:sp>
          <p:nvSpPr>
            <p:cNvPr id="1985591" name="Rectangle 55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92" name="Rectangle 56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93" name="Rectangle 57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94" name="Rectangle 58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95" name="Rectangle 59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96" name="Rectangle 60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597" name="Rectangle 61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598" name="Group 62"/>
          <p:cNvGrpSpPr>
            <a:grpSpLocks/>
          </p:cNvGrpSpPr>
          <p:nvPr/>
        </p:nvGrpSpPr>
        <p:grpSpPr bwMode="auto">
          <a:xfrm>
            <a:off x="4267200" y="3810000"/>
            <a:ext cx="4114800" cy="304800"/>
            <a:chOff x="2256" y="1152"/>
            <a:chExt cx="2592" cy="192"/>
          </a:xfrm>
        </p:grpSpPr>
        <p:sp>
          <p:nvSpPr>
            <p:cNvPr id="1985599" name="Rectangle 63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0" name="Rectangle 64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1" name="Rectangle 65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2" name="Rectangle 66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3" name="Rectangle 67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4" name="Rectangle 68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5" name="Rectangle 69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606" name="Group 70"/>
          <p:cNvGrpSpPr>
            <a:grpSpLocks/>
          </p:cNvGrpSpPr>
          <p:nvPr/>
        </p:nvGrpSpPr>
        <p:grpSpPr bwMode="auto">
          <a:xfrm>
            <a:off x="4267200" y="4114800"/>
            <a:ext cx="4114800" cy="304800"/>
            <a:chOff x="2256" y="1152"/>
            <a:chExt cx="2592" cy="192"/>
          </a:xfrm>
        </p:grpSpPr>
        <p:sp>
          <p:nvSpPr>
            <p:cNvPr id="1985607" name="Rectangle 71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8" name="Rectangle 72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09" name="Rectangle 73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10" name="Rectangle 74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11" name="Rectangle 75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12" name="Rectangle 76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13" name="Rectangle 77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85614" name="Rectangle 78"/>
          <p:cNvSpPr>
            <a:spLocks noChangeArrowheads="1"/>
          </p:cNvSpPr>
          <p:nvPr/>
        </p:nvSpPr>
        <p:spPr bwMode="auto">
          <a:xfrm>
            <a:off x="4267200" y="1143000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Int1</a:t>
            </a:r>
          </a:p>
        </p:txBody>
      </p:sp>
      <p:sp>
        <p:nvSpPr>
          <p:cNvPr id="1985615" name="Rectangle 79"/>
          <p:cNvSpPr>
            <a:spLocks noChangeArrowheads="1"/>
          </p:cNvSpPr>
          <p:nvPr/>
        </p:nvSpPr>
        <p:spPr bwMode="auto">
          <a:xfrm>
            <a:off x="4953000" y="1143000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Int 2</a:t>
            </a:r>
          </a:p>
        </p:txBody>
      </p:sp>
      <p:sp>
        <p:nvSpPr>
          <p:cNvPr id="1985616" name="Rectangle 80"/>
          <p:cNvSpPr>
            <a:spLocks noChangeArrowheads="1"/>
          </p:cNvSpPr>
          <p:nvPr/>
        </p:nvSpPr>
        <p:spPr bwMode="auto">
          <a:xfrm>
            <a:off x="5638800" y="1143000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M1</a:t>
            </a:r>
          </a:p>
        </p:txBody>
      </p:sp>
      <p:sp>
        <p:nvSpPr>
          <p:cNvPr id="1985617" name="Rectangle 81"/>
          <p:cNvSpPr>
            <a:spLocks noChangeArrowheads="1"/>
          </p:cNvSpPr>
          <p:nvPr/>
        </p:nvSpPr>
        <p:spPr bwMode="auto">
          <a:xfrm>
            <a:off x="6324600" y="1143000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M2</a:t>
            </a:r>
          </a:p>
        </p:txBody>
      </p:sp>
      <p:sp>
        <p:nvSpPr>
          <p:cNvPr id="1985618" name="Rectangle 82"/>
          <p:cNvSpPr>
            <a:spLocks noChangeArrowheads="1"/>
          </p:cNvSpPr>
          <p:nvPr/>
        </p:nvSpPr>
        <p:spPr bwMode="auto">
          <a:xfrm>
            <a:off x="7010400" y="1143000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FP+</a:t>
            </a:r>
          </a:p>
        </p:txBody>
      </p:sp>
      <p:sp>
        <p:nvSpPr>
          <p:cNvPr id="1985619" name="Rectangle 83"/>
          <p:cNvSpPr>
            <a:spLocks noChangeArrowheads="1"/>
          </p:cNvSpPr>
          <p:nvPr/>
        </p:nvSpPr>
        <p:spPr bwMode="auto">
          <a:xfrm>
            <a:off x="7696200" y="1143000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FPx</a:t>
            </a:r>
          </a:p>
        </p:txBody>
      </p:sp>
      <p:sp>
        <p:nvSpPr>
          <p:cNvPr id="1985620" name="Text Box 84"/>
          <p:cNvSpPr txBox="1">
            <a:spLocks noChangeArrowheads="1"/>
          </p:cNvSpPr>
          <p:nvPr/>
        </p:nvSpPr>
        <p:spPr bwMode="auto">
          <a:xfrm>
            <a:off x="3227388" y="1600200"/>
            <a:ext cx="835025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loop:</a:t>
            </a:r>
          </a:p>
        </p:txBody>
      </p:sp>
      <p:grpSp>
        <p:nvGrpSpPr>
          <p:cNvPr id="1985621" name="Group 85"/>
          <p:cNvGrpSpPr>
            <a:grpSpLocks/>
          </p:cNvGrpSpPr>
          <p:nvPr/>
        </p:nvGrpSpPr>
        <p:grpSpPr bwMode="auto">
          <a:xfrm>
            <a:off x="4267200" y="4419600"/>
            <a:ext cx="4114800" cy="304800"/>
            <a:chOff x="2256" y="1152"/>
            <a:chExt cx="2592" cy="192"/>
          </a:xfrm>
        </p:grpSpPr>
        <p:sp>
          <p:nvSpPr>
            <p:cNvPr id="1985622" name="Rectangle 86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23" name="Rectangle 87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24" name="Rectangle 88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25" name="Rectangle 89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26" name="Rectangle 90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27" name="Rectangle 91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28" name="Rectangle 92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629" name="Group 93"/>
          <p:cNvGrpSpPr>
            <a:grpSpLocks/>
          </p:cNvGrpSpPr>
          <p:nvPr/>
        </p:nvGrpSpPr>
        <p:grpSpPr bwMode="auto">
          <a:xfrm>
            <a:off x="4267200" y="4724400"/>
            <a:ext cx="4114800" cy="304800"/>
            <a:chOff x="2256" y="1152"/>
            <a:chExt cx="2592" cy="192"/>
          </a:xfrm>
        </p:grpSpPr>
        <p:sp>
          <p:nvSpPr>
            <p:cNvPr id="1985630" name="Rectangle 94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1" name="Rectangle 95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2" name="Rectangle 96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3" name="Rectangle 97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4" name="Rectangle 98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5" name="Rectangle 99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6" name="Rectangle 100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637" name="Group 101"/>
          <p:cNvGrpSpPr>
            <a:grpSpLocks/>
          </p:cNvGrpSpPr>
          <p:nvPr/>
        </p:nvGrpSpPr>
        <p:grpSpPr bwMode="auto">
          <a:xfrm>
            <a:off x="4267200" y="5029200"/>
            <a:ext cx="4114800" cy="304800"/>
            <a:chOff x="2256" y="1152"/>
            <a:chExt cx="2592" cy="192"/>
          </a:xfrm>
        </p:grpSpPr>
        <p:sp>
          <p:nvSpPr>
            <p:cNvPr id="1985638" name="Rectangle 102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39" name="Rectangle 103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0" name="Rectangle 104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1" name="Rectangle 105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2" name="Rectangle 106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3" name="Rectangle 107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4" name="Rectangle 108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5645" name="Group 109"/>
          <p:cNvGrpSpPr>
            <a:grpSpLocks/>
          </p:cNvGrpSpPr>
          <p:nvPr/>
        </p:nvGrpSpPr>
        <p:grpSpPr bwMode="auto">
          <a:xfrm>
            <a:off x="4267200" y="5334000"/>
            <a:ext cx="4114800" cy="304800"/>
            <a:chOff x="2256" y="1152"/>
            <a:chExt cx="2592" cy="192"/>
          </a:xfrm>
        </p:grpSpPr>
        <p:sp>
          <p:nvSpPr>
            <p:cNvPr id="1985646" name="Rectangle 110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7" name="Rectangle 111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8" name="Rectangle 112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49" name="Rectangle 113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50" name="Rectangle 114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51" name="Rectangle 115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5652" name="Rectangle 116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85653" name="Text Box 117"/>
          <p:cNvSpPr txBox="1">
            <a:spLocks noChangeArrowheads="1"/>
          </p:cNvSpPr>
          <p:nvPr/>
        </p:nvSpPr>
        <p:spPr bwMode="auto">
          <a:xfrm>
            <a:off x="485775" y="762000"/>
            <a:ext cx="191611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Unroll 4 ways</a:t>
            </a:r>
          </a:p>
        </p:txBody>
      </p:sp>
      <p:sp>
        <p:nvSpPr>
          <p:cNvPr id="1985654" name="Text Box 118"/>
          <p:cNvSpPr txBox="1">
            <a:spLocks noChangeArrowheads="1"/>
          </p:cNvSpPr>
          <p:nvPr/>
        </p:nvSpPr>
        <p:spPr bwMode="auto">
          <a:xfrm>
            <a:off x="5623274" y="1676400"/>
            <a:ext cx="685103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f1</a:t>
            </a:r>
          </a:p>
        </p:txBody>
      </p:sp>
      <p:sp>
        <p:nvSpPr>
          <p:cNvPr id="1985655" name="Text Box 119"/>
          <p:cNvSpPr txBox="1">
            <a:spLocks noChangeArrowheads="1"/>
          </p:cNvSpPr>
          <p:nvPr/>
        </p:nvSpPr>
        <p:spPr bwMode="auto">
          <a:xfrm>
            <a:off x="5623274" y="1981200"/>
            <a:ext cx="685103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f2</a:t>
            </a:r>
          </a:p>
        </p:txBody>
      </p:sp>
      <p:sp>
        <p:nvSpPr>
          <p:cNvPr id="1985656" name="Text Box 120"/>
          <p:cNvSpPr txBox="1">
            <a:spLocks noChangeArrowheads="1"/>
          </p:cNvSpPr>
          <p:nvPr/>
        </p:nvSpPr>
        <p:spPr bwMode="auto">
          <a:xfrm>
            <a:off x="5623274" y="2286000"/>
            <a:ext cx="685103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f3</a:t>
            </a:r>
          </a:p>
        </p:txBody>
      </p:sp>
      <p:sp>
        <p:nvSpPr>
          <p:cNvPr id="1985657" name="Text Box 121"/>
          <p:cNvSpPr txBox="1">
            <a:spLocks noChangeArrowheads="1"/>
          </p:cNvSpPr>
          <p:nvPr/>
        </p:nvSpPr>
        <p:spPr bwMode="auto">
          <a:xfrm>
            <a:off x="5623274" y="2590800"/>
            <a:ext cx="685103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f4</a:t>
            </a:r>
          </a:p>
        </p:txBody>
      </p:sp>
      <p:sp>
        <p:nvSpPr>
          <p:cNvPr id="1985658" name="Text Box 122"/>
          <p:cNvSpPr txBox="1">
            <a:spLocks noChangeArrowheads="1"/>
          </p:cNvSpPr>
          <p:nvPr/>
        </p:nvSpPr>
        <p:spPr bwMode="auto">
          <a:xfrm>
            <a:off x="4187112" y="2590800"/>
            <a:ext cx="877727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add x1</a:t>
            </a:r>
          </a:p>
        </p:txBody>
      </p:sp>
      <p:sp>
        <p:nvSpPr>
          <p:cNvPr id="1985659" name="Text Box 123"/>
          <p:cNvSpPr txBox="1">
            <a:spLocks noChangeArrowheads="1"/>
          </p:cNvSpPr>
          <p:nvPr/>
        </p:nvSpPr>
        <p:spPr bwMode="auto">
          <a:xfrm>
            <a:off x="6959600" y="2590800"/>
            <a:ext cx="882650" cy="3667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>
                <a:solidFill>
                  <a:srgbClr val="660066"/>
                </a:solidFill>
                <a:ea typeface="굴림" charset="-127"/>
                <a:cs typeface="굴림" charset="-127"/>
              </a:rPr>
              <a:t>fadd f5</a:t>
            </a:r>
          </a:p>
        </p:txBody>
      </p:sp>
      <p:sp>
        <p:nvSpPr>
          <p:cNvPr id="1985660" name="Text Box 124"/>
          <p:cNvSpPr txBox="1">
            <a:spLocks noChangeArrowheads="1"/>
          </p:cNvSpPr>
          <p:nvPr/>
        </p:nvSpPr>
        <p:spPr bwMode="auto">
          <a:xfrm>
            <a:off x="6959600" y="2895600"/>
            <a:ext cx="882650" cy="3667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>
                <a:solidFill>
                  <a:srgbClr val="660066"/>
                </a:solidFill>
                <a:ea typeface="굴림" charset="-127"/>
                <a:cs typeface="굴림" charset="-127"/>
              </a:rPr>
              <a:t>fadd f6</a:t>
            </a:r>
          </a:p>
        </p:txBody>
      </p:sp>
      <p:sp>
        <p:nvSpPr>
          <p:cNvPr id="1985661" name="Text Box 125"/>
          <p:cNvSpPr txBox="1">
            <a:spLocks noChangeArrowheads="1"/>
          </p:cNvSpPr>
          <p:nvPr/>
        </p:nvSpPr>
        <p:spPr bwMode="auto">
          <a:xfrm>
            <a:off x="6959600" y="3200400"/>
            <a:ext cx="882650" cy="3667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>
                <a:solidFill>
                  <a:srgbClr val="660066"/>
                </a:solidFill>
                <a:ea typeface="굴림" charset="-127"/>
                <a:cs typeface="굴림" charset="-127"/>
              </a:rPr>
              <a:t>fadd f7</a:t>
            </a:r>
          </a:p>
        </p:txBody>
      </p:sp>
      <p:sp>
        <p:nvSpPr>
          <p:cNvPr id="1985662" name="Text Box 126"/>
          <p:cNvSpPr txBox="1">
            <a:spLocks noChangeArrowheads="1"/>
          </p:cNvSpPr>
          <p:nvPr/>
        </p:nvSpPr>
        <p:spPr bwMode="auto">
          <a:xfrm>
            <a:off x="6959600" y="3505200"/>
            <a:ext cx="882650" cy="3667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>
                <a:solidFill>
                  <a:srgbClr val="660066"/>
                </a:solidFill>
                <a:ea typeface="굴림" charset="-127"/>
                <a:cs typeface="굴림" charset="-127"/>
              </a:rPr>
              <a:t>fadd f8</a:t>
            </a:r>
          </a:p>
        </p:txBody>
      </p:sp>
      <p:sp>
        <p:nvSpPr>
          <p:cNvPr id="1985663" name="Text Box 127"/>
          <p:cNvSpPr txBox="1">
            <a:spLocks noChangeArrowheads="1"/>
          </p:cNvSpPr>
          <p:nvPr/>
        </p:nvSpPr>
        <p:spPr bwMode="auto">
          <a:xfrm>
            <a:off x="5622957" y="3810000"/>
            <a:ext cx="749236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f5</a:t>
            </a:r>
          </a:p>
        </p:txBody>
      </p:sp>
      <p:sp>
        <p:nvSpPr>
          <p:cNvPr id="1985664" name="Text Box 128"/>
          <p:cNvSpPr txBox="1">
            <a:spLocks noChangeArrowheads="1"/>
          </p:cNvSpPr>
          <p:nvPr/>
        </p:nvSpPr>
        <p:spPr bwMode="auto">
          <a:xfrm>
            <a:off x="5622957" y="4114800"/>
            <a:ext cx="749236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f6</a:t>
            </a:r>
          </a:p>
        </p:txBody>
      </p:sp>
      <p:sp>
        <p:nvSpPr>
          <p:cNvPr id="1985665" name="Text Box 129"/>
          <p:cNvSpPr txBox="1">
            <a:spLocks noChangeArrowheads="1"/>
          </p:cNvSpPr>
          <p:nvPr/>
        </p:nvSpPr>
        <p:spPr bwMode="auto">
          <a:xfrm>
            <a:off x="5622957" y="4419600"/>
            <a:ext cx="749236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f7</a:t>
            </a:r>
          </a:p>
        </p:txBody>
      </p:sp>
      <p:sp>
        <p:nvSpPr>
          <p:cNvPr id="1985666" name="Text Box 130"/>
          <p:cNvSpPr txBox="1">
            <a:spLocks noChangeArrowheads="1"/>
          </p:cNvSpPr>
          <p:nvPr/>
        </p:nvSpPr>
        <p:spPr bwMode="auto">
          <a:xfrm>
            <a:off x="5622957" y="4724400"/>
            <a:ext cx="749236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 f8</a:t>
            </a:r>
          </a:p>
        </p:txBody>
      </p:sp>
      <p:sp>
        <p:nvSpPr>
          <p:cNvPr id="1985667" name="Text Box 131"/>
          <p:cNvSpPr txBox="1">
            <a:spLocks noChangeArrowheads="1"/>
          </p:cNvSpPr>
          <p:nvPr/>
        </p:nvSpPr>
        <p:spPr bwMode="auto">
          <a:xfrm>
            <a:off x="4187112" y="4724400"/>
            <a:ext cx="877727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dirty="0">
                <a:solidFill>
                  <a:srgbClr val="660066"/>
                </a:solidFill>
                <a:ea typeface="굴림" charset="-127"/>
                <a:cs typeface="굴림" charset="-127"/>
              </a:rPr>
              <a:t>add x2</a:t>
            </a:r>
          </a:p>
        </p:txBody>
      </p:sp>
      <p:sp>
        <p:nvSpPr>
          <p:cNvPr id="1985668" name="Text Box 132"/>
          <p:cNvSpPr txBox="1">
            <a:spLocks noChangeArrowheads="1"/>
          </p:cNvSpPr>
          <p:nvPr/>
        </p:nvSpPr>
        <p:spPr bwMode="auto">
          <a:xfrm>
            <a:off x="5060950" y="4724400"/>
            <a:ext cx="565150" cy="3667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>
                <a:solidFill>
                  <a:srgbClr val="660066"/>
                </a:solidFill>
                <a:ea typeface="굴림" charset="-127"/>
                <a:cs typeface="굴림" charset="-127"/>
              </a:rPr>
              <a:t>bne</a:t>
            </a:r>
          </a:p>
        </p:txBody>
      </p:sp>
      <p:sp>
        <p:nvSpPr>
          <p:cNvPr id="1985669" name="Line 133"/>
          <p:cNvSpPr>
            <a:spLocks noChangeShapeType="1"/>
          </p:cNvSpPr>
          <p:nvPr/>
        </p:nvSpPr>
        <p:spPr bwMode="auto">
          <a:xfrm>
            <a:off x="6172200" y="1905000"/>
            <a:ext cx="914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5670" name="Rectangle 134"/>
          <p:cNvSpPr>
            <a:spLocks noChangeArrowheads="1"/>
          </p:cNvSpPr>
          <p:nvPr/>
        </p:nvSpPr>
        <p:spPr bwMode="auto">
          <a:xfrm>
            <a:off x="152400" y="5638800"/>
            <a:ext cx="7391400" cy="4206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4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How many FLOPS/cycle?</a:t>
            </a:r>
          </a:p>
        </p:txBody>
      </p:sp>
      <p:sp>
        <p:nvSpPr>
          <p:cNvPr id="1985671" name="Text Box 135"/>
          <p:cNvSpPr txBox="1">
            <a:spLocks noChangeArrowheads="1"/>
          </p:cNvSpPr>
          <p:nvPr/>
        </p:nvSpPr>
        <p:spPr bwMode="auto">
          <a:xfrm>
            <a:off x="2455863" y="6019800"/>
            <a:ext cx="4238625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Verdana" charset="0"/>
                <a:ea typeface="굴림" charset="-127"/>
                <a:cs typeface="굴림" charset="-127"/>
              </a:rPr>
              <a:t>4 fadds / 11 cycles = 0.36</a:t>
            </a:r>
          </a:p>
        </p:txBody>
      </p:sp>
      <p:sp>
        <p:nvSpPr>
          <p:cNvPr id="1985672" name="Line 136"/>
          <p:cNvSpPr>
            <a:spLocks noChangeShapeType="1"/>
          </p:cNvSpPr>
          <p:nvPr/>
        </p:nvSpPr>
        <p:spPr bwMode="auto">
          <a:xfrm flipH="1">
            <a:off x="6324600" y="2819400"/>
            <a:ext cx="68580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8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654" grpId="0" autoUpdateAnimBg="0"/>
      <p:bldP spid="1985655" grpId="0" autoUpdateAnimBg="0"/>
      <p:bldP spid="1985656" grpId="0" autoUpdateAnimBg="0"/>
      <p:bldP spid="1985657" grpId="0" autoUpdateAnimBg="0"/>
      <p:bldP spid="1985658" grpId="0" autoUpdateAnimBg="0"/>
      <p:bldP spid="1985659" grpId="0" autoUpdateAnimBg="0"/>
      <p:bldP spid="1985660" grpId="0" autoUpdateAnimBg="0"/>
      <p:bldP spid="1985661" grpId="0" autoUpdateAnimBg="0"/>
      <p:bldP spid="1985662" grpId="0" autoUpdateAnimBg="0"/>
      <p:bldP spid="1985663" grpId="0" autoUpdateAnimBg="0"/>
      <p:bldP spid="1985664" grpId="0" autoUpdateAnimBg="0"/>
      <p:bldP spid="1985665" grpId="0" autoUpdateAnimBg="0"/>
      <p:bldP spid="1985666" grpId="0" autoUpdateAnimBg="0"/>
      <p:bldP spid="1985667" grpId="0" autoUpdateAnimBg="0"/>
      <p:bldP spid="1985668" grpId="0" autoUpdateAnimBg="0"/>
      <p:bldP spid="1985669" grpId="0" animBg="1"/>
      <p:bldP spid="1985670" grpId="0" build="p" autoUpdateAnimBg="0"/>
      <p:bldP spid="1985671" grpId="0" autoUpdateAnimBg="0"/>
      <p:bldP spid="19856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61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Software Pipelining</a:t>
            </a:r>
          </a:p>
        </p:txBody>
      </p:sp>
      <p:sp>
        <p:nvSpPr>
          <p:cNvPr id="2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3F4B-EE05-6444-BDCC-F9F08DFCDF58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87820" name="Rectangle 236"/>
          <p:cNvSpPr>
            <a:spLocks noGrp="1" noChangeArrowheads="1"/>
          </p:cNvSpPr>
          <p:nvPr>
            <p:ph idx="4294967295"/>
          </p:nvPr>
        </p:nvSpPr>
        <p:spPr>
          <a:xfrm>
            <a:off x="0" y="5791200"/>
            <a:ext cx="3886200" cy="366713"/>
          </a:xfrm>
          <a:noFill/>
          <a:ln/>
        </p:spPr>
        <p:txBody>
          <a:bodyPr anchor="ctr">
            <a:spAutoFit/>
          </a:bodyPr>
          <a:lstStyle/>
          <a:p>
            <a:pPr>
              <a:buFontTx/>
              <a:buNone/>
            </a:pPr>
            <a:r>
              <a:rPr lang="en-US" altLang="ko-KR" sz="2000">
                <a:ea typeface="굴림" charset="-127"/>
                <a:cs typeface="굴림" charset="-127"/>
              </a:rPr>
              <a:t>How many FLOPS/cycle?</a:t>
            </a:r>
          </a:p>
        </p:txBody>
      </p:sp>
      <p:grpSp>
        <p:nvGrpSpPr>
          <p:cNvPr id="1987586" name="Group 2"/>
          <p:cNvGrpSpPr>
            <a:grpSpLocks/>
          </p:cNvGrpSpPr>
          <p:nvPr/>
        </p:nvGrpSpPr>
        <p:grpSpPr bwMode="auto">
          <a:xfrm>
            <a:off x="4267200" y="3505200"/>
            <a:ext cx="4114800" cy="1219200"/>
            <a:chOff x="2688" y="2304"/>
            <a:chExt cx="2592" cy="768"/>
          </a:xfrm>
        </p:grpSpPr>
        <p:grpSp>
          <p:nvGrpSpPr>
            <p:cNvPr id="1987587" name="Group 3"/>
            <p:cNvGrpSpPr>
              <a:grpSpLocks/>
            </p:cNvGrpSpPr>
            <p:nvPr/>
          </p:nvGrpSpPr>
          <p:grpSpPr bwMode="auto">
            <a:xfrm>
              <a:off x="2688" y="2304"/>
              <a:ext cx="2592" cy="192"/>
              <a:chOff x="2256" y="1152"/>
              <a:chExt cx="2592" cy="192"/>
            </a:xfrm>
          </p:grpSpPr>
          <p:sp>
            <p:nvSpPr>
              <p:cNvPr id="1987588" name="Rectangle 4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89" name="Rectangle 5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0" name="Rectangle 6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1" name="Rectangle 7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2" name="Rectangle 8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3" name="Rectangle 9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4" name="Rectangle 10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592" cy="192"/>
              </a:xfrm>
              <a:prstGeom prst="rect">
                <a:avLst/>
              </a:prstGeom>
              <a:solidFill>
                <a:srgbClr val="66990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87595" name="Group 11"/>
            <p:cNvGrpSpPr>
              <a:grpSpLocks/>
            </p:cNvGrpSpPr>
            <p:nvPr/>
          </p:nvGrpSpPr>
          <p:grpSpPr bwMode="auto">
            <a:xfrm>
              <a:off x="2688" y="2496"/>
              <a:ext cx="2592" cy="192"/>
              <a:chOff x="2256" y="1152"/>
              <a:chExt cx="2592" cy="192"/>
            </a:xfrm>
          </p:grpSpPr>
          <p:sp>
            <p:nvSpPr>
              <p:cNvPr id="1987596" name="Rectangle 12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7" name="Rectangle 13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8" name="Rectangle 14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599" name="Rectangle 15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0" name="Rectangle 16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1" name="Rectangle 1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2" name="Rectangle 18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592" cy="192"/>
              </a:xfrm>
              <a:prstGeom prst="rect">
                <a:avLst/>
              </a:prstGeom>
              <a:solidFill>
                <a:srgbClr val="66990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87603" name="Group 19"/>
            <p:cNvGrpSpPr>
              <a:grpSpLocks/>
            </p:cNvGrpSpPr>
            <p:nvPr/>
          </p:nvGrpSpPr>
          <p:grpSpPr bwMode="auto">
            <a:xfrm>
              <a:off x="2688" y="2688"/>
              <a:ext cx="2592" cy="192"/>
              <a:chOff x="2256" y="1152"/>
              <a:chExt cx="2592" cy="192"/>
            </a:xfrm>
          </p:grpSpPr>
          <p:sp>
            <p:nvSpPr>
              <p:cNvPr id="1987604" name="Rectangle 20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5" name="Rectangle 21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6" name="Rectangle 22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7" name="Rectangle 23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8" name="Rectangle 24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09" name="Rectangle 25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0" name="Rectangle 26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592" cy="192"/>
              </a:xfrm>
              <a:prstGeom prst="rect">
                <a:avLst/>
              </a:prstGeom>
              <a:solidFill>
                <a:srgbClr val="66990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87611" name="Group 27"/>
            <p:cNvGrpSpPr>
              <a:grpSpLocks/>
            </p:cNvGrpSpPr>
            <p:nvPr/>
          </p:nvGrpSpPr>
          <p:grpSpPr bwMode="auto">
            <a:xfrm>
              <a:off x="2688" y="2880"/>
              <a:ext cx="2592" cy="192"/>
              <a:chOff x="2256" y="1152"/>
              <a:chExt cx="2592" cy="192"/>
            </a:xfrm>
          </p:grpSpPr>
          <p:sp>
            <p:nvSpPr>
              <p:cNvPr id="1987612" name="Rectangle 28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3" name="Rectangle 29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4" name="Rectangle 30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5" name="Rectangle 31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6" name="Rectangle 32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7" name="Rectangle 33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432" cy="192"/>
              </a:xfrm>
              <a:prstGeom prst="rect">
                <a:avLst/>
              </a:prstGeom>
              <a:solidFill>
                <a:srgbClr val="669900"/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rgbClr val="000000"/>
                  </a:solidFill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987618" name="Rectangle 34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592" cy="192"/>
              </a:xfrm>
              <a:prstGeom prst="rect">
                <a:avLst/>
              </a:prstGeom>
              <a:solidFill>
                <a:srgbClr val="66990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987620" name="Text Box 36"/>
          <p:cNvSpPr txBox="1">
            <a:spLocks noChangeArrowheads="1"/>
          </p:cNvSpPr>
          <p:nvPr/>
        </p:nvSpPr>
        <p:spPr bwMode="auto">
          <a:xfrm>
            <a:off x="228600" y="1143000"/>
            <a:ext cx="2362200" cy="4427538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loop: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f1, 0(x1)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f2, 8(x1)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f3, 16(x1)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fld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f4, 24(x1)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add x1, 32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f5, f0, f1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f6, f0, f2 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f7, f0, f3 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fadd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f8, f0, f4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f5, 0(x2)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f6, 8(x2)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f7, 16(x2)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add x2, 32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fsd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f8, -8(x2)</a:t>
            </a:r>
          </a:p>
          <a:p>
            <a:pPr>
              <a:spcBef>
                <a:spcPct val="2000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          </a:t>
            </a:r>
            <a:r>
              <a:rPr lang="en-US" altLang="ko-KR" b="1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bne</a:t>
            </a: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 x1, x3, loop</a:t>
            </a:r>
          </a:p>
        </p:txBody>
      </p:sp>
      <p:sp>
        <p:nvSpPr>
          <p:cNvPr id="1987621" name="Line 37"/>
          <p:cNvSpPr>
            <a:spLocks noChangeShapeType="1"/>
          </p:cNvSpPr>
          <p:nvPr/>
        </p:nvSpPr>
        <p:spPr bwMode="auto">
          <a:xfrm>
            <a:off x="2590800" y="3352800"/>
            <a:ext cx="1371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87622" name="Group 38"/>
          <p:cNvGrpSpPr>
            <a:grpSpLocks/>
          </p:cNvGrpSpPr>
          <p:nvPr/>
        </p:nvGrpSpPr>
        <p:grpSpPr bwMode="auto">
          <a:xfrm>
            <a:off x="4267200" y="701675"/>
            <a:ext cx="4114800" cy="304800"/>
            <a:chOff x="2688" y="816"/>
            <a:chExt cx="2592" cy="192"/>
          </a:xfrm>
        </p:grpSpPr>
        <p:sp>
          <p:nvSpPr>
            <p:cNvPr id="1987623" name="Rectangle 39"/>
            <p:cNvSpPr>
              <a:spLocks noChangeArrowheads="1"/>
            </p:cNvSpPr>
            <p:nvPr/>
          </p:nvSpPr>
          <p:spPr bwMode="auto">
            <a:xfrm>
              <a:off x="2688" y="816"/>
              <a:ext cx="432" cy="1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solidFill>
                    <a:srgbClr val="000000"/>
                  </a:solidFill>
                  <a:ea typeface="굴림" charset="-127"/>
                  <a:cs typeface="굴림" charset="-127"/>
                </a:rPr>
                <a:t>Int1</a:t>
              </a:r>
            </a:p>
          </p:txBody>
        </p:sp>
        <p:sp>
          <p:nvSpPr>
            <p:cNvPr id="1987624" name="Rectangle 40"/>
            <p:cNvSpPr>
              <a:spLocks noChangeArrowheads="1"/>
            </p:cNvSpPr>
            <p:nvPr/>
          </p:nvSpPr>
          <p:spPr bwMode="auto">
            <a:xfrm>
              <a:off x="3120" y="816"/>
              <a:ext cx="432" cy="1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solidFill>
                    <a:srgbClr val="000000"/>
                  </a:solidFill>
                  <a:ea typeface="굴림" charset="-127"/>
                  <a:cs typeface="굴림" charset="-127"/>
                </a:rPr>
                <a:t>Int 2</a:t>
              </a:r>
            </a:p>
          </p:txBody>
        </p:sp>
        <p:sp>
          <p:nvSpPr>
            <p:cNvPr id="1987625" name="Rectangle 41"/>
            <p:cNvSpPr>
              <a:spLocks noChangeArrowheads="1"/>
            </p:cNvSpPr>
            <p:nvPr/>
          </p:nvSpPr>
          <p:spPr bwMode="auto">
            <a:xfrm>
              <a:off x="3552" y="816"/>
              <a:ext cx="432" cy="1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solidFill>
                    <a:srgbClr val="000000"/>
                  </a:solidFill>
                  <a:ea typeface="굴림" charset="-127"/>
                  <a:cs typeface="굴림" charset="-127"/>
                </a:rPr>
                <a:t>M1</a:t>
              </a:r>
            </a:p>
          </p:txBody>
        </p:sp>
        <p:sp>
          <p:nvSpPr>
            <p:cNvPr id="1987626" name="Rectangle 42"/>
            <p:cNvSpPr>
              <a:spLocks noChangeArrowheads="1"/>
            </p:cNvSpPr>
            <p:nvPr/>
          </p:nvSpPr>
          <p:spPr bwMode="auto">
            <a:xfrm>
              <a:off x="3984" y="816"/>
              <a:ext cx="432" cy="1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solidFill>
                    <a:srgbClr val="000000"/>
                  </a:solidFill>
                  <a:ea typeface="굴림" charset="-127"/>
                  <a:cs typeface="굴림" charset="-127"/>
                </a:rPr>
                <a:t>M2</a:t>
              </a:r>
            </a:p>
          </p:txBody>
        </p:sp>
        <p:sp>
          <p:nvSpPr>
            <p:cNvPr id="1987627" name="Rectangle 43"/>
            <p:cNvSpPr>
              <a:spLocks noChangeArrowheads="1"/>
            </p:cNvSpPr>
            <p:nvPr/>
          </p:nvSpPr>
          <p:spPr bwMode="auto">
            <a:xfrm>
              <a:off x="4416" y="816"/>
              <a:ext cx="432" cy="1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solidFill>
                    <a:srgbClr val="000000"/>
                  </a:solidFill>
                  <a:ea typeface="굴림" charset="-127"/>
                  <a:cs typeface="굴림" charset="-127"/>
                </a:rPr>
                <a:t>FP+</a:t>
              </a:r>
            </a:p>
          </p:txBody>
        </p:sp>
        <p:sp>
          <p:nvSpPr>
            <p:cNvPr id="1987628" name="Rectangle 44"/>
            <p:cNvSpPr>
              <a:spLocks noChangeArrowheads="1"/>
            </p:cNvSpPr>
            <p:nvPr/>
          </p:nvSpPr>
          <p:spPr bwMode="auto">
            <a:xfrm>
              <a:off x="4848" y="816"/>
              <a:ext cx="432" cy="1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solidFill>
                    <a:srgbClr val="000000"/>
                  </a:solidFill>
                  <a:ea typeface="굴림" charset="-127"/>
                  <a:cs typeface="굴림" charset="-127"/>
                </a:rPr>
                <a:t>FPx</a:t>
              </a:r>
            </a:p>
          </p:txBody>
        </p:sp>
      </p:grpSp>
      <p:grpSp>
        <p:nvGrpSpPr>
          <p:cNvPr id="1987629" name="Group 45"/>
          <p:cNvGrpSpPr>
            <a:grpSpLocks/>
          </p:cNvGrpSpPr>
          <p:nvPr/>
        </p:nvGrpSpPr>
        <p:grpSpPr bwMode="auto">
          <a:xfrm>
            <a:off x="4267200" y="1066800"/>
            <a:ext cx="4114800" cy="304800"/>
            <a:chOff x="2256" y="1152"/>
            <a:chExt cx="2592" cy="192"/>
          </a:xfrm>
        </p:grpSpPr>
        <p:sp>
          <p:nvSpPr>
            <p:cNvPr id="1987630" name="Rectangle 46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1" name="Rectangle 47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2" name="Rectangle 48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3" name="Rectangle 49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4" name="Rectangle 50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5" name="Rectangle 51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6" name="Rectangle 52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37" name="Group 53"/>
          <p:cNvGrpSpPr>
            <a:grpSpLocks/>
          </p:cNvGrpSpPr>
          <p:nvPr/>
        </p:nvGrpSpPr>
        <p:grpSpPr bwMode="auto">
          <a:xfrm>
            <a:off x="4267200" y="1371600"/>
            <a:ext cx="4114800" cy="304800"/>
            <a:chOff x="2256" y="1152"/>
            <a:chExt cx="2592" cy="192"/>
          </a:xfrm>
        </p:grpSpPr>
        <p:sp>
          <p:nvSpPr>
            <p:cNvPr id="1987638" name="Rectangle 54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39" name="Rectangle 55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0" name="Rectangle 56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1" name="Rectangle 57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2" name="Rectangle 58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3" name="Rectangle 59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4" name="Rectangle 60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45" name="Group 61"/>
          <p:cNvGrpSpPr>
            <a:grpSpLocks/>
          </p:cNvGrpSpPr>
          <p:nvPr/>
        </p:nvGrpSpPr>
        <p:grpSpPr bwMode="auto">
          <a:xfrm>
            <a:off x="4267200" y="1676400"/>
            <a:ext cx="4114800" cy="304800"/>
            <a:chOff x="2256" y="1152"/>
            <a:chExt cx="2592" cy="192"/>
          </a:xfrm>
        </p:grpSpPr>
        <p:sp>
          <p:nvSpPr>
            <p:cNvPr id="1987646" name="Rectangle 62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7" name="Rectangle 63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8" name="Rectangle 64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49" name="Rectangle 65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0" name="Rectangle 66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1" name="Rectangle 67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2" name="Rectangle 68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53" name="Group 69"/>
          <p:cNvGrpSpPr>
            <a:grpSpLocks/>
          </p:cNvGrpSpPr>
          <p:nvPr/>
        </p:nvGrpSpPr>
        <p:grpSpPr bwMode="auto">
          <a:xfrm>
            <a:off x="4267200" y="1981200"/>
            <a:ext cx="4114800" cy="304800"/>
            <a:chOff x="2256" y="1152"/>
            <a:chExt cx="2592" cy="192"/>
          </a:xfrm>
        </p:grpSpPr>
        <p:sp>
          <p:nvSpPr>
            <p:cNvPr id="1987654" name="Rectangle 70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5" name="Rectangle 71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6" name="Rectangle 72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7" name="Rectangle 73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8" name="Rectangle 74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59" name="Rectangle 75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0" name="Rectangle 76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61" name="Group 77"/>
          <p:cNvGrpSpPr>
            <a:grpSpLocks/>
          </p:cNvGrpSpPr>
          <p:nvPr/>
        </p:nvGrpSpPr>
        <p:grpSpPr bwMode="auto">
          <a:xfrm>
            <a:off x="4267200" y="2286000"/>
            <a:ext cx="4114800" cy="304800"/>
            <a:chOff x="2256" y="1152"/>
            <a:chExt cx="2592" cy="192"/>
          </a:xfrm>
        </p:grpSpPr>
        <p:sp>
          <p:nvSpPr>
            <p:cNvPr id="1987662" name="Rectangle 78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3" name="Rectangle 79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4" name="Rectangle 80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5" name="Rectangle 81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6" name="Rectangle 82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7" name="Rectangle 83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68" name="Rectangle 84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69" name="Group 85"/>
          <p:cNvGrpSpPr>
            <a:grpSpLocks/>
          </p:cNvGrpSpPr>
          <p:nvPr/>
        </p:nvGrpSpPr>
        <p:grpSpPr bwMode="auto">
          <a:xfrm>
            <a:off x="4267200" y="2590800"/>
            <a:ext cx="4114800" cy="304800"/>
            <a:chOff x="2256" y="1152"/>
            <a:chExt cx="2592" cy="192"/>
          </a:xfrm>
        </p:grpSpPr>
        <p:sp>
          <p:nvSpPr>
            <p:cNvPr id="1987670" name="Rectangle 86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1" name="Rectangle 87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2" name="Rectangle 88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3" name="Rectangle 89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4" name="Rectangle 90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5" name="Rectangle 91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6" name="Rectangle 92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77" name="Group 93"/>
          <p:cNvGrpSpPr>
            <a:grpSpLocks/>
          </p:cNvGrpSpPr>
          <p:nvPr/>
        </p:nvGrpSpPr>
        <p:grpSpPr bwMode="auto">
          <a:xfrm>
            <a:off x="4267200" y="2895600"/>
            <a:ext cx="4114800" cy="304800"/>
            <a:chOff x="2256" y="1152"/>
            <a:chExt cx="2592" cy="192"/>
          </a:xfrm>
        </p:grpSpPr>
        <p:sp>
          <p:nvSpPr>
            <p:cNvPr id="1987678" name="Rectangle 94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79" name="Rectangle 95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0" name="Rectangle 96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1" name="Rectangle 97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2" name="Rectangle 98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3" name="Rectangle 99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4" name="Rectangle 100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85" name="Group 101"/>
          <p:cNvGrpSpPr>
            <a:grpSpLocks/>
          </p:cNvGrpSpPr>
          <p:nvPr/>
        </p:nvGrpSpPr>
        <p:grpSpPr bwMode="auto">
          <a:xfrm>
            <a:off x="4267200" y="3200400"/>
            <a:ext cx="4114800" cy="304800"/>
            <a:chOff x="2256" y="1152"/>
            <a:chExt cx="2592" cy="192"/>
          </a:xfrm>
        </p:grpSpPr>
        <p:sp>
          <p:nvSpPr>
            <p:cNvPr id="1987686" name="Rectangle 102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7" name="Rectangle 103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8" name="Rectangle 104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89" name="Rectangle 105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0" name="Rectangle 106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1" name="Rectangle 107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2" name="Rectangle 108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693" name="Group 109"/>
          <p:cNvGrpSpPr>
            <a:grpSpLocks/>
          </p:cNvGrpSpPr>
          <p:nvPr/>
        </p:nvGrpSpPr>
        <p:grpSpPr bwMode="auto">
          <a:xfrm>
            <a:off x="4267200" y="3505200"/>
            <a:ext cx="4114800" cy="304800"/>
            <a:chOff x="2256" y="1152"/>
            <a:chExt cx="2592" cy="192"/>
          </a:xfrm>
        </p:grpSpPr>
        <p:sp>
          <p:nvSpPr>
            <p:cNvPr id="1987694" name="Rectangle 110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5" name="Rectangle 111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6" name="Rectangle 112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7" name="Rectangle 113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8" name="Rectangle 114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699" name="Rectangle 115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0" name="Rectangle 116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01" name="Group 117"/>
          <p:cNvGrpSpPr>
            <a:grpSpLocks/>
          </p:cNvGrpSpPr>
          <p:nvPr/>
        </p:nvGrpSpPr>
        <p:grpSpPr bwMode="auto">
          <a:xfrm>
            <a:off x="4267200" y="3810000"/>
            <a:ext cx="4114800" cy="304800"/>
            <a:chOff x="2256" y="1152"/>
            <a:chExt cx="2592" cy="192"/>
          </a:xfrm>
        </p:grpSpPr>
        <p:sp>
          <p:nvSpPr>
            <p:cNvPr id="1987702" name="Rectangle 118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3" name="Rectangle 119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4" name="Rectangle 120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5" name="Rectangle 121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6" name="Rectangle 122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7" name="Rectangle 123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08" name="Rectangle 124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09" name="Group 125"/>
          <p:cNvGrpSpPr>
            <a:grpSpLocks/>
          </p:cNvGrpSpPr>
          <p:nvPr/>
        </p:nvGrpSpPr>
        <p:grpSpPr bwMode="auto">
          <a:xfrm>
            <a:off x="4267200" y="4114800"/>
            <a:ext cx="4114800" cy="304800"/>
            <a:chOff x="2256" y="1152"/>
            <a:chExt cx="2592" cy="192"/>
          </a:xfrm>
        </p:grpSpPr>
        <p:sp>
          <p:nvSpPr>
            <p:cNvPr id="1987710" name="Rectangle 126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1" name="Rectangle 127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2" name="Rectangle 128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3" name="Rectangle 129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4" name="Rectangle 130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5" name="Rectangle 131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6" name="Rectangle 132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17" name="Group 133"/>
          <p:cNvGrpSpPr>
            <a:grpSpLocks/>
          </p:cNvGrpSpPr>
          <p:nvPr/>
        </p:nvGrpSpPr>
        <p:grpSpPr bwMode="auto">
          <a:xfrm>
            <a:off x="4267200" y="4419600"/>
            <a:ext cx="4114800" cy="304800"/>
            <a:chOff x="2256" y="1152"/>
            <a:chExt cx="2592" cy="192"/>
          </a:xfrm>
        </p:grpSpPr>
        <p:sp>
          <p:nvSpPr>
            <p:cNvPr id="1987718" name="Rectangle 134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19" name="Rectangle 135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0" name="Rectangle 136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1" name="Rectangle 137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2" name="Rectangle 138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3" name="Rectangle 139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4" name="Rectangle 140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25" name="Group 141"/>
          <p:cNvGrpSpPr>
            <a:grpSpLocks/>
          </p:cNvGrpSpPr>
          <p:nvPr/>
        </p:nvGrpSpPr>
        <p:grpSpPr bwMode="auto">
          <a:xfrm>
            <a:off x="4267200" y="4724400"/>
            <a:ext cx="4114800" cy="304800"/>
            <a:chOff x="2256" y="1152"/>
            <a:chExt cx="2592" cy="192"/>
          </a:xfrm>
        </p:grpSpPr>
        <p:sp>
          <p:nvSpPr>
            <p:cNvPr id="1987726" name="Rectangle 142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7" name="Rectangle 143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8" name="Rectangle 144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29" name="Rectangle 145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0" name="Rectangle 146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1" name="Rectangle 147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2" name="Rectangle 148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87733" name="Text Box 149"/>
          <p:cNvSpPr txBox="1">
            <a:spLocks noChangeArrowheads="1"/>
          </p:cNvSpPr>
          <p:nvPr/>
        </p:nvSpPr>
        <p:spPr bwMode="auto">
          <a:xfrm>
            <a:off x="192088" y="762000"/>
            <a:ext cx="2505075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Unroll 4 ways first</a:t>
            </a:r>
          </a:p>
        </p:txBody>
      </p:sp>
      <p:grpSp>
        <p:nvGrpSpPr>
          <p:cNvPr id="1987734" name="Group 150"/>
          <p:cNvGrpSpPr>
            <a:grpSpLocks/>
          </p:cNvGrpSpPr>
          <p:nvPr/>
        </p:nvGrpSpPr>
        <p:grpSpPr bwMode="auto">
          <a:xfrm>
            <a:off x="4267200" y="5029200"/>
            <a:ext cx="4114800" cy="304800"/>
            <a:chOff x="2256" y="1152"/>
            <a:chExt cx="2592" cy="192"/>
          </a:xfrm>
        </p:grpSpPr>
        <p:sp>
          <p:nvSpPr>
            <p:cNvPr id="1987735" name="Rectangle 151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6" name="Rectangle 152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7" name="Rectangle 153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8" name="Rectangle 154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39" name="Rectangle 155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0" name="Rectangle 156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1" name="Rectangle 157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42" name="Group 158"/>
          <p:cNvGrpSpPr>
            <a:grpSpLocks/>
          </p:cNvGrpSpPr>
          <p:nvPr/>
        </p:nvGrpSpPr>
        <p:grpSpPr bwMode="auto">
          <a:xfrm>
            <a:off x="4267200" y="5334000"/>
            <a:ext cx="4114800" cy="304800"/>
            <a:chOff x="2256" y="1152"/>
            <a:chExt cx="2592" cy="192"/>
          </a:xfrm>
        </p:grpSpPr>
        <p:sp>
          <p:nvSpPr>
            <p:cNvPr id="1987743" name="Rectangle 159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4" name="Rectangle 160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5" name="Rectangle 161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6" name="Rectangle 162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7" name="Rectangle 163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8" name="Rectangle 164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49" name="Rectangle 165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50" name="Group 166"/>
          <p:cNvGrpSpPr>
            <a:grpSpLocks/>
          </p:cNvGrpSpPr>
          <p:nvPr/>
        </p:nvGrpSpPr>
        <p:grpSpPr bwMode="auto">
          <a:xfrm>
            <a:off x="4267200" y="5638800"/>
            <a:ext cx="4114800" cy="304800"/>
            <a:chOff x="2256" y="1152"/>
            <a:chExt cx="2592" cy="192"/>
          </a:xfrm>
        </p:grpSpPr>
        <p:sp>
          <p:nvSpPr>
            <p:cNvPr id="1987751" name="Rectangle 167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52" name="Rectangle 168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53" name="Rectangle 169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54" name="Rectangle 170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55" name="Rectangle 171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56" name="Rectangle 172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57" name="Rectangle 173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58" name="Group 174"/>
          <p:cNvGrpSpPr>
            <a:grpSpLocks/>
          </p:cNvGrpSpPr>
          <p:nvPr/>
        </p:nvGrpSpPr>
        <p:grpSpPr bwMode="auto">
          <a:xfrm>
            <a:off x="4267200" y="5943600"/>
            <a:ext cx="4114800" cy="304800"/>
            <a:chOff x="2256" y="1152"/>
            <a:chExt cx="2592" cy="192"/>
          </a:xfrm>
        </p:grpSpPr>
        <p:sp>
          <p:nvSpPr>
            <p:cNvPr id="1987759" name="Rectangle 175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60" name="Rectangle 176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61" name="Rectangle 177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62" name="Rectangle 178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63" name="Rectangle 179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64" name="Rectangle 180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7765" name="Rectangle 181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7766" name="Group 182"/>
          <p:cNvGrpSpPr>
            <a:grpSpLocks/>
          </p:cNvGrpSpPr>
          <p:nvPr/>
        </p:nvGrpSpPr>
        <p:grpSpPr bwMode="auto">
          <a:xfrm>
            <a:off x="4264025" y="1066800"/>
            <a:ext cx="3578225" cy="3722688"/>
            <a:chOff x="2686" y="768"/>
            <a:chExt cx="2254" cy="2345"/>
          </a:xfrm>
        </p:grpSpPr>
        <p:sp>
          <p:nvSpPr>
            <p:cNvPr id="1987767" name="Text Box 183"/>
            <p:cNvSpPr txBox="1">
              <a:spLocks noChangeArrowheads="1"/>
            </p:cNvSpPr>
            <p:nvPr/>
          </p:nvSpPr>
          <p:spPr bwMode="auto">
            <a:xfrm>
              <a:off x="3542" y="768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f1</a:t>
              </a:r>
            </a:p>
          </p:txBody>
        </p:sp>
        <p:sp>
          <p:nvSpPr>
            <p:cNvPr id="1987768" name="Text Box 184"/>
            <p:cNvSpPr txBox="1">
              <a:spLocks noChangeArrowheads="1"/>
            </p:cNvSpPr>
            <p:nvPr/>
          </p:nvSpPr>
          <p:spPr bwMode="auto">
            <a:xfrm>
              <a:off x="3542" y="960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f2</a:t>
              </a:r>
            </a:p>
          </p:txBody>
        </p:sp>
        <p:sp>
          <p:nvSpPr>
            <p:cNvPr id="1987769" name="Text Box 185"/>
            <p:cNvSpPr txBox="1">
              <a:spLocks noChangeArrowheads="1"/>
            </p:cNvSpPr>
            <p:nvPr/>
          </p:nvSpPr>
          <p:spPr bwMode="auto">
            <a:xfrm>
              <a:off x="3542" y="1152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f3</a:t>
              </a:r>
            </a:p>
          </p:txBody>
        </p:sp>
        <p:sp>
          <p:nvSpPr>
            <p:cNvPr id="1987770" name="Text Box 186"/>
            <p:cNvSpPr txBox="1">
              <a:spLocks noChangeArrowheads="1"/>
            </p:cNvSpPr>
            <p:nvPr/>
          </p:nvSpPr>
          <p:spPr bwMode="auto">
            <a:xfrm>
              <a:off x="3542" y="1344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f4</a:t>
              </a:r>
            </a:p>
          </p:txBody>
        </p:sp>
        <p:sp>
          <p:nvSpPr>
            <p:cNvPr id="1987771" name="Text Box 187"/>
            <p:cNvSpPr txBox="1">
              <a:spLocks noChangeArrowheads="1"/>
            </p:cNvSpPr>
            <p:nvPr/>
          </p:nvSpPr>
          <p:spPr bwMode="auto">
            <a:xfrm>
              <a:off x="4384" y="1536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660066"/>
                  </a:solidFill>
                  <a:ea typeface="굴림" charset="-127"/>
                  <a:cs typeface="굴림" charset="-127"/>
                </a:rPr>
                <a:t>fadd f5</a:t>
              </a:r>
            </a:p>
          </p:txBody>
        </p:sp>
        <p:sp>
          <p:nvSpPr>
            <p:cNvPr id="1987772" name="Text Box 188"/>
            <p:cNvSpPr txBox="1">
              <a:spLocks noChangeArrowheads="1"/>
            </p:cNvSpPr>
            <p:nvPr/>
          </p:nvSpPr>
          <p:spPr bwMode="auto">
            <a:xfrm>
              <a:off x="4384" y="1728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660066"/>
                  </a:solidFill>
                  <a:ea typeface="굴림" charset="-127"/>
                  <a:cs typeface="굴림" charset="-127"/>
                </a:rPr>
                <a:t>fadd f6</a:t>
              </a:r>
            </a:p>
          </p:txBody>
        </p:sp>
        <p:sp>
          <p:nvSpPr>
            <p:cNvPr id="1987773" name="Text Box 189"/>
            <p:cNvSpPr txBox="1">
              <a:spLocks noChangeArrowheads="1"/>
            </p:cNvSpPr>
            <p:nvPr/>
          </p:nvSpPr>
          <p:spPr bwMode="auto">
            <a:xfrm>
              <a:off x="4384" y="1920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660066"/>
                  </a:solidFill>
                  <a:ea typeface="굴림" charset="-127"/>
                  <a:cs typeface="굴림" charset="-127"/>
                </a:rPr>
                <a:t>fadd f7</a:t>
              </a:r>
            </a:p>
          </p:txBody>
        </p:sp>
        <p:sp>
          <p:nvSpPr>
            <p:cNvPr id="1987774" name="Text Box 190"/>
            <p:cNvSpPr txBox="1">
              <a:spLocks noChangeArrowheads="1"/>
            </p:cNvSpPr>
            <p:nvPr/>
          </p:nvSpPr>
          <p:spPr bwMode="auto">
            <a:xfrm>
              <a:off x="4384" y="2112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660066"/>
                  </a:solidFill>
                  <a:ea typeface="굴림" charset="-127"/>
                  <a:cs typeface="굴림" charset="-127"/>
                </a:rPr>
                <a:t>fadd f8</a:t>
              </a:r>
            </a:p>
          </p:txBody>
        </p:sp>
        <p:sp>
          <p:nvSpPr>
            <p:cNvPr id="1987775" name="Text Box 191"/>
            <p:cNvSpPr txBox="1">
              <a:spLocks noChangeArrowheads="1"/>
            </p:cNvSpPr>
            <p:nvPr/>
          </p:nvSpPr>
          <p:spPr bwMode="auto">
            <a:xfrm>
              <a:off x="3974" y="2304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f5</a:t>
              </a:r>
            </a:p>
          </p:txBody>
        </p:sp>
        <p:sp>
          <p:nvSpPr>
            <p:cNvPr id="1987776" name="Text Box 192"/>
            <p:cNvSpPr txBox="1">
              <a:spLocks noChangeArrowheads="1"/>
            </p:cNvSpPr>
            <p:nvPr/>
          </p:nvSpPr>
          <p:spPr bwMode="auto">
            <a:xfrm>
              <a:off x="3974" y="2496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f6</a:t>
              </a:r>
            </a:p>
          </p:txBody>
        </p:sp>
        <p:sp>
          <p:nvSpPr>
            <p:cNvPr id="1987777" name="Text Box 193"/>
            <p:cNvSpPr txBox="1">
              <a:spLocks noChangeArrowheads="1"/>
            </p:cNvSpPr>
            <p:nvPr/>
          </p:nvSpPr>
          <p:spPr bwMode="auto">
            <a:xfrm>
              <a:off x="3974" y="2688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f7</a:t>
              </a:r>
            </a:p>
          </p:txBody>
        </p:sp>
        <p:sp>
          <p:nvSpPr>
            <p:cNvPr id="1987778" name="Text Box 194"/>
            <p:cNvSpPr txBox="1">
              <a:spLocks noChangeArrowheads="1"/>
            </p:cNvSpPr>
            <p:nvPr/>
          </p:nvSpPr>
          <p:spPr bwMode="auto">
            <a:xfrm>
              <a:off x="3974" y="2880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f8</a:t>
              </a:r>
            </a:p>
          </p:txBody>
        </p:sp>
        <p:sp>
          <p:nvSpPr>
            <p:cNvPr id="1987779" name="Text Box 195"/>
            <p:cNvSpPr txBox="1">
              <a:spLocks noChangeArrowheads="1"/>
            </p:cNvSpPr>
            <p:nvPr/>
          </p:nvSpPr>
          <p:spPr bwMode="auto">
            <a:xfrm>
              <a:off x="2686" y="1344"/>
              <a:ext cx="553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add x1</a:t>
              </a:r>
            </a:p>
          </p:txBody>
        </p:sp>
        <p:sp>
          <p:nvSpPr>
            <p:cNvPr id="1987780" name="Text Box 196"/>
            <p:cNvSpPr txBox="1">
              <a:spLocks noChangeArrowheads="1"/>
            </p:cNvSpPr>
            <p:nvPr/>
          </p:nvSpPr>
          <p:spPr bwMode="auto">
            <a:xfrm>
              <a:off x="3070" y="2688"/>
              <a:ext cx="553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add x2</a:t>
              </a:r>
            </a:p>
          </p:txBody>
        </p:sp>
        <p:sp>
          <p:nvSpPr>
            <p:cNvPr id="1987781" name="Text Box 197"/>
            <p:cNvSpPr txBox="1">
              <a:spLocks noChangeArrowheads="1"/>
            </p:cNvSpPr>
            <p:nvPr/>
          </p:nvSpPr>
          <p:spPr bwMode="auto">
            <a:xfrm>
              <a:off x="3128" y="2880"/>
              <a:ext cx="3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660066"/>
                  </a:solidFill>
                  <a:ea typeface="굴림" charset="-127"/>
                  <a:cs typeface="굴림" charset="-127"/>
                </a:rPr>
                <a:t>bne</a:t>
              </a:r>
            </a:p>
          </p:txBody>
        </p:sp>
      </p:grpSp>
      <p:grpSp>
        <p:nvGrpSpPr>
          <p:cNvPr id="1987782" name="Group 198"/>
          <p:cNvGrpSpPr>
            <a:grpSpLocks/>
          </p:cNvGrpSpPr>
          <p:nvPr/>
        </p:nvGrpSpPr>
        <p:grpSpPr bwMode="auto">
          <a:xfrm>
            <a:off x="4264025" y="2286000"/>
            <a:ext cx="3578225" cy="3722688"/>
            <a:chOff x="2686" y="768"/>
            <a:chExt cx="2254" cy="2345"/>
          </a:xfrm>
        </p:grpSpPr>
        <p:sp>
          <p:nvSpPr>
            <p:cNvPr id="1987783" name="Text Box 199"/>
            <p:cNvSpPr txBox="1">
              <a:spLocks noChangeArrowheads="1"/>
            </p:cNvSpPr>
            <p:nvPr/>
          </p:nvSpPr>
          <p:spPr bwMode="auto">
            <a:xfrm>
              <a:off x="3542" y="768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f1</a:t>
              </a:r>
            </a:p>
          </p:txBody>
        </p:sp>
        <p:sp>
          <p:nvSpPr>
            <p:cNvPr id="1987784" name="Text Box 200"/>
            <p:cNvSpPr txBox="1">
              <a:spLocks noChangeArrowheads="1"/>
            </p:cNvSpPr>
            <p:nvPr/>
          </p:nvSpPr>
          <p:spPr bwMode="auto">
            <a:xfrm>
              <a:off x="3542" y="960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f2</a:t>
              </a:r>
            </a:p>
          </p:txBody>
        </p:sp>
        <p:sp>
          <p:nvSpPr>
            <p:cNvPr id="1987785" name="Text Box 201"/>
            <p:cNvSpPr txBox="1">
              <a:spLocks noChangeArrowheads="1"/>
            </p:cNvSpPr>
            <p:nvPr/>
          </p:nvSpPr>
          <p:spPr bwMode="auto">
            <a:xfrm>
              <a:off x="3542" y="1152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f3</a:t>
              </a:r>
            </a:p>
          </p:txBody>
        </p:sp>
        <p:sp>
          <p:nvSpPr>
            <p:cNvPr id="1987786" name="Text Box 202"/>
            <p:cNvSpPr txBox="1">
              <a:spLocks noChangeArrowheads="1"/>
            </p:cNvSpPr>
            <p:nvPr/>
          </p:nvSpPr>
          <p:spPr bwMode="auto">
            <a:xfrm>
              <a:off x="3542" y="1344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f4</a:t>
              </a:r>
            </a:p>
          </p:txBody>
        </p:sp>
        <p:sp>
          <p:nvSpPr>
            <p:cNvPr id="1987787" name="Text Box 203"/>
            <p:cNvSpPr txBox="1">
              <a:spLocks noChangeArrowheads="1"/>
            </p:cNvSpPr>
            <p:nvPr/>
          </p:nvSpPr>
          <p:spPr bwMode="auto">
            <a:xfrm>
              <a:off x="4384" y="1536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8000"/>
                  </a:solidFill>
                  <a:ea typeface="굴림" charset="-127"/>
                  <a:cs typeface="굴림" charset="-127"/>
                </a:rPr>
                <a:t>fadd f5</a:t>
              </a:r>
            </a:p>
          </p:txBody>
        </p:sp>
        <p:sp>
          <p:nvSpPr>
            <p:cNvPr id="1987788" name="Text Box 204"/>
            <p:cNvSpPr txBox="1">
              <a:spLocks noChangeArrowheads="1"/>
            </p:cNvSpPr>
            <p:nvPr/>
          </p:nvSpPr>
          <p:spPr bwMode="auto">
            <a:xfrm>
              <a:off x="4384" y="1728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8000"/>
                  </a:solidFill>
                  <a:ea typeface="굴림" charset="-127"/>
                  <a:cs typeface="굴림" charset="-127"/>
                </a:rPr>
                <a:t>fadd f6</a:t>
              </a:r>
            </a:p>
          </p:txBody>
        </p:sp>
        <p:sp>
          <p:nvSpPr>
            <p:cNvPr id="1987789" name="Text Box 205"/>
            <p:cNvSpPr txBox="1">
              <a:spLocks noChangeArrowheads="1"/>
            </p:cNvSpPr>
            <p:nvPr/>
          </p:nvSpPr>
          <p:spPr bwMode="auto">
            <a:xfrm>
              <a:off x="4384" y="1920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8000"/>
                  </a:solidFill>
                  <a:ea typeface="굴림" charset="-127"/>
                  <a:cs typeface="굴림" charset="-127"/>
                </a:rPr>
                <a:t>fadd f7</a:t>
              </a:r>
            </a:p>
          </p:txBody>
        </p:sp>
        <p:sp>
          <p:nvSpPr>
            <p:cNvPr id="1987790" name="Text Box 206"/>
            <p:cNvSpPr txBox="1">
              <a:spLocks noChangeArrowheads="1"/>
            </p:cNvSpPr>
            <p:nvPr/>
          </p:nvSpPr>
          <p:spPr bwMode="auto">
            <a:xfrm>
              <a:off x="4384" y="2112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8000"/>
                  </a:solidFill>
                  <a:ea typeface="굴림" charset="-127"/>
                  <a:cs typeface="굴림" charset="-127"/>
                </a:rPr>
                <a:t>fadd f8</a:t>
              </a:r>
            </a:p>
          </p:txBody>
        </p:sp>
        <p:sp>
          <p:nvSpPr>
            <p:cNvPr id="1987791" name="Text Box 207"/>
            <p:cNvSpPr txBox="1">
              <a:spLocks noChangeArrowheads="1"/>
            </p:cNvSpPr>
            <p:nvPr/>
          </p:nvSpPr>
          <p:spPr bwMode="auto">
            <a:xfrm>
              <a:off x="3974" y="2304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f5</a:t>
              </a:r>
            </a:p>
          </p:txBody>
        </p:sp>
        <p:sp>
          <p:nvSpPr>
            <p:cNvPr id="1987792" name="Text Box 208"/>
            <p:cNvSpPr txBox="1">
              <a:spLocks noChangeArrowheads="1"/>
            </p:cNvSpPr>
            <p:nvPr/>
          </p:nvSpPr>
          <p:spPr bwMode="auto">
            <a:xfrm>
              <a:off x="3974" y="2496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f6</a:t>
              </a:r>
            </a:p>
          </p:txBody>
        </p:sp>
        <p:sp>
          <p:nvSpPr>
            <p:cNvPr id="1987793" name="Text Box 209"/>
            <p:cNvSpPr txBox="1">
              <a:spLocks noChangeArrowheads="1"/>
            </p:cNvSpPr>
            <p:nvPr/>
          </p:nvSpPr>
          <p:spPr bwMode="auto">
            <a:xfrm>
              <a:off x="3974" y="2688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f7</a:t>
              </a:r>
            </a:p>
          </p:txBody>
        </p:sp>
        <p:sp>
          <p:nvSpPr>
            <p:cNvPr id="1987794" name="Text Box 210"/>
            <p:cNvSpPr txBox="1">
              <a:spLocks noChangeArrowheads="1"/>
            </p:cNvSpPr>
            <p:nvPr/>
          </p:nvSpPr>
          <p:spPr bwMode="auto">
            <a:xfrm>
              <a:off x="3974" y="2880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008000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 f8</a:t>
              </a:r>
            </a:p>
          </p:txBody>
        </p:sp>
        <p:sp>
          <p:nvSpPr>
            <p:cNvPr id="1987795" name="Text Box 211"/>
            <p:cNvSpPr txBox="1">
              <a:spLocks noChangeArrowheads="1"/>
            </p:cNvSpPr>
            <p:nvPr/>
          </p:nvSpPr>
          <p:spPr bwMode="auto">
            <a:xfrm>
              <a:off x="2686" y="1344"/>
              <a:ext cx="553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add x1</a:t>
              </a:r>
            </a:p>
          </p:txBody>
        </p:sp>
        <p:sp>
          <p:nvSpPr>
            <p:cNvPr id="1987796" name="Text Box 212"/>
            <p:cNvSpPr txBox="1">
              <a:spLocks noChangeArrowheads="1"/>
            </p:cNvSpPr>
            <p:nvPr/>
          </p:nvSpPr>
          <p:spPr bwMode="auto">
            <a:xfrm>
              <a:off x="3070" y="2688"/>
              <a:ext cx="553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008000"/>
                  </a:solidFill>
                  <a:ea typeface="굴림" charset="-127"/>
                  <a:cs typeface="굴림" charset="-127"/>
                </a:rPr>
                <a:t>add x2</a:t>
              </a:r>
            </a:p>
          </p:txBody>
        </p:sp>
        <p:sp>
          <p:nvSpPr>
            <p:cNvPr id="1987797" name="Text Box 213"/>
            <p:cNvSpPr txBox="1">
              <a:spLocks noChangeArrowheads="1"/>
            </p:cNvSpPr>
            <p:nvPr/>
          </p:nvSpPr>
          <p:spPr bwMode="auto">
            <a:xfrm>
              <a:off x="3128" y="2880"/>
              <a:ext cx="3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8000"/>
                  </a:solidFill>
                  <a:ea typeface="굴림" charset="-127"/>
                  <a:cs typeface="굴림" charset="-127"/>
                </a:rPr>
                <a:t>bne</a:t>
              </a:r>
            </a:p>
          </p:txBody>
        </p:sp>
      </p:grpSp>
      <p:grpSp>
        <p:nvGrpSpPr>
          <p:cNvPr id="1987798" name="Group 214"/>
          <p:cNvGrpSpPr>
            <a:grpSpLocks/>
          </p:cNvGrpSpPr>
          <p:nvPr/>
        </p:nvGrpSpPr>
        <p:grpSpPr bwMode="auto">
          <a:xfrm>
            <a:off x="4264025" y="3505200"/>
            <a:ext cx="3578225" cy="2808288"/>
            <a:chOff x="2686" y="2304"/>
            <a:chExt cx="2254" cy="1769"/>
          </a:xfrm>
        </p:grpSpPr>
        <p:sp>
          <p:nvSpPr>
            <p:cNvPr id="1987799" name="Text Box 215"/>
            <p:cNvSpPr txBox="1">
              <a:spLocks noChangeArrowheads="1"/>
            </p:cNvSpPr>
            <p:nvPr/>
          </p:nvSpPr>
          <p:spPr bwMode="auto">
            <a:xfrm>
              <a:off x="3542" y="2304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FF0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FF0000"/>
                  </a:solidFill>
                  <a:ea typeface="굴림" charset="-127"/>
                  <a:cs typeface="굴림" charset="-127"/>
                </a:rPr>
                <a:t> f1</a:t>
              </a:r>
            </a:p>
          </p:txBody>
        </p:sp>
        <p:sp>
          <p:nvSpPr>
            <p:cNvPr id="1987800" name="Text Box 216"/>
            <p:cNvSpPr txBox="1">
              <a:spLocks noChangeArrowheads="1"/>
            </p:cNvSpPr>
            <p:nvPr/>
          </p:nvSpPr>
          <p:spPr bwMode="auto">
            <a:xfrm>
              <a:off x="3542" y="2496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FF0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FF0000"/>
                  </a:solidFill>
                  <a:ea typeface="굴림" charset="-127"/>
                  <a:cs typeface="굴림" charset="-127"/>
                </a:rPr>
                <a:t> f2</a:t>
              </a:r>
            </a:p>
          </p:txBody>
        </p:sp>
        <p:sp>
          <p:nvSpPr>
            <p:cNvPr id="1987801" name="Text Box 217"/>
            <p:cNvSpPr txBox="1">
              <a:spLocks noChangeArrowheads="1"/>
            </p:cNvSpPr>
            <p:nvPr/>
          </p:nvSpPr>
          <p:spPr bwMode="auto">
            <a:xfrm>
              <a:off x="3542" y="2688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FF0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FF0000"/>
                  </a:solidFill>
                  <a:ea typeface="굴림" charset="-127"/>
                  <a:cs typeface="굴림" charset="-127"/>
                </a:rPr>
                <a:t> f3</a:t>
              </a:r>
            </a:p>
          </p:txBody>
        </p:sp>
        <p:sp>
          <p:nvSpPr>
            <p:cNvPr id="1987802" name="Text Box 218"/>
            <p:cNvSpPr txBox="1">
              <a:spLocks noChangeArrowheads="1"/>
            </p:cNvSpPr>
            <p:nvPr/>
          </p:nvSpPr>
          <p:spPr bwMode="auto">
            <a:xfrm>
              <a:off x="3542" y="2880"/>
              <a:ext cx="43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FF0000"/>
                  </a:solidFill>
                  <a:ea typeface="굴림" charset="-127"/>
                  <a:cs typeface="굴림" charset="-127"/>
                </a:rPr>
                <a:t>fld</a:t>
              </a:r>
              <a:r>
                <a:rPr lang="en-US" altLang="ko-KR" sz="1800" dirty="0">
                  <a:solidFill>
                    <a:srgbClr val="FF0000"/>
                  </a:solidFill>
                  <a:ea typeface="굴림" charset="-127"/>
                  <a:cs typeface="굴림" charset="-127"/>
                </a:rPr>
                <a:t> f4</a:t>
              </a:r>
            </a:p>
          </p:txBody>
        </p:sp>
        <p:sp>
          <p:nvSpPr>
            <p:cNvPr id="1987803" name="Text Box 219"/>
            <p:cNvSpPr txBox="1">
              <a:spLocks noChangeArrowheads="1"/>
            </p:cNvSpPr>
            <p:nvPr/>
          </p:nvSpPr>
          <p:spPr bwMode="auto">
            <a:xfrm>
              <a:off x="4384" y="3072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  <a:ea typeface="굴림" charset="-127"/>
                  <a:cs typeface="굴림" charset="-127"/>
                </a:rPr>
                <a:t>fadd f5</a:t>
              </a:r>
            </a:p>
          </p:txBody>
        </p:sp>
        <p:sp>
          <p:nvSpPr>
            <p:cNvPr id="1987804" name="Text Box 220"/>
            <p:cNvSpPr txBox="1">
              <a:spLocks noChangeArrowheads="1"/>
            </p:cNvSpPr>
            <p:nvPr/>
          </p:nvSpPr>
          <p:spPr bwMode="auto">
            <a:xfrm>
              <a:off x="4384" y="3264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  <a:ea typeface="굴림" charset="-127"/>
                  <a:cs typeface="굴림" charset="-127"/>
                </a:rPr>
                <a:t>fadd f6</a:t>
              </a:r>
            </a:p>
          </p:txBody>
        </p:sp>
        <p:sp>
          <p:nvSpPr>
            <p:cNvPr id="1987805" name="Text Box 221"/>
            <p:cNvSpPr txBox="1">
              <a:spLocks noChangeArrowheads="1"/>
            </p:cNvSpPr>
            <p:nvPr/>
          </p:nvSpPr>
          <p:spPr bwMode="auto">
            <a:xfrm>
              <a:off x="4384" y="3456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  <a:ea typeface="굴림" charset="-127"/>
                  <a:cs typeface="굴림" charset="-127"/>
                </a:rPr>
                <a:t>fadd f7</a:t>
              </a:r>
            </a:p>
          </p:txBody>
        </p:sp>
        <p:sp>
          <p:nvSpPr>
            <p:cNvPr id="1987806" name="Text Box 222"/>
            <p:cNvSpPr txBox="1">
              <a:spLocks noChangeArrowheads="1"/>
            </p:cNvSpPr>
            <p:nvPr/>
          </p:nvSpPr>
          <p:spPr bwMode="auto">
            <a:xfrm>
              <a:off x="4384" y="3648"/>
              <a:ext cx="556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  <a:ea typeface="굴림" charset="-127"/>
                  <a:cs typeface="굴림" charset="-127"/>
                </a:rPr>
                <a:t>fadd f8</a:t>
              </a:r>
            </a:p>
          </p:txBody>
        </p:sp>
        <p:sp>
          <p:nvSpPr>
            <p:cNvPr id="1987807" name="Text Box 223"/>
            <p:cNvSpPr txBox="1">
              <a:spLocks noChangeArrowheads="1"/>
            </p:cNvSpPr>
            <p:nvPr/>
          </p:nvSpPr>
          <p:spPr bwMode="auto">
            <a:xfrm>
              <a:off x="3974" y="3840"/>
              <a:ext cx="472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FF0000"/>
                  </a:solidFill>
                  <a:ea typeface="굴림" charset="-127"/>
                  <a:cs typeface="굴림" charset="-127"/>
                </a:rPr>
                <a:t>fsd</a:t>
              </a:r>
              <a:r>
                <a:rPr lang="en-US" altLang="ko-KR" sz="1800" dirty="0">
                  <a:solidFill>
                    <a:srgbClr val="FF0000"/>
                  </a:solidFill>
                  <a:ea typeface="굴림" charset="-127"/>
                  <a:cs typeface="굴림" charset="-127"/>
                </a:rPr>
                <a:t> f5</a:t>
              </a:r>
            </a:p>
          </p:txBody>
        </p:sp>
        <p:sp>
          <p:nvSpPr>
            <p:cNvPr id="1987808" name="Text Box 224"/>
            <p:cNvSpPr txBox="1">
              <a:spLocks noChangeArrowheads="1"/>
            </p:cNvSpPr>
            <p:nvPr/>
          </p:nvSpPr>
          <p:spPr bwMode="auto">
            <a:xfrm>
              <a:off x="2686" y="2880"/>
              <a:ext cx="553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F0000"/>
                  </a:solidFill>
                  <a:ea typeface="굴림" charset="-127"/>
                  <a:cs typeface="굴림" charset="-127"/>
                </a:rPr>
                <a:t>add x1</a:t>
              </a:r>
            </a:p>
          </p:txBody>
        </p:sp>
      </p:grpSp>
      <p:grpSp>
        <p:nvGrpSpPr>
          <p:cNvPr id="1987809" name="Group 225"/>
          <p:cNvGrpSpPr>
            <a:grpSpLocks/>
          </p:cNvGrpSpPr>
          <p:nvPr/>
        </p:nvGrpSpPr>
        <p:grpSpPr bwMode="auto">
          <a:xfrm>
            <a:off x="2616200" y="1143000"/>
            <a:ext cx="1676400" cy="5181600"/>
            <a:chOff x="1648" y="816"/>
            <a:chExt cx="1056" cy="3264"/>
          </a:xfrm>
        </p:grpSpPr>
        <p:grpSp>
          <p:nvGrpSpPr>
            <p:cNvPr id="1987810" name="Group 226"/>
            <p:cNvGrpSpPr>
              <a:grpSpLocks/>
            </p:cNvGrpSpPr>
            <p:nvPr/>
          </p:nvGrpSpPr>
          <p:grpSpPr bwMode="auto">
            <a:xfrm>
              <a:off x="1648" y="2304"/>
              <a:ext cx="1056" cy="768"/>
              <a:chOff x="1648" y="2304"/>
              <a:chExt cx="1056" cy="768"/>
            </a:xfrm>
          </p:grpSpPr>
          <p:sp>
            <p:nvSpPr>
              <p:cNvPr id="1987811" name="AutoShape 227"/>
              <p:cNvSpPr>
                <a:spLocks/>
              </p:cNvSpPr>
              <p:nvPr/>
            </p:nvSpPr>
            <p:spPr bwMode="auto">
              <a:xfrm>
                <a:off x="2016" y="2304"/>
                <a:ext cx="288" cy="768"/>
              </a:xfrm>
              <a:prstGeom prst="leftBrace">
                <a:avLst>
                  <a:gd name="adj1" fmla="val 22222"/>
                  <a:gd name="adj2" fmla="val 50000"/>
                </a:avLst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812" name="Text Box 228"/>
              <p:cNvSpPr txBox="1">
                <a:spLocks noChangeArrowheads="1"/>
              </p:cNvSpPr>
              <p:nvPr/>
            </p:nvSpPr>
            <p:spPr bwMode="auto">
              <a:xfrm>
                <a:off x="2276" y="2304"/>
                <a:ext cx="42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loop:</a:t>
                </a:r>
              </a:p>
            </p:txBody>
          </p:sp>
          <p:sp>
            <p:nvSpPr>
              <p:cNvPr id="1987813" name="Text Box 229"/>
              <p:cNvSpPr txBox="1">
                <a:spLocks noChangeArrowheads="1"/>
              </p:cNvSpPr>
              <p:nvPr/>
            </p:nvSpPr>
            <p:spPr bwMode="auto">
              <a:xfrm>
                <a:off x="1648" y="2400"/>
                <a:ext cx="51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iterate</a:t>
                </a:r>
              </a:p>
            </p:txBody>
          </p:sp>
        </p:grpSp>
        <p:grpSp>
          <p:nvGrpSpPr>
            <p:cNvPr id="1987814" name="Group 230"/>
            <p:cNvGrpSpPr>
              <a:grpSpLocks/>
            </p:cNvGrpSpPr>
            <p:nvPr/>
          </p:nvGrpSpPr>
          <p:grpSpPr bwMode="auto">
            <a:xfrm>
              <a:off x="1848" y="816"/>
              <a:ext cx="792" cy="1488"/>
              <a:chOff x="1848" y="816"/>
              <a:chExt cx="792" cy="1488"/>
            </a:xfrm>
          </p:grpSpPr>
          <p:sp>
            <p:nvSpPr>
              <p:cNvPr id="1987815" name="AutoShape 231"/>
              <p:cNvSpPr>
                <a:spLocks/>
              </p:cNvSpPr>
              <p:nvPr/>
            </p:nvSpPr>
            <p:spPr bwMode="auto">
              <a:xfrm>
                <a:off x="2352" y="816"/>
                <a:ext cx="288" cy="1488"/>
              </a:xfrm>
              <a:prstGeom prst="leftBrace">
                <a:avLst>
                  <a:gd name="adj1" fmla="val 43056"/>
                  <a:gd name="adj2" fmla="val 50000"/>
                </a:avLst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816" name="Text Box 232"/>
              <p:cNvSpPr txBox="1">
                <a:spLocks noChangeArrowheads="1"/>
              </p:cNvSpPr>
              <p:nvPr/>
            </p:nvSpPr>
            <p:spPr bwMode="auto">
              <a:xfrm>
                <a:off x="1848" y="1440"/>
                <a:ext cx="51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prolog</a:t>
                </a:r>
              </a:p>
            </p:txBody>
          </p:sp>
        </p:grpSp>
        <p:grpSp>
          <p:nvGrpSpPr>
            <p:cNvPr id="1987817" name="Group 233"/>
            <p:cNvGrpSpPr>
              <a:grpSpLocks/>
            </p:cNvGrpSpPr>
            <p:nvPr/>
          </p:nvGrpSpPr>
          <p:grpSpPr bwMode="auto">
            <a:xfrm>
              <a:off x="1844" y="3072"/>
              <a:ext cx="796" cy="1008"/>
              <a:chOff x="1844" y="3072"/>
              <a:chExt cx="796" cy="1008"/>
            </a:xfrm>
          </p:grpSpPr>
          <p:sp>
            <p:nvSpPr>
              <p:cNvPr id="1987818" name="AutoShape 234"/>
              <p:cNvSpPr>
                <a:spLocks/>
              </p:cNvSpPr>
              <p:nvPr/>
            </p:nvSpPr>
            <p:spPr bwMode="auto">
              <a:xfrm>
                <a:off x="2352" y="3072"/>
                <a:ext cx="288" cy="1008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819" name="Text Box 235"/>
              <p:cNvSpPr txBox="1">
                <a:spLocks noChangeArrowheads="1"/>
              </p:cNvSpPr>
              <p:nvPr/>
            </p:nvSpPr>
            <p:spPr bwMode="auto">
              <a:xfrm>
                <a:off x="1844" y="3360"/>
                <a:ext cx="50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epilog</a:t>
                </a:r>
              </a:p>
            </p:txBody>
          </p:sp>
        </p:grpSp>
      </p:grpSp>
      <p:sp>
        <p:nvSpPr>
          <p:cNvPr id="1987821" name="Text Box 237"/>
          <p:cNvSpPr txBox="1">
            <a:spLocks noChangeArrowheads="1"/>
          </p:cNvSpPr>
          <p:nvPr/>
        </p:nvSpPr>
        <p:spPr bwMode="auto">
          <a:xfrm>
            <a:off x="228600" y="6045200"/>
            <a:ext cx="3546475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FC0128"/>
                </a:solidFill>
                <a:latin typeface="Verdana" charset="0"/>
                <a:ea typeface="굴림" charset="-127"/>
                <a:cs typeface="굴림" charset="-127"/>
              </a:rPr>
              <a:t>4 fadds / 4 cycles = 1</a:t>
            </a:r>
          </a:p>
        </p:txBody>
      </p:sp>
    </p:spTree>
    <p:extLst>
      <p:ext uri="{BB962C8B-B14F-4D97-AF65-F5344CB8AC3E}">
        <p14:creationId xmlns:p14="http://schemas.microsoft.com/office/powerpoint/2010/main" val="19265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820" grpId="0" build="p" autoUpdateAnimBg="0"/>
      <p:bldP spid="19878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Software Pipelining vs. Loop Unrolling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A0D-E4B3-734A-B0F8-E8424870CCA1}" type="slidenum">
              <a:rPr lang="en-US"/>
              <a:pPr/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89635" name="Freeform 3"/>
          <p:cNvSpPr>
            <a:spLocks/>
          </p:cNvSpPr>
          <p:nvPr/>
        </p:nvSpPr>
        <p:spPr bwMode="auto">
          <a:xfrm>
            <a:off x="2290763" y="1752600"/>
            <a:ext cx="51816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3264" y="720"/>
              </a:cxn>
            </a:cxnLst>
            <a:rect l="0" t="0" r="r" b="b"/>
            <a:pathLst>
              <a:path w="3264" h="720">
                <a:moveTo>
                  <a:pt x="0" y="0"/>
                </a:moveTo>
                <a:lnTo>
                  <a:pt x="0" y="720"/>
                </a:lnTo>
                <a:lnTo>
                  <a:pt x="3264" y="72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36" name="Rectangle 4"/>
          <p:cNvSpPr>
            <a:spLocks noChangeArrowheads="1"/>
          </p:cNvSpPr>
          <p:nvPr/>
        </p:nvSpPr>
        <p:spPr bwMode="auto">
          <a:xfrm>
            <a:off x="2824163" y="1828800"/>
            <a:ext cx="6096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37" name="Freeform 5"/>
          <p:cNvSpPr>
            <a:spLocks/>
          </p:cNvSpPr>
          <p:nvPr/>
        </p:nvSpPr>
        <p:spPr bwMode="auto">
          <a:xfrm>
            <a:off x="2290763" y="18288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38" name="Freeform 6"/>
          <p:cNvSpPr>
            <a:spLocks/>
          </p:cNvSpPr>
          <p:nvPr/>
        </p:nvSpPr>
        <p:spPr bwMode="auto">
          <a:xfrm flipH="1">
            <a:off x="3433763" y="18288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39" name="Rectangle 7"/>
          <p:cNvSpPr>
            <a:spLocks noChangeArrowheads="1"/>
          </p:cNvSpPr>
          <p:nvPr/>
        </p:nvSpPr>
        <p:spPr bwMode="auto">
          <a:xfrm>
            <a:off x="4500563" y="1828800"/>
            <a:ext cx="6096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0" name="Freeform 8"/>
          <p:cNvSpPr>
            <a:spLocks/>
          </p:cNvSpPr>
          <p:nvPr/>
        </p:nvSpPr>
        <p:spPr bwMode="auto">
          <a:xfrm>
            <a:off x="3967163" y="18288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1" name="Freeform 9"/>
          <p:cNvSpPr>
            <a:spLocks/>
          </p:cNvSpPr>
          <p:nvPr/>
        </p:nvSpPr>
        <p:spPr bwMode="auto">
          <a:xfrm flipH="1">
            <a:off x="5110163" y="18288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2" name="Rectangle 10"/>
          <p:cNvSpPr>
            <a:spLocks noChangeArrowheads="1"/>
          </p:cNvSpPr>
          <p:nvPr/>
        </p:nvSpPr>
        <p:spPr bwMode="auto">
          <a:xfrm>
            <a:off x="6176963" y="1828800"/>
            <a:ext cx="6096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3" name="Freeform 11"/>
          <p:cNvSpPr>
            <a:spLocks/>
          </p:cNvSpPr>
          <p:nvPr/>
        </p:nvSpPr>
        <p:spPr bwMode="auto">
          <a:xfrm>
            <a:off x="5643563" y="18288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4" name="Freeform 12"/>
          <p:cNvSpPr>
            <a:spLocks/>
          </p:cNvSpPr>
          <p:nvPr/>
        </p:nvSpPr>
        <p:spPr bwMode="auto">
          <a:xfrm flipH="1">
            <a:off x="6786563" y="18288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5" name="Text Box 13"/>
          <p:cNvSpPr txBox="1">
            <a:spLocks noChangeArrowheads="1"/>
          </p:cNvSpPr>
          <p:nvPr/>
        </p:nvSpPr>
        <p:spPr bwMode="auto">
          <a:xfrm>
            <a:off x="6686550" y="2895600"/>
            <a:ext cx="752475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time</a:t>
            </a:r>
            <a:endParaRPr lang="en-US" altLang="ko-KR" sz="2000">
              <a:solidFill>
                <a:srgbClr val="660066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989646" name="Text Box 14"/>
          <p:cNvSpPr txBox="1">
            <a:spLocks noChangeArrowheads="1"/>
          </p:cNvSpPr>
          <p:nvPr/>
        </p:nvSpPr>
        <p:spPr bwMode="auto">
          <a:xfrm>
            <a:off x="576263" y="1752600"/>
            <a:ext cx="1798637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performance</a:t>
            </a:r>
          </a:p>
        </p:txBody>
      </p:sp>
      <p:sp>
        <p:nvSpPr>
          <p:cNvPr id="1989647" name="Freeform 15"/>
          <p:cNvSpPr>
            <a:spLocks/>
          </p:cNvSpPr>
          <p:nvPr/>
        </p:nvSpPr>
        <p:spPr bwMode="auto">
          <a:xfrm>
            <a:off x="2290763" y="3962400"/>
            <a:ext cx="51816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3264" y="720"/>
              </a:cxn>
            </a:cxnLst>
            <a:rect l="0" t="0" r="r" b="b"/>
            <a:pathLst>
              <a:path w="3264" h="720">
                <a:moveTo>
                  <a:pt x="0" y="0"/>
                </a:moveTo>
                <a:lnTo>
                  <a:pt x="0" y="720"/>
                </a:lnTo>
                <a:lnTo>
                  <a:pt x="3264" y="72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8" name="Rectangle 16"/>
          <p:cNvSpPr>
            <a:spLocks noChangeArrowheads="1"/>
          </p:cNvSpPr>
          <p:nvPr/>
        </p:nvSpPr>
        <p:spPr bwMode="auto">
          <a:xfrm>
            <a:off x="2824163" y="4038600"/>
            <a:ext cx="609600" cy="10668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49" name="Freeform 17"/>
          <p:cNvSpPr>
            <a:spLocks/>
          </p:cNvSpPr>
          <p:nvPr/>
        </p:nvSpPr>
        <p:spPr bwMode="auto">
          <a:xfrm>
            <a:off x="2290763" y="40386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50" name="Freeform 18"/>
          <p:cNvSpPr>
            <a:spLocks/>
          </p:cNvSpPr>
          <p:nvPr/>
        </p:nvSpPr>
        <p:spPr bwMode="auto">
          <a:xfrm flipH="1">
            <a:off x="3433763" y="40386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51" name="Text Box 19"/>
          <p:cNvSpPr txBox="1">
            <a:spLocks noChangeArrowheads="1"/>
          </p:cNvSpPr>
          <p:nvPr/>
        </p:nvSpPr>
        <p:spPr bwMode="auto">
          <a:xfrm>
            <a:off x="6686550" y="5105400"/>
            <a:ext cx="752475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time</a:t>
            </a:r>
            <a:endParaRPr lang="en-US" altLang="ko-KR" sz="2000">
              <a:solidFill>
                <a:srgbClr val="660066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989652" name="Text Box 20"/>
          <p:cNvSpPr txBox="1">
            <a:spLocks noChangeArrowheads="1"/>
          </p:cNvSpPr>
          <p:nvPr/>
        </p:nvSpPr>
        <p:spPr bwMode="auto">
          <a:xfrm>
            <a:off x="576263" y="4114800"/>
            <a:ext cx="1798637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performance</a:t>
            </a:r>
          </a:p>
        </p:txBody>
      </p:sp>
      <p:grpSp>
        <p:nvGrpSpPr>
          <p:cNvPr id="1989653" name="Group 21"/>
          <p:cNvGrpSpPr>
            <a:grpSpLocks/>
          </p:cNvGrpSpPr>
          <p:nvPr/>
        </p:nvGrpSpPr>
        <p:grpSpPr bwMode="auto">
          <a:xfrm>
            <a:off x="2900363" y="4038600"/>
            <a:ext cx="1676400" cy="1066800"/>
            <a:chOff x="1296" y="2832"/>
            <a:chExt cx="1056" cy="672"/>
          </a:xfrm>
        </p:grpSpPr>
        <p:sp>
          <p:nvSpPr>
            <p:cNvPr id="1989654" name="Rectangle 22"/>
            <p:cNvSpPr>
              <a:spLocks noChangeArrowheads="1"/>
            </p:cNvSpPr>
            <p:nvPr/>
          </p:nvSpPr>
          <p:spPr bwMode="auto">
            <a:xfrm>
              <a:off x="1632" y="2832"/>
              <a:ext cx="384" cy="67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9655" name="Freeform 23"/>
            <p:cNvSpPr>
              <a:spLocks/>
            </p:cNvSpPr>
            <p:nvPr/>
          </p:nvSpPr>
          <p:spPr bwMode="auto">
            <a:xfrm>
              <a:off x="1296" y="2832"/>
              <a:ext cx="336" cy="67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336" y="672"/>
                </a:cxn>
                <a:cxn ang="0">
                  <a:pos x="0" y="672"/>
                </a:cxn>
                <a:cxn ang="0">
                  <a:pos x="336" y="0"/>
                </a:cxn>
              </a:cxnLst>
              <a:rect l="0" t="0" r="r" b="b"/>
              <a:pathLst>
                <a:path w="336" h="672">
                  <a:moveTo>
                    <a:pt x="336" y="0"/>
                  </a:moveTo>
                  <a:lnTo>
                    <a:pt x="336" y="672"/>
                  </a:lnTo>
                  <a:lnTo>
                    <a:pt x="0" y="672"/>
                  </a:lnTo>
                  <a:lnTo>
                    <a:pt x="336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9656" name="Freeform 24"/>
            <p:cNvSpPr>
              <a:spLocks/>
            </p:cNvSpPr>
            <p:nvPr/>
          </p:nvSpPr>
          <p:spPr bwMode="auto">
            <a:xfrm flipH="1">
              <a:off x="2016" y="2832"/>
              <a:ext cx="336" cy="67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336" y="672"/>
                </a:cxn>
                <a:cxn ang="0">
                  <a:pos x="0" y="672"/>
                </a:cxn>
                <a:cxn ang="0">
                  <a:pos x="336" y="0"/>
                </a:cxn>
              </a:cxnLst>
              <a:rect l="0" t="0" r="r" b="b"/>
              <a:pathLst>
                <a:path w="336" h="672">
                  <a:moveTo>
                    <a:pt x="336" y="0"/>
                  </a:moveTo>
                  <a:lnTo>
                    <a:pt x="336" y="672"/>
                  </a:lnTo>
                  <a:lnTo>
                    <a:pt x="0" y="672"/>
                  </a:lnTo>
                  <a:lnTo>
                    <a:pt x="336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89657" name="Rectangle 25"/>
          <p:cNvSpPr>
            <a:spLocks noChangeArrowheads="1"/>
          </p:cNvSpPr>
          <p:nvPr/>
        </p:nvSpPr>
        <p:spPr bwMode="auto">
          <a:xfrm>
            <a:off x="4652963" y="4038600"/>
            <a:ext cx="609600" cy="10668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58" name="Freeform 26"/>
          <p:cNvSpPr>
            <a:spLocks/>
          </p:cNvSpPr>
          <p:nvPr/>
        </p:nvSpPr>
        <p:spPr bwMode="auto">
          <a:xfrm>
            <a:off x="4119563" y="40386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59" name="Freeform 27"/>
          <p:cNvSpPr>
            <a:spLocks/>
          </p:cNvSpPr>
          <p:nvPr/>
        </p:nvSpPr>
        <p:spPr bwMode="auto">
          <a:xfrm flipH="1">
            <a:off x="5262563" y="4038600"/>
            <a:ext cx="533400" cy="1066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672"/>
              </a:cxn>
              <a:cxn ang="0">
                <a:pos x="0" y="672"/>
              </a:cxn>
              <a:cxn ang="0">
                <a:pos x="336" y="0"/>
              </a:cxn>
            </a:cxnLst>
            <a:rect l="0" t="0" r="r" b="b"/>
            <a:pathLst>
              <a:path w="336" h="672">
                <a:moveTo>
                  <a:pt x="336" y="0"/>
                </a:moveTo>
                <a:lnTo>
                  <a:pt x="336" y="672"/>
                </a:lnTo>
                <a:lnTo>
                  <a:pt x="0" y="672"/>
                </a:lnTo>
                <a:lnTo>
                  <a:pt x="336" y="0"/>
                </a:ln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60" name="Text Box 28"/>
          <p:cNvSpPr txBox="1">
            <a:spLocks noChangeArrowheads="1"/>
          </p:cNvSpPr>
          <p:nvPr/>
        </p:nvSpPr>
        <p:spPr bwMode="auto">
          <a:xfrm>
            <a:off x="3563938" y="1219200"/>
            <a:ext cx="2290762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Loop Unrolled</a:t>
            </a:r>
          </a:p>
        </p:txBody>
      </p:sp>
      <p:sp>
        <p:nvSpPr>
          <p:cNvPr id="1989661" name="Text Box 29"/>
          <p:cNvSpPr txBox="1">
            <a:spLocks noChangeArrowheads="1"/>
          </p:cNvSpPr>
          <p:nvPr/>
        </p:nvSpPr>
        <p:spPr bwMode="auto">
          <a:xfrm>
            <a:off x="3298825" y="3505200"/>
            <a:ext cx="3027363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Software Pipelined</a:t>
            </a:r>
          </a:p>
        </p:txBody>
      </p:sp>
      <p:sp>
        <p:nvSpPr>
          <p:cNvPr id="1989662" name="Text Box 30"/>
          <p:cNvSpPr txBox="1">
            <a:spLocks noChangeArrowheads="1"/>
          </p:cNvSpPr>
          <p:nvPr/>
        </p:nvSpPr>
        <p:spPr bwMode="auto">
          <a:xfrm>
            <a:off x="6350" y="2590800"/>
            <a:ext cx="19685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Startup overhead</a:t>
            </a:r>
          </a:p>
        </p:txBody>
      </p:sp>
      <p:sp>
        <p:nvSpPr>
          <p:cNvPr id="1989663" name="Text Box 31"/>
          <p:cNvSpPr txBox="1">
            <a:spLocks noChangeArrowheads="1"/>
          </p:cNvSpPr>
          <p:nvPr/>
        </p:nvSpPr>
        <p:spPr bwMode="auto">
          <a:xfrm>
            <a:off x="6559550" y="1447800"/>
            <a:ext cx="2354263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Wind-down overhead</a:t>
            </a:r>
          </a:p>
        </p:txBody>
      </p:sp>
      <p:sp>
        <p:nvSpPr>
          <p:cNvPr id="1989664" name="Line 32"/>
          <p:cNvSpPr>
            <a:spLocks noChangeShapeType="1"/>
          </p:cNvSpPr>
          <p:nvPr/>
        </p:nvSpPr>
        <p:spPr bwMode="auto">
          <a:xfrm>
            <a:off x="2290763" y="3048000"/>
            <a:ext cx="1676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65" name="Text Box 33"/>
          <p:cNvSpPr txBox="1">
            <a:spLocks noChangeArrowheads="1"/>
          </p:cNvSpPr>
          <p:nvPr/>
        </p:nvSpPr>
        <p:spPr bwMode="auto">
          <a:xfrm>
            <a:off x="2400300" y="3048000"/>
            <a:ext cx="16256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Loop Iteration</a:t>
            </a:r>
          </a:p>
        </p:txBody>
      </p:sp>
      <p:sp>
        <p:nvSpPr>
          <p:cNvPr id="1989666" name="Line 34"/>
          <p:cNvSpPr>
            <a:spLocks noChangeShapeType="1"/>
          </p:cNvSpPr>
          <p:nvPr/>
        </p:nvSpPr>
        <p:spPr bwMode="auto">
          <a:xfrm>
            <a:off x="3433763" y="5257800"/>
            <a:ext cx="60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67" name="Text Box 35"/>
          <p:cNvSpPr txBox="1">
            <a:spLocks noChangeArrowheads="1"/>
          </p:cNvSpPr>
          <p:nvPr/>
        </p:nvSpPr>
        <p:spPr bwMode="auto">
          <a:xfrm>
            <a:off x="2900363" y="5257800"/>
            <a:ext cx="17526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Loop Iteration</a:t>
            </a:r>
          </a:p>
        </p:txBody>
      </p:sp>
      <p:grpSp>
        <p:nvGrpSpPr>
          <p:cNvPr id="1989668" name="Group 36"/>
          <p:cNvGrpSpPr>
            <a:grpSpLocks/>
          </p:cNvGrpSpPr>
          <p:nvPr/>
        </p:nvGrpSpPr>
        <p:grpSpPr bwMode="auto">
          <a:xfrm>
            <a:off x="3509963" y="4038600"/>
            <a:ext cx="1676400" cy="1066800"/>
            <a:chOff x="1296" y="2832"/>
            <a:chExt cx="1056" cy="672"/>
          </a:xfrm>
        </p:grpSpPr>
        <p:sp>
          <p:nvSpPr>
            <p:cNvPr id="1989669" name="Rectangle 37"/>
            <p:cNvSpPr>
              <a:spLocks noChangeArrowheads="1"/>
            </p:cNvSpPr>
            <p:nvPr/>
          </p:nvSpPr>
          <p:spPr bwMode="auto">
            <a:xfrm>
              <a:off x="1632" y="2832"/>
              <a:ext cx="384" cy="67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9670" name="Freeform 38"/>
            <p:cNvSpPr>
              <a:spLocks/>
            </p:cNvSpPr>
            <p:nvPr/>
          </p:nvSpPr>
          <p:spPr bwMode="auto">
            <a:xfrm>
              <a:off x="1296" y="2832"/>
              <a:ext cx="336" cy="67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336" y="672"/>
                </a:cxn>
                <a:cxn ang="0">
                  <a:pos x="0" y="672"/>
                </a:cxn>
                <a:cxn ang="0">
                  <a:pos x="336" y="0"/>
                </a:cxn>
              </a:cxnLst>
              <a:rect l="0" t="0" r="r" b="b"/>
              <a:pathLst>
                <a:path w="336" h="672">
                  <a:moveTo>
                    <a:pt x="336" y="0"/>
                  </a:moveTo>
                  <a:lnTo>
                    <a:pt x="336" y="672"/>
                  </a:lnTo>
                  <a:lnTo>
                    <a:pt x="0" y="672"/>
                  </a:lnTo>
                  <a:lnTo>
                    <a:pt x="336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9671" name="Freeform 39"/>
            <p:cNvSpPr>
              <a:spLocks/>
            </p:cNvSpPr>
            <p:nvPr/>
          </p:nvSpPr>
          <p:spPr bwMode="auto">
            <a:xfrm flipH="1">
              <a:off x="2016" y="2832"/>
              <a:ext cx="336" cy="67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336" y="672"/>
                </a:cxn>
                <a:cxn ang="0">
                  <a:pos x="0" y="672"/>
                </a:cxn>
                <a:cxn ang="0">
                  <a:pos x="336" y="0"/>
                </a:cxn>
              </a:cxnLst>
              <a:rect l="0" t="0" r="r" b="b"/>
              <a:pathLst>
                <a:path w="336" h="672">
                  <a:moveTo>
                    <a:pt x="336" y="0"/>
                  </a:moveTo>
                  <a:lnTo>
                    <a:pt x="336" y="672"/>
                  </a:lnTo>
                  <a:lnTo>
                    <a:pt x="0" y="672"/>
                  </a:lnTo>
                  <a:lnTo>
                    <a:pt x="336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89672" name="Text Box 40"/>
          <p:cNvSpPr txBox="1">
            <a:spLocks noChangeArrowheads="1"/>
          </p:cNvSpPr>
          <p:nvPr/>
        </p:nvSpPr>
        <p:spPr bwMode="auto">
          <a:xfrm>
            <a:off x="762000" y="5638800"/>
            <a:ext cx="7467600" cy="8223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i="1" dirty="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Software pipelining pays startup/wind-down costs only once per loop, not once per iteration</a:t>
            </a:r>
          </a:p>
        </p:txBody>
      </p:sp>
      <p:sp>
        <p:nvSpPr>
          <p:cNvPr id="1989673" name="Freeform 41"/>
          <p:cNvSpPr>
            <a:spLocks/>
          </p:cNvSpPr>
          <p:nvPr/>
        </p:nvSpPr>
        <p:spPr bwMode="auto">
          <a:xfrm>
            <a:off x="1757363" y="2336800"/>
            <a:ext cx="762000" cy="27940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"/>
              </a:cxn>
              <a:cxn ang="0">
                <a:pos x="192" y="64"/>
              </a:cxn>
              <a:cxn ang="0">
                <a:pos x="192" y="112"/>
              </a:cxn>
              <a:cxn ang="0">
                <a:pos x="288" y="160"/>
              </a:cxn>
              <a:cxn ang="0">
                <a:pos x="480" y="16"/>
              </a:cxn>
            </a:cxnLst>
            <a:rect l="0" t="0" r="r" b="b"/>
            <a:pathLst>
              <a:path w="480" h="176">
                <a:moveTo>
                  <a:pt x="0" y="160"/>
                </a:moveTo>
                <a:cubicBezTo>
                  <a:pt x="56" y="96"/>
                  <a:pt x="112" y="32"/>
                  <a:pt x="144" y="16"/>
                </a:cubicBezTo>
                <a:cubicBezTo>
                  <a:pt x="176" y="0"/>
                  <a:pt x="184" y="48"/>
                  <a:pt x="192" y="64"/>
                </a:cubicBezTo>
                <a:cubicBezTo>
                  <a:pt x="200" y="80"/>
                  <a:pt x="176" y="96"/>
                  <a:pt x="192" y="112"/>
                </a:cubicBezTo>
                <a:cubicBezTo>
                  <a:pt x="208" y="128"/>
                  <a:pt x="240" y="176"/>
                  <a:pt x="288" y="160"/>
                </a:cubicBezTo>
                <a:cubicBezTo>
                  <a:pt x="336" y="144"/>
                  <a:pt x="408" y="80"/>
                  <a:pt x="480" y="16"/>
                </a:cubicBezTo>
              </a:path>
            </a:pathLst>
          </a:custGeom>
          <a:noFill/>
          <a:ln w="31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9674" name="Freeform 42"/>
          <p:cNvSpPr>
            <a:spLocks/>
          </p:cNvSpPr>
          <p:nvPr/>
        </p:nvSpPr>
        <p:spPr bwMode="auto">
          <a:xfrm rot="10800000">
            <a:off x="7015163" y="1828800"/>
            <a:ext cx="838200" cy="50800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"/>
              </a:cxn>
              <a:cxn ang="0">
                <a:pos x="192" y="64"/>
              </a:cxn>
              <a:cxn ang="0">
                <a:pos x="192" y="112"/>
              </a:cxn>
              <a:cxn ang="0">
                <a:pos x="288" y="160"/>
              </a:cxn>
              <a:cxn ang="0">
                <a:pos x="480" y="16"/>
              </a:cxn>
            </a:cxnLst>
            <a:rect l="0" t="0" r="r" b="b"/>
            <a:pathLst>
              <a:path w="480" h="176">
                <a:moveTo>
                  <a:pt x="0" y="160"/>
                </a:moveTo>
                <a:cubicBezTo>
                  <a:pt x="56" y="96"/>
                  <a:pt x="112" y="32"/>
                  <a:pt x="144" y="16"/>
                </a:cubicBezTo>
                <a:cubicBezTo>
                  <a:pt x="176" y="0"/>
                  <a:pt x="184" y="48"/>
                  <a:pt x="192" y="64"/>
                </a:cubicBezTo>
                <a:cubicBezTo>
                  <a:pt x="200" y="80"/>
                  <a:pt x="176" y="96"/>
                  <a:pt x="192" y="112"/>
                </a:cubicBezTo>
                <a:cubicBezTo>
                  <a:pt x="208" y="128"/>
                  <a:pt x="240" y="176"/>
                  <a:pt x="288" y="160"/>
                </a:cubicBezTo>
                <a:cubicBezTo>
                  <a:pt x="336" y="144"/>
                  <a:pt x="408" y="80"/>
                  <a:pt x="480" y="16"/>
                </a:cubicBezTo>
              </a:path>
            </a:pathLst>
          </a:custGeom>
          <a:noFill/>
          <a:ln w="31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5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 out today, due Monday April 5 (after spring break)</a:t>
            </a:r>
          </a:p>
          <a:p>
            <a:r>
              <a:rPr lang="en-US" dirty="0"/>
              <a:t>PS 3 due Monday </a:t>
            </a:r>
            <a:r>
              <a:rPr lang="en-US"/>
              <a:t>March 15</a:t>
            </a:r>
          </a:p>
          <a:p>
            <a:endParaRPr lang="en-US" dirty="0"/>
          </a:p>
          <a:p>
            <a:r>
              <a:rPr lang="en-US" dirty="0"/>
              <a:t>Midterm regrade requests due in one week</a:t>
            </a:r>
          </a:p>
          <a:p>
            <a:pPr lvl="1"/>
            <a:r>
              <a:rPr lang="en-US" dirty="0"/>
              <a:t>Tuesday March 16 11:59PM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14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6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DF05-C601-434B-BCEB-4798A379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CS152 Midterm 1 Stats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18454-0490-E244-92A8-50719FBD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F62F9-A2BB-6A46-A65B-A3A91F53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7" y="2209800"/>
            <a:ext cx="8822926" cy="21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5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half of project presentations this week</a:t>
            </a:r>
          </a:p>
          <a:p>
            <a:r>
              <a:rPr lang="en-US" dirty="0"/>
              <a:t>Readings next week on </a:t>
            </a:r>
            <a:r>
              <a:rPr lang="en-US" dirty="0" err="1"/>
              <a:t>OoO</a:t>
            </a:r>
            <a:r>
              <a:rPr lang="en-US" dirty="0"/>
              <a:t> superscalar microprocessors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0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What if there are no loops?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C087-4CBE-444A-B989-B5A7F659EC10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9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724400" y="1671638"/>
            <a:ext cx="4419600" cy="1871662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Branches limit basic block size in control-flow intensive irregular code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Difficult to find ILP in individual basic blocks</a:t>
            </a:r>
          </a:p>
        </p:txBody>
      </p:sp>
      <p:grpSp>
        <p:nvGrpSpPr>
          <p:cNvPr id="1991684" name="Group 4"/>
          <p:cNvGrpSpPr>
            <a:grpSpLocks/>
          </p:cNvGrpSpPr>
          <p:nvPr/>
        </p:nvGrpSpPr>
        <p:grpSpPr bwMode="auto">
          <a:xfrm>
            <a:off x="366713" y="1143000"/>
            <a:ext cx="3900488" cy="4876800"/>
            <a:chOff x="951" y="1056"/>
            <a:chExt cx="2457" cy="3072"/>
          </a:xfrm>
        </p:grpSpPr>
        <p:sp>
          <p:nvSpPr>
            <p:cNvPr id="1991685" name="Rectangle 5"/>
            <p:cNvSpPr>
              <a:spLocks noChangeArrowheads="1"/>
            </p:cNvSpPr>
            <p:nvPr/>
          </p:nvSpPr>
          <p:spPr bwMode="auto">
            <a:xfrm>
              <a:off x="1968" y="1872"/>
              <a:ext cx="384" cy="67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86" name="Rectangle 6"/>
            <p:cNvSpPr>
              <a:spLocks noChangeArrowheads="1"/>
            </p:cNvSpPr>
            <p:nvPr/>
          </p:nvSpPr>
          <p:spPr bwMode="auto">
            <a:xfrm>
              <a:off x="2976" y="1872"/>
              <a:ext cx="384" cy="48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87" name="Rectangle 7"/>
            <p:cNvSpPr>
              <a:spLocks noChangeArrowheads="1"/>
            </p:cNvSpPr>
            <p:nvPr/>
          </p:nvSpPr>
          <p:spPr bwMode="auto">
            <a:xfrm>
              <a:off x="2448" y="1056"/>
              <a:ext cx="384" cy="48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88" name="Rectangle 8"/>
            <p:cNvSpPr>
              <a:spLocks noChangeArrowheads="1"/>
            </p:cNvSpPr>
            <p:nvPr/>
          </p:nvSpPr>
          <p:spPr bwMode="auto">
            <a:xfrm>
              <a:off x="2544" y="2784"/>
              <a:ext cx="384" cy="48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89" name="Rectangle 9"/>
            <p:cNvSpPr>
              <a:spLocks noChangeArrowheads="1"/>
            </p:cNvSpPr>
            <p:nvPr/>
          </p:nvSpPr>
          <p:spPr bwMode="auto">
            <a:xfrm>
              <a:off x="2016" y="3504"/>
              <a:ext cx="384" cy="48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0" name="Rectangle 10"/>
            <p:cNvSpPr>
              <a:spLocks noChangeArrowheads="1"/>
            </p:cNvSpPr>
            <p:nvPr/>
          </p:nvSpPr>
          <p:spPr bwMode="auto">
            <a:xfrm>
              <a:off x="3024" y="3408"/>
              <a:ext cx="384" cy="33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1" name="Line 11"/>
            <p:cNvSpPr>
              <a:spLocks noChangeShapeType="1"/>
            </p:cNvSpPr>
            <p:nvPr/>
          </p:nvSpPr>
          <p:spPr bwMode="auto">
            <a:xfrm flipH="1">
              <a:off x="2160" y="1536"/>
              <a:ext cx="48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2" name="Line 12"/>
            <p:cNvSpPr>
              <a:spLocks noChangeShapeType="1"/>
            </p:cNvSpPr>
            <p:nvPr/>
          </p:nvSpPr>
          <p:spPr bwMode="auto">
            <a:xfrm>
              <a:off x="2640" y="1536"/>
              <a:ext cx="528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3" name="Line 13"/>
            <p:cNvSpPr>
              <a:spLocks noChangeShapeType="1"/>
            </p:cNvSpPr>
            <p:nvPr/>
          </p:nvSpPr>
          <p:spPr bwMode="auto">
            <a:xfrm>
              <a:off x="2160" y="2544"/>
              <a:ext cx="576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4" name="Line 14"/>
            <p:cNvSpPr>
              <a:spLocks noChangeShapeType="1"/>
            </p:cNvSpPr>
            <p:nvPr/>
          </p:nvSpPr>
          <p:spPr bwMode="auto">
            <a:xfrm flipH="1">
              <a:off x="2736" y="2352"/>
              <a:ext cx="432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5" name="Line 15"/>
            <p:cNvSpPr>
              <a:spLocks noChangeShapeType="1"/>
            </p:cNvSpPr>
            <p:nvPr/>
          </p:nvSpPr>
          <p:spPr bwMode="auto">
            <a:xfrm flipH="1">
              <a:off x="2208" y="3264"/>
              <a:ext cx="43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6" name="Line 16"/>
            <p:cNvSpPr>
              <a:spLocks noChangeShapeType="1"/>
            </p:cNvSpPr>
            <p:nvPr/>
          </p:nvSpPr>
          <p:spPr bwMode="auto">
            <a:xfrm>
              <a:off x="2784" y="3264"/>
              <a:ext cx="48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7" name="Line 17"/>
            <p:cNvSpPr>
              <a:spLocks noChangeShapeType="1"/>
            </p:cNvSpPr>
            <p:nvPr/>
          </p:nvSpPr>
          <p:spPr bwMode="auto">
            <a:xfrm>
              <a:off x="3216" y="3744"/>
              <a:ext cx="192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8" name="Line 18"/>
            <p:cNvSpPr>
              <a:spLocks noChangeShapeType="1"/>
            </p:cNvSpPr>
            <p:nvPr/>
          </p:nvSpPr>
          <p:spPr bwMode="auto">
            <a:xfrm flipH="1">
              <a:off x="1728" y="3984"/>
              <a:ext cx="48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1699" name="Text Box 19"/>
            <p:cNvSpPr txBox="1">
              <a:spLocks noChangeArrowheads="1"/>
            </p:cNvSpPr>
            <p:nvPr/>
          </p:nvSpPr>
          <p:spPr bwMode="auto">
            <a:xfrm>
              <a:off x="951" y="2092"/>
              <a:ext cx="102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Basic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4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Trace Scheduling </a:t>
            </a:r>
            <a:r>
              <a:rPr lang="en-US" altLang="ko-KR" sz="2000" i="1">
                <a:ea typeface="굴림" charset="-127"/>
                <a:cs typeface="굴림" charset="-127"/>
              </a:rPr>
              <a:t>[ Fisher,Ellis]</a:t>
            </a:r>
            <a:endParaRPr lang="en-US" altLang="ko-KR">
              <a:ea typeface="굴림" charset="-127"/>
              <a:cs typeface="굴림" charset="-127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8CB-73DA-764C-9746-9A0B224C2D0D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9373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3657600" y="1747838"/>
            <a:ext cx="5486400" cy="2757487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Pick string of basic blocks, a </a:t>
            </a:r>
            <a:r>
              <a:rPr lang="en-US" altLang="ko-KR" i="1" dirty="0">
                <a:ea typeface="굴림" charset="-127"/>
                <a:cs typeface="굴림" charset="-127"/>
              </a:rPr>
              <a:t>trace</a:t>
            </a:r>
            <a:r>
              <a:rPr lang="en-US" altLang="ko-KR" dirty="0">
                <a:ea typeface="굴림" charset="-127"/>
                <a:cs typeface="굴림" charset="-127"/>
              </a:rPr>
              <a:t>, that represents most frequent branch path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Use </a:t>
            </a:r>
            <a:r>
              <a:rPr lang="en-US" altLang="ko-KR" u="sng" dirty="0">
                <a:ea typeface="굴림" charset="-127"/>
                <a:cs typeface="굴림" charset="-127"/>
              </a:rPr>
              <a:t>profiling feedback</a:t>
            </a:r>
            <a:r>
              <a:rPr lang="en-US" altLang="ko-KR" dirty="0">
                <a:ea typeface="굴림" charset="-127"/>
                <a:cs typeface="굴림" charset="-127"/>
              </a:rPr>
              <a:t> or compiler heuristics to find common branch paths 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Schedule whole “trace” at once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Add </a:t>
            </a:r>
            <a:r>
              <a:rPr lang="en-US" altLang="ko-KR" dirty="0" err="1">
                <a:ea typeface="굴림" charset="-127"/>
                <a:cs typeface="굴림" charset="-127"/>
              </a:rPr>
              <a:t>fixup</a:t>
            </a:r>
            <a:r>
              <a:rPr lang="en-US" altLang="ko-KR" dirty="0">
                <a:ea typeface="굴림" charset="-127"/>
                <a:cs typeface="굴림" charset="-127"/>
              </a:rPr>
              <a:t> code to cope with branches jumping out of trace</a:t>
            </a:r>
          </a:p>
        </p:txBody>
      </p:sp>
      <p:sp>
        <p:nvSpPr>
          <p:cNvPr id="1993730" name="Freeform 2"/>
          <p:cNvSpPr>
            <a:spLocks/>
          </p:cNvSpPr>
          <p:nvPr/>
        </p:nvSpPr>
        <p:spPr bwMode="auto">
          <a:xfrm>
            <a:off x="484188" y="942975"/>
            <a:ext cx="2149475" cy="5219700"/>
          </a:xfrm>
          <a:custGeom>
            <a:avLst/>
            <a:gdLst/>
            <a:ahLst/>
            <a:cxnLst>
              <a:cxn ang="0">
                <a:pos x="1318" y="2189"/>
              </a:cxn>
              <a:cxn ang="0">
                <a:pos x="1271" y="2357"/>
              </a:cxn>
              <a:cxn ang="0">
                <a:pos x="1203" y="2440"/>
              </a:cxn>
              <a:cxn ang="0">
                <a:pos x="1145" y="2509"/>
              </a:cxn>
              <a:cxn ang="0">
                <a:pos x="1098" y="2550"/>
              </a:cxn>
              <a:cxn ang="0">
                <a:pos x="1030" y="2613"/>
              </a:cxn>
              <a:cxn ang="0">
                <a:pos x="999" y="2660"/>
              </a:cxn>
              <a:cxn ang="0">
                <a:pos x="946" y="2728"/>
              </a:cxn>
              <a:cxn ang="0">
                <a:pos x="905" y="2828"/>
              </a:cxn>
              <a:cxn ang="0">
                <a:pos x="857" y="2948"/>
              </a:cxn>
              <a:cxn ang="0">
                <a:pos x="732" y="3163"/>
              </a:cxn>
              <a:cxn ang="0">
                <a:pos x="669" y="3221"/>
              </a:cxn>
              <a:cxn ang="0">
                <a:pos x="622" y="3236"/>
              </a:cxn>
              <a:cxn ang="0">
                <a:pos x="297" y="3215"/>
              </a:cxn>
              <a:cxn ang="0">
                <a:pos x="172" y="3090"/>
              </a:cxn>
              <a:cxn ang="0">
                <a:pos x="130" y="2760"/>
              </a:cxn>
              <a:cxn ang="0">
                <a:pos x="250" y="2566"/>
              </a:cxn>
              <a:cxn ang="0">
                <a:pos x="376" y="2467"/>
              </a:cxn>
              <a:cxn ang="0">
                <a:pos x="444" y="2420"/>
              </a:cxn>
              <a:cxn ang="0">
                <a:pos x="559" y="2336"/>
              </a:cxn>
              <a:cxn ang="0">
                <a:pos x="596" y="2121"/>
              </a:cxn>
              <a:cxn ang="0">
                <a:pos x="454" y="1885"/>
              </a:cxn>
              <a:cxn ang="0">
                <a:pos x="323" y="1812"/>
              </a:cxn>
              <a:cxn ang="0">
                <a:pos x="82" y="1676"/>
              </a:cxn>
              <a:cxn ang="0">
                <a:pos x="25" y="1477"/>
              </a:cxn>
              <a:cxn ang="0">
                <a:pos x="67" y="1079"/>
              </a:cxn>
              <a:cxn ang="0">
                <a:pos x="135" y="948"/>
              </a:cxn>
              <a:cxn ang="0">
                <a:pos x="240" y="801"/>
              </a:cxn>
              <a:cxn ang="0">
                <a:pos x="308" y="712"/>
              </a:cxn>
              <a:cxn ang="0">
                <a:pos x="386" y="639"/>
              </a:cxn>
              <a:cxn ang="0">
                <a:pos x="528" y="335"/>
              </a:cxn>
              <a:cxn ang="0">
                <a:pos x="674" y="37"/>
              </a:cxn>
              <a:cxn ang="0">
                <a:pos x="889" y="0"/>
              </a:cxn>
              <a:cxn ang="0">
                <a:pos x="1051" y="32"/>
              </a:cxn>
              <a:cxn ang="0">
                <a:pos x="1125" y="68"/>
              </a:cxn>
              <a:cxn ang="0">
                <a:pos x="1156" y="89"/>
              </a:cxn>
              <a:cxn ang="0">
                <a:pos x="1219" y="225"/>
              </a:cxn>
              <a:cxn ang="0">
                <a:pos x="1125" y="754"/>
              </a:cxn>
              <a:cxn ang="0">
                <a:pos x="1025" y="880"/>
              </a:cxn>
              <a:cxn ang="0">
                <a:pos x="957" y="974"/>
              </a:cxn>
              <a:cxn ang="0">
                <a:pos x="894" y="1058"/>
              </a:cxn>
              <a:cxn ang="0">
                <a:pos x="878" y="1084"/>
              </a:cxn>
              <a:cxn ang="0">
                <a:pos x="831" y="1278"/>
              </a:cxn>
              <a:cxn ang="0">
                <a:pos x="941" y="1561"/>
              </a:cxn>
              <a:cxn ang="0">
                <a:pos x="1114" y="1665"/>
              </a:cxn>
              <a:cxn ang="0">
                <a:pos x="1240" y="1749"/>
              </a:cxn>
              <a:cxn ang="0">
                <a:pos x="1324" y="1870"/>
              </a:cxn>
            </a:cxnLst>
            <a:rect l="0" t="0" r="r" b="b"/>
            <a:pathLst>
              <a:path w="1354" h="3288">
                <a:moveTo>
                  <a:pt x="1324" y="2074"/>
                </a:moveTo>
                <a:cubicBezTo>
                  <a:pt x="1333" y="2102"/>
                  <a:pt x="1321" y="2170"/>
                  <a:pt x="1318" y="2189"/>
                </a:cubicBezTo>
                <a:cubicBezTo>
                  <a:pt x="1313" y="2225"/>
                  <a:pt x="1298" y="2260"/>
                  <a:pt x="1287" y="2294"/>
                </a:cubicBezTo>
                <a:cubicBezTo>
                  <a:pt x="1281" y="2313"/>
                  <a:pt x="1280" y="2339"/>
                  <a:pt x="1271" y="2357"/>
                </a:cubicBezTo>
                <a:cubicBezTo>
                  <a:pt x="1261" y="2377"/>
                  <a:pt x="1253" y="2385"/>
                  <a:pt x="1240" y="2399"/>
                </a:cubicBezTo>
                <a:cubicBezTo>
                  <a:pt x="1231" y="2421"/>
                  <a:pt x="1223" y="2426"/>
                  <a:pt x="1203" y="2440"/>
                </a:cubicBezTo>
                <a:cubicBezTo>
                  <a:pt x="1196" y="2456"/>
                  <a:pt x="1184" y="2476"/>
                  <a:pt x="1172" y="2488"/>
                </a:cubicBezTo>
                <a:cubicBezTo>
                  <a:pt x="1138" y="2522"/>
                  <a:pt x="1171" y="2476"/>
                  <a:pt x="1145" y="2509"/>
                </a:cubicBezTo>
                <a:cubicBezTo>
                  <a:pt x="1141" y="2514"/>
                  <a:pt x="1140" y="2520"/>
                  <a:pt x="1135" y="2524"/>
                </a:cubicBezTo>
                <a:cubicBezTo>
                  <a:pt x="1124" y="2534"/>
                  <a:pt x="1098" y="2550"/>
                  <a:pt x="1098" y="2550"/>
                </a:cubicBezTo>
                <a:cubicBezTo>
                  <a:pt x="1072" y="2592"/>
                  <a:pt x="1106" y="2545"/>
                  <a:pt x="1072" y="2571"/>
                </a:cubicBezTo>
                <a:cubicBezTo>
                  <a:pt x="1056" y="2583"/>
                  <a:pt x="1044" y="2599"/>
                  <a:pt x="1030" y="2613"/>
                </a:cubicBezTo>
                <a:cubicBezTo>
                  <a:pt x="1018" y="2652"/>
                  <a:pt x="1036" y="2607"/>
                  <a:pt x="1009" y="2639"/>
                </a:cubicBezTo>
                <a:cubicBezTo>
                  <a:pt x="1004" y="2645"/>
                  <a:pt x="1003" y="2654"/>
                  <a:pt x="999" y="2660"/>
                </a:cubicBezTo>
                <a:cubicBezTo>
                  <a:pt x="996" y="2664"/>
                  <a:pt x="992" y="2667"/>
                  <a:pt x="988" y="2671"/>
                </a:cubicBezTo>
                <a:cubicBezTo>
                  <a:pt x="978" y="2692"/>
                  <a:pt x="964" y="2712"/>
                  <a:pt x="946" y="2728"/>
                </a:cubicBezTo>
                <a:cubicBezTo>
                  <a:pt x="933" y="2770"/>
                  <a:pt x="951" y="2721"/>
                  <a:pt x="931" y="2755"/>
                </a:cubicBezTo>
                <a:cubicBezTo>
                  <a:pt x="918" y="2777"/>
                  <a:pt x="919" y="2805"/>
                  <a:pt x="905" y="2828"/>
                </a:cubicBezTo>
                <a:cubicBezTo>
                  <a:pt x="899" y="2839"/>
                  <a:pt x="888" y="2847"/>
                  <a:pt x="884" y="2859"/>
                </a:cubicBezTo>
                <a:cubicBezTo>
                  <a:pt x="873" y="2888"/>
                  <a:pt x="869" y="2919"/>
                  <a:pt x="857" y="2948"/>
                </a:cubicBezTo>
                <a:cubicBezTo>
                  <a:pt x="843" y="2984"/>
                  <a:pt x="818" y="3011"/>
                  <a:pt x="805" y="3048"/>
                </a:cubicBezTo>
                <a:cubicBezTo>
                  <a:pt x="796" y="3112"/>
                  <a:pt x="777" y="3118"/>
                  <a:pt x="732" y="3163"/>
                </a:cubicBezTo>
                <a:cubicBezTo>
                  <a:pt x="724" y="3171"/>
                  <a:pt x="719" y="3182"/>
                  <a:pt x="711" y="3189"/>
                </a:cubicBezTo>
                <a:cubicBezTo>
                  <a:pt x="698" y="3200"/>
                  <a:pt x="685" y="3213"/>
                  <a:pt x="669" y="3221"/>
                </a:cubicBezTo>
                <a:cubicBezTo>
                  <a:pt x="659" y="3226"/>
                  <a:pt x="648" y="3228"/>
                  <a:pt x="638" y="3231"/>
                </a:cubicBezTo>
                <a:cubicBezTo>
                  <a:pt x="633" y="3233"/>
                  <a:pt x="622" y="3236"/>
                  <a:pt x="622" y="3236"/>
                </a:cubicBezTo>
                <a:cubicBezTo>
                  <a:pt x="570" y="3288"/>
                  <a:pt x="438" y="3248"/>
                  <a:pt x="402" y="3247"/>
                </a:cubicBezTo>
                <a:cubicBezTo>
                  <a:pt x="367" y="3235"/>
                  <a:pt x="332" y="3227"/>
                  <a:pt x="297" y="3215"/>
                </a:cubicBezTo>
                <a:cubicBezTo>
                  <a:pt x="275" y="3208"/>
                  <a:pt x="234" y="3189"/>
                  <a:pt x="234" y="3189"/>
                </a:cubicBezTo>
                <a:cubicBezTo>
                  <a:pt x="208" y="3151"/>
                  <a:pt x="213" y="3117"/>
                  <a:pt x="172" y="3090"/>
                </a:cubicBezTo>
                <a:cubicBezTo>
                  <a:pt x="159" y="3056"/>
                  <a:pt x="141" y="3024"/>
                  <a:pt x="130" y="2990"/>
                </a:cubicBezTo>
                <a:cubicBezTo>
                  <a:pt x="122" y="2912"/>
                  <a:pt x="109" y="2839"/>
                  <a:pt x="130" y="2760"/>
                </a:cubicBezTo>
                <a:cubicBezTo>
                  <a:pt x="137" y="2733"/>
                  <a:pt x="142" y="2697"/>
                  <a:pt x="161" y="2676"/>
                </a:cubicBezTo>
                <a:cubicBezTo>
                  <a:pt x="173" y="2638"/>
                  <a:pt x="217" y="2589"/>
                  <a:pt x="250" y="2566"/>
                </a:cubicBezTo>
                <a:cubicBezTo>
                  <a:pt x="267" y="2541"/>
                  <a:pt x="300" y="2514"/>
                  <a:pt x="329" y="2503"/>
                </a:cubicBezTo>
                <a:cubicBezTo>
                  <a:pt x="342" y="2483"/>
                  <a:pt x="355" y="2477"/>
                  <a:pt x="376" y="2467"/>
                </a:cubicBezTo>
                <a:cubicBezTo>
                  <a:pt x="388" y="2454"/>
                  <a:pt x="395" y="2447"/>
                  <a:pt x="412" y="2440"/>
                </a:cubicBezTo>
                <a:cubicBezTo>
                  <a:pt x="435" y="2409"/>
                  <a:pt x="408" y="2439"/>
                  <a:pt x="444" y="2420"/>
                </a:cubicBezTo>
                <a:cubicBezTo>
                  <a:pt x="457" y="2414"/>
                  <a:pt x="469" y="2397"/>
                  <a:pt x="480" y="2388"/>
                </a:cubicBezTo>
                <a:cubicBezTo>
                  <a:pt x="505" y="2368"/>
                  <a:pt x="530" y="2350"/>
                  <a:pt x="559" y="2336"/>
                </a:cubicBezTo>
                <a:cubicBezTo>
                  <a:pt x="571" y="2286"/>
                  <a:pt x="562" y="2307"/>
                  <a:pt x="580" y="2273"/>
                </a:cubicBezTo>
                <a:cubicBezTo>
                  <a:pt x="587" y="2222"/>
                  <a:pt x="592" y="2172"/>
                  <a:pt x="596" y="2121"/>
                </a:cubicBezTo>
                <a:cubicBezTo>
                  <a:pt x="591" y="2040"/>
                  <a:pt x="595" y="1918"/>
                  <a:pt x="491" y="1901"/>
                </a:cubicBezTo>
                <a:cubicBezTo>
                  <a:pt x="479" y="1896"/>
                  <a:pt x="467" y="1890"/>
                  <a:pt x="454" y="1885"/>
                </a:cubicBezTo>
                <a:cubicBezTo>
                  <a:pt x="442" y="1881"/>
                  <a:pt x="430" y="1880"/>
                  <a:pt x="418" y="1875"/>
                </a:cubicBezTo>
                <a:cubicBezTo>
                  <a:pt x="383" y="1861"/>
                  <a:pt x="360" y="1823"/>
                  <a:pt x="323" y="1812"/>
                </a:cubicBezTo>
                <a:cubicBezTo>
                  <a:pt x="296" y="1792"/>
                  <a:pt x="283" y="1765"/>
                  <a:pt x="250" y="1755"/>
                </a:cubicBezTo>
                <a:cubicBezTo>
                  <a:pt x="205" y="1706"/>
                  <a:pt x="132" y="1717"/>
                  <a:pt x="82" y="1676"/>
                </a:cubicBezTo>
                <a:cubicBezTo>
                  <a:pt x="52" y="1652"/>
                  <a:pt x="48" y="1605"/>
                  <a:pt x="35" y="1571"/>
                </a:cubicBezTo>
                <a:cubicBezTo>
                  <a:pt x="31" y="1540"/>
                  <a:pt x="30" y="1508"/>
                  <a:pt x="25" y="1477"/>
                </a:cubicBezTo>
                <a:cubicBezTo>
                  <a:pt x="22" y="1461"/>
                  <a:pt x="14" y="1430"/>
                  <a:pt x="14" y="1430"/>
                </a:cubicBezTo>
                <a:cubicBezTo>
                  <a:pt x="5" y="1321"/>
                  <a:pt x="0" y="1177"/>
                  <a:pt x="67" y="1079"/>
                </a:cubicBezTo>
                <a:cubicBezTo>
                  <a:pt x="76" y="1053"/>
                  <a:pt x="84" y="1021"/>
                  <a:pt x="103" y="1000"/>
                </a:cubicBezTo>
                <a:cubicBezTo>
                  <a:pt x="110" y="982"/>
                  <a:pt x="121" y="962"/>
                  <a:pt x="135" y="948"/>
                </a:cubicBezTo>
                <a:cubicBezTo>
                  <a:pt x="142" y="926"/>
                  <a:pt x="155" y="912"/>
                  <a:pt x="172" y="896"/>
                </a:cubicBezTo>
                <a:cubicBezTo>
                  <a:pt x="183" y="861"/>
                  <a:pt x="217" y="830"/>
                  <a:pt x="240" y="801"/>
                </a:cubicBezTo>
                <a:cubicBezTo>
                  <a:pt x="252" y="786"/>
                  <a:pt x="257" y="767"/>
                  <a:pt x="271" y="754"/>
                </a:cubicBezTo>
                <a:cubicBezTo>
                  <a:pt x="285" y="741"/>
                  <a:pt x="295" y="725"/>
                  <a:pt x="308" y="712"/>
                </a:cubicBezTo>
                <a:cubicBezTo>
                  <a:pt x="316" y="704"/>
                  <a:pt x="326" y="700"/>
                  <a:pt x="334" y="692"/>
                </a:cubicBezTo>
                <a:cubicBezTo>
                  <a:pt x="353" y="673"/>
                  <a:pt x="364" y="654"/>
                  <a:pt x="386" y="639"/>
                </a:cubicBezTo>
                <a:cubicBezTo>
                  <a:pt x="398" y="601"/>
                  <a:pt x="452" y="565"/>
                  <a:pt x="470" y="524"/>
                </a:cubicBezTo>
                <a:cubicBezTo>
                  <a:pt x="496" y="463"/>
                  <a:pt x="505" y="397"/>
                  <a:pt x="528" y="335"/>
                </a:cubicBezTo>
                <a:cubicBezTo>
                  <a:pt x="544" y="239"/>
                  <a:pt x="561" y="119"/>
                  <a:pt x="643" y="53"/>
                </a:cubicBezTo>
                <a:cubicBezTo>
                  <a:pt x="652" y="46"/>
                  <a:pt x="665" y="44"/>
                  <a:pt x="674" y="37"/>
                </a:cubicBezTo>
                <a:cubicBezTo>
                  <a:pt x="695" y="22"/>
                  <a:pt x="731" y="8"/>
                  <a:pt x="758" y="6"/>
                </a:cubicBezTo>
                <a:cubicBezTo>
                  <a:pt x="802" y="3"/>
                  <a:pt x="845" y="2"/>
                  <a:pt x="889" y="0"/>
                </a:cubicBezTo>
                <a:cubicBezTo>
                  <a:pt x="936" y="2"/>
                  <a:pt x="983" y="1"/>
                  <a:pt x="1030" y="6"/>
                </a:cubicBezTo>
                <a:cubicBezTo>
                  <a:pt x="1038" y="7"/>
                  <a:pt x="1048" y="29"/>
                  <a:pt x="1051" y="32"/>
                </a:cubicBezTo>
                <a:cubicBezTo>
                  <a:pt x="1062" y="45"/>
                  <a:pt x="1078" y="47"/>
                  <a:pt x="1093" y="53"/>
                </a:cubicBezTo>
                <a:cubicBezTo>
                  <a:pt x="1122" y="79"/>
                  <a:pt x="1081" y="45"/>
                  <a:pt x="1125" y="68"/>
                </a:cubicBezTo>
                <a:cubicBezTo>
                  <a:pt x="1129" y="70"/>
                  <a:pt x="1131" y="76"/>
                  <a:pt x="1135" y="79"/>
                </a:cubicBezTo>
                <a:cubicBezTo>
                  <a:pt x="1141" y="83"/>
                  <a:pt x="1149" y="86"/>
                  <a:pt x="1156" y="89"/>
                </a:cubicBezTo>
                <a:cubicBezTo>
                  <a:pt x="1162" y="107"/>
                  <a:pt x="1172" y="115"/>
                  <a:pt x="1182" y="131"/>
                </a:cubicBezTo>
                <a:cubicBezTo>
                  <a:pt x="1192" y="163"/>
                  <a:pt x="1208" y="193"/>
                  <a:pt x="1219" y="225"/>
                </a:cubicBezTo>
                <a:cubicBezTo>
                  <a:pt x="1238" y="347"/>
                  <a:pt x="1245" y="541"/>
                  <a:pt x="1182" y="671"/>
                </a:cubicBezTo>
                <a:cubicBezTo>
                  <a:pt x="1168" y="701"/>
                  <a:pt x="1140" y="724"/>
                  <a:pt x="1125" y="754"/>
                </a:cubicBezTo>
                <a:cubicBezTo>
                  <a:pt x="1108" y="787"/>
                  <a:pt x="1101" y="825"/>
                  <a:pt x="1062" y="838"/>
                </a:cubicBezTo>
                <a:cubicBezTo>
                  <a:pt x="1051" y="854"/>
                  <a:pt x="1039" y="867"/>
                  <a:pt x="1025" y="880"/>
                </a:cubicBezTo>
                <a:cubicBezTo>
                  <a:pt x="1009" y="929"/>
                  <a:pt x="1005" y="907"/>
                  <a:pt x="978" y="943"/>
                </a:cubicBezTo>
                <a:cubicBezTo>
                  <a:pt x="971" y="953"/>
                  <a:pt x="964" y="964"/>
                  <a:pt x="957" y="974"/>
                </a:cubicBezTo>
                <a:cubicBezTo>
                  <a:pt x="953" y="979"/>
                  <a:pt x="946" y="990"/>
                  <a:pt x="946" y="990"/>
                </a:cubicBezTo>
                <a:cubicBezTo>
                  <a:pt x="937" y="1019"/>
                  <a:pt x="916" y="1038"/>
                  <a:pt x="894" y="1058"/>
                </a:cubicBezTo>
                <a:cubicBezTo>
                  <a:pt x="892" y="1063"/>
                  <a:pt x="892" y="1069"/>
                  <a:pt x="889" y="1074"/>
                </a:cubicBezTo>
                <a:cubicBezTo>
                  <a:pt x="886" y="1078"/>
                  <a:pt x="880" y="1080"/>
                  <a:pt x="878" y="1084"/>
                </a:cubicBezTo>
                <a:cubicBezTo>
                  <a:pt x="844" y="1152"/>
                  <a:pt x="887" y="1090"/>
                  <a:pt x="857" y="1131"/>
                </a:cubicBezTo>
                <a:cubicBezTo>
                  <a:pt x="852" y="1182"/>
                  <a:pt x="841" y="1228"/>
                  <a:pt x="831" y="1278"/>
                </a:cubicBezTo>
                <a:cubicBezTo>
                  <a:pt x="833" y="1333"/>
                  <a:pt x="819" y="1501"/>
                  <a:pt x="910" y="1529"/>
                </a:cubicBezTo>
                <a:cubicBezTo>
                  <a:pt x="918" y="1538"/>
                  <a:pt x="930" y="1554"/>
                  <a:pt x="941" y="1561"/>
                </a:cubicBezTo>
                <a:cubicBezTo>
                  <a:pt x="957" y="1571"/>
                  <a:pt x="973" y="1574"/>
                  <a:pt x="988" y="1587"/>
                </a:cubicBezTo>
                <a:cubicBezTo>
                  <a:pt x="1025" y="1619"/>
                  <a:pt x="1065" y="1653"/>
                  <a:pt x="1114" y="1665"/>
                </a:cubicBezTo>
                <a:cubicBezTo>
                  <a:pt x="1150" y="1689"/>
                  <a:pt x="1133" y="1682"/>
                  <a:pt x="1161" y="1692"/>
                </a:cubicBezTo>
                <a:cubicBezTo>
                  <a:pt x="1175" y="1710"/>
                  <a:pt x="1217" y="1744"/>
                  <a:pt x="1240" y="1749"/>
                </a:cubicBezTo>
                <a:cubicBezTo>
                  <a:pt x="1268" y="1770"/>
                  <a:pt x="1278" y="1798"/>
                  <a:pt x="1303" y="1823"/>
                </a:cubicBezTo>
                <a:cubicBezTo>
                  <a:pt x="1309" y="1842"/>
                  <a:pt x="1318" y="1850"/>
                  <a:pt x="1324" y="1870"/>
                </a:cubicBezTo>
                <a:cubicBezTo>
                  <a:pt x="1324" y="1876"/>
                  <a:pt x="1354" y="2135"/>
                  <a:pt x="1324" y="2074"/>
                </a:cubicBezTo>
                <a:close/>
              </a:path>
            </a:pathLst>
          </a:custGeom>
          <a:solidFill>
            <a:schemeClr val="bg2"/>
          </a:solidFill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3733" name="Line 5"/>
          <p:cNvSpPr>
            <a:spLocks noChangeShapeType="1"/>
          </p:cNvSpPr>
          <p:nvPr/>
        </p:nvSpPr>
        <p:spPr bwMode="auto">
          <a:xfrm flipH="1">
            <a:off x="1143000" y="1981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3734" name="Line 6"/>
          <p:cNvSpPr>
            <a:spLocks noChangeShapeType="1"/>
          </p:cNvSpPr>
          <p:nvPr/>
        </p:nvSpPr>
        <p:spPr bwMode="auto">
          <a:xfrm>
            <a:off x="1143000" y="3581400"/>
            <a:ext cx="914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3735" name="Line 7"/>
          <p:cNvSpPr>
            <a:spLocks noChangeShapeType="1"/>
          </p:cNvSpPr>
          <p:nvPr/>
        </p:nvSpPr>
        <p:spPr bwMode="auto">
          <a:xfrm flipH="1">
            <a:off x="1219200" y="4724400"/>
            <a:ext cx="685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93736" name="Group 8"/>
          <p:cNvGrpSpPr>
            <a:grpSpLocks/>
          </p:cNvGrpSpPr>
          <p:nvPr/>
        </p:nvGrpSpPr>
        <p:grpSpPr bwMode="auto">
          <a:xfrm>
            <a:off x="457200" y="1219200"/>
            <a:ext cx="2667000" cy="4876800"/>
            <a:chOff x="288" y="912"/>
            <a:chExt cx="1680" cy="3072"/>
          </a:xfrm>
        </p:grpSpPr>
        <p:sp>
          <p:nvSpPr>
            <p:cNvPr id="1993737" name="Line 9"/>
            <p:cNvSpPr>
              <a:spLocks noChangeShapeType="1"/>
            </p:cNvSpPr>
            <p:nvPr/>
          </p:nvSpPr>
          <p:spPr bwMode="auto">
            <a:xfrm flipH="1">
              <a:off x="720" y="1392"/>
              <a:ext cx="48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38" name="Line 10"/>
            <p:cNvSpPr>
              <a:spLocks noChangeShapeType="1"/>
            </p:cNvSpPr>
            <p:nvPr/>
          </p:nvSpPr>
          <p:spPr bwMode="auto">
            <a:xfrm>
              <a:off x="1200" y="1392"/>
              <a:ext cx="528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39" name="Line 11"/>
            <p:cNvSpPr>
              <a:spLocks noChangeShapeType="1"/>
            </p:cNvSpPr>
            <p:nvPr/>
          </p:nvSpPr>
          <p:spPr bwMode="auto">
            <a:xfrm>
              <a:off x="720" y="2400"/>
              <a:ext cx="576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0" name="Line 12"/>
            <p:cNvSpPr>
              <a:spLocks noChangeShapeType="1"/>
            </p:cNvSpPr>
            <p:nvPr/>
          </p:nvSpPr>
          <p:spPr bwMode="auto">
            <a:xfrm flipH="1">
              <a:off x="1296" y="2208"/>
              <a:ext cx="432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1" name="Line 13"/>
            <p:cNvSpPr>
              <a:spLocks noChangeShapeType="1"/>
            </p:cNvSpPr>
            <p:nvPr/>
          </p:nvSpPr>
          <p:spPr bwMode="auto">
            <a:xfrm flipH="1">
              <a:off x="768" y="3120"/>
              <a:ext cx="43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2" name="Line 14"/>
            <p:cNvSpPr>
              <a:spLocks noChangeShapeType="1"/>
            </p:cNvSpPr>
            <p:nvPr/>
          </p:nvSpPr>
          <p:spPr bwMode="auto">
            <a:xfrm>
              <a:off x="1344" y="3120"/>
              <a:ext cx="48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3" name="Line 15"/>
            <p:cNvSpPr>
              <a:spLocks noChangeShapeType="1"/>
            </p:cNvSpPr>
            <p:nvPr/>
          </p:nvSpPr>
          <p:spPr bwMode="auto">
            <a:xfrm>
              <a:off x="1776" y="3600"/>
              <a:ext cx="192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4" name="Line 16"/>
            <p:cNvSpPr>
              <a:spLocks noChangeShapeType="1"/>
            </p:cNvSpPr>
            <p:nvPr/>
          </p:nvSpPr>
          <p:spPr bwMode="auto">
            <a:xfrm flipH="1">
              <a:off x="288" y="3840"/>
              <a:ext cx="48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5" name="Rectangle 17"/>
            <p:cNvSpPr>
              <a:spLocks noChangeArrowheads="1"/>
            </p:cNvSpPr>
            <p:nvPr/>
          </p:nvSpPr>
          <p:spPr bwMode="auto">
            <a:xfrm>
              <a:off x="528" y="1728"/>
              <a:ext cx="384" cy="6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6" name="Rectangle 18"/>
            <p:cNvSpPr>
              <a:spLocks noChangeArrowheads="1"/>
            </p:cNvSpPr>
            <p:nvPr/>
          </p:nvSpPr>
          <p:spPr bwMode="auto">
            <a:xfrm>
              <a:off x="1536" y="1728"/>
              <a:ext cx="384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7" name="Rectangle 19"/>
            <p:cNvSpPr>
              <a:spLocks noChangeArrowheads="1"/>
            </p:cNvSpPr>
            <p:nvPr/>
          </p:nvSpPr>
          <p:spPr bwMode="auto">
            <a:xfrm>
              <a:off x="1008" y="912"/>
              <a:ext cx="384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8" name="Rectangle 20"/>
            <p:cNvSpPr>
              <a:spLocks noChangeArrowheads="1"/>
            </p:cNvSpPr>
            <p:nvPr/>
          </p:nvSpPr>
          <p:spPr bwMode="auto">
            <a:xfrm>
              <a:off x="1104" y="2640"/>
              <a:ext cx="384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49" name="Rectangle 21"/>
            <p:cNvSpPr>
              <a:spLocks noChangeArrowheads="1"/>
            </p:cNvSpPr>
            <p:nvPr/>
          </p:nvSpPr>
          <p:spPr bwMode="auto">
            <a:xfrm>
              <a:off x="576" y="3360"/>
              <a:ext cx="384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93750" name="Rectangle 22"/>
            <p:cNvSpPr>
              <a:spLocks noChangeArrowheads="1"/>
            </p:cNvSpPr>
            <p:nvPr/>
          </p:nvSpPr>
          <p:spPr bwMode="auto">
            <a:xfrm>
              <a:off x="1584" y="3264"/>
              <a:ext cx="384" cy="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8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9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37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Problems with “Classic” VLIW</a:t>
            </a:r>
          </a:p>
        </p:txBody>
      </p:sp>
      <p:sp>
        <p:nvSpPr>
          <p:cNvPr id="19957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Object-code compatibility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have to recompile all code for every machine, even for two machines in same generation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Object code size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instruction padding wastes instruction memory/cache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loop unrolling/software pipelining replicates code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Scheduling variable latency memory operations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caches and/or memory bank conflicts impose statically unpredictable variability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Knowing branch probabilities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Profiling requires an significant extra step in build process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Scheduling for statically unpredictable branches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optimal schedule varies with branch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20D-C00E-E541-ACE7-BC365B283222}" type="slidenum">
              <a:rPr lang="en-US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  <a:p>
            <a:pPr lvl="1"/>
            <a:r>
              <a:rPr lang="en-US" dirty="0"/>
              <a:t>temporal, history of a single branch</a:t>
            </a:r>
          </a:p>
          <a:p>
            <a:pPr lvl="1"/>
            <a:r>
              <a:rPr lang="en-US" dirty="0"/>
              <a:t>spatial, based on path through multiple branches</a:t>
            </a:r>
          </a:p>
          <a:p>
            <a:r>
              <a:rPr lang="en-US" dirty="0"/>
              <a:t>Branch History Table (BHT) vs. Branch History Buffer (BTB)</a:t>
            </a:r>
          </a:p>
          <a:p>
            <a:pPr lvl="1"/>
            <a:r>
              <a:rPr lang="en-US" dirty="0"/>
              <a:t>tradeoff in capacity versus latency</a:t>
            </a:r>
          </a:p>
          <a:p>
            <a:r>
              <a:rPr lang="en-US" dirty="0"/>
              <a:t>Return-Address Stack (RAS)</a:t>
            </a:r>
          </a:p>
          <a:p>
            <a:pPr lvl="1"/>
            <a:r>
              <a:rPr lang="en-US" dirty="0"/>
              <a:t>specialized structure to predict subroutine return addresses</a:t>
            </a:r>
          </a:p>
          <a:p>
            <a:r>
              <a:rPr lang="en-US" dirty="0"/>
              <a:t>Advanced branch prediction structures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VLIW Instruction Encoding</a:t>
            </a:r>
          </a:p>
        </p:txBody>
      </p:sp>
      <p:sp>
        <p:nvSpPr>
          <p:cNvPr id="199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124200"/>
            <a:ext cx="7683500" cy="3317448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Schemes to reduce effect of unused fields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Compressed format in memory, expand on I-cache refill</a:t>
            </a:r>
          </a:p>
          <a:p>
            <a:pPr lvl="2"/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used in </a:t>
            </a:r>
            <a:r>
              <a:rPr lang="en-US" altLang="ko-KR" sz="20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Multiflow</a:t>
            </a:r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 Trace</a:t>
            </a:r>
          </a:p>
          <a:p>
            <a:pPr lvl="2"/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introduces instruction addressing challenge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Mark parallel groups</a:t>
            </a:r>
          </a:p>
          <a:p>
            <a:pPr lvl="2"/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used in TMS320C6x </a:t>
            </a:r>
            <a:r>
              <a:rPr lang="en-US" altLang="ko-KR" sz="20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DSPs</a:t>
            </a:r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, Intel IA-64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Provide a single-op VLIW instruction</a:t>
            </a:r>
          </a:p>
          <a:p>
            <a:pPr lvl="2"/>
            <a:r>
              <a:rPr lang="en-US" altLang="ko-KR" sz="2000" dirty="0">
                <a:ea typeface="굴림" charset="-127"/>
                <a:cs typeface="굴림" charset="-127"/>
              </a:rPr>
              <a:t> </a:t>
            </a:r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Cydra-5 </a:t>
            </a:r>
            <a:r>
              <a:rPr lang="en-US" altLang="ko-KR" sz="2000" dirty="0" err="1">
                <a:solidFill>
                  <a:srgbClr val="660066"/>
                </a:solidFill>
                <a:ea typeface="굴림" charset="-127"/>
                <a:cs typeface="굴림" charset="-127"/>
              </a:rPr>
              <a:t>UniOp</a:t>
            </a:r>
            <a:r>
              <a:rPr lang="en-US" altLang="ko-KR" sz="2000" dirty="0">
                <a:solidFill>
                  <a:srgbClr val="660066"/>
                </a:solidFill>
                <a:ea typeface="굴림" charset="-127"/>
                <a:cs typeface="굴림" charset="-127"/>
              </a:rPr>
              <a:t> instructions</a:t>
            </a:r>
          </a:p>
          <a:p>
            <a:endParaRPr lang="en-US" altLang="ko-KR" sz="2000" dirty="0">
              <a:solidFill>
                <a:srgbClr val="660066"/>
              </a:solidFill>
              <a:ea typeface="굴림" charset="-127"/>
              <a:cs typeface="굴림" charset="-127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E04F-BF03-664E-B39E-08B497DD8F7D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97828" name="Group 4"/>
          <p:cNvGrpSpPr>
            <a:grpSpLocks/>
          </p:cNvGrpSpPr>
          <p:nvPr/>
        </p:nvGrpSpPr>
        <p:grpSpPr bwMode="auto">
          <a:xfrm>
            <a:off x="2395538" y="1651000"/>
            <a:ext cx="4114800" cy="304800"/>
            <a:chOff x="2256" y="1152"/>
            <a:chExt cx="2592" cy="192"/>
          </a:xfrm>
        </p:grpSpPr>
        <p:sp>
          <p:nvSpPr>
            <p:cNvPr id="1997829" name="Rectangle 5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ko-KR" altLang="en-US" b="1">
                <a:ea typeface="굴림" charset="-127"/>
                <a:cs typeface="굴림" charset="-127"/>
              </a:endParaRPr>
            </a:p>
          </p:txBody>
        </p:sp>
        <p:sp>
          <p:nvSpPr>
            <p:cNvPr id="1997830" name="Rectangle 6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ko-KR" altLang="en-US" b="1">
                <a:ea typeface="굴림" charset="-127"/>
                <a:cs typeface="굴림" charset="-127"/>
              </a:endParaRPr>
            </a:p>
          </p:txBody>
        </p:sp>
        <p:sp>
          <p:nvSpPr>
            <p:cNvPr id="1997831" name="Rectangle 7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ko-KR" altLang="en-US" b="1">
                <a:ea typeface="굴림" charset="-127"/>
                <a:cs typeface="굴림" charset="-127"/>
              </a:endParaRPr>
            </a:p>
          </p:txBody>
        </p:sp>
        <p:sp>
          <p:nvSpPr>
            <p:cNvPr id="1997832" name="Rectangle 8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ko-KR" altLang="en-US" b="1">
                <a:ea typeface="굴림" charset="-127"/>
                <a:cs typeface="굴림" charset="-127"/>
              </a:endParaRPr>
            </a:p>
          </p:txBody>
        </p:sp>
        <p:sp>
          <p:nvSpPr>
            <p:cNvPr id="1997833" name="Rectangle 9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ko-KR" altLang="en-US" b="1">
                <a:ea typeface="굴림" charset="-127"/>
                <a:cs typeface="굴림" charset="-127"/>
              </a:endParaRPr>
            </a:p>
          </p:txBody>
        </p:sp>
        <p:sp>
          <p:nvSpPr>
            <p:cNvPr id="1997834" name="Rectangle 10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ko-KR" altLang="en-US" b="1">
                <a:ea typeface="굴림" charset="-127"/>
                <a:cs typeface="굴림" charset="-127"/>
              </a:endParaRPr>
            </a:p>
          </p:txBody>
        </p:sp>
        <p:sp>
          <p:nvSpPr>
            <p:cNvPr id="1997835" name="Rectangle 11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997836" name="AutoShape 12"/>
          <p:cNvSpPr>
            <a:spLocks/>
          </p:cNvSpPr>
          <p:nvPr/>
        </p:nvSpPr>
        <p:spPr bwMode="auto">
          <a:xfrm rot="16200000">
            <a:off x="2890838" y="1612900"/>
            <a:ext cx="381000" cy="1371600"/>
          </a:xfrm>
          <a:prstGeom prst="leftBrace">
            <a:avLst>
              <a:gd name="adj1" fmla="val 300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7837" name="AutoShape 13"/>
          <p:cNvSpPr>
            <a:spLocks/>
          </p:cNvSpPr>
          <p:nvPr/>
        </p:nvSpPr>
        <p:spPr bwMode="auto">
          <a:xfrm rot="16200000">
            <a:off x="4643438" y="1308100"/>
            <a:ext cx="381000" cy="1981200"/>
          </a:xfrm>
          <a:prstGeom prst="leftBrace">
            <a:avLst>
              <a:gd name="adj1" fmla="val 43333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7838" name="AutoShape 14"/>
          <p:cNvSpPr>
            <a:spLocks/>
          </p:cNvSpPr>
          <p:nvPr/>
        </p:nvSpPr>
        <p:spPr bwMode="auto">
          <a:xfrm rot="16200000">
            <a:off x="6015038" y="1993900"/>
            <a:ext cx="381000" cy="609600"/>
          </a:xfrm>
          <a:prstGeom prst="leftBrace">
            <a:avLst>
              <a:gd name="adj1" fmla="val 13333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7839" name="Text Box 15"/>
          <p:cNvSpPr txBox="1">
            <a:spLocks noChangeArrowheads="1"/>
          </p:cNvSpPr>
          <p:nvPr/>
        </p:nvSpPr>
        <p:spPr bwMode="auto">
          <a:xfrm>
            <a:off x="2444750" y="2489200"/>
            <a:ext cx="1212850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1</a:t>
            </a:r>
          </a:p>
        </p:txBody>
      </p:sp>
      <p:sp>
        <p:nvSpPr>
          <p:cNvPr id="1997840" name="Text Box 16"/>
          <p:cNvSpPr txBox="1">
            <a:spLocks noChangeArrowheads="1"/>
          </p:cNvSpPr>
          <p:nvPr/>
        </p:nvSpPr>
        <p:spPr bwMode="auto">
          <a:xfrm>
            <a:off x="4197350" y="2489200"/>
            <a:ext cx="1212850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2</a:t>
            </a:r>
          </a:p>
        </p:txBody>
      </p:sp>
      <p:sp>
        <p:nvSpPr>
          <p:cNvPr id="1997841" name="Text Box 17"/>
          <p:cNvSpPr txBox="1">
            <a:spLocks noChangeArrowheads="1"/>
          </p:cNvSpPr>
          <p:nvPr/>
        </p:nvSpPr>
        <p:spPr bwMode="auto">
          <a:xfrm>
            <a:off x="5645150" y="2489200"/>
            <a:ext cx="1212850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55418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Intel Itanium, EPIC IA-64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EPIC is the style of architecture (cf. CISC, RISC)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Explicitly Parallel Instruction Computing (really just VLIW)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IA-64 is Intel’s chosen ISA (cf. x86, MIPS)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IA-64 = Intel Architecture 64-bit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An object-code-compatible VLIW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Merced was first Itanium implementation (cf. 8086)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First customer shipment expected 1997 (actually 2001)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McKinley, second implementation shipped in 2002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Recent version, </a:t>
            </a:r>
            <a:r>
              <a:rPr lang="en-US" altLang="ko-KR" dirty="0" err="1">
                <a:ea typeface="굴림" charset="-127"/>
                <a:cs typeface="굴림" charset="-127"/>
              </a:rPr>
              <a:t>Poulson</a:t>
            </a:r>
            <a:r>
              <a:rPr lang="en-US" altLang="ko-KR" dirty="0">
                <a:ea typeface="굴림" charset="-127"/>
                <a:cs typeface="굴림" charset="-127"/>
              </a:rPr>
              <a:t>, eight cores, 32nm, announced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B59D3F7-A8FC-A445-80B6-41D889A70FDF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06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Core Itanium “</a:t>
            </a:r>
            <a:r>
              <a:rPr lang="en-US" dirty="0" err="1"/>
              <a:t>Poulson</a:t>
            </a:r>
            <a:r>
              <a:rPr lang="en-US" dirty="0"/>
              <a:t>” </a:t>
            </a:r>
            <a:r>
              <a:rPr lang="en-US" sz="2400" i="1" dirty="0"/>
              <a:t>[Intel 2011]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5463-AD3E-FB4F-8021-2D316BB22376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02854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81000" y="4114800"/>
            <a:ext cx="376555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8 cores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1-cycle 16KB L1 I&amp;D caches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9-cycle 512KB L2 I-cache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8-cycle 256KB L2 D-cache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32 MB shared L3 cache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544mm</a:t>
            </a:r>
            <a:r>
              <a:rPr lang="en-US" sz="2000" baseline="30000" dirty="0"/>
              <a:t>2</a:t>
            </a:r>
            <a:r>
              <a:rPr lang="en-US" sz="2000" dirty="0"/>
              <a:t> in 32nm CMOS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Over 3 billion transistors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4800600" y="4191000"/>
            <a:ext cx="4114800" cy="1854200"/>
          </a:xfrm>
        </p:spPr>
        <p:txBody>
          <a:bodyPr/>
          <a:lstStyle/>
          <a:p>
            <a:r>
              <a:rPr lang="en-US" sz="2000" dirty="0"/>
              <a:t>Cores are 2-way multithreaded</a:t>
            </a:r>
          </a:p>
          <a:p>
            <a:r>
              <a:rPr lang="en-US" sz="2000" dirty="0"/>
              <a:t>6 instruction/cycle fetch</a:t>
            </a:r>
          </a:p>
          <a:p>
            <a:pPr lvl="1"/>
            <a:r>
              <a:rPr lang="en-US" sz="1600" dirty="0"/>
              <a:t>Two 128-bit bundles</a:t>
            </a:r>
          </a:p>
          <a:p>
            <a:r>
              <a:rPr lang="en-US" sz="2000" dirty="0"/>
              <a:t>Up to 12 </a:t>
            </a:r>
            <a:r>
              <a:rPr lang="en-US" sz="2000" dirty="0" err="1"/>
              <a:t>insts</a:t>
            </a:r>
            <a:r>
              <a:rPr lang="en-US" sz="2000" dirty="0"/>
              <a:t>/cycle execute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90600"/>
            <a:ext cx="50217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IA-64 Instruction Format</a:t>
            </a:r>
          </a:p>
        </p:txBody>
      </p:sp>
      <p:sp>
        <p:nvSpPr>
          <p:cNvPr id="2010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>
            <a:spAutoFit/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Template bits describe grouping of these instructions with others in adjacent bundles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Each group contains instructions that can execute in parallel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A8474B9-B9E1-BB46-B59B-1DD649B6EB23}" type="slidenum">
              <a:rPr lang="en-US"/>
              <a:pPr/>
              <a:t>23</a:t>
            </a:fld>
            <a:endParaRPr lang="en-US" b="0" dirty="0">
              <a:solidFill>
                <a:srgbClr val="FBBA03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447800"/>
            <a:ext cx="7086600" cy="381000"/>
            <a:chOff x="720" y="1056"/>
            <a:chExt cx="4464" cy="240"/>
          </a:xfrm>
        </p:grpSpPr>
        <p:sp>
          <p:nvSpPr>
            <p:cNvPr id="2010117" name="Rectangle 5"/>
            <p:cNvSpPr>
              <a:spLocks noChangeArrowheads="1"/>
            </p:cNvSpPr>
            <p:nvPr/>
          </p:nvSpPr>
          <p:spPr bwMode="auto">
            <a:xfrm>
              <a:off x="720" y="1056"/>
              <a:ext cx="116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rgbClr val="660066"/>
                  </a:solidFill>
                  <a:latin typeface="Verdana" charset="0"/>
                  <a:ea typeface="굴림" charset="-127"/>
                  <a:cs typeface="굴림" charset="-127"/>
                </a:rPr>
                <a:t>Instruction 2</a:t>
              </a:r>
            </a:p>
          </p:txBody>
        </p:sp>
        <p:sp>
          <p:nvSpPr>
            <p:cNvPr id="2010118" name="Rectangle 6"/>
            <p:cNvSpPr>
              <a:spLocks noChangeArrowheads="1"/>
            </p:cNvSpPr>
            <p:nvPr/>
          </p:nvSpPr>
          <p:spPr bwMode="auto">
            <a:xfrm>
              <a:off x="1872" y="1056"/>
              <a:ext cx="116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rgbClr val="660066"/>
                  </a:solidFill>
                  <a:latin typeface="Verdana" charset="0"/>
                  <a:ea typeface="굴림" charset="-127"/>
                  <a:cs typeface="굴림" charset="-127"/>
                </a:rPr>
                <a:t>Instruction 1</a:t>
              </a:r>
            </a:p>
          </p:txBody>
        </p:sp>
        <p:sp>
          <p:nvSpPr>
            <p:cNvPr id="2010119" name="Rectangle 7"/>
            <p:cNvSpPr>
              <a:spLocks noChangeArrowheads="1"/>
            </p:cNvSpPr>
            <p:nvPr/>
          </p:nvSpPr>
          <p:spPr bwMode="auto">
            <a:xfrm>
              <a:off x="3024" y="1056"/>
              <a:ext cx="116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rgbClr val="660066"/>
                  </a:solidFill>
                  <a:latin typeface="Verdana" charset="0"/>
                  <a:ea typeface="굴림" charset="-127"/>
                  <a:cs typeface="굴림" charset="-127"/>
                </a:rPr>
                <a:t>Instruction 0</a:t>
              </a:r>
            </a:p>
          </p:txBody>
        </p:sp>
        <p:sp>
          <p:nvSpPr>
            <p:cNvPr id="2010120" name="Rectangle 8"/>
            <p:cNvSpPr>
              <a:spLocks noChangeArrowheads="1"/>
            </p:cNvSpPr>
            <p:nvPr/>
          </p:nvSpPr>
          <p:spPr bwMode="auto">
            <a:xfrm>
              <a:off x="4176" y="1056"/>
              <a:ext cx="1008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rgbClr val="660066"/>
                  </a:solidFill>
                  <a:latin typeface="Verdana" charset="0"/>
                  <a:ea typeface="굴림" charset="-127"/>
                  <a:cs typeface="굴림" charset="-127"/>
                </a:rPr>
                <a:t>Template</a:t>
              </a:r>
            </a:p>
          </p:txBody>
        </p:sp>
        <p:sp>
          <p:nvSpPr>
            <p:cNvPr id="2010121" name="Rectangle 9"/>
            <p:cNvSpPr>
              <a:spLocks noChangeArrowheads="1"/>
            </p:cNvSpPr>
            <p:nvPr/>
          </p:nvSpPr>
          <p:spPr bwMode="auto">
            <a:xfrm>
              <a:off x="720" y="1056"/>
              <a:ext cx="446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010122" name="AutoShape 10"/>
          <p:cNvSpPr>
            <a:spLocks/>
          </p:cNvSpPr>
          <p:nvPr/>
        </p:nvSpPr>
        <p:spPr bwMode="auto">
          <a:xfrm rot="16200000">
            <a:off x="4343400" y="-1295400"/>
            <a:ext cx="304800" cy="6858000"/>
          </a:xfrm>
          <a:prstGeom prst="leftBrace">
            <a:avLst>
              <a:gd name="adj1" fmla="val 1875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10123" name="Text Box 11"/>
          <p:cNvSpPr txBox="1">
            <a:spLocks noChangeArrowheads="1"/>
          </p:cNvSpPr>
          <p:nvPr/>
        </p:nvSpPr>
        <p:spPr bwMode="auto">
          <a:xfrm>
            <a:off x="2941638" y="2286000"/>
            <a:ext cx="3498850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128-bit instruction bundle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00200" y="5105400"/>
            <a:ext cx="1295400" cy="152400"/>
            <a:chOff x="624" y="2976"/>
            <a:chExt cx="816" cy="96"/>
          </a:xfrm>
        </p:grpSpPr>
        <p:sp>
          <p:nvSpPr>
            <p:cNvPr id="2010125" name="Rectangle 13"/>
            <p:cNvSpPr>
              <a:spLocks noChangeArrowheads="1"/>
            </p:cNvSpPr>
            <p:nvPr/>
          </p:nvSpPr>
          <p:spPr bwMode="auto">
            <a:xfrm>
              <a:off x="62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26" name="Rectangle 14"/>
            <p:cNvSpPr>
              <a:spLocks noChangeArrowheads="1"/>
            </p:cNvSpPr>
            <p:nvPr/>
          </p:nvSpPr>
          <p:spPr bwMode="auto">
            <a:xfrm>
              <a:off x="86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27" name="Rectangle 15"/>
            <p:cNvSpPr>
              <a:spLocks noChangeArrowheads="1"/>
            </p:cNvSpPr>
            <p:nvPr/>
          </p:nvSpPr>
          <p:spPr bwMode="auto">
            <a:xfrm>
              <a:off x="110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28" name="Rectangle 16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29" name="Rectangle 17"/>
            <p:cNvSpPr>
              <a:spLocks noChangeArrowheads="1"/>
            </p:cNvSpPr>
            <p:nvPr/>
          </p:nvSpPr>
          <p:spPr bwMode="auto">
            <a:xfrm>
              <a:off x="624" y="2976"/>
              <a:ext cx="816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895600" y="5105400"/>
            <a:ext cx="1295400" cy="152400"/>
            <a:chOff x="624" y="2976"/>
            <a:chExt cx="816" cy="96"/>
          </a:xfrm>
        </p:grpSpPr>
        <p:sp>
          <p:nvSpPr>
            <p:cNvPr id="2010131" name="Rectangle 19"/>
            <p:cNvSpPr>
              <a:spLocks noChangeArrowheads="1"/>
            </p:cNvSpPr>
            <p:nvPr/>
          </p:nvSpPr>
          <p:spPr bwMode="auto">
            <a:xfrm>
              <a:off x="62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32" name="Rectangle 20"/>
            <p:cNvSpPr>
              <a:spLocks noChangeArrowheads="1"/>
            </p:cNvSpPr>
            <p:nvPr/>
          </p:nvSpPr>
          <p:spPr bwMode="auto">
            <a:xfrm>
              <a:off x="86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33" name="Rectangle 21"/>
            <p:cNvSpPr>
              <a:spLocks noChangeArrowheads="1"/>
            </p:cNvSpPr>
            <p:nvPr/>
          </p:nvSpPr>
          <p:spPr bwMode="auto">
            <a:xfrm>
              <a:off x="110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34" name="Rectangle 22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35" name="Rectangle 23"/>
            <p:cNvSpPr>
              <a:spLocks noChangeArrowheads="1"/>
            </p:cNvSpPr>
            <p:nvPr/>
          </p:nvSpPr>
          <p:spPr bwMode="auto">
            <a:xfrm>
              <a:off x="624" y="2976"/>
              <a:ext cx="816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191000" y="5105400"/>
            <a:ext cx="1295400" cy="152400"/>
            <a:chOff x="624" y="2976"/>
            <a:chExt cx="816" cy="96"/>
          </a:xfrm>
        </p:grpSpPr>
        <p:sp>
          <p:nvSpPr>
            <p:cNvPr id="2010137" name="Rectangle 25"/>
            <p:cNvSpPr>
              <a:spLocks noChangeArrowheads="1"/>
            </p:cNvSpPr>
            <p:nvPr/>
          </p:nvSpPr>
          <p:spPr bwMode="auto">
            <a:xfrm>
              <a:off x="62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38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39" name="Rectangle 27"/>
            <p:cNvSpPr>
              <a:spLocks noChangeArrowheads="1"/>
            </p:cNvSpPr>
            <p:nvPr/>
          </p:nvSpPr>
          <p:spPr bwMode="auto">
            <a:xfrm>
              <a:off x="110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40" name="Rectangle 28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41" name="Rectangle 29"/>
            <p:cNvSpPr>
              <a:spLocks noChangeArrowheads="1"/>
            </p:cNvSpPr>
            <p:nvPr/>
          </p:nvSpPr>
          <p:spPr bwMode="auto">
            <a:xfrm>
              <a:off x="624" y="2976"/>
              <a:ext cx="816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486400" y="5105400"/>
            <a:ext cx="1295400" cy="152400"/>
            <a:chOff x="624" y="2976"/>
            <a:chExt cx="816" cy="96"/>
          </a:xfrm>
        </p:grpSpPr>
        <p:sp>
          <p:nvSpPr>
            <p:cNvPr id="2010143" name="Rectangle 31"/>
            <p:cNvSpPr>
              <a:spLocks noChangeArrowheads="1"/>
            </p:cNvSpPr>
            <p:nvPr/>
          </p:nvSpPr>
          <p:spPr bwMode="auto">
            <a:xfrm>
              <a:off x="62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44" name="Rectangle 32"/>
            <p:cNvSpPr>
              <a:spLocks noChangeArrowheads="1"/>
            </p:cNvSpPr>
            <p:nvPr/>
          </p:nvSpPr>
          <p:spPr bwMode="auto">
            <a:xfrm>
              <a:off x="86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45" name="Rectangle 33"/>
            <p:cNvSpPr>
              <a:spLocks noChangeArrowheads="1"/>
            </p:cNvSpPr>
            <p:nvPr/>
          </p:nvSpPr>
          <p:spPr bwMode="auto">
            <a:xfrm>
              <a:off x="110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46" name="Rectangle 34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47" name="Rectangle 35"/>
            <p:cNvSpPr>
              <a:spLocks noChangeArrowheads="1"/>
            </p:cNvSpPr>
            <p:nvPr/>
          </p:nvSpPr>
          <p:spPr bwMode="auto">
            <a:xfrm>
              <a:off x="624" y="2976"/>
              <a:ext cx="816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6781800" y="5105400"/>
            <a:ext cx="1295400" cy="152400"/>
            <a:chOff x="624" y="2976"/>
            <a:chExt cx="816" cy="96"/>
          </a:xfrm>
        </p:grpSpPr>
        <p:sp>
          <p:nvSpPr>
            <p:cNvPr id="2010149" name="Rectangle 37"/>
            <p:cNvSpPr>
              <a:spLocks noChangeArrowheads="1"/>
            </p:cNvSpPr>
            <p:nvPr/>
          </p:nvSpPr>
          <p:spPr bwMode="auto">
            <a:xfrm>
              <a:off x="62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50" name="Rectangle 38"/>
            <p:cNvSpPr>
              <a:spLocks noChangeArrowheads="1"/>
            </p:cNvSpPr>
            <p:nvPr/>
          </p:nvSpPr>
          <p:spPr bwMode="auto">
            <a:xfrm>
              <a:off x="86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51" name="Rectangle 39"/>
            <p:cNvSpPr>
              <a:spLocks noChangeArrowheads="1"/>
            </p:cNvSpPr>
            <p:nvPr/>
          </p:nvSpPr>
          <p:spPr bwMode="auto">
            <a:xfrm>
              <a:off x="1104" y="2976"/>
              <a:ext cx="240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52" name="Rectangle 40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0153" name="Rectangle 41"/>
            <p:cNvSpPr>
              <a:spLocks noChangeArrowheads="1"/>
            </p:cNvSpPr>
            <p:nvPr/>
          </p:nvSpPr>
          <p:spPr bwMode="auto">
            <a:xfrm>
              <a:off x="624" y="2976"/>
              <a:ext cx="816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010154" name="AutoShape 42"/>
          <p:cNvSpPr>
            <a:spLocks/>
          </p:cNvSpPr>
          <p:nvPr/>
        </p:nvSpPr>
        <p:spPr bwMode="auto">
          <a:xfrm rot="16200000">
            <a:off x="3771900" y="3619500"/>
            <a:ext cx="304800" cy="3733800"/>
          </a:xfrm>
          <a:prstGeom prst="leftBrace">
            <a:avLst>
              <a:gd name="adj1" fmla="val 102083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10155" name="AutoShape 43"/>
          <p:cNvSpPr>
            <a:spLocks/>
          </p:cNvSpPr>
          <p:nvPr/>
        </p:nvSpPr>
        <p:spPr bwMode="auto">
          <a:xfrm rot="16200000">
            <a:off x="6096000" y="5105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10156" name="AutoShape 44"/>
          <p:cNvSpPr>
            <a:spLocks/>
          </p:cNvSpPr>
          <p:nvPr/>
        </p:nvSpPr>
        <p:spPr bwMode="auto">
          <a:xfrm rot="16200000">
            <a:off x="7505700" y="46101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10157" name="AutoShape 45"/>
          <p:cNvSpPr>
            <a:spLocks/>
          </p:cNvSpPr>
          <p:nvPr/>
        </p:nvSpPr>
        <p:spPr bwMode="auto">
          <a:xfrm rot="16200000">
            <a:off x="1295400" y="49530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10158" name="Text Box 46"/>
          <p:cNvSpPr txBox="1">
            <a:spLocks noChangeArrowheads="1"/>
          </p:cNvSpPr>
          <p:nvPr/>
        </p:nvSpPr>
        <p:spPr bwMode="auto">
          <a:xfrm>
            <a:off x="3489325" y="5634038"/>
            <a:ext cx="992188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i</a:t>
            </a:r>
          </a:p>
        </p:txBody>
      </p:sp>
      <p:sp>
        <p:nvSpPr>
          <p:cNvPr id="2010159" name="Text Box 47"/>
          <p:cNvSpPr txBox="1">
            <a:spLocks noChangeArrowheads="1"/>
          </p:cNvSpPr>
          <p:nvPr/>
        </p:nvSpPr>
        <p:spPr bwMode="auto">
          <a:xfrm>
            <a:off x="5510213" y="5634038"/>
            <a:ext cx="1325562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i+1</a:t>
            </a:r>
          </a:p>
        </p:txBody>
      </p:sp>
      <p:sp>
        <p:nvSpPr>
          <p:cNvPr id="2010160" name="Text Box 48"/>
          <p:cNvSpPr txBox="1">
            <a:spLocks noChangeArrowheads="1"/>
          </p:cNvSpPr>
          <p:nvPr/>
        </p:nvSpPr>
        <p:spPr bwMode="auto">
          <a:xfrm>
            <a:off x="6958013" y="5634038"/>
            <a:ext cx="1325562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i+2</a:t>
            </a:r>
          </a:p>
        </p:txBody>
      </p:sp>
      <p:sp>
        <p:nvSpPr>
          <p:cNvPr id="2010161" name="Text Box 49"/>
          <p:cNvSpPr txBox="1">
            <a:spLocks noChangeArrowheads="1"/>
          </p:cNvSpPr>
          <p:nvPr/>
        </p:nvSpPr>
        <p:spPr bwMode="auto">
          <a:xfrm>
            <a:off x="698500" y="5634038"/>
            <a:ext cx="1241425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group i-1</a:t>
            </a:r>
          </a:p>
        </p:txBody>
      </p:sp>
      <p:sp>
        <p:nvSpPr>
          <p:cNvPr id="2010162" name="Text Box 50"/>
          <p:cNvSpPr txBox="1">
            <a:spLocks noChangeArrowheads="1"/>
          </p:cNvSpPr>
          <p:nvPr/>
        </p:nvSpPr>
        <p:spPr bwMode="auto">
          <a:xfrm>
            <a:off x="2944813" y="4719638"/>
            <a:ext cx="1116012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bundle j</a:t>
            </a:r>
          </a:p>
        </p:txBody>
      </p:sp>
      <p:sp>
        <p:nvSpPr>
          <p:cNvPr id="2010163" name="Text Box 51"/>
          <p:cNvSpPr txBox="1">
            <a:spLocks noChangeArrowheads="1"/>
          </p:cNvSpPr>
          <p:nvPr/>
        </p:nvSpPr>
        <p:spPr bwMode="auto">
          <a:xfrm>
            <a:off x="4127500" y="4719638"/>
            <a:ext cx="1449388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bundle j+1</a:t>
            </a:r>
          </a:p>
        </p:txBody>
      </p:sp>
      <p:sp>
        <p:nvSpPr>
          <p:cNvPr id="2010164" name="Text Box 52"/>
          <p:cNvSpPr txBox="1">
            <a:spLocks noChangeArrowheads="1"/>
          </p:cNvSpPr>
          <p:nvPr/>
        </p:nvSpPr>
        <p:spPr bwMode="auto">
          <a:xfrm>
            <a:off x="5422900" y="4719638"/>
            <a:ext cx="1449388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bundle j+2</a:t>
            </a:r>
          </a:p>
        </p:txBody>
      </p:sp>
      <p:sp>
        <p:nvSpPr>
          <p:cNvPr id="2010165" name="Text Box 53"/>
          <p:cNvSpPr txBox="1">
            <a:spLocks noChangeArrowheads="1"/>
          </p:cNvSpPr>
          <p:nvPr/>
        </p:nvSpPr>
        <p:spPr bwMode="auto">
          <a:xfrm>
            <a:off x="1625600" y="4719638"/>
            <a:ext cx="1365250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bundle j-1</a:t>
            </a:r>
          </a:p>
        </p:txBody>
      </p:sp>
    </p:spTree>
    <p:extLst>
      <p:ext uri="{BB962C8B-B14F-4D97-AF65-F5344CB8AC3E}">
        <p14:creationId xmlns:p14="http://schemas.microsoft.com/office/powerpoint/2010/main" val="402669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IA-64 Registers</a:t>
            </a:r>
          </a:p>
        </p:txBody>
      </p:sp>
      <p:sp>
        <p:nvSpPr>
          <p:cNvPr id="20121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128 General Purpose 64-bit Integer Registers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128 General Purpose 64/80-bit Floating Point Registers</a:t>
            </a:r>
          </a:p>
          <a:p>
            <a:r>
              <a:rPr lang="en-US" altLang="ko-KR" dirty="0">
                <a:ea typeface="굴림" charset="-127"/>
                <a:cs typeface="굴림" charset="-127"/>
              </a:rPr>
              <a:t>64 1-bit Predicate Registers</a:t>
            </a:r>
          </a:p>
          <a:p>
            <a:endParaRPr lang="en-US" altLang="ko-KR" dirty="0">
              <a:ea typeface="굴림" charset="-127"/>
              <a:cs typeface="굴림" charset="-127"/>
            </a:endParaRPr>
          </a:p>
          <a:p>
            <a:r>
              <a:rPr lang="en-US" altLang="ko-KR" dirty="0" err="1">
                <a:ea typeface="굴림" charset="-127"/>
                <a:cs typeface="굴림" charset="-127"/>
              </a:rPr>
              <a:t>GPRs</a:t>
            </a:r>
            <a:r>
              <a:rPr lang="en-US" altLang="ko-KR" dirty="0">
                <a:ea typeface="굴림" charset="-127"/>
                <a:cs typeface="굴림" charset="-127"/>
              </a:rPr>
              <a:t> “rotate” to reduce code size for software pipelined loops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Rotation is a simple form of register renaming allowing one instruction to address different physical registers on each iteration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5375E0F-C136-094D-ACBA-3C6921735437}" type="slidenum">
              <a:rPr lang="en-US"/>
              <a:pPr/>
              <a:t>24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2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Rotating Register Files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4031-1B0A-B24C-BEEC-531734827789}" type="slidenum">
              <a:rPr lang="en-US">
                <a:solidFill>
                  <a:srgbClr val="00AE00"/>
                </a:solidFill>
              </a:rPr>
              <a:pPr/>
              <a:t>25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999875" name="Text Box 3"/>
          <p:cNvSpPr txBox="1">
            <a:spLocks noChangeArrowheads="1"/>
          </p:cNvSpPr>
          <p:nvPr/>
        </p:nvSpPr>
        <p:spPr bwMode="auto">
          <a:xfrm>
            <a:off x="457200" y="2068939"/>
            <a:ext cx="8077200" cy="8309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Problems: Scheduled loops require lots of registers, </a:t>
            </a:r>
            <a:b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                Lots of duplicated code in prolog, epilog</a:t>
            </a:r>
            <a:endParaRPr lang="en-US" altLang="ko-KR" sz="1800" dirty="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1999876" name="Text Box 4"/>
          <p:cNvSpPr txBox="1">
            <a:spLocks noChangeArrowheads="1"/>
          </p:cNvSpPr>
          <p:nvPr/>
        </p:nvSpPr>
        <p:spPr bwMode="auto">
          <a:xfrm>
            <a:off x="457200" y="4234805"/>
            <a:ext cx="8132763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Solution: Allocate new set of registers for each loop iteration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8305800" y="6619875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eaLnBrk="1" hangingPunct="1"/>
            <a:fld id="{B5375E0F-C136-094D-ACBA-3C6921735437}" type="slidenum">
              <a:rPr lang="en-US" smtClean="0">
                <a:solidFill>
                  <a:prstClr val="black"/>
                </a:solidFill>
              </a:rPr>
              <a:pPr eaLnBrk="1" hangingPunct="1"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98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Rotating Register File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7B1-A894-F44F-97A0-99BEC54A7453}" type="slidenum">
              <a:rPr lang="en-US">
                <a:solidFill>
                  <a:srgbClr val="00AE00"/>
                </a:solidFill>
              </a:rPr>
              <a:pPr/>
              <a:t>26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916140" y="1628775"/>
            <a:ext cx="4408460" cy="1828800"/>
            <a:chOff x="1916140" y="838200"/>
            <a:chExt cx="4408460" cy="1828800"/>
          </a:xfrm>
        </p:grpSpPr>
        <p:grpSp>
          <p:nvGrpSpPr>
            <p:cNvPr id="2001923" name="Group 3"/>
            <p:cNvGrpSpPr>
              <a:grpSpLocks/>
            </p:cNvGrpSpPr>
            <p:nvPr/>
          </p:nvGrpSpPr>
          <p:grpSpPr bwMode="auto">
            <a:xfrm>
              <a:off x="4724400" y="838200"/>
              <a:ext cx="1600200" cy="1828800"/>
              <a:chOff x="1728" y="1776"/>
              <a:chExt cx="1008" cy="1152"/>
            </a:xfrm>
          </p:grpSpPr>
          <p:sp>
            <p:nvSpPr>
              <p:cNvPr id="2001924" name="Rectangle 4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P0</a:t>
                </a:r>
              </a:p>
            </p:txBody>
          </p:sp>
          <p:sp>
            <p:nvSpPr>
              <p:cNvPr id="2001925" name="Rectangle 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P1</a:t>
                </a:r>
              </a:p>
            </p:txBody>
          </p:sp>
          <p:sp>
            <p:nvSpPr>
              <p:cNvPr id="2001926" name="Rectangle 6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P2</a:t>
                </a:r>
              </a:p>
            </p:txBody>
          </p:sp>
          <p:sp>
            <p:nvSpPr>
              <p:cNvPr id="2001927" name="Rectangle 7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P3</a:t>
                </a:r>
              </a:p>
            </p:txBody>
          </p:sp>
          <p:sp>
            <p:nvSpPr>
              <p:cNvPr id="2001928" name="Rectangle 8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P4</a:t>
                </a:r>
              </a:p>
            </p:txBody>
          </p:sp>
          <p:sp>
            <p:nvSpPr>
              <p:cNvPr id="2001929" name="Rectangle 9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P5</a:t>
                </a:r>
              </a:p>
            </p:txBody>
          </p:sp>
          <p:sp>
            <p:nvSpPr>
              <p:cNvPr id="2001930" name="Rectangle 10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P6</a:t>
                </a:r>
              </a:p>
            </p:txBody>
          </p:sp>
          <p:sp>
            <p:nvSpPr>
              <p:cNvPr id="2001931" name="Rectangle 11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P7</a:t>
                </a:r>
              </a:p>
            </p:txBody>
          </p:sp>
        </p:grpSp>
        <p:sp>
          <p:nvSpPr>
            <p:cNvPr id="2001932" name="Rectangle 12"/>
            <p:cNvSpPr>
              <a:spLocks noChangeArrowheads="1"/>
            </p:cNvSpPr>
            <p:nvPr/>
          </p:nvSpPr>
          <p:spPr bwMode="auto">
            <a:xfrm>
              <a:off x="2514600" y="1371600"/>
              <a:ext cx="1600200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dirty="0">
                  <a:solidFill>
                    <a:srgbClr val="660066"/>
                  </a:solidFill>
                  <a:latin typeface="Calibri"/>
                  <a:ea typeface="굴림" charset="-127"/>
                  <a:cs typeface="Calibri"/>
                </a:rPr>
                <a:t>RRB=3</a:t>
              </a:r>
            </a:p>
          </p:txBody>
        </p:sp>
        <p:sp>
          <p:nvSpPr>
            <p:cNvPr id="2001933" name="Line 13"/>
            <p:cNvSpPr>
              <a:spLocks noChangeShapeType="1"/>
            </p:cNvSpPr>
            <p:nvPr/>
          </p:nvSpPr>
          <p:spPr bwMode="auto">
            <a:xfrm>
              <a:off x="3352800" y="1600200"/>
              <a:ext cx="0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34" name="Oval 14"/>
            <p:cNvSpPr>
              <a:spLocks noChangeArrowheads="1"/>
            </p:cNvSpPr>
            <p:nvPr/>
          </p:nvSpPr>
          <p:spPr bwMode="auto">
            <a:xfrm>
              <a:off x="3124200" y="2057400"/>
              <a:ext cx="455613" cy="420688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>
                  <a:solidFill>
                    <a:srgbClr val="660066"/>
                  </a:solidFill>
                  <a:latin typeface="Calibri"/>
                  <a:ea typeface="굴림" charset="-127"/>
                  <a:cs typeface="Calibri"/>
                </a:rPr>
                <a:t>+</a:t>
              </a:r>
            </a:p>
          </p:txBody>
        </p:sp>
        <p:sp>
          <p:nvSpPr>
            <p:cNvPr id="2001935" name="Text Box 15"/>
            <p:cNvSpPr txBox="1">
              <a:spLocks noChangeArrowheads="1"/>
            </p:cNvSpPr>
            <p:nvPr/>
          </p:nvSpPr>
          <p:spPr bwMode="auto">
            <a:xfrm>
              <a:off x="1916140" y="2057400"/>
              <a:ext cx="453970" cy="4001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660066"/>
                  </a:solidFill>
                  <a:latin typeface="Calibri"/>
                  <a:ea typeface="굴림" charset="-127"/>
                  <a:cs typeface="Calibri"/>
                </a:rPr>
                <a:t>R1</a:t>
              </a:r>
            </a:p>
          </p:txBody>
        </p:sp>
        <p:sp>
          <p:nvSpPr>
            <p:cNvPr id="2001936" name="Line 16"/>
            <p:cNvSpPr>
              <a:spLocks noChangeShapeType="1"/>
            </p:cNvSpPr>
            <p:nvPr/>
          </p:nvSpPr>
          <p:spPr bwMode="auto">
            <a:xfrm>
              <a:off x="2362200" y="2286000"/>
              <a:ext cx="7620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37" name="Line 17"/>
            <p:cNvSpPr>
              <a:spLocks noChangeShapeType="1"/>
            </p:cNvSpPr>
            <p:nvPr/>
          </p:nvSpPr>
          <p:spPr bwMode="auto">
            <a:xfrm flipV="1">
              <a:off x="3581400" y="1676400"/>
              <a:ext cx="1143000" cy="533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2001938" name="Text Box 18"/>
          <p:cNvSpPr txBox="1">
            <a:spLocks noChangeArrowheads="1"/>
          </p:cNvSpPr>
          <p:nvPr/>
        </p:nvSpPr>
        <p:spPr bwMode="auto">
          <a:xfrm>
            <a:off x="990600" y="3886200"/>
            <a:ext cx="6934200" cy="132343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Rotating Register Base (RRB) register points to base of current register set.  Value added on to logical register </a:t>
            </a:r>
            <a:r>
              <a:rPr lang="en-US" altLang="ko-KR" sz="2000" dirty="0" err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specifier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 to give physical register number.  Usually, split into rotating and non-rotating registers.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 bwMode="auto">
          <a:xfrm>
            <a:off x="8305800" y="6619875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eaLnBrk="1" hangingPunct="1"/>
            <a:fld id="{B5375E0F-C136-094D-ACBA-3C6921735437}" type="slidenum">
              <a:rPr lang="en-US" smtClean="0">
                <a:solidFill>
                  <a:prstClr val="black"/>
                </a:solidFill>
              </a:rPr>
              <a:pPr eaLnBrk="1" hangingPunct="1"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8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Rotating Register File</a:t>
            </a:r>
            <a:br>
              <a:rPr lang="en-US" altLang="ko-KR" dirty="0">
                <a:ea typeface="굴림" charset="-127"/>
                <a:cs typeface="굴림" charset="-127"/>
              </a:rPr>
            </a:br>
            <a:r>
              <a:rPr lang="en-US" altLang="ko-KR" sz="2400" dirty="0">
                <a:ea typeface="굴림" charset="-127"/>
                <a:cs typeface="굴림" charset="-127"/>
              </a:rPr>
              <a:t>(Previous Loop Example)</a:t>
            </a:r>
          </a:p>
        </p:txBody>
      </p:sp>
      <p:sp>
        <p:nvSpPr>
          <p:cNvPr id="1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7C35-D898-2947-A0AF-9E7ECCEEC26B}" type="slidenum">
              <a:rPr lang="en-US">
                <a:solidFill>
                  <a:srgbClr val="00AE00"/>
                </a:solidFill>
              </a:rPr>
              <a:pPr/>
              <a:t>27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003971" name="Group 3"/>
          <p:cNvGrpSpPr>
            <a:grpSpLocks/>
          </p:cNvGrpSpPr>
          <p:nvPr/>
        </p:nvGrpSpPr>
        <p:grpSpPr bwMode="auto">
          <a:xfrm>
            <a:off x="1371600" y="2895600"/>
            <a:ext cx="5715000" cy="381000"/>
            <a:chOff x="816" y="1920"/>
            <a:chExt cx="3600" cy="240"/>
          </a:xfrm>
        </p:grpSpPr>
        <p:grpSp>
          <p:nvGrpSpPr>
            <p:cNvPr id="2003972" name="Group 4"/>
            <p:cNvGrpSpPr>
              <a:grpSpLocks/>
            </p:cNvGrpSpPr>
            <p:nvPr/>
          </p:nvGrpSpPr>
          <p:grpSpPr bwMode="auto">
            <a:xfrm>
              <a:off x="3600" y="1920"/>
              <a:ext cx="807" cy="240"/>
              <a:chOff x="768" y="1680"/>
              <a:chExt cx="1200" cy="240"/>
            </a:xfrm>
          </p:grpSpPr>
          <p:sp>
            <p:nvSpPr>
              <p:cNvPr id="2003973" name="Rectangle 5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3974" name="Text Box 6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3975" name="Group 7"/>
            <p:cNvGrpSpPr>
              <a:grpSpLocks/>
            </p:cNvGrpSpPr>
            <p:nvPr/>
          </p:nvGrpSpPr>
          <p:grpSpPr bwMode="auto">
            <a:xfrm>
              <a:off x="2832" y="1920"/>
              <a:ext cx="768" cy="240"/>
              <a:chOff x="768" y="1680"/>
              <a:chExt cx="1200" cy="240"/>
            </a:xfrm>
          </p:grpSpPr>
          <p:sp>
            <p:nvSpPr>
              <p:cNvPr id="2003976" name="Rectangle 8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3977" name="Text Box 9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944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f9, ()</a:t>
                </a:r>
              </a:p>
            </p:txBody>
          </p:sp>
        </p:grpSp>
        <p:grpSp>
          <p:nvGrpSpPr>
            <p:cNvPr id="2003978" name="Group 10"/>
            <p:cNvGrpSpPr>
              <a:grpSpLocks/>
            </p:cNvGrpSpPr>
            <p:nvPr/>
          </p:nvGrpSpPr>
          <p:grpSpPr bwMode="auto">
            <a:xfrm>
              <a:off x="1632" y="1920"/>
              <a:ext cx="1200" cy="240"/>
              <a:chOff x="768" y="1920"/>
              <a:chExt cx="1200" cy="240"/>
            </a:xfrm>
          </p:grpSpPr>
          <p:sp>
            <p:nvSpPr>
              <p:cNvPr id="2003979" name="Rectangle 11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3980" name="Text Box 12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9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f5, f4, ...</a:t>
                </a:r>
              </a:p>
            </p:txBody>
          </p:sp>
        </p:grpSp>
        <p:grpSp>
          <p:nvGrpSpPr>
            <p:cNvPr id="2003981" name="Group 13"/>
            <p:cNvGrpSpPr>
              <a:grpSpLocks/>
            </p:cNvGrpSpPr>
            <p:nvPr/>
          </p:nvGrpSpPr>
          <p:grpSpPr bwMode="auto">
            <a:xfrm>
              <a:off x="816" y="1920"/>
              <a:ext cx="816" cy="240"/>
              <a:chOff x="768" y="1680"/>
              <a:chExt cx="1200" cy="240"/>
            </a:xfrm>
          </p:grpSpPr>
          <p:sp>
            <p:nvSpPr>
              <p:cNvPr id="2003982" name="Rectangle 14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3983" name="Text Box 1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82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f1, ()</a:t>
                </a:r>
              </a:p>
            </p:txBody>
          </p:sp>
        </p:grpSp>
        <p:sp>
          <p:nvSpPr>
            <p:cNvPr id="2003984" name="Rectangle 16"/>
            <p:cNvSpPr>
              <a:spLocks noChangeArrowheads="1"/>
            </p:cNvSpPr>
            <p:nvPr/>
          </p:nvSpPr>
          <p:spPr bwMode="auto">
            <a:xfrm>
              <a:off x="816" y="1920"/>
              <a:ext cx="360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003985" name="Group 17"/>
          <p:cNvGrpSpPr>
            <a:grpSpLocks/>
          </p:cNvGrpSpPr>
          <p:nvPr/>
        </p:nvGrpSpPr>
        <p:grpSpPr bwMode="auto">
          <a:xfrm>
            <a:off x="1219200" y="1219200"/>
            <a:ext cx="6705600" cy="1752600"/>
            <a:chOff x="720" y="864"/>
            <a:chExt cx="4224" cy="1104"/>
          </a:xfrm>
        </p:grpSpPr>
        <p:sp>
          <p:nvSpPr>
            <p:cNvPr id="2003986" name="Text Box 18"/>
            <p:cNvSpPr txBox="1">
              <a:spLocks noChangeArrowheads="1"/>
            </p:cNvSpPr>
            <p:nvPr/>
          </p:nvSpPr>
          <p:spPr bwMode="auto">
            <a:xfrm>
              <a:off x="720" y="912"/>
              <a:ext cx="1824" cy="7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Three cycle load latency encoded as difference of 3 in register specifier number (f4 - f1 = 3)</a:t>
              </a:r>
            </a:p>
          </p:txBody>
        </p:sp>
        <p:sp>
          <p:nvSpPr>
            <p:cNvPr id="2003987" name="Line 19"/>
            <p:cNvSpPr>
              <a:spLocks noChangeShapeType="1"/>
            </p:cNvSpPr>
            <p:nvPr/>
          </p:nvSpPr>
          <p:spPr bwMode="auto">
            <a:xfrm flipH="1">
              <a:off x="1200" y="1632"/>
              <a:ext cx="144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003988" name="Line 20"/>
            <p:cNvSpPr>
              <a:spLocks noChangeShapeType="1"/>
            </p:cNvSpPr>
            <p:nvPr/>
          </p:nvSpPr>
          <p:spPr bwMode="auto">
            <a:xfrm>
              <a:off x="1824" y="1632"/>
              <a:ext cx="576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003989" name="Text Box 21"/>
            <p:cNvSpPr txBox="1">
              <a:spLocks noChangeArrowheads="1"/>
            </p:cNvSpPr>
            <p:nvPr/>
          </p:nvSpPr>
          <p:spPr bwMode="auto">
            <a:xfrm>
              <a:off x="3120" y="864"/>
              <a:ext cx="1824" cy="7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Four cycle fadd latency encoded as difference of 4 in register specifier number (f9 – f5 = 4)</a:t>
              </a:r>
            </a:p>
          </p:txBody>
        </p:sp>
        <p:sp>
          <p:nvSpPr>
            <p:cNvPr id="2003990" name="Line 22"/>
            <p:cNvSpPr>
              <a:spLocks noChangeShapeType="1"/>
            </p:cNvSpPr>
            <p:nvPr/>
          </p:nvSpPr>
          <p:spPr bwMode="auto">
            <a:xfrm flipH="1">
              <a:off x="2208" y="1488"/>
              <a:ext cx="1056" cy="4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003991" name="Line 23"/>
            <p:cNvSpPr>
              <a:spLocks noChangeShapeType="1"/>
            </p:cNvSpPr>
            <p:nvPr/>
          </p:nvSpPr>
          <p:spPr bwMode="auto">
            <a:xfrm flipH="1">
              <a:off x="3264" y="1584"/>
              <a:ext cx="288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003992" name="Group 24"/>
          <p:cNvGrpSpPr>
            <a:grpSpLocks/>
          </p:cNvGrpSpPr>
          <p:nvPr/>
        </p:nvGrpSpPr>
        <p:grpSpPr bwMode="auto">
          <a:xfrm>
            <a:off x="1371600" y="3581400"/>
            <a:ext cx="6724650" cy="381000"/>
            <a:chOff x="864" y="2256"/>
            <a:chExt cx="4236" cy="240"/>
          </a:xfrm>
        </p:grpSpPr>
        <p:grpSp>
          <p:nvGrpSpPr>
            <p:cNvPr id="2003993" name="Group 25"/>
            <p:cNvGrpSpPr>
              <a:grpSpLocks/>
            </p:cNvGrpSpPr>
            <p:nvPr/>
          </p:nvGrpSpPr>
          <p:grpSpPr bwMode="auto">
            <a:xfrm>
              <a:off x="3648" y="2256"/>
              <a:ext cx="807" cy="240"/>
              <a:chOff x="768" y="1680"/>
              <a:chExt cx="1200" cy="240"/>
            </a:xfrm>
          </p:grpSpPr>
          <p:sp>
            <p:nvSpPr>
              <p:cNvPr id="2003994" name="Rectangle 26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3995" name="Text Box 27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3996" name="Group 28"/>
            <p:cNvGrpSpPr>
              <a:grpSpLocks/>
            </p:cNvGrpSpPr>
            <p:nvPr/>
          </p:nvGrpSpPr>
          <p:grpSpPr bwMode="auto">
            <a:xfrm>
              <a:off x="2880" y="2256"/>
              <a:ext cx="801" cy="240"/>
              <a:chOff x="768" y="1680"/>
              <a:chExt cx="1252" cy="240"/>
            </a:xfrm>
          </p:grpSpPr>
          <p:sp>
            <p:nvSpPr>
              <p:cNvPr id="2003997" name="Rectangle 29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3998" name="Text Box 30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P17, ()</a:t>
                </a:r>
              </a:p>
            </p:txBody>
          </p:sp>
        </p:grpSp>
        <p:grpSp>
          <p:nvGrpSpPr>
            <p:cNvPr id="2003999" name="Group 31"/>
            <p:cNvGrpSpPr>
              <a:grpSpLocks/>
            </p:cNvGrpSpPr>
            <p:nvPr/>
          </p:nvGrpSpPr>
          <p:grpSpPr bwMode="auto">
            <a:xfrm>
              <a:off x="1680" y="2256"/>
              <a:ext cx="1200" cy="240"/>
              <a:chOff x="768" y="1920"/>
              <a:chExt cx="1200" cy="240"/>
            </a:xfrm>
          </p:grpSpPr>
          <p:sp>
            <p:nvSpPr>
              <p:cNvPr id="2004000" name="Rectangle 32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01" name="Text Box 33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106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P13, P12,</a:t>
                </a:r>
              </a:p>
            </p:txBody>
          </p:sp>
        </p:grpSp>
        <p:grpSp>
          <p:nvGrpSpPr>
            <p:cNvPr id="2004002" name="Group 34"/>
            <p:cNvGrpSpPr>
              <a:grpSpLocks/>
            </p:cNvGrpSpPr>
            <p:nvPr/>
          </p:nvGrpSpPr>
          <p:grpSpPr bwMode="auto">
            <a:xfrm>
              <a:off x="864" y="2256"/>
              <a:ext cx="816" cy="240"/>
              <a:chOff x="768" y="1680"/>
              <a:chExt cx="1200" cy="240"/>
            </a:xfrm>
          </p:grpSpPr>
          <p:sp>
            <p:nvSpPr>
              <p:cNvPr id="2004003" name="Rectangle 35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04" name="Text Box 36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P9, ()</a:t>
                </a:r>
              </a:p>
            </p:txBody>
          </p:sp>
        </p:grpSp>
        <p:sp>
          <p:nvSpPr>
            <p:cNvPr id="2004005" name="Text Box 37"/>
            <p:cNvSpPr txBox="1">
              <a:spLocks noChangeArrowheads="1"/>
            </p:cNvSpPr>
            <p:nvPr/>
          </p:nvSpPr>
          <p:spPr bwMode="auto">
            <a:xfrm>
              <a:off x="4516" y="225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RRB=8</a:t>
              </a:r>
            </a:p>
          </p:txBody>
        </p:sp>
      </p:grpSp>
      <p:grpSp>
        <p:nvGrpSpPr>
          <p:cNvPr id="2004006" name="Group 38"/>
          <p:cNvGrpSpPr>
            <a:grpSpLocks/>
          </p:cNvGrpSpPr>
          <p:nvPr/>
        </p:nvGrpSpPr>
        <p:grpSpPr bwMode="auto">
          <a:xfrm>
            <a:off x="1371600" y="3962400"/>
            <a:ext cx="6724650" cy="381000"/>
            <a:chOff x="864" y="2496"/>
            <a:chExt cx="4236" cy="240"/>
          </a:xfrm>
        </p:grpSpPr>
        <p:grpSp>
          <p:nvGrpSpPr>
            <p:cNvPr id="2004007" name="Group 39"/>
            <p:cNvGrpSpPr>
              <a:grpSpLocks/>
            </p:cNvGrpSpPr>
            <p:nvPr/>
          </p:nvGrpSpPr>
          <p:grpSpPr bwMode="auto">
            <a:xfrm>
              <a:off x="3648" y="2496"/>
              <a:ext cx="807" cy="240"/>
              <a:chOff x="768" y="1680"/>
              <a:chExt cx="1200" cy="240"/>
            </a:xfrm>
          </p:grpSpPr>
          <p:sp>
            <p:nvSpPr>
              <p:cNvPr id="2004008" name="Rectangle 40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09" name="Text Box 41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10" name="Group 42"/>
            <p:cNvGrpSpPr>
              <a:grpSpLocks/>
            </p:cNvGrpSpPr>
            <p:nvPr/>
          </p:nvGrpSpPr>
          <p:grpSpPr bwMode="auto">
            <a:xfrm>
              <a:off x="2880" y="2496"/>
              <a:ext cx="801" cy="240"/>
              <a:chOff x="768" y="1680"/>
              <a:chExt cx="1252" cy="240"/>
            </a:xfrm>
          </p:grpSpPr>
          <p:sp>
            <p:nvSpPr>
              <p:cNvPr id="2004011" name="Rectangle 43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12" name="Text Box 44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P16, ()</a:t>
                </a:r>
              </a:p>
            </p:txBody>
          </p:sp>
        </p:grpSp>
        <p:grpSp>
          <p:nvGrpSpPr>
            <p:cNvPr id="2004013" name="Group 45"/>
            <p:cNvGrpSpPr>
              <a:grpSpLocks/>
            </p:cNvGrpSpPr>
            <p:nvPr/>
          </p:nvGrpSpPr>
          <p:grpSpPr bwMode="auto">
            <a:xfrm>
              <a:off x="1680" y="2496"/>
              <a:ext cx="1200" cy="240"/>
              <a:chOff x="768" y="1920"/>
              <a:chExt cx="1200" cy="240"/>
            </a:xfrm>
          </p:grpSpPr>
          <p:sp>
            <p:nvSpPr>
              <p:cNvPr id="2004014" name="Rectangle 46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15" name="Text Box 47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106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P12, P11,</a:t>
                </a:r>
              </a:p>
            </p:txBody>
          </p:sp>
        </p:grpSp>
        <p:grpSp>
          <p:nvGrpSpPr>
            <p:cNvPr id="2004016" name="Group 48"/>
            <p:cNvGrpSpPr>
              <a:grpSpLocks/>
            </p:cNvGrpSpPr>
            <p:nvPr/>
          </p:nvGrpSpPr>
          <p:grpSpPr bwMode="auto">
            <a:xfrm>
              <a:off x="864" y="2496"/>
              <a:ext cx="816" cy="240"/>
              <a:chOff x="768" y="1680"/>
              <a:chExt cx="1200" cy="240"/>
            </a:xfrm>
          </p:grpSpPr>
          <p:sp>
            <p:nvSpPr>
              <p:cNvPr id="2004017" name="Rectangle 49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18" name="Text Box 50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P8, ()</a:t>
                </a:r>
              </a:p>
            </p:txBody>
          </p:sp>
        </p:grpSp>
        <p:sp>
          <p:nvSpPr>
            <p:cNvPr id="2004019" name="Text Box 51"/>
            <p:cNvSpPr txBox="1">
              <a:spLocks noChangeArrowheads="1"/>
            </p:cNvSpPr>
            <p:nvPr/>
          </p:nvSpPr>
          <p:spPr bwMode="auto">
            <a:xfrm>
              <a:off x="4516" y="249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RRB=7</a:t>
              </a:r>
            </a:p>
          </p:txBody>
        </p:sp>
      </p:grpSp>
      <p:grpSp>
        <p:nvGrpSpPr>
          <p:cNvPr id="2004020" name="Group 52"/>
          <p:cNvGrpSpPr>
            <a:grpSpLocks/>
          </p:cNvGrpSpPr>
          <p:nvPr/>
        </p:nvGrpSpPr>
        <p:grpSpPr bwMode="auto">
          <a:xfrm>
            <a:off x="1371600" y="4343400"/>
            <a:ext cx="6724650" cy="381000"/>
            <a:chOff x="864" y="2736"/>
            <a:chExt cx="4236" cy="240"/>
          </a:xfrm>
        </p:grpSpPr>
        <p:grpSp>
          <p:nvGrpSpPr>
            <p:cNvPr id="2004021" name="Group 53"/>
            <p:cNvGrpSpPr>
              <a:grpSpLocks/>
            </p:cNvGrpSpPr>
            <p:nvPr/>
          </p:nvGrpSpPr>
          <p:grpSpPr bwMode="auto">
            <a:xfrm>
              <a:off x="3648" y="2736"/>
              <a:ext cx="807" cy="240"/>
              <a:chOff x="768" y="1680"/>
              <a:chExt cx="1200" cy="240"/>
            </a:xfrm>
          </p:grpSpPr>
          <p:sp>
            <p:nvSpPr>
              <p:cNvPr id="2004022" name="Rectangle 54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23" name="Text Box 55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24" name="Group 56"/>
            <p:cNvGrpSpPr>
              <a:grpSpLocks/>
            </p:cNvGrpSpPr>
            <p:nvPr/>
          </p:nvGrpSpPr>
          <p:grpSpPr bwMode="auto">
            <a:xfrm>
              <a:off x="2880" y="2736"/>
              <a:ext cx="801" cy="240"/>
              <a:chOff x="768" y="1680"/>
              <a:chExt cx="1252" cy="240"/>
            </a:xfrm>
          </p:grpSpPr>
          <p:sp>
            <p:nvSpPr>
              <p:cNvPr id="2004025" name="Rectangle 57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26" name="Text Box 58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P15, ()</a:t>
                </a:r>
              </a:p>
            </p:txBody>
          </p:sp>
        </p:grpSp>
        <p:grpSp>
          <p:nvGrpSpPr>
            <p:cNvPr id="2004027" name="Group 59"/>
            <p:cNvGrpSpPr>
              <a:grpSpLocks/>
            </p:cNvGrpSpPr>
            <p:nvPr/>
          </p:nvGrpSpPr>
          <p:grpSpPr bwMode="auto">
            <a:xfrm>
              <a:off x="1680" y="2736"/>
              <a:ext cx="1200" cy="240"/>
              <a:chOff x="768" y="1920"/>
              <a:chExt cx="1200" cy="240"/>
            </a:xfrm>
          </p:grpSpPr>
          <p:sp>
            <p:nvSpPr>
              <p:cNvPr id="2004028" name="Rectangle 60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29" name="Text Box 61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106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P11, P10,</a:t>
                </a:r>
              </a:p>
            </p:txBody>
          </p:sp>
        </p:grpSp>
        <p:grpSp>
          <p:nvGrpSpPr>
            <p:cNvPr id="2004030" name="Group 62"/>
            <p:cNvGrpSpPr>
              <a:grpSpLocks/>
            </p:cNvGrpSpPr>
            <p:nvPr/>
          </p:nvGrpSpPr>
          <p:grpSpPr bwMode="auto">
            <a:xfrm>
              <a:off x="864" y="2736"/>
              <a:ext cx="816" cy="240"/>
              <a:chOff x="768" y="1680"/>
              <a:chExt cx="1200" cy="240"/>
            </a:xfrm>
          </p:grpSpPr>
          <p:sp>
            <p:nvSpPr>
              <p:cNvPr id="2004031" name="Rectangle 63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32" name="Text Box 64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P7, ()</a:t>
                </a:r>
              </a:p>
            </p:txBody>
          </p:sp>
        </p:grpSp>
        <p:sp>
          <p:nvSpPr>
            <p:cNvPr id="2004033" name="Text Box 65"/>
            <p:cNvSpPr txBox="1">
              <a:spLocks noChangeArrowheads="1"/>
            </p:cNvSpPr>
            <p:nvPr/>
          </p:nvSpPr>
          <p:spPr bwMode="auto">
            <a:xfrm>
              <a:off x="4516" y="273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RRB=6</a:t>
              </a:r>
            </a:p>
          </p:txBody>
        </p:sp>
      </p:grpSp>
      <p:grpSp>
        <p:nvGrpSpPr>
          <p:cNvPr id="2004034" name="Group 66"/>
          <p:cNvGrpSpPr>
            <a:grpSpLocks/>
          </p:cNvGrpSpPr>
          <p:nvPr/>
        </p:nvGrpSpPr>
        <p:grpSpPr bwMode="auto">
          <a:xfrm>
            <a:off x="1371600" y="4724400"/>
            <a:ext cx="6724650" cy="381000"/>
            <a:chOff x="864" y="2976"/>
            <a:chExt cx="4236" cy="240"/>
          </a:xfrm>
        </p:grpSpPr>
        <p:grpSp>
          <p:nvGrpSpPr>
            <p:cNvPr id="2004035" name="Group 67"/>
            <p:cNvGrpSpPr>
              <a:grpSpLocks/>
            </p:cNvGrpSpPr>
            <p:nvPr/>
          </p:nvGrpSpPr>
          <p:grpSpPr bwMode="auto">
            <a:xfrm>
              <a:off x="3648" y="2976"/>
              <a:ext cx="807" cy="240"/>
              <a:chOff x="768" y="1680"/>
              <a:chExt cx="1200" cy="240"/>
            </a:xfrm>
          </p:grpSpPr>
          <p:sp>
            <p:nvSpPr>
              <p:cNvPr id="2004036" name="Rectangle 68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37" name="Text Box 69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38" name="Group 70"/>
            <p:cNvGrpSpPr>
              <a:grpSpLocks/>
            </p:cNvGrpSpPr>
            <p:nvPr/>
          </p:nvGrpSpPr>
          <p:grpSpPr bwMode="auto">
            <a:xfrm>
              <a:off x="2880" y="2976"/>
              <a:ext cx="801" cy="240"/>
              <a:chOff x="768" y="1680"/>
              <a:chExt cx="1252" cy="240"/>
            </a:xfrm>
          </p:grpSpPr>
          <p:sp>
            <p:nvSpPr>
              <p:cNvPr id="2004039" name="Rectangle 71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40" name="Text Box 72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P14, ()</a:t>
                </a:r>
              </a:p>
            </p:txBody>
          </p:sp>
        </p:grpSp>
        <p:grpSp>
          <p:nvGrpSpPr>
            <p:cNvPr id="2004041" name="Group 73"/>
            <p:cNvGrpSpPr>
              <a:grpSpLocks/>
            </p:cNvGrpSpPr>
            <p:nvPr/>
          </p:nvGrpSpPr>
          <p:grpSpPr bwMode="auto">
            <a:xfrm>
              <a:off x="1680" y="2976"/>
              <a:ext cx="1200" cy="240"/>
              <a:chOff x="768" y="1920"/>
              <a:chExt cx="1200" cy="240"/>
            </a:xfrm>
          </p:grpSpPr>
          <p:sp>
            <p:nvSpPr>
              <p:cNvPr id="2004042" name="Rectangle 74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43" name="Text Box 75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98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P10, P9,</a:t>
                </a:r>
              </a:p>
            </p:txBody>
          </p:sp>
        </p:grpSp>
        <p:grpSp>
          <p:nvGrpSpPr>
            <p:cNvPr id="2004044" name="Group 76"/>
            <p:cNvGrpSpPr>
              <a:grpSpLocks/>
            </p:cNvGrpSpPr>
            <p:nvPr/>
          </p:nvGrpSpPr>
          <p:grpSpPr bwMode="auto">
            <a:xfrm>
              <a:off x="864" y="2976"/>
              <a:ext cx="816" cy="240"/>
              <a:chOff x="768" y="1680"/>
              <a:chExt cx="1200" cy="240"/>
            </a:xfrm>
          </p:grpSpPr>
          <p:sp>
            <p:nvSpPr>
              <p:cNvPr id="2004045" name="Rectangle 77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46" name="Text Box 78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P6, ()</a:t>
                </a:r>
              </a:p>
            </p:txBody>
          </p:sp>
        </p:grpSp>
        <p:sp>
          <p:nvSpPr>
            <p:cNvPr id="2004047" name="Text Box 79"/>
            <p:cNvSpPr txBox="1">
              <a:spLocks noChangeArrowheads="1"/>
            </p:cNvSpPr>
            <p:nvPr/>
          </p:nvSpPr>
          <p:spPr bwMode="auto">
            <a:xfrm>
              <a:off x="4516" y="297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RRB=5</a:t>
              </a:r>
            </a:p>
          </p:txBody>
        </p:sp>
      </p:grpSp>
      <p:grpSp>
        <p:nvGrpSpPr>
          <p:cNvPr id="2004048" name="Group 80"/>
          <p:cNvGrpSpPr>
            <a:grpSpLocks/>
          </p:cNvGrpSpPr>
          <p:nvPr/>
        </p:nvGrpSpPr>
        <p:grpSpPr bwMode="auto">
          <a:xfrm>
            <a:off x="1371600" y="5105400"/>
            <a:ext cx="6724650" cy="381000"/>
            <a:chOff x="864" y="3216"/>
            <a:chExt cx="4236" cy="240"/>
          </a:xfrm>
        </p:grpSpPr>
        <p:grpSp>
          <p:nvGrpSpPr>
            <p:cNvPr id="2004049" name="Group 81"/>
            <p:cNvGrpSpPr>
              <a:grpSpLocks/>
            </p:cNvGrpSpPr>
            <p:nvPr/>
          </p:nvGrpSpPr>
          <p:grpSpPr bwMode="auto">
            <a:xfrm>
              <a:off x="3648" y="3216"/>
              <a:ext cx="807" cy="240"/>
              <a:chOff x="768" y="1680"/>
              <a:chExt cx="1200" cy="240"/>
            </a:xfrm>
          </p:grpSpPr>
          <p:sp>
            <p:nvSpPr>
              <p:cNvPr id="2004050" name="Rectangle 82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51" name="Text Box 83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52" name="Group 84"/>
            <p:cNvGrpSpPr>
              <a:grpSpLocks/>
            </p:cNvGrpSpPr>
            <p:nvPr/>
          </p:nvGrpSpPr>
          <p:grpSpPr bwMode="auto">
            <a:xfrm>
              <a:off x="2880" y="3216"/>
              <a:ext cx="801" cy="240"/>
              <a:chOff x="768" y="1680"/>
              <a:chExt cx="1252" cy="240"/>
            </a:xfrm>
          </p:grpSpPr>
          <p:sp>
            <p:nvSpPr>
              <p:cNvPr id="2004053" name="Rectangle 85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54" name="Text Box 86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P13, ()</a:t>
                </a:r>
              </a:p>
            </p:txBody>
          </p:sp>
        </p:grpSp>
        <p:grpSp>
          <p:nvGrpSpPr>
            <p:cNvPr id="2004055" name="Group 87"/>
            <p:cNvGrpSpPr>
              <a:grpSpLocks/>
            </p:cNvGrpSpPr>
            <p:nvPr/>
          </p:nvGrpSpPr>
          <p:grpSpPr bwMode="auto">
            <a:xfrm>
              <a:off x="1680" y="3216"/>
              <a:ext cx="1200" cy="240"/>
              <a:chOff x="768" y="1920"/>
              <a:chExt cx="1200" cy="240"/>
            </a:xfrm>
          </p:grpSpPr>
          <p:sp>
            <p:nvSpPr>
              <p:cNvPr id="2004056" name="Rectangle 88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57" name="Text Box 89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90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P9, P8,</a:t>
                </a:r>
              </a:p>
            </p:txBody>
          </p:sp>
        </p:grpSp>
        <p:grpSp>
          <p:nvGrpSpPr>
            <p:cNvPr id="2004058" name="Group 90"/>
            <p:cNvGrpSpPr>
              <a:grpSpLocks/>
            </p:cNvGrpSpPr>
            <p:nvPr/>
          </p:nvGrpSpPr>
          <p:grpSpPr bwMode="auto">
            <a:xfrm>
              <a:off x="864" y="3216"/>
              <a:ext cx="816" cy="240"/>
              <a:chOff x="768" y="1680"/>
              <a:chExt cx="1200" cy="240"/>
            </a:xfrm>
          </p:grpSpPr>
          <p:sp>
            <p:nvSpPr>
              <p:cNvPr id="2004059" name="Rectangle 91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60" name="Text Box 92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P5, ()</a:t>
                </a:r>
              </a:p>
            </p:txBody>
          </p:sp>
        </p:grpSp>
        <p:sp>
          <p:nvSpPr>
            <p:cNvPr id="2004061" name="Text Box 93"/>
            <p:cNvSpPr txBox="1">
              <a:spLocks noChangeArrowheads="1"/>
            </p:cNvSpPr>
            <p:nvPr/>
          </p:nvSpPr>
          <p:spPr bwMode="auto">
            <a:xfrm>
              <a:off x="4516" y="321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RRB=4</a:t>
              </a:r>
            </a:p>
          </p:txBody>
        </p:sp>
      </p:grpSp>
      <p:grpSp>
        <p:nvGrpSpPr>
          <p:cNvPr id="2004062" name="Group 94"/>
          <p:cNvGrpSpPr>
            <a:grpSpLocks/>
          </p:cNvGrpSpPr>
          <p:nvPr/>
        </p:nvGrpSpPr>
        <p:grpSpPr bwMode="auto">
          <a:xfrm>
            <a:off x="1371600" y="5486400"/>
            <a:ext cx="6724650" cy="381000"/>
            <a:chOff x="864" y="3456"/>
            <a:chExt cx="4236" cy="240"/>
          </a:xfrm>
        </p:grpSpPr>
        <p:grpSp>
          <p:nvGrpSpPr>
            <p:cNvPr id="2004063" name="Group 95"/>
            <p:cNvGrpSpPr>
              <a:grpSpLocks/>
            </p:cNvGrpSpPr>
            <p:nvPr/>
          </p:nvGrpSpPr>
          <p:grpSpPr bwMode="auto">
            <a:xfrm>
              <a:off x="3648" y="3456"/>
              <a:ext cx="807" cy="240"/>
              <a:chOff x="768" y="1680"/>
              <a:chExt cx="1200" cy="240"/>
            </a:xfrm>
          </p:grpSpPr>
          <p:sp>
            <p:nvSpPr>
              <p:cNvPr id="2004064" name="Rectangle 96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65" name="Text Box 97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66" name="Group 98"/>
            <p:cNvGrpSpPr>
              <a:grpSpLocks/>
            </p:cNvGrpSpPr>
            <p:nvPr/>
          </p:nvGrpSpPr>
          <p:grpSpPr bwMode="auto">
            <a:xfrm>
              <a:off x="2880" y="3456"/>
              <a:ext cx="801" cy="240"/>
              <a:chOff x="768" y="1680"/>
              <a:chExt cx="1252" cy="240"/>
            </a:xfrm>
          </p:grpSpPr>
          <p:sp>
            <p:nvSpPr>
              <p:cNvPr id="2004067" name="Rectangle 99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68" name="Text Box 100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P12, ()</a:t>
                </a:r>
              </a:p>
            </p:txBody>
          </p:sp>
        </p:grpSp>
        <p:grpSp>
          <p:nvGrpSpPr>
            <p:cNvPr id="2004069" name="Group 101"/>
            <p:cNvGrpSpPr>
              <a:grpSpLocks/>
            </p:cNvGrpSpPr>
            <p:nvPr/>
          </p:nvGrpSpPr>
          <p:grpSpPr bwMode="auto">
            <a:xfrm>
              <a:off x="1680" y="3456"/>
              <a:ext cx="1200" cy="240"/>
              <a:chOff x="768" y="1920"/>
              <a:chExt cx="1200" cy="240"/>
            </a:xfrm>
          </p:grpSpPr>
          <p:sp>
            <p:nvSpPr>
              <p:cNvPr id="2004070" name="Rectangle 102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71" name="Text Box 103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90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P8, P7,</a:t>
                </a:r>
              </a:p>
            </p:txBody>
          </p:sp>
        </p:grpSp>
        <p:grpSp>
          <p:nvGrpSpPr>
            <p:cNvPr id="2004072" name="Group 104"/>
            <p:cNvGrpSpPr>
              <a:grpSpLocks/>
            </p:cNvGrpSpPr>
            <p:nvPr/>
          </p:nvGrpSpPr>
          <p:grpSpPr bwMode="auto">
            <a:xfrm>
              <a:off x="864" y="3456"/>
              <a:ext cx="816" cy="240"/>
              <a:chOff x="768" y="1680"/>
              <a:chExt cx="1200" cy="240"/>
            </a:xfrm>
          </p:grpSpPr>
          <p:sp>
            <p:nvSpPr>
              <p:cNvPr id="2004073" name="Rectangle 105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74" name="Text Box 106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P4, ()</a:t>
                </a:r>
              </a:p>
            </p:txBody>
          </p:sp>
        </p:grpSp>
        <p:sp>
          <p:nvSpPr>
            <p:cNvPr id="2004075" name="Text Box 107"/>
            <p:cNvSpPr txBox="1">
              <a:spLocks noChangeArrowheads="1"/>
            </p:cNvSpPr>
            <p:nvPr/>
          </p:nvSpPr>
          <p:spPr bwMode="auto">
            <a:xfrm>
              <a:off x="4516" y="345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RRB=3</a:t>
              </a:r>
            </a:p>
          </p:txBody>
        </p:sp>
      </p:grpSp>
      <p:grpSp>
        <p:nvGrpSpPr>
          <p:cNvPr id="2004076" name="Group 108"/>
          <p:cNvGrpSpPr>
            <a:grpSpLocks/>
          </p:cNvGrpSpPr>
          <p:nvPr/>
        </p:nvGrpSpPr>
        <p:grpSpPr bwMode="auto">
          <a:xfrm>
            <a:off x="1371600" y="5867400"/>
            <a:ext cx="6724650" cy="381000"/>
            <a:chOff x="864" y="3696"/>
            <a:chExt cx="4236" cy="240"/>
          </a:xfrm>
        </p:grpSpPr>
        <p:grpSp>
          <p:nvGrpSpPr>
            <p:cNvPr id="2004077" name="Group 109"/>
            <p:cNvGrpSpPr>
              <a:grpSpLocks/>
            </p:cNvGrpSpPr>
            <p:nvPr/>
          </p:nvGrpSpPr>
          <p:grpSpPr bwMode="auto">
            <a:xfrm>
              <a:off x="3648" y="3696"/>
              <a:ext cx="807" cy="240"/>
              <a:chOff x="768" y="1680"/>
              <a:chExt cx="1200" cy="240"/>
            </a:xfrm>
          </p:grpSpPr>
          <p:sp>
            <p:nvSpPr>
              <p:cNvPr id="2004078" name="Rectangle 110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79" name="Text Box 111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80" name="Group 112"/>
            <p:cNvGrpSpPr>
              <a:grpSpLocks/>
            </p:cNvGrpSpPr>
            <p:nvPr/>
          </p:nvGrpSpPr>
          <p:grpSpPr bwMode="auto">
            <a:xfrm>
              <a:off x="2880" y="3696"/>
              <a:ext cx="801" cy="240"/>
              <a:chOff x="768" y="1680"/>
              <a:chExt cx="1252" cy="240"/>
            </a:xfrm>
          </p:grpSpPr>
          <p:sp>
            <p:nvSpPr>
              <p:cNvPr id="2004081" name="Rectangle 113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82" name="Text Box 114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P11, ()</a:t>
                </a:r>
              </a:p>
            </p:txBody>
          </p:sp>
        </p:grpSp>
        <p:grpSp>
          <p:nvGrpSpPr>
            <p:cNvPr id="2004083" name="Group 115"/>
            <p:cNvGrpSpPr>
              <a:grpSpLocks/>
            </p:cNvGrpSpPr>
            <p:nvPr/>
          </p:nvGrpSpPr>
          <p:grpSpPr bwMode="auto">
            <a:xfrm>
              <a:off x="1680" y="3696"/>
              <a:ext cx="1200" cy="240"/>
              <a:chOff x="768" y="1920"/>
              <a:chExt cx="1200" cy="240"/>
            </a:xfrm>
          </p:grpSpPr>
          <p:sp>
            <p:nvSpPr>
              <p:cNvPr id="2004084" name="Rectangle 116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85" name="Text Box 117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90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P7, P6,</a:t>
                </a:r>
              </a:p>
            </p:txBody>
          </p:sp>
        </p:grpSp>
        <p:grpSp>
          <p:nvGrpSpPr>
            <p:cNvPr id="2004086" name="Group 118"/>
            <p:cNvGrpSpPr>
              <a:grpSpLocks/>
            </p:cNvGrpSpPr>
            <p:nvPr/>
          </p:nvGrpSpPr>
          <p:grpSpPr bwMode="auto">
            <a:xfrm>
              <a:off x="864" y="3696"/>
              <a:ext cx="816" cy="240"/>
              <a:chOff x="768" y="1680"/>
              <a:chExt cx="1200" cy="240"/>
            </a:xfrm>
          </p:grpSpPr>
          <p:sp>
            <p:nvSpPr>
              <p:cNvPr id="2004087" name="Rectangle 119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88" name="Text Box 120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P3, ()</a:t>
                </a:r>
              </a:p>
            </p:txBody>
          </p:sp>
        </p:grpSp>
        <p:sp>
          <p:nvSpPr>
            <p:cNvPr id="2004089" name="Text Box 121"/>
            <p:cNvSpPr txBox="1">
              <a:spLocks noChangeArrowheads="1"/>
            </p:cNvSpPr>
            <p:nvPr/>
          </p:nvSpPr>
          <p:spPr bwMode="auto">
            <a:xfrm>
              <a:off x="4516" y="369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RRB=2</a:t>
              </a:r>
            </a:p>
          </p:txBody>
        </p:sp>
      </p:grpSp>
      <p:grpSp>
        <p:nvGrpSpPr>
          <p:cNvPr id="2004090" name="Group 122"/>
          <p:cNvGrpSpPr>
            <a:grpSpLocks/>
          </p:cNvGrpSpPr>
          <p:nvPr/>
        </p:nvGrpSpPr>
        <p:grpSpPr bwMode="auto">
          <a:xfrm>
            <a:off x="1371600" y="6248400"/>
            <a:ext cx="6724650" cy="381000"/>
            <a:chOff x="864" y="3936"/>
            <a:chExt cx="4236" cy="240"/>
          </a:xfrm>
        </p:grpSpPr>
        <p:grpSp>
          <p:nvGrpSpPr>
            <p:cNvPr id="2004091" name="Group 123"/>
            <p:cNvGrpSpPr>
              <a:grpSpLocks/>
            </p:cNvGrpSpPr>
            <p:nvPr/>
          </p:nvGrpSpPr>
          <p:grpSpPr bwMode="auto">
            <a:xfrm>
              <a:off x="3648" y="3936"/>
              <a:ext cx="807" cy="240"/>
              <a:chOff x="768" y="1680"/>
              <a:chExt cx="1200" cy="240"/>
            </a:xfrm>
          </p:grpSpPr>
          <p:sp>
            <p:nvSpPr>
              <p:cNvPr id="2004092" name="Rectangle 124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93" name="Text Box 125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696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bloop</a:t>
                </a:r>
              </a:p>
            </p:txBody>
          </p:sp>
        </p:grpSp>
        <p:grpSp>
          <p:nvGrpSpPr>
            <p:cNvPr id="2004094" name="Group 126"/>
            <p:cNvGrpSpPr>
              <a:grpSpLocks/>
            </p:cNvGrpSpPr>
            <p:nvPr/>
          </p:nvGrpSpPr>
          <p:grpSpPr bwMode="auto">
            <a:xfrm>
              <a:off x="2880" y="3936"/>
              <a:ext cx="801" cy="240"/>
              <a:chOff x="768" y="1680"/>
              <a:chExt cx="1252" cy="240"/>
            </a:xfrm>
          </p:grpSpPr>
          <p:sp>
            <p:nvSpPr>
              <p:cNvPr id="2004095" name="Rectangle 127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96" name="Text Box 128"/>
              <p:cNvSpPr txBox="1">
                <a:spLocks noChangeArrowheads="1"/>
              </p:cNvSpPr>
              <p:nvPr/>
            </p:nvSpPr>
            <p:spPr bwMode="auto">
              <a:xfrm>
                <a:off x="863" y="1680"/>
                <a:ext cx="1157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FC0128"/>
                    </a:solidFill>
                    <a:ea typeface="굴림" charset="-127"/>
                    <a:cs typeface="굴림" charset="-127"/>
                  </a:rPr>
                  <a:t>sd P10, ()</a:t>
                </a:r>
              </a:p>
            </p:txBody>
          </p:sp>
        </p:grpSp>
        <p:grpSp>
          <p:nvGrpSpPr>
            <p:cNvPr id="2004097" name="Group 129"/>
            <p:cNvGrpSpPr>
              <a:grpSpLocks/>
            </p:cNvGrpSpPr>
            <p:nvPr/>
          </p:nvGrpSpPr>
          <p:grpSpPr bwMode="auto">
            <a:xfrm>
              <a:off x="1680" y="3936"/>
              <a:ext cx="1200" cy="240"/>
              <a:chOff x="768" y="1920"/>
              <a:chExt cx="1200" cy="240"/>
            </a:xfrm>
          </p:grpSpPr>
          <p:sp>
            <p:nvSpPr>
              <p:cNvPr id="2004098" name="Rectangle 130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099" name="Text Box 131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909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00AE00"/>
                    </a:solidFill>
                    <a:ea typeface="굴림" charset="-127"/>
                    <a:cs typeface="굴림" charset="-127"/>
                  </a:rPr>
                  <a:t>fadd P6, P5,</a:t>
                </a:r>
              </a:p>
            </p:txBody>
          </p:sp>
        </p:grpSp>
        <p:grpSp>
          <p:nvGrpSpPr>
            <p:cNvPr id="2004100" name="Group 132"/>
            <p:cNvGrpSpPr>
              <a:grpSpLocks/>
            </p:cNvGrpSpPr>
            <p:nvPr/>
          </p:nvGrpSpPr>
          <p:grpSpPr bwMode="auto">
            <a:xfrm>
              <a:off x="864" y="3936"/>
              <a:ext cx="816" cy="240"/>
              <a:chOff x="768" y="1680"/>
              <a:chExt cx="1200" cy="240"/>
            </a:xfrm>
          </p:grpSpPr>
          <p:sp>
            <p:nvSpPr>
              <p:cNvPr id="2004101" name="Rectangle 133"/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200" cy="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4102" name="Text Box 134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911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solidFill>
                      <a:srgbClr val="618FFD"/>
                    </a:solidFill>
                    <a:ea typeface="굴림" charset="-127"/>
                    <a:cs typeface="굴림" charset="-127"/>
                  </a:rPr>
                  <a:t>ld P2, ()</a:t>
                </a:r>
              </a:p>
            </p:txBody>
          </p:sp>
        </p:grpSp>
        <p:sp>
          <p:nvSpPr>
            <p:cNvPr id="2004103" name="Text Box 135"/>
            <p:cNvSpPr txBox="1">
              <a:spLocks noChangeArrowheads="1"/>
            </p:cNvSpPr>
            <p:nvPr/>
          </p:nvSpPr>
          <p:spPr bwMode="auto">
            <a:xfrm>
              <a:off x="4516" y="3936"/>
              <a:ext cx="584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RRB=1</a:t>
              </a:r>
            </a:p>
          </p:txBody>
        </p:sp>
      </p:grpSp>
      <p:sp>
        <p:nvSpPr>
          <p:cNvPr id="2004104" name="Line 136"/>
          <p:cNvSpPr>
            <a:spLocks noChangeShapeType="1"/>
          </p:cNvSpPr>
          <p:nvPr/>
        </p:nvSpPr>
        <p:spPr bwMode="auto">
          <a:xfrm>
            <a:off x="2438400" y="3810000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004105" name="Line 137"/>
          <p:cNvSpPr>
            <a:spLocks noChangeShapeType="1"/>
          </p:cNvSpPr>
          <p:nvPr/>
        </p:nvSpPr>
        <p:spPr bwMode="auto">
          <a:xfrm>
            <a:off x="3886200" y="5029200"/>
            <a:ext cx="12192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" name="Slide Number Placeholder 5"/>
          <p:cNvSpPr txBox="1">
            <a:spLocks/>
          </p:cNvSpPr>
          <p:nvPr/>
        </p:nvSpPr>
        <p:spPr bwMode="auto">
          <a:xfrm>
            <a:off x="8305800" y="6619875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eaLnBrk="1" hangingPunct="1"/>
            <a:fld id="{B5375E0F-C136-094D-ACBA-3C6921735437}" type="slidenum">
              <a:rPr lang="en-US" smtClean="0">
                <a:solidFill>
                  <a:prstClr val="black"/>
                </a:solidFill>
              </a:rPr>
              <a:pPr eaLnBrk="1" hangingPunct="1"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4104" grpId="0" animBg="1"/>
      <p:bldP spid="20041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IA-64 Predicated Execution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35B0F3C-5B64-B74C-833B-C17FCC011EE4}" type="slidenum">
              <a:rPr lang="en-US"/>
              <a:pPr/>
              <a:t>28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2014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724391"/>
            <a:ext cx="8305800" cy="1408720"/>
          </a:xfrm>
          <a:noFill/>
          <a:ln/>
        </p:spPr>
        <p:txBody>
          <a:bodyPr anchor="ctr">
            <a:spAutoFit/>
          </a:bodyPr>
          <a:lstStyle/>
          <a:p>
            <a:pPr marL="171450" indent="-171450">
              <a:buFontTx/>
              <a:buNone/>
            </a:pPr>
            <a:r>
              <a:rPr lang="en-US" altLang="ko-KR" sz="2000" b="1" dirty="0">
                <a:ea typeface="굴림" charset="-127"/>
                <a:cs typeface="굴림" charset="-127"/>
              </a:rPr>
              <a:t>Problem</a:t>
            </a:r>
            <a:r>
              <a:rPr lang="en-US" altLang="ko-KR" sz="2000" dirty="0">
                <a:ea typeface="굴림" charset="-127"/>
                <a:cs typeface="굴림" charset="-127"/>
              </a:rPr>
              <a:t>: </a:t>
            </a:r>
            <a:r>
              <a:rPr lang="en-US" altLang="ko-KR" sz="2000" dirty="0" err="1">
                <a:ea typeface="굴림" charset="-127"/>
                <a:cs typeface="굴림" charset="-127"/>
              </a:rPr>
              <a:t>Mispredicted</a:t>
            </a:r>
            <a:r>
              <a:rPr lang="en-US" altLang="ko-KR" sz="2000" dirty="0">
                <a:ea typeface="굴림" charset="-127"/>
                <a:cs typeface="굴림" charset="-127"/>
              </a:rPr>
              <a:t> branches limit ILP</a:t>
            </a:r>
          </a:p>
          <a:p>
            <a:pPr marL="171450" indent="-171450">
              <a:buFontTx/>
              <a:buNone/>
            </a:pPr>
            <a:r>
              <a:rPr lang="en-US" altLang="ko-KR" sz="2000" b="1" dirty="0">
                <a:ea typeface="굴림" charset="-127"/>
                <a:cs typeface="굴림" charset="-127"/>
              </a:rPr>
              <a:t>Solution</a:t>
            </a:r>
            <a:r>
              <a:rPr lang="en-US" altLang="ko-KR" sz="2000" dirty="0">
                <a:ea typeface="굴림" charset="-127"/>
                <a:cs typeface="굴림" charset="-127"/>
              </a:rPr>
              <a:t>: Eliminate hard to predict branches with predicated execution</a:t>
            </a:r>
          </a:p>
          <a:p>
            <a:pPr marL="573088" lvl="1"/>
            <a:r>
              <a:rPr lang="en-US" altLang="ko-KR" dirty="0">
                <a:ea typeface="굴림" charset="-127"/>
                <a:cs typeface="굴림" charset="-127"/>
              </a:rPr>
              <a:t>Almost all IA-64 instructions can be executed conditionally under predicate</a:t>
            </a:r>
          </a:p>
          <a:p>
            <a:pPr marL="573088" lvl="1"/>
            <a:r>
              <a:rPr lang="en-US" altLang="ko-KR" dirty="0">
                <a:ea typeface="굴림" charset="-127"/>
                <a:cs typeface="굴림" charset="-127"/>
              </a:rPr>
              <a:t>Instruction becomes NOP if predicate register false</a:t>
            </a:r>
            <a:endParaRPr lang="en-US" altLang="ko-KR" sz="2000" dirty="0">
              <a:ea typeface="굴림" charset="-127"/>
              <a:cs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362200"/>
            <a:ext cx="2667000" cy="4267200"/>
            <a:chOff x="528" y="1632"/>
            <a:chExt cx="1680" cy="2688"/>
          </a:xfrm>
        </p:grpSpPr>
        <p:sp>
          <p:nvSpPr>
            <p:cNvPr id="2014213" name="Text Box 5"/>
            <p:cNvSpPr txBox="1">
              <a:spLocks noChangeArrowheads="1"/>
            </p:cNvSpPr>
            <p:nvPr/>
          </p:nvSpPr>
          <p:spPr bwMode="auto">
            <a:xfrm>
              <a:off x="816" y="1632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2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br a==b, b2</a:t>
              </a:r>
            </a:p>
          </p:txBody>
        </p:sp>
        <p:sp>
          <p:nvSpPr>
            <p:cNvPr id="2014214" name="Text Box 6"/>
            <p:cNvSpPr txBox="1">
              <a:spLocks noChangeArrowheads="1"/>
            </p:cNvSpPr>
            <p:nvPr/>
          </p:nvSpPr>
          <p:spPr bwMode="auto">
            <a:xfrm>
              <a:off x="816" y="2256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3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4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br b3</a:t>
              </a:r>
            </a:p>
          </p:txBody>
        </p:sp>
        <p:sp>
          <p:nvSpPr>
            <p:cNvPr id="2014215" name="Text Box 7"/>
            <p:cNvSpPr txBox="1">
              <a:spLocks noChangeArrowheads="1"/>
            </p:cNvSpPr>
            <p:nvPr/>
          </p:nvSpPr>
          <p:spPr bwMode="auto">
            <a:xfrm>
              <a:off x="816" y="2880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5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6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014216" name="Text Box 8"/>
            <p:cNvSpPr txBox="1">
              <a:spLocks noChangeArrowheads="1"/>
            </p:cNvSpPr>
            <p:nvPr/>
          </p:nvSpPr>
          <p:spPr bwMode="auto">
            <a:xfrm>
              <a:off x="816" y="3504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7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8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014217" name="Text Box 9"/>
            <p:cNvSpPr txBox="1">
              <a:spLocks noChangeArrowheads="1"/>
            </p:cNvSpPr>
            <p:nvPr/>
          </p:nvSpPr>
          <p:spPr bwMode="auto">
            <a:xfrm>
              <a:off x="528" y="1632"/>
              <a:ext cx="319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b0</a:t>
              </a:r>
              <a:r>
                <a:rPr lang="en-US" altLang="ko-KR" sz="2000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:</a:t>
              </a:r>
            </a:p>
          </p:txBody>
        </p:sp>
        <p:sp>
          <p:nvSpPr>
            <p:cNvPr id="2014218" name="Text Box 10"/>
            <p:cNvSpPr txBox="1">
              <a:spLocks noChangeArrowheads="1"/>
            </p:cNvSpPr>
            <p:nvPr/>
          </p:nvSpPr>
          <p:spPr bwMode="auto">
            <a:xfrm>
              <a:off x="528" y="2256"/>
              <a:ext cx="319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b1</a:t>
              </a:r>
              <a:r>
                <a:rPr lang="en-US" altLang="ko-KR" sz="2000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:</a:t>
              </a:r>
            </a:p>
          </p:txBody>
        </p:sp>
        <p:sp>
          <p:nvSpPr>
            <p:cNvPr id="2014219" name="Text Box 11"/>
            <p:cNvSpPr txBox="1">
              <a:spLocks noChangeArrowheads="1"/>
            </p:cNvSpPr>
            <p:nvPr/>
          </p:nvSpPr>
          <p:spPr bwMode="auto">
            <a:xfrm>
              <a:off x="528" y="2832"/>
              <a:ext cx="319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b2</a:t>
              </a:r>
              <a:r>
                <a:rPr lang="en-US" altLang="ko-KR" sz="2000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:</a:t>
              </a:r>
            </a:p>
          </p:txBody>
        </p:sp>
        <p:sp>
          <p:nvSpPr>
            <p:cNvPr id="2014220" name="Text Box 12"/>
            <p:cNvSpPr txBox="1">
              <a:spLocks noChangeArrowheads="1"/>
            </p:cNvSpPr>
            <p:nvPr/>
          </p:nvSpPr>
          <p:spPr bwMode="auto">
            <a:xfrm>
              <a:off x="528" y="3456"/>
              <a:ext cx="319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b3</a:t>
              </a:r>
              <a:r>
                <a:rPr lang="en-US" altLang="ko-KR" sz="2000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:</a:t>
              </a:r>
            </a:p>
          </p:txBody>
        </p:sp>
        <p:sp>
          <p:nvSpPr>
            <p:cNvPr id="2014221" name="AutoShape 13"/>
            <p:cNvSpPr>
              <a:spLocks/>
            </p:cNvSpPr>
            <p:nvPr/>
          </p:nvSpPr>
          <p:spPr bwMode="auto">
            <a:xfrm>
              <a:off x="1920" y="2064"/>
              <a:ext cx="288" cy="864"/>
            </a:xfrm>
            <a:prstGeom prst="rightBracket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4222" name="AutoShape 14"/>
            <p:cNvSpPr>
              <a:spLocks/>
            </p:cNvSpPr>
            <p:nvPr/>
          </p:nvSpPr>
          <p:spPr bwMode="auto">
            <a:xfrm>
              <a:off x="1920" y="2688"/>
              <a:ext cx="192" cy="912"/>
            </a:xfrm>
            <a:prstGeom prst="rightBracket">
              <a:avLst>
                <a:gd name="adj" fmla="val 3958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14223" name="Text Box 15"/>
            <p:cNvSpPr txBox="1">
              <a:spLocks noChangeArrowheads="1"/>
            </p:cNvSpPr>
            <p:nvPr/>
          </p:nvSpPr>
          <p:spPr bwMode="auto">
            <a:xfrm>
              <a:off x="1632" y="1680"/>
              <a:ext cx="21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i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if</a:t>
              </a:r>
              <a:endParaRPr lang="en-US" altLang="ko-KR" sz="2000" b="1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014224" name="Text Box 16"/>
            <p:cNvSpPr txBox="1">
              <a:spLocks noChangeArrowheads="1"/>
            </p:cNvSpPr>
            <p:nvPr/>
          </p:nvSpPr>
          <p:spPr bwMode="auto">
            <a:xfrm>
              <a:off x="1477" y="2256"/>
              <a:ext cx="427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i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else</a:t>
              </a:r>
              <a:endParaRPr lang="en-US" altLang="ko-KR" sz="2000" b="1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014225" name="Text Box 17"/>
            <p:cNvSpPr txBox="1">
              <a:spLocks noChangeArrowheads="1"/>
            </p:cNvSpPr>
            <p:nvPr/>
          </p:nvSpPr>
          <p:spPr bwMode="auto">
            <a:xfrm>
              <a:off x="1440" y="2928"/>
              <a:ext cx="45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i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then</a:t>
              </a:r>
              <a:endParaRPr lang="en-US" altLang="ko-KR" sz="2000" b="1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014226" name="Text Box 18"/>
            <p:cNvSpPr txBox="1">
              <a:spLocks noChangeArrowheads="1"/>
            </p:cNvSpPr>
            <p:nvPr/>
          </p:nvSpPr>
          <p:spPr bwMode="auto">
            <a:xfrm>
              <a:off x="614" y="4070"/>
              <a:ext cx="149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Verdana" charset="0"/>
                  <a:ea typeface="굴림" charset="-127"/>
                  <a:cs typeface="굴림" charset="-127"/>
                </a:rPr>
                <a:t>Four basic blocks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603625" y="2971800"/>
            <a:ext cx="5048250" cy="3159125"/>
            <a:chOff x="2270" y="2016"/>
            <a:chExt cx="3180" cy="1990"/>
          </a:xfrm>
        </p:grpSpPr>
        <p:sp>
          <p:nvSpPr>
            <p:cNvPr id="2014228" name="Text Box 20"/>
            <p:cNvSpPr txBox="1">
              <a:spLocks noChangeArrowheads="1"/>
            </p:cNvSpPr>
            <p:nvPr/>
          </p:nvSpPr>
          <p:spPr bwMode="auto">
            <a:xfrm>
              <a:off x="3504" y="2016"/>
              <a:ext cx="1824" cy="124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Inst 1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Inst 2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p1,p2 &lt;- cmp(a==b)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(p1) Inst 3     ||   (p2) Inst 5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(p1) Inst 4     ||   (p2) Inst 6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Inst 7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b="1">
                  <a:solidFill>
                    <a:schemeClr val="tx1"/>
                  </a:solidFill>
                  <a:ea typeface="굴림" charset="-127"/>
                  <a:cs typeface="굴림" charset="-127"/>
                </a:rPr>
                <a:t>Inst 8</a:t>
              </a:r>
            </a:p>
          </p:txBody>
        </p:sp>
        <p:sp>
          <p:nvSpPr>
            <p:cNvPr id="2014229" name="AutoShape 21"/>
            <p:cNvSpPr>
              <a:spLocks noChangeArrowheads="1"/>
            </p:cNvSpPr>
            <p:nvPr/>
          </p:nvSpPr>
          <p:spPr bwMode="auto">
            <a:xfrm>
              <a:off x="2270" y="2342"/>
              <a:ext cx="1170" cy="501"/>
            </a:xfrm>
            <a:prstGeom prst="rightArrow">
              <a:avLst>
                <a:gd name="adj1" fmla="val 50000"/>
                <a:gd name="adj2" fmla="val 63795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solidFill>
                    <a:schemeClr val="tx1"/>
                  </a:solidFill>
                  <a:latin typeface="Verdana" charset="0"/>
                  <a:ea typeface="굴림" charset="-127"/>
                  <a:cs typeface="굴림" charset="-127"/>
                </a:rPr>
                <a:t>Predication</a:t>
              </a:r>
            </a:p>
          </p:txBody>
        </p:sp>
        <p:sp>
          <p:nvSpPr>
            <p:cNvPr id="2014230" name="Text Box 22"/>
            <p:cNvSpPr txBox="1">
              <a:spLocks noChangeArrowheads="1"/>
            </p:cNvSpPr>
            <p:nvPr/>
          </p:nvSpPr>
          <p:spPr bwMode="auto">
            <a:xfrm>
              <a:off x="3776" y="3263"/>
              <a:ext cx="1393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solidFill>
                    <a:schemeClr val="tx1"/>
                  </a:solidFill>
                  <a:latin typeface="Verdana" charset="0"/>
                  <a:ea typeface="굴림" charset="-127"/>
                  <a:cs typeface="굴림" charset="-127"/>
                </a:rPr>
                <a:t>One basic block</a:t>
              </a:r>
            </a:p>
          </p:txBody>
        </p:sp>
        <p:sp>
          <p:nvSpPr>
            <p:cNvPr id="2014231" name="Text Box 23"/>
            <p:cNvSpPr txBox="1">
              <a:spLocks noChangeArrowheads="1"/>
            </p:cNvSpPr>
            <p:nvPr/>
          </p:nvSpPr>
          <p:spPr bwMode="auto">
            <a:xfrm>
              <a:off x="2736" y="3600"/>
              <a:ext cx="2714" cy="40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i="1" dirty="0" err="1">
                  <a:solidFill>
                    <a:schemeClr val="tx1"/>
                  </a:solidFill>
                  <a:latin typeface="Verdana" charset="0"/>
                  <a:ea typeface="굴림" charset="-127"/>
                  <a:cs typeface="굴림" charset="-127"/>
                </a:rPr>
                <a:t>Mahlke</a:t>
              </a:r>
              <a:r>
                <a:rPr lang="en-US" altLang="ko-KR" sz="1800" i="1" dirty="0">
                  <a:solidFill>
                    <a:schemeClr val="tx1"/>
                  </a:solidFill>
                  <a:latin typeface="Verdana" charset="0"/>
                  <a:ea typeface="굴림" charset="-127"/>
                  <a:cs typeface="굴림" charset="-127"/>
                </a:rPr>
                <a:t> et al, ISCA95: On average &gt;50% branches removed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14800" y="6248400"/>
            <a:ext cx="452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alibri"/>
                <a:cs typeface="Calibri"/>
              </a:rPr>
              <a:t>Warning: Complicates bypassing!</a:t>
            </a:r>
          </a:p>
        </p:txBody>
      </p:sp>
    </p:spTree>
    <p:extLst>
      <p:ext uri="{BB962C8B-B14F-4D97-AF65-F5344CB8AC3E}">
        <p14:creationId xmlns:p14="http://schemas.microsoft.com/office/powerpoint/2010/main" val="1318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4211" grpId="0" build="p" autoUpdateAnimBg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IA-64 Speculative Execution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C708B2A-98E5-4443-B663-333AC53CBBD0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020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219200"/>
            <a:ext cx="7900987" cy="376237"/>
          </a:xfrm>
          <a:noFill/>
          <a:ln/>
        </p:spPr>
        <p:txBody>
          <a:bodyPr anchor="ctr">
            <a:spAutoFit/>
          </a:bodyPr>
          <a:lstStyle/>
          <a:p>
            <a:pPr>
              <a:buFontTx/>
              <a:buNone/>
            </a:pPr>
            <a:r>
              <a:rPr lang="en-US" altLang="ko-KR" sz="2000" b="1" dirty="0">
                <a:ea typeface="굴림" charset="-127"/>
                <a:cs typeface="굴림" charset="-127"/>
              </a:rPr>
              <a:t>Problem:</a:t>
            </a:r>
            <a:r>
              <a:rPr lang="en-US" altLang="ko-KR" sz="2000" dirty="0">
                <a:ea typeface="굴림" charset="-127"/>
                <a:cs typeface="굴림" charset="-127"/>
              </a:rPr>
              <a:t> Branches restrict compiler code motion</a:t>
            </a:r>
          </a:p>
        </p:txBody>
      </p:sp>
      <p:sp>
        <p:nvSpPr>
          <p:cNvPr id="2020356" name="Text Box 4"/>
          <p:cNvSpPr txBox="1">
            <a:spLocks noChangeArrowheads="1"/>
          </p:cNvSpPr>
          <p:nvPr/>
        </p:nvSpPr>
        <p:spPr bwMode="auto">
          <a:xfrm>
            <a:off x="1219200" y="2508250"/>
            <a:ext cx="1731963" cy="838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altLang="ko-KR" b="1">
                <a:solidFill>
                  <a:srgbClr val="660066"/>
                </a:solidFill>
                <a:ea typeface="굴림" charset="-127"/>
                <a:cs typeface="굴림" charset="-127"/>
              </a:rPr>
              <a:t>Inst 1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b="1">
                <a:solidFill>
                  <a:srgbClr val="660066"/>
                </a:solidFill>
                <a:ea typeface="굴림" charset="-127"/>
                <a:cs typeface="굴림" charset="-127"/>
              </a:rPr>
              <a:t>Inst 2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b="1">
                <a:solidFill>
                  <a:srgbClr val="660066"/>
                </a:solidFill>
                <a:ea typeface="굴림" charset="-127"/>
                <a:cs typeface="굴림" charset="-127"/>
              </a:rPr>
              <a:t>br a==b, b2</a:t>
            </a:r>
          </a:p>
        </p:txBody>
      </p:sp>
      <p:sp>
        <p:nvSpPr>
          <p:cNvPr id="2020357" name="Text Box 5"/>
          <p:cNvSpPr txBox="1">
            <a:spLocks noChangeArrowheads="1"/>
          </p:cNvSpPr>
          <p:nvPr/>
        </p:nvSpPr>
        <p:spPr bwMode="auto">
          <a:xfrm>
            <a:off x="1219200" y="3803650"/>
            <a:ext cx="1731963" cy="838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Load r1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Use r1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rPr>
              <a:t>Inst 3</a:t>
            </a:r>
          </a:p>
        </p:txBody>
      </p:sp>
      <p:sp>
        <p:nvSpPr>
          <p:cNvPr id="2020358" name="Line 6"/>
          <p:cNvSpPr>
            <a:spLocks noChangeShapeType="1"/>
          </p:cNvSpPr>
          <p:nvPr/>
        </p:nvSpPr>
        <p:spPr bwMode="auto">
          <a:xfrm>
            <a:off x="2057400" y="3346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20359" name="Text Box 7"/>
          <p:cNvSpPr txBox="1">
            <a:spLocks noChangeArrowheads="1"/>
          </p:cNvSpPr>
          <p:nvPr/>
        </p:nvSpPr>
        <p:spPr bwMode="auto">
          <a:xfrm>
            <a:off x="457200" y="4794250"/>
            <a:ext cx="3352800" cy="8255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굴림" charset="-127"/>
                <a:cs typeface="굴림" charset="-127"/>
              </a:rPr>
              <a:t>Can’t move load above branch because might cause spurious exception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19600" y="2308226"/>
            <a:ext cx="4191000" cy="2795588"/>
            <a:chOff x="2784" y="1454"/>
            <a:chExt cx="2640" cy="1761"/>
          </a:xfrm>
        </p:grpSpPr>
        <p:sp>
          <p:nvSpPr>
            <p:cNvPr id="2020361" name="Text Box 9"/>
            <p:cNvSpPr txBox="1">
              <a:spLocks noChangeArrowheads="1"/>
            </p:cNvSpPr>
            <p:nvPr/>
          </p:nvSpPr>
          <p:spPr bwMode="auto">
            <a:xfrm>
              <a:off x="2784" y="1533"/>
              <a:ext cx="1091" cy="81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Load.s</a:t>
              </a: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2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br</a:t>
              </a: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a==</a:t>
              </a:r>
              <a:r>
                <a:rPr lang="en-US" altLang="ko-KR" b="1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b</a:t>
              </a: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, b2</a:t>
              </a:r>
            </a:p>
          </p:txBody>
        </p:sp>
        <p:sp>
          <p:nvSpPr>
            <p:cNvPr id="2020362" name="Text Box 10"/>
            <p:cNvSpPr txBox="1">
              <a:spLocks noChangeArrowheads="1"/>
            </p:cNvSpPr>
            <p:nvPr/>
          </p:nvSpPr>
          <p:spPr bwMode="auto">
            <a:xfrm>
              <a:off x="2784" y="2637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Chk.s</a:t>
              </a: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Use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3</a:t>
              </a:r>
            </a:p>
          </p:txBody>
        </p:sp>
        <p:sp>
          <p:nvSpPr>
            <p:cNvPr id="2020363" name="Line 11"/>
            <p:cNvSpPr>
              <a:spLocks noChangeShapeType="1"/>
            </p:cNvSpPr>
            <p:nvPr/>
          </p:nvSpPr>
          <p:spPr bwMode="auto">
            <a:xfrm>
              <a:off x="3312" y="234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20364" name="Text Box 12"/>
            <p:cNvSpPr txBox="1">
              <a:spLocks noChangeArrowheads="1"/>
            </p:cNvSpPr>
            <p:nvPr/>
          </p:nvSpPr>
          <p:spPr bwMode="auto">
            <a:xfrm>
              <a:off x="3984" y="1454"/>
              <a:ext cx="1344" cy="83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i="1" dirty="0">
                  <a:ea typeface="굴림" charset="-127"/>
                  <a:cs typeface="굴림" charset="-127"/>
                </a:rPr>
                <a:t>Speculative load never causes exception, but sets “poison” bit on destination register</a:t>
              </a:r>
            </a:p>
          </p:txBody>
        </p:sp>
        <p:sp>
          <p:nvSpPr>
            <p:cNvPr id="2020365" name="Line 13"/>
            <p:cNvSpPr>
              <a:spLocks noChangeShapeType="1"/>
            </p:cNvSpPr>
            <p:nvPr/>
          </p:nvSpPr>
          <p:spPr bwMode="auto">
            <a:xfrm flipH="1">
              <a:off x="3504" y="1677"/>
              <a:ext cx="48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20366" name="Text Box 14"/>
            <p:cNvSpPr txBox="1">
              <a:spLocks noChangeArrowheads="1"/>
            </p:cNvSpPr>
            <p:nvPr/>
          </p:nvSpPr>
          <p:spPr bwMode="auto">
            <a:xfrm>
              <a:off x="3888" y="2541"/>
              <a:ext cx="1536" cy="67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i="1">
                  <a:ea typeface="굴림" charset="-127"/>
                  <a:cs typeface="굴림" charset="-127"/>
                </a:rPr>
                <a:t>Check for exception in original home block jumps to fixup code if exception detected</a:t>
              </a:r>
            </a:p>
          </p:txBody>
        </p:sp>
        <p:sp>
          <p:nvSpPr>
            <p:cNvPr id="2020367" name="Line 15"/>
            <p:cNvSpPr>
              <a:spLocks noChangeShapeType="1"/>
            </p:cNvSpPr>
            <p:nvPr/>
          </p:nvSpPr>
          <p:spPr bwMode="auto">
            <a:xfrm flipH="1" flipV="1">
              <a:off x="3360" y="2781"/>
              <a:ext cx="624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020368" name="Text Box 16"/>
          <p:cNvSpPr txBox="1">
            <a:spLocks noChangeArrowheads="1"/>
          </p:cNvSpPr>
          <p:nvPr/>
        </p:nvSpPr>
        <p:spPr bwMode="auto">
          <a:xfrm>
            <a:off x="990600" y="5867400"/>
            <a:ext cx="746601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Verdana" charset="0"/>
                <a:ea typeface="굴림" charset="-127"/>
                <a:cs typeface="굴림" charset="-127"/>
              </a:rPr>
              <a:t>Particularly useful for scheduling long latency loads early</a:t>
            </a:r>
          </a:p>
        </p:txBody>
      </p:sp>
      <p:sp>
        <p:nvSpPr>
          <p:cNvPr id="2020369" name="Rectangle 17"/>
          <p:cNvSpPr>
            <a:spLocks noChangeArrowheads="1"/>
          </p:cNvSpPr>
          <p:nvPr/>
        </p:nvSpPr>
        <p:spPr bwMode="auto">
          <a:xfrm>
            <a:off x="757238" y="1715389"/>
            <a:ext cx="8093075" cy="37446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Solution: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 Speculative operations that don’t cause exceptions</a:t>
            </a:r>
          </a:p>
        </p:txBody>
      </p:sp>
    </p:spTree>
    <p:extLst>
      <p:ext uri="{BB962C8B-B14F-4D97-AF65-F5344CB8AC3E}">
        <p14:creationId xmlns:p14="http://schemas.microsoft.com/office/powerpoint/2010/main" val="30281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0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359" grpId="0"/>
      <p:bldP spid="2020368" grpId="0"/>
      <p:bldP spid="202036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Superscalar Control Logic Scaling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46987"/>
            <a:ext cx="7683500" cy="3237426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sz="2000" dirty="0">
                <a:ea typeface="굴림" charset="-127"/>
                <a:cs typeface="굴림" charset="-127"/>
              </a:rPr>
              <a:t>Each issued instruction must somehow check against W*L instructions, i.e., growth in hardware </a:t>
            </a:r>
            <a:r>
              <a:rPr lang="en-US" altLang="ko-KR" sz="2000" dirty="0">
                <a:ea typeface="굴림" charset="-127"/>
                <a:cs typeface="굴림" charset="-127"/>
                <a:sym typeface="Symbol" charset="2"/>
              </a:rPr>
              <a:t></a:t>
            </a:r>
            <a:r>
              <a:rPr lang="en-US" altLang="ko-KR" sz="2000" dirty="0">
                <a:ea typeface="굴림" charset="-127"/>
                <a:cs typeface="굴림" charset="-127"/>
              </a:rPr>
              <a:t> W*(W*L)</a:t>
            </a:r>
          </a:p>
          <a:p>
            <a:r>
              <a:rPr lang="en-US" altLang="ko-KR" sz="2000" dirty="0">
                <a:ea typeface="굴림" charset="-127"/>
                <a:cs typeface="굴림" charset="-127"/>
              </a:rPr>
              <a:t>For in-order machines, L is related to pipeline latencies and check is done during issue (interlocks or scoreboard)</a:t>
            </a:r>
          </a:p>
          <a:p>
            <a:r>
              <a:rPr lang="en-US" altLang="ko-KR" sz="2000" dirty="0">
                <a:ea typeface="굴림" charset="-127"/>
                <a:cs typeface="굴림" charset="-127"/>
              </a:rPr>
              <a:t>For out-of-order machines, L also includes time spent in instruction buffers (instruction window or ROB), and check is done by broadcasting tags to waiting instructions at write back (completion)</a:t>
            </a:r>
          </a:p>
          <a:p>
            <a:r>
              <a:rPr lang="en-US" altLang="ko-KR" sz="2000" dirty="0">
                <a:ea typeface="굴림" charset="-127"/>
                <a:cs typeface="굴림" charset="-127"/>
              </a:rPr>
              <a:t>As W increases, larger instruction window is needed to find enough parallelism to keep machine busy =&gt; greater L</a:t>
            </a:r>
          </a:p>
          <a:p>
            <a:pPr algn="ctr">
              <a:buFontTx/>
              <a:buNone/>
            </a:pPr>
            <a:r>
              <a:rPr lang="en-US" altLang="ko-KR" sz="2000" i="1" dirty="0">
                <a:solidFill>
                  <a:srgbClr val="660066"/>
                </a:solidFill>
                <a:ea typeface="굴림" charset="-127"/>
                <a:cs typeface="굴림" charset="-127"/>
              </a:rPr>
              <a:t>=&gt; Out-of-order control logic grows faster than W</a:t>
            </a:r>
            <a:r>
              <a:rPr lang="en-US" altLang="ko-KR" sz="2000" i="1" baseline="30000" dirty="0">
                <a:solidFill>
                  <a:srgbClr val="660066"/>
                </a:solidFill>
                <a:ea typeface="굴림" charset="-127"/>
                <a:cs typeface="굴림" charset="-127"/>
              </a:rPr>
              <a:t>2</a:t>
            </a:r>
            <a:r>
              <a:rPr lang="en-US" altLang="ko-KR" sz="2000" i="1" dirty="0">
                <a:solidFill>
                  <a:srgbClr val="660066"/>
                </a:solidFill>
                <a:ea typeface="굴림" charset="-127"/>
                <a:cs typeface="굴림" charset="-127"/>
              </a:rPr>
              <a:t> (~W</a:t>
            </a:r>
            <a:r>
              <a:rPr lang="en-US" altLang="ko-KR" sz="2000" i="1" baseline="30000" dirty="0">
                <a:solidFill>
                  <a:srgbClr val="660066"/>
                </a:solidFill>
                <a:ea typeface="굴림" charset="-127"/>
                <a:cs typeface="굴림" charset="-127"/>
              </a:rPr>
              <a:t>3</a:t>
            </a:r>
            <a:r>
              <a:rPr lang="en-US" altLang="ko-KR" sz="2000" i="1" dirty="0">
                <a:solidFill>
                  <a:srgbClr val="660066"/>
                </a:solidFill>
                <a:ea typeface="굴림" charset="-127"/>
                <a:cs typeface="굴림" charset="-127"/>
              </a:rPr>
              <a:t>)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6C7-41C0-434C-8274-163038F9B2A7}" type="slidenum">
              <a:rPr lang="en-US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69203" name="Group 51"/>
          <p:cNvGrpSpPr>
            <a:grpSpLocks/>
          </p:cNvGrpSpPr>
          <p:nvPr/>
        </p:nvGrpSpPr>
        <p:grpSpPr bwMode="auto">
          <a:xfrm>
            <a:off x="1371600" y="762000"/>
            <a:ext cx="6083301" cy="2430464"/>
            <a:chOff x="720" y="604"/>
            <a:chExt cx="3832" cy="1531"/>
          </a:xfrm>
        </p:grpSpPr>
        <p:sp>
          <p:nvSpPr>
            <p:cNvPr id="1969156" name="Rectangle 4"/>
            <p:cNvSpPr>
              <a:spLocks noChangeArrowheads="1"/>
            </p:cNvSpPr>
            <p:nvPr/>
          </p:nvSpPr>
          <p:spPr bwMode="auto">
            <a:xfrm rot="5400000">
              <a:off x="2256" y="139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57" name="Rectangle 5"/>
            <p:cNvSpPr>
              <a:spLocks noChangeArrowheads="1"/>
            </p:cNvSpPr>
            <p:nvPr/>
          </p:nvSpPr>
          <p:spPr bwMode="auto">
            <a:xfrm rot="5400000">
              <a:off x="2256" y="187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58" name="Rectangle 6"/>
            <p:cNvSpPr>
              <a:spLocks noChangeArrowheads="1"/>
            </p:cNvSpPr>
            <p:nvPr/>
          </p:nvSpPr>
          <p:spPr bwMode="auto">
            <a:xfrm rot="5400000">
              <a:off x="2016" y="139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59" name="Rectangle 7"/>
            <p:cNvSpPr>
              <a:spLocks noChangeArrowheads="1"/>
            </p:cNvSpPr>
            <p:nvPr/>
          </p:nvSpPr>
          <p:spPr bwMode="auto">
            <a:xfrm rot="5400000">
              <a:off x="2016" y="163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0" name="Rectangle 8"/>
            <p:cNvSpPr>
              <a:spLocks noChangeArrowheads="1"/>
            </p:cNvSpPr>
            <p:nvPr/>
          </p:nvSpPr>
          <p:spPr bwMode="auto">
            <a:xfrm rot="5400000">
              <a:off x="2016" y="187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1" name="Rectangle 9"/>
            <p:cNvSpPr>
              <a:spLocks noChangeArrowheads="1"/>
            </p:cNvSpPr>
            <p:nvPr/>
          </p:nvSpPr>
          <p:spPr bwMode="auto">
            <a:xfrm rot="5400000">
              <a:off x="2736" y="139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2" name="Rectangle 10"/>
            <p:cNvSpPr>
              <a:spLocks noChangeArrowheads="1"/>
            </p:cNvSpPr>
            <p:nvPr/>
          </p:nvSpPr>
          <p:spPr bwMode="auto">
            <a:xfrm rot="5400000">
              <a:off x="2736" y="163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3" name="Rectangle 11"/>
            <p:cNvSpPr>
              <a:spLocks noChangeArrowheads="1"/>
            </p:cNvSpPr>
            <p:nvPr/>
          </p:nvSpPr>
          <p:spPr bwMode="auto">
            <a:xfrm rot="5400000">
              <a:off x="2736" y="187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4" name="Rectangle 12"/>
            <p:cNvSpPr>
              <a:spLocks noChangeArrowheads="1"/>
            </p:cNvSpPr>
            <p:nvPr/>
          </p:nvSpPr>
          <p:spPr bwMode="auto">
            <a:xfrm rot="5400000">
              <a:off x="2496" y="139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5" name="Rectangle 13"/>
            <p:cNvSpPr>
              <a:spLocks noChangeArrowheads="1"/>
            </p:cNvSpPr>
            <p:nvPr/>
          </p:nvSpPr>
          <p:spPr bwMode="auto">
            <a:xfrm rot="5400000">
              <a:off x="2496" y="163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6" name="Rectangle 14"/>
            <p:cNvSpPr>
              <a:spLocks noChangeArrowheads="1"/>
            </p:cNvSpPr>
            <p:nvPr/>
          </p:nvSpPr>
          <p:spPr bwMode="auto">
            <a:xfrm rot="5400000">
              <a:off x="2496" y="187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7" name="Rectangle 15"/>
            <p:cNvSpPr>
              <a:spLocks noChangeArrowheads="1"/>
            </p:cNvSpPr>
            <p:nvPr/>
          </p:nvSpPr>
          <p:spPr bwMode="auto">
            <a:xfrm rot="5400000">
              <a:off x="3216" y="139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8" name="Rectangle 16"/>
            <p:cNvSpPr>
              <a:spLocks noChangeArrowheads="1"/>
            </p:cNvSpPr>
            <p:nvPr/>
          </p:nvSpPr>
          <p:spPr bwMode="auto">
            <a:xfrm rot="5400000">
              <a:off x="3216" y="163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69" name="Rectangle 17"/>
            <p:cNvSpPr>
              <a:spLocks noChangeArrowheads="1"/>
            </p:cNvSpPr>
            <p:nvPr/>
          </p:nvSpPr>
          <p:spPr bwMode="auto">
            <a:xfrm rot="5400000">
              <a:off x="3216" y="187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0" name="Rectangle 18"/>
            <p:cNvSpPr>
              <a:spLocks noChangeArrowheads="1"/>
            </p:cNvSpPr>
            <p:nvPr/>
          </p:nvSpPr>
          <p:spPr bwMode="auto">
            <a:xfrm rot="5400000">
              <a:off x="2976" y="139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1" name="Rectangle 19"/>
            <p:cNvSpPr>
              <a:spLocks noChangeArrowheads="1"/>
            </p:cNvSpPr>
            <p:nvPr/>
          </p:nvSpPr>
          <p:spPr bwMode="auto">
            <a:xfrm rot="5400000">
              <a:off x="2976" y="163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2" name="Rectangle 20"/>
            <p:cNvSpPr>
              <a:spLocks noChangeArrowheads="1"/>
            </p:cNvSpPr>
            <p:nvPr/>
          </p:nvSpPr>
          <p:spPr bwMode="auto">
            <a:xfrm rot="5400000">
              <a:off x="2976" y="1872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3" name="Line 21"/>
            <p:cNvSpPr>
              <a:spLocks noChangeShapeType="1"/>
            </p:cNvSpPr>
            <p:nvPr/>
          </p:nvSpPr>
          <p:spPr bwMode="auto">
            <a:xfrm>
              <a:off x="3648" y="1392"/>
              <a:ext cx="0" cy="72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4" name="Text Box 22"/>
            <p:cNvSpPr txBox="1">
              <a:spLocks noChangeArrowheads="1"/>
            </p:cNvSpPr>
            <p:nvPr/>
          </p:nvSpPr>
          <p:spPr bwMode="auto">
            <a:xfrm>
              <a:off x="3668" y="1612"/>
              <a:ext cx="88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Lifetime L</a:t>
              </a:r>
            </a:p>
          </p:txBody>
        </p:sp>
        <p:sp>
          <p:nvSpPr>
            <p:cNvPr id="1969175" name="Rectangle 23"/>
            <p:cNvSpPr>
              <a:spLocks noChangeArrowheads="1"/>
            </p:cNvSpPr>
            <p:nvPr/>
          </p:nvSpPr>
          <p:spPr bwMode="auto">
            <a:xfrm rot="5400000">
              <a:off x="2256" y="960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6" name="Rectangle 24"/>
            <p:cNvSpPr>
              <a:spLocks noChangeArrowheads="1"/>
            </p:cNvSpPr>
            <p:nvPr/>
          </p:nvSpPr>
          <p:spPr bwMode="auto">
            <a:xfrm rot="5400000">
              <a:off x="2016" y="960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7" name="Rectangle 25"/>
            <p:cNvSpPr>
              <a:spLocks noChangeArrowheads="1"/>
            </p:cNvSpPr>
            <p:nvPr/>
          </p:nvSpPr>
          <p:spPr bwMode="auto">
            <a:xfrm rot="5400000">
              <a:off x="2736" y="960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8" name="Rectangle 26"/>
            <p:cNvSpPr>
              <a:spLocks noChangeArrowheads="1"/>
            </p:cNvSpPr>
            <p:nvPr/>
          </p:nvSpPr>
          <p:spPr bwMode="auto">
            <a:xfrm rot="5400000">
              <a:off x="2496" y="960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79" name="Rectangle 27"/>
            <p:cNvSpPr>
              <a:spLocks noChangeArrowheads="1"/>
            </p:cNvSpPr>
            <p:nvPr/>
          </p:nvSpPr>
          <p:spPr bwMode="auto">
            <a:xfrm rot="5400000">
              <a:off x="3216" y="960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0" name="Rectangle 28"/>
            <p:cNvSpPr>
              <a:spLocks noChangeArrowheads="1"/>
            </p:cNvSpPr>
            <p:nvPr/>
          </p:nvSpPr>
          <p:spPr bwMode="auto">
            <a:xfrm rot="5400000">
              <a:off x="2976" y="960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1" name="Text Box 29"/>
            <p:cNvSpPr txBox="1">
              <a:spLocks noChangeArrowheads="1"/>
            </p:cNvSpPr>
            <p:nvPr/>
          </p:nvSpPr>
          <p:spPr bwMode="auto">
            <a:xfrm>
              <a:off x="834" y="940"/>
              <a:ext cx="105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Issue Group</a:t>
              </a:r>
            </a:p>
          </p:txBody>
        </p:sp>
        <p:sp>
          <p:nvSpPr>
            <p:cNvPr id="1969182" name="Text Box 30"/>
            <p:cNvSpPr txBox="1">
              <a:spLocks noChangeArrowheads="1"/>
            </p:cNvSpPr>
            <p:nvPr/>
          </p:nvSpPr>
          <p:spPr bwMode="auto">
            <a:xfrm>
              <a:off x="720" y="1379"/>
              <a:ext cx="1212" cy="75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Previously Issued Instructions</a:t>
              </a:r>
            </a:p>
          </p:txBody>
        </p:sp>
        <p:sp>
          <p:nvSpPr>
            <p:cNvPr id="1969183" name="Line 31"/>
            <p:cNvSpPr>
              <a:spLocks noChangeShapeType="1"/>
            </p:cNvSpPr>
            <p:nvPr/>
          </p:nvSpPr>
          <p:spPr bwMode="auto">
            <a:xfrm>
              <a:off x="2016" y="864"/>
              <a:ext cx="14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4" name="Text Box 32"/>
            <p:cNvSpPr txBox="1">
              <a:spLocks noChangeArrowheads="1"/>
            </p:cNvSpPr>
            <p:nvPr/>
          </p:nvSpPr>
          <p:spPr bwMode="auto">
            <a:xfrm>
              <a:off x="2116" y="604"/>
              <a:ext cx="1261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Issue Width W</a:t>
              </a:r>
            </a:p>
          </p:txBody>
        </p:sp>
        <p:sp>
          <p:nvSpPr>
            <p:cNvPr id="1969185" name="Line 33"/>
            <p:cNvSpPr>
              <a:spLocks noChangeShapeType="1"/>
            </p:cNvSpPr>
            <p:nvPr/>
          </p:nvSpPr>
          <p:spPr bwMode="auto">
            <a:xfrm flipH="1" flipV="1">
              <a:off x="2112" y="1200"/>
              <a:ext cx="0" cy="4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6" name="Line 34"/>
            <p:cNvSpPr>
              <a:spLocks noChangeShapeType="1"/>
            </p:cNvSpPr>
            <p:nvPr/>
          </p:nvSpPr>
          <p:spPr bwMode="auto">
            <a:xfrm flipH="1" flipV="1">
              <a:off x="2112" y="1200"/>
              <a:ext cx="48" cy="67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7" name="Line 35"/>
            <p:cNvSpPr>
              <a:spLocks noChangeShapeType="1"/>
            </p:cNvSpPr>
            <p:nvPr/>
          </p:nvSpPr>
          <p:spPr bwMode="auto">
            <a:xfrm flipV="1">
              <a:off x="2064" y="1200"/>
              <a:ext cx="48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8" name="Line 36"/>
            <p:cNvSpPr>
              <a:spLocks noChangeShapeType="1"/>
            </p:cNvSpPr>
            <p:nvPr/>
          </p:nvSpPr>
          <p:spPr bwMode="auto">
            <a:xfrm>
              <a:off x="2112" y="1200"/>
              <a:ext cx="192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89" name="Line 37"/>
            <p:cNvSpPr>
              <a:spLocks noChangeShapeType="1"/>
            </p:cNvSpPr>
            <p:nvPr/>
          </p:nvSpPr>
          <p:spPr bwMode="auto">
            <a:xfrm>
              <a:off x="2112" y="1200"/>
              <a:ext cx="432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0" name="Line 38"/>
            <p:cNvSpPr>
              <a:spLocks noChangeShapeType="1"/>
            </p:cNvSpPr>
            <p:nvPr/>
          </p:nvSpPr>
          <p:spPr bwMode="auto">
            <a:xfrm>
              <a:off x="2112" y="1200"/>
              <a:ext cx="672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1" name="Line 39"/>
            <p:cNvSpPr>
              <a:spLocks noChangeShapeType="1"/>
            </p:cNvSpPr>
            <p:nvPr/>
          </p:nvSpPr>
          <p:spPr bwMode="auto">
            <a:xfrm>
              <a:off x="2160" y="1200"/>
              <a:ext cx="864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2" name="Line 40"/>
            <p:cNvSpPr>
              <a:spLocks noChangeShapeType="1"/>
            </p:cNvSpPr>
            <p:nvPr/>
          </p:nvSpPr>
          <p:spPr bwMode="auto">
            <a:xfrm>
              <a:off x="2160" y="1200"/>
              <a:ext cx="1104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3" name="Line 41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192" cy="4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4" name="Line 42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192" cy="67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5" name="Line 43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432" cy="4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6" name="Line 44"/>
            <p:cNvSpPr>
              <a:spLocks noChangeShapeType="1"/>
            </p:cNvSpPr>
            <p:nvPr/>
          </p:nvSpPr>
          <p:spPr bwMode="auto">
            <a:xfrm flipH="1" flipV="1">
              <a:off x="2112" y="1200"/>
              <a:ext cx="528" cy="67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7" name="Line 45"/>
            <p:cNvSpPr>
              <a:spLocks noChangeShapeType="1"/>
            </p:cNvSpPr>
            <p:nvPr/>
          </p:nvSpPr>
          <p:spPr bwMode="auto">
            <a:xfrm flipH="1" flipV="1">
              <a:off x="2112" y="1200"/>
              <a:ext cx="720" cy="4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8" name="Line 46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672" cy="67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199" name="Line 47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960" cy="4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200" name="Line 48"/>
            <p:cNvSpPr>
              <a:spLocks noChangeShapeType="1"/>
            </p:cNvSpPr>
            <p:nvPr/>
          </p:nvSpPr>
          <p:spPr bwMode="auto">
            <a:xfrm flipH="1" flipV="1">
              <a:off x="2160" y="1248"/>
              <a:ext cx="960" cy="62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201" name="Line 49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1152" cy="4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9202" name="Line 50"/>
            <p:cNvSpPr>
              <a:spLocks noChangeShapeType="1"/>
            </p:cNvSpPr>
            <p:nvPr/>
          </p:nvSpPr>
          <p:spPr bwMode="auto">
            <a:xfrm flipH="1" flipV="1">
              <a:off x="2160" y="1200"/>
              <a:ext cx="1152" cy="67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0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9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IA-64 Data Speculation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7332146-7769-DF40-85F4-5E9FE84C4343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0224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35038" y="1133475"/>
            <a:ext cx="8208962" cy="376238"/>
          </a:xfrm>
          <a:noFill/>
          <a:ln/>
        </p:spPr>
        <p:txBody>
          <a:bodyPr anchor="ctr">
            <a:spAutoFit/>
          </a:bodyPr>
          <a:lstStyle/>
          <a:p>
            <a:pPr>
              <a:buFontTx/>
              <a:buNone/>
            </a:pPr>
            <a:r>
              <a:rPr lang="en-US" altLang="ko-KR" sz="2000" b="1" dirty="0">
                <a:ea typeface="굴림" charset="-127"/>
                <a:cs typeface="굴림" charset="-127"/>
              </a:rPr>
              <a:t>Problem</a:t>
            </a:r>
            <a:r>
              <a:rPr lang="en-US" altLang="ko-KR" sz="2000" dirty="0">
                <a:ea typeface="굴림" charset="-127"/>
                <a:cs typeface="굴림" charset="-127"/>
              </a:rPr>
              <a:t>: Possible memory hazards limit code scheduling</a:t>
            </a:r>
          </a:p>
        </p:txBody>
      </p:sp>
      <p:sp>
        <p:nvSpPr>
          <p:cNvPr id="2022404" name="Text Box 4"/>
          <p:cNvSpPr txBox="1">
            <a:spLocks noChangeArrowheads="1"/>
          </p:cNvSpPr>
          <p:nvPr/>
        </p:nvSpPr>
        <p:spPr bwMode="auto">
          <a:xfrm>
            <a:off x="520700" y="5867400"/>
            <a:ext cx="8374063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Requires associative hardware in address check table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579688"/>
            <a:ext cx="3352800" cy="2730500"/>
            <a:chOff x="192" y="1632"/>
            <a:chExt cx="2112" cy="1720"/>
          </a:xfrm>
        </p:grpSpPr>
        <p:sp>
          <p:nvSpPr>
            <p:cNvPr id="2022406" name="Text Box 6"/>
            <p:cNvSpPr txBox="1">
              <a:spLocks noChangeArrowheads="1"/>
            </p:cNvSpPr>
            <p:nvPr/>
          </p:nvSpPr>
          <p:spPr bwMode="auto">
            <a:xfrm>
              <a:off x="672" y="1632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2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Store</a:t>
              </a:r>
            </a:p>
          </p:txBody>
        </p:sp>
        <p:sp>
          <p:nvSpPr>
            <p:cNvPr id="2022407" name="Text Box 7"/>
            <p:cNvSpPr txBox="1">
              <a:spLocks noChangeArrowheads="1"/>
            </p:cNvSpPr>
            <p:nvPr/>
          </p:nvSpPr>
          <p:spPr bwMode="auto">
            <a:xfrm>
              <a:off x="672" y="2160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Load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Use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3</a:t>
              </a:r>
            </a:p>
          </p:txBody>
        </p:sp>
        <p:sp>
          <p:nvSpPr>
            <p:cNvPr id="2022408" name="Text Box 8"/>
            <p:cNvSpPr txBox="1">
              <a:spLocks noChangeArrowheads="1"/>
            </p:cNvSpPr>
            <p:nvPr/>
          </p:nvSpPr>
          <p:spPr bwMode="auto">
            <a:xfrm>
              <a:off x="192" y="2832"/>
              <a:ext cx="2112" cy="52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i="1">
                  <a:ea typeface="굴림" charset="-127"/>
                  <a:cs typeface="굴림" charset="-127"/>
                </a:rPr>
                <a:t>Can’t move load above store because store might be to same address</a:t>
              </a:r>
            </a:p>
          </p:txBody>
        </p:sp>
        <p:sp>
          <p:nvSpPr>
            <p:cNvPr id="2022409" name="Line 9"/>
            <p:cNvSpPr>
              <a:spLocks noChangeShapeType="1"/>
            </p:cNvSpPr>
            <p:nvPr/>
          </p:nvSpPr>
          <p:spPr bwMode="auto">
            <a:xfrm>
              <a:off x="432" y="216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962400" y="2286000"/>
            <a:ext cx="4876800" cy="3035300"/>
            <a:chOff x="2496" y="1440"/>
            <a:chExt cx="3072" cy="1912"/>
          </a:xfrm>
        </p:grpSpPr>
        <p:sp>
          <p:nvSpPr>
            <p:cNvPr id="2022411" name="Text Box 11"/>
            <p:cNvSpPr txBox="1">
              <a:spLocks noChangeArrowheads="1"/>
            </p:cNvSpPr>
            <p:nvPr/>
          </p:nvSpPr>
          <p:spPr bwMode="auto">
            <a:xfrm>
              <a:off x="2688" y="1872"/>
              <a:ext cx="1091" cy="62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Load.a</a:t>
              </a: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2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Store</a:t>
              </a:r>
            </a:p>
          </p:txBody>
        </p:sp>
        <p:sp>
          <p:nvSpPr>
            <p:cNvPr id="2022412" name="Text Box 12"/>
            <p:cNvSpPr txBox="1">
              <a:spLocks noChangeArrowheads="1"/>
            </p:cNvSpPr>
            <p:nvPr/>
          </p:nvSpPr>
          <p:spPr bwMode="auto">
            <a:xfrm>
              <a:off x="2688" y="2496"/>
              <a:ext cx="1091" cy="5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l"/>
              <a:r>
                <a:rPr lang="en-US" altLang="ko-KR" b="1" dirty="0" err="1">
                  <a:solidFill>
                    <a:srgbClr val="660066"/>
                  </a:solidFill>
                  <a:ea typeface="굴림" charset="-127"/>
                  <a:cs typeface="굴림" charset="-127"/>
                </a:rPr>
                <a:t>Load.c</a:t>
              </a:r>
              <a:endParaRPr lang="en-US" altLang="ko-KR" b="1" dirty="0">
                <a:solidFill>
                  <a:srgbClr val="660066"/>
                </a:solidFill>
                <a:ea typeface="굴림" charset="-127"/>
                <a:cs typeface="굴림" charset="-127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Use r1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b="1" dirty="0">
                  <a:solidFill>
                    <a:srgbClr val="660066"/>
                  </a:solidFill>
                  <a:ea typeface="굴림" charset="-127"/>
                  <a:cs typeface="굴림" charset="-127"/>
                </a:rPr>
                <a:t>Inst 3</a:t>
              </a:r>
            </a:p>
          </p:txBody>
        </p:sp>
        <p:sp>
          <p:nvSpPr>
            <p:cNvPr id="2022413" name="Text Box 13"/>
            <p:cNvSpPr txBox="1">
              <a:spLocks noChangeArrowheads="1"/>
            </p:cNvSpPr>
            <p:nvPr/>
          </p:nvSpPr>
          <p:spPr bwMode="auto">
            <a:xfrm>
              <a:off x="3792" y="1440"/>
              <a:ext cx="1584" cy="52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i="1">
                  <a:ea typeface="굴림" charset="-127"/>
                  <a:cs typeface="굴림" charset="-127"/>
                </a:rPr>
                <a:t>Data speculative load adds address to address check table</a:t>
              </a:r>
            </a:p>
          </p:txBody>
        </p:sp>
        <p:sp>
          <p:nvSpPr>
            <p:cNvPr id="2022414" name="Line 14"/>
            <p:cNvSpPr>
              <a:spLocks noChangeShapeType="1"/>
            </p:cNvSpPr>
            <p:nvPr/>
          </p:nvSpPr>
          <p:spPr bwMode="auto">
            <a:xfrm flipH="1">
              <a:off x="3408" y="1920"/>
              <a:ext cx="48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22415" name="Text Box 15"/>
            <p:cNvSpPr txBox="1">
              <a:spLocks noChangeArrowheads="1"/>
            </p:cNvSpPr>
            <p:nvPr/>
          </p:nvSpPr>
          <p:spPr bwMode="auto">
            <a:xfrm>
              <a:off x="4080" y="2064"/>
              <a:ext cx="1488" cy="52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i="1">
                  <a:ea typeface="굴림" charset="-127"/>
                  <a:cs typeface="굴림" charset="-127"/>
                </a:rPr>
                <a:t>Store invalidates any matching loads in address check table</a:t>
              </a:r>
            </a:p>
          </p:txBody>
        </p:sp>
        <p:sp>
          <p:nvSpPr>
            <p:cNvPr id="2022416" name="Line 16"/>
            <p:cNvSpPr>
              <a:spLocks noChangeShapeType="1"/>
            </p:cNvSpPr>
            <p:nvPr/>
          </p:nvSpPr>
          <p:spPr bwMode="auto">
            <a:xfrm flipH="1">
              <a:off x="3120" y="2352"/>
              <a:ext cx="1008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22417" name="Text Box 17"/>
            <p:cNvSpPr txBox="1">
              <a:spLocks noChangeArrowheads="1"/>
            </p:cNvSpPr>
            <p:nvPr/>
          </p:nvSpPr>
          <p:spPr bwMode="auto">
            <a:xfrm>
              <a:off x="3792" y="2832"/>
              <a:ext cx="1776" cy="52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i="1">
                  <a:ea typeface="굴림" charset="-127"/>
                  <a:cs typeface="굴림" charset="-127"/>
                </a:rPr>
                <a:t>Check if load invalid (or missing), jump to fixup code if so</a:t>
              </a:r>
            </a:p>
          </p:txBody>
        </p:sp>
        <p:sp>
          <p:nvSpPr>
            <p:cNvPr id="2022418" name="Line 18"/>
            <p:cNvSpPr>
              <a:spLocks noChangeShapeType="1"/>
            </p:cNvSpPr>
            <p:nvPr/>
          </p:nvSpPr>
          <p:spPr bwMode="auto">
            <a:xfrm flipH="1" flipV="1">
              <a:off x="3216" y="2640"/>
              <a:ext cx="72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22419" name="Line 19"/>
            <p:cNvSpPr>
              <a:spLocks noChangeShapeType="1"/>
            </p:cNvSpPr>
            <p:nvPr/>
          </p:nvSpPr>
          <p:spPr bwMode="auto">
            <a:xfrm>
              <a:off x="2496" y="2496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022420" name="Rectangle 20"/>
          <p:cNvSpPr>
            <a:spLocks noChangeArrowheads="1"/>
          </p:cNvSpPr>
          <p:nvPr/>
        </p:nvSpPr>
        <p:spPr bwMode="auto">
          <a:xfrm>
            <a:off x="639763" y="1509014"/>
            <a:ext cx="4822729" cy="37446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Solution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: Hardware to check pointer hazards</a:t>
            </a:r>
          </a:p>
        </p:txBody>
      </p:sp>
    </p:spTree>
    <p:extLst>
      <p:ext uri="{BB962C8B-B14F-4D97-AF65-F5344CB8AC3E}">
        <p14:creationId xmlns:p14="http://schemas.microsoft.com/office/powerpoint/2010/main" val="37181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04" grpId="0" autoUpdateAnimBg="0"/>
      <p:bldP spid="202242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Limits of Static Scheduling</a:t>
            </a:r>
            <a:endParaRPr lang="en-US" altLang="ko-KR" dirty="0"/>
          </a:p>
        </p:txBody>
      </p:sp>
      <p:sp>
        <p:nvSpPr>
          <p:cNvPr id="202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988300" cy="5054600"/>
          </a:xfrm>
        </p:spPr>
        <p:txBody>
          <a:bodyPr/>
          <a:lstStyle/>
          <a:p>
            <a:r>
              <a:rPr lang="en-US" altLang="ko-KR"/>
              <a:t>Statically unpredictable </a:t>
            </a:r>
            <a:r>
              <a:rPr lang="en-US" altLang="ko-KR" dirty="0"/>
              <a:t>branches</a:t>
            </a:r>
          </a:p>
          <a:p>
            <a:r>
              <a:rPr lang="en-US" altLang="ko-KR" dirty="0"/>
              <a:t>Variable memory latency (unpredictable cache misses)</a:t>
            </a:r>
          </a:p>
          <a:p>
            <a:r>
              <a:rPr lang="en-US" altLang="ko-KR" dirty="0"/>
              <a:t>Code size explosion</a:t>
            </a:r>
          </a:p>
          <a:p>
            <a:r>
              <a:rPr lang="en-US" altLang="ko-KR" dirty="0"/>
              <a:t>Compiler complexity</a:t>
            </a:r>
          </a:p>
          <a:p>
            <a:r>
              <a:rPr lang="en-US" altLang="ko-KR" dirty="0"/>
              <a:t>Despite several attempts, VLIW has failed in general-purpose computing arena (so far).</a:t>
            </a:r>
          </a:p>
          <a:p>
            <a:pPr lvl="1"/>
            <a:r>
              <a:rPr lang="en-US" altLang="ko-KR" dirty="0"/>
              <a:t>More complex VLIW architectures are close to in-order superscalar in complexity, no real advantage on large complex apps.</a:t>
            </a:r>
          </a:p>
          <a:p>
            <a:r>
              <a:rPr lang="en-US" altLang="ko-KR" dirty="0"/>
              <a:t>Successful in embedded DSP market</a:t>
            </a:r>
          </a:p>
          <a:p>
            <a:pPr lvl="1"/>
            <a:r>
              <a:rPr lang="en-US" altLang="ko-KR" dirty="0"/>
              <a:t>Simpler VLIWs with more constrained environment, friendlier code.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82CCDC2-C04C-0542-897B-2052C315FF8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71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EE07-F5DD-F24C-9133-B587FB6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Kills Itanium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57BC-F210-504A-A08A-AA7335CA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Donald Knuth “ … </a:t>
            </a:r>
            <a:r>
              <a:rPr lang="en-US" i="1" dirty="0"/>
              <a:t>Itanium approach that was supposed to be so terrific—until it turned out that the wished-for compilers were basically impossible to write</a:t>
            </a:r>
            <a:r>
              <a:rPr lang="en-US" dirty="0"/>
              <a:t>.”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Intel officially announced the end of life and product discontinuance of the Itanium CPU family on January 30th, 2019</a:t>
            </a:r>
            <a:r>
              <a:rPr lang="en-US" dirty="0"/>
              <a:t>”, Wikipedia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86D4B-D01D-D24F-8255-EA7661F6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Out-of-Order Control Complexity:</a:t>
            </a:r>
            <a:br>
              <a:rPr lang="en-US" altLang="ko-KR" dirty="0">
                <a:ea typeface="굴림" charset="-127"/>
                <a:cs typeface="굴림" charset="-127"/>
              </a:rPr>
            </a:br>
            <a:r>
              <a:rPr lang="en-US" altLang="ko-KR" dirty="0">
                <a:ea typeface="굴림" charset="-127"/>
                <a:cs typeface="굴림" charset="-127"/>
              </a:rPr>
              <a:t>MIPS R10000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33F-D57D-9547-9C32-18B309EECAE5}" type="slidenum">
              <a:rPr lang="en-US"/>
              <a:pPr/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971203" name="Picture 3" descr="R100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09600"/>
            <a:ext cx="5410200" cy="5882519"/>
          </a:xfrm>
          <a:prstGeom prst="rect">
            <a:avLst/>
          </a:prstGeom>
          <a:noFill/>
        </p:spPr>
      </p:pic>
      <p:grpSp>
        <p:nvGrpSpPr>
          <p:cNvPr id="1971204" name="Group 4"/>
          <p:cNvGrpSpPr>
            <a:grpSpLocks/>
          </p:cNvGrpSpPr>
          <p:nvPr/>
        </p:nvGrpSpPr>
        <p:grpSpPr bwMode="auto">
          <a:xfrm>
            <a:off x="1295400" y="2438400"/>
            <a:ext cx="6268962" cy="3719895"/>
            <a:chOff x="240" y="1872"/>
            <a:chExt cx="3504" cy="2112"/>
          </a:xfrm>
        </p:grpSpPr>
        <p:sp>
          <p:nvSpPr>
            <p:cNvPr id="1971205" name="Freeform 5"/>
            <p:cNvSpPr>
              <a:spLocks/>
            </p:cNvSpPr>
            <p:nvPr/>
          </p:nvSpPr>
          <p:spPr bwMode="auto">
            <a:xfrm>
              <a:off x="1536" y="1872"/>
              <a:ext cx="2208" cy="2112"/>
            </a:xfrm>
            <a:custGeom>
              <a:avLst/>
              <a:gdLst/>
              <a:ahLst/>
              <a:cxnLst>
                <a:cxn ang="0">
                  <a:pos x="480" y="1632"/>
                </a:cxn>
                <a:cxn ang="0">
                  <a:pos x="1680" y="1632"/>
                </a:cxn>
                <a:cxn ang="0">
                  <a:pos x="1680" y="2112"/>
                </a:cxn>
                <a:cxn ang="0">
                  <a:pos x="2208" y="2112"/>
                </a:cxn>
                <a:cxn ang="0">
                  <a:pos x="2208" y="528"/>
                </a:cxn>
                <a:cxn ang="0">
                  <a:pos x="864" y="528"/>
                </a:cxn>
                <a:cxn ang="0">
                  <a:pos x="864" y="0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480" y="1008"/>
                </a:cxn>
                <a:cxn ang="0">
                  <a:pos x="480" y="1632"/>
                </a:cxn>
              </a:cxnLst>
              <a:rect l="0" t="0" r="r" b="b"/>
              <a:pathLst>
                <a:path w="2208" h="2112">
                  <a:moveTo>
                    <a:pt x="480" y="1632"/>
                  </a:moveTo>
                  <a:lnTo>
                    <a:pt x="1680" y="1632"/>
                  </a:lnTo>
                  <a:lnTo>
                    <a:pt x="1680" y="2112"/>
                  </a:lnTo>
                  <a:lnTo>
                    <a:pt x="2208" y="2112"/>
                  </a:lnTo>
                  <a:lnTo>
                    <a:pt x="2208" y="528"/>
                  </a:lnTo>
                  <a:lnTo>
                    <a:pt x="864" y="528"/>
                  </a:lnTo>
                  <a:lnTo>
                    <a:pt x="864" y="0"/>
                  </a:lnTo>
                  <a:lnTo>
                    <a:pt x="0" y="0"/>
                  </a:lnTo>
                  <a:lnTo>
                    <a:pt x="0" y="1008"/>
                  </a:lnTo>
                  <a:lnTo>
                    <a:pt x="480" y="1008"/>
                  </a:lnTo>
                  <a:lnTo>
                    <a:pt x="480" y="1632"/>
                  </a:lnTo>
                  <a:close/>
                </a:path>
              </a:pathLst>
            </a:cu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1206" name="Text Box 6"/>
            <p:cNvSpPr txBox="1">
              <a:spLocks noChangeArrowheads="1"/>
            </p:cNvSpPr>
            <p:nvPr/>
          </p:nvSpPr>
          <p:spPr bwMode="auto">
            <a:xfrm>
              <a:off x="240" y="1956"/>
              <a:ext cx="913" cy="54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Control Logic</a:t>
              </a:r>
            </a:p>
          </p:txBody>
        </p:sp>
        <p:sp>
          <p:nvSpPr>
            <p:cNvPr id="1971207" name="Line 7"/>
            <p:cNvSpPr>
              <a:spLocks noChangeShapeType="1"/>
            </p:cNvSpPr>
            <p:nvPr/>
          </p:nvSpPr>
          <p:spPr bwMode="auto">
            <a:xfrm>
              <a:off x="1104" y="2208"/>
              <a:ext cx="43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71208" name="Text Box 8"/>
          <p:cNvSpPr txBox="1">
            <a:spLocks noChangeArrowheads="1"/>
          </p:cNvSpPr>
          <p:nvPr/>
        </p:nvSpPr>
        <p:spPr bwMode="auto">
          <a:xfrm>
            <a:off x="152400" y="5257800"/>
            <a:ext cx="3200400" cy="8309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[ SGI/MIPS Technologies Inc., 1995 ]</a:t>
            </a:r>
          </a:p>
        </p:txBody>
      </p:sp>
    </p:spTree>
    <p:extLst>
      <p:ext uri="{BB962C8B-B14F-4D97-AF65-F5344CB8AC3E}">
        <p14:creationId xmlns:p14="http://schemas.microsoft.com/office/powerpoint/2010/main" val="22810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6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Sequential ISA Bottleneck</a:t>
            </a: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F22-D2BD-EA48-83C9-526E9494D754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73250" name="Group 2"/>
          <p:cNvGrpSpPr>
            <a:grpSpLocks/>
          </p:cNvGrpSpPr>
          <p:nvPr/>
        </p:nvGrpSpPr>
        <p:grpSpPr bwMode="auto">
          <a:xfrm>
            <a:off x="1295400" y="2743200"/>
            <a:ext cx="6553200" cy="3802063"/>
            <a:chOff x="816" y="1728"/>
            <a:chExt cx="4128" cy="2395"/>
          </a:xfrm>
        </p:grpSpPr>
        <p:sp>
          <p:nvSpPr>
            <p:cNvPr id="1973251" name="Rectangle 3"/>
            <p:cNvSpPr>
              <a:spLocks noChangeArrowheads="1"/>
            </p:cNvSpPr>
            <p:nvPr/>
          </p:nvSpPr>
          <p:spPr bwMode="auto">
            <a:xfrm>
              <a:off x="1392" y="2448"/>
              <a:ext cx="2928" cy="1655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0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973252" name="Group 4"/>
            <p:cNvGrpSpPr>
              <a:grpSpLocks/>
            </p:cNvGrpSpPr>
            <p:nvPr/>
          </p:nvGrpSpPr>
          <p:grpSpPr bwMode="auto">
            <a:xfrm>
              <a:off x="1584" y="2784"/>
              <a:ext cx="1146" cy="822"/>
              <a:chOff x="1584" y="2784"/>
              <a:chExt cx="1146" cy="822"/>
            </a:xfrm>
          </p:grpSpPr>
          <p:sp>
            <p:nvSpPr>
              <p:cNvPr id="1973253" name="Rectangle 5"/>
              <p:cNvSpPr>
                <a:spLocks noChangeArrowheads="1"/>
              </p:cNvSpPr>
              <p:nvPr/>
            </p:nvSpPr>
            <p:spPr bwMode="auto">
              <a:xfrm>
                <a:off x="1584" y="2784"/>
                <a:ext cx="522" cy="108"/>
              </a:xfrm>
              <a:prstGeom prst="rect">
                <a:avLst/>
              </a:prstGeom>
              <a:solidFill>
                <a:srgbClr val="FF7C8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54" name="Rectangle 6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522" cy="110"/>
              </a:xfrm>
              <a:prstGeom prst="rect">
                <a:avLst/>
              </a:prstGeom>
              <a:solidFill>
                <a:srgbClr val="FFFF66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55" name="Rectangle 7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522" cy="108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56" name="Rectangle 8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522" cy="108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57" name="Rectangle 9"/>
              <p:cNvSpPr>
                <a:spLocks noChangeArrowheads="1"/>
              </p:cNvSpPr>
              <p:nvPr/>
            </p:nvSpPr>
            <p:spPr bwMode="auto">
              <a:xfrm>
                <a:off x="1596" y="3504"/>
                <a:ext cx="522" cy="102"/>
              </a:xfrm>
              <a:prstGeom prst="rect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58" name="Line 10"/>
              <p:cNvSpPr>
                <a:spLocks noChangeShapeType="1"/>
              </p:cNvSpPr>
              <p:nvPr/>
            </p:nvSpPr>
            <p:spPr bwMode="auto">
              <a:xfrm>
                <a:off x="1872" y="288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59" name="Line 11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60" name="Line 12"/>
              <p:cNvSpPr>
                <a:spLocks noChangeShapeType="1"/>
              </p:cNvSpPr>
              <p:nvPr/>
            </p:nvSpPr>
            <p:spPr bwMode="auto">
              <a:xfrm flipH="1">
                <a:off x="1974" y="3072"/>
                <a:ext cx="47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61" name="Line 13"/>
              <p:cNvSpPr>
                <a:spLocks noChangeShapeType="1"/>
              </p:cNvSpPr>
              <p:nvPr/>
            </p:nvSpPr>
            <p:spPr bwMode="auto">
              <a:xfrm>
                <a:off x="1872" y="2880"/>
                <a:ext cx="528" cy="4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73262" name="Text Box 14"/>
            <p:cNvSpPr txBox="1">
              <a:spLocks noChangeArrowheads="1"/>
            </p:cNvSpPr>
            <p:nvPr/>
          </p:nvSpPr>
          <p:spPr bwMode="auto">
            <a:xfrm>
              <a:off x="1344" y="3600"/>
              <a:ext cx="1632" cy="52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Check instruction dependencies</a:t>
              </a:r>
            </a:p>
          </p:txBody>
        </p:sp>
        <p:sp>
          <p:nvSpPr>
            <p:cNvPr id="1973263" name="Text Box 15"/>
            <p:cNvSpPr txBox="1">
              <a:spLocks noChangeArrowheads="1"/>
            </p:cNvSpPr>
            <p:nvPr/>
          </p:nvSpPr>
          <p:spPr bwMode="auto">
            <a:xfrm>
              <a:off x="1424" y="2395"/>
              <a:ext cx="2132" cy="33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Superscalar processor</a:t>
              </a:r>
            </a:p>
          </p:txBody>
        </p:sp>
        <p:sp>
          <p:nvSpPr>
            <p:cNvPr id="1973264" name="Freeform 16"/>
            <p:cNvSpPr>
              <a:spLocks/>
            </p:cNvSpPr>
            <p:nvPr/>
          </p:nvSpPr>
          <p:spPr bwMode="auto">
            <a:xfrm>
              <a:off x="816" y="1728"/>
              <a:ext cx="4128" cy="1488"/>
            </a:xfrm>
            <a:custGeom>
              <a:avLst/>
              <a:gdLst/>
              <a:ahLst/>
              <a:cxnLst>
                <a:cxn ang="0">
                  <a:pos x="4128" y="0"/>
                </a:cxn>
                <a:cxn ang="0">
                  <a:pos x="4128" y="576"/>
                </a:cxn>
                <a:cxn ang="0">
                  <a:pos x="0" y="576"/>
                </a:cxn>
                <a:cxn ang="0">
                  <a:pos x="0" y="1488"/>
                </a:cxn>
                <a:cxn ang="0">
                  <a:pos x="720" y="1488"/>
                </a:cxn>
              </a:cxnLst>
              <a:rect l="0" t="0" r="r" b="b"/>
              <a:pathLst>
                <a:path w="4128" h="1488">
                  <a:moveTo>
                    <a:pt x="4128" y="0"/>
                  </a:moveTo>
                  <a:lnTo>
                    <a:pt x="4128" y="576"/>
                  </a:lnTo>
                  <a:lnTo>
                    <a:pt x="0" y="576"/>
                  </a:lnTo>
                  <a:lnTo>
                    <a:pt x="0" y="1488"/>
                  </a:lnTo>
                  <a:lnTo>
                    <a:pt x="720" y="1488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73266" name="AutoShape 18"/>
          <p:cNvSpPr>
            <a:spLocks noChangeArrowheads="1"/>
          </p:cNvSpPr>
          <p:nvPr/>
        </p:nvSpPr>
        <p:spPr bwMode="auto">
          <a:xfrm>
            <a:off x="422275" y="1676400"/>
            <a:ext cx="1641475" cy="1046163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a = foo(b);</a:t>
            </a:r>
          </a:p>
          <a:p>
            <a:pPr algn="ctr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for (i=0, i&lt;</a:t>
            </a:r>
          </a:p>
        </p:txBody>
      </p:sp>
      <p:sp>
        <p:nvSpPr>
          <p:cNvPr id="1973267" name="Text Box 19"/>
          <p:cNvSpPr txBox="1">
            <a:spLocks noChangeArrowheads="1"/>
          </p:cNvSpPr>
          <p:nvPr/>
        </p:nvSpPr>
        <p:spPr bwMode="auto">
          <a:xfrm>
            <a:off x="381000" y="914400"/>
            <a:ext cx="1738313" cy="8309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Sequential source code</a:t>
            </a:r>
          </a:p>
        </p:txBody>
      </p:sp>
      <p:grpSp>
        <p:nvGrpSpPr>
          <p:cNvPr id="1973268" name="Group 20"/>
          <p:cNvGrpSpPr>
            <a:grpSpLocks/>
          </p:cNvGrpSpPr>
          <p:nvPr/>
        </p:nvGrpSpPr>
        <p:grpSpPr bwMode="auto">
          <a:xfrm>
            <a:off x="2057400" y="906463"/>
            <a:ext cx="4800600" cy="2590800"/>
            <a:chOff x="1296" y="571"/>
            <a:chExt cx="3024" cy="1632"/>
          </a:xfrm>
        </p:grpSpPr>
        <p:sp>
          <p:nvSpPr>
            <p:cNvPr id="1973269" name="Rectangle 21"/>
            <p:cNvSpPr>
              <a:spLocks noChangeArrowheads="1"/>
            </p:cNvSpPr>
            <p:nvPr/>
          </p:nvSpPr>
          <p:spPr bwMode="auto">
            <a:xfrm>
              <a:off x="1488" y="624"/>
              <a:ext cx="2832" cy="1559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0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973270" name="Group 22"/>
            <p:cNvGrpSpPr>
              <a:grpSpLocks/>
            </p:cNvGrpSpPr>
            <p:nvPr/>
          </p:nvGrpSpPr>
          <p:grpSpPr bwMode="auto">
            <a:xfrm>
              <a:off x="1974" y="948"/>
              <a:ext cx="762" cy="744"/>
              <a:chOff x="672" y="2304"/>
              <a:chExt cx="762" cy="744"/>
            </a:xfrm>
          </p:grpSpPr>
          <p:sp>
            <p:nvSpPr>
              <p:cNvPr id="1973271" name="Oval 23"/>
              <p:cNvSpPr>
                <a:spLocks noChangeArrowheads="1"/>
              </p:cNvSpPr>
              <p:nvPr/>
            </p:nvSpPr>
            <p:spPr bwMode="auto">
              <a:xfrm>
                <a:off x="672" y="259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2" name="Oval 24"/>
              <p:cNvSpPr>
                <a:spLocks noChangeArrowheads="1"/>
              </p:cNvSpPr>
              <p:nvPr/>
            </p:nvSpPr>
            <p:spPr bwMode="auto">
              <a:xfrm>
                <a:off x="984" y="259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3" name="Oval 25"/>
              <p:cNvSpPr>
                <a:spLocks noChangeArrowheads="1"/>
              </p:cNvSpPr>
              <p:nvPr/>
            </p:nvSpPr>
            <p:spPr bwMode="auto">
              <a:xfrm>
                <a:off x="1290" y="2592"/>
                <a:ext cx="144" cy="144"/>
              </a:xfrm>
              <a:prstGeom prst="ellipse">
                <a:avLst/>
              </a:prstGeom>
              <a:solidFill>
                <a:srgbClr val="FFFF6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4" name="Oval 26"/>
              <p:cNvSpPr>
                <a:spLocks noChangeArrowheads="1"/>
              </p:cNvSpPr>
              <p:nvPr/>
            </p:nvSpPr>
            <p:spPr bwMode="auto">
              <a:xfrm>
                <a:off x="984" y="2304"/>
                <a:ext cx="144" cy="144"/>
              </a:xfrm>
              <a:prstGeom prst="ellipse">
                <a:avLst/>
              </a:prstGeom>
              <a:solidFill>
                <a:srgbClr val="FF7C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5" name="Oval 27"/>
              <p:cNvSpPr>
                <a:spLocks noChangeArrowheads="1"/>
              </p:cNvSpPr>
              <p:nvPr/>
            </p:nvSpPr>
            <p:spPr bwMode="auto">
              <a:xfrm>
                <a:off x="672" y="2904"/>
                <a:ext cx="144" cy="144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6" name="Line 28"/>
              <p:cNvSpPr>
                <a:spLocks noChangeShapeType="1"/>
              </p:cNvSpPr>
              <p:nvPr/>
            </p:nvSpPr>
            <p:spPr bwMode="auto">
              <a:xfrm flipH="1">
                <a:off x="790" y="2424"/>
                <a:ext cx="2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7" name="Line 29"/>
              <p:cNvSpPr>
                <a:spLocks noChangeShapeType="1"/>
              </p:cNvSpPr>
              <p:nvPr/>
            </p:nvSpPr>
            <p:spPr bwMode="auto">
              <a:xfrm flipH="1">
                <a:off x="1048" y="244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8" name="Line 30"/>
              <p:cNvSpPr>
                <a:spLocks noChangeShapeType="1"/>
              </p:cNvSpPr>
              <p:nvPr/>
            </p:nvSpPr>
            <p:spPr bwMode="auto">
              <a:xfrm>
                <a:off x="730" y="2736"/>
                <a:ext cx="2" cy="1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79" name="Line 31"/>
              <p:cNvSpPr>
                <a:spLocks noChangeShapeType="1"/>
              </p:cNvSpPr>
              <p:nvPr/>
            </p:nvSpPr>
            <p:spPr bwMode="auto">
              <a:xfrm flipH="1">
                <a:off x="816" y="2712"/>
                <a:ext cx="498" cy="23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73280" name="Line 32"/>
            <p:cNvSpPr>
              <a:spLocks noChangeShapeType="1"/>
            </p:cNvSpPr>
            <p:nvPr/>
          </p:nvSpPr>
          <p:spPr bwMode="auto">
            <a:xfrm>
              <a:off x="1296" y="1248"/>
              <a:ext cx="4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3281" name="Text Box 33"/>
            <p:cNvSpPr txBox="1">
              <a:spLocks noChangeArrowheads="1"/>
            </p:cNvSpPr>
            <p:nvPr/>
          </p:nvSpPr>
          <p:spPr bwMode="auto">
            <a:xfrm>
              <a:off x="1556" y="571"/>
              <a:ext cx="2042" cy="33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Superscalar compiler</a:t>
              </a:r>
            </a:p>
          </p:txBody>
        </p:sp>
        <p:sp>
          <p:nvSpPr>
            <p:cNvPr id="1973282" name="Text Box 34"/>
            <p:cNvSpPr txBox="1">
              <a:spLocks noChangeArrowheads="1"/>
            </p:cNvSpPr>
            <p:nvPr/>
          </p:nvSpPr>
          <p:spPr bwMode="auto">
            <a:xfrm>
              <a:off x="1440" y="1680"/>
              <a:ext cx="1536" cy="52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Find independent operations</a:t>
              </a:r>
            </a:p>
          </p:txBody>
        </p:sp>
      </p:grpSp>
      <p:grpSp>
        <p:nvGrpSpPr>
          <p:cNvPr id="1973283" name="Group 35"/>
          <p:cNvGrpSpPr>
            <a:grpSpLocks/>
          </p:cNvGrpSpPr>
          <p:nvPr/>
        </p:nvGrpSpPr>
        <p:grpSpPr bwMode="auto">
          <a:xfrm>
            <a:off x="4495800" y="1276350"/>
            <a:ext cx="2438400" cy="2220913"/>
            <a:chOff x="2832" y="804"/>
            <a:chExt cx="1536" cy="1399"/>
          </a:xfrm>
        </p:grpSpPr>
        <p:grpSp>
          <p:nvGrpSpPr>
            <p:cNvPr id="1973284" name="Group 36"/>
            <p:cNvGrpSpPr>
              <a:grpSpLocks/>
            </p:cNvGrpSpPr>
            <p:nvPr/>
          </p:nvGrpSpPr>
          <p:grpSpPr bwMode="auto">
            <a:xfrm>
              <a:off x="3426" y="804"/>
              <a:ext cx="432" cy="950"/>
              <a:chOff x="2816" y="1004"/>
              <a:chExt cx="432" cy="950"/>
            </a:xfrm>
          </p:grpSpPr>
          <p:sp>
            <p:nvSpPr>
              <p:cNvPr id="1973285" name="Oval 37"/>
              <p:cNvSpPr>
                <a:spLocks noChangeArrowheads="1"/>
              </p:cNvSpPr>
              <p:nvPr/>
            </p:nvSpPr>
            <p:spPr bwMode="auto">
              <a:xfrm>
                <a:off x="2956" y="16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86" name="Oval 38"/>
              <p:cNvSpPr>
                <a:spLocks noChangeArrowheads="1"/>
              </p:cNvSpPr>
              <p:nvPr/>
            </p:nvSpPr>
            <p:spPr bwMode="auto">
              <a:xfrm>
                <a:off x="2956" y="140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87" name="Oval 39"/>
              <p:cNvSpPr>
                <a:spLocks noChangeArrowheads="1"/>
              </p:cNvSpPr>
              <p:nvPr/>
            </p:nvSpPr>
            <p:spPr bwMode="auto">
              <a:xfrm>
                <a:off x="2956" y="1208"/>
                <a:ext cx="144" cy="144"/>
              </a:xfrm>
              <a:prstGeom prst="ellipse">
                <a:avLst/>
              </a:prstGeom>
              <a:solidFill>
                <a:srgbClr val="FFFF6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88" name="Oval 40"/>
              <p:cNvSpPr>
                <a:spLocks noChangeArrowheads="1"/>
              </p:cNvSpPr>
              <p:nvPr/>
            </p:nvSpPr>
            <p:spPr bwMode="auto">
              <a:xfrm>
                <a:off x="2956" y="1004"/>
                <a:ext cx="144" cy="144"/>
              </a:xfrm>
              <a:prstGeom prst="ellipse">
                <a:avLst/>
              </a:prstGeom>
              <a:solidFill>
                <a:srgbClr val="FF7C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89" name="Oval 41"/>
              <p:cNvSpPr>
                <a:spLocks noChangeArrowheads="1"/>
              </p:cNvSpPr>
              <p:nvPr/>
            </p:nvSpPr>
            <p:spPr bwMode="auto">
              <a:xfrm>
                <a:off x="2956" y="1810"/>
                <a:ext cx="144" cy="144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90" name="Freeform 42"/>
              <p:cNvSpPr>
                <a:spLocks/>
              </p:cNvSpPr>
              <p:nvPr/>
            </p:nvSpPr>
            <p:spPr bwMode="auto">
              <a:xfrm>
                <a:off x="3084" y="1306"/>
                <a:ext cx="164" cy="5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9" y="162"/>
                  </a:cxn>
                  <a:cxn ang="0">
                    <a:pos x="98" y="437"/>
                  </a:cxn>
                  <a:cxn ang="0">
                    <a:pos x="26" y="519"/>
                  </a:cxn>
                  <a:cxn ang="0">
                    <a:pos x="0" y="538"/>
                  </a:cxn>
                </a:cxnLst>
                <a:rect l="0" t="0" r="r" b="b"/>
                <a:pathLst>
                  <a:path w="164" h="538">
                    <a:moveTo>
                      <a:pt x="10" y="0"/>
                    </a:moveTo>
                    <a:cubicBezTo>
                      <a:pt x="84" y="46"/>
                      <a:pt x="122" y="101"/>
                      <a:pt x="149" y="162"/>
                    </a:cubicBezTo>
                    <a:cubicBezTo>
                      <a:pt x="164" y="259"/>
                      <a:pt x="159" y="347"/>
                      <a:pt x="98" y="437"/>
                    </a:cubicBezTo>
                    <a:cubicBezTo>
                      <a:pt x="82" y="489"/>
                      <a:pt x="13" y="515"/>
                      <a:pt x="26" y="519"/>
                    </a:cubicBezTo>
                    <a:lnTo>
                      <a:pt x="0" y="538"/>
                    </a:ln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91" name="Freeform 43"/>
              <p:cNvSpPr>
                <a:spLocks/>
              </p:cNvSpPr>
              <p:nvPr/>
            </p:nvSpPr>
            <p:spPr bwMode="auto">
              <a:xfrm>
                <a:off x="2900" y="1132"/>
                <a:ext cx="90" cy="302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6" y="102"/>
                  </a:cxn>
                  <a:cxn ang="0">
                    <a:pos x="18" y="242"/>
                  </a:cxn>
                  <a:cxn ang="0">
                    <a:pos x="68" y="302"/>
                  </a:cxn>
                </a:cxnLst>
                <a:rect l="0" t="0" r="r" b="b"/>
                <a:pathLst>
                  <a:path w="90" h="302">
                    <a:moveTo>
                      <a:pt x="90" y="0"/>
                    </a:moveTo>
                    <a:cubicBezTo>
                      <a:pt x="33" y="33"/>
                      <a:pt x="33" y="41"/>
                      <a:pt x="16" y="102"/>
                    </a:cubicBezTo>
                    <a:cubicBezTo>
                      <a:pt x="12" y="141"/>
                      <a:pt x="0" y="203"/>
                      <a:pt x="18" y="242"/>
                    </a:cubicBezTo>
                    <a:cubicBezTo>
                      <a:pt x="24" y="256"/>
                      <a:pt x="69" y="302"/>
                      <a:pt x="68" y="302"/>
                    </a:cubicBez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92" name="Freeform 44"/>
              <p:cNvSpPr>
                <a:spLocks/>
              </p:cNvSpPr>
              <p:nvPr/>
            </p:nvSpPr>
            <p:spPr bwMode="auto">
              <a:xfrm>
                <a:off x="2816" y="1116"/>
                <a:ext cx="156" cy="548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290"/>
                  </a:cxn>
                  <a:cxn ang="0">
                    <a:pos x="128" y="490"/>
                  </a:cxn>
                  <a:cxn ang="0">
                    <a:pos x="164" y="534"/>
                  </a:cxn>
                  <a:cxn ang="0">
                    <a:pos x="190" y="548"/>
                  </a:cxn>
                </a:cxnLst>
                <a:rect l="0" t="0" r="r" b="b"/>
                <a:pathLst>
                  <a:path w="194" h="548">
                    <a:moveTo>
                      <a:pt x="194" y="0"/>
                    </a:moveTo>
                    <a:cubicBezTo>
                      <a:pt x="64" y="93"/>
                      <a:pt x="36" y="134"/>
                      <a:pt x="0" y="290"/>
                    </a:cubicBezTo>
                    <a:cubicBezTo>
                      <a:pt x="37" y="364"/>
                      <a:pt x="79" y="425"/>
                      <a:pt x="128" y="490"/>
                    </a:cubicBezTo>
                    <a:cubicBezTo>
                      <a:pt x="154" y="525"/>
                      <a:pt x="127" y="505"/>
                      <a:pt x="164" y="534"/>
                    </a:cubicBezTo>
                    <a:cubicBezTo>
                      <a:pt x="167" y="536"/>
                      <a:pt x="191" y="548"/>
                      <a:pt x="190" y="548"/>
                    </a:cubicBez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93" name="Freeform 45"/>
              <p:cNvSpPr>
                <a:spLocks/>
              </p:cNvSpPr>
              <p:nvPr/>
            </p:nvSpPr>
            <p:spPr bwMode="auto">
              <a:xfrm>
                <a:off x="3058" y="1496"/>
                <a:ext cx="90" cy="31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86" y="54"/>
                  </a:cxn>
                  <a:cxn ang="0">
                    <a:pos x="89" y="101"/>
                  </a:cxn>
                  <a:cxn ang="0">
                    <a:pos x="90" y="169"/>
                  </a:cxn>
                  <a:cxn ang="0">
                    <a:pos x="51" y="254"/>
                  </a:cxn>
                  <a:cxn ang="0">
                    <a:pos x="15" y="302"/>
                  </a:cxn>
                  <a:cxn ang="0">
                    <a:pos x="0" y="318"/>
                  </a:cxn>
                </a:cxnLst>
                <a:rect l="0" t="0" r="r" b="b"/>
                <a:pathLst>
                  <a:path w="90" h="318">
                    <a:moveTo>
                      <a:pt x="38" y="0"/>
                    </a:moveTo>
                    <a:cubicBezTo>
                      <a:pt x="61" y="14"/>
                      <a:pt x="79" y="22"/>
                      <a:pt x="86" y="54"/>
                    </a:cubicBezTo>
                    <a:cubicBezTo>
                      <a:pt x="86" y="69"/>
                      <a:pt x="88" y="86"/>
                      <a:pt x="89" y="101"/>
                    </a:cubicBezTo>
                    <a:cubicBezTo>
                      <a:pt x="89" y="109"/>
                      <a:pt x="90" y="169"/>
                      <a:pt x="90" y="169"/>
                    </a:cubicBezTo>
                    <a:cubicBezTo>
                      <a:pt x="85" y="212"/>
                      <a:pt x="73" y="218"/>
                      <a:pt x="51" y="254"/>
                    </a:cubicBezTo>
                    <a:cubicBezTo>
                      <a:pt x="40" y="271"/>
                      <a:pt x="27" y="286"/>
                      <a:pt x="15" y="302"/>
                    </a:cubicBezTo>
                    <a:cubicBezTo>
                      <a:pt x="11" y="308"/>
                      <a:pt x="0" y="318"/>
                      <a:pt x="0" y="318"/>
                    </a:cubicBez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73294" name="Line 46"/>
            <p:cNvSpPr>
              <a:spLocks noChangeShapeType="1"/>
            </p:cNvSpPr>
            <p:nvPr/>
          </p:nvSpPr>
          <p:spPr bwMode="auto">
            <a:xfrm flipV="1">
              <a:off x="2880" y="124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3295" name="Text Box 47"/>
            <p:cNvSpPr txBox="1">
              <a:spLocks noChangeArrowheads="1"/>
            </p:cNvSpPr>
            <p:nvPr/>
          </p:nvSpPr>
          <p:spPr bwMode="auto">
            <a:xfrm>
              <a:off x="2832" y="1680"/>
              <a:ext cx="1536" cy="52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Schedule operations</a:t>
              </a:r>
            </a:p>
          </p:txBody>
        </p:sp>
      </p:grpSp>
      <p:grpSp>
        <p:nvGrpSpPr>
          <p:cNvPr id="1973296" name="Group 48"/>
          <p:cNvGrpSpPr>
            <a:grpSpLocks/>
          </p:cNvGrpSpPr>
          <p:nvPr/>
        </p:nvGrpSpPr>
        <p:grpSpPr bwMode="auto">
          <a:xfrm>
            <a:off x="6477000" y="914400"/>
            <a:ext cx="2362200" cy="1612900"/>
            <a:chOff x="4080" y="576"/>
            <a:chExt cx="1488" cy="1016"/>
          </a:xfrm>
        </p:grpSpPr>
        <p:grpSp>
          <p:nvGrpSpPr>
            <p:cNvPr id="1973297" name="Group 49"/>
            <p:cNvGrpSpPr>
              <a:grpSpLocks/>
            </p:cNvGrpSpPr>
            <p:nvPr/>
          </p:nvGrpSpPr>
          <p:grpSpPr bwMode="auto">
            <a:xfrm>
              <a:off x="4656" y="1056"/>
              <a:ext cx="522" cy="536"/>
              <a:chOff x="4198" y="1182"/>
              <a:chExt cx="522" cy="536"/>
            </a:xfrm>
          </p:grpSpPr>
          <p:sp>
            <p:nvSpPr>
              <p:cNvPr id="1973298" name="Rectangle 50"/>
              <p:cNvSpPr>
                <a:spLocks noChangeArrowheads="1"/>
              </p:cNvSpPr>
              <p:nvPr/>
            </p:nvSpPr>
            <p:spPr bwMode="auto">
              <a:xfrm>
                <a:off x="4198" y="1182"/>
                <a:ext cx="522" cy="108"/>
              </a:xfrm>
              <a:prstGeom prst="rect">
                <a:avLst/>
              </a:prstGeom>
              <a:solidFill>
                <a:srgbClr val="FF7C8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299" name="Rectangle 51"/>
              <p:cNvSpPr>
                <a:spLocks noChangeArrowheads="1"/>
              </p:cNvSpPr>
              <p:nvPr/>
            </p:nvSpPr>
            <p:spPr bwMode="auto">
              <a:xfrm>
                <a:off x="4198" y="1290"/>
                <a:ext cx="522" cy="110"/>
              </a:xfrm>
              <a:prstGeom prst="rect">
                <a:avLst/>
              </a:prstGeom>
              <a:solidFill>
                <a:srgbClr val="FFFF66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00" name="Rectangle 52"/>
              <p:cNvSpPr>
                <a:spLocks noChangeArrowheads="1"/>
              </p:cNvSpPr>
              <p:nvPr/>
            </p:nvSpPr>
            <p:spPr bwMode="auto">
              <a:xfrm>
                <a:off x="4198" y="1400"/>
                <a:ext cx="522" cy="108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01" name="Rectangle 53"/>
              <p:cNvSpPr>
                <a:spLocks noChangeArrowheads="1"/>
              </p:cNvSpPr>
              <p:nvPr/>
            </p:nvSpPr>
            <p:spPr bwMode="auto">
              <a:xfrm>
                <a:off x="4198" y="1508"/>
                <a:ext cx="522" cy="108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02" name="Rectangle 54"/>
              <p:cNvSpPr>
                <a:spLocks noChangeArrowheads="1"/>
              </p:cNvSpPr>
              <p:nvPr/>
            </p:nvSpPr>
            <p:spPr bwMode="auto">
              <a:xfrm>
                <a:off x="4198" y="1616"/>
                <a:ext cx="522" cy="102"/>
              </a:xfrm>
              <a:prstGeom prst="rect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73303" name="Line 55"/>
            <p:cNvSpPr>
              <a:spLocks noChangeShapeType="1"/>
            </p:cNvSpPr>
            <p:nvPr/>
          </p:nvSpPr>
          <p:spPr bwMode="auto">
            <a:xfrm flipV="1">
              <a:off x="4080" y="1296"/>
              <a:ext cx="4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3304" name="Text Box 56"/>
            <p:cNvSpPr txBox="1">
              <a:spLocks noChangeArrowheads="1"/>
            </p:cNvSpPr>
            <p:nvPr/>
          </p:nvSpPr>
          <p:spPr bwMode="auto">
            <a:xfrm>
              <a:off x="4272" y="576"/>
              <a:ext cx="1296" cy="52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Sequential machine code</a:t>
              </a:r>
            </a:p>
          </p:txBody>
        </p:sp>
      </p:grpSp>
      <p:grpSp>
        <p:nvGrpSpPr>
          <p:cNvPr id="1973305" name="Group 57"/>
          <p:cNvGrpSpPr>
            <a:grpSpLocks/>
          </p:cNvGrpSpPr>
          <p:nvPr/>
        </p:nvGrpSpPr>
        <p:grpSpPr bwMode="auto">
          <a:xfrm>
            <a:off x="4190999" y="4495800"/>
            <a:ext cx="2743200" cy="2049463"/>
            <a:chOff x="2640" y="2832"/>
            <a:chExt cx="1728" cy="1291"/>
          </a:xfrm>
        </p:grpSpPr>
        <p:grpSp>
          <p:nvGrpSpPr>
            <p:cNvPr id="1973306" name="Group 58"/>
            <p:cNvGrpSpPr>
              <a:grpSpLocks/>
            </p:cNvGrpSpPr>
            <p:nvPr/>
          </p:nvGrpSpPr>
          <p:grpSpPr bwMode="auto">
            <a:xfrm>
              <a:off x="3027" y="2832"/>
              <a:ext cx="1242" cy="582"/>
              <a:chOff x="2928" y="2928"/>
              <a:chExt cx="1242" cy="582"/>
            </a:xfrm>
          </p:grpSpPr>
          <p:sp>
            <p:nvSpPr>
              <p:cNvPr id="1973307" name="Rectangle 59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522" cy="108"/>
              </a:xfrm>
              <a:prstGeom prst="rect">
                <a:avLst/>
              </a:prstGeom>
              <a:solidFill>
                <a:srgbClr val="FF7C8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08" name="Rectangle 60"/>
              <p:cNvSpPr>
                <a:spLocks noChangeArrowheads="1"/>
              </p:cNvSpPr>
              <p:nvPr/>
            </p:nvSpPr>
            <p:spPr bwMode="auto">
              <a:xfrm>
                <a:off x="3648" y="2928"/>
                <a:ext cx="522" cy="110"/>
              </a:xfrm>
              <a:prstGeom prst="rect">
                <a:avLst/>
              </a:prstGeom>
              <a:solidFill>
                <a:srgbClr val="FFFF66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09" name="Rectangle 61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522" cy="108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10" name="Rectangle 62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522" cy="108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11" name="Rectangle 63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522" cy="102"/>
              </a:xfrm>
              <a:prstGeom prst="rect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12" name="Line 64"/>
              <p:cNvSpPr>
                <a:spLocks noChangeShapeType="1"/>
              </p:cNvSpPr>
              <p:nvPr/>
            </p:nvSpPr>
            <p:spPr bwMode="auto">
              <a:xfrm>
                <a:off x="3216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13" name="Line 65"/>
              <p:cNvSpPr>
                <a:spLocks noChangeShapeType="1"/>
              </p:cNvSpPr>
              <p:nvPr/>
            </p:nvSpPr>
            <p:spPr bwMode="auto">
              <a:xfrm>
                <a:off x="3216" y="3036"/>
                <a:ext cx="624" cy="1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14" name="Line 66"/>
              <p:cNvSpPr>
                <a:spLocks noChangeShapeType="1"/>
              </p:cNvSpPr>
              <p:nvPr/>
            </p:nvSpPr>
            <p:spPr bwMode="auto">
              <a:xfrm flipH="1">
                <a:off x="3408" y="3038"/>
                <a:ext cx="302" cy="37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315" name="Line 67"/>
              <p:cNvSpPr>
                <a:spLocks noChangeShapeType="1"/>
              </p:cNvSpPr>
              <p:nvPr/>
            </p:nvSpPr>
            <p:spPr bwMode="auto">
              <a:xfrm>
                <a:off x="3216" y="3276"/>
                <a:ext cx="0" cy="1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73316" name="Text Box 68"/>
            <p:cNvSpPr txBox="1">
              <a:spLocks noChangeArrowheads="1"/>
            </p:cNvSpPr>
            <p:nvPr/>
          </p:nvSpPr>
          <p:spPr bwMode="auto">
            <a:xfrm>
              <a:off x="2880" y="3600"/>
              <a:ext cx="1488" cy="52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Schedule execution</a:t>
              </a:r>
            </a:p>
          </p:txBody>
        </p:sp>
        <p:sp>
          <p:nvSpPr>
            <p:cNvPr id="1973317" name="Line 69"/>
            <p:cNvSpPr>
              <a:spLocks noChangeShapeType="1"/>
            </p:cNvSpPr>
            <p:nvPr/>
          </p:nvSpPr>
          <p:spPr bwMode="auto">
            <a:xfrm flipV="1">
              <a:off x="2640" y="321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6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VLIW: Very Long Instruction Word</a:t>
            </a:r>
          </a:p>
        </p:txBody>
      </p:sp>
      <p:sp>
        <p:nvSpPr>
          <p:cNvPr id="197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886200"/>
            <a:ext cx="7683500" cy="2739854"/>
          </a:xfrm>
          <a:noFill/>
          <a:ln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charset="-127"/>
                <a:cs typeface="굴림" charset="-127"/>
              </a:rPr>
              <a:t>Multiple operations packed into one instruction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charset="-127"/>
                <a:cs typeface="굴림" charset="-127"/>
              </a:rPr>
              <a:t>Each operation slot is for a fixed function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charset="-127"/>
                <a:cs typeface="굴림" charset="-127"/>
              </a:rPr>
              <a:t>Constant operation latencies are specified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charset="-127"/>
                <a:cs typeface="굴림" charset="-127"/>
              </a:rPr>
              <a:t>Architecture requires guarantee of: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ea typeface="굴림" charset="-127"/>
                <a:cs typeface="굴림" charset="-127"/>
              </a:rPr>
              <a:t>Parallelism within an instruction =&gt; no cross-operation RAW check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ea typeface="굴림" charset="-127"/>
                <a:cs typeface="굴림" charset="-127"/>
              </a:rPr>
              <a:t>No data use before data ready =&gt; no data interlocks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898D-3F0B-4440-BA8F-5C18067E12FA}" type="slidenum">
              <a:rPr lang="en-US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75300" name="Group 4"/>
          <p:cNvGrpSpPr>
            <a:grpSpLocks/>
          </p:cNvGrpSpPr>
          <p:nvPr/>
        </p:nvGrpSpPr>
        <p:grpSpPr bwMode="auto">
          <a:xfrm>
            <a:off x="5105400" y="1828800"/>
            <a:ext cx="381000" cy="1143000"/>
            <a:chOff x="2928" y="1488"/>
            <a:chExt cx="240" cy="720"/>
          </a:xfrm>
        </p:grpSpPr>
        <p:sp>
          <p:nvSpPr>
            <p:cNvPr id="1975301" name="Rectangle 5"/>
            <p:cNvSpPr>
              <a:spLocks noChangeArrowheads="1"/>
            </p:cNvSpPr>
            <p:nvPr/>
          </p:nvSpPr>
          <p:spPr bwMode="auto">
            <a:xfrm rot="5400000">
              <a:off x="2928" y="148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02" name="Rectangle 6"/>
            <p:cNvSpPr>
              <a:spLocks noChangeArrowheads="1"/>
            </p:cNvSpPr>
            <p:nvPr/>
          </p:nvSpPr>
          <p:spPr bwMode="auto">
            <a:xfrm rot="5400000">
              <a:off x="2928" y="172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03" name="Rectangle 7"/>
            <p:cNvSpPr>
              <a:spLocks noChangeArrowheads="1"/>
            </p:cNvSpPr>
            <p:nvPr/>
          </p:nvSpPr>
          <p:spPr bwMode="auto">
            <a:xfrm rot="5400000">
              <a:off x="2928" y="196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75304" name="Group 8"/>
          <p:cNvGrpSpPr>
            <a:grpSpLocks/>
          </p:cNvGrpSpPr>
          <p:nvPr/>
        </p:nvGrpSpPr>
        <p:grpSpPr bwMode="auto">
          <a:xfrm>
            <a:off x="3810000" y="1828800"/>
            <a:ext cx="381000" cy="1143000"/>
            <a:chOff x="2688" y="1488"/>
            <a:chExt cx="240" cy="720"/>
          </a:xfrm>
        </p:grpSpPr>
        <p:sp>
          <p:nvSpPr>
            <p:cNvPr id="1975305" name="Rectangle 9"/>
            <p:cNvSpPr>
              <a:spLocks noChangeArrowheads="1"/>
            </p:cNvSpPr>
            <p:nvPr/>
          </p:nvSpPr>
          <p:spPr bwMode="auto">
            <a:xfrm rot="5400000">
              <a:off x="2688" y="148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06" name="Rectangle 10"/>
            <p:cNvSpPr>
              <a:spLocks noChangeArrowheads="1"/>
            </p:cNvSpPr>
            <p:nvPr/>
          </p:nvSpPr>
          <p:spPr bwMode="auto">
            <a:xfrm rot="5400000">
              <a:off x="2688" y="172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07" name="Rectangle 11"/>
            <p:cNvSpPr>
              <a:spLocks noChangeArrowheads="1"/>
            </p:cNvSpPr>
            <p:nvPr/>
          </p:nvSpPr>
          <p:spPr bwMode="auto">
            <a:xfrm rot="5400000">
              <a:off x="2688" y="196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75308" name="Rectangle 12"/>
          <p:cNvSpPr>
            <a:spLocks noChangeArrowheads="1"/>
          </p:cNvSpPr>
          <p:nvPr/>
        </p:nvSpPr>
        <p:spPr bwMode="auto">
          <a:xfrm rot="5400000">
            <a:off x="2438400" y="1828800"/>
            <a:ext cx="381000" cy="381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5309" name="Rectangle 13"/>
          <p:cNvSpPr>
            <a:spLocks noChangeArrowheads="1"/>
          </p:cNvSpPr>
          <p:nvPr/>
        </p:nvSpPr>
        <p:spPr bwMode="auto">
          <a:xfrm rot="5400000">
            <a:off x="1295400" y="1828800"/>
            <a:ext cx="381000" cy="381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75310" name="Group 14"/>
          <p:cNvGrpSpPr>
            <a:grpSpLocks/>
          </p:cNvGrpSpPr>
          <p:nvPr/>
        </p:nvGrpSpPr>
        <p:grpSpPr bwMode="auto">
          <a:xfrm>
            <a:off x="7696200" y="1752600"/>
            <a:ext cx="381000" cy="1524000"/>
            <a:chOff x="3792" y="1488"/>
            <a:chExt cx="240" cy="960"/>
          </a:xfrm>
        </p:grpSpPr>
        <p:sp>
          <p:nvSpPr>
            <p:cNvPr id="1975311" name="Rectangle 15"/>
            <p:cNvSpPr>
              <a:spLocks noChangeArrowheads="1"/>
            </p:cNvSpPr>
            <p:nvPr/>
          </p:nvSpPr>
          <p:spPr bwMode="auto">
            <a:xfrm rot="5400000">
              <a:off x="3792" y="148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12" name="Rectangle 16"/>
            <p:cNvSpPr>
              <a:spLocks noChangeArrowheads="1"/>
            </p:cNvSpPr>
            <p:nvPr/>
          </p:nvSpPr>
          <p:spPr bwMode="auto">
            <a:xfrm rot="5400000">
              <a:off x="3792" y="172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13" name="Rectangle 17"/>
            <p:cNvSpPr>
              <a:spLocks noChangeArrowheads="1"/>
            </p:cNvSpPr>
            <p:nvPr/>
          </p:nvSpPr>
          <p:spPr bwMode="auto">
            <a:xfrm rot="5400000">
              <a:off x="3792" y="196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14" name="Rectangle 18"/>
            <p:cNvSpPr>
              <a:spLocks noChangeArrowheads="1"/>
            </p:cNvSpPr>
            <p:nvPr/>
          </p:nvSpPr>
          <p:spPr bwMode="auto">
            <a:xfrm rot="5400000">
              <a:off x="3792" y="220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75315" name="Group 19"/>
          <p:cNvGrpSpPr>
            <a:grpSpLocks/>
          </p:cNvGrpSpPr>
          <p:nvPr/>
        </p:nvGrpSpPr>
        <p:grpSpPr bwMode="auto">
          <a:xfrm>
            <a:off x="6553200" y="1828800"/>
            <a:ext cx="381000" cy="1524000"/>
            <a:chOff x="3552" y="1488"/>
            <a:chExt cx="240" cy="960"/>
          </a:xfrm>
        </p:grpSpPr>
        <p:sp>
          <p:nvSpPr>
            <p:cNvPr id="1975316" name="Rectangle 20"/>
            <p:cNvSpPr>
              <a:spLocks noChangeArrowheads="1"/>
            </p:cNvSpPr>
            <p:nvPr/>
          </p:nvSpPr>
          <p:spPr bwMode="auto">
            <a:xfrm rot="5400000">
              <a:off x="3552" y="148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17" name="Rectangle 21"/>
            <p:cNvSpPr>
              <a:spLocks noChangeArrowheads="1"/>
            </p:cNvSpPr>
            <p:nvPr/>
          </p:nvSpPr>
          <p:spPr bwMode="auto">
            <a:xfrm rot="5400000">
              <a:off x="3552" y="172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18" name="Rectangle 22"/>
            <p:cNvSpPr>
              <a:spLocks noChangeArrowheads="1"/>
            </p:cNvSpPr>
            <p:nvPr/>
          </p:nvSpPr>
          <p:spPr bwMode="auto">
            <a:xfrm rot="5400000">
              <a:off x="3552" y="196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5319" name="Rectangle 23"/>
            <p:cNvSpPr>
              <a:spLocks noChangeArrowheads="1"/>
            </p:cNvSpPr>
            <p:nvPr/>
          </p:nvSpPr>
          <p:spPr bwMode="auto">
            <a:xfrm rot="5400000">
              <a:off x="3552" y="2208"/>
              <a:ext cx="240" cy="24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75320" name="Text Box 24"/>
          <p:cNvSpPr txBox="1">
            <a:spLocks noChangeArrowheads="1"/>
          </p:cNvSpPr>
          <p:nvPr/>
        </p:nvSpPr>
        <p:spPr bwMode="auto">
          <a:xfrm>
            <a:off x="937735" y="2304213"/>
            <a:ext cx="2320292" cy="60016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i="1" dirty="0">
                <a:solidFill>
                  <a:srgbClr val="660066"/>
                </a:solidFill>
                <a:latin typeface="Calibri"/>
                <a:ea typeface="굴림" charset="-127"/>
                <a:cs typeface="Calibri"/>
              </a:rPr>
              <a:t>Two Integer Units,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sz="2000" i="1" dirty="0">
                <a:solidFill>
                  <a:srgbClr val="660066"/>
                </a:solidFill>
                <a:latin typeface="Calibri"/>
                <a:ea typeface="굴림" charset="-127"/>
                <a:cs typeface="Calibri"/>
              </a:rPr>
              <a:t>Single-Cycle Latency</a:t>
            </a:r>
          </a:p>
        </p:txBody>
      </p:sp>
      <p:sp>
        <p:nvSpPr>
          <p:cNvPr id="1975321" name="Text Box 25"/>
          <p:cNvSpPr txBox="1">
            <a:spLocks noChangeArrowheads="1"/>
          </p:cNvSpPr>
          <p:nvPr/>
        </p:nvSpPr>
        <p:spPr bwMode="auto">
          <a:xfrm>
            <a:off x="3242748" y="3066213"/>
            <a:ext cx="2553729" cy="60016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i="1" dirty="0">
                <a:solidFill>
                  <a:srgbClr val="660066"/>
                </a:solidFill>
                <a:latin typeface="Calibri"/>
                <a:ea typeface="굴림" charset="-127"/>
                <a:cs typeface="Calibri"/>
              </a:rPr>
              <a:t>Two Load/Store Units,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sz="2000" i="1" dirty="0">
                <a:solidFill>
                  <a:srgbClr val="660066"/>
                </a:solidFill>
                <a:latin typeface="Calibri"/>
                <a:ea typeface="굴림" charset="-127"/>
                <a:cs typeface="Calibri"/>
              </a:rPr>
              <a:t>Three-Cycle Latency</a:t>
            </a:r>
          </a:p>
        </p:txBody>
      </p:sp>
      <p:sp>
        <p:nvSpPr>
          <p:cNvPr id="1975322" name="Text Box 26"/>
          <p:cNvSpPr txBox="1">
            <a:spLocks noChangeArrowheads="1"/>
          </p:cNvSpPr>
          <p:nvPr/>
        </p:nvSpPr>
        <p:spPr bwMode="auto">
          <a:xfrm>
            <a:off x="5998392" y="3364663"/>
            <a:ext cx="2873328" cy="60016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i="1" dirty="0">
                <a:solidFill>
                  <a:srgbClr val="660066"/>
                </a:solidFill>
                <a:latin typeface="Calibri"/>
                <a:ea typeface="굴림" charset="-127"/>
                <a:cs typeface="Calibri"/>
              </a:rPr>
              <a:t>Two Floating-Point Units,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sz="2000" i="1" dirty="0">
                <a:solidFill>
                  <a:srgbClr val="660066"/>
                </a:solidFill>
                <a:latin typeface="Calibri"/>
                <a:ea typeface="굴림" charset="-127"/>
                <a:cs typeface="Calibri"/>
              </a:rPr>
              <a:t>Four-Cycle Latency</a:t>
            </a:r>
          </a:p>
        </p:txBody>
      </p:sp>
      <p:sp>
        <p:nvSpPr>
          <p:cNvPr id="1975323" name="Line 27"/>
          <p:cNvSpPr>
            <a:spLocks noChangeShapeType="1"/>
          </p:cNvSpPr>
          <p:nvPr/>
        </p:nvSpPr>
        <p:spPr bwMode="auto">
          <a:xfrm>
            <a:off x="1447800" y="14478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5324" name="Line 28"/>
          <p:cNvSpPr>
            <a:spLocks noChangeShapeType="1"/>
          </p:cNvSpPr>
          <p:nvPr/>
        </p:nvSpPr>
        <p:spPr bwMode="auto">
          <a:xfrm>
            <a:off x="2667000" y="14478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5325" name="Line 29"/>
          <p:cNvSpPr>
            <a:spLocks noChangeShapeType="1"/>
          </p:cNvSpPr>
          <p:nvPr/>
        </p:nvSpPr>
        <p:spPr bwMode="auto">
          <a:xfrm>
            <a:off x="3962400" y="14478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5326" name="Line 30"/>
          <p:cNvSpPr>
            <a:spLocks noChangeShapeType="1"/>
          </p:cNvSpPr>
          <p:nvPr/>
        </p:nvSpPr>
        <p:spPr bwMode="auto">
          <a:xfrm>
            <a:off x="5334000" y="14478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5327" name="Line 31"/>
          <p:cNvSpPr>
            <a:spLocks noChangeShapeType="1"/>
          </p:cNvSpPr>
          <p:nvPr/>
        </p:nvSpPr>
        <p:spPr bwMode="auto">
          <a:xfrm>
            <a:off x="6781800" y="14478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5328" name="Line 32"/>
          <p:cNvSpPr>
            <a:spLocks noChangeShapeType="1"/>
          </p:cNvSpPr>
          <p:nvPr/>
        </p:nvSpPr>
        <p:spPr bwMode="auto">
          <a:xfrm>
            <a:off x="7924800" y="1447800"/>
            <a:ext cx="0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75329" name="Group 33"/>
          <p:cNvGrpSpPr>
            <a:grpSpLocks/>
          </p:cNvGrpSpPr>
          <p:nvPr/>
        </p:nvGrpSpPr>
        <p:grpSpPr bwMode="auto">
          <a:xfrm>
            <a:off x="838200" y="1098552"/>
            <a:ext cx="7620000" cy="369888"/>
            <a:chOff x="528" y="980"/>
            <a:chExt cx="4800" cy="233"/>
          </a:xfrm>
        </p:grpSpPr>
        <p:grpSp>
          <p:nvGrpSpPr>
            <p:cNvPr id="1975330" name="Group 34"/>
            <p:cNvGrpSpPr>
              <a:grpSpLocks/>
            </p:cNvGrpSpPr>
            <p:nvPr/>
          </p:nvGrpSpPr>
          <p:grpSpPr bwMode="auto">
            <a:xfrm>
              <a:off x="1248" y="980"/>
              <a:ext cx="4080" cy="233"/>
              <a:chOff x="1248" y="980"/>
              <a:chExt cx="4080" cy="233"/>
            </a:xfrm>
          </p:grpSpPr>
          <p:sp>
            <p:nvSpPr>
              <p:cNvPr id="1975331" name="Rectangle 35"/>
              <p:cNvSpPr>
                <a:spLocks noChangeArrowheads="1"/>
              </p:cNvSpPr>
              <p:nvPr/>
            </p:nvSpPr>
            <p:spPr bwMode="auto">
              <a:xfrm>
                <a:off x="1248" y="980"/>
                <a:ext cx="720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Int Op 2</a:t>
                </a:r>
              </a:p>
            </p:txBody>
          </p:sp>
          <p:sp>
            <p:nvSpPr>
              <p:cNvPr id="1975332" name="Rectangle 36"/>
              <p:cNvSpPr>
                <a:spLocks noChangeArrowheads="1"/>
              </p:cNvSpPr>
              <p:nvPr/>
            </p:nvSpPr>
            <p:spPr bwMode="auto">
              <a:xfrm>
                <a:off x="1968" y="980"/>
                <a:ext cx="912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Mem Op 1</a:t>
                </a:r>
              </a:p>
            </p:txBody>
          </p:sp>
          <p:sp>
            <p:nvSpPr>
              <p:cNvPr id="1975333" name="Rectangle 37"/>
              <p:cNvSpPr>
                <a:spLocks noChangeArrowheads="1"/>
              </p:cNvSpPr>
              <p:nvPr/>
            </p:nvSpPr>
            <p:spPr bwMode="auto">
              <a:xfrm>
                <a:off x="2880" y="980"/>
                <a:ext cx="912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Mem Op 2</a:t>
                </a:r>
              </a:p>
            </p:txBody>
          </p:sp>
          <p:sp>
            <p:nvSpPr>
              <p:cNvPr id="1975334" name="Rectangle 38"/>
              <p:cNvSpPr>
                <a:spLocks noChangeArrowheads="1"/>
              </p:cNvSpPr>
              <p:nvPr/>
            </p:nvSpPr>
            <p:spPr bwMode="auto">
              <a:xfrm>
                <a:off x="3792" y="980"/>
                <a:ext cx="768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FP Op 1</a:t>
                </a:r>
              </a:p>
            </p:txBody>
          </p:sp>
          <p:sp>
            <p:nvSpPr>
              <p:cNvPr id="1975335" name="Rectangle 39"/>
              <p:cNvSpPr>
                <a:spLocks noChangeArrowheads="1"/>
              </p:cNvSpPr>
              <p:nvPr/>
            </p:nvSpPr>
            <p:spPr bwMode="auto">
              <a:xfrm>
                <a:off x="4560" y="980"/>
                <a:ext cx="768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800">
                    <a:solidFill>
                      <a:srgbClr val="660066"/>
                    </a:solidFill>
                    <a:latin typeface="Calibri"/>
                    <a:ea typeface="굴림" charset="-127"/>
                    <a:cs typeface="Calibri"/>
                  </a:rPr>
                  <a:t>FP Op 2</a:t>
                </a:r>
              </a:p>
            </p:txBody>
          </p:sp>
        </p:grpSp>
        <p:sp>
          <p:nvSpPr>
            <p:cNvPr id="1975336" name="Rectangle 40"/>
            <p:cNvSpPr>
              <a:spLocks noChangeArrowheads="1"/>
            </p:cNvSpPr>
            <p:nvPr/>
          </p:nvSpPr>
          <p:spPr bwMode="auto">
            <a:xfrm>
              <a:off x="528" y="980"/>
              <a:ext cx="720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rgbClr val="660066"/>
                  </a:solidFill>
                  <a:latin typeface="Calibri"/>
                  <a:ea typeface="굴림" charset="-127"/>
                  <a:cs typeface="Calibri"/>
                </a:rPr>
                <a:t>Int</a:t>
              </a:r>
              <a:r>
                <a:rPr lang="en-US" altLang="ko-KR" sz="1800" dirty="0">
                  <a:solidFill>
                    <a:srgbClr val="660066"/>
                  </a:solidFill>
                  <a:latin typeface="Calibri"/>
                  <a:ea typeface="굴림" charset="-127"/>
                  <a:cs typeface="Calibri"/>
                </a:rPr>
                <a:t> Op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1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Early VLIW Machines</a:t>
            </a:r>
          </a:p>
        </p:txBody>
      </p:sp>
      <p:sp>
        <p:nvSpPr>
          <p:cNvPr id="1979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>
            <a:spAutoFit/>
          </a:bodyPr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FPS AP120B (1976)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scientific attached array processor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first commercial wide instruction machine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hand-coded vector math libraries using software pipelining and loop unrolling</a:t>
            </a:r>
          </a:p>
          <a:p>
            <a:r>
              <a:rPr lang="en-US" altLang="ko-KR" sz="2800" dirty="0" err="1">
                <a:ea typeface="굴림" charset="-127"/>
                <a:cs typeface="굴림" charset="-127"/>
              </a:rPr>
              <a:t>Multiflow</a:t>
            </a:r>
            <a:r>
              <a:rPr lang="en-US" altLang="ko-KR" sz="2800" dirty="0">
                <a:ea typeface="굴림" charset="-127"/>
                <a:cs typeface="굴림" charset="-127"/>
              </a:rPr>
              <a:t> Trace (1987)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commercialization of ideas from Fisher’s Yale group including “trace scheduling”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available in configurations with 7, 14, or 28 operations/instruction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28 operations packed into a 1024-bit instruction word</a:t>
            </a:r>
          </a:p>
          <a:p>
            <a:r>
              <a:rPr lang="en-US" altLang="ko-KR" sz="2800" dirty="0" err="1">
                <a:ea typeface="굴림" charset="-127"/>
                <a:cs typeface="굴림" charset="-127"/>
              </a:rPr>
              <a:t>Cydrome</a:t>
            </a:r>
            <a:r>
              <a:rPr lang="en-US" altLang="ko-KR" sz="2800" dirty="0">
                <a:ea typeface="굴림" charset="-127"/>
                <a:cs typeface="굴림" charset="-127"/>
              </a:rPr>
              <a:t> Cydra-5 (1987)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7 operations encoded in 256-bit instruction word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rotating register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8FD9-1049-304A-976E-05FBE5E22F96}" type="slidenum">
              <a:rPr lang="en-US"/>
              <a:pPr/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VLIW Compiler Responsibilities</a:t>
            </a:r>
          </a:p>
        </p:txBody>
      </p:sp>
      <p:sp>
        <p:nvSpPr>
          <p:cNvPr id="197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Schedule operations to maximize parallel execution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en-US" altLang="ko-KR" sz="3200" dirty="0"/>
              <a:t>Guarantees intra-instruction parallelism</a:t>
            </a:r>
          </a:p>
          <a:p>
            <a:endParaRPr lang="en-US" altLang="ko-KR" sz="3200" dirty="0"/>
          </a:p>
          <a:p>
            <a:r>
              <a:rPr lang="en-US" altLang="ko-KR" sz="3200" dirty="0"/>
              <a:t>Schedule to avoid data hazards (no interlocks)</a:t>
            </a:r>
          </a:p>
          <a:p>
            <a:pPr lvl="1"/>
            <a:r>
              <a:rPr lang="en-US" altLang="ko-KR" sz="2400" dirty="0"/>
              <a:t>Typically separates operations with explicit </a:t>
            </a:r>
            <a:r>
              <a:rPr lang="en-US" altLang="ko-KR" sz="2400" dirty="0" err="1"/>
              <a:t>NOPs</a:t>
            </a:r>
            <a:endParaRPr lang="en-US" altLang="ko-KR" sz="2400" dirty="0"/>
          </a:p>
          <a:p>
            <a:endParaRPr lang="ko-KR" alt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1752-D87C-D541-A657-1F8CC4A1895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Loop Execution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4C8A-15F2-6E45-B272-43C0528F85D8}" type="slidenum">
              <a:rPr lang="en-US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81523" name="Rectangle 83"/>
          <p:cNvSpPr>
            <a:spLocks noGrp="1" noChangeArrowheads="1"/>
          </p:cNvSpPr>
          <p:nvPr>
            <p:ph idx="4294967295"/>
          </p:nvPr>
        </p:nvSpPr>
        <p:spPr>
          <a:xfrm>
            <a:off x="3962400" y="5410200"/>
            <a:ext cx="5181600" cy="420688"/>
          </a:xfrm>
          <a:noFill/>
          <a:ln/>
        </p:spPr>
        <p:txBody>
          <a:bodyPr anchor="ctr">
            <a:spAutoFit/>
          </a:bodyPr>
          <a:lstStyle/>
          <a:p>
            <a:pPr>
              <a:buFontTx/>
              <a:buNone/>
            </a:pPr>
            <a:r>
              <a:rPr lang="en-US" altLang="ko-KR">
                <a:ea typeface="굴림" charset="-127"/>
                <a:cs typeface="굴림" charset="-127"/>
              </a:rPr>
              <a:t>How many FP ops/cycle?</a:t>
            </a:r>
          </a:p>
        </p:txBody>
      </p:sp>
      <p:sp>
        <p:nvSpPr>
          <p:cNvPr id="1981443" name="Text Box 3"/>
          <p:cNvSpPr txBox="1">
            <a:spLocks noChangeArrowheads="1"/>
          </p:cNvSpPr>
          <p:nvPr/>
        </p:nvSpPr>
        <p:spPr bwMode="auto">
          <a:xfrm>
            <a:off x="306388" y="1176338"/>
            <a:ext cx="2660650" cy="8572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for (i=0; i&lt;N; i++)</a:t>
            </a:r>
          </a:p>
          <a:p>
            <a:r>
              <a:rPr lang="en-US" altLang="ko-KR" sz="200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B[i] = A[i] + C;</a:t>
            </a:r>
          </a:p>
        </p:txBody>
      </p:sp>
      <p:grpSp>
        <p:nvGrpSpPr>
          <p:cNvPr id="1981444" name="Group 4"/>
          <p:cNvGrpSpPr>
            <a:grpSpLocks/>
          </p:cNvGrpSpPr>
          <p:nvPr/>
        </p:nvGrpSpPr>
        <p:grpSpPr bwMode="auto">
          <a:xfrm>
            <a:off x="4267200" y="2014538"/>
            <a:ext cx="4114800" cy="304800"/>
            <a:chOff x="2256" y="1152"/>
            <a:chExt cx="2592" cy="192"/>
          </a:xfrm>
        </p:grpSpPr>
        <p:sp>
          <p:nvSpPr>
            <p:cNvPr id="1981445" name="Rectangle 5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46" name="Rectangle 6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47" name="Rectangle 7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48" name="Rectangle 8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49" name="Rectangle 9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0" name="Rectangle 10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1" name="Rectangle 11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452" name="Group 12"/>
          <p:cNvGrpSpPr>
            <a:grpSpLocks/>
          </p:cNvGrpSpPr>
          <p:nvPr/>
        </p:nvGrpSpPr>
        <p:grpSpPr bwMode="auto">
          <a:xfrm>
            <a:off x="4267200" y="2319338"/>
            <a:ext cx="4114800" cy="304800"/>
            <a:chOff x="2256" y="1152"/>
            <a:chExt cx="2592" cy="192"/>
          </a:xfrm>
        </p:grpSpPr>
        <p:sp>
          <p:nvSpPr>
            <p:cNvPr id="1981453" name="Rectangle 13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4" name="Rectangle 14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5" name="Rectangle 15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6" name="Rectangle 16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7" name="Rectangle 17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8" name="Rectangle 18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59" name="Rectangle 19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460" name="Group 20"/>
          <p:cNvGrpSpPr>
            <a:grpSpLocks/>
          </p:cNvGrpSpPr>
          <p:nvPr/>
        </p:nvGrpSpPr>
        <p:grpSpPr bwMode="auto">
          <a:xfrm>
            <a:off x="4267200" y="2624138"/>
            <a:ext cx="4114800" cy="304800"/>
            <a:chOff x="2256" y="1152"/>
            <a:chExt cx="2592" cy="192"/>
          </a:xfrm>
        </p:grpSpPr>
        <p:sp>
          <p:nvSpPr>
            <p:cNvPr id="1981461" name="Rectangle 21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62" name="Rectangle 22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63" name="Rectangle 23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64" name="Rectangle 24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65" name="Rectangle 25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66" name="Rectangle 26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67" name="Rectangle 27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468" name="Group 28"/>
          <p:cNvGrpSpPr>
            <a:grpSpLocks/>
          </p:cNvGrpSpPr>
          <p:nvPr/>
        </p:nvGrpSpPr>
        <p:grpSpPr bwMode="auto">
          <a:xfrm>
            <a:off x="4267200" y="2928938"/>
            <a:ext cx="4114800" cy="304800"/>
            <a:chOff x="2256" y="1152"/>
            <a:chExt cx="2592" cy="192"/>
          </a:xfrm>
        </p:grpSpPr>
        <p:sp>
          <p:nvSpPr>
            <p:cNvPr id="1981469" name="Rectangle 29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0" name="Rectangle 30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1" name="Rectangle 31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2" name="Rectangle 32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3" name="Rectangle 33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4" name="Rectangle 34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5" name="Rectangle 35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476" name="Group 36"/>
          <p:cNvGrpSpPr>
            <a:grpSpLocks/>
          </p:cNvGrpSpPr>
          <p:nvPr/>
        </p:nvGrpSpPr>
        <p:grpSpPr bwMode="auto">
          <a:xfrm>
            <a:off x="4267200" y="3233738"/>
            <a:ext cx="4114800" cy="304800"/>
            <a:chOff x="2256" y="1152"/>
            <a:chExt cx="2592" cy="192"/>
          </a:xfrm>
        </p:grpSpPr>
        <p:sp>
          <p:nvSpPr>
            <p:cNvPr id="1981477" name="Rectangle 37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8" name="Rectangle 38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79" name="Rectangle 39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0" name="Rectangle 40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1" name="Rectangle 41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2" name="Rectangle 42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3" name="Rectangle 43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484" name="Group 44"/>
          <p:cNvGrpSpPr>
            <a:grpSpLocks/>
          </p:cNvGrpSpPr>
          <p:nvPr/>
        </p:nvGrpSpPr>
        <p:grpSpPr bwMode="auto">
          <a:xfrm>
            <a:off x="4267200" y="3538538"/>
            <a:ext cx="4114800" cy="304800"/>
            <a:chOff x="2256" y="1152"/>
            <a:chExt cx="2592" cy="192"/>
          </a:xfrm>
        </p:grpSpPr>
        <p:sp>
          <p:nvSpPr>
            <p:cNvPr id="1981485" name="Rectangle 45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6" name="Rectangle 46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7" name="Rectangle 47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8" name="Rectangle 48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89" name="Rectangle 49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0" name="Rectangle 50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1" name="Rectangle 51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492" name="Group 52"/>
          <p:cNvGrpSpPr>
            <a:grpSpLocks/>
          </p:cNvGrpSpPr>
          <p:nvPr/>
        </p:nvGrpSpPr>
        <p:grpSpPr bwMode="auto">
          <a:xfrm>
            <a:off x="4267200" y="3843338"/>
            <a:ext cx="4114800" cy="304800"/>
            <a:chOff x="2256" y="1152"/>
            <a:chExt cx="2592" cy="192"/>
          </a:xfrm>
        </p:grpSpPr>
        <p:sp>
          <p:nvSpPr>
            <p:cNvPr id="1981493" name="Rectangle 53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4" name="Rectangle 54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5" name="Rectangle 55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6" name="Rectangle 56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7" name="Rectangle 57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8" name="Rectangle 58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499" name="Rectangle 59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500" name="Group 60"/>
          <p:cNvGrpSpPr>
            <a:grpSpLocks/>
          </p:cNvGrpSpPr>
          <p:nvPr/>
        </p:nvGrpSpPr>
        <p:grpSpPr bwMode="auto">
          <a:xfrm>
            <a:off x="4267200" y="4148138"/>
            <a:ext cx="4114800" cy="304800"/>
            <a:chOff x="2256" y="1152"/>
            <a:chExt cx="2592" cy="192"/>
          </a:xfrm>
        </p:grpSpPr>
        <p:sp>
          <p:nvSpPr>
            <p:cNvPr id="1981501" name="Rectangle 61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02" name="Rectangle 62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03" name="Rectangle 63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04" name="Rectangle 64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05" name="Rectangle 65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06" name="Rectangle 66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07" name="Rectangle 67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81508" name="Group 68"/>
          <p:cNvGrpSpPr>
            <a:grpSpLocks/>
          </p:cNvGrpSpPr>
          <p:nvPr/>
        </p:nvGrpSpPr>
        <p:grpSpPr bwMode="auto">
          <a:xfrm>
            <a:off x="4267200" y="4452938"/>
            <a:ext cx="4114800" cy="304800"/>
            <a:chOff x="2256" y="1152"/>
            <a:chExt cx="2592" cy="192"/>
          </a:xfrm>
        </p:grpSpPr>
        <p:sp>
          <p:nvSpPr>
            <p:cNvPr id="1981509" name="Rectangle 69"/>
            <p:cNvSpPr>
              <a:spLocks noChangeArrowheads="1"/>
            </p:cNvSpPr>
            <p:nvPr/>
          </p:nvSpPr>
          <p:spPr bwMode="auto">
            <a:xfrm>
              <a:off x="225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10" name="Rectangle 70"/>
            <p:cNvSpPr>
              <a:spLocks noChangeArrowheads="1"/>
            </p:cNvSpPr>
            <p:nvPr/>
          </p:nvSpPr>
          <p:spPr bwMode="auto">
            <a:xfrm>
              <a:off x="2688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11" name="Rectangle 71"/>
            <p:cNvSpPr>
              <a:spLocks noChangeArrowheads="1"/>
            </p:cNvSpPr>
            <p:nvPr/>
          </p:nvSpPr>
          <p:spPr bwMode="auto">
            <a:xfrm>
              <a:off x="3120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12" name="Rectangle 72"/>
            <p:cNvSpPr>
              <a:spLocks noChangeArrowheads="1"/>
            </p:cNvSpPr>
            <p:nvPr/>
          </p:nvSpPr>
          <p:spPr bwMode="auto">
            <a:xfrm>
              <a:off x="3552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13" name="Rectangle 73"/>
            <p:cNvSpPr>
              <a:spLocks noChangeArrowheads="1"/>
            </p:cNvSpPr>
            <p:nvPr/>
          </p:nvSpPr>
          <p:spPr bwMode="auto">
            <a:xfrm>
              <a:off x="3984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14" name="Rectangle 74"/>
            <p:cNvSpPr>
              <a:spLocks noChangeArrowheads="1"/>
            </p:cNvSpPr>
            <p:nvPr/>
          </p:nvSpPr>
          <p:spPr bwMode="auto">
            <a:xfrm>
              <a:off x="4416" y="1152"/>
              <a:ext cx="43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ko-KR" altLang="en-US" b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81515" name="Rectangle 75"/>
            <p:cNvSpPr>
              <a:spLocks noChangeArrowheads="1"/>
            </p:cNvSpPr>
            <p:nvPr/>
          </p:nvSpPr>
          <p:spPr bwMode="auto">
            <a:xfrm>
              <a:off x="2256" y="1152"/>
              <a:ext cx="25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81516" name="Rectangle 76"/>
          <p:cNvSpPr>
            <a:spLocks noChangeArrowheads="1"/>
          </p:cNvSpPr>
          <p:nvPr/>
        </p:nvSpPr>
        <p:spPr bwMode="auto">
          <a:xfrm>
            <a:off x="4267200" y="1481138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Int1</a:t>
            </a:r>
          </a:p>
        </p:txBody>
      </p:sp>
      <p:sp>
        <p:nvSpPr>
          <p:cNvPr id="1981517" name="Rectangle 77"/>
          <p:cNvSpPr>
            <a:spLocks noChangeArrowheads="1"/>
          </p:cNvSpPr>
          <p:nvPr/>
        </p:nvSpPr>
        <p:spPr bwMode="auto">
          <a:xfrm>
            <a:off x="4953000" y="1481138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Int 2</a:t>
            </a:r>
          </a:p>
        </p:txBody>
      </p:sp>
      <p:sp>
        <p:nvSpPr>
          <p:cNvPr id="1981518" name="Rectangle 78"/>
          <p:cNvSpPr>
            <a:spLocks noChangeArrowheads="1"/>
          </p:cNvSpPr>
          <p:nvPr/>
        </p:nvSpPr>
        <p:spPr bwMode="auto">
          <a:xfrm>
            <a:off x="5638800" y="1481138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M1</a:t>
            </a:r>
          </a:p>
        </p:txBody>
      </p:sp>
      <p:sp>
        <p:nvSpPr>
          <p:cNvPr id="1981519" name="Rectangle 79"/>
          <p:cNvSpPr>
            <a:spLocks noChangeArrowheads="1"/>
          </p:cNvSpPr>
          <p:nvPr/>
        </p:nvSpPr>
        <p:spPr bwMode="auto">
          <a:xfrm>
            <a:off x="6324600" y="1481138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M2</a:t>
            </a:r>
          </a:p>
        </p:txBody>
      </p:sp>
      <p:sp>
        <p:nvSpPr>
          <p:cNvPr id="1981520" name="Rectangle 80"/>
          <p:cNvSpPr>
            <a:spLocks noChangeArrowheads="1"/>
          </p:cNvSpPr>
          <p:nvPr/>
        </p:nvSpPr>
        <p:spPr bwMode="auto">
          <a:xfrm>
            <a:off x="7010400" y="1481138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FP+</a:t>
            </a:r>
          </a:p>
        </p:txBody>
      </p:sp>
      <p:sp>
        <p:nvSpPr>
          <p:cNvPr id="1981521" name="Rectangle 81"/>
          <p:cNvSpPr>
            <a:spLocks noChangeArrowheads="1"/>
          </p:cNvSpPr>
          <p:nvPr/>
        </p:nvSpPr>
        <p:spPr bwMode="auto">
          <a:xfrm>
            <a:off x="7696200" y="1481138"/>
            <a:ext cx="6858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FPx</a:t>
            </a:r>
          </a:p>
        </p:txBody>
      </p:sp>
      <p:sp>
        <p:nvSpPr>
          <p:cNvPr id="1981522" name="Text Box 82"/>
          <p:cNvSpPr txBox="1">
            <a:spLocks noChangeArrowheads="1"/>
          </p:cNvSpPr>
          <p:nvPr/>
        </p:nvSpPr>
        <p:spPr bwMode="auto">
          <a:xfrm>
            <a:off x="3227388" y="1938338"/>
            <a:ext cx="835025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loop:</a:t>
            </a:r>
          </a:p>
        </p:txBody>
      </p:sp>
      <p:sp>
        <p:nvSpPr>
          <p:cNvPr id="1981524" name="Text Box 84"/>
          <p:cNvSpPr txBox="1">
            <a:spLocks noChangeArrowheads="1"/>
          </p:cNvSpPr>
          <p:nvPr/>
        </p:nvSpPr>
        <p:spPr bwMode="auto">
          <a:xfrm>
            <a:off x="5746750" y="2025650"/>
            <a:ext cx="43815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err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fld</a:t>
            </a:r>
            <a:r>
              <a:rPr lang="en-US" altLang="ko-KR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</a:t>
            </a:r>
          </a:p>
        </p:txBody>
      </p:sp>
      <p:sp>
        <p:nvSpPr>
          <p:cNvPr id="1981525" name="Text Box 85"/>
          <p:cNvSpPr txBox="1">
            <a:spLocks noChangeArrowheads="1"/>
          </p:cNvSpPr>
          <p:nvPr/>
        </p:nvSpPr>
        <p:spPr bwMode="auto">
          <a:xfrm>
            <a:off x="4181390" y="2025650"/>
            <a:ext cx="887583" cy="33855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add x1</a:t>
            </a:r>
          </a:p>
        </p:txBody>
      </p:sp>
      <p:sp>
        <p:nvSpPr>
          <p:cNvPr id="1981526" name="Text Box 86"/>
          <p:cNvSpPr txBox="1">
            <a:spLocks noChangeArrowheads="1"/>
          </p:cNvSpPr>
          <p:nvPr/>
        </p:nvSpPr>
        <p:spPr bwMode="auto">
          <a:xfrm>
            <a:off x="7054850" y="2940050"/>
            <a:ext cx="701675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fadd </a:t>
            </a:r>
          </a:p>
        </p:txBody>
      </p:sp>
      <p:sp>
        <p:nvSpPr>
          <p:cNvPr id="1981527" name="Text Box 87"/>
          <p:cNvSpPr txBox="1">
            <a:spLocks noChangeArrowheads="1"/>
          </p:cNvSpPr>
          <p:nvPr/>
        </p:nvSpPr>
        <p:spPr bwMode="auto">
          <a:xfrm>
            <a:off x="5759450" y="4159250"/>
            <a:ext cx="487363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err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fsd</a:t>
            </a:r>
            <a:r>
              <a:rPr lang="en-US" altLang="ko-KR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</a:t>
            </a:r>
          </a:p>
        </p:txBody>
      </p:sp>
      <p:sp>
        <p:nvSpPr>
          <p:cNvPr id="1981528" name="Text Box 88"/>
          <p:cNvSpPr txBox="1">
            <a:spLocks noChangeArrowheads="1"/>
          </p:cNvSpPr>
          <p:nvPr/>
        </p:nvSpPr>
        <p:spPr bwMode="auto">
          <a:xfrm>
            <a:off x="4197350" y="4159250"/>
            <a:ext cx="917575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add x2 </a:t>
            </a:r>
          </a:p>
        </p:txBody>
      </p:sp>
      <p:sp>
        <p:nvSpPr>
          <p:cNvPr id="1981529" name="Text Box 89"/>
          <p:cNvSpPr txBox="1">
            <a:spLocks noChangeArrowheads="1"/>
          </p:cNvSpPr>
          <p:nvPr/>
        </p:nvSpPr>
        <p:spPr bwMode="auto">
          <a:xfrm>
            <a:off x="4964113" y="4159250"/>
            <a:ext cx="631825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bne </a:t>
            </a:r>
          </a:p>
        </p:txBody>
      </p:sp>
      <p:sp>
        <p:nvSpPr>
          <p:cNvPr id="1981530" name="Line 90"/>
          <p:cNvSpPr>
            <a:spLocks noChangeShapeType="1"/>
          </p:cNvSpPr>
          <p:nvPr/>
        </p:nvSpPr>
        <p:spPr bwMode="auto">
          <a:xfrm>
            <a:off x="6172200" y="2233613"/>
            <a:ext cx="9144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1531" name="Line 91"/>
          <p:cNvSpPr>
            <a:spLocks noChangeShapeType="1"/>
          </p:cNvSpPr>
          <p:nvPr/>
        </p:nvSpPr>
        <p:spPr bwMode="auto">
          <a:xfrm flipH="1">
            <a:off x="6172200" y="3300413"/>
            <a:ext cx="9906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1532" name="Text Box 92"/>
          <p:cNvSpPr txBox="1">
            <a:spLocks noChangeArrowheads="1"/>
          </p:cNvSpPr>
          <p:nvPr/>
        </p:nvSpPr>
        <p:spPr bwMode="auto">
          <a:xfrm>
            <a:off x="3983038" y="5918200"/>
            <a:ext cx="4079875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FC0128"/>
                </a:solidFill>
                <a:latin typeface="Verdana" charset="0"/>
                <a:ea typeface="굴림" charset="-127"/>
                <a:cs typeface="굴림" charset="-127"/>
              </a:rPr>
              <a:t>1 fadd / 8 cycles = 0.125</a:t>
            </a:r>
          </a:p>
        </p:txBody>
      </p:sp>
      <p:sp>
        <p:nvSpPr>
          <p:cNvPr id="1981533" name="Text Box 93"/>
          <p:cNvSpPr txBox="1">
            <a:spLocks noChangeArrowheads="1"/>
          </p:cNvSpPr>
          <p:nvPr/>
        </p:nvSpPr>
        <p:spPr bwMode="auto">
          <a:xfrm>
            <a:off x="304800" y="2445708"/>
            <a:ext cx="2840038" cy="2723823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loop:   </a:t>
            </a:r>
            <a:r>
              <a:rPr lang="en-US" altLang="ko-KR" sz="1800" dirty="0" err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fld</a:t>
            </a:r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f1, 0(x1)</a:t>
            </a:r>
          </a:p>
          <a:p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      add x1, 8</a:t>
            </a:r>
          </a:p>
          <a:p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      </a:t>
            </a:r>
            <a:r>
              <a:rPr lang="en-US" altLang="ko-KR" sz="1800" dirty="0" err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fadd</a:t>
            </a:r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f2, f0, f1</a:t>
            </a:r>
          </a:p>
          <a:p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      </a:t>
            </a:r>
            <a:r>
              <a:rPr lang="en-US" altLang="ko-KR" sz="1800" dirty="0" err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fsd</a:t>
            </a:r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f2, 0(x2)</a:t>
            </a:r>
          </a:p>
          <a:p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      add x2, 8</a:t>
            </a:r>
          </a:p>
          <a:p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         </a:t>
            </a:r>
            <a:r>
              <a:rPr lang="en-US" altLang="ko-KR" sz="1800" dirty="0" err="1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bne</a:t>
            </a:r>
            <a:r>
              <a:rPr lang="en-US" altLang="ko-KR" sz="1800" dirty="0">
                <a:solidFill>
                  <a:srgbClr val="660066"/>
                </a:solidFill>
                <a:latin typeface="Verdana" charset="0"/>
                <a:ea typeface="굴림" charset="-127"/>
                <a:cs typeface="굴림" charset="-127"/>
              </a:rPr>
              <a:t> x1, x3, loop</a:t>
            </a:r>
          </a:p>
        </p:txBody>
      </p:sp>
      <p:sp>
        <p:nvSpPr>
          <p:cNvPr id="1981534" name="Line 94"/>
          <p:cNvSpPr>
            <a:spLocks noChangeShapeType="1"/>
          </p:cNvSpPr>
          <p:nvPr/>
        </p:nvSpPr>
        <p:spPr bwMode="auto">
          <a:xfrm>
            <a:off x="1447800" y="2014538"/>
            <a:ext cx="0" cy="423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1535" name="Text Box 95"/>
          <p:cNvSpPr txBox="1">
            <a:spLocks noChangeArrowheads="1"/>
          </p:cNvSpPr>
          <p:nvPr/>
        </p:nvSpPr>
        <p:spPr bwMode="auto">
          <a:xfrm>
            <a:off x="1600200" y="2133600"/>
            <a:ext cx="121126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i="1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Compile</a:t>
            </a:r>
          </a:p>
        </p:txBody>
      </p:sp>
      <p:sp>
        <p:nvSpPr>
          <p:cNvPr id="1981536" name="Text Box 96"/>
          <p:cNvSpPr txBox="1">
            <a:spLocks noChangeArrowheads="1"/>
          </p:cNvSpPr>
          <p:nvPr/>
        </p:nvSpPr>
        <p:spPr bwMode="auto">
          <a:xfrm>
            <a:off x="3048000" y="3276600"/>
            <a:ext cx="1371600" cy="3667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i="1">
                <a:solidFill>
                  <a:srgbClr val="000000"/>
                </a:solidFill>
                <a:latin typeface="Verdana" charset="0"/>
                <a:ea typeface="굴림" charset="-127"/>
                <a:cs typeface="굴림" charset="-127"/>
              </a:rPr>
              <a:t>Schedule</a:t>
            </a:r>
          </a:p>
        </p:txBody>
      </p:sp>
      <p:sp>
        <p:nvSpPr>
          <p:cNvPr id="1981537" name="Line 97"/>
          <p:cNvSpPr>
            <a:spLocks noChangeShapeType="1"/>
          </p:cNvSpPr>
          <p:nvPr/>
        </p:nvSpPr>
        <p:spPr bwMode="auto">
          <a:xfrm>
            <a:off x="3124200" y="3657600"/>
            <a:ext cx="1143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8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8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8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8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8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8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1523" grpId="0" build="p" autoUpdateAnimBg="0"/>
      <p:bldP spid="1981524" grpId="0" autoUpdateAnimBg="0"/>
      <p:bldP spid="1981525" grpId="0" autoUpdateAnimBg="0"/>
      <p:bldP spid="1981526" grpId="0" autoUpdateAnimBg="0"/>
      <p:bldP spid="1981527" grpId="0" autoUpdateAnimBg="0"/>
      <p:bldP spid="1981528" grpId="0" autoUpdateAnimBg="0"/>
      <p:bldP spid="1981529" grpId="0" autoUpdateAnimBg="0"/>
      <p:bldP spid="1981530" grpId="0" animBg="1"/>
      <p:bldP spid="1981531" grpId="0" animBg="1"/>
      <p:bldP spid="1981532" grpId="0" autoUpdateAnimBg="0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Pages>12</Pages>
  <Words>2578</Words>
  <Application>Microsoft Macintosh PowerPoint</Application>
  <PresentationFormat>Letter Paper (8.5x11 in)</PresentationFormat>
  <Paragraphs>578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Arial Black</vt:lpstr>
      <vt:lpstr>Calibri</vt:lpstr>
      <vt:lpstr>Courier</vt:lpstr>
      <vt:lpstr>Times New Roman</vt:lpstr>
      <vt:lpstr>Verdana</vt:lpstr>
      <vt:lpstr>Wingdings</vt:lpstr>
      <vt:lpstr>1_CS252-template</vt:lpstr>
      <vt:lpstr>2_CS252-template</vt:lpstr>
      <vt:lpstr>3_CS252-template</vt:lpstr>
      <vt:lpstr>4_CS252-template</vt:lpstr>
      <vt:lpstr>5_CS252-template</vt:lpstr>
      <vt:lpstr>6_CS252-template</vt:lpstr>
      <vt:lpstr>7_CS252-template</vt:lpstr>
      <vt:lpstr>CS 152 Computer Architecture and Engineering CS252 Graduate Computer Architecture   Lecture 13 –VLIW</vt:lpstr>
      <vt:lpstr>Last Time in Lecture 12</vt:lpstr>
      <vt:lpstr>Superscalar Control Logic Scaling</vt:lpstr>
      <vt:lpstr>Out-of-Order Control Complexity: MIPS R10000</vt:lpstr>
      <vt:lpstr>Sequential ISA Bottleneck</vt:lpstr>
      <vt:lpstr>VLIW: Very Long Instruction Word</vt:lpstr>
      <vt:lpstr>Early VLIW Machines</vt:lpstr>
      <vt:lpstr>VLIW Compiler Responsibilities</vt:lpstr>
      <vt:lpstr>Loop Execution</vt:lpstr>
      <vt:lpstr>Loop Unrolling</vt:lpstr>
      <vt:lpstr>Scheduling Loop Unrolled Code</vt:lpstr>
      <vt:lpstr>Software Pipelining</vt:lpstr>
      <vt:lpstr>Software Pipelining vs. Loop Unrolling</vt:lpstr>
      <vt:lpstr>CS152 Administrivia</vt:lpstr>
      <vt:lpstr>CS152 Midterm 1 Stats</vt:lpstr>
      <vt:lpstr>CS252 Administrivia</vt:lpstr>
      <vt:lpstr>What if there are no loops?</vt:lpstr>
      <vt:lpstr>Trace Scheduling [ Fisher,Ellis]</vt:lpstr>
      <vt:lpstr>Problems with “Classic” VLIW</vt:lpstr>
      <vt:lpstr>VLIW Instruction Encoding</vt:lpstr>
      <vt:lpstr>Intel Itanium, EPIC IA-64</vt:lpstr>
      <vt:lpstr>Eight Core Itanium “Poulson” [Intel 2011]</vt:lpstr>
      <vt:lpstr>IA-64 Instruction Format</vt:lpstr>
      <vt:lpstr>IA-64 Registers</vt:lpstr>
      <vt:lpstr>Rotating Register Files</vt:lpstr>
      <vt:lpstr>Rotating Register File</vt:lpstr>
      <vt:lpstr>Rotating Register File (Previous Loop Example)</vt:lpstr>
      <vt:lpstr>IA-64 Predicated Execution</vt:lpstr>
      <vt:lpstr>IA-64 Speculative Execution</vt:lpstr>
      <vt:lpstr>IA-64 Data Speculation</vt:lpstr>
      <vt:lpstr>Limits of Static Scheduling</vt:lpstr>
      <vt:lpstr>Intel Kills Itanium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699</cp:revision>
  <cp:lastPrinted>2019-03-13T19:46:16Z</cp:lastPrinted>
  <dcterms:created xsi:type="dcterms:W3CDTF">2012-01-24T20:37:12Z</dcterms:created>
  <dcterms:modified xsi:type="dcterms:W3CDTF">2021-03-10T17:06:58Z</dcterms:modified>
  <cp:category/>
</cp:coreProperties>
</file>