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9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0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1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  <p:sldMasterId id="2147483707" r:id="rId3"/>
    <p:sldMasterId id="2147483716" r:id="rId4"/>
    <p:sldMasterId id="2147483720" r:id="rId5"/>
    <p:sldMasterId id="2147483730" r:id="rId6"/>
    <p:sldMasterId id="2147483735" r:id="rId7"/>
    <p:sldMasterId id="2147483740" r:id="rId8"/>
    <p:sldMasterId id="2147483749" r:id="rId9"/>
    <p:sldMasterId id="2147483758" r:id="rId10"/>
    <p:sldMasterId id="2147483763" r:id="rId11"/>
    <p:sldMasterId id="2147483783" r:id="rId12"/>
    <p:sldMasterId id="2147483795" r:id="rId13"/>
    <p:sldMasterId id="2147483801" r:id="rId14"/>
    <p:sldMasterId id="2147483810" r:id="rId15"/>
    <p:sldMasterId id="2147483815" r:id="rId16"/>
  </p:sldMasterIdLst>
  <p:notesMasterIdLst>
    <p:notesMasterId r:id="rId58"/>
  </p:notesMasterIdLst>
  <p:handoutMasterIdLst>
    <p:handoutMasterId r:id="rId59"/>
  </p:handoutMasterIdLst>
  <p:sldIdLst>
    <p:sldId id="322" r:id="rId17"/>
    <p:sldId id="712" r:id="rId18"/>
    <p:sldId id="679" r:id="rId19"/>
    <p:sldId id="680" r:id="rId20"/>
    <p:sldId id="681" r:id="rId21"/>
    <p:sldId id="682" r:id="rId22"/>
    <p:sldId id="683" r:id="rId23"/>
    <p:sldId id="684" r:id="rId24"/>
    <p:sldId id="685" r:id="rId25"/>
    <p:sldId id="686" r:id="rId26"/>
    <p:sldId id="687" r:id="rId27"/>
    <p:sldId id="688" r:id="rId28"/>
    <p:sldId id="689" r:id="rId29"/>
    <p:sldId id="690" r:id="rId30"/>
    <p:sldId id="691" r:id="rId31"/>
    <p:sldId id="692" r:id="rId32"/>
    <p:sldId id="693" r:id="rId33"/>
    <p:sldId id="694" r:id="rId34"/>
    <p:sldId id="695" r:id="rId35"/>
    <p:sldId id="660" r:id="rId36"/>
    <p:sldId id="677" r:id="rId37"/>
    <p:sldId id="696" r:id="rId38"/>
    <p:sldId id="697" r:id="rId39"/>
    <p:sldId id="698" r:id="rId40"/>
    <p:sldId id="699" r:id="rId41"/>
    <p:sldId id="700" r:id="rId42"/>
    <p:sldId id="701" r:id="rId43"/>
    <p:sldId id="702" r:id="rId44"/>
    <p:sldId id="703" r:id="rId45"/>
    <p:sldId id="704" r:id="rId46"/>
    <p:sldId id="705" r:id="rId47"/>
    <p:sldId id="706" r:id="rId48"/>
    <p:sldId id="707" r:id="rId49"/>
    <p:sldId id="708" r:id="rId50"/>
    <p:sldId id="714" r:id="rId51"/>
    <p:sldId id="716" r:id="rId52"/>
    <p:sldId id="718" r:id="rId53"/>
    <p:sldId id="709" r:id="rId54"/>
    <p:sldId id="713" r:id="rId55"/>
    <p:sldId id="710" r:id="rId56"/>
    <p:sldId id="617" r:id="rId5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9" autoAdjust="0"/>
    <p:restoredTop sz="87755" autoAdjust="0"/>
  </p:normalViewPr>
  <p:slideViewPr>
    <p:cSldViewPr>
      <p:cViewPr varScale="1">
        <p:scale>
          <a:sx n="107" d="100"/>
          <a:sy n="107" d="100"/>
        </p:scale>
        <p:origin x="2384" y="168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3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slide" Target="slides/slide4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slide" Target="slides/slide4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F3E56-CAE2-2D4B-87A4-A1A1CC565F2D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0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Biancolin</a:t>
            </a:r>
            <a:r>
              <a:rPr lang="en-US" dirty="0"/>
              <a:t>: </a:t>
            </a:r>
          </a:p>
          <a:p>
            <a:r>
              <a:rPr lang="en-US" dirty="0"/>
              <a:t>Interconnect: 16 x 16 x 16 (4096 nodes)</a:t>
            </a:r>
          </a:p>
          <a:p>
            <a:r>
              <a:rPr lang="en-US" dirty="0"/>
              <a:t>XMT  -&gt; aka. </a:t>
            </a:r>
            <a:r>
              <a:rPr lang="en-US" dirty="0" err="1"/>
              <a:t>Threadstorm</a:t>
            </a:r>
            <a:r>
              <a:rPr lang="en-US" dirty="0"/>
              <a:t> (Max 8192 processors, 512 TB of memory)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33AF8-06D5-0145-8E0D-97C42B8E4F7E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r>
              <a:rPr lang="en-US" dirty="0"/>
              <a:t>Memory unit is busy, or sync operation failed retry.</a:t>
            </a:r>
          </a:p>
          <a:p>
            <a:r>
              <a:rPr lang="en-US" dirty="0"/>
              <a:t>Just goes around the memory pipeline.</a:t>
            </a:r>
          </a:p>
          <a:p>
            <a:endParaRPr lang="en-US" dirty="0"/>
          </a:p>
          <a:p>
            <a:r>
              <a:rPr lang="en-US" dirty="0" err="1"/>
              <a:t>Biancolin</a:t>
            </a:r>
            <a:r>
              <a:rPr lang="en-US" dirty="0"/>
              <a:t> notes: </a:t>
            </a:r>
          </a:p>
          <a:p>
            <a:r>
              <a:rPr lang="en-US" dirty="0"/>
              <a:t>Lookahead -&gt; specify number of instructions later load data will be used (hide memory latency; esp. when we don’t have 128 threads)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7E8F2-62F9-714F-B829-17B10D4AA51A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1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r>
              <a:rPr lang="en-US"/>
              <a:t>Tera --- 256 mem-ops/cycle * 150 cycles/mem-op = 38K instructions-in-flight…</a:t>
            </a:r>
          </a:p>
          <a:p>
            <a:r>
              <a:rPr lang="en-US"/>
              <a:t>Tera not very successful, 2 machines sold.</a:t>
            </a:r>
          </a:p>
          <a:p>
            <a:r>
              <a:rPr lang="en-US"/>
              <a:t>Changed their name back to Cray!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5BA01-EC9B-B149-8128-AC50867EAEB7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13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1E4F3-EB87-9D4A-B05B-15B9CA8BB48F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1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Biancolin</a:t>
            </a:r>
            <a:r>
              <a:rPr lang="en-US" dirty="0"/>
              <a:t>:</a:t>
            </a:r>
          </a:p>
          <a:p>
            <a:r>
              <a:rPr lang="en-US" dirty="0"/>
              <a:t>T4: First to use </a:t>
            </a:r>
            <a:r>
              <a:rPr lang="en-US" dirty="0" err="1"/>
              <a:t>OoO</a:t>
            </a:r>
            <a:r>
              <a:rPr lang="en-US" dirty="0"/>
              <a:t>  (advertised 5x single-threaded improvement over T3)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889F7-70D0-5A4F-884D-48B5C2AEA4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9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T4;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889F7-70D0-5A4F-884D-48B5C2AEA4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33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889F7-70D0-5A4F-884D-48B5C2AEA4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59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Biancolin</a:t>
            </a:r>
            <a:r>
              <a:rPr lang="en-US" dirty="0"/>
              <a:t>: M8 (2017): 32 Sparc V9 cores; Quad issue; 8 threads per core; @ 5GHz Shared 256 KB L2 instruction cache  (per four cores), private 128K L2 data cache per core  64 MB L3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889F7-70D0-5A4F-884D-48B5C2AEA4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8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A7F65-C480-6045-BAA2-8852E0C74057}" type="slidenum">
              <a:rPr lang="en-US">
                <a:solidFill>
                  <a:srgbClr val="0000FF"/>
                </a:solidFill>
              </a:rPr>
              <a:pPr/>
              <a:t>20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8893A-C02D-334A-9B34-EE290F69B20A}" type="slidenum">
              <a:rPr lang="en-US"/>
              <a:pPr/>
              <a:t>2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A56BE-6D19-F446-9F6F-DD871EDD28C6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19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6D46A-3919-BE42-839B-CD4DD4451145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21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9D1D6-7C0A-AF42-B02D-5B597CFAFB4B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2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r>
              <a:rPr lang="en-US"/>
              <a:t>Focus is switching to function unit efficiency (as a measure of throughput).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CD27B-3DEC-D543-944B-AF992E332B8D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2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/>
              <a:t>Two </a:t>
            </a:r>
            <a:r>
              <a:rPr lang="en-US" dirty="0" err="1"/>
              <a:t>flavours</a:t>
            </a:r>
            <a:r>
              <a:rPr lang="en-US" dirty="0"/>
              <a:t>:  Fine grained (per-vertical slot(cycle)) vs coarse-grained (multiple cycles)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D462B-3178-824E-A505-B855EC6A70E1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27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F0CEB-DCA4-4544-A354-C40059C45949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29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E6807-FA9C-0C4A-B7E6-62DDF16D23C7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31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2AE20-161D-FE40-8B90-64A9571771D3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4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r>
              <a:rPr lang="en-US"/>
              <a:t>Amdahl’s law…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1BC802-E946-0644-BFCB-C670554C2B7F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4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r>
              <a:rPr lang="en-US"/>
              <a:t>Load-store buffer in L1 cache doesn’t behave like that, and hence 15% slowdown.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A6153-D940-B941-9FEB-75DF18D7233C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33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BD2E5-7B2A-D347-A398-1EAD629EE9F3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85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E29FCF-1AA0-B14F-B39D-F3506F79DDAC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35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B8A93-6FF3-EB43-8435-B998100E963D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37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F5BEE-306F-0346-B5D0-78CA7A41F73E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4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F5BEE-306F-0346-B5D0-78CA7A41F73E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4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675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F5BEE-306F-0346-B5D0-78CA7A41F73E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4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813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F5BEE-306F-0346-B5D0-78CA7A41F73E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4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691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60C86-E1C5-0542-A1CD-7547F5283B6D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r>
              <a:rPr lang="en-US" b="1" dirty="0"/>
              <a:t>Fetch unit that can keep up with the simultaneous multithreaded execution engine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0000"/>
                </a:solidFill>
              </a:rPr>
              <a:t>have the fewest instructions waiting to be executed</a:t>
            </a:r>
          </a:p>
          <a:p>
            <a:pPr>
              <a:spcBef>
                <a:spcPts val="700"/>
              </a:spcBef>
            </a:pPr>
            <a:r>
              <a:rPr lang="en-US" b="1" dirty="0">
                <a:solidFill>
                  <a:srgbClr val="000000"/>
                </a:solidFill>
              </a:rPr>
              <a:t>	making the best progress through the machine</a:t>
            </a:r>
            <a:endParaRPr lang="en-US" b="1" dirty="0"/>
          </a:p>
          <a:p>
            <a:r>
              <a:rPr lang="en-US" b="1" dirty="0"/>
              <a:t>40% increase in IPC over RR</a:t>
            </a:r>
          </a:p>
          <a:p>
            <a:endParaRPr lang="en-US" dirty="0"/>
          </a:p>
          <a:p>
            <a:r>
              <a:rPr lang="en-US" sz="1400" dirty="0"/>
              <a:t>Don’t want to clog instruction window with thread with many stalls </a:t>
            </a:r>
            <a:r>
              <a:rPr lang="en-US" sz="1400" dirty="0">
                <a:solidFill>
                  <a:schemeClr val="tx2"/>
                </a:solidFill>
                <a:sym typeface="Wingdings" charset="2"/>
              </a:rPr>
              <a:t></a:t>
            </a:r>
            <a:r>
              <a:rPr lang="en-US" sz="1400" dirty="0">
                <a:sym typeface="Wingdings" charset="2"/>
              </a:rPr>
              <a:t> </a:t>
            </a:r>
            <a:r>
              <a:rPr lang="en-US" sz="1400" dirty="0"/>
              <a:t>try to fetch from thread that has fewest </a:t>
            </a:r>
            <a:r>
              <a:rPr lang="en-US" sz="1400" dirty="0" err="1"/>
              <a:t>insts</a:t>
            </a:r>
            <a:r>
              <a:rPr lang="en-US" sz="1400" dirty="0"/>
              <a:t> in window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889F7-70D0-5A4F-884D-48B5C2AEA44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50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291D4-1CCE-7440-8B6F-ADAC7B832205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58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82608-E3F6-F648-A12F-F0352E0E32DF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92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5C37C-CABA-8344-BF88-88272C7D057E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r>
              <a:rPr lang="en-US"/>
              <a:t>Was objective was to cope with long I/O latencies?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C5741-2B48-E04B-B8AE-BD8B52DA1B17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96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4154F-093C-6D4E-A474-3687811CF732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9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C77FC-1BE0-0F48-8394-27CBFAE344CE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0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r>
              <a:rPr lang="en-US" dirty="0"/>
              <a:t>Software-controlled interleave, S &gt; N.  Wheel with the threads in each slot. If thread is ready to go</a:t>
            </a:r>
          </a:p>
          <a:p>
            <a:r>
              <a:rPr lang="en-US" dirty="0"/>
              <a:t>It goes, else NOP, I.e., pipeline bubble.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Biancolin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For students: benefits of software-controlled interleave?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FA171-2013-834B-8574-C00D0FB12003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0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26" tIns="47664" rIns="95326" bIns="47664">
            <a:prstTxWarp prst="textNoShape">
              <a:avLst/>
            </a:prstTxWarp>
          </a:bodyPr>
          <a:lstStyle/>
          <a:p>
            <a:r>
              <a:rPr lang="en-US"/>
              <a:t>Would be nice to add a slide on the implementation…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2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52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1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65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1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47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4098925" y="1414462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2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x="2574925" y="6405562"/>
            <a:ext cx="43068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http://www.csg.csail.mit.edu/6.823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846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17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, text on left, text on righ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20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9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75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41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57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58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71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15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2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62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583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20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107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261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703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73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769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806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750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4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22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4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562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544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490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76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178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743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538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686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485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112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459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661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36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72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667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070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201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735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0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07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November 1,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http://www.csg.csail.mit.edu/6.823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/>
                </a:solidFill>
              </a:rPr>
              <a:t>6.823 L15- </a:t>
            </a:r>
            <a:fld id="{2B456248-3B3E-A241-A5C8-2793A6C571D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Emer</a:t>
            </a:r>
          </a:p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497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715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20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491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592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November 1,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http://www.csg.csail.mit.edu/6.823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/>
                </a:solidFill>
              </a:rPr>
              <a:t>6.823 L15- </a:t>
            </a:r>
            <a:fld id="{2B456248-3B3E-A241-A5C8-2793A6C571D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Emer</a:t>
            </a:r>
          </a:p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557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027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537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2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798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340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901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976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0895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6937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4211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14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9234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6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128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39561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1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6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Relationship Id="rId9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8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9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5</a:t>
            </a:r>
          </a:p>
        </p:txBody>
      </p:sp>
    </p:spTree>
    <p:extLst>
      <p:ext uri="{BB962C8B-B14F-4D97-AF65-F5344CB8AC3E}">
        <p14:creationId xmlns:p14="http://schemas.microsoft.com/office/powerpoint/2010/main" val="104466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6</a:t>
            </a:r>
          </a:p>
        </p:txBody>
      </p:sp>
    </p:spTree>
    <p:extLst>
      <p:ext uri="{BB962C8B-B14F-4D97-AF65-F5344CB8AC3E}">
        <p14:creationId xmlns:p14="http://schemas.microsoft.com/office/powerpoint/2010/main" val="6171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7</a:t>
            </a:r>
          </a:p>
        </p:txBody>
      </p:sp>
    </p:spTree>
    <p:extLst>
      <p:ext uri="{BB962C8B-B14F-4D97-AF65-F5344CB8AC3E}">
        <p14:creationId xmlns:p14="http://schemas.microsoft.com/office/powerpoint/2010/main" val="128103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8</a:t>
            </a:r>
          </a:p>
        </p:txBody>
      </p:sp>
    </p:spTree>
    <p:extLst>
      <p:ext uri="{BB962C8B-B14F-4D97-AF65-F5344CB8AC3E}">
        <p14:creationId xmlns:p14="http://schemas.microsoft.com/office/powerpoint/2010/main" val="16505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3/12/2013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5470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10</a:t>
            </a:r>
          </a:p>
        </p:txBody>
      </p:sp>
    </p:spTree>
    <p:extLst>
      <p:ext uri="{BB962C8B-B14F-4D97-AF65-F5344CB8AC3E}">
        <p14:creationId xmlns:p14="http://schemas.microsoft.com/office/powerpoint/2010/main" val="242335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14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87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13</a:t>
            </a:r>
          </a:p>
        </p:txBody>
      </p:sp>
    </p:spTree>
    <p:extLst>
      <p:ext uri="{BB962C8B-B14F-4D97-AF65-F5344CB8AC3E}">
        <p14:creationId xmlns:p14="http://schemas.microsoft.com/office/powerpoint/2010/main" val="130693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19227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6.823 L8- </a:t>
            </a:r>
            <a:fld id="{00000000-1234-1234-1234-123412341234}" type="slidenum">
              <a:rPr lang="en-US" kern="0">
                <a:solidFill>
                  <a:srgbClr val="000000"/>
                </a:solidFill>
              </a:rPr>
              <a:pPr eaLnBrk="1" fontAlgn="auto" hangingPunct="1">
                <a:buClr>
                  <a:srgbClr val="000000"/>
                </a:buClr>
              </a:pPr>
              <a:t>‹#›</a:t>
            </a:fld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Joel Emer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hape 20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1" name="Shape 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8633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2/14/2013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8765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</a:t>
            </a:r>
            <a:r>
              <a:rPr lang="en-US" sz="110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, 2015</a:t>
            </a:r>
            <a:endParaRPr lang="en-US" sz="1100" dirty="0">
              <a:solidFill>
                <a:srgbClr val="1B3384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15</a:t>
            </a:r>
          </a:p>
        </p:txBody>
      </p:sp>
    </p:spTree>
    <p:extLst>
      <p:ext uri="{BB962C8B-B14F-4D97-AF65-F5344CB8AC3E}">
        <p14:creationId xmlns:p14="http://schemas.microsoft.com/office/powerpoint/2010/main" val="296143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16</a:t>
            </a:r>
          </a:p>
        </p:txBody>
      </p:sp>
    </p:spTree>
    <p:extLst>
      <p:ext uri="{BB962C8B-B14F-4D97-AF65-F5344CB8AC3E}">
        <p14:creationId xmlns:p14="http://schemas.microsoft.com/office/powerpoint/2010/main" val="38114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2/21/2013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309950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2/26/2013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2539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8686800" cy="1666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14 </a:t>
            </a:r>
            <a:r>
              <a:rPr lang="mr-IN" dirty="0"/>
              <a:t>–</a:t>
            </a:r>
            <a:r>
              <a:rPr lang="en-US" dirty="0"/>
              <a:t> Multithreading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Asanovic</a:t>
            </a:r>
            <a:endParaRPr lang="en-US" dirty="0"/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inst.eecs.berkeley.edu</a:t>
            </a:r>
            <a:r>
              <a:rPr lang="en-US" sz="2000" b="1" dirty="0">
                <a:latin typeface="Courier" charset="0"/>
              </a:rPr>
              <a:t>/~cs152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907" name="Picture 3" descr="mta-150x1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981200"/>
            <a:ext cx="3380526" cy="2819400"/>
          </a:xfrm>
          <a:prstGeom prst="rect">
            <a:avLst/>
          </a:prstGeom>
          <a:noFill/>
        </p:spPr>
      </p:pic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Tera/Cray MTA (1990-2015)</a:t>
            </a:r>
          </a:p>
        </p:txBody>
      </p:sp>
      <p:sp>
        <p:nvSpPr>
          <p:cNvPr id="1403908" name="Rectangle 4"/>
          <p:cNvSpPr>
            <a:spLocks noGrp="1" noChangeArrowheads="1"/>
          </p:cNvSpPr>
          <p:nvPr>
            <p:ph idx="1"/>
          </p:nvPr>
        </p:nvSpPr>
        <p:spPr>
          <a:xfrm>
            <a:off x="349251" y="762000"/>
            <a:ext cx="6159500" cy="5054600"/>
          </a:xfrm>
          <a:noFill/>
          <a:ln/>
        </p:spPr>
        <p:txBody>
          <a:bodyPr lIns="82058" tIns="41029" rIns="82058" bIns="41029"/>
          <a:lstStyle/>
          <a:p>
            <a:r>
              <a:rPr lang="en-US" sz="2400" dirty="0"/>
              <a:t>Up to 256 processors</a:t>
            </a:r>
          </a:p>
          <a:p>
            <a:r>
              <a:rPr lang="en-US" sz="2400" dirty="0"/>
              <a:t>Up to 128 active threads per processor</a:t>
            </a:r>
          </a:p>
          <a:p>
            <a:r>
              <a:rPr lang="en-US" sz="2400" dirty="0"/>
              <a:t>Processors and memory modules populate a sparse 3D torus interconnection fabric</a:t>
            </a:r>
          </a:p>
          <a:p>
            <a:r>
              <a:rPr lang="en-US" sz="2400" dirty="0"/>
              <a:t>Flat, shared main memory</a:t>
            </a:r>
          </a:p>
          <a:p>
            <a:pPr lvl="1"/>
            <a:r>
              <a:rPr lang="en-US" sz="1800" dirty="0"/>
              <a:t> No data cache</a:t>
            </a:r>
          </a:p>
          <a:p>
            <a:pPr lvl="1"/>
            <a:r>
              <a:rPr lang="en-US" sz="1800" dirty="0"/>
              <a:t> Sustains one main memory access per cycle per processor</a:t>
            </a:r>
          </a:p>
          <a:p>
            <a:r>
              <a:rPr lang="en-US" sz="2400" dirty="0" err="1"/>
              <a:t>GaAs</a:t>
            </a:r>
            <a:r>
              <a:rPr lang="en-US" sz="2400" dirty="0"/>
              <a:t> logic in prototype, 1KW/processor @ 260MHz</a:t>
            </a:r>
          </a:p>
          <a:p>
            <a:pPr lvl="1"/>
            <a:r>
              <a:rPr lang="en-US" sz="2000" dirty="0"/>
              <a:t>Second version CMOS, MTA-2, 50W/processor</a:t>
            </a:r>
          </a:p>
          <a:p>
            <a:pPr lvl="1"/>
            <a:r>
              <a:rPr lang="en-US" sz="2000" dirty="0"/>
              <a:t>Newer version, XMT, fits into AMD </a:t>
            </a:r>
            <a:r>
              <a:rPr lang="en-US" sz="2000" dirty="0" err="1"/>
              <a:t>Opteron</a:t>
            </a:r>
            <a:r>
              <a:rPr lang="en-US" sz="2000" dirty="0"/>
              <a:t> socket, runs at 500MHz</a:t>
            </a:r>
          </a:p>
          <a:p>
            <a:pPr lvl="1"/>
            <a:r>
              <a:rPr lang="en-US" sz="2000" dirty="0"/>
              <a:t>Newer versions (2011), XMT-2, has higher memory bandwidth and capacity</a:t>
            </a:r>
          </a:p>
          <a:p>
            <a:pPr lvl="1"/>
            <a:r>
              <a:rPr lang="en-US" sz="2000" dirty="0"/>
              <a:t>Discontinued 2015?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2D5E-E71D-EB4E-9476-874320183C78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2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MTA Pipeline</a:t>
            </a:r>
          </a:p>
        </p:txBody>
      </p:sp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D2D2-B6B1-0B46-9C25-C4BA4BCB0187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4057650" y="1735138"/>
            <a:ext cx="346075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</a:t>
            </a:r>
          </a:p>
        </p:txBody>
      </p:sp>
      <p:sp>
        <p:nvSpPr>
          <p:cNvPr id="1408004" name="Rectangle 4"/>
          <p:cNvSpPr>
            <a:spLocks noChangeArrowheads="1"/>
          </p:cNvSpPr>
          <p:nvPr/>
        </p:nvSpPr>
        <p:spPr bwMode="auto">
          <a:xfrm>
            <a:off x="4057650" y="2057400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05" name="Rectangle 5"/>
          <p:cNvSpPr>
            <a:spLocks noChangeArrowheads="1"/>
          </p:cNvSpPr>
          <p:nvPr/>
        </p:nvSpPr>
        <p:spPr bwMode="auto">
          <a:xfrm>
            <a:off x="4057650" y="2393950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06" name="Rectangle 6"/>
          <p:cNvSpPr>
            <a:spLocks noChangeArrowheads="1"/>
          </p:cNvSpPr>
          <p:nvPr/>
        </p:nvSpPr>
        <p:spPr bwMode="auto">
          <a:xfrm>
            <a:off x="4057650" y="2730500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07" name="Rectangle 7"/>
          <p:cNvSpPr>
            <a:spLocks noChangeArrowheads="1"/>
          </p:cNvSpPr>
          <p:nvPr/>
        </p:nvSpPr>
        <p:spPr bwMode="auto">
          <a:xfrm>
            <a:off x="4057650" y="3067050"/>
            <a:ext cx="346075" cy="334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08" name="Rectangle 8"/>
          <p:cNvSpPr>
            <a:spLocks noChangeArrowheads="1"/>
          </p:cNvSpPr>
          <p:nvPr/>
        </p:nvSpPr>
        <p:spPr bwMode="auto">
          <a:xfrm>
            <a:off x="4057650" y="3402013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W</a:t>
            </a:r>
          </a:p>
        </p:txBody>
      </p:sp>
      <p:sp>
        <p:nvSpPr>
          <p:cNvPr id="1408009" name="Rectangle 9"/>
          <p:cNvSpPr>
            <a:spLocks noChangeArrowheads="1"/>
          </p:cNvSpPr>
          <p:nvPr/>
        </p:nvSpPr>
        <p:spPr bwMode="auto">
          <a:xfrm>
            <a:off x="4749800" y="1735138"/>
            <a:ext cx="346075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</a:t>
            </a:r>
          </a:p>
        </p:txBody>
      </p:sp>
      <p:sp>
        <p:nvSpPr>
          <p:cNvPr id="1408010" name="Rectangle 10"/>
          <p:cNvSpPr>
            <a:spLocks noChangeArrowheads="1"/>
          </p:cNvSpPr>
          <p:nvPr/>
        </p:nvSpPr>
        <p:spPr bwMode="auto">
          <a:xfrm>
            <a:off x="4749800" y="2057400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11" name="Rectangle 11"/>
          <p:cNvSpPr>
            <a:spLocks noChangeArrowheads="1"/>
          </p:cNvSpPr>
          <p:nvPr/>
        </p:nvSpPr>
        <p:spPr bwMode="auto">
          <a:xfrm>
            <a:off x="4749800" y="2393950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12" name="Rectangle 12"/>
          <p:cNvSpPr>
            <a:spLocks noChangeArrowheads="1"/>
          </p:cNvSpPr>
          <p:nvPr/>
        </p:nvSpPr>
        <p:spPr bwMode="auto">
          <a:xfrm>
            <a:off x="4749800" y="2730500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W</a:t>
            </a:r>
          </a:p>
        </p:txBody>
      </p:sp>
      <p:sp>
        <p:nvSpPr>
          <p:cNvPr id="1408013" name="Rectangle 13"/>
          <p:cNvSpPr>
            <a:spLocks noChangeArrowheads="1"/>
          </p:cNvSpPr>
          <p:nvPr/>
        </p:nvSpPr>
        <p:spPr bwMode="auto">
          <a:xfrm>
            <a:off x="3365500" y="1735138"/>
            <a:ext cx="346075" cy="322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</a:t>
            </a:r>
          </a:p>
        </p:txBody>
      </p:sp>
      <p:sp>
        <p:nvSpPr>
          <p:cNvPr id="1408014" name="Rectangle 14"/>
          <p:cNvSpPr>
            <a:spLocks noChangeArrowheads="1"/>
          </p:cNvSpPr>
          <p:nvPr/>
        </p:nvSpPr>
        <p:spPr bwMode="auto">
          <a:xfrm>
            <a:off x="3365500" y="2057400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15" name="Rectangle 15"/>
          <p:cNvSpPr>
            <a:spLocks noChangeArrowheads="1"/>
          </p:cNvSpPr>
          <p:nvPr/>
        </p:nvSpPr>
        <p:spPr bwMode="auto">
          <a:xfrm>
            <a:off x="3225800" y="914400"/>
            <a:ext cx="12477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 Fetch</a:t>
            </a:r>
          </a:p>
        </p:txBody>
      </p:sp>
      <p:sp>
        <p:nvSpPr>
          <p:cNvPr id="1408016" name="Line 16"/>
          <p:cNvSpPr>
            <a:spLocks noChangeShapeType="1"/>
          </p:cNvSpPr>
          <p:nvPr/>
        </p:nvSpPr>
        <p:spPr bwMode="auto">
          <a:xfrm>
            <a:off x="4403725" y="1317625"/>
            <a:ext cx="48577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17" name="Line 17"/>
          <p:cNvSpPr>
            <a:spLocks noChangeShapeType="1"/>
          </p:cNvSpPr>
          <p:nvPr/>
        </p:nvSpPr>
        <p:spPr bwMode="auto">
          <a:xfrm>
            <a:off x="4195763" y="1317625"/>
            <a:ext cx="0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18" name="Line 18"/>
          <p:cNvSpPr>
            <a:spLocks noChangeShapeType="1"/>
          </p:cNvSpPr>
          <p:nvPr/>
        </p:nvSpPr>
        <p:spPr bwMode="auto">
          <a:xfrm flipH="1">
            <a:off x="3571875" y="1317625"/>
            <a:ext cx="4159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19" name="AutoShape 19"/>
          <p:cNvSpPr>
            <a:spLocks noChangeArrowheads="1"/>
          </p:cNvSpPr>
          <p:nvPr/>
        </p:nvSpPr>
        <p:spPr bwMode="auto">
          <a:xfrm rot="16200000">
            <a:off x="2865438" y="2960687"/>
            <a:ext cx="1346200" cy="346075"/>
          </a:xfrm>
          <a:prstGeom prst="roundRect">
            <a:avLst>
              <a:gd name="adj" fmla="val 16667"/>
            </a:avLst>
          </a:prstGeom>
          <a:solidFill>
            <a:srgbClr val="93F5F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Memory Pool</a:t>
            </a:r>
          </a:p>
        </p:txBody>
      </p:sp>
      <p:sp>
        <p:nvSpPr>
          <p:cNvPr id="1408020" name="AutoShape 20"/>
          <p:cNvSpPr>
            <a:spLocks noChangeArrowheads="1"/>
          </p:cNvSpPr>
          <p:nvPr/>
        </p:nvSpPr>
        <p:spPr bwMode="auto">
          <a:xfrm>
            <a:off x="1563688" y="4008438"/>
            <a:ext cx="1385887" cy="334962"/>
          </a:xfrm>
          <a:prstGeom prst="roundRect">
            <a:avLst>
              <a:gd name="adj" fmla="val 16667"/>
            </a:avLst>
          </a:prstGeom>
          <a:solidFill>
            <a:srgbClr val="93F5F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Retry Pool</a:t>
            </a:r>
          </a:p>
        </p:txBody>
      </p:sp>
      <p:sp>
        <p:nvSpPr>
          <p:cNvPr id="1408021" name="Rectangle 21"/>
          <p:cNvSpPr>
            <a:spLocks noChangeArrowheads="1"/>
          </p:cNvSpPr>
          <p:nvPr/>
        </p:nvSpPr>
        <p:spPr bwMode="auto">
          <a:xfrm>
            <a:off x="3365500" y="3940175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22" name="Rectangle 22"/>
          <p:cNvSpPr>
            <a:spLocks noChangeArrowheads="1"/>
          </p:cNvSpPr>
          <p:nvPr/>
        </p:nvSpPr>
        <p:spPr bwMode="auto">
          <a:xfrm>
            <a:off x="3365500" y="4276725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23" name="Rectangle 23"/>
          <p:cNvSpPr>
            <a:spLocks noChangeArrowheads="1"/>
          </p:cNvSpPr>
          <p:nvPr/>
        </p:nvSpPr>
        <p:spPr bwMode="auto">
          <a:xfrm>
            <a:off x="3365500" y="4613275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24" name="Freeform 24"/>
          <p:cNvSpPr>
            <a:spLocks/>
          </p:cNvSpPr>
          <p:nvPr/>
        </p:nvSpPr>
        <p:spPr bwMode="auto">
          <a:xfrm>
            <a:off x="3087688" y="4075113"/>
            <a:ext cx="277812" cy="538162"/>
          </a:xfrm>
          <a:custGeom>
            <a:avLst/>
            <a:gdLst/>
            <a:ahLst/>
            <a:cxnLst>
              <a:cxn ang="0">
                <a:pos x="192" y="384"/>
              </a:cxn>
              <a:cxn ang="0">
                <a:pos x="192" y="144"/>
              </a:cxn>
              <a:cxn ang="0">
                <a:pos x="0" y="0"/>
              </a:cxn>
              <a:cxn ang="0">
                <a:pos x="0" y="192"/>
              </a:cxn>
              <a:cxn ang="0">
                <a:pos x="192" y="384"/>
              </a:cxn>
            </a:cxnLst>
            <a:rect l="0" t="0" r="r" b="b"/>
            <a:pathLst>
              <a:path w="192" h="384">
                <a:moveTo>
                  <a:pt x="192" y="384"/>
                </a:moveTo>
                <a:lnTo>
                  <a:pt x="192" y="144"/>
                </a:lnTo>
                <a:lnTo>
                  <a:pt x="0" y="0"/>
                </a:lnTo>
                <a:lnTo>
                  <a:pt x="0" y="192"/>
                </a:lnTo>
                <a:lnTo>
                  <a:pt x="192" y="38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408025" name="Group 25"/>
          <p:cNvGrpSpPr>
            <a:grpSpLocks/>
          </p:cNvGrpSpPr>
          <p:nvPr/>
        </p:nvGrpSpPr>
        <p:grpSpPr bwMode="auto">
          <a:xfrm flipH="1">
            <a:off x="801688" y="3873500"/>
            <a:ext cx="623887" cy="1008063"/>
            <a:chOff x="1344" y="3072"/>
            <a:chExt cx="432" cy="720"/>
          </a:xfrm>
        </p:grpSpPr>
        <p:sp>
          <p:nvSpPr>
            <p:cNvPr id="1408026" name="Rectangle 26"/>
            <p:cNvSpPr>
              <a:spLocks noChangeArrowheads="1"/>
            </p:cNvSpPr>
            <p:nvPr/>
          </p:nvSpPr>
          <p:spPr bwMode="auto">
            <a:xfrm>
              <a:off x="1536" y="3072"/>
              <a:ext cx="24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82058" tIns="41029" rIns="82058" bIns="41029" anchor="ctr">
              <a:prstTxWarp prst="textNoShape">
                <a:avLst/>
              </a:prstTxWarp>
            </a:bodyPr>
            <a:lstStyle/>
            <a:p>
              <a:pPr algn="ctr" defTabSz="820738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08027" name="Rectangle 27"/>
            <p:cNvSpPr>
              <a:spLocks noChangeArrowheads="1"/>
            </p:cNvSpPr>
            <p:nvPr/>
          </p:nvSpPr>
          <p:spPr bwMode="auto">
            <a:xfrm>
              <a:off x="1536" y="3312"/>
              <a:ext cx="24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82058" tIns="41029" rIns="82058" bIns="41029" anchor="ctr">
              <a:prstTxWarp prst="textNoShape">
                <a:avLst/>
              </a:prstTxWarp>
            </a:bodyPr>
            <a:lstStyle/>
            <a:p>
              <a:pPr algn="ctr" defTabSz="820738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08028" name="Rectangle 28"/>
            <p:cNvSpPr>
              <a:spLocks noChangeArrowheads="1"/>
            </p:cNvSpPr>
            <p:nvPr/>
          </p:nvSpPr>
          <p:spPr bwMode="auto">
            <a:xfrm>
              <a:off x="1536" y="3552"/>
              <a:ext cx="24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82058" tIns="41029" rIns="82058" bIns="41029" anchor="ctr">
              <a:prstTxWarp prst="textNoShape">
                <a:avLst/>
              </a:prstTxWarp>
            </a:bodyPr>
            <a:lstStyle/>
            <a:p>
              <a:pPr algn="ctr" defTabSz="820738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08029" name="Freeform 29"/>
            <p:cNvSpPr>
              <a:spLocks/>
            </p:cNvSpPr>
            <p:nvPr/>
          </p:nvSpPr>
          <p:spPr bwMode="auto">
            <a:xfrm>
              <a:off x="1344" y="3168"/>
              <a:ext cx="192" cy="384"/>
            </a:xfrm>
            <a:custGeom>
              <a:avLst/>
              <a:gdLst/>
              <a:ahLst/>
              <a:cxnLst>
                <a:cxn ang="0">
                  <a:pos x="192" y="384"/>
                </a:cxn>
                <a:cxn ang="0">
                  <a:pos x="192" y="144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384"/>
                </a:cxn>
              </a:cxnLst>
              <a:rect l="0" t="0" r="r" b="b"/>
              <a:pathLst>
                <a:path w="192" h="384">
                  <a:moveTo>
                    <a:pt x="192" y="384"/>
                  </a:moveTo>
                  <a:lnTo>
                    <a:pt x="192" y="144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92" y="384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408030" name="AutoShape 30"/>
          <p:cNvSpPr>
            <a:spLocks noChangeArrowheads="1"/>
          </p:cNvSpPr>
          <p:nvPr/>
        </p:nvSpPr>
        <p:spPr bwMode="auto">
          <a:xfrm>
            <a:off x="663575" y="4881563"/>
            <a:ext cx="3116263" cy="336550"/>
          </a:xfrm>
          <a:prstGeom prst="roundRect">
            <a:avLst>
              <a:gd name="adj" fmla="val 16667"/>
            </a:avLst>
          </a:prstGeom>
          <a:solidFill>
            <a:srgbClr val="93F5F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Interconnection Network</a:t>
            </a:r>
          </a:p>
        </p:txBody>
      </p:sp>
      <p:sp>
        <p:nvSpPr>
          <p:cNvPr id="1408031" name="AutoShape 31"/>
          <p:cNvSpPr>
            <a:spLocks noChangeArrowheads="1"/>
          </p:cNvSpPr>
          <p:nvPr/>
        </p:nvSpPr>
        <p:spPr bwMode="auto">
          <a:xfrm rot="16200000">
            <a:off x="302419" y="2893219"/>
            <a:ext cx="1344613" cy="346075"/>
          </a:xfrm>
          <a:prstGeom prst="roundRect">
            <a:avLst>
              <a:gd name="adj" fmla="val 16667"/>
            </a:avLst>
          </a:prstGeom>
          <a:solidFill>
            <a:srgbClr val="93F5F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Write Pool</a:t>
            </a:r>
          </a:p>
        </p:txBody>
      </p:sp>
      <p:sp>
        <p:nvSpPr>
          <p:cNvPr id="1408032" name="Rectangle 32"/>
          <p:cNvSpPr>
            <a:spLocks noChangeArrowheads="1"/>
          </p:cNvSpPr>
          <p:nvPr/>
        </p:nvSpPr>
        <p:spPr bwMode="auto">
          <a:xfrm flipH="1">
            <a:off x="2741613" y="1990725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33" name="Freeform 33"/>
          <p:cNvSpPr>
            <a:spLocks/>
          </p:cNvSpPr>
          <p:nvPr/>
        </p:nvSpPr>
        <p:spPr bwMode="auto">
          <a:xfrm>
            <a:off x="3087688" y="1746250"/>
            <a:ext cx="277812" cy="581025"/>
          </a:xfrm>
          <a:custGeom>
            <a:avLst/>
            <a:gdLst/>
            <a:ahLst/>
            <a:cxnLst>
              <a:cxn ang="0">
                <a:pos x="0" y="414"/>
              </a:cxn>
              <a:cxn ang="0">
                <a:pos x="0" y="174"/>
              </a:cxn>
              <a:cxn ang="0">
                <a:pos x="192" y="0"/>
              </a:cxn>
              <a:cxn ang="0">
                <a:pos x="192" y="222"/>
              </a:cxn>
              <a:cxn ang="0">
                <a:pos x="0" y="414"/>
              </a:cxn>
            </a:cxnLst>
            <a:rect l="0" t="0" r="r" b="b"/>
            <a:pathLst>
              <a:path w="192" h="414">
                <a:moveTo>
                  <a:pt x="0" y="414"/>
                </a:moveTo>
                <a:lnTo>
                  <a:pt x="0" y="174"/>
                </a:lnTo>
                <a:lnTo>
                  <a:pt x="192" y="0"/>
                </a:lnTo>
                <a:lnTo>
                  <a:pt x="192" y="222"/>
                </a:lnTo>
                <a:lnTo>
                  <a:pt x="0" y="41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34" name="Rectangle 34"/>
          <p:cNvSpPr>
            <a:spLocks noChangeArrowheads="1"/>
          </p:cNvSpPr>
          <p:nvPr/>
        </p:nvSpPr>
        <p:spPr bwMode="auto">
          <a:xfrm flipH="1">
            <a:off x="2395538" y="1990725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35" name="Rectangle 35"/>
          <p:cNvSpPr>
            <a:spLocks noChangeArrowheads="1"/>
          </p:cNvSpPr>
          <p:nvPr/>
        </p:nvSpPr>
        <p:spPr bwMode="auto">
          <a:xfrm flipH="1">
            <a:off x="2047875" y="1990725"/>
            <a:ext cx="347663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36" name="Rectangle 36"/>
          <p:cNvSpPr>
            <a:spLocks noChangeArrowheads="1"/>
          </p:cNvSpPr>
          <p:nvPr/>
        </p:nvSpPr>
        <p:spPr bwMode="auto">
          <a:xfrm flipH="1">
            <a:off x="1701800" y="1990725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37" name="Rectangle 37"/>
          <p:cNvSpPr>
            <a:spLocks noChangeArrowheads="1"/>
          </p:cNvSpPr>
          <p:nvPr/>
        </p:nvSpPr>
        <p:spPr bwMode="auto">
          <a:xfrm flipH="1">
            <a:off x="1355725" y="1990725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38" name="Rectangle 38"/>
          <p:cNvSpPr>
            <a:spLocks noChangeArrowheads="1"/>
          </p:cNvSpPr>
          <p:nvPr/>
        </p:nvSpPr>
        <p:spPr bwMode="auto">
          <a:xfrm>
            <a:off x="801688" y="1452563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W</a:t>
            </a:r>
          </a:p>
        </p:txBody>
      </p:sp>
      <p:sp>
        <p:nvSpPr>
          <p:cNvPr id="1408039" name="Rectangle 39"/>
          <p:cNvSpPr>
            <a:spLocks noChangeArrowheads="1"/>
          </p:cNvSpPr>
          <p:nvPr/>
        </p:nvSpPr>
        <p:spPr bwMode="auto">
          <a:xfrm>
            <a:off x="801688" y="1789113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40" name="Freeform 40"/>
          <p:cNvSpPr>
            <a:spLocks/>
          </p:cNvSpPr>
          <p:nvPr/>
        </p:nvSpPr>
        <p:spPr bwMode="auto">
          <a:xfrm>
            <a:off x="1147763" y="1789113"/>
            <a:ext cx="207962" cy="538162"/>
          </a:xfrm>
          <a:custGeom>
            <a:avLst/>
            <a:gdLst/>
            <a:ahLst/>
            <a:cxnLst>
              <a:cxn ang="0">
                <a:pos x="144" y="384"/>
              </a:cxn>
              <a:cxn ang="0">
                <a:pos x="0" y="240"/>
              </a:cxn>
              <a:cxn ang="0">
                <a:pos x="0" y="0"/>
              </a:cxn>
              <a:cxn ang="0">
                <a:pos x="144" y="144"/>
              </a:cxn>
              <a:cxn ang="0">
                <a:pos x="144" y="384"/>
              </a:cxn>
            </a:cxnLst>
            <a:rect l="0" t="0" r="r" b="b"/>
            <a:pathLst>
              <a:path w="144" h="384">
                <a:moveTo>
                  <a:pt x="144" y="384"/>
                </a:moveTo>
                <a:lnTo>
                  <a:pt x="0" y="240"/>
                </a:lnTo>
                <a:lnTo>
                  <a:pt x="0" y="0"/>
                </a:lnTo>
                <a:lnTo>
                  <a:pt x="144" y="144"/>
                </a:lnTo>
                <a:lnTo>
                  <a:pt x="144" y="38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41" name="Rectangle 41"/>
          <p:cNvSpPr>
            <a:spLocks noChangeArrowheads="1"/>
          </p:cNvSpPr>
          <p:nvPr/>
        </p:nvSpPr>
        <p:spPr bwMode="auto">
          <a:xfrm flipH="1">
            <a:off x="2741613" y="5822950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42" name="Freeform 42"/>
          <p:cNvSpPr>
            <a:spLocks/>
          </p:cNvSpPr>
          <p:nvPr/>
        </p:nvSpPr>
        <p:spPr bwMode="auto">
          <a:xfrm>
            <a:off x="3087688" y="5580063"/>
            <a:ext cx="277812" cy="579437"/>
          </a:xfrm>
          <a:custGeom>
            <a:avLst/>
            <a:gdLst/>
            <a:ahLst/>
            <a:cxnLst>
              <a:cxn ang="0">
                <a:pos x="0" y="414"/>
              </a:cxn>
              <a:cxn ang="0">
                <a:pos x="0" y="174"/>
              </a:cxn>
              <a:cxn ang="0">
                <a:pos x="192" y="0"/>
              </a:cxn>
              <a:cxn ang="0">
                <a:pos x="192" y="222"/>
              </a:cxn>
              <a:cxn ang="0">
                <a:pos x="0" y="414"/>
              </a:cxn>
            </a:cxnLst>
            <a:rect l="0" t="0" r="r" b="b"/>
            <a:pathLst>
              <a:path w="192" h="414">
                <a:moveTo>
                  <a:pt x="0" y="414"/>
                </a:moveTo>
                <a:lnTo>
                  <a:pt x="0" y="174"/>
                </a:lnTo>
                <a:lnTo>
                  <a:pt x="192" y="0"/>
                </a:lnTo>
                <a:lnTo>
                  <a:pt x="192" y="222"/>
                </a:lnTo>
                <a:lnTo>
                  <a:pt x="0" y="41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43" name="Rectangle 43"/>
          <p:cNvSpPr>
            <a:spLocks noChangeArrowheads="1"/>
          </p:cNvSpPr>
          <p:nvPr/>
        </p:nvSpPr>
        <p:spPr bwMode="auto">
          <a:xfrm flipH="1">
            <a:off x="2395538" y="5822950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44" name="Rectangle 44"/>
          <p:cNvSpPr>
            <a:spLocks noChangeArrowheads="1"/>
          </p:cNvSpPr>
          <p:nvPr/>
        </p:nvSpPr>
        <p:spPr bwMode="auto">
          <a:xfrm flipH="1">
            <a:off x="2047875" y="5822950"/>
            <a:ext cx="347663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45" name="Rectangle 45"/>
          <p:cNvSpPr>
            <a:spLocks noChangeArrowheads="1"/>
          </p:cNvSpPr>
          <p:nvPr/>
        </p:nvSpPr>
        <p:spPr bwMode="auto">
          <a:xfrm flipH="1">
            <a:off x="1701800" y="5822950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46" name="Rectangle 46"/>
          <p:cNvSpPr>
            <a:spLocks noChangeArrowheads="1"/>
          </p:cNvSpPr>
          <p:nvPr/>
        </p:nvSpPr>
        <p:spPr bwMode="auto">
          <a:xfrm flipH="1">
            <a:off x="1355725" y="5822950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47" name="Freeform 47"/>
          <p:cNvSpPr>
            <a:spLocks/>
          </p:cNvSpPr>
          <p:nvPr/>
        </p:nvSpPr>
        <p:spPr bwMode="auto">
          <a:xfrm>
            <a:off x="1147763" y="5621338"/>
            <a:ext cx="207962" cy="538162"/>
          </a:xfrm>
          <a:custGeom>
            <a:avLst/>
            <a:gdLst/>
            <a:ahLst/>
            <a:cxnLst>
              <a:cxn ang="0">
                <a:pos x="144" y="384"/>
              </a:cxn>
              <a:cxn ang="0">
                <a:pos x="0" y="240"/>
              </a:cxn>
              <a:cxn ang="0">
                <a:pos x="0" y="0"/>
              </a:cxn>
              <a:cxn ang="0">
                <a:pos x="144" y="144"/>
              </a:cxn>
              <a:cxn ang="0">
                <a:pos x="144" y="384"/>
              </a:cxn>
            </a:cxnLst>
            <a:rect l="0" t="0" r="r" b="b"/>
            <a:pathLst>
              <a:path w="144" h="384">
                <a:moveTo>
                  <a:pt x="144" y="384"/>
                </a:moveTo>
                <a:lnTo>
                  <a:pt x="0" y="240"/>
                </a:lnTo>
                <a:lnTo>
                  <a:pt x="0" y="0"/>
                </a:lnTo>
                <a:lnTo>
                  <a:pt x="144" y="144"/>
                </a:lnTo>
                <a:lnTo>
                  <a:pt x="144" y="38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48" name="Rectangle 48"/>
          <p:cNvSpPr>
            <a:spLocks noChangeArrowheads="1"/>
          </p:cNvSpPr>
          <p:nvPr/>
        </p:nvSpPr>
        <p:spPr bwMode="auto">
          <a:xfrm>
            <a:off x="3365500" y="5218113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49" name="Rectangle 49"/>
          <p:cNvSpPr>
            <a:spLocks noChangeArrowheads="1"/>
          </p:cNvSpPr>
          <p:nvPr/>
        </p:nvSpPr>
        <p:spPr bwMode="auto">
          <a:xfrm>
            <a:off x="3365500" y="5554663"/>
            <a:ext cx="346075" cy="334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50" name="Rectangle 50"/>
          <p:cNvSpPr>
            <a:spLocks noChangeArrowheads="1"/>
          </p:cNvSpPr>
          <p:nvPr/>
        </p:nvSpPr>
        <p:spPr bwMode="auto">
          <a:xfrm>
            <a:off x="801688" y="5218113"/>
            <a:ext cx="346075" cy="403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51" name="Rectangle 51"/>
          <p:cNvSpPr>
            <a:spLocks noChangeArrowheads="1"/>
          </p:cNvSpPr>
          <p:nvPr/>
        </p:nvSpPr>
        <p:spPr bwMode="auto">
          <a:xfrm>
            <a:off x="801688" y="5621338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52" name="Text Box 52"/>
          <p:cNvSpPr txBox="1">
            <a:spLocks noChangeArrowheads="1"/>
          </p:cNvSpPr>
          <p:nvPr/>
        </p:nvSpPr>
        <p:spPr bwMode="auto">
          <a:xfrm>
            <a:off x="1279380" y="5387434"/>
            <a:ext cx="1813217" cy="3598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058" tIns="41029" rIns="82058" bIns="41029" anchor="ctr">
            <a:prstTxWarp prst="textNoShape">
              <a:avLst/>
            </a:prstTxWarp>
            <a:spAutoFit/>
          </a:bodyPr>
          <a:lstStyle/>
          <a:p>
            <a:pPr algn="ctr" defTabSz="820738"/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Memory pipeline</a:t>
            </a:r>
          </a:p>
        </p:txBody>
      </p:sp>
      <p:sp>
        <p:nvSpPr>
          <p:cNvPr id="1408053" name="Line 53"/>
          <p:cNvSpPr>
            <a:spLocks noChangeShapeType="1"/>
          </p:cNvSpPr>
          <p:nvPr/>
        </p:nvSpPr>
        <p:spPr bwMode="auto">
          <a:xfrm flipH="1">
            <a:off x="1633538" y="5756275"/>
            <a:ext cx="1246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54" name="Line 54"/>
          <p:cNvSpPr>
            <a:spLocks noChangeShapeType="1"/>
          </p:cNvSpPr>
          <p:nvPr/>
        </p:nvSpPr>
        <p:spPr bwMode="auto">
          <a:xfrm>
            <a:off x="1771650" y="3940175"/>
            <a:ext cx="969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55" name="Line 55"/>
          <p:cNvSpPr>
            <a:spLocks noChangeShapeType="1"/>
          </p:cNvSpPr>
          <p:nvPr/>
        </p:nvSpPr>
        <p:spPr bwMode="auto">
          <a:xfrm flipV="1">
            <a:off x="663575" y="2460625"/>
            <a:ext cx="0" cy="1211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56" name="Line 56"/>
          <p:cNvSpPr>
            <a:spLocks noChangeShapeType="1"/>
          </p:cNvSpPr>
          <p:nvPr/>
        </p:nvSpPr>
        <p:spPr bwMode="auto">
          <a:xfrm>
            <a:off x="3295650" y="2528888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408057" name="Group 57"/>
          <p:cNvGrpSpPr>
            <a:grpSpLocks/>
          </p:cNvGrpSpPr>
          <p:nvPr/>
        </p:nvGrpSpPr>
        <p:grpSpPr bwMode="auto">
          <a:xfrm flipV="1">
            <a:off x="1147763" y="914400"/>
            <a:ext cx="554037" cy="538163"/>
            <a:chOff x="2256" y="2112"/>
            <a:chExt cx="384" cy="384"/>
          </a:xfrm>
        </p:grpSpPr>
        <p:sp>
          <p:nvSpPr>
            <p:cNvPr id="1408058" name="Rectangle 58"/>
            <p:cNvSpPr>
              <a:spLocks noChangeArrowheads="1"/>
            </p:cNvSpPr>
            <p:nvPr/>
          </p:nvSpPr>
          <p:spPr bwMode="auto">
            <a:xfrm flipH="1">
              <a:off x="2400" y="2256"/>
              <a:ext cx="24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82058" tIns="41029" rIns="82058" bIns="41029" anchor="ctr">
              <a:prstTxWarp prst="textNoShape">
                <a:avLst/>
              </a:prstTxWarp>
            </a:bodyPr>
            <a:lstStyle/>
            <a:p>
              <a:pPr algn="ctr" defTabSz="820738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08059" name="Freeform 59"/>
            <p:cNvSpPr>
              <a:spLocks/>
            </p:cNvSpPr>
            <p:nvPr/>
          </p:nvSpPr>
          <p:spPr bwMode="auto">
            <a:xfrm>
              <a:off x="2256" y="2112"/>
              <a:ext cx="144" cy="384"/>
            </a:xfrm>
            <a:custGeom>
              <a:avLst/>
              <a:gdLst/>
              <a:ahLst/>
              <a:cxnLst>
                <a:cxn ang="0">
                  <a:pos x="144" y="384"/>
                </a:cxn>
                <a:cxn ang="0">
                  <a:pos x="0" y="240"/>
                </a:cxn>
                <a:cxn ang="0">
                  <a:pos x="0" y="0"/>
                </a:cxn>
                <a:cxn ang="0">
                  <a:pos x="144" y="144"/>
                </a:cxn>
                <a:cxn ang="0">
                  <a:pos x="144" y="384"/>
                </a:cxn>
              </a:cxnLst>
              <a:rect l="0" t="0" r="r" b="b"/>
              <a:pathLst>
                <a:path w="144" h="384">
                  <a:moveTo>
                    <a:pt x="144" y="384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44" y="144"/>
                  </a:lnTo>
                  <a:lnTo>
                    <a:pt x="144" y="384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408060" name="Rectangle 60"/>
          <p:cNvSpPr>
            <a:spLocks noChangeArrowheads="1"/>
          </p:cNvSpPr>
          <p:nvPr/>
        </p:nvSpPr>
        <p:spPr bwMode="auto">
          <a:xfrm flipH="1">
            <a:off x="801688" y="1116013"/>
            <a:ext cx="346075" cy="33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61" name="AutoShape 61"/>
          <p:cNvSpPr>
            <a:spLocks noChangeArrowheads="1"/>
          </p:cNvSpPr>
          <p:nvPr/>
        </p:nvSpPr>
        <p:spPr bwMode="auto">
          <a:xfrm>
            <a:off x="1771650" y="914400"/>
            <a:ext cx="1385888" cy="336550"/>
          </a:xfrm>
          <a:prstGeom prst="roundRect">
            <a:avLst>
              <a:gd name="adj" fmla="val 16667"/>
            </a:avLst>
          </a:prstGeom>
          <a:solidFill>
            <a:srgbClr val="93F5F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pPr algn="ctr" defTabSz="820738"/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Issue Pool</a:t>
            </a:r>
          </a:p>
        </p:txBody>
      </p:sp>
      <p:sp>
        <p:nvSpPr>
          <p:cNvPr id="1408062" name="Line 62"/>
          <p:cNvSpPr>
            <a:spLocks noChangeShapeType="1"/>
          </p:cNvSpPr>
          <p:nvPr/>
        </p:nvSpPr>
        <p:spPr bwMode="auto">
          <a:xfrm flipH="1">
            <a:off x="1909763" y="2460625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63" name="Line 63"/>
          <p:cNvSpPr>
            <a:spLocks noChangeShapeType="1"/>
          </p:cNvSpPr>
          <p:nvPr/>
        </p:nvSpPr>
        <p:spPr bwMode="auto">
          <a:xfrm>
            <a:off x="1979613" y="1317625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08064" name="Text Box 64"/>
          <p:cNvSpPr txBox="1">
            <a:spLocks noChangeArrowheads="1"/>
          </p:cNvSpPr>
          <p:nvPr/>
        </p:nvSpPr>
        <p:spPr bwMode="auto">
          <a:xfrm>
            <a:off x="5334000" y="1104900"/>
            <a:ext cx="3733799" cy="24622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Every cycle, one VLIW instruction from one active thread is launched into pipeline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Instruction pipeline is 21 cycles long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Memory operations incur ~150 cycles of latency</a:t>
            </a:r>
          </a:p>
        </p:txBody>
      </p:sp>
      <p:sp>
        <p:nvSpPr>
          <p:cNvPr id="1408065" name="Text Box 65"/>
          <p:cNvSpPr txBox="1">
            <a:spLocks noChangeArrowheads="1"/>
          </p:cNvSpPr>
          <p:nvPr/>
        </p:nvSpPr>
        <p:spPr bwMode="auto">
          <a:xfrm>
            <a:off x="4216400" y="4305300"/>
            <a:ext cx="4546600" cy="224676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Assuming a single thread issues one instruction every 21 cycles, and clock rate is 260 MHz…</a:t>
            </a:r>
          </a:p>
          <a:p>
            <a:r>
              <a:rPr lang="en-US" sz="2000" i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What is single-thread performance?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</a:t>
            </a:r>
          </a:p>
          <a:p>
            <a:pPr lvl="1"/>
            <a:r>
              <a:rPr lang="en-US" sz="2000">
                <a:solidFill>
                  <a:srgbClr val="FC0128"/>
                </a:solidFill>
                <a:latin typeface="Calibri"/>
                <a:ea typeface="ＭＳ Ｐゴシック"/>
                <a:cs typeface="Calibri"/>
              </a:rPr>
              <a:t>Effective single-thread issue rate is 260/21 = 12.4 MIPS</a:t>
            </a:r>
          </a:p>
        </p:txBody>
      </p:sp>
    </p:spTree>
    <p:extLst>
      <p:ext uri="{BB962C8B-B14F-4D97-AF65-F5344CB8AC3E}">
        <p14:creationId xmlns:p14="http://schemas.microsoft.com/office/powerpoint/2010/main" val="330715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Coarse-Grain Multithreading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Tera</a:t>
            </a:r>
            <a:r>
              <a:rPr lang="en-US" dirty="0"/>
              <a:t> MTA designed for supercomputing applications with large data sets and low locality</a:t>
            </a:r>
          </a:p>
          <a:p>
            <a:pPr lvl="1"/>
            <a:r>
              <a:rPr lang="en-US" dirty="0"/>
              <a:t>No data cache</a:t>
            </a:r>
          </a:p>
          <a:p>
            <a:pPr lvl="1"/>
            <a:r>
              <a:rPr lang="en-US" dirty="0"/>
              <a:t>Many parallel threads needed to hide large memory latency</a:t>
            </a:r>
          </a:p>
          <a:p>
            <a:pPr lvl="1"/>
            <a:endParaRPr lang="en-US" dirty="0"/>
          </a:p>
          <a:p>
            <a:r>
              <a:rPr lang="en-US" dirty="0"/>
              <a:t>Other applications are more cache friendly</a:t>
            </a:r>
          </a:p>
          <a:p>
            <a:pPr lvl="1"/>
            <a:r>
              <a:rPr lang="en-US" dirty="0"/>
              <a:t>Few pipeline bubbles if cache mostly has hits</a:t>
            </a:r>
          </a:p>
          <a:p>
            <a:pPr lvl="1"/>
            <a:r>
              <a:rPr lang="en-US" dirty="0"/>
              <a:t>Just add a few threads to hide occasional cache miss latencies</a:t>
            </a:r>
          </a:p>
          <a:p>
            <a:pPr lvl="1"/>
            <a:r>
              <a:rPr lang="en-US" dirty="0"/>
              <a:t>Swap threads on cache misses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F0D0-9E21-5149-BB33-60E98459E9D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5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005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 Alewife (1990)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93F3-D5AA-C646-A2EF-9B7166E9598F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412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38600" y="1752600"/>
            <a:ext cx="5105400" cy="4114800"/>
          </a:xfrm>
          <a:ln/>
        </p:spPr>
        <p:txBody>
          <a:bodyPr lIns="82058" tIns="41029" rIns="82058" bIns="41029"/>
          <a:lstStyle/>
          <a:p>
            <a:pPr marL="171450" indent="-171450"/>
            <a:r>
              <a:rPr lang="en-US"/>
              <a:t>Modified SPARC chips</a:t>
            </a:r>
          </a:p>
          <a:p>
            <a:pPr lvl="1"/>
            <a:r>
              <a:rPr lang="en-US"/>
              <a:t>register windows hold different thread contexts</a:t>
            </a:r>
          </a:p>
          <a:p>
            <a:pPr marL="171450" indent="-171450"/>
            <a:r>
              <a:rPr lang="en-US"/>
              <a:t>Up to four threads per node</a:t>
            </a:r>
          </a:p>
          <a:p>
            <a:pPr marL="171450" indent="-171450"/>
            <a:r>
              <a:rPr lang="en-US"/>
              <a:t>Thread switch on local cache miss</a:t>
            </a:r>
          </a:p>
          <a:p>
            <a:pPr marL="171450" indent="-171450"/>
            <a:endParaRPr lang="en-US"/>
          </a:p>
          <a:p>
            <a:pPr marL="171450" indent="-171450"/>
            <a:endParaRPr lang="en-US"/>
          </a:p>
          <a:p>
            <a:pPr marL="171450" indent="-171450"/>
            <a:endParaRPr lang="en-US"/>
          </a:p>
        </p:txBody>
      </p:sp>
      <p:pic>
        <p:nvPicPr>
          <p:cNvPr id="1412100" name="Picture 4" descr="16-exten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143000"/>
            <a:ext cx="330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737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 PowerPC RS64-IV (2000)</a:t>
            </a:r>
          </a:p>
        </p:txBody>
      </p:sp>
      <p:sp>
        <p:nvSpPr>
          <p:cNvPr id="14141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Commercial coarse-grain multithreading CPU</a:t>
            </a:r>
          </a:p>
          <a:p>
            <a:r>
              <a:rPr lang="en-US"/>
              <a:t>Based on PowerPC with quad-issue in-order five-stage pipeline</a:t>
            </a:r>
          </a:p>
          <a:p>
            <a:r>
              <a:rPr lang="en-US"/>
              <a:t>Each physical CPU supports two virtual CPUs</a:t>
            </a:r>
          </a:p>
          <a:p>
            <a:r>
              <a:rPr lang="en-US"/>
              <a:t>On L2 cache miss, pipeline is flushed and execution switches to second thread</a:t>
            </a:r>
          </a:p>
          <a:p>
            <a:pPr lvl="1"/>
            <a:r>
              <a:rPr lang="en-US"/>
              <a:t>short pipeline minimizes flush penalty (4 cycles), small compared to memory access latency</a:t>
            </a:r>
          </a:p>
          <a:p>
            <a:pPr lvl="1"/>
            <a:r>
              <a:rPr lang="en-US"/>
              <a:t>flush pipeline to simplify exception handling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41FA-25F8-3F4F-8E92-9F25F8E16E1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Oracle/Sun Niagara processors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is datacenters running web servers and databases, with many concurrent requests</a:t>
            </a:r>
          </a:p>
          <a:p>
            <a:r>
              <a:rPr lang="en-US" dirty="0"/>
              <a:t>Provide multiple simple cores each with multiple hardware threads, reduced energy/operation though much lower single thread performance</a:t>
            </a:r>
          </a:p>
          <a:p>
            <a:endParaRPr lang="en-US" dirty="0"/>
          </a:p>
          <a:p>
            <a:r>
              <a:rPr lang="en-US" dirty="0"/>
              <a:t>Niagara-1 [2004], 8 cores, 4 threads/core</a:t>
            </a:r>
          </a:p>
          <a:p>
            <a:r>
              <a:rPr lang="en-US" dirty="0"/>
              <a:t>Niagara-2 [2007], 8 cores, 8 threads/core</a:t>
            </a:r>
          </a:p>
          <a:p>
            <a:r>
              <a:rPr lang="en-US" dirty="0"/>
              <a:t>Niagara-3 [2009], 16 cores, 8 threads/core</a:t>
            </a:r>
          </a:p>
          <a:p>
            <a:r>
              <a:rPr lang="en-US" dirty="0"/>
              <a:t>T4 [2011], 8 cores, 8 threads/core</a:t>
            </a:r>
          </a:p>
          <a:p>
            <a:r>
              <a:rPr lang="en-US" dirty="0"/>
              <a:t>T5 [2012], 16 cores, 8 threads/core</a:t>
            </a:r>
          </a:p>
          <a:p>
            <a:r>
              <a:rPr lang="en-US" dirty="0"/>
              <a:t>M5 [2012], 6 cores, 8 threads/core</a:t>
            </a:r>
          </a:p>
          <a:p>
            <a:r>
              <a:rPr lang="en-US" dirty="0"/>
              <a:t>M6 [2013], 12 cores, 8 threads/core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82D7-775B-8543-8766-D08E84A910B7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72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Oracle/Sun Niagara-3, </a:t>
            </a:r>
            <a:r>
              <a:rPr lang="en-US" sz="2400" dirty="0"/>
              <a:t>“Rainbow Falls” 2009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82D7-775B-8543-8766-D08E84A910B7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44056"/>
            <a:ext cx="5105400" cy="4404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4085779" cy="41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8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SPARC M6 Processor  (2013)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99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SPARC M6 Core (2013)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7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924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36600"/>
          </a:xfrm>
        </p:spPr>
        <p:txBody>
          <a:bodyPr/>
          <a:lstStyle/>
          <a:p>
            <a:r>
              <a:rPr lang="en-US" dirty="0"/>
              <a:t>Oracle SPARC M6 (2013)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65710-5899-7048-A686-DDE3BC841876}"/>
              </a:ext>
            </a:extLst>
          </p:cNvPr>
          <p:cNvSpPr txBox="1"/>
          <p:nvPr/>
        </p:nvSpPr>
        <p:spPr>
          <a:xfrm>
            <a:off x="262866" y="6099830"/>
            <a:ext cx="8347734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Oracle ended SPARC programs after M8 in 2017</a:t>
            </a:r>
          </a:p>
        </p:txBody>
      </p:sp>
    </p:spTree>
    <p:extLst>
      <p:ext uri="{BB962C8B-B14F-4D97-AF65-F5344CB8AC3E}">
        <p14:creationId xmlns:p14="http://schemas.microsoft.com/office/powerpoint/2010/main" val="14718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Lecture 13: VLIW</a:t>
            </a:r>
          </a:p>
        </p:txBody>
      </p:sp>
      <p:sp>
        <p:nvSpPr>
          <p:cNvPr id="124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classic VLIW, compiler is responsible for avoiding all hazards -&gt; simple hardware, complex compiler.</a:t>
            </a:r>
          </a:p>
          <a:p>
            <a:r>
              <a:rPr lang="en-US" dirty="0"/>
              <a:t>Later VLIWs added more dynamic hardware interlocks, which reduce relative hardware benefits</a:t>
            </a:r>
          </a:p>
          <a:p>
            <a:r>
              <a:rPr lang="en-US" dirty="0"/>
              <a:t>Use loop unrolling and software pipelining for loops, trace scheduling for more irregular code</a:t>
            </a:r>
          </a:p>
          <a:p>
            <a:r>
              <a:rPr lang="en-US" dirty="0"/>
              <a:t>Static scheduling difficult in presence of unpredictable branches and variable latency memory</a:t>
            </a:r>
          </a:p>
          <a:p>
            <a:r>
              <a:rPr lang="en-US" dirty="0"/>
              <a:t>VLIW has failed in general-purpose computing, but still used in deeply embedded processors and DSPs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1BDB-F0F7-3843-9F15-193D5E6FF769}" type="slidenum">
              <a:rPr lang="en-US"/>
              <a:pPr/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248260" name="Rectangle 4"/>
          <p:cNvSpPr>
            <a:spLocks noChangeArrowheads="1"/>
          </p:cNvSpPr>
          <p:nvPr/>
        </p:nvSpPr>
        <p:spPr bwMode="auto">
          <a:xfrm>
            <a:off x="977900" y="6410325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3 due today</a:t>
            </a:r>
          </a:p>
          <a:p>
            <a:r>
              <a:rPr lang="en-US" dirty="0"/>
              <a:t>PS 4 out Wednesday March 17, due Monday April 5</a:t>
            </a:r>
          </a:p>
          <a:p>
            <a:r>
              <a:rPr lang="en-US" dirty="0"/>
              <a:t>Lab 3 due Monday April 5</a:t>
            </a:r>
          </a:p>
          <a:p>
            <a:r>
              <a:rPr lang="en-US" dirty="0"/>
              <a:t>Midterm 1 regrade requests by Tuesday March 16 11:59PM</a:t>
            </a:r>
          </a:p>
          <a:p>
            <a:endParaRPr lang="en-US" dirty="0"/>
          </a:p>
          <a:p>
            <a:r>
              <a:rPr lang="en-US" dirty="0"/>
              <a:t>No lectures or sections next week!</a:t>
            </a:r>
          </a:p>
          <a:p>
            <a:pPr lvl="1"/>
            <a:r>
              <a:rPr lang="en-US" dirty="0"/>
              <a:t>Spring Break (March 22-26)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D4F1-ACE6-1045-95DB-F7171134E652}" type="slidenum">
              <a:rPr lang="en-US"/>
              <a:pPr/>
              <a:t>20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11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 on </a:t>
            </a:r>
            <a:r>
              <a:rPr lang="en-US" dirty="0" err="1"/>
              <a:t>OoO</a:t>
            </a:r>
            <a:r>
              <a:rPr lang="en-US" dirty="0"/>
              <a:t> architectures this Thursday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3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Simultaneous Multithreading (SMT) for OoO Superscalars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Techniques presented so far have all been “vertical” multithreading where each pipeline stage works on one thread at a time</a:t>
            </a:r>
          </a:p>
          <a:p>
            <a:r>
              <a:rPr lang="en-US"/>
              <a:t>SMT uses fine-grain control already present inside an OoO superscalar to allow instructions from multiple threads to enter execution on same clock cycle.  Gives better utilization of machine resources.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BED1-05E8-0D4B-9FB0-E9D0408DA5A3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8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/>
              <a:t>For most apps, most execution units lie idle in an OoO superscalar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054A-7F49-1D4D-B5BD-657F5E5E43CC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srgbClr val="FBBA03"/>
              </a:solidFill>
            </a:endParaRPr>
          </a:p>
        </p:txBody>
      </p:sp>
      <p:pic>
        <p:nvPicPr>
          <p:cNvPr id="1420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804863"/>
            <a:ext cx="5994400" cy="6053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420292" name="Text Box 4"/>
          <p:cNvSpPr txBox="1">
            <a:spLocks noChangeArrowheads="1"/>
          </p:cNvSpPr>
          <p:nvPr/>
        </p:nvSpPr>
        <p:spPr bwMode="auto">
          <a:xfrm>
            <a:off x="5562600" y="5378450"/>
            <a:ext cx="35052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822325" eaLnBrk="1" hangingPunct="1">
              <a:spcBef>
                <a:spcPct val="0"/>
              </a:spcBef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2000" dirty="0">
                <a:solidFill>
                  <a:srgbClr val="053DE8"/>
                </a:solidFill>
                <a:latin typeface="Calibri"/>
                <a:ea typeface="ＭＳ Ｐゴシック"/>
                <a:cs typeface="Calibri"/>
              </a:rPr>
              <a:t>From: </a:t>
            </a:r>
            <a:r>
              <a:rPr lang="en-US" sz="2000" dirty="0" err="1">
                <a:solidFill>
                  <a:srgbClr val="053DE8"/>
                </a:solidFill>
                <a:latin typeface="Calibri"/>
                <a:ea typeface="ＭＳ Ｐゴシック"/>
                <a:cs typeface="Calibri"/>
              </a:rPr>
              <a:t>Tullsen</a:t>
            </a:r>
            <a:r>
              <a:rPr lang="en-US" sz="2000" dirty="0">
                <a:solidFill>
                  <a:srgbClr val="053DE8"/>
                </a:solidFill>
                <a:latin typeface="Calibri"/>
                <a:ea typeface="ＭＳ Ｐゴシック"/>
                <a:cs typeface="Calibri"/>
              </a:rPr>
              <a:t>, Eggers, and Levy,</a:t>
            </a:r>
          </a:p>
          <a:p>
            <a:pPr defTabSz="822325" eaLnBrk="1" hangingPunct="1">
              <a:spcBef>
                <a:spcPct val="0"/>
              </a:spcBef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2000" dirty="0">
                <a:solidFill>
                  <a:srgbClr val="053DE8"/>
                </a:solidFill>
                <a:latin typeface="Calibri"/>
                <a:ea typeface="ＭＳ Ｐゴシック"/>
                <a:cs typeface="Calibri"/>
              </a:rPr>
              <a:t>“Simultaneous Multithreading: Maximizing On-chip Parallelism”, ISCA 1995.</a:t>
            </a:r>
          </a:p>
        </p:txBody>
      </p:sp>
      <p:sp>
        <p:nvSpPr>
          <p:cNvPr id="1420293" name="Text Box 5"/>
          <p:cNvSpPr txBox="1">
            <a:spLocks noChangeArrowheads="1"/>
          </p:cNvSpPr>
          <p:nvPr/>
        </p:nvSpPr>
        <p:spPr bwMode="auto">
          <a:xfrm>
            <a:off x="5334000" y="1066800"/>
            <a:ext cx="365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defTabSz="822325" eaLnBrk="1" hangingPunct="1">
              <a:spcBef>
                <a:spcPct val="0"/>
              </a:spcBef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2400" b="1" dirty="0">
                <a:solidFill>
                  <a:srgbClr val="053DE8"/>
                </a:solidFill>
                <a:latin typeface="Calibri"/>
                <a:ea typeface="ＭＳ Ｐゴシック"/>
                <a:cs typeface="Calibri"/>
              </a:rPr>
              <a:t>For an 8-way superscalar.</a:t>
            </a:r>
          </a:p>
        </p:txBody>
      </p:sp>
    </p:spTree>
    <p:extLst>
      <p:ext uri="{BB962C8B-B14F-4D97-AF65-F5344CB8AC3E}">
        <p14:creationId xmlns:p14="http://schemas.microsoft.com/office/powerpoint/2010/main" val="313428522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Superscalar Machine Efficiency</a:t>
            </a:r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CC7B-23C7-6A42-AE97-6D7E82C812E1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1422339" name="Group 3"/>
          <p:cNvGrpSpPr>
            <a:grpSpLocks/>
          </p:cNvGrpSpPr>
          <p:nvPr/>
        </p:nvGrpSpPr>
        <p:grpSpPr bwMode="auto">
          <a:xfrm>
            <a:off x="2117725" y="1143000"/>
            <a:ext cx="2846388" cy="4078287"/>
            <a:chOff x="1382" y="791"/>
            <a:chExt cx="1793" cy="2569"/>
          </a:xfrm>
        </p:grpSpPr>
        <p:sp>
          <p:nvSpPr>
            <p:cNvPr id="1422340" name="Text Box 4"/>
            <p:cNvSpPr txBox="1">
              <a:spLocks noChangeArrowheads="1"/>
            </p:cNvSpPr>
            <p:nvPr/>
          </p:nvSpPr>
          <p:spPr bwMode="auto">
            <a:xfrm>
              <a:off x="2102" y="791"/>
              <a:ext cx="107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i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Issue width</a:t>
              </a:r>
            </a:p>
          </p:txBody>
        </p:sp>
        <p:grpSp>
          <p:nvGrpSpPr>
            <p:cNvPr id="1422341" name="Group 5"/>
            <p:cNvGrpSpPr>
              <a:grpSpLocks/>
            </p:cNvGrpSpPr>
            <p:nvPr/>
          </p:nvGrpSpPr>
          <p:grpSpPr bwMode="auto">
            <a:xfrm>
              <a:off x="2160" y="1248"/>
              <a:ext cx="768" cy="2112"/>
              <a:chOff x="2160" y="1248"/>
              <a:chExt cx="768" cy="2112"/>
            </a:xfrm>
          </p:grpSpPr>
          <p:sp>
            <p:nvSpPr>
              <p:cNvPr id="1422342" name="Rectangle 6" descr="Solid diamond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43" name="Rectangle 7" descr="Solid diamond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44" name="Rectangle 8" descr="Solid diamond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45" name="Rectangle 9"/>
              <p:cNvSpPr>
                <a:spLocks noChangeArrowheads="1"/>
              </p:cNvSpPr>
              <p:nvPr/>
            </p:nvSpPr>
            <p:spPr bwMode="auto">
              <a:xfrm>
                <a:off x="2736" y="124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46" name="Rectangle 10"/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47" name="Rectangle 11"/>
              <p:cNvSpPr>
                <a:spLocks noChangeArrowheads="1"/>
              </p:cNvSpPr>
              <p:nvPr/>
            </p:nvSpPr>
            <p:spPr bwMode="auto">
              <a:xfrm>
                <a:off x="2352" y="144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48" name="Rectangle 12" descr="Solid diamond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49" name="Rectangle 13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50" name="Rectangle 14"/>
              <p:cNvSpPr>
                <a:spLocks noChangeArrowheads="1"/>
              </p:cNvSpPr>
              <p:nvPr/>
            </p:nvSpPr>
            <p:spPr bwMode="auto">
              <a:xfrm>
                <a:off x="2160" y="163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51" name="Rectangle 15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52" name="Rectangle 16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53" name="Rectangle 17"/>
              <p:cNvSpPr>
                <a:spLocks noChangeArrowheads="1"/>
              </p:cNvSpPr>
              <p:nvPr/>
            </p:nvSpPr>
            <p:spPr bwMode="auto">
              <a:xfrm>
                <a:off x="2736" y="163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54" name="Rectangle 18"/>
              <p:cNvSpPr>
                <a:spLocks noChangeArrowheads="1"/>
              </p:cNvSpPr>
              <p:nvPr/>
            </p:nvSpPr>
            <p:spPr bwMode="auto">
              <a:xfrm>
                <a:off x="2160" y="182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55" name="Rectangle 19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56" name="Rectangle 20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57" name="Rectangle 21"/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58" name="Rectangle 22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59" name="Rectangle 23" descr="Solid diamond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60" name="Rectangle 24" descr="Solid diamond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61" name="Rectangle 25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62" name="Rectangle 26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63" name="Rectangle 27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64" name="Rectangle 28" descr="Solid diamond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65" name="Rectangle 29"/>
              <p:cNvSpPr>
                <a:spLocks noChangeArrowheads="1"/>
              </p:cNvSpPr>
              <p:nvPr/>
            </p:nvSpPr>
            <p:spPr bwMode="auto">
              <a:xfrm>
                <a:off x="2736" y="220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66" name="Rectangle 30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67" name="Rectangle 31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68" name="Rectangle 32"/>
              <p:cNvSpPr>
                <a:spLocks noChangeArrowheads="1"/>
              </p:cNvSpPr>
              <p:nvPr/>
            </p:nvSpPr>
            <p:spPr bwMode="auto">
              <a:xfrm>
                <a:off x="2544" y="240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69" name="Rectangle 33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70" name="Rectangle 34"/>
              <p:cNvSpPr>
                <a:spLocks noChangeArrowheads="1"/>
              </p:cNvSpPr>
              <p:nvPr/>
            </p:nvSpPr>
            <p:spPr bwMode="auto">
              <a:xfrm>
                <a:off x="2160" y="259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71" name="Rectangle 35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72" name="Rectangle 36" descr="Solid diamond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73" name="Rectangle 37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74" name="Rectangle 38" descr="Solid diamond"/>
              <p:cNvSpPr>
                <a:spLocks noChangeArrowheads="1"/>
              </p:cNvSpPr>
              <p:nvPr/>
            </p:nvSpPr>
            <p:spPr bwMode="auto">
              <a:xfrm>
                <a:off x="2160" y="2784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75" name="Rectangle 39" descr="Solid diamond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76" name="Rectangle 40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77" name="Rectangle 41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78" name="Rectangle 42" descr="Solid diamond"/>
              <p:cNvSpPr>
                <a:spLocks noChangeArrowheads="1"/>
              </p:cNvSpPr>
              <p:nvPr/>
            </p:nvSpPr>
            <p:spPr bwMode="auto">
              <a:xfrm>
                <a:off x="2160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79" name="Rectangle 43" descr="Solid diamond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80" name="Rectangle 44" descr="Solid diamond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81" name="Rectangle 45" descr="Solid diamond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82" name="Rectangle 46"/>
              <p:cNvSpPr>
                <a:spLocks noChangeArrowheads="1"/>
              </p:cNvSpPr>
              <p:nvPr/>
            </p:nvSpPr>
            <p:spPr bwMode="auto">
              <a:xfrm>
                <a:off x="2160" y="316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83" name="Rectangle 47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84" name="Rectangle 48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2385" name="Rectangle 49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422386" name="Line 50"/>
            <p:cNvSpPr>
              <a:spLocks noChangeShapeType="1"/>
            </p:cNvSpPr>
            <p:nvPr/>
          </p:nvSpPr>
          <p:spPr bwMode="auto">
            <a:xfrm>
              <a:off x="2160" y="1056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22387" name="Line 51"/>
            <p:cNvSpPr>
              <a:spLocks noChangeShapeType="1"/>
            </p:cNvSpPr>
            <p:nvPr/>
          </p:nvSpPr>
          <p:spPr bwMode="auto">
            <a:xfrm>
              <a:off x="1872" y="182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22388" name="Text Box 52"/>
            <p:cNvSpPr txBox="1">
              <a:spLocks noChangeArrowheads="1"/>
            </p:cNvSpPr>
            <p:nvPr/>
          </p:nvSpPr>
          <p:spPr bwMode="auto">
            <a:xfrm>
              <a:off x="1382" y="2183"/>
              <a:ext cx="55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i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Time</a:t>
              </a:r>
            </a:p>
          </p:txBody>
        </p:sp>
      </p:grpSp>
      <p:sp>
        <p:nvSpPr>
          <p:cNvPr id="1422389" name="Line 53"/>
          <p:cNvSpPr>
            <a:spLocks noChangeShapeType="1"/>
          </p:cNvSpPr>
          <p:nvPr/>
        </p:nvSpPr>
        <p:spPr bwMode="auto">
          <a:xfrm flipV="1">
            <a:off x="4572000" y="2590800"/>
            <a:ext cx="6858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2390" name="Text Box 54"/>
          <p:cNvSpPr txBox="1">
            <a:spLocks noChangeArrowheads="1"/>
          </p:cNvSpPr>
          <p:nvPr/>
        </p:nvSpPr>
        <p:spPr bwMode="auto">
          <a:xfrm>
            <a:off x="5181600" y="2322513"/>
            <a:ext cx="36576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Completely idle cycle (</a:t>
            </a:r>
            <a:r>
              <a:rPr lang="en-US" sz="2400" b="1" i="1" dirty="0">
                <a:solidFill>
                  <a:srgbClr val="FC0128"/>
                </a:solidFill>
                <a:latin typeface="Calibri"/>
                <a:ea typeface="ＭＳ Ｐゴシック"/>
                <a:cs typeface="Calibri"/>
              </a:rPr>
              <a:t>vertical waste</a:t>
            </a: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)</a:t>
            </a:r>
          </a:p>
        </p:txBody>
      </p:sp>
      <p:sp>
        <p:nvSpPr>
          <p:cNvPr id="1422391" name="Line 55"/>
          <p:cNvSpPr>
            <a:spLocks noChangeShapeType="1"/>
          </p:cNvSpPr>
          <p:nvPr/>
        </p:nvSpPr>
        <p:spPr bwMode="auto">
          <a:xfrm flipH="1" flipV="1">
            <a:off x="2743200" y="1944687"/>
            <a:ext cx="6858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2392" name="Text Box 56"/>
          <p:cNvSpPr txBox="1">
            <a:spLocks noChangeArrowheads="1"/>
          </p:cNvSpPr>
          <p:nvPr/>
        </p:nvSpPr>
        <p:spPr bwMode="auto">
          <a:xfrm>
            <a:off x="1524000" y="1563687"/>
            <a:ext cx="169227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Instruction issue</a:t>
            </a:r>
          </a:p>
        </p:txBody>
      </p:sp>
      <p:sp>
        <p:nvSpPr>
          <p:cNvPr id="1422393" name="Line 57"/>
          <p:cNvSpPr>
            <a:spLocks noChangeShapeType="1"/>
          </p:cNvSpPr>
          <p:nvPr/>
        </p:nvSpPr>
        <p:spPr bwMode="auto">
          <a:xfrm flipV="1">
            <a:off x="4572000" y="3962400"/>
            <a:ext cx="762000" cy="192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2394" name="Text Box 58"/>
          <p:cNvSpPr txBox="1">
            <a:spLocks noChangeArrowheads="1"/>
          </p:cNvSpPr>
          <p:nvPr/>
        </p:nvSpPr>
        <p:spPr bwMode="auto">
          <a:xfrm>
            <a:off x="5410200" y="3617913"/>
            <a:ext cx="3124200" cy="12003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Partially filled cycle, i.e., IPC &lt; 4</a:t>
            </a:r>
          </a:p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(</a:t>
            </a:r>
            <a:r>
              <a:rPr lang="en-US" sz="2400" b="1" i="1" dirty="0">
                <a:solidFill>
                  <a:srgbClr val="FC0128"/>
                </a:solidFill>
                <a:latin typeface="Calibri"/>
                <a:ea typeface="ＭＳ Ｐゴシック"/>
                <a:cs typeface="Calibri"/>
              </a:rPr>
              <a:t>horizontal waste</a:t>
            </a: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073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Vertical Multithreading</a:t>
            </a:r>
          </a:p>
        </p:txBody>
      </p:sp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A34F-5C70-EE49-A3BA-755E8EFACE42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24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5297488"/>
            <a:ext cx="7924800" cy="8382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Cycle-by-cycle interleaving removes vertical waste, but leaves some horizontal waste</a:t>
            </a:r>
          </a:p>
        </p:txBody>
      </p:sp>
      <p:sp>
        <p:nvSpPr>
          <p:cNvPr id="1424388" name="Rectangle 4" descr="Solid diamond"/>
          <p:cNvSpPr>
            <a:spLocks noChangeArrowheads="1"/>
          </p:cNvSpPr>
          <p:nvPr/>
        </p:nvSpPr>
        <p:spPr bwMode="auto">
          <a:xfrm>
            <a:off x="3429000" y="17160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389" name="Rectangle 5" descr="Solid diamond"/>
          <p:cNvSpPr>
            <a:spLocks noChangeArrowheads="1"/>
          </p:cNvSpPr>
          <p:nvPr/>
        </p:nvSpPr>
        <p:spPr bwMode="auto">
          <a:xfrm>
            <a:off x="3733800" y="17160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390" name="Rectangle 6" descr="Solid diamond"/>
          <p:cNvSpPr>
            <a:spLocks noChangeArrowheads="1"/>
          </p:cNvSpPr>
          <p:nvPr/>
        </p:nvSpPr>
        <p:spPr bwMode="auto">
          <a:xfrm>
            <a:off x="4038600" y="17160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391" name="Rectangle 7"/>
          <p:cNvSpPr>
            <a:spLocks noChangeArrowheads="1"/>
          </p:cNvSpPr>
          <p:nvPr/>
        </p:nvSpPr>
        <p:spPr bwMode="auto">
          <a:xfrm>
            <a:off x="4343400" y="17160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392" name="Rectangle 8"/>
          <p:cNvSpPr>
            <a:spLocks noChangeArrowheads="1"/>
          </p:cNvSpPr>
          <p:nvPr/>
        </p:nvSpPr>
        <p:spPr bwMode="auto">
          <a:xfrm>
            <a:off x="3429000" y="20208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393" name="Rectangle 9"/>
          <p:cNvSpPr>
            <a:spLocks noChangeArrowheads="1"/>
          </p:cNvSpPr>
          <p:nvPr/>
        </p:nvSpPr>
        <p:spPr bwMode="auto">
          <a:xfrm>
            <a:off x="3733800" y="20208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394" name="Rectangle 10" descr="Solid diamond"/>
          <p:cNvSpPr>
            <a:spLocks noChangeArrowheads="1"/>
          </p:cNvSpPr>
          <p:nvPr/>
        </p:nvSpPr>
        <p:spPr bwMode="auto">
          <a:xfrm>
            <a:off x="4038600" y="20208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395" name="Rectangle 11"/>
          <p:cNvSpPr>
            <a:spLocks noChangeArrowheads="1"/>
          </p:cNvSpPr>
          <p:nvPr/>
        </p:nvSpPr>
        <p:spPr bwMode="auto">
          <a:xfrm>
            <a:off x="4343400" y="20208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396" name="Rectangle 12"/>
          <p:cNvSpPr>
            <a:spLocks noChangeArrowheads="1"/>
          </p:cNvSpPr>
          <p:nvPr/>
        </p:nvSpPr>
        <p:spPr bwMode="auto">
          <a:xfrm>
            <a:off x="3429000" y="23256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397" name="Rectangle 13" descr="Wide upward diagonal"/>
          <p:cNvSpPr>
            <a:spLocks noChangeArrowheads="1"/>
          </p:cNvSpPr>
          <p:nvPr/>
        </p:nvSpPr>
        <p:spPr bwMode="auto">
          <a:xfrm>
            <a:off x="3733800" y="2325687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398" name="Rectangle 14" descr="Wide upward diagonal"/>
          <p:cNvSpPr>
            <a:spLocks noChangeArrowheads="1"/>
          </p:cNvSpPr>
          <p:nvPr/>
        </p:nvSpPr>
        <p:spPr bwMode="auto">
          <a:xfrm>
            <a:off x="4038600" y="2325687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399" name="Rectangle 15"/>
          <p:cNvSpPr>
            <a:spLocks noChangeArrowheads="1"/>
          </p:cNvSpPr>
          <p:nvPr/>
        </p:nvSpPr>
        <p:spPr bwMode="auto">
          <a:xfrm>
            <a:off x="4343400" y="23256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00" name="Rectangle 16"/>
          <p:cNvSpPr>
            <a:spLocks noChangeArrowheads="1"/>
          </p:cNvSpPr>
          <p:nvPr/>
        </p:nvSpPr>
        <p:spPr bwMode="auto">
          <a:xfrm>
            <a:off x="3429000" y="26304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01" name="Rectangle 17"/>
          <p:cNvSpPr>
            <a:spLocks noChangeArrowheads="1"/>
          </p:cNvSpPr>
          <p:nvPr/>
        </p:nvSpPr>
        <p:spPr bwMode="auto">
          <a:xfrm>
            <a:off x="3733800" y="26304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02" name="Rectangle 18" descr="Wide upward diagonal"/>
          <p:cNvSpPr>
            <a:spLocks noChangeArrowheads="1"/>
          </p:cNvSpPr>
          <p:nvPr/>
        </p:nvSpPr>
        <p:spPr bwMode="auto">
          <a:xfrm>
            <a:off x="4038600" y="2630487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03" name="Rectangle 19"/>
          <p:cNvSpPr>
            <a:spLocks noChangeArrowheads="1"/>
          </p:cNvSpPr>
          <p:nvPr/>
        </p:nvSpPr>
        <p:spPr bwMode="auto">
          <a:xfrm>
            <a:off x="4343400" y="26304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04" name="Rectangle 20"/>
          <p:cNvSpPr>
            <a:spLocks noChangeArrowheads="1"/>
          </p:cNvSpPr>
          <p:nvPr/>
        </p:nvSpPr>
        <p:spPr bwMode="auto">
          <a:xfrm>
            <a:off x="3429000" y="29352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05" name="Rectangle 21" descr="Solid diamond"/>
          <p:cNvSpPr>
            <a:spLocks noChangeArrowheads="1"/>
          </p:cNvSpPr>
          <p:nvPr/>
        </p:nvSpPr>
        <p:spPr bwMode="auto">
          <a:xfrm>
            <a:off x="3733800" y="29352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06" name="Rectangle 22" descr="Solid diamond"/>
          <p:cNvSpPr>
            <a:spLocks noChangeArrowheads="1"/>
          </p:cNvSpPr>
          <p:nvPr/>
        </p:nvSpPr>
        <p:spPr bwMode="auto">
          <a:xfrm>
            <a:off x="4038600" y="29352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07" name="Rectangle 23"/>
          <p:cNvSpPr>
            <a:spLocks noChangeArrowheads="1"/>
          </p:cNvSpPr>
          <p:nvPr/>
        </p:nvSpPr>
        <p:spPr bwMode="auto">
          <a:xfrm>
            <a:off x="4343400" y="29352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08" name="Rectangle 24"/>
          <p:cNvSpPr>
            <a:spLocks noChangeArrowheads="1"/>
          </p:cNvSpPr>
          <p:nvPr/>
        </p:nvSpPr>
        <p:spPr bwMode="auto">
          <a:xfrm>
            <a:off x="3429000" y="32400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09" name="Rectangle 25"/>
          <p:cNvSpPr>
            <a:spLocks noChangeArrowheads="1"/>
          </p:cNvSpPr>
          <p:nvPr/>
        </p:nvSpPr>
        <p:spPr bwMode="auto">
          <a:xfrm>
            <a:off x="3733800" y="32400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10" name="Rectangle 26" descr="Solid diamond"/>
          <p:cNvSpPr>
            <a:spLocks noChangeArrowheads="1"/>
          </p:cNvSpPr>
          <p:nvPr/>
        </p:nvSpPr>
        <p:spPr bwMode="auto">
          <a:xfrm>
            <a:off x="4038600" y="32400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11" name="Rectangle 27"/>
          <p:cNvSpPr>
            <a:spLocks noChangeArrowheads="1"/>
          </p:cNvSpPr>
          <p:nvPr/>
        </p:nvSpPr>
        <p:spPr bwMode="auto">
          <a:xfrm>
            <a:off x="4343400" y="32400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12" name="Rectangle 28" descr="Wide upward diagonal"/>
          <p:cNvSpPr>
            <a:spLocks noChangeArrowheads="1"/>
          </p:cNvSpPr>
          <p:nvPr/>
        </p:nvSpPr>
        <p:spPr bwMode="auto">
          <a:xfrm>
            <a:off x="3429000" y="3544887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13" name="Rectangle 29" descr="Wide upward diagonal"/>
          <p:cNvSpPr>
            <a:spLocks noChangeArrowheads="1"/>
          </p:cNvSpPr>
          <p:nvPr/>
        </p:nvSpPr>
        <p:spPr bwMode="auto">
          <a:xfrm>
            <a:off x="3733800" y="3544887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14" name="Rectangle 30"/>
          <p:cNvSpPr>
            <a:spLocks noChangeArrowheads="1"/>
          </p:cNvSpPr>
          <p:nvPr/>
        </p:nvSpPr>
        <p:spPr bwMode="auto">
          <a:xfrm>
            <a:off x="4038600" y="35448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15" name="Rectangle 31"/>
          <p:cNvSpPr>
            <a:spLocks noChangeArrowheads="1"/>
          </p:cNvSpPr>
          <p:nvPr/>
        </p:nvSpPr>
        <p:spPr bwMode="auto">
          <a:xfrm>
            <a:off x="4343400" y="35448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16" name="Rectangle 32"/>
          <p:cNvSpPr>
            <a:spLocks noChangeArrowheads="1"/>
          </p:cNvSpPr>
          <p:nvPr/>
        </p:nvSpPr>
        <p:spPr bwMode="auto">
          <a:xfrm>
            <a:off x="3429000" y="38496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17" name="Rectangle 33"/>
          <p:cNvSpPr>
            <a:spLocks noChangeArrowheads="1"/>
          </p:cNvSpPr>
          <p:nvPr/>
        </p:nvSpPr>
        <p:spPr bwMode="auto">
          <a:xfrm>
            <a:off x="3733800" y="38496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18" name="Rectangle 34" descr="Solid diamond"/>
          <p:cNvSpPr>
            <a:spLocks noChangeArrowheads="1"/>
          </p:cNvSpPr>
          <p:nvPr/>
        </p:nvSpPr>
        <p:spPr bwMode="auto">
          <a:xfrm>
            <a:off x="4038600" y="38496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19" name="Rectangle 35"/>
          <p:cNvSpPr>
            <a:spLocks noChangeArrowheads="1"/>
          </p:cNvSpPr>
          <p:nvPr/>
        </p:nvSpPr>
        <p:spPr bwMode="auto">
          <a:xfrm>
            <a:off x="4343400" y="38496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20" name="Rectangle 36" descr="Solid diamond"/>
          <p:cNvSpPr>
            <a:spLocks noChangeArrowheads="1"/>
          </p:cNvSpPr>
          <p:nvPr/>
        </p:nvSpPr>
        <p:spPr bwMode="auto">
          <a:xfrm>
            <a:off x="3429000" y="41544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21" name="Rectangle 37" descr="Solid diamond"/>
          <p:cNvSpPr>
            <a:spLocks noChangeArrowheads="1"/>
          </p:cNvSpPr>
          <p:nvPr/>
        </p:nvSpPr>
        <p:spPr bwMode="auto">
          <a:xfrm>
            <a:off x="3733800" y="41544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22" name="Rectangle 38"/>
          <p:cNvSpPr>
            <a:spLocks noChangeArrowheads="1"/>
          </p:cNvSpPr>
          <p:nvPr/>
        </p:nvSpPr>
        <p:spPr bwMode="auto">
          <a:xfrm>
            <a:off x="4038600" y="41544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23" name="Rectangle 39"/>
          <p:cNvSpPr>
            <a:spLocks noChangeArrowheads="1"/>
          </p:cNvSpPr>
          <p:nvPr/>
        </p:nvSpPr>
        <p:spPr bwMode="auto">
          <a:xfrm>
            <a:off x="4343400" y="41544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24" name="Rectangle 40" descr="Solid diamond"/>
          <p:cNvSpPr>
            <a:spLocks noChangeArrowheads="1"/>
          </p:cNvSpPr>
          <p:nvPr/>
        </p:nvSpPr>
        <p:spPr bwMode="auto">
          <a:xfrm>
            <a:off x="3429000" y="44592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25" name="Rectangle 41" descr="Solid diamond"/>
          <p:cNvSpPr>
            <a:spLocks noChangeArrowheads="1"/>
          </p:cNvSpPr>
          <p:nvPr/>
        </p:nvSpPr>
        <p:spPr bwMode="auto">
          <a:xfrm>
            <a:off x="3733800" y="44592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26" name="Rectangle 42" descr="Solid diamond"/>
          <p:cNvSpPr>
            <a:spLocks noChangeArrowheads="1"/>
          </p:cNvSpPr>
          <p:nvPr/>
        </p:nvSpPr>
        <p:spPr bwMode="auto">
          <a:xfrm>
            <a:off x="4038600" y="44592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27" name="Rectangle 43" descr="Solid diamond"/>
          <p:cNvSpPr>
            <a:spLocks noChangeArrowheads="1"/>
          </p:cNvSpPr>
          <p:nvPr/>
        </p:nvSpPr>
        <p:spPr bwMode="auto">
          <a:xfrm>
            <a:off x="4343400" y="4459287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28" name="Rectangle 44"/>
          <p:cNvSpPr>
            <a:spLocks noChangeArrowheads="1"/>
          </p:cNvSpPr>
          <p:nvPr/>
        </p:nvSpPr>
        <p:spPr bwMode="auto">
          <a:xfrm>
            <a:off x="3429000" y="47640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29" name="Rectangle 45"/>
          <p:cNvSpPr>
            <a:spLocks noChangeArrowheads="1"/>
          </p:cNvSpPr>
          <p:nvPr/>
        </p:nvSpPr>
        <p:spPr bwMode="auto">
          <a:xfrm>
            <a:off x="3733800" y="4764087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30" name="Rectangle 46" descr="Wide upward diagonal"/>
          <p:cNvSpPr>
            <a:spLocks noChangeArrowheads="1"/>
          </p:cNvSpPr>
          <p:nvPr/>
        </p:nvSpPr>
        <p:spPr bwMode="auto">
          <a:xfrm>
            <a:off x="4038600" y="4764087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31" name="Rectangle 47" descr="Wide upward diagonal"/>
          <p:cNvSpPr>
            <a:spLocks noChangeArrowheads="1"/>
          </p:cNvSpPr>
          <p:nvPr/>
        </p:nvSpPr>
        <p:spPr bwMode="auto">
          <a:xfrm>
            <a:off x="4343400" y="4764087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32" name="Line 48"/>
          <p:cNvSpPr>
            <a:spLocks noChangeShapeType="1"/>
          </p:cNvSpPr>
          <p:nvPr/>
        </p:nvSpPr>
        <p:spPr bwMode="auto">
          <a:xfrm>
            <a:off x="3429000" y="1411287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33" name="Text Box 49"/>
          <p:cNvSpPr txBox="1">
            <a:spLocks noChangeArrowheads="1"/>
          </p:cNvSpPr>
          <p:nvPr/>
        </p:nvSpPr>
        <p:spPr bwMode="auto">
          <a:xfrm>
            <a:off x="3336925" y="990600"/>
            <a:ext cx="170317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i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Issue width</a:t>
            </a:r>
          </a:p>
        </p:txBody>
      </p:sp>
      <p:sp>
        <p:nvSpPr>
          <p:cNvPr id="1424434" name="Line 50"/>
          <p:cNvSpPr>
            <a:spLocks noChangeShapeType="1"/>
          </p:cNvSpPr>
          <p:nvPr/>
        </p:nvSpPr>
        <p:spPr bwMode="auto">
          <a:xfrm>
            <a:off x="2971800" y="2630487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35" name="Text Box 51"/>
          <p:cNvSpPr txBox="1">
            <a:spLocks noChangeArrowheads="1"/>
          </p:cNvSpPr>
          <p:nvPr/>
        </p:nvSpPr>
        <p:spPr bwMode="auto">
          <a:xfrm>
            <a:off x="2193925" y="3200400"/>
            <a:ext cx="88564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i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Time</a:t>
            </a:r>
          </a:p>
        </p:txBody>
      </p:sp>
      <p:sp>
        <p:nvSpPr>
          <p:cNvPr id="1424436" name="Text Box 52"/>
          <p:cNvSpPr txBox="1">
            <a:spLocks noChangeArrowheads="1"/>
          </p:cNvSpPr>
          <p:nvPr/>
        </p:nvSpPr>
        <p:spPr bwMode="auto">
          <a:xfrm>
            <a:off x="5410200" y="2173287"/>
            <a:ext cx="35052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Second thread interleaved cycle-by-cycle</a:t>
            </a:r>
          </a:p>
        </p:txBody>
      </p:sp>
      <p:sp>
        <p:nvSpPr>
          <p:cNvPr id="1424437" name="Line 53"/>
          <p:cNvSpPr>
            <a:spLocks noChangeShapeType="1"/>
          </p:cNvSpPr>
          <p:nvPr/>
        </p:nvSpPr>
        <p:spPr bwMode="auto">
          <a:xfrm flipH="1" flipV="1">
            <a:off x="2819400" y="1792287"/>
            <a:ext cx="6858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38" name="Text Box 54"/>
          <p:cNvSpPr txBox="1">
            <a:spLocks noChangeArrowheads="1"/>
          </p:cNvSpPr>
          <p:nvPr/>
        </p:nvSpPr>
        <p:spPr bwMode="auto">
          <a:xfrm>
            <a:off x="1371600" y="1411287"/>
            <a:ext cx="192087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Instruction issue</a:t>
            </a:r>
          </a:p>
        </p:txBody>
      </p:sp>
      <p:sp>
        <p:nvSpPr>
          <p:cNvPr id="1424439" name="Line 55"/>
          <p:cNvSpPr>
            <a:spLocks noChangeShapeType="1"/>
          </p:cNvSpPr>
          <p:nvPr/>
        </p:nvSpPr>
        <p:spPr bwMode="auto">
          <a:xfrm flipV="1">
            <a:off x="4648200" y="3849687"/>
            <a:ext cx="762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4440" name="Text Box 56"/>
          <p:cNvSpPr txBox="1">
            <a:spLocks noChangeArrowheads="1"/>
          </p:cNvSpPr>
          <p:nvPr/>
        </p:nvSpPr>
        <p:spPr bwMode="auto">
          <a:xfrm>
            <a:off x="5410200" y="3468687"/>
            <a:ext cx="3200400" cy="12003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Partially filled cycle, i.e., IPC &lt; 4</a:t>
            </a:r>
          </a:p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(</a:t>
            </a:r>
            <a:r>
              <a:rPr lang="en-US" sz="2400" b="1" i="1" dirty="0">
                <a:solidFill>
                  <a:srgbClr val="FC0128"/>
                </a:solidFill>
                <a:latin typeface="Calibri"/>
                <a:ea typeface="ＭＳ Ｐゴシック"/>
                <a:cs typeface="Calibri"/>
              </a:rPr>
              <a:t>horizontal waste</a:t>
            </a: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)</a:t>
            </a:r>
          </a:p>
        </p:txBody>
      </p:sp>
      <p:sp>
        <p:nvSpPr>
          <p:cNvPr id="1424441" name="Line 57"/>
          <p:cNvSpPr>
            <a:spLocks noChangeShapeType="1"/>
          </p:cNvSpPr>
          <p:nvPr/>
        </p:nvSpPr>
        <p:spPr bwMode="auto">
          <a:xfrm flipV="1">
            <a:off x="4648200" y="2401887"/>
            <a:ext cx="762000" cy="115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23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Chip Multiprocessing (CMP)</a:t>
            </a: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0312-BB75-3A4D-A617-4696F3CA241C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42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5029200"/>
            <a:ext cx="7848600" cy="1289050"/>
          </a:xfrm>
          <a:noFill/>
          <a:ln/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What is the effect of splitting into multiple processors?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reduces horizontal waste,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leaves some vertical waste, and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puts upper limit on peak throughput of each thread.</a:t>
            </a:r>
          </a:p>
        </p:txBody>
      </p:sp>
      <p:sp>
        <p:nvSpPr>
          <p:cNvPr id="1426436" name="Rectangle 4" descr="Solid diamond"/>
          <p:cNvSpPr>
            <a:spLocks noChangeArrowheads="1"/>
          </p:cNvSpPr>
          <p:nvPr/>
        </p:nvSpPr>
        <p:spPr bwMode="auto">
          <a:xfrm>
            <a:off x="3751263" y="1411288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37" name="Rectangle 5" descr="Solid diamond"/>
          <p:cNvSpPr>
            <a:spLocks noChangeArrowheads="1"/>
          </p:cNvSpPr>
          <p:nvPr/>
        </p:nvSpPr>
        <p:spPr bwMode="auto">
          <a:xfrm>
            <a:off x="4056063" y="1411288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38" name="Rectangle 6" descr="Wide upward diagonal"/>
          <p:cNvSpPr>
            <a:spLocks noChangeArrowheads="1"/>
          </p:cNvSpPr>
          <p:nvPr/>
        </p:nvSpPr>
        <p:spPr bwMode="auto">
          <a:xfrm>
            <a:off x="4597400" y="1411288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39" name="Rectangle 7"/>
          <p:cNvSpPr>
            <a:spLocks noChangeArrowheads="1"/>
          </p:cNvSpPr>
          <p:nvPr/>
        </p:nvSpPr>
        <p:spPr bwMode="auto">
          <a:xfrm>
            <a:off x="4902200" y="14112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40" name="Rectangle 8"/>
          <p:cNvSpPr>
            <a:spLocks noChangeArrowheads="1"/>
          </p:cNvSpPr>
          <p:nvPr/>
        </p:nvSpPr>
        <p:spPr bwMode="auto">
          <a:xfrm>
            <a:off x="3751263" y="17160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41" name="Rectangle 9"/>
          <p:cNvSpPr>
            <a:spLocks noChangeArrowheads="1"/>
          </p:cNvSpPr>
          <p:nvPr/>
        </p:nvSpPr>
        <p:spPr bwMode="auto">
          <a:xfrm>
            <a:off x="4056063" y="17160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42" name="Rectangle 10"/>
          <p:cNvSpPr>
            <a:spLocks noChangeArrowheads="1"/>
          </p:cNvSpPr>
          <p:nvPr/>
        </p:nvSpPr>
        <p:spPr bwMode="auto">
          <a:xfrm>
            <a:off x="4597400" y="17160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43" name="Rectangle 11" descr="Wide upward diagonal"/>
          <p:cNvSpPr>
            <a:spLocks noChangeArrowheads="1"/>
          </p:cNvSpPr>
          <p:nvPr/>
        </p:nvSpPr>
        <p:spPr bwMode="auto">
          <a:xfrm>
            <a:off x="4902200" y="1716088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44" name="Rectangle 12"/>
          <p:cNvSpPr>
            <a:spLocks noChangeArrowheads="1"/>
          </p:cNvSpPr>
          <p:nvPr/>
        </p:nvSpPr>
        <p:spPr bwMode="auto">
          <a:xfrm>
            <a:off x="3751263" y="20208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45" name="Rectangle 13" descr="Solid diamond"/>
          <p:cNvSpPr>
            <a:spLocks noChangeArrowheads="1"/>
          </p:cNvSpPr>
          <p:nvPr/>
        </p:nvSpPr>
        <p:spPr bwMode="auto">
          <a:xfrm>
            <a:off x="4056063" y="2020888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46" name="Rectangle 14" descr="Wide upward diagonal"/>
          <p:cNvSpPr>
            <a:spLocks noChangeArrowheads="1"/>
          </p:cNvSpPr>
          <p:nvPr/>
        </p:nvSpPr>
        <p:spPr bwMode="auto">
          <a:xfrm>
            <a:off x="4597400" y="2020888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47" name="Rectangle 15"/>
          <p:cNvSpPr>
            <a:spLocks noChangeArrowheads="1"/>
          </p:cNvSpPr>
          <p:nvPr/>
        </p:nvSpPr>
        <p:spPr bwMode="auto">
          <a:xfrm>
            <a:off x="4902200" y="20208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48" name="Rectangle 16"/>
          <p:cNvSpPr>
            <a:spLocks noChangeArrowheads="1"/>
          </p:cNvSpPr>
          <p:nvPr/>
        </p:nvSpPr>
        <p:spPr bwMode="auto">
          <a:xfrm>
            <a:off x="3751263" y="23256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49" name="Rectangle 17"/>
          <p:cNvSpPr>
            <a:spLocks noChangeArrowheads="1"/>
          </p:cNvSpPr>
          <p:nvPr/>
        </p:nvSpPr>
        <p:spPr bwMode="auto">
          <a:xfrm>
            <a:off x="4056063" y="23256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50" name="Rectangle 18"/>
          <p:cNvSpPr>
            <a:spLocks noChangeArrowheads="1"/>
          </p:cNvSpPr>
          <p:nvPr/>
        </p:nvSpPr>
        <p:spPr bwMode="auto">
          <a:xfrm>
            <a:off x="4597400" y="23256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51" name="Rectangle 19"/>
          <p:cNvSpPr>
            <a:spLocks noChangeArrowheads="1"/>
          </p:cNvSpPr>
          <p:nvPr/>
        </p:nvSpPr>
        <p:spPr bwMode="auto">
          <a:xfrm>
            <a:off x="4902200" y="23256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52" name="Rectangle 20"/>
          <p:cNvSpPr>
            <a:spLocks noChangeArrowheads="1"/>
          </p:cNvSpPr>
          <p:nvPr/>
        </p:nvSpPr>
        <p:spPr bwMode="auto">
          <a:xfrm>
            <a:off x="3751263" y="26304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53" name="Rectangle 21" descr="Solid diamond"/>
          <p:cNvSpPr>
            <a:spLocks noChangeArrowheads="1"/>
          </p:cNvSpPr>
          <p:nvPr/>
        </p:nvSpPr>
        <p:spPr bwMode="auto">
          <a:xfrm>
            <a:off x="4056063" y="2630488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54" name="Rectangle 22" descr="Wide upward diagonal"/>
          <p:cNvSpPr>
            <a:spLocks noChangeArrowheads="1"/>
          </p:cNvSpPr>
          <p:nvPr/>
        </p:nvSpPr>
        <p:spPr bwMode="auto">
          <a:xfrm>
            <a:off x="4597400" y="2630488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55" name="Rectangle 23" descr="Wide upward diagonal"/>
          <p:cNvSpPr>
            <a:spLocks noChangeArrowheads="1"/>
          </p:cNvSpPr>
          <p:nvPr/>
        </p:nvSpPr>
        <p:spPr bwMode="auto">
          <a:xfrm>
            <a:off x="4902200" y="2630488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56" name="Rectangle 24"/>
          <p:cNvSpPr>
            <a:spLocks noChangeArrowheads="1"/>
          </p:cNvSpPr>
          <p:nvPr/>
        </p:nvSpPr>
        <p:spPr bwMode="auto">
          <a:xfrm>
            <a:off x="3751263" y="29352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57" name="Rectangle 25"/>
          <p:cNvSpPr>
            <a:spLocks noChangeArrowheads="1"/>
          </p:cNvSpPr>
          <p:nvPr/>
        </p:nvSpPr>
        <p:spPr bwMode="auto">
          <a:xfrm>
            <a:off x="4056063" y="29352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58" name="Rectangle 26" descr="Wide upward diagonal"/>
          <p:cNvSpPr>
            <a:spLocks noChangeArrowheads="1"/>
          </p:cNvSpPr>
          <p:nvPr/>
        </p:nvSpPr>
        <p:spPr bwMode="auto">
          <a:xfrm>
            <a:off x="4597400" y="2935288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59" name="Rectangle 27"/>
          <p:cNvSpPr>
            <a:spLocks noChangeArrowheads="1"/>
          </p:cNvSpPr>
          <p:nvPr/>
        </p:nvSpPr>
        <p:spPr bwMode="auto">
          <a:xfrm>
            <a:off x="4902200" y="29352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60" name="Rectangle 28" descr="Solid diamond"/>
          <p:cNvSpPr>
            <a:spLocks noChangeArrowheads="1"/>
          </p:cNvSpPr>
          <p:nvPr/>
        </p:nvSpPr>
        <p:spPr bwMode="auto">
          <a:xfrm>
            <a:off x="3751263" y="3240088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61" name="Rectangle 29" descr="Solid diamond"/>
          <p:cNvSpPr>
            <a:spLocks noChangeArrowheads="1"/>
          </p:cNvSpPr>
          <p:nvPr/>
        </p:nvSpPr>
        <p:spPr bwMode="auto">
          <a:xfrm>
            <a:off x="4056063" y="3240088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62" name="Rectangle 30"/>
          <p:cNvSpPr>
            <a:spLocks noChangeArrowheads="1"/>
          </p:cNvSpPr>
          <p:nvPr/>
        </p:nvSpPr>
        <p:spPr bwMode="auto">
          <a:xfrm>
            <a:off x="4597400" y="32400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63" name="Rectangle 31"/>
          <p:cNvSpPr>
            <a:spLocks noChangeArrowheads="1"/>
          </p:cNvSpPr>
          <p:nvPr/>
        </p:nvSpPr>
        <p:spPr bwMode="auto">
          <a:xfrm>
            <a:off x="4902200" y="32400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64" name="Rectangle 32"/>
          <p:cNvSpPr>
            <a:spLocks noChangeArrowheads="1"/>
          </p:cNvSpPr>
          <p:nvPr/>
        </p:nvSpPr>
        <p:spPr bwMode="auto">
          <a:xfrm>
            <a:off x="3751263" y="35448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65" name="Rectangle 33"/>
          <p:cNvSpPr>
            <a:spLocks noChangeArrowheads="1"/>
          </p:cNvSpPr>
          <p:nvPr/>
        </p:nvSpPr>
        <p:spPr bwMode="auto">
          <a:xfrm>
            <a:off x="4056063" y="35448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66" name="Rectangle 34" descr="Wide upward diagonal"/>
          <p:cNvSpPr>
            <a:spLocks noChangeArrowheads="1"/>
          </p:cNvSpPr>
          <p:nvPr/>
        </p:nvSpPr>
        <p:spPr bwMode="auto">
          <a:xfrm>
            <a:off x="4597400" y="3544888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67" name="Rectangle 35"/>
          <p:cNvSpPr>
            <a:spLocks noChangeArrowheads="1"/>
          </p:cNvSpPr>
          <p:nvPr/>
        </p:nvSpPr>
        <p:spPr bwMode="auto">
          <a:xfrm>
            <a:off x="4902200" y="35448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68" name="Rectangle 36" descr="Solid diamond"/>
          <p:cNvSpPr>
            <a:spLocks noChangeArrowheads="1"/>
          </p:cNvSpPr>
          <p:nvPr/>
        </p:nvSpPr>
        <p:spPr bwMode="auto">
          <a:xfrm>
            <a:off x="3751263" y="3849688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69" name="Rectangle 37" descr="Solid diamond"/>
          <p:cNvSpPr>
            <a:spLocks noChangeArrowheads="1"/>
          </p:cNvSpPr>
          <p:nvPr/>
        </p:nvSpPr>
        <p:spPr bwMode="auto">
          <a:xfrm>
            <a:off x="4056063" y="3849688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70" name="Rectangle 38"/>
          <p:cNvSpPr>
            <a:spLocks noChangeArrowheads="1"/>
          </p:cNvSpPr>
          <p:nvPr/>
        </p:nvSpPr>
        <p:spPr bwMode="auto">
          <a:xfrm>
            <a:off x="4597400" y="38496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71" name="Rectangle 39"/>
          <p:cNvSpPr>
            <a:spLocks noChangeArrowheads="1"/>
          </p:cNvSpPr>
          <p:nvPr/>
        </p:nvSpPr>
        <p:spPr bwMode="auto">
          <a:xfrm>
            <a:off x="4902200" y="38496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72" name="Rectangle 40" descr="Solid diamond"/>
          <p:cNvSpPr>
            <a:spLocks noChangeArrowheads="1"/>
          </p:cNvSpPr>
          <p:nvPr/>
        </p:nvSpPr>
        <p:spPr bwMode="auto">
          <a:xfrm>
            <a:off x="3751263" y="4154488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73" name="Rectangle 41" descr="Solid diamond"/>
          <p:cNvSpPr>
            <a:spLocks noChangeArrowheads="1"/>
          </p:cNvSpPr>
          <p:nvPr/>
        </p:nvSpPr>
        <p:spPr bwMode="auto">
          <a:xfrm>
            <a:off x="4056063" y="4154488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74" name="Rectangle 42" descr="Wide upward diagonal"/>
          <p:cNvSpPr>
            <a:spLocks noChangeArrowheads="1"/>
          </p:cNvSpPr>
          <p:nvPr/>
        </p:nvSpPr>
        <p:spPr bwMode="auto">
          <a:xfrm>
            <a:off x="4597400" y="4154488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75" name="Rectangle 43" descr="Wide upward diagonal"/>
          <p:cNvSpPr>
            <a:spLocks noChangeArrowheads="1"/>
          </p:cNvSpPr>
          <p:nvPr/>
        </p:nvSpPr>
        <p:spPr bwMode="auto">
          <a:xfrm>
            <a:off x="4902200" y="4154488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76" name="Rectangle 44"/>
          <p:cNvSpPr>
            <a:spLocks noChangeArrowheads="1"/>
          </p:cNvSpPr>
          <p:nvPr/>
        </p:nvSpPr>
        <p:spPr bwMode="auto">
          <a:xfrm>
            <a:off x="3751263" y="44592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77" name="Rectangle 45"/>
          <p:cNvSpPr>
            <a:spLocks noChangeArrowheads="1"/>
          </p:cNvSpPr>
          <p:nvPr/>
        </p:nvSpPr>
        <p:spPr bwMode="auto">
          <a:xfrm>
            <a:off x="4056063" y="4459288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78" name="Rectangle 46" descr="Wide upward diagonal"/>
          <p:cNvSpPr>
            <a:spLocks noChangeArrowheads="1"/>
          </p:cNvSpPr>
          <p:nvPr/>
        </p:nvSpPr>
        <p:spPr bwMode="auto">
          <a:xfrm>
            <a:off x="4597400" y="4459288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79" name="Rectangle 47" descr="Wide upward diagonal"/>
          <p:cNvSpPr>
            <a:spLocks noChangeArrowheads="1"/>
          </p:cNvSpPr>
          <p:nvPr/>
        </p:nvSpPr>
        <p:spPr bwMode="auto">
          <a:xfrm>
            <a:off x="4902200" y="4459288"/>
            <a:ext cx="304800" cy="304800"/>
          </a:xfrm>
          <a:prstGeom prst="rect">
            <a:avLst/>
          </a:prstGeom>
          <a:pattFill prst="wdUpDiag">
            <a:fgClr>
              <a:srgbClr val="FF9933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80" name="Line 48"/>
          <p:cNvSpPr>
            <a:spLocks noChangeShapeType="1"/>
          </p:cNvSpPr>
          <p:nvPr/>
        </p:nvSpPr>
        <p:spPr bwMode="auto">
          <a:xfrm>
            <a:off x="3706813" y="1196975"/>
            <a:ext cx="633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81" name="Text Box 49"/>
          <p:cNvSpPr txBox="1">
            <a:spLocks noChangeArrowheads="1"/>
          </p:cNvSpPr>
          <p:nvPr/>
        </p:nvSpPr>
        <p:spPr bwMode="auto">
          <a:xfrm>
            <a:off x="3705224" y="685800"/>
            <a:ext cx="17811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i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Issue width</a:t>
            </a:r>
          </a:p>
        </p:txBody>
      </p:sp>
      <p:sp>
        <p:nvSpPr>
          <p:cNvPr id="1426482" name="Line 50"/>
          <p:cNvSpPr>
            <a:spLocks noChangeShapeType="1"/>
          </p:cNvSpPr>
          <p:nvPr/>
        </p:nvSpPr>
        <p:spPr bwMode="auto">
          <a:xfrm>
            <a:off x="3294063" y="23256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26483" name="Text Box 51"/>
          <p:cNvSpPr txBox="1">
            <a:spLocks noChangeArrowheads="1"/>
          </p:cNvSpPr>
          <p:nvPr/>
        </p:nvSpPr>
        <p:spPr bwMode="auto">
          <a:xfrm>
            <a:off x="2362200" y="2489200"/>
            <a:ext cx="88564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Time</a:t>
            </a:r>
          </a:p>
        </p:txBody>
      </p:sp>
      <p:sp>
        <p:nvSpPr>
          <p:cNvPr id="1426484" name="Line 52"/>
          <p:cNvSpPr>
            <a:spLocks noChangeShapeType="1"/>
          </p:cNvSpPr>
          <p:nvPr/>
        </p:nvSpPr>
        <p:spPr bwMode="auto">
          <a:xfrm>
            <a:off x="4605338" y="1179513"/>
            <a:ext cx="633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85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Superscalar Multithreading </a:t>
            </a:r>
            <a:br>
              <a:rPr lang="en-US"/>
            </a:br>
            <a:r>
              <a:rPr lang="en-US" sz="1800"/>
              <a:t>[Tullsen, Eggers, Levy, UW, 1995]</a:t>
            </a:r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8D33-9A10-3E45-A92C-130ECC3BA45F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428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5334000"/>
            <a:ext cx="7848600" cy="838200"/>
          </a:xfrm>
          <a:noFill/>
          <a:ln/>
        </p:spPr>
        <p:txBody>
          <a:bodyPr/>
          <a:lstStyle/>
          <a:p>
            <a:r>
              <a:rPr lang="en-US" dirty="0"/>
              <a:t>Interleave multiple threads to multiple issue slots with no restrictions</a:t>
            </a:r>
          </a:p>
        </p:txBody>
      </p:sp>
      <p:grpSp>
        <p:nvGrpSpPr>
          <p:cNvPr id="1428484" name="Group 4"/>
          <p:cNvGrpSpPr>
            <a:grpSpLocks/>
          </p:cNvGrpSpPr>
          <p:nvPr/>
        </p:nvGrpSpPr>
        <p:grpSpPr bwMode="auto">
          <a:xfrm>
            <a:off x="2498725" y="990600"/>
            <a:ext cx="2846388" cy="4078287"/>
            <a:chOff x="1574" y="791"/>
            <a:chExt cx="1793" cy="2569"/>
          </a:xfrm>
        </p:grpSpPr>
        <p:grpSp>
          <p:nvGrpSpPr>
            <p:cNvPr id="1428485" name="Group 5"/>
            <p:cNvGrpSpPr>
              <a:grpSpLocks/>
            </p:cNvGrpSpPr>
            <p:nvPr/>
          </p:nvGrpSpPr>
          <p:grpSpPr bwMode="auto">
            <a:xfrm>
              <a:off x="2352" y="1248"/>
              <a:ext cx="768" cy="2112"/>
              <a:chOff x="2352" y="1248"/>
              <a:chExt cx="768" cy="2112"/>
            </a:xfrm>
          </p:grpSpPr>
          <p:sp>
            <p:nvSpPr>
              <p:cNvPr id="1428486" name="Rectangle 6" descr="Solid diamond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487" name="Rectangle 7" descr="Solid diamond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488" name="Rectangle 8" descr="Solid diamond"/>
              <p:cNvSpPr>
                <a:spLocks noChangeArrowheads="1"/>
              </p:cNvSpPr>
              <p:nvPr/>
            </p:nvSpPr>
            <p:spPr bwMode="auto">
              <a:xfrm>
                <a:off x="2736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489" name="Rectangle 9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490" name="Rectangle 10"/>
              <p:cNvSpPr>
                <a:spLocks noChangeArrowheads="1"/>
              </p:cNvSpPr>
              <p:nvPr/>
            </p:nvSpPr>
            <p:spPr bwMode="auto">
              <a:xfrm>
                <a:off x="2352" y="1440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491" name="Rectangle 11" descr="Dark horizontal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492" name="Rectangle 12" descr="Solid diamond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493" name="Rectangle 13"/>
              <p:cNvSpPr>
                <a:spLocks noChangeArrowheads="1"/>
              </p:cNvSpPr>
              <p:nvPr/>
            </p:nvSpPr>
            <p:spPr bwMode="auto">
              <a:xfrm>
                <a:off x="2928" y="1440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494" name="Rectangle 1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495" name="Rectangle 15" descr="Wide upward diagonal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496" name="Rectangle 16" descr="Wide upward diagonal"/>
              <p:cNvSpPr>
                <a:spLocks noChangeArrowheads="1"/>
              </p:cNvSpPr>
              <p:nvPr/>
            </p:nvSpPr>
            <p:spPr bwMode="auto">
              <a:xfrm>
                <a:off x="2736" y="1632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497" name="Rectangle 17" descr="Solid diamond"/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498" name="Rectangle 18" descr="Dark horizontal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499" name="Rectangle 19" descr="Dark horizontal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00" name="Rectangle 20" descr="Wide upward diagonal"/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01" name="Rectangle 21" descr="Dark horizontal"/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02" name="Rectangle 22" descr="Dark horizontal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03" name="Rectangle 23" descr="Solid diamond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04" name="Rectangle 24" descr="Solid diamond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05" name="Rectangle 25" descr="Wide upward diagonal"/>
              <p:cNvSpPr>
                <a:spLocks noChangeArrowheads="1"/>
              </p:cNvSpPr>
              <p:nvPr/>
            </p:nvSpPr>
            <p:spPr bwMode="auto">
              <a:xfrm>
                <a:off x="2928" y="2016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06" name="Rectangle 26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07" name="Rectangle 27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08" name="Rectangle 28" descr="Solid diamond"/>
              <p:cNvSpPr>
                <a:spLocks noChangeArrowheads="1"/>
              </p:cNvSpPr>
              <p:nvPr/>
            </p:nvSpPr>
            <p:spPr bwMode="auto">
              <a:xfrm>
                <a:off x="2736" y="220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09" name="Rectangle 29" descr="Dark horizontal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10" name="Rectangle 30" descr="Wide upward diagonal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11" name="Rectangle 31" descr="Wide upward diagonal"/>
              <p:cNvSpPr>
                <a:spLocks noChangeArrowheads="1"/>
              </p:cNvSpPr>
              <p:nvPr/>
            </p:nvSpPr>
            <p:spPr bwMode="auto">
              <a:xfrm>
                <a:off x="2544" y="2400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12" name="Rectangle 32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13" name="Rectangle 33" descr="Dark horizontal"/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14" name="Rectangle 34" descr="Wide upward diagonal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15" name="Rectangle 35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16" name="Rectangle 36" descr="Solid diamond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17" name="Rectangle 37" descr="Dark horizontal"/>
              <p:cNvSpPr>
                <a:spLocks noChangeArrowheads="1"/>
              </p:cNvSpPr>
              <p:nvPr/>
            </p:nvSpPr>
            <p:spPr bwMode="auto">
              <a:xfrm>
                <a:off x="2928" y="2592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18" name="Rectangle 38" descr="Solid diamond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19" name="Rectangle 39" descr="Solid diamond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20" name="Rectangle 40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21" name="Rectangle 41"/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22" name="Rectangle 42" descr="Solid diamond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23" name="Rectangle 43" descr="Solid diamond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24" name="Rectangle 44" descr="Solid diamond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25" name="Rectangle 45" descr="Solid diamond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26" name="Rectangle 46" descr="Dark horizontal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27" name="Rectangle 4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28" name="Rectangle 48" descr="Wide upward diagonal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28529" name="Rectangle 49" descr="Wide upward diagonal"/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428530" name="Line 50"/>
            <p:cNvSpPr>
              <a:spLocks noChangeShapeType="1"/>
            </p:cNvSpPr>
            <p:nvPr/>
          </p:nvSpPr>
          <p:spPr bwMode="auto">
            <a:xfrm>
              <a:off x="2352" y="1056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28531" name="Text Box 51"/>
            <p:cNvSpPr txBox="1">
              <a:spLocks noChangeArrowheads="1"/>
            </p:cNvSpPr>
            <p:nvPr/>
          </p:nvSpPr>
          <p:spPr bwMode="auto">
            <a:xfrm>
              <a:off x="2294" y="791"/>
              <a:ext cx="107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i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Issue width</a:t>
              </a:r>
            </a:p>
          </p:txBody>
        </p:sp>
        <p:sp>
          <p:nvSpPr>
            <p:cNvPr id="1428532" name="Line 52"/>
            <p:cNvSpPr>
              <a:spLocks noChangeShapeType="1"/>
            </p:cNvSpPr>
            <p:nvPr/>
          </p:nvSpPr>
          <p:spPr bwMode="auto">
            <a:xfrm>
              <a:off x="2064" y="182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28533" name="Text Box 53"/>
            <p:cNvSpPr txBox="1">
              <a:spLocks noChangeArrowheads="1"/>
            </p:cNvSpPr>
            <p:nvPr/>
          </p:nvSpPr>
          <p:spPr bwMode="auto">
            <a:xfrm>
              <a:off x="1574" y="2183"/>
              <a:ext cx="55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i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88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O-o-O Simultaneous Multithreading</a:t>
            </a:r>
            <a:br>
              <a:rPr lang="en-US" sz="2800"/>
            </a:br>
            <a:r>
              <a:rPr lang="en-US" sz="1800"/>
              <a:t>[Tullsen, Eggers, Emer, Levy, Stamm, Lo, DEC/UW, 1996]</a:t>
            </a:r>
            <a:br>
              <a:rPr lang="en-US" sz="1800"/>
            </a:br>
            <a:endParaRPr lang="en-US" sz="1800"/>
          </a:p>
        </p:txBody>
      </p:sp>
      <p:sp>
        <p:nvSpPr>
          <p:cNvPr id="14305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lIns="82058" tIns="41029" rIns="82058" bIns="41029"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/>
              <a:t>Add multiple contexts and fetch engines and allow instructions fetched from different threads to issue simultaneously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/>
              <a:t>Utilize wide out-of-order superscalar processor issue queue to find instructions to issue from multiple threads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/>
              <a:t>OOO instruction window already has most of the circuitry required to schedule from multiple threads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/>
              <a:t>Any single thread can utilize whole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DE56-57CE-884D-BBAB-B794F3CC8E82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66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SMT adaptation to parallelism type </a:t>
            </a:r>
          </a:p>
        </p:txBody>
      </p:sp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E3EF-0903-4B49-9612-4631ECDEAE99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446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914400"/>
            <a:ext cx="3922713" cy="10382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 dirty="0"/>
              <a:t>For regions with high thread-level parallelism (TLP) entire machine width is shared by all threads</a:t>
            </a:r>
          </a:p>
        </p:txBody>
      </p:sp>
      <p:grpSp>
        <p:nvGrpSpPr>
          <p:cNvPr id="1446916" name="Group 4"/>
          <p:cNvGrpSpPr>
            <a:grpSpLocks/>
          </p:cNvGrpSpPr>
          <p:nvPr/>
        </p:nvGrpSpPr>
        <p:grpSpPr bwMode="auto">
          <a:xfrm>
            <a:off x="546100" y="2112963"/>
            <a:ext cx="2592388" cy="4078287"/>
            <a:chOff x="1574" y="791"/>
            <a:chExt cx="1633" cy="2569"/>
          </a:xfrm>
        </p:grpSpPr>
        <p:grpSp>
          <p:nvGrpSpPr>
            <p:cNvPr id="1446917" name="Group 5"/>
            <p:cNvGrpSpPr>
              <a:grpSpLocks/>
            </p:cNvGrpSpPr>
            <p:nvPr/>
          </p:nvGrpSpPr>
          <p:grpSpPr bwMode="auto">
            <a:xfrm>
              <a:off x="2352" y="1248"/>
              <a:ext cx="768" cy="2112"/>
              <a:chOff x="2352" y="1248"/>
              <a:chExt cx="768" cy="2112"/>
            </a:xfrm>
          </p:grpSpPr>
          <p:sp>
            <p:nvSpPr>
              <p:cNvPr id="1446918" name="Rectangle 6" descr="Solid diamond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19" name="Rectangle 7" descr="Solid diamond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20" name="Rectangle 8" descr="Solid diamond"/>
              <p:cNvSpPr>
                <a:spLocks noChangeArrowheads="1"/>
              </p:cNvSpPr>
              <p:nvPr/>
            </p:nvSpPr>
            <p:spPr bwMode="auto">
              <a:xfrm>
                <a:off x="2736" y="124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21" name="Rectangle 9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22" name="Rectangle 10"/>
              <p:cNvSpPr>
                <a:spLocks noChangeArrowheads="1"/>
              </p:cNvSpPr>
              <p:nvPr/>
            </p:nvSpPr>
            <p:spPr bwMode="auto">
              <a:xfrm>
                <a:off x="2352" y="1440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23" name="Rectangle 11" descr="Dark horizontal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24" name="Rectangle 12" descr="Solid diamond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25" name="Rectangle 13"/>
              <p:cNvSpPr>
                <a:spLocks noChangeArrowheads="1"/>
              </p:cNvSpPr>
              <p:nvPr/>
            </p:nvSpPr>
            <p:spPr bwMode="auto">
              <a:xfrm>
                <a:off x="2928" y="1440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26" name="Rectangle 1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27" name="Rectangle 15" descr="Wide upward diagonal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28" name="Rectangle 16" descr="Wide upward diagonal"/>
              <p:cNvSpPr>
                <a:spLocks noChangeArrowheads="1"/>
              </p:cNvSpPr>
              <p:nvPr/>
            </p:nvSpPr>
            <p:spPr bwMode="auto">
              <a:xfrm>
                <a:off x="2736" y="1632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29" name="Rectangle 17" descr="Solid diamond"/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30" name="Rectangle 18" descr="Dark horizontal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31" name="Rectangle 19" descr="Dark horizontal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32" name="Rectangle 20" descr="Wide upward diagonal"/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33" name="Rectangle 21" descr="Dark horizontal"/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34" name="Rectangle 22" descr="Dark horizontal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35" name="Rectangle 23" descr="Solid diamond"/>
              <p:cNvSpPr>
                <a:spLocks noChangeArrowheads="1"/>
              </p:cNvSpPr>
              <p:nvPr/>
            </p:nvSpPr>
            <p:spPr bwMode="auto">
              <a:xfrm>
                <a:off x="2544" y="201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36" name="Rectangle 24" descr="Solid diamond"/>
              <p:cNvSpPr>
                <a:spLocks noChangeArrowheads="1"/>
              </p:cNvSpPr>
              <p:nvPr/>
            </p:nvSpPr>
            <p:spPr bwMode="auto">
              <a:xfrm>
                <a:off x="2736" y="201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37" name="Rectangle 25" descr="Wide upward diagonal"/>
              <p:cNvSpPr>
                <a:spLocks noChangeArrowheads="1"/>
              </p:cNvSpPr>
              <p:nvPr/>
            </p:nvSpPr>
            <p:spPr bwMode="auto">
              <a:xfrm>
                <a:off x="2928" y="2016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38" name="Rectangle 26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39" name="Rectangle 27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40" name="Rectangle 28" descr="Solid diamond"/>
              <p:cNvSpPr>
                <a:spLocks noChangeArrowheads="1"/>
              </p:cNvSpPr>
              <p:nvPr/>
            </p:nvSpPr>
            <p:spPr bwMode="auto">
              <a:xfrm>
                <a:off x="2736" y="2208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41" name="Rectangle 29" descr="Dark horizontal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42" name="Rectangle 30" descr="Wide upward diagonal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43" name="Rectangle 31" descr="Wide upward diagonal"/>
              <p:cNvSpPr>
                <a:spLocks noChangeArrowheads="1"/>
              </p:cNvSpPr>
              <p:nvPr/>
            </p:nvSpPr>
            <p:spPr bwMode="auto">
              <a:xfrm>
                <a:off x="2544" y="2400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44" name="Rectangle 32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45" name="Rectangle 33" descr="Dark horizontal"/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46" name="Rectangle 34" descr="Wide upward diagonal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47" name="Rectangle 35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48" name="Rectangle 36" descr="Solid diamond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49" name="Rectangle 37" descr="Dark horizontal"/>
              <p:cNvSpPr>
                <a:spLocks noChangeArrowheads="1"/>
              </p:cNvSpPr>
              <p:nvPr/>
            </p:nvSpPr>
            <p:spPr bwMode="auto">
              <a:xfrm>
                <a:off x="2928" y="2592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50" name="Rectangle 38" descr="Solid diamond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51" name="Rectangle 39" descr="Solid diamond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52" name="Rectangle 40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53" name="Rectangle 41"/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54" name="Rectangle 42" descr="Solid diamond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55" name="Rectangle 43" descr="Solid diamond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56" name="Rectangle 44" descr="Solid diamond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57" name="Rectangle 45" descr="Solid diamond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192" cy="192"/>
              </a:xfrm>
              <a:prstGeom prst="rect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58" name="Rectangle 46" descr="Dark horizontal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92" cy="19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59" name="Rectangle 4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192" cy="192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60" name="Rectangle 48" descr="Wide upward diagonal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6961" name="Rectangle 49" descr="Wide upward diagonal"/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192" cy="192"/>
              </a:xfrm>
              <a:prstGeom prst="rect">
                <a:avLst/>
              </a:prstGeom>
              <a:pattFill prst="wdUpDiag">
                <a:fgClr>
                  <a:srgbClr val="FF9933"/>
                </a:fgClr>
                <a:bgClr>
                  <a:srgbClr val="FFFFFF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446962" name="Line 50"/>
            <p:cNvSpPr>
              <a:spLocks noChangeShapeType="1"/>
            </p:cNvSpPr>
            <p:nvPr/>
          </p:nvSpPr>
          <p:spPr bwMode="auto">
            <a:xfrm>
              <a:off x="2352" y="1056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46963" name="Text Box 51"/>
            <p:cNvSpPr txBox="1">
              <a:spLocks noChangeArrowheads="1"/>
            </p:cNvSpPr>
            <p:nvPr/>
          </p:nvSpPr>
          <p:spPr bwMode="auto">
            <a:xfrm>
              <a:off x="2294" y="791"/>
              <a:ext cx="913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b="1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Issue width</a:t>
              </a:r>
            </a:p>
          </p:txBody>
        </p:sp>
        <p:sp>
          <p:nvSpPr>
            <p:cNvPr id="1446964" name="Line 52"/>
            <p:cNvSpPr>
              <a:spLocks noChangeShapeType="1"/>
            </p:cNvSpPr>
            <p:nvPr/>
          </p:nvSpPr>
          <p:spPr bwMode="auto">
            <a:xfrm>
              <a:off x="2064" y="182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46965" name="Text Box 53"/>
            <p:cNvSpPr txBox="1">
              <a:spLocks noChangeArrowheads="1"/>
            </p:cNvSpPr>
            <p:nvPr/>
          </p:nvSpPr>
          <p:spPr bwMode="auto">
            <a:xfrm>
              <a:off x="1574" y="2183"/>
              <a:ext cx="48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b="1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Time</a:t>
              </a:r>
            </a:p>
          </p:txBody>
        </p:sp>
      </p:grpSp>
      <p:sp>
        <p:nvSpPr>
          <p:cNvPr id="1446966" name="Text Box 54"/>
          <p:cNvSpPr txBox="1">
            <a:spLocks noChangeArrowheads="1"/>
          </p:cNvSpPr>
          <p:nvPr/>
        </p:nvSpPr>
        <p:spPr bwMode="auto">
          <a:xfrm>
            <a:off x="5775325" y="2112963"/>
            <a:ext cx="144966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i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Issue width</a:t>
            </a:r>
          </a:p>
        </p:txBody>
      </p:sp>
      <p:sp>
        <p:nvSpPr>
          <p:cNvPr id="1446967" name="Rectangle 55" descr="Solid diamond"/>
          <p:cNvSpPr>
            <a:spLocks noChangeArrowheads="1"/>
          </p:cNvSpPr>
          <p:nvPr/>
        </p:nvSpPr>
        <p:spPr bwMode="auto">
          <a:xfrm>
            <a:off x="5867400" y="28384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68" name="Rectangle 56" descr="Solid diamond"/>
          <p:cNvSpPr>
            <a:spLocks noChangeArrowheads="1"/>
          </p:cNvSpPr>
          <p:nvPr/>
        </p:nvSpPr>
        <p:spPr bwMode="auto">
          <a:xfrm>
            <a:off x="6172200" y="28384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69" name="Rectangle 57" descr="Solid diamond"/>
          <p:cNvSpPr>
            <a:spLocks noChangeArrowheads="1"/>
          </p:cNvSpPr>
          <p:nvPr/>
        </p:nvSpPr>
        <p:spPr bwMode="auto">
          <a:xfrm>
            <a:off x="6477000" y="28384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70" name="Rectangle 58" descr="Solid diamond"/>
          <p:cNvSpPr>
            <a:spLocks noChangeArrowheads="1"/>
          </p:cNvSpPr>
          <p:nvPr/>
        </p:nvSpPr>
        <p:spPr bwMode="auto">
          <a:xfrm>
            <a:off x="6781800" y="28384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71" name="Rectangle 59"/>
          <p:cNvSpPr>
            <a:spLocks noChangeArrowheads="1"/>
          </p:cNvSpPr>
          <p:nvPr/>
        </p:nvSpPr>
        <p:spPr bwMode="auto">
          <a:xfrm>
            <a:off x="5867400" y="31432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72" name="Rectangle 60" descr="Solid diamond"/>
          <p:cNvSpPr>
            <a:spLocks noChangeArrowheads="1"/>
          </p:cNvSpPr>
          <p:nvPr/>
        </p:nvSpPr>
        <p:spPr bwMode="auto">
          <a:xfrm>
            <a:off x="6172200" y="31432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73" name="Rectangle 61" descr="Solid diamond"/>
          <p:cNvSpPr>
            <a:spLocks noChangeArrowheads="1"/>
          </p:cNvSpPr>
          <p:nvPr/>
        </p:nvSpPr>
        <p:spPr bwMode="auto">
          <a:xfrm>
            <a:off x="6477000" y="31432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74" name="Rectangle 62"/>
          <p:cNvSpPr>
            <a:spLocks noChangeArrowheads="1"/>
          </p:cNvSpPr>
          <p:nvPr/>
        </p:nvSpPr>
        <p:spPr bwMode="auto">
          <a:xfrm>
            <a:off x="6781800" y="31432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75" name="Rectangle 63"/>
          <p:cNvSpPr>
            <a:spLocks noChangeArrowheads="1"/>
          </p:cNvSpPr>
          <p:nvPr/>
        </p:nvSpPr>
        <p:spPr bwMode="auto">
          <a:xfrm>
            <a:off x="5867400" y="34480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76" name="Rectangle 64"/>
          <p:cNvSpPr>
            <a:spLocks noChangeArrowheads="1"/>
          </p:cNvSpPr>
          <p:nvPr/>
        </p:nvSpPr>
        <p:spPr bwMode="auto">
          <a:xfrm>
            <a:off x="6172200" y="34480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77" name="Rectangle 65"/>
          <p:cNvSpPr>
            <a:spLocks noChangeArrowheads="1"/>
          </p:cNvSpPr>
          <p:nvPr/>
        </p:nvSpPr>
        <p:spPr bwMode="auto">
          <a:xfrm>
            <a:off x="6477000" y="34480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78" name="Rectangle 66"/>
          <p:cNvSpPr>
            <a:spLocks noChangeArrowheads="1"/>
          </p:cNvSpPr>
          <p:nvPr/>
        </p:nvSpPr>
        <p:spPr bwMode="auto">
          <a:xfrm>
            <a:off x="6781800" y="34480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79" name="Rectangle 67"/>
          <p:cNvSpPr>
            <a:spLocks noChangeArrowheads="1"/>
          </p:cNvSpPr>
          <p:nvPr/>
        </p:nvSpPr>
        <p:spPr bwMode="auto">
          <a:xfrm>
            <a:off x="5867400" y="37528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80" name="Rectangle 68"/>
          <p:cNvSpPr>
            <a:spLocks noChangeArrowheads="1"/>
          </p:cNvSpPr>
          <p:nvPr/>
        </p:nvSpPr>
        <p:spPr bwMode="auto">
          <a:xfrm>
            <a:off x="6172200" y="37528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81" name="Rectangle 69"/>
          <p:cNvSpPr>
            <a:spLocks noChangeArrowheads="1"/>
          </p:cNvSpPr>
          <p:nvPr/>
        </p:nvSpPr>
        <p:spPr bwMode="auto">
          <a:xfrm>
            <a:off x="6477000" y="37528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82" name="Rectangle 70"/>
          <p:cNvSpPr>
            <a:spLocks noChangeArrowheads="1"/>
          </p:cNvSpPr>
          <p:nvPr/>
        </p:nvSpPr>
        <p:spPr bwMode="auto">
          <a:xfrm>
            <a:off x="6781800" y="37528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83" name="Rectangle 71"/>
          <p:cNvSpPr>
            <a:spLocks noChangeArrowheads="1"/>
          </p:cNvSpPr>
          <p:nvPr/>
        </p:nvSpPr>
        <p:spPr bwMode="auto">
          <a:xfrm>
            <a:off x="5867400" y="40576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84" name="Rectangle 72" descr="Solid diamond"/>
          <p:cNvSpPr>
            <a:spLocks noChangeArrowheads="1"/>
          </p:cNvSpPr>
          <p:nvPr/>
        </p:nvSpPr>
        <p:spPr bwMode="auto">
          <a:xfrm>
            <a:off x="6172200" y="40576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85" name="Rectangle 73" descr="Solid diamond"/>
          <p:cNvSpPr>
            <a:spLocks noChangeArrowheads="1"/>
          </p:cNvSpPr>
          <p:nvPr/>
        </p:nvSpPr>
        <p:spPr bwMode="auto">
          <a:xfrm>
            <a:off x="6477000" y="40576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86" name="Rectangle 74"/>
          <p:cNvSpPr>
            <a:spLocks noChangeArrowheads="1"/>
          </p:cNvSpPr>
          <p:nvPr/>
        </p:nvSpPr>
        <p:spPr bwMode="auto">
          <a:xfrm>
            <a:off x="6781800" y="40576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87" name="Rectangle 75"/>
          <p:cNvSpPr>
            <a:spLocks noChangeArrowheads="1"/>
          </p:cNvSpPr>
          <p:nvPr/>
        </p:nvSpPr>
        <p:spPr bwMode="auto">
          <a:xfrm>
            <a:off x="5867400" y="43624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88" name="Rectangle 76" descr="Solid diamond"/>
          <p:cNvSpPr>
            <a:spLocks noChangeArrowheads="1"/>
          </p:cNvSpPr>
          <p:nvPr/>
        </p:nvSpPr>
        <p:spPr bwMode="auto">
          <a:xfrm>
            <a:off x="6172200" y="43624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89" name="Rectangle 77" descr="Solid diamond"/>
          <p:cNvSpPr>
            <a:spLocks noChangeArrowheads="1"/>
          </p:cNvSpPr>
          <p:nvPr/>
        </p:nvSpPr>
        <p:spPr bwMode="auto">
          <a:xfrm>
            <a:off x="6477000" y="43624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90" name="Rectangle 78" descr="Solid diamond"/>
          <p:cNvSpPr>
            <a:spLocks noChangeArrowheads="1"/>
          </p:cNvSpPr>
          <p:nvPr/>
        </p:nvSpPr>
        <p:spPr bwMode="auto">
          <a:xfrm>
            <a:off x="6781800" y="43624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91" name="Rectangle 79"/>
          <p:cNvSpPr>
            <a:spLocks noChangeArrowheads="1"/>
          </p:cNvSpPr>
          <p:nvPr/>
        </p:nvSpPr>
        <p:spPr bwMode="auto">
          <a:xfrm>
            <a:off x="5867400" y="46672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92" name="Rectangle 80"/>
          <p:cNvSpPr>
            <a:spLocks noChangeArrowheads="1"/>
          </p:cNvSpPr>
          <p:nvPr/>
        </p:nvSpPr>
        <p:spPr bwMode="auto">
          <a:xfrm>
            <a:off x="6172200" y="46672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93" name="Rectangle 81"/>
          <p:cNvSpPr>
            <a:spLocks noChangeArrowheads="1"/>
          </p:cNvSpPr>
          <p:nvPr/>
        </p:nvSpPr>
        <p:spPr bwMode="auto">
          <a:xfrm>
            <a:off x="6477000" y="46672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94" name="Rectangle 82"/>
          <p:cNvSpPr>
            <a:spLocks noChangeArrowheads="1"/>
          </p:cNvSpPr>
          <p:nvPr/>
        </p:nvSpPr>
        <p:spPr bwMode="auto">
          <a:xfrm>
            <a:off x="6781800" y="46672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95" name="Rectangle 83"/>
          <p:cNvSpPr>
            <a:spLocks noChangeArrowheads="1"/>
          </p:cNvSpPr>
          <p:nvPr/>
        </p:nvSpPr>
        <p:spPr bwMode="auto">
          <a:xfrm>
            <a:off x="5867400" y="49720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96" name="Rectangle 84"/>
          <p:cNvSpPr>
            <a:spLocks noChangeArrowheads="1"/>
          </p:cNvSpPr>
          <p:nvPr/>
        </p:nvSpPr>
        <p:spPr bwMode="auto">
          <a:xfrm>
            <a:off x="6172200" y="49720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97" name="Rectangle 85" descr="Solid diamond"/>
          <p:cNvSpPr>
            <a:spLocks noChangeArrowheads="1"/>
          </p:cNvSpPr>
          <p:nvPr/>
        </p:nvSpPr>
        <p:spPr bwMode="auto">
          <a:xfrm>
            <a:off x="6477000" y="49720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98" name="Rectangle 86" descr="Solid diamond"/>
          <p:cNvSpPr>
            <a:spLocks noChangeArrowheads="1"/>
          </p:cNvSpPr>
          <p:nvPr/>
        </p:nvSpPr>
        <p:spPr bwMode="auto">
          <a:xfrm>
            <a:off x="6781800" y="49720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6999" name="Rectangle 87" descr="Solid diamond"/>
          <p:cNvSpPr>
            <a:spLocks noChangeArrowheads="1"/>
          </p:cNvSpPr>
          <p:nvPr/>
        </p:nvSpPr>
        <p:spPr bwMode="auto">
          <a:xfrm>
            <a:off x="5867400" y="52768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00" name="Rectangle 88" descr="Solid diamond"/>
          <p:cNvSpPr>
            <a:spLocks noChangeArrowheads="1"/>
          </p:cNvSpPr>
          <p:nvPr/>
        </p:nvSpPr>
        <p:spPr bwMode="auto">
          <a:xfrm>
            <a:off x="6172200" y="52768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01" name="Rectangle 89"/>
          <p:cNvSpPr>
            <a:spLocks noChangeArrowheads="1"/>
          </p:cNvSpPr>
          <p:nvPr/>
        </p:nvSpPr>
        <p:spPr bwMode="auto">
          <a:xfrm>
            <a:off x="6477000" y="52768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02" name="Rectangle 90"/>
          <p:cNvSpPr>
            <a:spLocks noChangeArrowheads="1"/>
          </p:cNvSpPr>
          <p:nvPr/>
        </p:nvSpPr>
        <p:spPr bwMode="auto">
          <a:xfrm>
            <a:off x="6781800" y="52768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03" name="Rectangle 91" descr="Solid diamond"/>
          <p:cNvSpPr>
            <a:spLocks noChangeArrowheads="1"/>
          </p:cNvSpPr>
          <p:nvPr/>
        </p:nvSpPr>
        <p:spPr bwMode="auto">
          <a:xfrm>
            <a:off x="5867400" y="55816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04" name="Rectangle 92" descr="Solid diamond"/>
          <p:cNvSpPr>
            <a:spLocks noChangeArrowheads="1"/>
          </p:cNvSpPr>
          <p:nvPr/>
        </p:nvSpPr>
        <p:spPr bwMode="auto">
          <a:xfrm>
            <a:off x="6172200" y="55816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05" name="Rectangle 93" descr="Solid diamond"/>
          <p:cNvSpPr>
            <a:spLocks noChangeArrowheads="1"/>
          </p:cNvSpPr>
          <p:nvPr/>
        </p:nvSpPr>
        <p:spPr bwMode="auto">
          <a:xfrm>
            <a:off x="6477000" y="55816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06" name="Rectangle 94" descr="Solid diamond"/>
          <p:cNvSpPr>
            <a:spLocks noChangeArrowheads="1"/>
          </p:cNvSpPr>
          <p:nvPr/>
        </p:nvSpPr>
        <p:spPr bwMode="auto">
          <a:xfrm>
            <a:off x="6781800" y="5581650"/>
            <a:ext cx="304800" cy="304800"/>
          </a:xfrm>
          <a:prstGeom prst="rect">
            <a:avLst/>
          </a:prstGeom>
          <a:pattFill prst="solidDmnd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07" name="Rectangle 95"/>
          <p:cNvSpPr>
            <a:spLocks noChangeArrowheads="1"/>
          </p:cNvSpPr>
          <p:nvPr/>
        </p:nvSpPr>
        <p:spPr bwMode="auto">
          <a:xfrm>
            <a:off x="5867400" y="58864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08" name="Rectangle 96"/>
          <p:cNvSpPr>
            <a:spLocks noChangeArrowheads="1"/>
          </p:cNvSpPr>
          <p:nvPr/>
        </p:nvSpPr>
        <p:spPr bwMode="auto">
          <a:xfrm>
            <a:off x="6172200" y="58864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09" name="Rectangle 97"/>
          <p:cNvSpPr>
            <a:spLocks noChangeArrowheads="1"/>
          </p:cNvSpPr>
          <p:nvPr/>
        </p:nvSpPr>
        <p:spPr bwMode="auto">
          <a:xfrm>
            <a:off x="6477000" y="58864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10" name="Rectangle 98"/>
          <p:cNvSpPr>
            <a:spLocks noChangeArrowheads="1"/>
          </p:cNvSpPr>
          <p:nvPr/>
        </p:nvSpPr>
        <p:spPr bwMode="auto">
          <a:xfrm>
            <a:off x="6781800" y="5886450"/>
            <a:ext cx="304800" cy="304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11" name="Line 99"/>
          <p:cNvSpPr>
            <a:spLocks noChangeShapeType="1"/>
          </p:cNvSpPr>
          <p:nvPr/>
        </p:nvSpPr>
        <p:spPr bwMode="auto">
          <a:xfrm>
            <a:off x="5867400" y="253365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12" name="Line 100"/>
          <p:cNvSpPr>
            <a:spLocks noChangeShapeType="1"/>
          </p:cNvSpPr>
          <p:nvPr/>
        </p:nvSpPr>
        <p:spPr bwMode="auto">
          <a:xfrm>
            <a:off x="5410200" y="375285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47013" name="Text Box 101"/>
          <p:cNvSpPr txBox="1">
            <a:spLocks noChangeArrowheads="1"/>
          </p:cNvSpPr>
          <p:nvPr/>
        </p:nvSpPr>
        <p:spPr bwMode="auto">
          <a:xfrm>
            <a:off x="4632325" y="4322763"/>
            <a:ext cx="76838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Time</a:t>
            </a:r>
          </a:p>
        </p:txBody>
      </p:sp>
      <p:sp>
        <p:nvSpPr>
          <p:cNvPr id="1447014" name="Rectangle 102"/>
          <p:cNvSpPr>
            <a:spLocks noChangeArrowheads="1"/>
          </p:cNvSpPr>
          <p:nvPr/>
        </p:nvSpPr>
        <p:spPr bwMode="auto">
          <a:xfrm>
            <a:off x="4572000" y="838200"/>
            <a:ext cx="43211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30000"/>
              </a:spcBef>
              <a:buSzPct val="100000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For regions with low thread-level parallelism (TLP) entire machine width is available for instruction-level parallelism (ILP)</a:t>
            </a:r>
          </a:p>
        </p:txBody>
      </p:sp>
    </p:spTree>
    <p:extLst>
      <p:ext uri="{BB962C8B-B14F-4D97-AF65-F5344CB8AC3E}">
        <p14:creationId xmlns:p14="http://schemas.microsoft.com/office/powerpoint/2010/main" val="29258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Thread-Level Parallelism (TLP)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continue to extract instruction-level parallelism (ILP) from a single sequential thread of control</a:t>
            </a:r>
          </a:p>
          <a:p>
            <a:r>
              <a:rPr lang="en-US" dirty="0"/>
              <a:t>Many workloads can make use of thread-level parallelism:</a:t>
            </a:r>
          </a:p>
          <a:p>
            <a:pPr lvl="1"/>
            <a:r>
              <a:rPr lang="en-US" sz="2400" dirty="0"/>
              <a:t>TLP from </a:t>
            </a:r>
            <a:r>
              <a:rPr lang="en-US" sz="2400" b="1" i="1" dirty="0"/>
              <a:t>multiprogramming</a:t>
            </a:r>
            <a:r>
              <a:rPr lang="en-US" sz="2400" dirty="0"/>
              <a:t> (run independent sequential jobs)</a:t>
            </a:r>
          </a:p>
          <a:p>
            <a:pPr lvl="1"/>
            <a:r>
              <a:rPr lang="en-US" sz="2400" dirty="0"/>
              <a:t>TLP from </a:t>
            </a:r>
            <a:r>
              <a:rPr lang="en-US" sz="2400" b="1" i="1" dirty="0"/>
              <a:t>multithreaded</a:t>
            </a:r>
            <a:r>
              <a:rPr lang="en-US" sz="2400" dirty="0"/>
              <a:t> applications (run one job faster using parallel threads)</a:t>
            </a:r>
          </a:p>
          <a:p>
            <a:r>
              <a:rPr lang="en-US" dirty="0"/>
              <a:t>Multithreading uses TLP to improve utilization of a single processor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4C86-9611-4347-90EC-91373310E08A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635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Pentium-4 Hyperthreading (2002)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First commercial SMT design (2-way SMT)</a:t>
            </a:r>
          </a:p>
          <a:p>
            <a:r>
              <a:rPr lang="en-US" sz="2000" dirty="0"/>
              <a:t>Logical processors share nearly all resources of the physical processor</a:t>
            </a:r>
          </a:p>
          <a:p>
            <a:pPr lvl="1"/>
            <a:r>
              <a:rPr lang="en-US" sz="1800" dirty="0"/>
              <a:t>Caches, execution units, branch predictors</a:t>
            </a:r>
          </a:p>
          <a:p>
            <a:r>
              <a:rPr lang="en-US" sz="2000" dirty="0"/>
              <a:t>Die area overhead of </a:t>
            </a:r>
            <a:r>
              <a:rPr lang="en-US" sz="2000" dirty="0" err="1"/>
              <a:t>hyperthreading</a:t>
            </a:r>
            <a:r>
              <a:rPr lang="en-US" sz="2000" dirty="0"/>
              <a:t>  ~ 5%</a:t>
            </a:r>
          </a:p>
          <a:p>
            <a:r>
              <a:rPr lang="en-US" sz="2000" dirty="0"/>
              <a:t>When one logical processor is stalled, the other can make progress</a:t>
            </a:r>
          </a:p>
          <a:p>
            <a:pPr lvl="1"/>
            <a:r>
              <a:rPr lang="en-US" sz="1800" dirty="0"/>
              <a:t>No logical processor can use all entries in queues when two threads are active</a:t>
            </a:r>
          </a:p>
          <a:p>
            <a:r>
              <a:rPr lang="en-US" sz="2000" dirty="0"/>
              <a:t>Processor running only one active software thread runs at approximately same speed with or without </a:t>
            </a:r>
            <a:r>
              <a:rPr lang="en-US" sz="2000" dirty="0" err="1"/>
              <a:t>hyperthreading</a:t>
            </a:r>
            <a:endParaRPr lang="en-US" sz="2000" dirty="0"/>
          </a:p>
          <a:p>
            <a:r>
              <a:rPr lang="en-US" sz="2000" dirty="0"/>
              <a:t>Hyperthreading dropped on </a:t>
            </a:r>
            <a:r>
              <a:rPr lang="en-US" sz="2000" dirty="0" err="1"/>
              <a:t>OoO</a:t>
            </a:r>
            <a:r>
              <a:rPr lang="en-US" sz="2000" dirty="0"/>
              <a:t> P6-based </a:t>
            </a:r>
            <a:r>
              <a:rPr lang="en-US" sz="2000" dirty="0" err="1"/>
              <a:t>followons</a:t>
            </a:r>
            <a:r>
              <a:rPr lang="en-US" sz="2000" dirty="0"/>
              <a:t> to Pentium-4 (Pentium-M, Core Duo, Core 2 Duo), until revived with Nehalem generation machines in 2008.</a:t>
            </a:r>
          </a:p>
          <a:p>
            <a:r>
              <a:rPr lang="en-US" sz="2000" dirty="0"/>
              <a:t>First Intel Atom (in-order x86 core) has two-way vertical multithreading</a:t>
            </a:r>
          </a:p>
          <a:p>
            <a:pPr lvl="1"/>
            <a:r>
              <a:rPr lang="en-US" sz="1600" dirty="0" err="1"/>
              <a:t>Hyperthreading</a:t>
            </a:r>
            <a:r>
              <a:rPr lang="en-US" sz="1600" dirty="0"/>
              <a:t> == (SMT for Intel </a:t>
            </a:r>
            <a:r>
              <a:rPr lang="en-US" sz="1600" dirty="0" err="1"/>
              <a:t>OoO</a:t>
            </a:r>
            <a:r>
              <a:rPr lang="en-US" sz="1600" dirty="0"/>
              <a:t> &amp; Vertical for Intel </a:t>
            </a:r>
            <a:r>
              <a:rPr lang="en-US" sz="1600" dirty="0" err="1"/>
              <a:t>InO</a:t>
            </a:r>
            <a:r>
              <a:rPr lang="en-US" sz="1600" dirty="0"/>
              <a:t>)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8A10-039C-A44E-A6D8-375D185AFB88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65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/>
              <a:t>IBM Power 4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3E56-947A-5B40-94E8-A89FB06400A8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srgbClr val="FBBA03"/>
              </a:solidFill>
            </a:endParaRPr>
          </a:p>
        </p:txBody>
      </p:sp>
      <p:pic>
        <p:nvPicPr>
          <p:cNvPr id="1432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8325" y="1117600"/>
            <a:ext cx="1973263" cy="2073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432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638" y="3289300"/>
            <a:ext cx="8639175" cy="3263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pSp>
        <p:nvGrpSpPr>
          <p:cNvPr id="1432581" name="Group 5"/>
          <p:cNvGrpSpPr>
            <a:grpSpLocks/>
          </p:cNvGrpSpPr>
          <p:nvPr/>
        </p:nvGrpSpPr>
        <p:grpSpPr bwMode="auto">
          <a:xfrm>
            <a:off x="365125" y="1208088"/>
            <a:ext cx="6367463" cy="2800350"/>
            <a:chOff x="147" y="511"/>
            <a:chExt cx="4456" cy="1960"/>
          </a:xfrm>
        </p:grpSpPr>
        <p:sp>
          <p:nvSpPr>
            <p:cNvPr id="1432582" name="Text Box 6"/>
            <p:cNvSpPr txBox="1">
              <a:spLocks noChangeArrowheads="1"/>
            </p:cNvSpPr>
            <p:nvPr/>
          </p:nvSpPr>
          <p:spPr bwMode="auto">
            <a:xfrm>
              <a:off x="147" y="511"/>
              <a:ext cx="4456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822325" eaLnBrk="1" hangingPunct="1">
                <a:spcBef>
                  <a:spcPct val="0"/>
                </a:spcBef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</a:pPr>
              <a:r>
                <a:rPr lang="en-US" sz="28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Single-threaded predecessor to Power 5.</a:t>
              </a:r>
            </a:p>
            <a:p>
              <a:pPr defTabSz="822325" eaLnBrk="1" hangingPunct="1">
                <a:spcBef>
                  <a:spcPct val="0"/>
                </a:spcBef>
                <a:tabLst>
                  <a:tab pos="320675" algn="l"/>
                  <a:tab pos="639763" algn="l"/>
                  <a:tab pos="960438" algn="l"/>
                  <a:tab pos="1279525" algn="l"/>
                  <a:tab pos="1600200" algn="l"/>
                  <a:tab pos="1920875" algn="l"/>
                  <a:tab pos="2239963" algn="l"/>
                  <a:tab pos="2560638" algn="l"/>
                  <a:tab pos="2879725" algn="l"/>
                  <a:tab pos="3200400" algn="l"/>
                  <a:tab pos="3521075" algn="l"/>
                  <a:tab pos="3840163" algn="l"/>
                </a:tabLst>
              </a:pPr>
              <a:r>
                <a:rPr lang="en-US" sz="28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8 execution units in out-of-order engine, each may issue an instruction each cycle.</a:t>
              </a:r>
            </a:p>
          </p:txBody>
        </p:sp>
        <p:sp>
          <p:nvSpPr>
            <p:cNvPr id="1432583" name="Line 7"/>
            <p:cNvSpPr>
              <a:spLocks noChangeShapeType="1"/>
            </p:cNvSpPr>
            <p:nvPr/>
          </p:nvSpPr>
          <p:spPr bwMode="auto">
            <a:xfrm>
              <a:off x="3198" y="1639"/>
              <a:ext cx="789" cy="8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med"/>
            </a:ln>
            <a:effectLst>
              <a:outerShdw blurRad="635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9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D8FA-5D8F-0D4A-B340-C36A84F3D51E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srgbClr val="FBBA03"/>
              </a:solidFill>
            </a:endParaRPr>
          </a:p>
        </p:txBody>
      </p:sp>
      <p:pic>
        <p:nvPicPr>
          <p:cNvPr id="1434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2700"/>
            <a:ext cx="8640763" cy="32654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434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5438" y="3279775"/>
            <a:ext cx="8475662" cy="34591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434628" name="Text Box 4"/>
          <p:cNvSpPr txBox="1">
            <a:spLocks noChangeArrowheads="1"/>
          </p:cNvSpPr>
          <p:nvPr/>
        </p:nvSpPr>
        <p:spPr bwMode="auto">
          <a:xfrm>
            <a:off x="1443038" y="2381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76199" dir="2700000" algn="ctr" rotWithShape="0">
              <a:schemeClr val="bg2">
                <a:alpha val="15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822325" eaLnBrk="1" hangingPunct="1">
              <a:spcBef>
                <a:spcPct val="0"/>
              </a:spcBef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3000" b="1">
                <a:solidFill>
                  <a:srgbClr val="0000FF"/>
                </a:solidFill>
                <a:latin typeface="Marker Felt" charset="0"/>
                <a:ea typeface="ＭＳ Ｐゴシック"/>
                <a:cs typeface="ＭＳ Ｐゴシック"/>
              </a:rPr>
              <a:t>Power 4</a:t>
            </a:r>
          </a:p>
        </p:txBody>
      </p:sp>
      <p:sp>
        <p:nvSpPr>
          <p:cNvPr id="1434629" name="Text Box 5"/>
          <p:cNvSpPr txBox="1">
            <a:spLocks noChangeArrowheads="1"/>
          </p:cNvSpPr>
          <p:nvPr/>
        </p:nvSpPr>
        <p:spPr bwMode="auto">
          <a:xfrm>
            <a:off x="1889125" y="328136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76199" dir="2700000" algn="ctr" rotWithShape="0">
              <a:schemeClr val="bg2">
                <a:alpha val="15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822325" eaLnBrk="1" hangingPunct="1">
              <a:spcBef>
                <a:spcPct val="0"/>
              </a:spcBef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</a:pPr>
            <a:r>
              <a:rPr lang="en-US" sz="3000" b="1">
                <a:solidFill>
                  <a:srgbClr val="0000FF"/>
                </a:solidFill>
                <a:latin typeface="Marker Felt" charset="0"/>
                <a:ea typeface="ＭＳ Ｐゴシック"/>
                <a:cs typeface="ＭＳ Ｐゴシック"/>
              </a:rPr>
              <a:t>Power 5</a:t>
            </a:r>
          </a:p>
        </p:txBody>
      </p:sp>
      <p:sp>
        <p:nvSpPr>
          <p:cNvPr id="1434630" name="Freeform 6"/>
          <p:cNvSpPr>
            <a:spLocks/>
          </p:cNvSpPr>
          <p:nvPr/>
        </p:nvSpPr>
        <p:spPr bwMode="auto">
          <a:xfrm>
            <a:off x="547688" y="4349750"/>
            <a:ext cx="727075" cy="725488"/>
          </a:xfrm>
          <a:custGeom>
            <a:avLst/>
            <a:gdLst/>
            <a:ahLst/>
            <a:cxnLst>
              <a:cxn ang="0">
                <a:pos x="7777" y="1334"/>
              </a:cxn>
              <a:cxn ang="0">
                <a:pos x="7777" y="7777"/>
              </a:cxn>
              <a:cxn ang="0">
                <a:pos x="1334" y="7777"/>
              </a:cxn>
              <a:cxn ang="0">
                <a:pos x="1334" y="1334"/>
              </a:cxn>
              <a:cxn ang="0">
                <a:pos x="7777" y="1334"/>
              </a:cxn>
              <a:cxn ang="0">
                <a:pos x="7777" y="1334"/>
              </a:cxn>
            </a:cxnLst>
            <a:rect l="0" t="0" r="r" b="b"/>
            <a:pathLst>
              <a:path w="9111" h="9111">
                <a:moveTo>
                  <a:pt x="7777" y="1334"/>
                </a:moveTo>
                <a:cubicBezTo>
                  <a:pt x="9556" y="3113"/>
                  <a:pt x="9556" y="5998"/>
                  <a:pt x="7777" y="7777"/>
                </a:cubicBezTo>
                <a:cubicBezTo>
                  <a:pt x="5998" y="9556"/>
                  <a:pt x="3113" y="9556"/>
                  <a:pt x="1334" y="7777"/>
                </a:cubicBezTo>
                <a:cubicBezTo>
                  <a:pt x="-445" y="5998"/>
                  <a:pt x="-445" y="3113"/>
                  <a:pt x="1334" y="1334"/>
                </a:cubicBezTo>
                <a:cubicBezTo>
                  <a:pt x="3113" y="-445"/>
                  <a:pt x="5998" y="-445"/>
                  <a:pt x="7777" y="1334"/>
                </a:cubicBezTo>
                <a:close/>
                <a:moveTo>
                  <a:pt x="7777" y="1334"/>
                </a:moveTo>
              </a:path>
            </a:pathLst>
          </a:custGeom>
          <a:noFill/>
          <a:ln w="38100">
            <a:solidFill>
              <a:srgbClr val="053DE8">
                <a:alpha val="54849"/>
              </a:srgbClr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34631" name="Freeform 7"/>
          <p:cNvSpPr>
            <a:spLocks/>
          </p:cNvSpPr>
          <p:nvPr/>
        </p:nvSpPr>
        <p:spPr bwMode="auto">
          <a:xfrm>
            <a:off x="1450975" y="4897438"/>
            <a:ext cx="727075" cy="725487"/>
          </a:xfrm>
          <a:custGeom>
            <a:avLst/>
            <a:gdLst/>
            <a:ahLst/>
            <a:cxnLst>
              <a:cxn ang="0">
                <a:pos x="7777" y="1334"/>
              </a:cxn>
              <a:cxn ang="0">
                <a:pos x="7777" y="7777"/>
              </a:cxn>
              <a:cxn ang="0">
                <a:pos x="1334" y="7777"/>
              </a:cxn>
              <a:cxn ang="0">
                <a:pos x="1334" y="1334"/>
              </a:cxn>
              <a:cxn ang="0">
                <a:pos x="7777" y="1334"/>
              </a:cxn>
              <a:cxn ang="0">
                <a:pos x="7777" y="1334"/>
              </a:cxn>
            </a:cxnLst>
            <a:rect l="0" t="0" r="r" b="b"/>
            <a:pathLst>
              <a:path w="9111" h="9111">
                <a:moveTo>
                  <a:pt x="7777" y="1334"/>
                </a:moveTo>
                <a:cubicBezTo>
                  <a:pt x="9556" y="3113"/>
                  <a:pt x="9556" y="5998"/>
                  <a:pt x="7777" y="7777"/>
                </a:cubicBezTo>
                <a:cubicBezTo>
                  <a:pt x="5998" y="9556"/>
                  <a:pt x="3113" y="9556"/>
                  <a:pt x="1334" y="7777"/>
                </a:cubicBezTo>
                <a:cubicBezTo>
                  <a:pt x="-445" y="5998"/>
                  <a:pt x="-445" y="3113"/>
                  <a:pt x="1334" y="1334"/>
                </a:cubicBezTo>
                <a:cubicBezTo>
                  <a:pt x="3113" y="-445"/>
                  <a:pt x="5998" y="-445"/>
                  <a:pt x="7777" y="1334"/>
                </a:cubicBezTo>
                <a:close/>
                <a:moveTo>
                  <a:pt x="7777" y="1334"/>
                </a:moveTo>
              </a:path>
            </a:pathLst>
          </a:custGeom>
          <a:noFill/>
          <a:ln w="38100">
            <a:solidFill>
              <a:srgbClr val="053DE8">
                <a:alpha val="54849"/>
              </a:srgbClr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34632" name="Line 8"/>
          <p:cNvSpPr>
            <a:spLocks noChangeShapeType="1"/>
          </p:cNvSpPr>
          <p:nvPr/>
        </p:nvSpPr>
        <p:spPr bwMode="auto">
          <a:xfrm rot="10800000" flipH="1">
            <a:off x="501650" y="5086350"/>
            <a:ext cx="285750" cy="4683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34633" name="Line 9"/>
          <p:cNvSpPr>
            <a:spLocks noChangeShapeType="1"/>
          </p:cNvSpPr>
          <p:nvPr/>
        </p:nvSpPr>
        <p:spPr bwMode="auto">
          <a:xfrm rot="10800000" flipH="1">
            <a:off x="479425" y="5372100"/>
            <a:ext cx="903288" cy="2063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34634" name="Freeform 10"/>
          <p:cNvSpPr>
            <a:spLocks/>
          </p:cNvSpPr>
          <p:nvPr/>
        </p:nvSpPr>
        <p:spPr bwMode="auto">
          <a:xfrm>
            <a:off x="8058150" y="4510088"/>
            <a:ext cx="725488" cy="725487"/>
          </a:xfrm>
          <a:custGeom>
            <a:avLst/>
            <a:gdLst/>
            <a:ahLst/>
            <a:cxnLst>
              <a:cxn ang="0">
                <a:pos x="7777" y="1334"/>
              </a:cxn>
              <a:cxn ang="0">
                <a:pos x="7777" y="7777"/>
              </a:cxn>
              <a:cxn ang="0">
                <a:pos x="1334" y="7777"/>
              </a:cxn>
              <a:cxn ang="0">
                <a:pos x="1334" y="1334"/>
              </a:cxn>
              <a:cxn ang="0">
                <a:pos x="7777" y="1334"/>
              </a:cxn>
              <a:cxn ang="0">
                <a:pos x="7777" y="1334"/>
              </a:cxn>
            </a:cxnLst>
            <a:rect l="0" t="0" r="r" b="b"/>
            <a:pathLst>
              <a:path w="9111" h="9111">
                <a:moveTo>
                  <a:pt x="7777" y="1334"/>
                </a:moveTo>
                <a:cubicBezTo>
                  <a:pt x="9556" y="3113"/>
                  <a:pt x="9556" y="5998"/>
                  <a:pt x="7777" y="7777"/>
                </a:cubicBezTo>
                <a:cubicBezTo>
                  <a:pt x="5998" y="9556"/>
                  <a:pt x="3113" y="9556"/>
                  <a:pt x="1334" y="7777"/>
                </a:cubicBezTo>
                <a:cubicBezTo>
                  <a:pt x="-445" y="5998"/>
                  <a:pt x="-445" y="3113"/>
                  <a:pt x="1334" y="1334"/>
                </a:cubicBezTo>
                <a:cubicBezTo>
                  <a:pt x="3113" y="-445"/>
                  <a:pt x="5998" y="-445"/>
                  <a:pt x="7777" y="1334"/>
                </a:cubicBezTo>
                <a:close/>
                <a:moveTo>
                  <a:pt x="7777" y="1334"/>
                </a:moveTo>
              </a:path>
            </a:pathLst>
          </a:custGeom>
          <a:noFill/>
          <a:ln w="38100">
            <a:solidFill>
              <a:srgbClr val="053DE8">
                <a:alpha val="54849"/>
              </a:srgbClr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34635" name="Line 11"/>
          <p:cNvSpPr>
            <a:spLocks noChangeShapeType="1"/>
          </p:cNvSpPr>
          <p:nvPr/>
        </p:nvSpPr>
        <p:spPr bwMode="auto">
          <a:xfrm>
            <a:off x="8401050" y="4000500"/>
            <a:ext cx="0" cy="4683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34636" name="Text Box 12"/>
          <p:cNvSpPr txBox="1">
            <a:spLocks noChangeArrowheads="1"/>
          </p:cNvSpPr>
          <p:nvPr/>
        </p:nvSpPr>
        <p:spPr bwMode="auto">
          <a:xfrm>
            <a:off x="381000" y="5638800"/>
            <a:ext cx="2951163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ＭＳ Ｐゴシック"/>
                <a:cs typeface="ＭＳ Ｐゴシック"/>
              </a:rPr>
              <a:t>2 fetch (PC),</a:t>
            </a:r>
            <a:br>
              <a:rPr lang="en-US" sz="2800" b="1" dirty="0">
                <a:solidFill>
                  <a:srgbClr val="0000FF"/>
                </a:solidFill>
                <a:ea typeface="ＭＳ Ｐゴシック"/>
                <a:cs typeface="ＭＳ Ｐゴシック"/>
              </a:rPr>
            </a:br>
            <a:r>
              <a:rPr lang="en-US" sz="2800" b="1" dirty="0">
                <a:solidFill>
                  <a:srgbClr val="0000FF"/>
                </a:solidFill>
                <a:ea typeface="ＭＳ Ｐゴシック"/>
                <a:cs typeface="ＭＳ Ｐゴシック"/>
              </a:rPr>
              <a:t>2 initial decodes</a:t>
            </a:r>
          </a:p>
        </p:txBody>
      </p:sp>
      <p:sp>
        <p:nvSpPr>
          <p:cNvPr id="1434637" name="Text Box 13"/>
          <p:cNvSpPr txBox="1">
            <a:spLocks noChangeArrowheads="1"/>
          </p:cNvSpPr>
          <p:nvPr/>
        </p:nvSpPr>
        <p:spPr bwMode="auto">
          <a:xfrm>
            <a:off x="7162800" y="2971800"/>
            <a:ext cx="22256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ea typeface="ＭＳ Ｐゴシック"/>
                <a:cs typeface="ＭＳ Ｐゴシック"/>
              </a:rPr>
              <a:t>2 commits (architected register sets)</a:t>
            </a:r>
          </a:p>
        </p:txBody>
      </p:sp>
    </p:spTree>
    <p:extLst>
      <p:ext uri="{BB962C8B-B14F-4D97-AF65-F5344CB8AC3E}">
        <p14:creationId xmlns:p14="http://schemas.microsoft.com/office/powerpoint/2010/main" val="45223791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/>
              <a:t>Power 5 data flow ...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E1CB-079D-7141-A023-2A53DA86C0FA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srgbClr val="FBBA03"/>
              </a:solidFill>
            </a:endParaRPr>
          </a:p>
        </p:txBody>
      </p:sp>
      <p:pic>
        <p:nvPicPr>
          <p:cNvPr id="1436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8" y="1474788"/>
            <a:ext cx="9036050" cy="3478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436676" name="Text Box 4"/>
          <p:cNvSpPr txBox="1">
            <a:spLocks noChangeArrowheads="1"/>
          </p:cNvSpPr>
          <p:nvPr/>
        </p:nvSpPr>
        <p:spPr bwMode="auto">
          <a:xfrm>
            <a:off x="304800" y="5181600"/>
            <a:ext cx="8474075" cy="1373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Why only 2 threads? With 4, one of the shared resources (physical registers, cache, memory bandwidth) would be prone to bottleneck </a:t>
            </a:r>
          </a:p>
        </p:txBody>
      </p:sp>
      <p:pic>
        <p:nvPicPr>
          <p:cNvPr id="14366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0"/>
            <a:ext cx="2667000" cy="177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421339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Performance of SMT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Pentium-4 Extreme SMT yields 1.01 speedup for </a:t>
            </a:r>
            <a:r>
              <a:rPr lang="en-US" sz="2400" dirty="0" err="1"/>
              <a:t>SPECint_rate</a:t>
            </a:r>
            <a:r>
              <a:rPr lang="en-US" sz="2400" dirty="0"/>
              <a:t> benchmark and 1.07 for </a:t>
            </a:r>
            <a:r>
              <a:rPr lang="en-US" sz="2400" dirty="0" err="1"/>
              <a:t>SPECfp_rate</a:t>
            </a:r>
            <a:endParaRPr lang="en-US" sz="2400" dirty="0"/>
          </a:p>
          <a:p>
            <a:pPr lvl="1"/>
            <a:r>
              <a:rPr lang="en-US" sz="2000" dirty="0"/>
              <a:t>Pentium-4 is dual-threaded SMT</a:t>
            </a:r>
          </a:p>
          <a:p>
            <a:pPr lvl="1"/>
            <a:r>
              <a:rPr lang="en-US" sz="2000" dirty="0" err="1"/>
              <a:t>SPECRate</a:t>
            </a:r>
            <a:r>
              <a:rPr lang="en-US" sz="2000" dirty="0"/>
              <a:t> requires that each SPEC benchmark be run against a vendor-selected number of copies of the same benchmark</a:t>
            </a:r>
          </a:p>
          <a:p>
            <a:r>
              <a:rPr lang="en-US" sz="2400" dirty="0"/>
              <a:t>Running on Pentium-4 each of 26 SPEC benchmarks paired with every other (26</a:t>
            </a:r>
            <a:r>
              <a:rPr lang="en-US" sz="2400" baseline="30000" dirty="0"/>
              <a:t>2</a:t>
            </a:r>
            <a:r>
              <a:rPr lang="en-US" sz="2400" dirty="0"/>
              <a:t> runs) speed-ups from 0.90 to 1.58; average was 1.20</a:t>
            </a:r>
          </a:p>
          <a:p>
            <a:r>
              <a:rPr lang="en-US" sz="2400" dirty="0"/>
              <a:t>Power 5, 8-processor server 1.23 faster for </a:t>
            </a:r>
            <a:r>
              <a:rPr lang="en-US" sz="2400" dirty="0" err="1"/>
              <a:t>SPECint_rate</a:t>
            </a:r>
            <a:r>
              <a:rPr lang="en-US" sz="2400" dirty="0"/>
              <a:t> with SMT, 1.16 faster for </a:t>
            </a:r>
            <a:r>
              <a:rPr lang="en-US" sz="2400" dirty="0" err="1"/>
              <a:t>SPECfp_rate</a:t>
            </a:r>
            <a:endParaRPr lang="en-US" sz="2400" dirty="0"/>
          </a:p>
          <a:p>
            <a:r>
              <a:rPr lang="en-US" sz="2400" dirty="0"/>
              <a:t>Power 5 running 2 copies of each app speedup between 0.89 and 1.41</a:t>
            </a:r>
          </a:p>
          <a:p>
            <a:pPr lvl="1"/>
            <a:r>
              <a:rPr lang="en-US" sz="2000" dirty="0"/>
              <a:t>Most gained some</a:t>
            </a:r>
          </a:p>
          <a:p>
            <a:pPr lvl="1"/>
            <a:r>
              <a:rPr lang="en-US" sz="2000" dirty="0" err="1"/>
              <a:t>Fl.Pt</a:t>
            </a:r>
            <a:r>
              <a:rPr lang="en-US" sz="2000" dirty="0"/>
              <a:t>. apps had most cache conflicts and least gains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177-75A7-A045-A679-BF8B112ADC38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62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B91F13-1798-5845-83AF-0BA55A2D7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66" y="977591"/>
            <a:ext cx="7068026" cy="5054600"/>
          </a:xfrm>
          <a:prstGeom prst="rect">
            <a:avLst/>
          </a:prstGeom>
        </p:spPr>
      </p:pic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4328" y="152400"/>
            <a:ext cx="7980720" cy="736600"/>
          </a:xfrm>
        </p:spPr>
        <p:txBody>
          <a:bodyPr/>
          <a:lstStyle/>
          <a:p>
            <a:r>
              <a:rPr lang="en-US" dirty="0"/>
              <a:t>SMT Performance: Application Interaction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177-75A7-A045-A679-BF8B112ADC38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172D4-ACBE-FD46-A8B4-90AFB7F7E575}"/>
              </a:ext>
            </a:extLst>
          </p:cNvPr>
          <p:cNvSpPr txBox="1"/>
          <p:nvPr/>
        </p:nvSpPr>
        <p:spPr>
          <a:xfrm>
            <a:off x="800995" y="6453773"/>
            <a:ext cx="7800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Bulpin</a:t>
            </a:r>
            <a:r>
              <a:rPr lang="en-US" dirty="0">
                <a:solidFill>
                  <a:srgbClr val="000000"/>
                </a:solidFill>
              </a:rPr>
              <a:t> et al, “</a:t>
            </a:r>
            <a:r>
              <a:rPr lang="en-US" i="1" dirty="0">
                <a:solidFill>
                  <a:srgbClr val="000000"/>
                </a:solidFill>
              </a:rPr>
              <a:t>Multiprogramming Performance of Pentium 4 with Hyper-Threading”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DA569-9BF6-B74A-8766-CF0F4DF1D602}"/>
              </a:ext>
            </a:extLst>
          </p:cNvPr>
          <p:cNvSpPr/>
          <p:nvPr/>
        </p:nvSpPr>
        <p:spPr>
          <a:xfrm>
            <a:off x="2230016" y="2631233"/>
            <a:ext cx="4277094" cy="349016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2FAFC-A825-484F-A3A8-1BB33A3CA994}"/>
              </a:ext>
            </a:extLst>
          </p:cNvPr>
          <p:cNvSpPr/>
          <p:nvPr/>
        </p:nvSpPr>
        <p:spPr>
          <a:xfrm>
            <a:off x="2232560" y="1796661"/>
            <a:ext cx="4277095" cy="63778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EB990-AC4A-6847-BCA1-D61390297135}"/>
              </a:ext>
            </a:extLst>
          </p:cNvPr>
          <p:cNvSpPr txBox="1"/>
          <p:nvPr/>
        </p:nvSpPr>
        <p:spPr>
          <a:xfrm>
            <a:off x="6104295" y="4489103"/>
            <a:ext cx="2370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long as they aren’t banging on the L2 too.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221A5-AA17-7D4D-862D-2D53BCEE7490}"/>
              </a:ext>
            </a:extLst>
          </p:cNvPr>
          <p:cNvCxnSpPr/>
          <p:nvPr/>
        </p:nvCxnSpPr>
        <p:spPr bwMode="auto">
          <a:xfrm>
            <a:off x="1066800" y="1905000"/>
            <a:ext cx="533400" cy="609600"/>
          </a:xfrm>
          <a:prstGeom prst="straightConnector1">
            <a:avLst/>
          </a:prstGeom>
          <a:solidFill>
            <a:schemeClr val="bg1"/>
          </a:solidFill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DF37E9-B44C-4E4F-AB87-A52EC348FA5F}"/>
              </a:ext>
            </a:extLst>
          </p:cNvPr>
          <p:cNvSpPr txBox="1"/>
          <p:nvPr/>
        </p:nvSpPr>
        <p:spPr>
          <a:xfrm>
            <a:off x="2654558" y="2730885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affected by other programs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29C3E4-F65F-7E46-B671-79767861C30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606401" y="2635855"/>
            <a:ext cx="1175399" cy="1720245"/>
          </a:xfrm>
          <a:prstGeom prst="straightConnector1">
            <a:avLst/>
          </a:prstGeom>
          <a:solidFill>
            <a:schemeClr val="bg1"/>
          </a:solidFill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2636F5-C0AF-D44B-AEFA-CE17E2B7E02C}"/>
              </a:ext>
            </a:extLst>
          </p:cNvPr>
          <p:cNvSpPr txBox="1"/>
          <p:nvPr/>
        </p:nvSpPr>
        <p:spPr>
          <a:xfrm>
            <a:off x="-59288" y="685800"/>
            <a:ext cx="2175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favorite benchmark from Lab2</a:t>
            </a:r>
          </a:p>
        </p:txBody>
      </p:sp>
    </p:spTree>
    <p:extLst>
      <p:ext uri="{BB962C8B-B14F-4D97-AF65-F5344CB8AC3E}">
        <p14:creationId xmlns:p14="http://schemas.microsoft.com/office/powerpoint/2010/main" val="23516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/>
      <p:bldP spid="18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ECE48A2-2EE8-D144-88F4-AD39E485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66" y="977591"/>
            <a:ext cx="7068026" cy="5054600"/>
          </a:xfrm>
          <a:prstGeom prst="rect">
            <a:avLst/>
          </a:prstGeom>
        </p:spPr>
      </p:pic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0032" y="152400"/>
            <a:ext cx="7729312" cy="736600"/>
          </a:xfrm>
        </p:spPr>
        <p:txBody>
          <a:bodyPr/>
          <a:lstStyle/>
          <a:p>
            <a:r>
              <a:rPr lang="en-US" dirty="0"/>
              <a:t>SMT Performance: Application Interaction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177-75A7-A045-A679-BF8B112ADC38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172D4-ACBE-FD46-A8B4-90AFB7F7E575}"/>
              </a:ext>
            </a:extLst>
          </p:cNvPr>
          <p:cNvSpPr txBox="1"/>
          <p:nvPr/>
        </p:nvSpPr>
        <p:spPr>
          <a:xfrm>
            <a:off x="800995" y="6453773"/>
            <a:ext cx="754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Bulpin</a:t>
            </a:r>
            <a:r>
              <a:rPr lang="en-US" dirty="0">
                <a:solidFill>
                  <a:srgbClr val="000000"/>
                </a:solidFill>
              </a:rPr>
              <a:t> et al, “</a:t>
            </a:r>
            <a:r>
              <a:rPr lang="en-US" i="1" dirty="0">
                <a:solidFill>
                  <a:srgbClr val="000000"/>
                </a:solidFill>
              </a:rPr>
              <a:t>Multiprogramming Performance of Pentium 4 with Hyper-Threading”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2FAFC-A825-484F-A3A8-1BB33A3CA994}"/>
              </a:ext>
            </a:extLst>
          </p:cNvPr>
          <p:cNvSpPr/>
          <p:nvPr/>
        </p:nvSpPr>
        <p:spPr>
          <a:xfrm>
            <a:off x="2237529" y="2611015"/>
            <a:ext cx="648740" cy="350986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221A5-AA17-7D4D-862D-2D53BCEE7490}"/>
              </a:ext>
            </a:extLst>
          </p:cNvPr>
          <p:cNvCxnSpPr/>
          <p:nvPr/>
        </p:nvCxnSpPr>
        <p:spPr bwMode="auto">
          <a:xfrm>
            <a:off x="1066800" y="1905000"/>
            <a:ext cx="533400" cy="609600"/>
          </a:xfrm>
          <a:prstGeom prst="straightConnector1">
            <a:avLst/>
          </a:prstGeom>
          <a:solidFill>
            <a:schemeClr val="bg1"/>
          </a:solidFill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DD3E7E-FCA4-454A-9285-9EA3734058E5}"/>
              </a:ext>
            </a:extLst>
          </p:cNvPr>
          <p:cNvSpPr/>
          <p:nvPr/>
        </p:nvSpPr>
        <p:spPr>
          <a:xfrm>
            <a:off x="3040224" y="1825689"/>
            <a:ext cx="3512976" cy="59093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57B17-8EE6-654A-8B83-5CFF074793F9}"/>
              </a:ext>
            </a:extLst>
          </p:cNvPr>
          <p:cNvSpPr/>
          <p:nvPr/>
        </p:nvSpPr>
        <p:spPr>
          <a:xfrm>
            <a:off x="3057523" y="2611015"/>
            <a:ext cx="3495677" cy="35103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401477-21B7-8543-9130-69F2FA84EB17}"/>
              </a:ext>
            </a:extLst>
          </p:cNvPr>
          <p:cNvSpPr/>
          <p:nvPr/>
        </p:nvSpPr>
        <p:spPr>
          <a:xfrm>
            <a:off x="2294163" y="1837133"/>
            <a:ext cx="582775" cy="60748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30C15-37B6-EA46-AE18-E626CC8AC0E4}"/>
              </a:ext>
            </a:extLst>
          </p:cNvPr>
          <p:cNvSpPr txBox="1"/>
          <p:nvPr/>
        </p:nvSpPr>
        <p:spPr>
          <a:xfrm>
            <a:off x="3588981" y="4191000"/>
            <a:ext cx="151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Doesn’t play nice 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B97BD1-46C5-F449-A9FD-3C0C018C3BC6}"/>
              </a:ext>
            </a:extLst>
          </p:cNvPr>
          <p:cNvSpPr/>
          <p:nvPr/>
        </p:nvSpPr>
        <p:spPr bwMode="auto">
          <a:xfrm>
            <a:off x="3118984" y="2696621"/>
            <a:ext cx="388420" cy="3323179"/>
          </a:xfrm>
          <a:prstGeom prst="rightBrace">
            <a:avLst>
              <a:gd name="adj1" fmla="val 8333"/>
              <a:gd name="adj2" fmla="val 50284"/>
            </a:avLst>
          </a:prstGeom>
          <a:solidFill>
            <a:schemeClr val="bg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BB72A-A57E-1D4F-BB0E-B79B7C2562EB}"/>
              </a:ext>
            </a:extLst>
          </p:cNvPr>
          <p:cNvSpPr txBox="1"/>
          <p:nvPr/>
        </p:nvSpPr>
        <p:spPr>
          <a:xfrm>
            <a:off x="-59288" y="685800"/>
            <a:ext cx="2175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favorite benchmark from Lab2</a:t>
            </a:r>
          </a:p>
        </p:txBody>
      </p:sp>
    </p:spTree>
    <p:extLst>
      <p:ext uri="{BB962C8B-B14F-4D97-AF65-F5344CB8AC3E}">
        <p14:creationId xmlns:p14="http://schemas.microsoft.com/office/powerpoint/2010/main" val="1581496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0105F19-2681-DB41-94A6-14BFA375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66" y="977591"/>
            <a:ext cx="7068026" cy="5054600"/>
          </a:xfrm>
          <a:prstGeom prst="rect">
            <a:avLst/>
          </a:prstGeom>
        </p:spPr>
      </p:pic>
      <p:sp>
        <p:nvSpPr>
          <p:cNvPr id="144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9177-75A7-A045-A679-BF8B112ADC38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172D4-ACBE-FD46-A8B4-90AFB7F7E575}"/>
              </a:ext>
            </a:extLst>
          </p:cNvPr>
          <p:cNvSpPr txBox="1"/>
          <p:nvPr/>
        </p:nvSpPr>
        <p:spPr>
          <a:xfrm>
            <a:off x="800995" y="6453773"/>
            <a:ext cx="754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Bulpin</a:t>
            </a:r>
            <a:r>
              <a:rPr lang="en-US" dirty="0">
                <a:solidFill>
                  <a:srgbClr val="000000"/>
                </a:solidFill>
              </a:rPr>
              <a:t> et al, “</a:t>
            </a:r>
            <a:r>
              <a:rPr lang="en-US" i="1" dirty="0">
                <a:solidFill>
                  <a:srgbClr val="000000"/>
                </a:solidFill>
              </a:rPr>
              <a:t>Multiprogramming Performance of Pentium 4 with Hyper-Threading”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57B17-8EE6-654A-8B83-5CFF074793F9}"/>
              </a:ext>
            </a:extLst>
          </p:cNvPr>
          <p:cNvSpPr/>
          <p:nvPr/>
        </p:nvSpPr>
        <p:spPr>
          <a:xfrm>
            <a:off x="2240514" y="4691694"/>
            <a:ext cx="4262924" cy="137631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5FD28A-DFDF-8B4D-917E-0A5E238B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2400"/>
            <a:ext cx="8251826" cy="736600"/>
          </a:xfrm>
        </p:spPr>
        <p:txBody>
          <a:bodyPr/>
          <a:lstStyle/>
          <a:p>
            <a:r>
              <a:rPr lang="en-US" dirty="0"/>
              <a:t>SMT Performance: Application Interaction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A5623E-FF99-2B45-9A71-87F5E757135E}"/>
              </a:ext>
            </a:extLst>
          </p:cNvPr>
          <p:cNvSpPr/>
          <p:nvPr/>
        </p:nvSpPr>
        <p:spPr>
          <a:xfrm>
            <a:off x="2214076" y="2612571"/>
            <a:ext cx="4261369" cy="18941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84BD64-5C8B-284C-A6F9-82426FAF53BB}"/>
              </a:ext>
            </a:extLst>
          </p:cNvPr>
          <p:cNvSpPr/>
          <p:nvPr/>
        </p:nvSpPr>
        <p:spPr>
          <a:xfrm>
            <a:off x="2230405" y="1806843"/>
            <a:ext cx="4254371" cy="62792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B297524-01F5-D740-843F-39DF387594C2}"/>
              </a:ext>
            </a:extLst>
          </p:cNvPr>
          <p:cNvSpPr/>
          <p:nvPr/>
        </p:nvSpPr>
        <p:spPr bwMode="auto">
          <a:xfrm rot="5400000">
            <a:off x="4194064" y="2816336"/>
            <a:ext cx="419582" cy="4235710"/>
          </a:xfrm>
          <a:prstGeom prst="rightBrace">
            <a:avLst>
              <a:gd name="adj1" fmla="val 8333"/>
              <a:gd name="adj2" fmla="val 50284"/>
            </a:avLst>
          </a:prstGeom>
          <a:solidFill>
            <a:schemeClr val="bg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B0FFB-9BA0-CF43-9264-4B4269505691}"/>
              </a:ext>
            </a:extLst>
          </p:cNvPr>
          <p:cNvSpPr txBox="1"/>
          <p:nvPr/>
        </p:nvSpPr>
        <p:spPr>
          <a:xfrm>
            <a:off x="2176758" y="5197462"/>
            <a:ext cx="4376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sensitive to second program</a:t>
            </a:r>
          </a:p>
        </p:txBody>
      </p:sp>
    </p:spTree>
    <p:extLst>
      <p:ext uri="{BB962C8B-B14F-4D97-AF65-F5344CB8AC3E}">
        <p14:creationId xmlns:p14="http://schemas.microsoft.com/office/powerpoint/2010/main" val="3635718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Icount Choosing Policy</a:t>
            </a:r>
          </a:p>
        </p:txBody>
      </p:sp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734E-4BDE-8C46-B748-6C49036A2735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1453059" name="Group 3"/>
          <p:cNvGrpSpPr>
            <a:grpSpLocks/>
          </p:cNvGrpSpPr>
          <p:nvPr/>
        </p:nvGrpSpPr>
        <p:grpSpPr bwMode="auto">
          <a:xfrm>
            <a:off x="1836738" y="2117725"/>
            <a:ext cx="5227637" cy="3249613"/>
            <a:chOff x="1029" y="1263"/>
            <a:chExt cx="3399" cy="2296"/>
          </a:xfrm>
        </p:grpSpPr>
        <p:sp>
          <p:nvSpPr>
            <p:cNvPr id="1453060" name="Rectangle 4"/>
            <p:cNvSpPr>
              <a:spLocks noChangeArrowheads="1"/>
            </p:cNvSpPr>
            <p:nvPr/>
          </p:nvSpPr>
          <p:spPr bwMode="auto">
            <a:xfrm flipH="1">
              <a:off x="2733" y="2051"/>
              <a:ext cx="88" cy="2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61" name="Rectangle 5"/>
            <p:cNvSpPr>
              <a:spLocks noChangeArrowheads="1"/>
            </p:cNvSpPr>
            <p:nvPr/>
          </p:nvSpPr>
          <p:spPr bwMode="auto">
            <a:xfrm flipH="1">
              <a:off x="2644" y="2051"/>
              <a:ext cx="89" cy="219"/>
            </a:xfrm>
            <a:prstGeom prst="rect">
              <a:avLst/>
            </a:prstGeom>
            <a:solidFill>
              <a:srgbClr val="51D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62" name="Rectangle 6"/>
            <p:cNvSpPr>
              <a:spLocks noChangeArrowheads="1"/>
            </p:cNvSpPr>
            <p:nvPr/>
          </p:nvSpPr>
          <p:spPr bwMode="auto">
            <a:xfrm flipH="1">
              <a:off x="2556" y="2051"/>
              <a:ext cx="88" cy="2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63" name="Rectangle 7"/>
            <p:cNvSpPr>
              <a:spLocks noChangeArrowheads="1"/>
            </p:cNvSpPr>
            <p:nvPr/>
          </p:nvSpPr>
          <p:spPr bwMode="auto">
            <a:xfrm flipH="1">
              <a:off x="2467" y="2051"/>
              <a:ext cx="89" cy="219"/>
            </a:xfrm>
            <a:prstGeom prst="rect">
              <a:avLst/>
            </a:prstGeom>
            <a:solidFill>
              <a:srgbClr val="51D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64" name="Rectangle 8"/>
            <p:cNvSpPr>
              <a:spLocks noChangeArrowheads="1"/>
            </p:cNvSpPr>
            <p:nvPr/>
          </p:nvSpPr>
          <p:spPr bwMode="auto">
            <a:xfrm flipH="1">
              <a:off x="2821" y="2051"/>
              <a:ext cx="88" cy="219"/>
            </a:xfrm>
            <a:prstGeom prst="rect">
              <a:avLst/>
            </a:prstGeom>
            <a:solidFill>
              <a:srgbClr val="51D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grpSp>
          <p:nvGrpSpPr>
            <p:cNvPr id="1453065" name="Group 9"/>
            <p:cNvGrpSpPr>
              <a:grpSpLocks/>
            </p:cNvGrpSpPr>
            <p:nvPr/>
          </p:nvGrpSpPr>
          <p:grpSpPr bwMode="auto">
            <a:xfrm flipH="1">
              <a:off x="2467" y="1832"/>
              <a:ext cx="531" cy="219"/>
              <a:chOff x="2702" y="2598"/>
              <a:chExt cx="390" cy="144"/>
            </a:xfrm>
          </p:grpSpPr>
          <p:sp>
            <p:nvSpPr>
              <p:cNvPr id="1453066" name="Rectangle 10"/>
              <p:cNvSpPr>
                <a:spLocks noChangeArrowheads="1"/>
              </p:cNvSpPr>
              <p:nvPr/>
            </p:nvSpPr>
            <p:spPr bwMode="auto">
              <a:xfrm>
                <a:off x="2832" y="2598"/>
                <a:ext cx="65" cy="144"/>
              </a:xfrm>
              <a:prstGeom prst="rect">
                <a:avLst/>
              </a:prstGeom>
              <a:solidFill>
                <a:srgbClr val="51D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067" name="Rectangle 11"/>
              <p:cNvSpPr>
                <a:spLocks noChangeArrowheads="1"/>
              </p:cNvSpPr>
              <p:nvPr/>
            </p:nvSpPr>
            <p:spPr bwMode="auto">
              <a:xfrm>
                <a:off x="2897" y="2598"/>
                <a:ext cx="65" cy="144"/>
              </a:xfrm>
              <a:prstGeom prst="rect">
                <a:avLst/>
              </a:prstGeom>
              <a:gradFill rotWithShape="0">
                <a:gsLst>
                  <a:gs pos="0">
                    <a:srgbClr val="F10534"/>
                  </a:gs>
                  <a:gs pos="100000">
                    <a:srgbClr val="F10534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068" name="Rectangle 12"/>
              <p:cNvSpPr>
                <a:spLocks noChangeArrowheads="1"/>
              </p:cNvSpPr>
              <p:nvPr/>
            </p:nvSpPr>
            <p:spPr bwMode="auto">
              <a:xfrm>
                <a:off x="2962" y="2598"/>
                <a:ext cx="65" cy="144"/>
              </a:xfrm>
              <a:prstGeom prst="rect">
                <a:avLst/>
              </a:prstGeom>
              <a:solidFill>
                <a:srgbClr val="51D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069" name="Rectangle 13"/>
              <p:cNvSpPr>
                <a:spLocks noChangeArrowheads="1"/>
              </p:cNvSpPr>
              <p:nvPr/>
            </p:nvSpPr>
            <p:spPr bwMode="auto">
              <a:xfrm>
                <a:off x="3027" y="2598"/>
                <a:ext cx="65" cy="144"/>
              </a:xfrm>
              <a:prstGeom prst="rect">
                <a:avLst/>
              </a:prstGeom>
              <a:gradFill rotWithShape="0">
                <a:gsLst>
                  <a:gs pos="0">
                    <a:srgbClr val="F10534"/>
                  </a:gs>
                  <a:gs pos="100000">
                    <a:srgbClr val="F10534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070" name="Rectangle 14"/>
              <p:cNvSpPr>
                <a:spLocks noChangeArrowheads="1"/>
              </p:cNvSpPr>
              <p:nvPr/>
            </p:nvSpPr>
            <p:spPr bwMode="auto">
              <a:xfrm>
                <a:off x="2767" y="2598"/>
                <a:ext cx="65" cy="14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071" name="Rectangle 15"/>
              <p:cNvSpPr>
                <a:spLocks noChangeArrowheads="1"/>
              </p:cNvSpPr>
              <p:nvPr/>
            </p:nvSpPr>
            <p:spPr bwMode="auto">
              <a:xfrm>
                <a:off x="2702" y="2598"/>
                <a:ext cx="65" cy="144"/>
              </a:xfrm>
              <a:prstGeom prst="rect">
                <a:avLst/>
              </a:prstGeom>
              <a:gradFill rotWithShape="0">
                <a:gsLst>
                  <a:gs pos="0">
                    <a:srgbClr val="F10534"/>
                  </a:gs>
                  <a:gs pos="100000">
                    <a:srgbClr val="F10534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453072" name="Rectangle 16"/>
            <p:cNvSpPr>
              <a:spLocks noChangeArrowheads="1"/>
            </p:cNvSpPr>
            <p:nvPr/>
          </p:nvSpPr>
          <p:spPr bwMode="auto">
            <a:xfrm flipH="1">
              <a:off x="2909" y="2051"/>
              <a:ext cx="89" cy="219"/>
            </a:xfrm>
            <a:prstGeom prst="rect">
              <a:avLst/>
            </a:prstGeom>
            <a:solidFill>
              <a:srgbClr val="FAFD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73" name="Rectangle 17"/>
            <p:cNvSpPr>
              <a:spLocks noChangeArrowheads="1"/>
            </p:cNvSpPr>
            <p:nvPr/>
          </p:nvSpPr>
          <p:spPr bwMode="auto">
            <a:xfrm flipH="1">
              <a:off x="2733" y="1609"/>
              <a:ext cx="88" cy="219"/>
            </a:xfrm>
            <a:prstGeom prst="rect">
              <a:avLst/>
            </a:prstGeom>
            <a:solidFill>
              <a:srgbClr val="51D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74" name="Rectangle 18"/>
            <p:cNvSpPr>
              <a:spLocks noChangeArrowheads="1"/>
            </p:cNvSpPr>
            <p:nvPr/>
          </p:nvSpPr>
          <p:spPr bwMode="auto">
            <a:xfrm flipH="1">
              <a:off x="2644" y="1609"/>
              <a:ext cx="89" cy="219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F10534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75" name="Rectangle 19"/>
            <p:cNvSpPr>
              <a:spLocks noChangeArrowheads="1"/>
            </p:cNvSpPr>
            <p:nvPr/>
          </p:nvSpPr>
          <p:spPr bwMode="auto">
            <a:xfrm flipH="1">
              <a:off x="2556" y="1609"/>
              <a:ext cx="88" cy="219"/>
            </a:xfrm>
            <a:prstGeom prst="rect">
              <a:avLst/>
            </a:prstGeom>
            <a:solidFill>
              <a:srgbClr val="51D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76" name="Rectangle 20"/>
            <p:cNvSpPr>
              <a:spLocks noChangeArrowheads="1"/>
            </p:cNvSpPr>
            <p:nvPr/>
          </p:nvSpPr>
          <p:spPr bwMode="auto">
            <a:xfrm flipH="1">
              <a:off x="2467" y="1609"/>
              <a:ext cx="89" cy="219"/>
            </a:xfrm>
            <a:prstGeom prst="rect">
              <a:avLst/>
            </a:prstGeom>
            <a:solidFill>
              <a:srgbClr val="FAFD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77" name="Rectangle 21"/>
            <p:cNvSpPr>
              <a:spLocks noChangeArrowheads="1"/>
            </p:cNvSpPr>
            <p:nvPr/>
          </p:nvSpPr>
          <p:spPr bwMode="auto">
            <a:xfrm flipH="1">
              <a:off x="2821" y="1609"/>
              <a:ext cx="88" cy="2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78" name="Rectangle 22"/>
            <p:cNvSpPr>
              <a:spLocks noChangeArrowheads="1"/>
            </p:cNvSpPr>
            <p:nvPr/>
          </p:nvSpPr>
          <p:spPr bwMode="auto">
            <a:xfrm flipH="1">
              <a:off x="2909" y="1609"/>
              <a:ext cx="89" cy="219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F10534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79" name="Line 23"/>
            <p:cNvSpPr>
              <a:spLocks noChangeShapeType="1"/>
            </p:cNvSpPr>
            <p:nvPr/>
          </p:nvSpPr>
          <p:spPr bwMode="auto">
            <a:xfrm flipV="1">
              <a:off x="2044" y="1940"/>
              <a:ext cx="424" cy="1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80" name="Rectangle 24"/>
            <p:cNvSpPr>
              <a:spLocks noChangeArrowheads="1"/>
            </p:cNvSpPr>
            <p:nvPr/>
          </p:nvSpPr>
          <p:spPr bwMode="auto">
            <a:xfrm>
              <a:off x="3622" y="2050"/>
              <a:ext cx="89" cy="2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81" name="Rectangle 25"/>
            <p:cNvSpPr>
              <a:spLocks noChangeArrowheads="1"/>
            </p:cNvSpPr>
            <p:nvPr/>
          </p:nvSpPr>
          <p:spPr bwMode="auto">
            <a:xfrm>
              <a:off x="3711" y="2050"/>
              <a:ext cx="89" cy="219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F10534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82" name="Rectangle 26"/>
            <p:cNvSpPr>
              <a:spLocks noChangeArrowheads="1"/>
            </p:cNvSpPr>
            <p:nvPr/>
          </p:nvSpPr>
          <p:spPr bwMode="auto">
            <a:xfrm>
              <a:off x="3800" y="2050"/>
              <a:ext cx="88" cy="2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83" name="Rectangle 27"/>
            <p:cNvSpPr>
              <a:spLocks noChangeArrowheads="1"/>
            </p:cNvSpPr>
            <p:nvPr/>
          </p:nvSpPr>
          <p:spPr bwMode="auto">
            <a:xfrm>
              <a:off x="3888" y="2050"/>
              <a:ext cx="89" cy="219"/>
            </a:xfrm>
            <a:prstGeom prst="rect">
              <a:avLst/>
            </a:prstGeom>
            <a:solidFill>
              <a:srgbClr val="51D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84" name="Rectangle 28"/>
            <p:cNvSpPr>
              <a:spLocks noChangeArrowheads="1"/>
            </p:cNvSpPr>
            <p:nvPr/>
          </p:nvSpPr>
          <p:spPr bwMode="auto">
            <a:xfrm>
              <a:off x="3534" y="2050"/>
              <a:ext cx="88" cy="219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F10534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grpSp>
          <p:nvGrpSpPr>
            <p:cNvPr id="1453085" name="Group 29"/>
            <p:cNvGrpSpPr>
              <a:grpSpLocks/>
            </p:cNvGrpSpPr>
            <p:nvPr/>
          </p:nvGrpSpPr>
          <p:grpSpPr bwMode="auto">
            <a:xfrm>
              <a:off x="3445" y="1831"/>
              <a:ext cx="532" cy="219"/>
              <a:chOff x="2702" y="2598"/>
              <a:chExt cx="390" cy="144"/>
            </a:xfrm>
          </p:grpSpPr>
          <p:sp>
            <p:nvSpPr>
              <p:cNvPr id="1453086" name="Rectangle 30"/>
              <p:cNvSpPr>
                <a:spLocks noChangeArrowheads="1"/>
              </p:cNvSpPr>
              <p:nvPr/>
            </p:nvSpPr>
            <p:spPr bwMode="auto">
              <a:xfrm>
                <a:off x="2832" y="2598"/>
                <a:ext cx="65" cy="144"/>
              </a:xfrm>
              <a:prstGeom prst="rect">
                <a:avLst/>
              </a:prstGeom>
              <a:solidFill>
                <a:srgbClr val="51D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087" name="Rectangle 31"/>
              <p:cNvSpPr>
                <a:spLocks noChangeArrowheads="1"/>
              </p:cNvSpPr>
              <p:nvPr/>
            </p:nvSpPr>
            <p:spPr bwMode="auto">
              <a:xfrm>
                <a:off x="2897" y="2598"/>
                <a:ext cx="65" cy="144"/>
              </a:xfrm>
              <a:prstGeom prst="rect">
                <a:avLst/>
              </a:prstGeom>
              <a:gradFill rotWithShape="0">
                <a:gsLst>
                  <a:gs pos="0">
                    <a:srgbClr val="F10534"/>
                  </a:gs>
                  <a:gs pos="100000">
                    <a:srgbClr val="F10534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088" name="Rectangle 32"/>
              <p:cNvSpPr>
                <a:spLocks noChangeArrowheads="1"/>
              </p:cNvSpPr>
              <p:nvPr/>
            </p:nvSpPr>
            <p:spPr bwMode="auto">
              <a:xfrm>
                <a:off x="2962" y="2598"/>
                <a:ext cx="65" cy="144"/>
              </a:xfrm>
              <a:prstGeom prst="rect">
                <a:avLst/>
              </a:prstGeom>
              <a:solidFill>
                <a:srgbClr val="51D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089" name="Rectangle 33"/>
              <p:cNvSpPr>
                <a:spLocks noChangeArrowheads="1"/>
              </p:cNvSpPr>
              <p:nvPr/>
            </p:nvSpPr>
            <p:spPr bwMode="auto">
              <a:xfrm>
                <a:off x="3027" y="2598"/>
                <a:ext cx="65" cy="144"/>
              </a:xfrm>
              <a:prstGeom prst="rect">
                <a:avLst/>
              </a:prstGeom>
              <a:gradFill rotWithShape="0">
                <a:gsLst>
                  <a:gs pos="0">
                    <a:srgbClr val="F10534"/>
                  </a:gs>
                  <a:gs pos="100000">
                    <a:srgbClr val="F10534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090" name="Rectangle 34"/>
              <p:cNvSpPr>
                <a:spLocks noChangeArrowheads="1"/>
              </p:cNvSpPr>
              <p:nvPr/>
            </p:nvSpPr>
            <p:spPr bwMode="auto">
              <a:xfrm>
                <a:off x="2767" y="2598"/>
                <a:ext cx="65" cy="14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091" name="Rectangle 35"/>
              <p:cNvSpPr>
                <a:spLocks noChangeArrowheads="1"/>
              </p:cNvSpPr>
              <p:nvPr/>
            </p:nvSpPr>
            <p:spPr bwMode="auto">
              <a:xfrm>
                <a:off x="2702" y="2598"/>
                <a:ext cx="65" cy="144"/>
              </a:xfrm>
              <a:prstGeom prst="rect">
                <a:avLst/>
              </a:prstGeom>
              <a:gradFill rotWithShape="0">
                <a:gsLst>
                  <a:gs pos="0">
                    <a:srgbClr val="F10534"/>
                  </a:gs>
                  <a:gs pos="100000">
                    <a:srgbClr val="F10534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453092" name="Rectangle 36"/>
            <p:cNvSpPr>
              <a:spLocks noChangeArrowheads="1"/>
            </p:cNvSpPr>
            <p:nvPr/>
          </p:nvSpPr>
          <p:spPr bwMode="auto">
            <a:xfrm>
              <a:off x="3445" y="2050"/>
              <a:ext cx="89" cy="219"/>
            </a:xfrm>
            <a:prstGeom prst="rect">
              <a:avLst/>
            </a:prstGeom>
            <a:solidFill>
              <a:srgbClr val="FAFD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93" name="Rectangle 37"/>
            <p:cNvSpPr>
              <a:spLocks noChangeArrowheads="1"/>
            </p:cNvSpPr>
            <p:nvPr/>
          </p:nvSpPr>
          <p:spPr bwMode="auto">
            <a:xfrm>
              <a:off x="3622" y="1608"/>
              <a:ext cx="89" cy="219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F10534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94" name="Rectangle 38"/>
            <p:cNvSpPr>
              <a:spLocks noChangeArrowheads="1"/>
            </p:cNvSpPr>
            <p:nvPr/>
          </p:nvSpPr>
          <p:spPr bwMode="auto">
            <a:xfrm>
              <a:off x="3711" y="1608"/>
              <a:ext cx="89" cy="219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F10534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95" name="Rectangle 39"/>
            <p:cNvSpPr>
              <a:spLocks noChangeArrowheads="1"/>
            </p:cNvSpPr>
            <p:nvPr/>
          </p:nvSpPr>
          <p:spPr bwMode="auto">
            <a:xfrm>
              <a:off x="3800" y="1608"/>
              <a:ext cx="88" cy="219"/>
            </a:xfrm>
            <a:prstGeom prst="rect">
              <a:avLst/>
            </a:prstGeom>
            <a:solidFill>
              <a:srgbClr val="51D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96" name="Rectangle 40"/>
            <p:cNvSpPr>
              <a:spLocks noChangeArrowheads="1"/>
            </p:cNvSpPr>
            <p:nvPr/>
          </p:nvSpPr>
          <p:spPr bwMode="auto">
            <a:xfrm>
              <a:off x="3888" y="1608"/>
              <a:ext cx="89" cy="219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F10534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97" name="Rectangle 41"/>
            <p:cNvSpPr>
              <a:spLocks noChangeArrowheads="1"/>
            </p:cNvSpPr>
            <p:nvPr/>
          </p:nvSpPr>
          <p:spPr bwMode="auto">
            <a:xfrm>
              <a:off x="3534" y="1608"/>
              <a:ext cx="88" cy="2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98" name="Rectangle 42"/>
            <p:cNvSpPr>
              <a:spLocks noChangeArrowheads="1"/>
            </p:cNvSpPr>
            <p:nvPr/>
          </p:nvSpPr>
          <p:spPr bwMode="auto">
            <a:xfrm>
              <a:off x="3445" y="1608"/>
              <a:ext cx="89" cy="219"/>
            </a:xfrm>
            <a:prstGeom prst="rect">
              <a:avLst/>
            </a:prstGeom>
            <a:gradFill rotWithShape="0">
              <a:gsLst>
                <a:gs pos="0">
                  <a:srgbClr val="F10534"/>
                </a:gs>
                <a:gs pos="100000">
                  <a:srgbClr val="F10534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099" name="Line 43"/>
            <p:cNvSpPr>
              <a:spLocks noChangeShapeType="1"/>
            </p:cNvSpPr>
            <p:nvPr/>
          </p:nvSpPr>
          <p:spPr bwMode="auto">
            <a:xfrm flipV="1">
              <a:off x="3022" y="1939"/>
              <a:ext cx="4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100" name="Rectangle 44"/>
            <p:cNvSpPr>
              <a:spLocks noChangeArrowheads="1"/>
            </p:cNvSpPr>
            <p:nvPr/>
          </p:nvSpPr>
          <p:spPr bwMode="auto">
            <a:xfrm>
              <a:off x="2251" y="1263"/>
              <a:ext cx="1982" cy="14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101" name="Line 45"/>
            <p:cNvSpPr>
              <a:spLocks noChangeShapeType="1"/>
            </p:cNvSpPr>
            <p:nvPr/>
          </p:nvSpPr>
          <p:spPr bwMode="auto">
            <a:xfrm>
              <a:off x="2724" y="2328"/>
              <a:ext cx="42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102" name="Line 46"/>
            <p:cNvSpPr>
              <a:spLocks noChangeShapeType="1"/>
            </p:cNvSpPr>
            <p:nvPr/>
          </p:nvSpPr>
          <p:spPr bwMode="auto">
            <a:xfrm flipH="1">
              <a:off x="3278" y="2280"/>
              <a:ext cx="427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cxnSp>
          <p:nvCxnSpPr>
            <p:cNvPr id="1453103" name="AutoShape 47"/>
            <p:cNvCxnSpPr>
              <a:cxnSpLocks noChangeShapeType="1"/>
              <a:endCxn id="1453104" idx="1"/>
            </p:cNvCxnSpPr>
            <p:nvPr/>
          </p:nvCxnSpPr>
          <p:spPr bwMode="auto">
            <a:xfrm rot="10800000">
              <a:off x="1955" y="2251"/>
              <a:ext cx="1350" cy="1133"/>
            </a:xfrm>
            <a:prstGeom prst="bentConnector2">
              <a:avLst/>
            </a:prstGeom>
            <a:noFill/>
            <a:ln w="12700">
              <a:solidFill>
                <a:srgbClr val="618FFD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453104" name="AutoShape 48"/>
            <p:cNvSpPr>
              <a:spLocks noChangeArrowheads="1"/>
            </p:cNvSpPr>
            <p:nvPr/>
          </p:nvSpPr>
          <p:spPr bwMode="auto">
            <a:xfrm rot="-5400000">
              <a:off x="1572" y="1858"/>
              <a:ext cx="768" cy="171"/>
            </a:xfrm>
            <a:prstGeom prst="flowChartManualOperation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105" name="Line 49"/>
            <p:cNvSpPr>
              <a:spLocks noChangeShapeType="1"/>
            </p:cNvSpPr>
            <p:nvPr/>
          </p:nvSpPr>
          <p:spPr bwMode="auto">
            <a:xfrm flipV="1">
              <a:off x="4004" y="1944"/>
              <a:ext cx="4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106" name="Oval 50"/>
            <p:cNvSpPr>
              <a:spLocks noChangeArrowheads="1"/>
            </p:cNvSpPr>
            <p:nvPr/>
          </p:nvSpPr>
          <p:spPr bwMode="auto">
            <a:xfrm>
              <a:off x="2909" y="3192"/>
              <a:ext cx="713" cy="36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107" name="Line 51"/>
            <p:cNvSpPr>
              <a:spLocks noChangeShapeType="1"/>
            </p:cNvSpPr>
            <p:nvPr/>
          </p:nvSpPr>
          <p:spPr bwMode="auto">
            <a:xfrm>
              <a:off x="1557" y="2184"/>
              <a:ext cx="298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108" name="Line 52"/>
            <p:cNvSpPr>
              <a:spLocks noChangeShapeType="1"/>
            </p:cNvSpPr>
            <p:nvPr/>
          </p:nvSpPr>
          <p:spPr bwMode="auto">
            <a:xfrm>
              <a:off x="1557" y="1690"/>
              <a:ext cx="2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109" name="Line 53"/>
            <p:cNvSpPr>
              <a:spLocks noChangeShapeType="1"/>
            </p:cNvSpPr>
            <p:nvPr/>
          </p:nvSpPr>
          <p:spPr bwMode="auto">
            <a:xfrm>
              <a:off x="1564" y="1856"/>
              <a:ext cx="298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3110" name="Line 54"/>
            <p:cNvSpPr>
              <a:spLocks noChangeShapeType="1"/>
            </p:cNvSpPr>
            <p:nvPr/>
          </p:nvSpPr>
          <p:spPr bwMode="auto">
            <a:xfrm>
              <a:off x="1564" y="2024"/>
              <a:ext cx="2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grpSp>
          <p:nvGrpSpPr>
            <p:cNvPr id="1453111" name="Group 55"/>
            <p:cNvGrpSpPr>
              <a:grpSpLocks/>
            </p:cNvGrpSpPr>
            <p:nvPr/>
          </p:nvGrpSpPr>
          <p:grpSpPr bwMode="auto">
            <a:xfrm>
              <a:off x="1029" y="1606"/>
              <a:ext cx="514" cy="655"/>
              <a:chOff x="4669" y="997"/>
              <a:chExt cx="578" cy="655"/>
            </a:xfrm>
          </p:grpSpPr>
          <p:sp>
            <p:nvSpPr>
              <p:cNvPr id="1453112" name="Rectangle 56"/>
              <p:cNvSpPr>
                <a:spLocks noChangeArrowheads="1"/>
              </p:cNvSpPr>
              <p:nvPr/>
            </p:nvSpPr>
            <p:spPr bwMode="auto">
              <a:xfrm>
                <a:off x="4861" y="1323"/>
                <a:ext cx="96" cy="16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13" name="Rectangle 57"/>
              <p:cNvSpPr>
                <a:spLocks noChangeArrowheads="1"/>
              </p:cNvSpPr>
              <p:nvPr/>
            </p:nvSpPr>
            <p:spPr bwMode="auto">
              <a:xfrm>
                <a:off x="4957" y="1323"/>
                <a:ext cx="95" cy="16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14" name="Rectangle 58"/>
              <p:cNvSpPr>
                <a:spLocks noChangeArrowheads="1"/>
              </p:cNvSpPr>
              <p:nvPr/>
            </p:nvSpPr>
            <p:spPr bwMode="auto">
              <a:xfrm>
                <a:off x="5052" y="1323"/>
                <a:ext cx="96" cy="16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15" name="Rectangle 59"/>
              <p:cNvSpPr>
                <a:spLocks noChangeArrowheads="1"/>
              </p:cNvSpPr>
              <p:nvPr/>
            </p:nvSpPr>
            <p:spPr bwMode="auto">
              <a:xfrm>
                <a:off x="5148" y="1323"/>
                <a:ext cx="96" cy="16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16" name="Rectangle 60"/>
              <p:cNvSpPr>
                <a:spLocks noChangeArrowheads="1"/>
              </p:cNvSpPr>
              <p:nvPr/>
            </p:nvSpPr>
            <p:spPr bwMode="auto">
              <a:xfrm>
                <a:off x="4696" y="1332"/>
                <a:ext cx="95" cy="16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17" name="Rectangle 61"/>
              <p:cNvSpPr>
                <a:spLocks noChangeArrowheads="1"/>
              </p:cNvSpPr>
              <p:nvPr/>
            </p:nvSpPr>
            <p:spPr bwMode="auto">
              <a:xfrm>
                <a:off x="4861" y="1162"/>
                <a:ext cx="96" cy="161"/>
              </a:xfrm>
              <a:prstGeom prst="rect">
                <a:avLst/>
              </a:prstGeom>
              <a:solidFill>
                <a:srgbClr val="51D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18" name="Rectangle 62"/>
              <p:cNvSpPr>
                <a:spLocks noChangeArrowheads="1"/>
              </p:cNvSpPr>
              <p:nvPr/>
            </p:nvSpPr>
            <p:spPr bwMode="auto">
              <a:xfrm>
                <a:off x="4957" y="1162"/>
                <a:ext cx="95" cy="161"/>
              </a:xfrm>
              <a:prstGeom prst="rect">
                <a:avLst/>
              </a:prstGeom>
              <a:solidFill>
                <a:srgbClr val="51D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19" name="Rectangle 63"/>
              <p:cNvSpPr>
                <a:spLocks noChangeArrowheads="1"/>
              </p:cNvSpPr>
              <p:nvPr/>
            </p:nvSpPr>
            <p:spPr bwMode="auto">
              <a:xfrm>
                <a:off x="5052" y="1162"/>
                <a:ext cx="96" cy="161"/>
              </a:xfrm>
              <a:prstGeom prst="rect">
                <a:avLst/>
              </a:prstGeom>
              <a:solidFill>
                <a:srgbClr val="51D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20" name="Rectangle 64"/>
              <p:cNvSpPr>
                <a:spLocks noChangeArrowheads="1"/>
              </p:cNvSpPr>
              <p:nvPr/>
            </p:nvSpPr>
            <p:spPr bwMode="auto">
              <a:xfrm>
                <a:off x="5148" y="1162"/>
                <a:ext cx="96" cy="161"/>
              </a:xfrm>
              <a:prstGeom prst="rect">
                <a:avLst/>
              </a:prstGeom>
              <a:solidFill>
                <a:srgbClr val="51D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21" name="Rectangle 65"/>
              <p:cNvSpPr>
                <a:spLocks noChangeArrowheads="1"/>
              </p:cNvSpPr>
              <p:nvPr/>
            </p:nvSpPr>
            <p:spPr bwMode="auto">
              <a:xfrm>
                <a:off x="4765" y="1162"/>
                <a:ext cx="96" cy="161"/>
              </a:xfrm>
              <a:prstGeom prst="rect">
                <a:avLst/>
              </a:prstGeom>
              <a:solidFill>
                <a:srgbClr val="51D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22" name="Rectangle 66"/>
              <p:cNvSpPr>
                <a:spLocks noChangeArrowheads="1"/>
              </p:cNvSpPr>
              <p:nvPr/>
            </p:nvSpPr>
            <p:spPr bwMode="auto">
              <a:xfrm>
                <a:off x="4669" y="1162"/>
                <a:ext cx="96" cy="16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23" name="Rectangle 67"/>
              <p:cNvSpPr>
                <a:spLocks noChangeArrowheads="1"/>
              </p:cNvSpPr>
              <p:nvPr/>
            </p:nvSpPr>
            <p:spPr bwMode="auto">
              <a:xfrm>
                <a:off x="4669" y="1323"/>
                <a:ext cx="96" cy="16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24" name="Rectangle 68"/>
              <p:cNvSpPr>
                <a:spLocks noChangeArrowheads="1"/>
              </p:cNvSpPr>
              <p:nvPr/>
            </p:nvSpPr>
            <p:spPr bwMode="auto">
              <a:xfrm>
                <a:off x="4861" y="997"/>
                <a:ext cx="96" cy="16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25" name="Rectangle 69"/>
              <p:cNvSpPr>
                <a:spLocks noChangeArrowheads="1"/>
              </p:cNvSpPr>
              <p:nvPr/>
            </p:nvSpPr>
            <p:spPr bwMode="auto">
              <a:xfrm>
                <a:off x="4957" y="997"/>
                <a:ext cx="95" cy="161"/>
              </a:xfrm>
              <a:prstGeom prst="rect">
                <a:avLst/>
              </a:prstGeom>
              <a:gradFill rotWithShape="0">
                <a:gsLst>
                  <a:gs pos="0">
                    <a:srgbClr val="F10534"/>
                  </a:gs>
                  <a:gs pos="100000">
                    <a:srgbClr val="F10534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26" name="Rectangle 70"/>
              <p:cNvSpPr>
                <a:spLocks noChangeArrowheads="1"/>
              </p:cNvSpPr>
              <p:nvPr/>
            </p:nvSpPr>
            <p:spPr bwMode="auto">
              <a:xfrm>
                <a:off x="5052" y="997"/>
                <a:ext cx="96" cy="161"/>
              </a:xfrm>
              <a:prstGeom prst="rect">
                <a:avLst/>
              </a:prstGeom>
              <a:gradFill rotWithShape="0">
                <a:gsLst>
                  <a:gs pos="0">
                    <a:srgbClr val="F10534"/>
                  </a:gs>
                  <a:gs pos="100000">
                    <a:srgbClr val="F10534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27" name="Rectangle 71"/>
              <p:cNvSpPr>
                <a:spLocks noChangeArrowheads="1"/>
              </p:cNvSpPr>
              <p:nvPr/>
            </p:nvSpPr>
            <p:spPr bwMode="auto">
              <a:xfrm>
                <a:off x="5148" y="997"/>
                <a:ext cx="96" cy="161"/>
              </a:xfrm>
              <a:prstGeom prst="rect">
                <a:avLst/>
              </a:prstGeom>
              <a:gradFill rotWithShape="0">
                <a:gsLst>
                  <a:gs pos="0">
                    <a:srgbClr val="F10534"/>
                  </a:gs>
                  <a:gs pos="100000">
                    <a:srgbClr val="F10534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28" name="Rectangle 72"/>
              <p:cNvSpPr>
                <a:spLocks noChangeArrowheads="1"/>
              </p:cNvSpPr>
              <p:nvPr/>
            </p:nvSpPr>
            <p:spPr bwMode="auto">
              <a:xfrm>
                <a:off x="4765" y="997"/>
                <a:ext cx="96" cy="16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29" name="Rectangle 73"/>
              <p:cNvSpPr>
                <a:spLocks noChangeArrowheads="1"/>
              </p:cNvSpPr>
              <p:nvPr/>
            </p:nvSpPr>
            <p:spPr bwMode="auto">
              <a:xfrm>
                <a:off x="4669" y="997"/>
                <a:ext cx="96" cy="16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30" name="Rectangle 74"/>
              <p:cNvSpPr>
                <a:spLocks noChangeArrowheads="1"/>
              </p:cNvSpPr>
              <p:nvPr/>
            </p:nvSpPr>
            <p:spPr bwMode="auto">
              <a:xfrm>
                <a:off x="4864" y="1491"/>
                <a:ext cx="95" cy="161"/>
              </a:xfrm>
              <a:prstGeom prst="rect">
                <a:avLst/>
              </a:prstGeom>
              <a:solidFill>
                <a:srgbClr val="FAFD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31" name="Rectangle 75"/>
              <p:cNvSpPr>
                <a:spLocks noChangeArrowheads="1"/>
              </p:cNvSpPr>
              <p:nvPr/>
            </p:nvSpPr>
            <p:spPr bwMode="auto">
              <a:xfrm>
                <a:off x="4959" y="1491"/>
                <a:ext cx="96" cy="161"/>
              </a:xfrm>
              <a:prstGeom prst="rect">
                <a:avLst/>
              </a:prstGeom>
              <a:solidFill>
                <a:srgbClr val="FAFD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32" name="Rectangle 76"/>
              <p:cNvSpPr>
                <a:spLocks noChangeArrowheads="1"/>
              </p:cNvSpPr>
              <p:nvPr/>
            </p:nvSpPr>
            <p:spPr bwMode="auto">
              <a:xfrm>
                <a:off x="5055" y="1491"/>
                <a:ext cx="96" cy="161"/>
              </a:xfrm>
              <a:prstGeom prst="rect">
                <a:avLst/>
              </a:prstGeom>
              <a:solidFill>
                <a:srgbClr val="FAFD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33" name="Rectangle 77"/>
              <p:cNvSpPr>
                <a:spLocks noChangeArrowheads="1"/>
              </p:cNvSpPr>
              <p:nvPr/>
            </p:nvSpPr>
            <p:spPr bwMode="auto">
              <a:xfrm>
                <a:off x="5151" y="1491"/>
                <a:ext cx="96" cy="161"/>
              </a:xfrm>
              <a:prstGeom prst="rect">
                <a:avLst/>
              </a:prstGeom>
              <a:solidFill>
                <a:srgbClr val="FAFD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34" name="Rectangle 78"/>
              <p:cNvSpPr>
                <a:spLocks noChangeArrowheads="1"/>
              </p:cNvSpPr>
              <p:nvPr/>
            </p:nvSpPr>
            <p:spPr bwMode="auto">
              <a:xfrm>
                <a:off x="4768" y="1491"/>
                <a:ext cx="96" cy="16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35" name="Rectangle 79"/>
              <p:cNvSpPr>
                <a:spLocks noChangeArrowheads="1"/>
              </p:cNvSpPr>
              <p:nvPr/>
            </p:nvSpPr>
            <p:spPr bwMode="auto">
              <a:xfrm>
                <a:off x="4672" y="1491"/>
                <a:ext cx="96" cy="16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3136" name="Rectangle 80"/>
              <p:cNvSpPr>
                <a:spLocks noChangeArrowheads="1"/>
              </p:cNvSpPr>
              <p:nvPr/>
            </p:nvSpPr>
            <p:spPr bwMode="auto">
              <a:xfrm>
                <a:off x="4764" y="1326"/>
                <a:ext cx="96" cy="16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200" b="1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</p:grpSp>
      <p:sp>
        <p:nvSpPr>
          <p:cNvPr id="1453137" name="Rectangle 81"/>
          <p:cNvSpPr>
            <a:spLocks noChangeArrowheads="1"/>
          </p:cNvSpPr>
          <p:nvPr/>
        </p:nvSpPr>
        <p:spPr bwMode="auto">
          <a:xfrm>
            <a:off x="376238" y="5791200"/>
            <a:ext cx="84963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Why does this enhance throughput?</a:t>
            </a:r>
          </a:p>
        </p:txBody>
      </p:sp>
      <p:sp>
        <p:nvSpPr>
          <p:cNvPr id="1453138" name="Rectangle 82"/>
          <p:cNvSpPr>
            <a:spLocks noChangeArrowheads="1"/>
          </p:cNvSpPr>
          <p:nvPr/>
        </p:nvSpPr>
        <p:spPr bwMode="auto">
          <a:xfrm>
            <a:off x="449263" y="1190625"/>
            <a:ext cx="84375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Fetch from thread with the least instructions in flight.</a:t>
            </a:r>
            <a:endParaRPr lang="en-US" sz="2400" i="1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89621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A64-9143-164F-9BD5-B99E6B99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 &amp; Security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327B3-2345-4045-90DA-E1759387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39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8B3DD2-E787-F543-B8DF-1A44D8AEC781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1066800"/>
            <a:ext cx="7683500" cy="5054600"/>
          </a:xfrm>
          <a:prstGeom prst="rect">
            <a:avLst/>
          </a:prstGeom>
        </p:spPr>
        <p:txBody>
          <a:bodyPr/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Most hardware attacks rely on shared hardware resources to establish a side-channel</a:t>
            </a:r>
          </a:p>
          <a:p>
            <a:pPr lvl="1"/>
            <a:r>
              <a:rPr lang="en-US" sz="2400" kern="0" dirty="0" err="1"/>
              <a:t>Eg.</a:t>
            </a:r>
            <a:r>
              <a:rPr lang="en-US" sz="2400" kern="0" dirty="0"/>
              <a:t> Shared outer caches, DRAM row buffers </a:t>
            </a:r>
          </a:p>
          <a:p>
            <a:r>
              <a:rPr lang="en-US" kern="0" dirty="0"/>
              <a:t>SMT gives attackers high-BW access to previously private hardware resources that are shared by co-resident threads:</a:t>
            </a:r>
          </a:p>
          <a:p>
            <a:r>
              <a:rPr lang="en-US" kern="0" dirty="0"/>
              <a:t>TLBs: </a:t>
            </a:r>
            <a:r>
              <a:rPr lang="en-US" kern="0" dirty="0" err="1"/>
              <a:t>TLBleed</a:t>
            </a:r>
            <a:r>
              <a:rPr lang="en-US" kern="0" dirty="0"/>
              <a:t> (June, ‘18)</a:t>
            </a:r>
          </a:p>
          <a:p>
            <a:pPr algn="just"/>
            <a:r>
              <a:rPr lang="en-US" kern="0" dirty="0"/>
              <a:t>L1 caches: </a:t>
            </a:r>
            <a:r>
              <a:rPr lang="en-US" kern="0" dirty="0" err="1"/>
              <a:t>CacheBleed</a:t>
            </a:r>
            <a:r>
              <a:rPr lang="en-US" kern="0" dirty="0"/>
              <a:t> (2016) </a:t>
            </a:r>
          </a:p>
          <a:p>
            <a:pPr algn="just"/>
            <a:r>
              <a:rPr lang="en-US" kern="0" dirty="0"/>
              <a:t>Functional unit ports: </a:t>
            </a:r>
            <a:r>
              <a:rPr lang="en-US" kern="0" dirty="0" err="1"/>
              <a:t>PortSmash</a:t>
            </a:r>
            <a:r>
              <a:rPr lang="en-US" kern="0" dirty="0"/>
              <a:t> (Nov, ’18)</a:t>
            </a:r>
          </a:p>
          <a:p>
            <a:pPr marL="0" indent="0">
              <a:buNone/>
            </a:pPr>
            <a:br>
              <a:rPr lang="en-US" kern="0" dirty="0"/>
            </a:br>
            <a:r>
              <a:rPr lang="en-US" kern="0" dirty="0"/>
              <a:t>OpenBSD 6.4 </a:t>
            </a:r>
            <a:r>
              <a:rPr lang="en-US" kern="0" dirty="0">
                <a:sym typeface="Wingdings" pitchFamily="2" charset="2"/>
              </a:rPr>
              <a:t> Disabled HT in BIOS,  AMD SMT to follow</a:t>
            </a:r>
            <a:endParaRPr lang="en-US" kern="0" dirty="0"/>
          </a:p>
          <a:p>
            <a:pPr marL="0" indent="0">
              <a:buNone/>
            </a:pPr>
            <a:r>
              <a:rPr 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54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Multithreading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can we guarantee no dependencies between instructions in a pipeline?</a:t>
            </a:r>
          </a:p>
          <a:p>
            <a:pPr>
              <a:buFontTx/>
              <a:buNone/>
            </a:pPr>
            <a:r>
              <a:rPr lang="en-US" dirty="0"/>
              <a:t>One way is to interleave execution of instructions from different program threads on same pipeline</a:t>
            </a:r>
            <a:endParaRPr lang="en-US" i="1" dirty="0">
              <a:solidFill>
                <a:schemeClr val="hlink"/>
              </a:solidFill>
            </a:endParaRP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DA73-81F2-314A-90AB-364F1D3BE1EA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1391620" name="Group 4"/>
          <p:cNvGrpSpPr>
            <a:grpSpLocks/>
          </p:cNvGrpSpPr>
          <p:nvPr/>
        </p:nvGrpSpPr>
        <p:grpSpPr bwMode="auto">
          <a:xfrm>
            <a:off x="152400" y="2895600"/>
            <a:ext cx="7545388" cy="3081338"/>
            <a:chOff x="100" y="1947"/>
            <a:chExt cx="4753" cy="1941"/>
          </a:xfrm>
        </p:grpSpPr>
        <p:grpSp>
          <p:nvGrpSpPr>
            <p:cNvPr id="1391621" name="Group 5"/>
            <p:cNvGrpSpPr>
              <a:grpSpLocks/>
            </p:cNvGrpSpPr>
            <p:nvPr/>
          </p:nvGrpSpPr>
          <p:grpSpPr bwMode="auto">
            <a:xfrm>
              <a:off x="1972" y="2496"/>
              <a:ext cx="2184" cy="1392"/>
              <a:chOff x="1824" y="2688"/>
              <a:chExt cx="2160" cy="1200"/>
            </a:xfrm>
          </p:grpSpPr>
          <p:sp>
            <p:nvSpPr>
              <p:cNvPr id="1391622" name="Line 6"/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91623" name="Line 7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91624" name="Line 8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91625" name="Line 9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91626" name="Line 10"/>
              <p:cNvSpPr>
                <a:spLocks noChangeShapeType="1"/>
              </p:cNvSpPr>
              <p:nvPr/>
            </p:nvSpPr>
            <p:spPr bwMode="auto">
              <a:xfrm>
                <a:off x="2784" y="2688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91627" name="Line 11"/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91628" name="Line 12"/>
              <p:cNvSpPr>
                <a:spLocks noChangeShapeType="1"/>
              </p:cNvSpPr>
              <p:nvPr/>
            </p:nvSpPr>
            <p:spPr bwMode="auto">
              <a:xfrm>
                <a:off x="3264" y="2688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91629" name="Line 13"/>
              <p:cNvSpPr>
                <a:spLocks noChangeShapeType="1"/>
              </p:cNvSpPr>
              <p:nvPr/>
            </p:nvSpPr>
            <p:spPr bwMode="auto">
              <a:xfrm>
                <a:off x="3504" y="2688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91630" name="Line 14"/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91631" name="Line 15"/>
              <p:cNvSpPr>
                <a:spLocks noChangeShapeType="1"/>
              </p:cNvSpPr>
              <p:nvPr/>
            </p:nvSpPr>
            <p:spPr bwMode="auto">
              <a:xfrm>
                <a:off x="3984" y="2688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91632" name="Rectangle 16"/>
            <p:cNvSpPr>
              <a:spLocks noChangeArrowheads="1"/>
            </p:cNvSpPr>
            <p:nvPr/>
          </p:nvSpPr>
          <p:spPr bwMode="auto">
            <a:xfrm>
              <a:off x="1972" y="2640"/>
              <a:ext cx="240" cy="24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F</a:t>
              </a:r>
            </a:p>
          </p:txBody>
        </p:sp>
        <p:sp>
          <p:nvSpPr>
            <p:cNvPr id="1391633" name="Rectangle 17"/>
            <p:cNvSpPr>
              <a:spLocks noChangeArrowheads="1"/>
            </p:cNvSpPr>
            <p:nvPr/>
          </p:nvSpPr>
          <p:spPr bwMode="auto">
            <a:xfrm>
              <a:off x="2212" y="2640"/>
              <a:ext cx="240" cy="24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391634" name="Rectangle 18"/>
            <p:cNvSpPr>
              <a:spLocks noChangeArrowheads="1"/>
            </p:cNvSpPr>
            <p:nvPr/>
          </p:nvSpPr>
          <p:spPr bwMode="auto">
            <a:xfrm>
              <a:off x="2452" y="2640"/>
              <a:ext cx="240" cy="24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X</a:t>
              </a:r>
            </a:p>
          </p:txBody>
        </p:sp>
        <p:sp>
          <p:nvSpPr>
            <p:cNvPr id="1391635" name="Rectangle 19"/>
            <p:cNvSpPr>
              <a:spLocks noChangeArrowheads="1"/>
            </p:cNvSpPr>
            <p:nvPr/>
          </p:nvSpPr>
          <p:spPr bwMode="auto">
            <a:xfrm>
              <a:off x="2692" y="2640"/>
              <a:ext cx="240" cy="24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1391636" name="Rectangle 20"/>
            <p:cNvSpPr>
              <a:spLocks noChangeArrowheads="1"/>
            </p:cNvSpPr>
            <p:nvPr/>
          </p:nvSpPr>
          <p:spPr bwMode="auto">
            <a:xfrm>
              <a:off x="2932" y="2640"/>
              <a:ext cx="240" cy="24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W</a:t>
              </a:r>
            </a:p>
          </p:txBody>
        </p:sp>
        <p:sp>
          <p:nvSpPr>
            <p:cNvPr id="1391637" name="Text Box 21"/>
            <p:cNvSpPr txBox="1">
              <a:spLocks noChangeArrowheads="1"/>
            </p:cNvSpPr>
            <p:nvPr/>
          </p:nvSpPr>
          <p:spPr bwMode="auto">
            <a:xfrm>
              <a:off x="1924" y="2352"/>
              <a:ext cx="24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t0</a:t>
              </a:r>
            </a:p>
          </p:txBody>
        </p:sp>
        <p:sp>
          <p:nvSpPr>
            <p:cNvPr id="1391638" name="Text Box 22"/>
            <p:cNvSpPr txBox="1">
              <a:spLocks noChangeArrowheads="1"/>
            </p:cNvSpPr>
            <p:nvPr/>
          </p:nvSpPr>
          <p:spPr bwMode="auto">
            <a:xfrm>
              <a:off x="2164" y="2352"/>
              <a:ext cx="24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t1</a:t>
              </a:r>
            </a:p>
          </p:txBody>
        </p:sp>
        <p:sp>
          <p:nvSpPr>
            <p:cNvPr id="1391639" name="Text Box 23"/>
            <p:cNvSpPr txBox="1">
              <a:spLocks noChangeArrowheads="1"/>
            </p:cNvSpPr>
            <p:nvPr/>
          </p:nvSpPr>
          <p:spPr bwMode="auto">
            <a:xfrm>
              <a:off x="2404" y="2352"/>
              <a:ext cx="24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t2</a:t>
              </a:r>
            </a:p>
          </p:txBody>
        </p:sp>
        <p:sp>
          <p:nvSpPr>
            <p:cNvPr id="1391640" name="Text Box 24"/>
            <p:cNvSpPr txBox="1">
              <a:spLocks noChangeArrowheads="1"/>
            </p:cNvSpPr>
            <p:nvPr/>
          </p:nvSpPr>
          <p:spPr bwMode="auto">
            <a:xfrm>
              <a:off x="2644" y="2352"/>
              <a:ext cx="24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t3</a:t>
              </a:r>
            </a:p>
          </p:txBody>
        </p:sp>
        <p:sp>
          <p:nvSpPr>
            <p:cNvPr id="1391641" name="Text Box 25"/>
            <p:cNvSpPr txBox="1">
              <a:spLocks noChangeArrowheads="1"/>
            </p:cNvSpPr>
            <p:nvPr/>
          </p:nvSpPr>
          <p:spPr bwMode="auto">
            <a:xfrm>
              <a:off x="2884" y="2352"/>
              <a:ext cx="24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t4</a:t>
              </a:r>
            </a:p>
          </p:txBody>
        </p:sp>
        <p:sp>
          <p:nvSpPr>
            <p:cNvPr id="1391642" name="Text Box 26"/>
            <p:cNvSpPr txBox="1">
              <a:spLocks noChangeArrowheads="1"/>
            </p:cNvSpPr>
            <p:nvPr/>
          </p:nvSpPr>
          <p:spPr bwMode="auto">
            <a:xfrm>
              <a:off x="3124" y="2352"/>
              <a:ext cx="24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t5</a:t>
              </a:r>
            </a:p>
          </p:txBody>
        </p:sp>
        <p:sp>
          <p:nvSpPr>
            <p:cNvPr id="1391643" name="Text Box 27"/>
            <p:cNvSpPr txBox="1">
              <a:spLocks noChangeArrowheads="1"/>
            </p:cNvSpPr>
            <p:nvPr/>
          </p:nvSpPr>
          <p:spPr bwMode="auto">
            <a:xfrm>
              <a:off x="3364" y="2352"/>
              <a:ext cx="24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t6</a:t>
              </a:r>
            </a:p>
          </p:txBody>
        </p:sp>
        <p:sp>
          <p:nvSpPr>
            <p:cNvPr id="1391644" name="Text Box 28"/>
            <p:cNvSpPr txBox="1">
              <a:spLocks noChangeArrowheads="1"/>
            </p:cNvSpPr>
            <p:nvPr/>
          </p:nvSpPr>
          <p:spPr bwMode="auto">
            <a:xfrm>
              <a:off x="3604" y="2352"/>
              <a:ext cx="24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t7</a:t>
              </a:r>
            </a:p>
          </p:txBody>
        </p:sp>
        <p:sp>
          <p:nvSpPr>
            <p:cNvPr id="1391645" name="Text Box 29"/>
            <p:cNvSpPr txBox="1">
              <a:spLocks noChangeArrowheads="1"/>
            </p:cNvSpPr>
            <p:nvPr/>
          </p:nvSpPr>
          <p:spPr bwMode="auto">
            <a:xfrm>
              <a:off x="3892" y="2352"/>
              <a:ext cx="24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t8</a:t>
              </a:r>
            </a:p>
          </p:txBody>
        </p:sp>
        <p:sp>
          <p:nvSpPr>
            <p:cNvPr id="1391646" name="Text Box 30"/>
            <p:cNvSpPr txBox="1">
              <a:spLocks noChangeArrowheads="1"/>
            </p:cNvSpPr>
            <p:nvPr/>
          </p:nvSpPr>
          <p:spPr bwMode="auto">
            <a:xfrm>
              <a:off x="100" y="2640"/>
              <a:ext cx="1978" cy="12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ＭＳ Ｐゴシック"/>
                  <a:cs typeface="Courier New"/>
                </a:rPr>
                <a:t>T1:LD x1,0(x2)</a:t>
              </a:r>
            </a:p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ＭＳ Ｐゴシック"/>
                  <a:cs typeface="Courier New"/>
                </a:rPr>
                <a:t>T2:ADD x7,x1,x4</a:t>
              </a:r>
            </a:p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ＭＳ Ｐゴシック"/>
                  <a:cs typeface="Courier New"/>
                </a:rPr>
                <a:t>T3:XORI x5,x4,12</a:t>
              </a:r>
            </a:p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ＭＳ Ｐゴシック"/>
                  <a:cs typeface="Courier New"/>
                </a:rPr>
                <a:t>T4:SD 0(x7),x5</a:t>
              </a:r>
            </a:p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Courier New"/>
                  <a:ea typeface="ＭＳ Ｐゴシック"/>
                  <a:cs typeface="Courier New"/>
                </a:rPr>
                <a:t>T1:LD x5,12(x1)</a:t>
              </a:r>
            </a:p>
          </p:txBody>
        </p:sp>
        <p:sp>
          <p:nvSpPr>
            <p:cNvPr id="1391647" name="Text Box 31"/>
            <p:cNvSpPr txBox="1">
              <a:spLocks noChangeArrowheads="1"/>
            </p:cNvSpPr>
            <p:nvPr/>
          </p:nvSpPr>
          <p:spPr bwMode="auto">
            <a:xfrm>
              <a:off x="4180" y="2352"/>
              <a:ext cx="24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t9</a:t>
              </a:r>
            </a:p>
          </p:txBody>
        </p:sp>
        <p:sp>
          <p:nvSpPr>
            <p:cNvPr id="1391648" name="Rectangle 32"/>
            <p:cNvSpPr>
              <a:spLocks noChangeArrowheads="1"/>
            </p:cNvSpPr>
            <p:nvPr/>
          </p:nvSpPr>
          <p:spPr bwMode="auto">
            <a:xfrm>
              <a:off x="2212" y="2880"/>
              <a:ext cx="240" cy="240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F</a:t>
              </a:r>
            </a:p>
          </p:txBody>
        </p:sp>
        <p:sp>
          <p:nvSpPr>
            <p:cNvPr id="1391649" name="Rectangle 33"/>
            <p:cNvSpPr>
              <a:spLocks noChangeArrowheads="1"/>
            </p:cNvSpPr>
            <p:nvPr/>
          </p:nvSpPr>
          <p:spPr bwMode="auto">
            <a:xfrm>
              <a:off x="2452" y="2880"/>
              <a:ext cx="240" cy="240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391650" name="Rectangle 34"/>
            <p:cNvSpPr>
              <a:spLocks noChangeArrowheads="1"/>
            </p:cNvSpPr>
            <p:nvPr/>
          </p:nvSpPr>
          <p:spPr bwMode="auto">
            <a:xfrm>
              <a:off x="2692" y="2880"/>
              <a:ext cx="240" cy="240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X</a:t>
              </a:r>
            </a:p>
          </p:txBody>
        </p:sp>
        <p:sp>
          <p:nvSpPr>
            <p:cNvPr id="1391651" name="Rectangle 35"/>
            <p:cNvSpPr>
              <a:spLocks noChangeArrowheads="1"/>
            </p:cNvSpPr>
            <p:nvPr/>
          </p:nvSpPr>
          <p:spPr bwMode="auto">
            <a:xfrm>
              <a:off x="2932" y="2880"/>
              <a:ext cx="240" cy="240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1391652" name="Rectangle 36"/>
            <p:cNvSpPr>
              <a:spLocks noChangeArrowheads="1"/>
            </p:cNvSpPr>
            <p:nvPr/>
          </p:nvSpPr>
          <p:spPr bwMode="auto">
            <a:xfrm>
              <a:off x="3172" y="2880"/>
              <a:ext cx="240" cy="240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W</a:t>
              </a:r>
            </a:p>
          </p:txBody>
        </p:sp>
        <p:sp>
          <p:nvSpPr>
            <p:cNvPr id="1391653" name="Rectangle 37"/>
            <p:cNvSpPr>
              <a:spLocks noChangeArrowheads="1"/>
            </p:cNvSpPr>
            <p:nvPr/>
          </p:nvSpPr>
          <p:spPr bwMode="auto">
            <a:xfrm>
              <a:off x="2452" y="3120"/>
              <a:ext cx="240" cy="240"/>
            </a:xfrm>
            <a:prstGeom prst="rect">
              <a:avLst/>
            </a:prstGeom>
            <a:solidFill>
              <a:srgbClr val="99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F</a:t>
              </a:r>
            </a:p>
          </p:txBody>
        </p:sp>
        <p:sp>
          <p:nvSpPr>
            <p:cNvPr id="1391654" name="Rectangle 38"/>
            <p:cNvSpPr>
              <a:spLocks noChangeArrowheads="1"/>
            </p:cNvSpPr>
            <p:nvPr/>
          </p:nvSpPr>
          <p:spPr bwMode="auto">
            <a:xfrm>
              <a:off x="2692" y="3120"/>
              <a:ext cx="240" cy="240"/>
            </a:xfrm>
            <a:prstGeom prst="rect">
              <a:avLst/>
            </a:prstGeom>
            <a:solidFill>
              <a:srgbClr val="99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391655" name="Rectangle 39"/>
            <p:cNvSpPr>
              <a:spLocks noChangeArrowheads="1"/>
            </p:cNvSpPr>
            <p:nvPr/>
          </p:nvSpPr>
          <p:spPr bwMode="auto">
            <a:xfrm>
              <a:off x="2932" y="3120"/>
              <a:ext cx="240" cy="240"/>
            </a:xfrm>
            <a:prstGeom prst="rect">
              <a:avLst/>
            </a:prstGeom>
            <a:solidFill>
              <a:srgbClr val="99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X</a:t>
              </a:r>
            </a:p>
          </p:txBody>
        </p:sp>
        <p:sp>
          <p:nvSpPr>
            <p:cNvPr id="1391656" name="Rectangle 40"/>
            <p:cNvSpPr>
              <a:spLocks noChangeArrowheads="1"/>
            </p:cNvSpPr>
            <p:nvPr/>
          </p:nvSpPr>
          <p:spPr bwMode="auto">
            <a:xfrm>
              <a:off x="3172" y="3120"/>
              <a:ext cx="240" cy="240"/>
            </a:xfrm>
            <a:prstGeom prst="rect">
              <a:avLst/>
            </a:prstGeom>
            <a:solidFill>
              <a:srgbClr val="99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M</a:t>
              </a:r>
            </a:p>
          </p:txBody>
        </p:sp>
        <p:sp>
          <p:nvSpPr>
            <p:cNvPr id="1391657" name="Rectangle 41"/>
            <p:cNvSpPr>
              <a:spLocks noChangeArrowheads="1"/>
            </p:cNvSpPr>
            <p:nvPr/>
          </p:nvSpPr>
          <p:spPr bwMode="auto">
            <a:xfrm>
              <a:off x="3412" y="3120"/>
              <a:ext cx="240" cy="240"/>
            </a:xfrm>
            <a:prstGeom prst="rect">
              <a:avLst/>
            </a:prstGeom>
            <a:solidFill>
              <a:srgbClr val="99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W</a:t>
              </a:r>
            </a:p>
          </p:txBody>
        </p:sp>
        <p:sp>
          <p:nvSpPr>
            <p:cNvPr id="1391658" name="Rectangle 42"/>
            <p:cNvSpPr>
              <a:spLocks noChangeArrowheads="1"/>
            </p:cNvSpPr>
            <p:nvPr/>
          </p:nvSpPr>
          <p:spPr bwMode="auto">
            <a:xfrm>
              <a:off x="2692" y="3360"/>
              <a:ext cx="24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F</a:t>
              </a:r>
            </a:p>
          </p:txBody>
        </p:sp>
        <p:sp>
          <p:nvSpPr>
            <p:cNvPr id="1391659" name="Rectangle 43"/>
            <p:cNvSpPr>
              <a:spLocks noChangeArrowheads="1"/>
            </p:cNvSpPr>
            <p:nvPr/>
          </p:nvSpPr>
          <p:spPr bwMode="auto">
            <a:xfrm>
              <a:off x="2932" y="3360"/>
              <a:ext cx="24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391660" name="Rectangle 44"/>
            <p:cNvSpPr>
              <a:spLocks noChangeArrowheads="1"/>
            </p:cNvSpPr>
            <p:nvPr/>
          </p:nvSpPr>
          <p:spPr bwMode="auto">
            <a:xfrm>
              <a:off x="3172" y="3360"/>
              <a:ext cx="24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X</a:t>
              </a:r>
            </a:p>
          </p:txBody>
        </p:sp>
        <p:sp>
          <p:nvSpPr>
            <p:cNvPr id="1391661" name="Rectangle 45"/>
            <p:cNvSpPr>
              <a:spLocks noChangeArrowheads="1"/>
            </p:cNvSpPr>
            <p:nvPr/>
          </p:nvSpPr>
          <p:spPr bwMode="auto">
            <a:xfrm>
              <a:off x="3412" y="3360"/>
              <a:ext cx="24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1391662" name="Rectangle 46"/>
            <p:cNvSpPr>
              <a:spLocks noChangeArrowheads="1"/>
            </p:cNvSpPr>
            <p:nvPr/>
          </p:nvSpPr>
          <p:spPr bwMode="auto">
            <a:xfrm>
              <a:off x="3652" y="3360"/>
              <a:ext cx="24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W</a:t>
              </a:r>
            </a:p>
          </p:txBody>
        </p:sp>
        <p:sp>
          <p:nvSpPr>
            <p:cNvPr id="1391663" name="Rectangle 47"/>
            <p:cNvSpPr>
              <a:spLocks noChangeArrowheads="1"/>
            </p:cNvSpPr>
            <p:nvPr/>
          </p:nvSpPr>
          <p:spPr bwMode="auto">
            <a:xfrm>
              <a:off x="2932" y="3600"/>
              <a:ext cx="240" cy="24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F</a:t>
              </a:r>
            </a:p>
          </p:txBody>
        </p:sp>
        <p:sp>
          <p:nvSpPr>
            <p:cNvPr id="1391664" name="Rectangle 48"/>
            <p:cNvSpPr>
              <a:spLocks noChangeArrowheads="1"/>
            </p:cNvSpPr>
            <p:nvPr/>
          </p:nvSpPr>
          <p:spPr bwMode="auto">
            <a:xfrm>
              <a:off x="3172" y="3600"/>
              <a:ext cx="240" cy="24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391665" name="Rectangle 49"/>
            <p:cNvSpPr>
              <a:spLocks noChangeArrowheads="1"/>
            </p:cNvSpPr>
            <p:nvPr/>
          </p:nvSpPr>
          <p:spPr bwMode="auto">
            <a:xfrm>
              <a:off x="3412" y="3600"/>
              <a:ext cx="240" cy="24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X</a:t>
              </a:r>
            </a:p>
          </p:txBody>
        </p:sp>
        <p:sp>
          <p:nvSpPr>
            <p:cNvPr id="1391666" name="Rectangle 50"/>
            <p:cNvSpPr>
              <a:spLocks noChangeArrowheads="1"/>
            </p:cNvSpPr>
            <p:nvPr/>
          </p:nvSpPr>
          <p:spPr bwMode="auto">
            <a:xfrm>
              <a:off x="3652" y="3600"/>
              <a:ext cx="240" cy="24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1391667" name="Rectangle 51"/>
            <p:cNvSpPr>
              <a:spLocks noChangeArrowheads="1"/>
            </p:cNvSpPr>
            <p:nvPr/>
          </p:nvSpPr>
          <p:spPr bwMode="auto">
            <a:xfrm>
              <a:off x="3892" y="3600"/>
              <a:ext cx="240" cy="24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W</a:t>
              </a:r>
            </a:p>
          </p:txBody>
        </p:sp>
        <p:sp>
          <p:nvSpPr>
            <p:cNvPr id="1391668" name="Text Box 52"/>
            <p:cNvSpPr txBox="1">
              <a:spLocks noChangeArrowheads="1"/>
            </p:cNvSpPr>
            <p:nvPr/>
          </p:nvSpPr>
          <p:spPr bwMode="auto">
            <a:xfrm>
              <a:off x="144" y="1947"/>
              <a:ext cx="4709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Interleave 4 threads, T1-T4, on </a:t>
              </a:r>
              <a:r>
                <a:rPr lang="en-US" sz="2400" b="1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non-bypassed </a:t>
              </a:r>
              <a:r>
                <a:rPr lang="en-US" sz="24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5-stage pipe</a:t>
              </a:r>
            </a:p>
          </p:txBody>
        </p:sp>
      </p:grpSp>
      <p:grpSp>
        <p:nvGrpSpPr>
          <p:cNvPr id="1391669" name="Group 53"/>
          <p:cNvGrpSpPr>
            <a:grpSpLocks/>
          </p:cNvGrpSpPr>
          <p:nvPr/>
        </p:nvGrpSpPr>
        <p:grpSpPr bwMode="auto">
          <a:xfrm>
            <a:off x="5105400" y="4038600"/>
            <a:ext cx="4038600" cy="1938338"/>
            <a:chOff x="3216" y="2448"/>
            <a:chExt cx="2544" cy="1221"/>
          </a:xfrm>
        </p:grpSpPr>
        <p:sp>
          <p:nvSpPr>
            <p:cNvPr id="1391670" name="Text Box 54"/>
            <p:cNvSpPr txBox="1">
              <a:spLocks noChangeArrowheads="1"/>
            </p:cNvSpPr>
            <p:nvPr/>
          </p:nvSpPr>
          <p:spPr bwMode="auto">
            <a:xfrm>
              <a:off x="4176" y="2448"/>
              <a:ext cx="1584" cy="12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Prior instruction in a thread always completes write-back before next instruction in same thread reads register file</a:t>
              </a:r>
            </a:p>
          </p:txBody>
        </p:sp>
        <p:sp>
          <p:nvSpPr>
            <p:cNvPr id="1391671" name="Line 55"/>
            <p:cNvSpPr>
              <a:spLocks noChangeShapeType="1"/>
            </p:cNvSpPr>
            <p:nvPr/>
          </p:nvSpPr>
          <p:spPr bwMode="auto">
            <a:xfrm flipH="1">
              <a:off x="3216" y="2592"/>
              <a:ext cx="100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1672" name="Line 56"/>
            <p:cNvSpPr>
              <a:spLocks noChangeShapeType="1"/>
            </p:cNvSpPr>
            <p:nvPr/>
          </p:nvSpPr>
          <p:spPr bwMode="auto">
            <a:xfrm flipH="1">
              <a:off x="3312" y="3216"/>
              <a:ext cx="91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050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Multithreaded Categories</a:t>
            </a:r>
          </a:p>
        </p:txBody>
      </p:sp>
      <p:sp>
        <p:nvSpPr>
          <p:cNvPr id="2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DB55-2B0C-B341-BA74-34DBAE4BE142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1457155" name="Group 3"/>
          <p:cNvGrpSpPr>
            <a:grpSpLocks/>
          </p:cNvGrpSpPr>
          <p:nvPr/>
        </p:nvGrpSpPr>
        <p:grpSpPr bwMode="auto">
          <a:xfrm>
            <a:off x="1039813" y="1736725"/>
            <a:ext cx="1143000" cy="3581400"/>
            <a:chOff x="528" y="912"/>
            <a:chExt cx="720" cy="2256"/>
          </a:xfrm>
        </p:grpSpPr>
        <p:sp>
          <p:nvSpPr>
            <p:cNvPr id="1457156" name="Rectangle 4"/>
            <p:cNvSpPr>
              <a:spLocks noChangeArrowheads="1"/>
            </p:cNvSpPr>
            <p:nvPr/>
          </p:nvSpPr>
          <p:spPr bwMode="auto">
            <a:xfrm>
              <a:off x="528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57" name="Rectangle 5"/>
            <p:cNvSpPr>
              <a:spLocks noChangeArrowheads="1"/>
            </p:cNvSpPr>
            <p:nvPr/>
          </p:nvSpPr>
          <p:spPr bwMode="auto">
            <a:xfrm>
              <a:off x="720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58" name="Rectangle 6"/>
            <p:cNvSpPr>
              <a:spLocks noChangeArrowheads="1"/>
            </p:cNvSpPr>
            <p:nvPr/>
          </p:nvSpPr>
          <p:spPr bwMode="auto">
            <a:xfrm>
              <a:off x="912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59" name="Rectangle 7"/>
            <p:cNvSpPr>
              <a:spLocks noChangeArrowheads="1"/>
            </p:cNvSpPr>
            <p:nvPr/>
          </p:nvSpPr>
          <p:spPr bwMode="auto">
            <a:xfrm>
              <a:off x="1104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60" name="Rectangle 8"/>
            <p:cNvSpPr>
              <a:spLocks noChangeArrowheads="1"/>
            </p:cNvSpPr>
            <p:nvPr/>
          </p:nvSpPr>
          <p:spPr bwMode="auto">
            <a:xfrm>
              <a:off x="528" y="110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61" name="Rectangle 9"/>
            <p:cNvSpPr>
              <a:spLocks noChangeArrowheads="1"/>
            </p:cNvSpPr>
            <p:nvPr/>
          </p:nvSpPr>
          <p:spPr bwMode="auto">
            <a:xfrm>
              <a:off x="720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62" name="Rectangle 10"/>
            <p:cNvSpPr>
              <a:spLocks noChangeArrowheads="1"/>
            </p:cNvSpPr>
            <p:nvPr/>
          </p:nvSpPr>
          <p:spPr bwMode="auto">
            <a:xfrm>
              <a:off x="912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63" name="Rectangle 11"/>
            <p:cNvSpPr>
              <a:spLocks noChangeArrowheads="1"/>
            </p:cNvSpPr>
            <p:nvPr/>
          </p:nvSpPr>
          <p:spPr bwMode="auto">
            <a:xfrm>
              <a:off x="1104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64" name="Rectangle 12"/>
            <p:cNvSpPr>
              <a:spLocks noChangeArrowheads="1"/>
            </p:cNvSpPr>
            <p:nvPr/>
          </p:nvSpPr>
          <p:spPr bwMode="auto">
            <a:xfrm>
              <a:off x="528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65" name="Rectangle 13"/>
            <p:cNvSpPr>
              <a:spLocks noChangeArrowheads="1"/>
            </p:cNvSpPr>
            <p:nvPr/>
          </p:nvSpPr>
          <p:spPr bwMode="auto">
            <a:xfrm>
              <a:off x="720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66" name="Rectangle 14"/>
            <p:cNvSpPr>
              <a:spLocks noChangeArrowheads="1"/>
            </p:cNvSpPr>
            <p:nvPr/>
          </p:nvSpPr>
          <p:spPr bwMode="auto">
            <a:xfrm>
              <a:off x="912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67" name="Rectangle 15"/>
            <p:cNvSpPr>
              <a:spLocks noChangeArrowheads="1"/>
            </p:cNvSpPr>
            <p:nvPr/>
          </p:nvSpPr>
          <p:spPr bwMode="auto">
            <a:xfrm>
              <a:off x="1104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68" name="Rectangle 16"/>
            <p:cNvSpPr>
              <a:spLocks noChangeArrowheads="1"/>
            </p:cNvSpPr>
            <p:nvPr/>
          </p:nvSpPr>
          <p:spPr bwMode="auto">
            <a:xfrm>
              <a:off x="528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69" name="Rectangle 17"/>
            <p:cNvSpPr>
              <a:spLocks noChangeArrowheads="1"/>
            </p:cNvSpPr>
            <p:nvPr/>
          </p:nvSpPr>
          <p:spPr bwMode="auto">
            <a:xfrm>
              <a:off x="720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70" name="Rectangle 18"/>
            <p:cNvSpPr>
              <a:spLocks noChangeArrowheads="1"/>
            </p:cNvSpPr>
            <p:nvPr/>
          </p:nvSpPr>
          <p:spPr bwMode="auto">
            <a:xfrm>
              <a:off x="912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71" name="Rectangle 19"/>
            <p:cNvSpPr>
              <a:spLocks noChangeArrowheads="1"/>
            </p:cNvSpPr>
            <p:nvPr/>
          </p:nvSpPr>
          <p:spPr bwMode="auto">
            <a:xfrm>
              <a:off x="1104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72" name="Rectangle 20"/>
            <p:cNvSpPr>
              <a:spLocks noChangeArrowheads="1"/>
            </p:cNvSpPr>
            <p:nvPr/>
          </p:nvSpPr>
          <p:spPr bwMode="auto">
            <a:xfrm>
              <a:off x="528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73" name="Rectangle 21"/>
            <p:cNvSpPr>
              <a:spLocks noChangeArrowheads="1"/>
            </p:cNvSpPr>
            <p:nvPr/>
          </p:nvSpPr>
          <p:spPr bwMode="auto">
            <a:xfrm>
              <a:off x="720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74" name="Rectangle 22"/>
            <p:cNvSpPr>
              <a:spLocks noChangeArrowheads="1"/>
            </p:cNvSpPr>
            <p:nvPr/>
          </p:nvSpPr>
          <p:spPr bwMode="auto">
            <a:xfrm>
              <a:off x="912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75" name="Rectangle 23"/>
            <p:cNvSpPr>
              <a:spLocks noChangeArrowheads="1"/>
            </p:cNvSpPr>
            <p:nvPr/>
          </p:nvSpPr>
          <p:spPr bwMode="auto">
            <a:xfrm>
              <a:off x="1104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76" name="Rectangle 24"/>
            <p:cNvSpPr>
              <a:spLocks noChangeArrowheads="1"/>
            </p:cNvSpPr>
            <p:nvPr/>
          </p:nvSpPr>
          <p:spPr bwMode="auto">
            <a:xfrm>
              <a:off x="528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77" name="Rectangle 25"/>
            <p:cNvSpPr>
              <a:spLocks noChangeArrowheads="1"/>
            </p:cNvSpPr>
            <p:nvPr/>
          </p:nvSpPr>
          <p:spPr bwMode="auto">
            <a:xfrm>
              <a:off x="720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78" name="Rectangle 26"/>
            <p:cNvSpPr>
              <a:spLocks noChangeArrowheads="1"/>
            </p:cNvSpPr>
            <p:nvPr/>
          </p:nvSpPr>
          <p:spPr bwMode="auto">
            <a:xfrm>
              <a:off x="912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79" name="Rectangle 27"/>
            <p:cNvSpPr>
              <a:spLocks noChangeArrowheads="1"/>
            </p:cNvSpPr>
            <p:nvPr/>
          </p:nvSpPr>
          <p:spPr bwMode="auto">
            <a:xfrm>
              <a:off x="1104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80" name="Rectangle 28"/>
            <p:cNvSpPr>
              <a:spLocks noChangeArrowheads="1"/>
            </p:cNvSpPr>
            <p:nvPr/>
          </p:nvSpPr>
          <p:spPr bwMode="auto">
            <a:xfrm>
              <a:off x="528" y="206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81" name="Rectangle 29"/>
            <p:cNvSpPr>
              <a:spLocks noChangeArrowheads="1"/>
            </p:cNvSpPr>
            <p:nvPr/>
          </p:nvSpPr>
          <p:spPr bwMode="auto">
            <a:xfrm>
              <a:off x="720" y="206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82" name="Rectangle 30"/>
            <p:cNvSpPr>
              <a:spLocks noChangeArrowheads="1"/>
            </p:cNvSpPr>
            <p:nvPr/>
          </p:nvSpPr>
          <p:spPr bwMode="auto">
            <a:xfrm>
              <a:off x="912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83" name="Rectangle 31"/>
            <p:cNvSpPr>
              <a:spLocks noChangeArrowheads="1"/>
            </p:cNvSpPr>
            <p:nvPr/>
          </p:nvSpPr>
          <p:spPr bwMode="auto">
            <a:xfrm>
              <a:off x="1104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84" name="Rectangle 32"/>
            <p:cNvSpPr>
              <a:spLocks noChangeArrowheads="1"/>
            </p:cNvSpPr>
            <p:nvPr/>
          </p:nvSpPr>
          <p:spPr bwMode="auto">
            <a:xfrm>
              <a:off x="528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85" name="Rectangle 33"/>
            <p:cNvSpPr>
              <a:spLocks noChangeArrowheads="1"/>
            </p:cNvSpPr>
            <p:nvPr/>
          </p:nvSpPr>
          <p:spPr bwMode="auto">
            <a:xfrm>
              <a:off x="720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86" name="Rectangle 34"/>
            <p:cNvSpPr>
              <a:spLocks noChangeArrowheads="1"/>
            </p:cNvSpPr>
            <p:nvPr/>
          </p:nvSpPr>
          <p:spPr bwMode="auto">
            <a:xfrm>
              <a:off x="912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87" name="Rectangle 35"/>
            <p:cNvSpPr>
              <a:spLocks noChangeArrowheads="1"/>
            </p:cNvSpPr>
            <p:nvPr/>
          </p:nvSpPr>
          <p:spPr bwMode="auto">
            <a:xfrm>
              <a:off x="1104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88" name="Rectangle 36"/>
            <p:cNvSpPr>
              <a:spLocks noChangeArrowheads="1"/>
            </p:cNvSpPr>
            <p:nvPr/>
          </p:nvSpPr>
          <p:spPr bwMode="auto">
            <a:xfrm>
              <a:off x="528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89" name="Rectangle 37"/>
            <p:cNvSpPr>
              <a:spLocks noChangeArrowheads="1"/>
            </p:cNvSpPr>
            <p:nvPr/>
          </p:nvSpPr>
          <p:spPr bwMode="auto">
            <a:xfrm>
              <a:off x="720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90" name="Rectangle 38"/>
            <p:cNvSpPr>
              <a:spLocks noChangeArrowheads="1"/>
            </p:cNvSpPr>
            <p:nvPr/>
          </p:nvSpPr>
          <p:spPr bwMode="auto">
            <a:xfrm>
              <a:off x="912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91" name="Rectangle 39"/>
            <p:cNvSpPr>
              <a:spLocks noChangeArrowheads="1"/>
            </p:cNvSpPr>
            <p:nvPr/>
          </p:nvSpPr>
          <p:spPr bwMode="auto">
            <a:xfrm>
              <a:off x="1104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92" name="Rectangle 40"/>
            <p:cNvSpPr>
              <a:spLocks noChangeArrowheads="1"/>
            </p:cNvSpPr>
            <p:nvPr/>
          </p:nvSpPr>
          <p:spPr bwMode="auto">
            <a:xfrm>
              <a:off x="528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93" name="Rectangle 41"/>
            <p:cNvSpPr>
              <a:spLocks noChangeArrowheads="1"/>
            </p:cNvSpPr>
            <p:nvPr/>
          </p:nvSpPr>
          <p:spPr bwMode="auto">
            <a:xfrm>
              <a:off x="720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94" name="Rectangle 42"/>
            <p:cNvSpPr>
              <a:spLocks noChangeArrowheads="1"/>
            </p:cNvSpPr>
            <p:nvPr/>
          </p:nvSpPr>
          <p:spPr bwMode="auto">
            <a:xfrm>
              <a:off x="912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95" name="Rectangle 43"/>
            <p:cNvSpPr>
              <a:spLocks noChangeArrowheads="1"/>
            </p:cNvSpPr>
            <p:nvPr/>
          </p:nvSpPr>
          <p:spPr bwMode="auto">
            <a:xfrm>
              <a:off x="1104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96" name="Rectangle 44"/>
            <p:cNvSpPr>
              <a:spLocks noChangeArrowheads="1"/>
            </p:cNvSpPr>
            <p:nvPr/>
          </p:nvSpPr>
          <p:spPr bwMode="auto">
            <a:xfrm>
              <a:off x="528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97" name="Rectangle 45"/>
            <p:cNvSpPr>
              <a:spLocks noChangeArrowheads="1"/>
            </p:cNvSpPr>
            <p:nvPr/>
          </p:nvSpPr>
          <p:spPr bwMode="auto">
            <a:xfrm>
              <a:off x="720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98" name="Rectangle 46"/>
            <p:cNvSpPr>
              <a:spLocks noChangeArrowheads="1"/>
            </p:cNvSpPr>
            <p:nvPr/>
          </p:nvSpPr>
          <p:spPr bwMode="auto">
            <a:xfrm>
              <a:off x="912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199" name="Rectangle 47"/>
            <p:cNvSpPr>
              <a:spLocks noChangeArrowheads="1"/>
            </p:cNvSpPr>
            <p:nvPr/>
          </p:nvSpPr>
          <p:spPr bwMode="auto">
            <a:xfrm>
              <a:off x="1104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00" name="Rectangle 48"/>
            <p:cNvSpPr>
              <a:spLocks noChangeArrowheads="1"/>
            </p:cNvSpPr>
            <p:nvPr/>
          </p:nvSpPr>
          <p:spPr bwMode="auto">
            <a:xfrm>
              <a:off x="528" y="302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01" name="Rectangle 49"/>
            <p:cNvSpPr>
              <a:spLocks noChangeArrowheads="1"/>
            </p:cNvSpPr>
            <p:nvPr/>
          </p:nvSpPr>
          <p:spPr bwMode="auto">
            <a:xfrm>
              <a:off x="720" y="302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02" name="Rectangle 50"/>
            <p:cNvSpPr>
              <a:spLocks noChangeArrowheads="1"/>
            </p:cNvSpPr>
            <p:nvPr/>
          </p:nvSpPr>
          <p:spPr bwMode="auto">
            <a:xfrm>
              <a:off x="912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03" name="Rectangle 51"/>
            <p:cNvSpPr>
              <a:spLocks noChangeArrowheads="1"/>
            </p:cNvSpPr>
            <p:nvPr/>
          </p:nvSpPr>
          <p:spPr bwMode="auto">
            <a:xfrm>
              <a:off x="110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457204" name="Group 52"/>
          <p:cNvGrpSpPr>
            <a:grpSpLocks/>
          </p:cNvGrpSpPr>
          <p:nvPr/>
        </p:nvGrpSpPr>
        <p:grpSpPr bwMode="auto">
          <a:xfrm>
            <a:off x="2563813" y="1736725"/>
            <a:ext cx="1143000" cy="3581400"/>
            <a:chOff x="1584" y="912"/>
            <a:chExt cx="720" cy="2256"/>
          </a:xfrm>
        </p:grpSpPr>
        <p:sp>
          <p:nvSpPr>
            <p:cNvPr id="1457205" name="Rectangle 53"/>
            <p:cNvSpPr>
              <a:spLocks noChangeArrowheads="1"/>
            </p:cNvSpPr>
            <p:nvPr/>
          </p:nvSpPr>
          <p:spPr bwMode="auto">
            <a:xfrm>
              <a:off x="1584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06" name="Rectangle 54"/>
            <p:cNvSpPr>
              <a:spLocks noChangeArrowheads="1"/>
            </p:cNvSpPr>
            <p:nvPr/>
          </p:nvSpPr>
          <p:spPr bwMode="auto">
            <a:xfrm>
              <a:off x="1776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07" name="Rectangle 55"/>
            <p:cNvSpPr>
              <a:spLocks noChangeArrowheads="1"/>
            </p:cNvSpPr>
            <p:nvPr/>
          </p:nvSpPr>
          <p:spPr bwMode="auto">
            <a:xfrm>
              <a:off x="1968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08" name="Rectangle 56"/>
            <p:cNvSpPr>
              <a:spLocks noChangeArrowheads="1"/>
            </p:cNvSpPr>
            <p:nvPr/>
          </p:nvSpPr>
          <p:spPr bwMode="auto">
            <a:xfrm>
              <a:off x="2160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09" name="Rectangle 57"/>
            <p:cNvSpPr>
              <a:spLocks noChangeArrowheads="1"/>
            </p:cNvSpPr>
            <p:nvPr/>
          </p:nvSpPr>
          <p:spPr bwMode="auto">
            <a:xfrm>
              <a:off x="1584" y="110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10" name="Rectangle 58"/>
            <p:cNvSpPr>
              <a:spLocks noChangeArrowheads="1"/>
            </p:cNvSpPr>
            <p:nvPr/>
          </p:nvSpPr>
          <p:spPr bwMode="auto">
            <a:xfrm>
              <a:off x="1776" y="110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11" name="Rectangle 59"/>
            <p:cNvSpPr>
              <a:spLocks noChangeArrowheads="1"/>
            </p:cNvSpPr>
            <p:nvPr/>
          </p:nvSpPr>
          <p:spPr bwMode="auto">
            <a:xfrm>
              <a:off x="1968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12" name="Rectangle 60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13" name="Rectangle 61"/>
            <p:cNvSpPr>
              <a:spLocks noChangeArrowheads="1"/>
            </p:cNvSpPr>
            <p:nvPr/>
          </p:nvSpPr>
          <p:spPr bwMode="auto">
            <a:xfrm>
              <a:off x="1584" y="129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14" name="Rectangle 62"/>
            <p:cNvSpPr>
              <a:spLocks noChangeArrowheads="1"/>
            </p:cNvSpPr>
            <p:nvPr/>
          </p:nvSpPr>
          <p:spPr bwMode="auto">
            <a:xfrm>
              <a:off x="1776" y="129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15" name="Rectangle 63"/>
            <p:cNvSpPr>
              <a:spLocks noChangeArrowheads="1"/>
            </p:cNvSpPr>
            <p:nvPr/>
          </p:nvSpPr>
          <p:spPr bwMode="auto">
            <a:xfrm>
              <a:off x="1968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16" name="Rectangle 64"/>
            <p:cNvSpPr>
              <a:spLocks noChangeArrowheads="1"/>
            </p:cNvSpPr>
            <p:nvPr/>
          </p:nvSpPr>
          <p:spPr bwMode="auto">
            <a:xfrm>
              <a:off x="2160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17" name="Rectangle 65"/>
            <p:cNvSpPr>
              <a:spLocks noChangeArrowheads="1"/>
            </p:cNvSpPr>
            <p:nvPr/>
          </p:nvSpPr>
          <p:spPr bwMode="auto">
            <a:xfrm>
              <a:off x="1584" y="1488"/>
              <a:ext cx="144" cy="144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18" name="Rectangle 66"/>
            <p:cNvSpPr>
              <a:spLocks noChangeArrowheads="1"/>
            </p:cNvSpPr>
            <p:nvPr/>
          </p:nvSpPr>
          <p:spPr bwMode="auto">
            <a:xfrm>
              <a:off x="1776" y="1488"/>
              <a:ext cx="144" cy="144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19" name="Rectangle 67"/>
            <p:cNvSpPr>
              <a:spLocks noChangeArrowheads="1"/>
            </p:cNvSpPr>
            <p:nvPr/>
          </p:nvSpPr>
          <p:spPr bwMode="auto">
            <a:xfrm>
              <a:off x="1968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20" name="Rectangle 68"/>
            <p:cNvSpPr>
              <a:spLocks noChangeArrowheads="1"/>
            </p:cNvSpPr>
            <p:nvPr/>
          </p:nvSpPr>
          <p:spPr bwMode="auto">
            <a:xfrm>
              <a:off x="2160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21" name="Rectangle 69"/>
            <p:cNvSpPr>
              <a:spLocks noChangeArrowheads="1"/>
            </p:cNvSpPr>
            <p:nvPr/>
          </p:nvSpPr>
          <p:spPr bwMode="auto">
            <a:xfrm>
              <a:off x="1584" y="1680"/>
              <a:ext cx="144" cy="144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22" name="Rectangle 70"/>
            <p:cNvSpPr>
              <a:spLocks noChangeArrowheads="1"/>
            </p:cNvSpPr>
            <p:nvPr/>
          </p:nvSpPr>
          <p:spPr bwMode="auto">
            <a:xfrm>
              <a:off x="1776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23" name="Rectangle 71"/>
            <p:cNvSpPr>
              <a:spLocks noChangeArrowheads="1"/>
            </p:cNvSpPr>
            <p:nvPr/>
          </p:nvSpPr>
          <p:spPr bwMode="auto">
            <a:xfrm>
              <a:off x="1968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24" name="Rectangle 72"/>
            <p:cNvSpPr>
              <a:spLocks noChangeArrowheads="1"/>
            </p:cNvSpPr>
            <p:nvPr/>
          </p:nvSpPr>
          <p:spPr bwMode="auto">
            <a:xfrm>
              <a:off x="2160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25" name="Rectangle 73"/>
            <p:cNvSpPr>
              <a:spLocks noChangeArrowheads="1"/>
            </p:cNvSpPr>
            <p:nvPr/>
          </p:nvSpPr>
          <p:spPr bwMode="auto">
            <a:xfrm>
              <a:off x="1584" y="187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26" name="Rectangle 74"/>
            <p:cNvSpPr>
              <a:spLocks noChangeArrowheads="1"/>
            </p:cNvSpPr>
            <p:nvPr/>
          </p:nvSpPr>
          <p:spPr bwMode="auto">
            <a:xfrm>
              <a:off x="1776" y="187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27" name="Rectangle 75"/>
            <p:cNvSpPr>
              <a:spLocks noChangeArrowheads="1"/>
            </p:cNvSpPr>
            <p:nvPr/>
          </p:nvSpPr>
          <p:spPr bwMode="auto">
            <a:xfrm>
              <a:off x="1968" y="187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28" name="Rectangle 76"/>
            <p:cNvSpPr>
              <a:spLocks noChangeArrowheads="1"/>
            </p:cNvSpPr>
            <p:nvPr/>
          </p:nvSpPr>
          <p:spPr bwMode="auto">
            <a:xfrm>
              <a:off x="2160" y="187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29" name="Rectangle 77"/>
            <p:cNvSpPr>
              <a:spLocks noChangeArrowheads="1"/>
            </p:cNvSpPr>
            <p:nvPr/>
          </p:nvSpPr>
          <p:spPr bwMode="auto">
            <a:xfrm>
              <a:off x="1584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30" name="Rectangle 78"/>
            <p:cNvSpPr>
              <a:spLocks noChangeArrowheads="1"/>
            </p:cNvSpPr>
            <p:nvPr/>
          </p:nvSpPr>
          <p:spPr bwMode="auto">
            <a:xfrm>
              <a:off x="1776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31" name="Rectangle 79" descr="Wide downward diagonal"/>
            <p:cNvSpPr>
              <a:spLocks noChangeArrowheads="1"/>
            </p:cNvSpPr>
            <p:nvPr/>
          </p:nvSpPr>
          <p:spPr bwMode="auto">
            <a:xfrm>
              <a:off x="1968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32" name="Rectangle 80"/>
            <p:cNvSpPr>
              <a:spLocks noChangeArrowheads="1"/>
            </p:cNvSpPr>
            <p:nvPr/>
          </p:nvSpPr>
          <p:spPr bwMode="auto">
            <a:xfrm>
              <a:off x="2160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33" name="Rectangle 81"/>
            <p:cNvSpPr>
              <a:spLocks noChangeArrowheads="1"/>
            </p:cNvSpPr>
            <p:nvPr/>
          </p:nvSpPr>
          <p:spPr bwMode="auto">
            <a:xfrm>
              <a:off x="1584" y="225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34" name="Rectangle 82"/>
            <p:cNvSpPr>
              <a:spLocks noChangeArrowheads="1"/>
            </p:cNvSpPr>
            <p:nvPr/>
          </p:nvSpPr>
          <p:spPr bwMode="auto">
            <a:xfrm>
              <a:off x="1776" y="225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35" name="Rectangle 83"/>
            <p:cNvSpPr>
              <a:spLocks noChangeArrowheads="1"/>
            </p:cNvSpPr>
            <p:nvPr/>
          </p:nvSpPr>
          <p:spPr bwMode="auto">
            <a:xfrm>
              <a:off x="1968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36" name="Rectangle 84"/>
            <p:cNvSpPr>
              <a:spLocks noChangeArrowheads="1"/>
            </p:cNvSpPr>
            <p:nvPr/>
          </p:nvSpPr>
          <p:spPr bwMode="auto">
            <a:xfrm>
              <a:off x="2160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37" name="Rectangle 85" descr="Small checker board"/>
            <p:cNvSpPr>
              <a:spLocks noChangeArrowheads="1"/>
            </p:cNvSpPr>
            <p:nvPr/>
          </p:nvSpPr>
          <p:spPr bwMode="auto">
            <a:xfrm>
              <a:off x="1584" y="2448"/>
              <a:ext cx="144" cy="144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38" name="Rectangle 86"/>
            <p:cNvSpPr>
              <a:spLocks noChangeArrowheads="1"/>
            </p:cNvSpPr>
            <p:nvPr/>
          </p:nvSpPr>
          <p:spPr bwMode="auto">
            <a:xfrm>
              <a:off x="1776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39" name="Rectangle 87"/>
            <p:cNvSpPr>
              <a:spLocks noChangeArrowheads="1"/>
            </p:cNvSpPr>
            <p:nvPr/>
          </p:nvSpPr>
          <p:spPr bwMode="auto">
            <a:xfrm>
              <a:off x="1968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40" name="Rectangle 88"/>
            <p:cNvSpPr>
              <a:spLocks noChangeArrowheads="1"/>
            </p:cNvSpPr>
            <p:nvPr/>
          </p:nvSpPr>
          <p:spPr bwMode="auto">
            <a:xfrm>
              <a:off x="2160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41" name="Rectangle 89" descr="Small grid"/>
            <p:cNvSpPr>
              <a:spLocks noChangeArrowheads="1"/>
            </p:cNvSpPr>
            <p:nvPr/>
          </p:nvSpPr>
          <p:spPr bwMode="auto">
            <a:xfrm>
              <a:off x="1584" y="2640"/>
              <a:ext cx="144" cy="144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42" name="Rectangle 90" descr="Small grid"/>
            <p:cNvSpPr>
              <a:spLocks noChangeArrowheads="1"/>
            </p:cNvSpPr>
            <p:nvPr/>
          </p:nvSpPr>
          <p:spPr bwMode="auto">
            <a:xfrm>
              <a:off x="1776" y="2640"/>
              <a:ext cx="144" cy="144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43" name="Rectangle 91" descr="Small grid"/>
            <p:cNvSpPr>
              <a:spLocks noChangeArrowheads="1"/>
            </p:cNvSpPr>
            <p:nvPr/>
          </p:nvSpPr>
          <p:spPr bwMode="auto">
            <a:xfrm>
              <a:off x="1968" y="2640"/>
              <a:ext cx="144" cy="144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44" name="Rectangle 92" descr="Small grid"/>
            <p:cNvSpPr>
              <a:spLocks noChangeArrowheads="1"/>
            </p:cNvSpPr>
            <p:nvPr/>
          </p:nvSpPr>
          <p:spPr bwMode="auto">
            <a:xfrm>
              <a:off x="2160" y="2640"/>
              <a:ext cx="144" cy="144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45" name="Rectangle 93"/>
            <p:cNvSpPr>
              <a:spLocks noChangeArrowheads="1"/>
            </p:cNvSpPr>
            <p:nvPr/>
          </p:nvSpPr>
          <p:spPr bwMode="auto">
            <a:xfrm>
              <a:off x="1584" y="28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46" name="Rectangle 94"/>
            <p:cNvSpPr>
              <a:spLocks noChangeArrowheads="1"/>
            </p:cNvSpPr>
            <p:nvPr/>
          </p:nvSpPr>
          <p:spPr bwMode="auto">
            <a:xfrm>
              <a:off x="1776" y="28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47" name="Rectangle 95"/>
            <p:cNvSpPr>
              <a:spLocks noChangeArrowheads="1"/>
            </p:cNvSpPr>
            <p:nvPr/>
          </p:nvSpPr>
          <p:spPr bwMode="auto">
            <a:xfrm>
              <a:off x="1968" y="28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48" name="Rectangle 96"/>
            <p:cNvSpPr>
              <a:spLocks noChangeArrowheads="1"/>
            </p:cNvSpPr>
            <p:nvPr/>
          </p:nvSpPr>
          <p:spPr bwMode="auto">
            <a:xfrm>
              <a:off x="2160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49" name="Rectangle 97" descr="Wide downward diagonal"/>
            <p:cNvSpPr>
              <a:spLocks noChangeArrowheads="1"/>
            </p:cNvSpPr>
            <p:nvPr/>
          </p:nvSpPr>
          <p:spPr bwMode="auto">
            <a:xfrm>
              <a:off x="1584" y="302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50" name="Rectangle 98"/>
            <p:cNvSpPr>
              <a:spLocks noChangeArrowheads="1"/>
            </p:cNvSpPr>
            <p:nvPr/>
          </p:nvSpPr>
          <p:spPr bwMode="auto">
            <a:xfrm>
              <a:off x="1776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51" name="Rectangle 99"/>
            <p:cNvSpPr>
              <a:spLocks noChangeArrowheads="1"/>
            </p:cNvSpPr>
            <p:nvPr/>
          </p:nvSpPr>
          <p:spPr bwMode="auto">
            <a:xfrm>
              <a:off x="1968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52" name="Rectangle 100"/>
            <p:cNvSpPr>
              <a:spLocks noChangeArrowheads="1"/>
            </p:cNvSpPr>
            <p:nvPr/>
          </p:nvSpPr>
          <p:spPr bwMode="auto">
            <a:xfrm>
              <a:off x="2160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457253" name="Group 101"/>
          <p:cNvGrpSpPr>
            <a:grpSpLocks/>
          </p:cNvGrpSpPr>
          <p:nvPr/>
        </p:nvGrpSpPr>
        <p:grpSpPr bwMode="auto">
          <a:xfrm>
            <a:off x="4087813" y="1736725"/>
            <a:ext cx="1143000" cy="3581400"/>
            <a:chOff x="2640" y="912"/>
            <a:chExt cx="720" cy="2256"/>
          </a:xfrm>
        </p:grpSpPr>
        <p:sp>
          <p:nvSpPr>
            <p:cNvPr id="1457254" name="Rectangle 102" descr="Wide downward diagonal"/>
            <p:cNvSpPr>
              <a:spLocks noChangeArrowheads="1"/>
            </p:cNvSpPr>
            <p:nvPr/>
          </p:nvSpPr>
          <p:spPr bwMode="auto">
            <a:xfrm>
              <a:off x="2640" y="1680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55" name="Rectangle 103" descr="Wide downward diagonal"/>
            <p:cNvSpPr>
              <a:spLocks noChangeArrowheads="1"/>
            </p:cNvSpPr>
            <p:nvPr/>
          </p:nvSpPr>
          <p:spPr bwMode="auto">
            <a:xfrm>
              <a:off x="2832" y="1680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56" name="Rectangle 104"/>
            <p:cNvSpPr>
              <a:spLocks noChangeArrowheads="1"/>
            </p:cNvSpPr>
            <p:nvPr/>
          </p:nvSpPr>
          <p:spPr bwMode="auto">
            <a:xfrm>
              <a:off x="3024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57" name="Rectangle 105"/>
            <p:cNvSpPr>
              <a:spLocks noChangeArrowheads="1"/>
            </p:cNvSpPr>
            <p:nvPr/>
          </p:nvSpPr>
          <p:spPr bwMode="auto">
            <a:xfrm>
              <a:off x="3216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58" name="Rectangle 106" descr="Wide downward diagonal"/>
            <p:cNvSpPr>
              <a:spLocks noChangeArrowheads="1"/>
            </p:cNvSpPr>
            <p:nvPr/>
          </p:nvSpPr>
          <p:spPr bwMode="auto">
            <a:xfrm>
              <a:off x="2640" y="187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59" name="Rectangle 107" descr="Wide downward diagonal"/>
            <p:cNvSpPr>
              <a:spLocks noChangeArrowheads="1"/>
            </p:cNvSpPr>
            <p:nvPr/>
          </p:nvSpPr>
          <p:spPr bwMode="auto">
            <a:xfrm>
              <a:off x="2832" y="187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60" name="Rectangle 108" descr="Wide downward diagonal"/>
            <p:cNvSpPr>
              <a:spLocks noChangeArrowheads="1"/>
            </p:cNvSpPr>
            <p:nvPr/>
          </p:nvSpPr>
          <p:spPr bwMode="auto">
            <a:xfrm>
              <a:off x="3024" y="187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61" name="Rectangle 109"/>
            <p:cNvSpPr>
              <a:spLocks noChangeArrowheads="1"/>
            </p:cNvSpPr>
            <p:nvPr/>
          </p:nvSpPr>
          <p:spPr bwMode="auto">
            <a:xfrm>
              <a:off x="3216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62" name="Rectangle 110"/>
            <p:cNvSpPr>
              <a:spLocks noChangeArrowheads="1"/>
            </p:cNvSpPr>
            <p:nvPr/>
          </p:nvSpPr>
          <p:spPr bwMode="auto">
            <a:xfrm>
              <a:off x="2640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63" name="Rectangle 111"/>
            <p:cNvSpPr>
              <a:spLocks noChangeArrowheads="1"/>
            </p:cNvSpPr>
            <p:nvPr/>
          </p:nvSpPr>
          <p:spPr bwMode="auto">
            <a:xfrm>
              <a:off x="2832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64" name="Rectangle 112" descr="Wide downward diagonal"/>
            <p:cNvSpPr>
              <a:spLocks noChangeArrowheads="1"/>
            </p:cNvSpPr>
            <p:nvPr/>
          </p:nvSpPr>
          <p:spPr bwMode="auto">
            <a:xfrm>
              <a:off x="3024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65" name="Rectangle 113"/>
            <p:cNvSpPr>
              <a:spLocks noChangeArrowheads="1"/>
            </p:cNvSpPr>
            <p:nvPr/>
          </p:nvSpPr>
          <p:spPr bwMode="auto">
            <a:xfrm>
              <a:off x="3216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66" name="Rectangle 114"/>
            <p:cNvSpPr>
              <a:spLocks noChangeArrowheads="1"/>
            </p:cNvSpPr>
            <p:nvPr/>
          </p:nvSpPr>
          <p:spPr bwMode="auto">
            <a:xfrm>
              <a:off x="2640" y="225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67" name="Rectangle 115"/>
            <p:cNvSpPr>
              <a:spLocks noChangeArrowheads="1"/>
            </p:cNvSpPr>
            <p:nvPr/>
          </p:nvSpPr>
          <p:spPr bwMode="auto">
            <a:xfrm>
              <a:off x="2832" y="225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68" name="Rectangle 116"/>
            <p:cNvSpPr>
              <a:spLocks noChangeArrowheads="1"/>
            </p:cNvSpPr>
            <p:nvPr/>
          </p:nvSpPr>
          <p:spPr bwMode="auto">
            <a:xfrm>
              <a:off x="3024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69" name="Rectangle 117"/>
            <p:cNvSpPr>
              <a:spLocks noChangeArrowheads="1"/>
            </p:cNvSpPr>
            <p:nvPr/>
          </p:nvSpPr>
          <p:spPr bwMode="auto">
            <a:xfrm>
              <a:off x="3216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70" name="Rectangle 118"/>
            <p:cNvSpPr>
              <a:spLocks noChangeArrowheads="1"/>
            </p:cNvSpPr>
            <p:nvPr/>
          </p:nvSpPr>
          <p:spPr bwMode="auto">
            <a:xfrm>
              <a:off x="2640" y="244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71" name="Rectangle 119"/>
            <p:cNvSpPr>
              <a:spLocks noChangeArrowheads="1"/>
            </p:cNvSpPr>
            <p:nvPr/>
          </p:nvSpPr>
          <p:spPr bwMode="auto">
            <a:xfrm>
              <a:off x="2832" y="244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72" name="Rectangle 120"/>
            <p:cNvSpPr>
              <a:spLocks noChangeArrowheads="1"/>
            </p:cNvSpPr>
            <p:nvPr/>
          </p:nvSpPr>
          <p:spPr bwMode="auto">
            <a:xfrm>
              <a:off x="3024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73" name="Rectangle 121"/>
            <p:cNvSpPr>
              <a:spLocks noChangeArrowheads="1"/>
            </p:cNvSpPr>
            <p:nvPr/>
          </p:nvSpPr>
          <p:spPr bwMode="auto">
            <a:xfrm>
              <a:off x="3216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74" name="Rectangle 122"/>
            <p:cNvSpPr>
              <a:spLocks noChangeArrowheads="1"/>
            </p:cNvSpPr>
            <p:nvPr/>
          </p:nvSpPr>
          <p:spPr bwMode="auto">
            <a:xfrm>
              <a:off x="2640" y="264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75" name="Rectangle 123"/>
            <p:cNvSpPr>
              <a:spLocks noChangeArrowheads="1"/>
            </p:cNvSpPr>
            <p:nvPr/>
          </p:nvSpPr>
          <p:spPr bwMode="auto">
            <a:xfrm>
              <a:off x="2832" y="264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76" name="Rectangle 124"/>
            <p:cNvSpPr>
              <a:spLocks noChangeArrowheads="1"/>
            </p:cNvSpPr>
            <p:nvPr/>
          </p:nvSpPr>
          <p:spPr bwMode="auto">
            <a:xfrm>
              <a:off x="3024" y="264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77" name="Rectangle 125"/>
            <p:cNvSpPr>
              <a:spLocks noChangeArrowheads="1"/>
            </p:cNvSpPr>
            <p:nvPr/>
          </p:nvSpPr>
          <p:spPr bwMode="auto">
            <a:xfrm>
              <a:off x="3216" y="264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78" name="Rectangle 126" descr="Small checker board"/>
            <p:cNvSpPr>
              <a:spLocks noChangeArrowheads="1"/>
            </p:cNvSpPr>
            <p:nvPr/>
          </p:nvSpPr>
          <p:spPr bwMode="auto">
            <a:xfrm>
              <a:off x="2640" y="2832"/>
              <a:ext cx="144" cy="144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79" name="Rectangle 127" descr="Small checker board"/>
            <p:cNvSpPr>
              <a:spLocks noChangeArrowheads="1"/>
            </p:cNvSpPr>
            <p:nvPr/>
          </p:nvSpPr>
          <p:spPr bwMode="auto">
            <a:xfrm>
              <a:off x="2832" y="2832"/>
              <a:ext cx="144" cy="144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80" name="Rectangle 128"/>
            <p:cNvSpPr>
              <a:spLocks noChangeArrowheads="1"/>
            </p:cNvSpPr>
            <p:nvPr/>
          </p:nvSpPr>
          <p:spPr bwMode="auto">
            <a:xfrm>
              <a:off x="3024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81" name="Rectangle 129"/>
            <p:cNvSpPr>
              <a:spLocks noChangeArrowheads="1"/>
            </p:cNvSpPr>
            <p:nvPr/>
          </p:nvSpPr>
          <p:spPr bwMode="auto">
            <a:xfrm>
              <a:off x="3216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82" name="Rectangle 130" descr="Small checker board"/>
            <p:cNvSpPr>
              <a:spLocks noChangeArrowheads="1"/>
            </p:cNvSpPr>
            <p:nvPr/>
          </p:nvSpPr>
          <p:spPr bwMode="auto">
            <a:xfrm>
              <a:off x="2640" y="3024"/>
              <a:ext cx="144" cy="144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83" name="Rectangle 131"/>
            <p:cNvSpPr>
              <a:spLocks noChangeArrowheads="1"/>
            </p:cNvSpPr>
            <p:nvPr/>
          </p:nvSpPr>
          <p:spPr bwMode="auto">
            <a:xfrm>
              <a:off x="2832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84" name="Rectangle 132"/>
            <p:cNvSpPr>
              <a:spLocks noChangeArrowheads="1"/>
            </p:cNvSpPr>
            <p:nvPr/>
          </p:nvSpPr>
          <p:spPr bwMode="auto">
            <a:xfrm>
              <a:off x="302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85" name="Rectangle 133"/>
            <p:cNvSpPr>
              <a:spLocks noChangeArrowheads="1"/>
            </p:cNvSpPr>
            <p:nvPr/>
          </p:nvSpPr>
          <p:spPr bwMode="auto">
            <a:xfrm>
              <a:off x="3216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86" name="Rectangle 134"/>
            <p:cNvSpPr>
              <a:spLocks noChangeArrowheads="1"/>
            </p:cNvSpPr>
            <p:nvPr/>
          </p:nvSpPr>
          <p:spPr bwMode="auto">
            <a:xfrm>
              <a:off x="2640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87" name="Rectangle 135"/>
            <p:cNvSpPr>
              <a:spLocks noChangeArrowheads="1"/>
            </p:cNvSpPr>
            <p:nvPr/>
          </p:nvSpPr>
          <p:spPr bwMode="auto">
            <a:xfrm>
              <a:off x="2832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88" name="Rectangle 136"/>
            <p:cNvSpPr>
              <a:spLocks noChangeArrowheads="1"/>
            </p:cNvSpPr>
            <p:nvPr/>
          </p:nvSpPr>
          <p:spPr bwMode="auto">
            <a:xfrm>
              <a:off x="3024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89" name="Rectangle 137"/>
            <p:cNvSpPr>
              <a:spLocks noChangeArrowheads="1"/>
            </p:cNvSpPr>
            <p:nvPr/>
          </p:nvSpPr>
          <p:spPr bwMode="auto">
            <a:xfrm>
              <a:off x="3216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90" name="Rectangle 138"/>
            <p:cNvSpPr>
              <a:spLocks noChangeArrowheads="1"/>
            </p:cNvSpPr>
            <p:nvPr/>
          </p:nvSpPr>
          <p:spPr bwMode="auto">
            <a:xfrm>
              <a:off x="2640" y="110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91" name="Rectangle 139"/>
            <p:cNvSpPr>
              <a:spLocks noChangeArrowheads="1"/>
            </p:cNvSpPr>
            <p:nvPr/>
          </p:nvSpPr>
          <p:spPr bwMode="auto">
            <a:xfrm>
              <a:off x="2832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92" name="Rectangle 140"/>
            <p:cNvSpPr>
              <a:spLocks noChangeArrowheads="1"/>
            </p:cNvSpPr>
            <p:nvPr/>
          </p:nvSpPr>
          <p:spPr bwMode="auto">
            <a:xfrm>
              <a:off x="3024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93" name="Rectangle 141"/>
            <p:cNvSpPr>
              <a:spLocks noChangeArrowheads="1"/>
            </p:cNvSpPr>
            <p:nvPr/>
          </p:nvSpPr>
          <p:spPr bwMode="auto">
            <a:xfrm>
              <a:off x="3216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94" name="Rectangle 142"/>
            <p:cNvSpPr>
              <a:spLocks noChangeArrowheads="1"/>
            </p:cNvSpPr>
            <p:nvPr/>
          </p:nvSpPr>
          <p:spPr bwMode="auto">
            <a:xfrm>
              <a:off x="2640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95" name="Rectangle 143"/>
            <p:cNvSpPr>
              <a:spLocks noChangeArrowheads="1"/>
            </p:cNvSpPr>
            <p:nvPr/>
          </p:nvSpPr>
          <p:spPr bwMode="auto">
            <a:xfrm>
              <a:off x="2832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96" name="Rectangle 144"/>
            <p:cNvSpPr>
              <a:spLocks noChangeArrowheads="1"/>
            </p:cNvSpPr>
            <p:nvPr/>
          </p:nvSpPr>
          <p:spPr bwMode="auto">
            <a:xfrm>
              <a:off x="3024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97" name="Rectangle 145"/>
            <p:cNvSpPr>
              <a:spLocks noChangeArrowheads="1"/>
            </p:cNvSpPr>
            <p:nvPr/>
          </p:nvSpPr>
          <p:spPr bwMode="auto">
            <a:xfrm>
              <a:off x="3216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98" name="Rectangle 146"/>
            <p:cNvSpPr>
              <a:spLocks noChangeArrowheads="1"/>
            </p:cNvSpPr>
            <p:nvPr/>
          </p:nvSpPr>
          <p:spPr bwMode="auto">
            <a:xfrm>
              <a:off x="2640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299" name="Rectangle 147"/>
            <p:cNvSpPr>
              <a:spLocks noChangeArrowheads="1"/>
            </p:cNvSpPr>
            <p:nvPr/>
          </p:nvSpPr>
          <p:spPr bwMode="auto">
            <a:xfrm>
              <a:off x="2832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00" name="Rectangle 148"/>
            <p:cNvSpPr>
              <a:spLocks noChangeArrowheads="1"/>
            </p:cNvSpPr>
            <p:nvPr/>
          </p:nvSpPr>
          <p:spPr bwMode="auto">
            <a:xfrm>
              <a:off x="3024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01" name="Rectangle 149"/>
            <p:cNvSpPr>
              <a:spLocks noChangeArrowheads="1"/>
            </p:cNvSpPr>
            <p:nvPr/>
          </p:nvSpPr>
          <p:spPr bwMode="auto">
            <a:xfrm>
              <a:off x="3216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457302" name="Group 150"/>
          <p:cNvGrpSpPr>
            <a:grpSpLocks/>
          </p:cNvGrpSpPr>
          <p:nvPr/>
        </p:nvGrpSpPr>
        <p:grpSpPr bwMode="auto">
          <a:xfrm>
            <a:off x="5688013" y="1584325"/>
            <a:ext cx="1143000" cy="3962400"/>
            <a:chOff x="3696" y="816"/>
            <a:chExt cx="720" cy="2496"/>
          </a:xfrm>
        </p:grpSpPr>
        <p:sp>
          <p:nvSpPr>
            <p:cNvPr id="1457303" name="Rectangle 151"/>
            <p:cNvSpPr>
              <a:spLocks noChangeArrowheads="1"/>
            </p:cNvSpPr>
            <p:nvPr/>
          </p:nvSpPr>
          <p:spPr bwMode="auto">
            <a:xfrm>
              <a:off x="3696" y="1680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04" name="Rectangle 152"/>
            <p:cNvSpPr>
              <a:spLocks noChangeArrowheads="1"/>
            </p:cNvSpPr>
            <p:nvPr/>
          </p:nvSpPr>
          <p:spPr bwMode="auto">
            <a:xfrm>
              <a:off x="3888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05" name="Rectangle 153"/>
            <p:cNvSpPr>
              <a:spLocks noChangeArrowheads="1"/>
            </p:cNvSpPr>
            <p:nvPr/>
          </p:nvSpPr>
          <p:spPr bwMode="auto">
            <a:xfrm>
              <a:off x="4080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06" name="Rectangle 154"/>
            <p:cNvSpPr>
              <a:spLocks noChangeArrowheads="1"/>
            </p:cNvSpPr>
            <p:nvPr/>
          </p:nvSpPr>
          <p:spPr bwMode="auto">
            <a:xfrm>
              <a:off x="4272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07" name="Rectangle 155"/>
            <p:cNvSpPr>
              <a:spLocks noChangeArrowheads="1"/>
            </p:cNvSpPr>
            <p:nvPr/>
          </p:nvSpPr>
          <p:spPr bwMode="auto">
            <a:xfrm>
              <a:off x="3696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08" name="Rectangle 156"/>
            <p:cNvSpPr>
              <a:spLocks noChangeArrowheads="1"/>
            </p:cNvSpPr>
            <p:nvPr/>
          </p:nvSpPr>
          <p:spPr bwMode="auto">
            <a:xfrm>
              <a:off x="3888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09" name="Rectangle 157" descr="Wide downward diagonal"/>
            <p:cNvSpPr>
              <a:spLocks noChangeArrowheads="1"/>
            </p:cNvSpPr>
            <p:nvPr/>
          </p:nvSpPr>
          <p:spPr bwMode="auto">
            <a:xfrm>
              <a:off x="4080" y="187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10" name="Rectangle 158" descr="Wide downward diagonal"/>
            <p:cNvSpPr>
              <a:spLocks noChangeArrowheads="1"/>
            </p:cNvSpPr>
            <p:nvPr/>
          </p:nvSpPr>
          <p:spPr bwMode="auto">
            <a:xfrm>
              <a:off x="4272" y="187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11" name="Rectangle 159"/>
            <p:cNvSpPr>
              <a:spLocks noChangeArrowheads="1"/>
            </p:cNvSpPr>
            <p:nvPr/>
          </p:nvSpPr>
          <p:spPr bwMode="auto">
            <a:xfrm>
              <a:off x="3696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12" name="Rectangle 160"/>
            <p:cNvSpPr>
              <a:spLocks noChangeArrowheads="1"/>
            </p:cNvSpPr>
            <p:nvPr/>
          </p:nvSpPr>
          <p:spPr bwMode="auto">
            <a:xfrm>
              <a:off x="3888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13" name="Rectangle 161" descr="Wide downward diagonal"/>
            <p:cNvSpPr>
              <a:spLocks noChangeArrowheads="1"/>
            </p:cNvSpPr>
            <p:nvPr/>
          </p:nvSpPr>
          <p:spPr bwMode="auto">
            <a:xfrm>
              <a:off x="4080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14" name="Rectangle 162"/>
            <p:cNvSpPr>
              <a:spLocks noChangeArrowheads="1"/>
            </p:cNvSpPr>
            <p:nvPr/>
          </p:nvSpPr>
          <p:spPr bwMode="auto">
            <a:xfrm>
              <a:off x="4272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15" name="Rectangle 163"/>
            <p:cNvSpPr>
              <a:spLocks noChangeArrowheads="1"/>
            </p:cNvSpPr>
            <p:nvPr/>
          </p:nvSpPr>
          <p:spPr bwMode="auto">
            <a:xfrm>
              <a:off x="3696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16" name="Rectangle 164"/>
            <p:cNvSpPr>
              <a:spLocks noChangeArrowheads="1"/>
            </p:cNvSpPr>
            <p:nvPr/>
          </p:nvSpPr>
          <p:spPr bwMode="auto">
            <a:xfrm>
              <a:off x="3888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17" name="Rectangle 165" descr="Wide downward diagonal"/>
            <p:cNvSpPr>
              <a:spLocks noChangeArrowheads="1"/>
            </p:cNvSpPr>
            <p:nvPr/>
          </p:nvSpPr>
          <p:spPr bwMode="auto">
            <a:xfrm>
              <a:off x="4080" y="2256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18" name="Rectangle 166" descr="Wide downward diagonal"/>
            <p:cNvSpPr>
              <a:spLocks noChangeArrowheads="1"/>
            </p:cNvSpPr>
            <p:nvPr/>
          </p:nvSpPr>
          <p:spPr bwMode="auto">
            <a:xfrm>
              <a:off x="4272" y="2256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19" name="Rectangle 167"/>
            <p:cNvSpPr>
              <a:spLocks noChangeArrowheads="1"/>
            </p:cNvSpPr>
            <p:nvPr/>
          </p:nvSpPr>
          <p:spPr bwMode="auto">
            <a:xfrm>
              <a:off x="3696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20" name="Rectangle 168"/>
            <p:cNvSpPr>
              <a:spLocks noChangeArrowheads="1"/>
            </p:cNvSpPr>
            <p:nvPr/>
          </p:nvSpPr>
          <p:spPr bwMode="auto">
            <a:xfrm>
              <a:off x="3888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21" name="Rectangle 169" descr="Wide downward diagonal"/>
            <p:cNvSpPr>
              <a:spLocks noChangeArrowheads="1"/>
            </p:cNvSpPr>
            <p:nvPr/>
          </p:nvSpPr>
          <p:spPr bwMode="auto">
            <a:xfrm>
              <a:off x="4080" y="2448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22" name="Rectangle 170"/>
            <p:cNvSpPr>
              <a:spLocks noChangeArrowheads="1"/>
            </p:cNvSpPr>
            <p:nvPr/>
          </p:nvSpPr>
          <p:spPr bwMode="auto">
            <a:xfrm>
              <a:off x="4272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23" name="Rectangle 171"/>
            <p:cNvSpPr>
              <a:spLocks noChangeArrowheads="1"/>
            </p:cNvSpPr>
            <p:nvPr/>
          </p:nvSpPr>
          <p:spPr bwMode="auto">
            <a:xfrm>
              <a:off x="3696" y="2640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24" name="Rectangle 172"/>
            <p:cNvSpPr>
              <a:spLocks noChangeArrowheads="1"/>
            </p:cNvSpPr>
            <p:nvPr/>
          </p:nvSpPr>
          <p:spPr bwMode="auto">
            <a:xfrm>
              <a:off x="3888" y="2640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25" name="Rectangle 173"/>
            <p:cNvSpPr>
              <a:spLocks noChangeArrowheads="1"/>
            </p:cNvSpPr>
            <p:nvPr/>
          </p:nvSpPr>
          <p:spPr bwMode="auto">
            <a:xfrm>
              <a:off x="4080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26" name="Rectangle 174"/>
            <p:cNvSpPr>
              <a:spLocks noChangeArrowheads="1"/>
            </p:cNvSpPr>
            <p:nvPr/>
          </p:nvSpPr>
          <p:spPr bwMode="auto">
            <a:xfrm>
              <a:off x="4272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27" name="Rectangle 175"/>
            <p:cNvSpPr>
              <a:spLocks noChangeArrowheads="1"/>
            </p:cNvSpPr>
            <p:nvPr/>
          </p:nvSpPr>
          <p:spPr bwMode="auto">
            <a:xfrm>
              <a:off x="3696" y="28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28" name="Rectangle 176"/>
            <p:cNvSpPr>
              <a:spLocks noChangeArrowheads="1"/>
            </p:cNvSpPr>
            <p:nvPr/>
          </p:nvSpPr>
          <p:spPr bwMode="auto">
            <a:xfrm>
              <a:off x="3888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29" name="Rectangle 177" descr="Wide downward diagonal"/>
            <p:cNvSpPr>
              <a:spLocks noChangeArrowheads="1"/>
            </p:cNvSpPr>
            <p:nvPr/>
          </p:nvSpPr>
          <p:spPr bwMode="auto">
            <a:xfrm>
              <a:off x="4080" y="283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30" name="Rectangle 178"/>
            <p:cNvSpPr>
              <a:spLocks noChangeArrowheads="1"/>
            </p:cNvSpPr>
            <p:nvPr/>
          </p:nvSpPr>
          <p:spPr bwMode="auto">
            <a:xfrm>
              <a:off x="4272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31" name="Rectangle 179"/>
            <p:cNvSpPr>
              <a:spLocks noChangeArrowheads="1"/>
            </p:cNvSpPr>
            <p:nvPr/>
          </p:nvSpPr>
          <p:spPr bwMode="auto">
            <a:xfrm>
              <a:off x="3696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32" name="Rectangle 180"/>
            <p:cNvSpPr>
              <a:spLocks noChangeArrowheads="1"/>
            </p:cNvSpPr>
            <p:nvPr/>
          </p:nvSpPr>
          <p:spPr bwMode="auto">
            <a:xfrm>
              <a:off x="3888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33" name="Rectangle 181" descr="Wide downward diagonal"/>
            <p:cNvSpPr>
              <a:spLocks noChangeArrowheads="1"/>
            </p:cNvSpPr>
            <p:nvPr/>
          </p:nvSpPr>
          <p:spPr bwMode="auto">
            <a:xfrm>
              <a:off x="4080" y="302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34" name="Rectangle 182" descr="Wide downward diagonal"/>
            <p:cNvSpPr>
              <a:spLocks noChangeArrowheads="1"/>
            </p:cNvSpPr>
            <p:nvPr/>
          </p:nvSpPr>
          <p:spPr bwMode="auto">
            <a:xfrm>
              <a:off x="4272" y="302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35" name="Rectangle 183"/>
            <p:cNvSpPr>
              <a:spLocks noChangeArrowheads="1"/>
            </p:cNvSpPr>
            <p:nvPr/>
          </p:nvSpPr>
          <p:spPr bwMode="auto">
            <a:xfrm>
              <a:off x="3696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36" name="Rectangle 184"/>
            <p:cNvSpPr>
              <a:spLocks noChangeArrowheads="1"/>
            </p:cNvSpPr>
            <p:nvPr/>
          </p:nvSpPr>
          <p:spPr bwMode="auto">
            <a:xfrm>
              <a:off x="3888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37" name="Rectangle 185" descr="Wide downward diagonal"/>
            <p:cNvSpPr>
              <a:spLocks noChangeArrowheads="1"/>
            </p:cNvSpPr>
            <p:nvPr/>
          </p:nvSpPr>
          <p:spPr bwMode="auto">
            <a:xfrm>
              <a:off x="4080" y="91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38" name="Rectangle 186" descr="Wide downward diagonal"/>
            <p:cNvSpPr>
              <a:spLocks noChangeArrowheads="1"/>
            </p:cNvSpPr>
            <p:nvPr/>
          </p:nvSpPr>
          <p:spPr bwMode="auto">
            <a:xfrm>
              <a:off x="4272" y="91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39" name="Rectangle 18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40" name="Rectangle 188"/>
            <p:cNvSpPr>
              <a:spLocks noChangeArrowheads="1"/>
            </p:cNvSpPr>
            <p:nvPr/>
          </p:nvSpPr>
          <p:spPr bwMode="auto">
            <a:xfrm>
              <a:off x="3888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41" name="Rectangle 189" descr="Wide downward diagonal"/>
            <p:cNvSpPr>
              <a:spLocks noChangeArrowheads="1"/>
            </p:cNvSpPr>
            <p:nvPr/>
          </p:nvSpPr>
          <p:spPr bwMode="auto">
            <a:xfrm>
              <a:off x="4080" y="110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42" name="Rectangle 190" descr="Wide downward diagonal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43" name="Rectangle 191"/>
            <p:cNvSpPr>
              <a:spLocks noChangeArrowheads="1"/>
            </p:cNvSpPr>
            <p:nvPr/>
          </p:nvSpPr>
          <p:spPr bwMode="auto">
            <a:xfrm>
              <a:off x="3696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44" name="Rectangle 192"/>
            <p:cNvSpPr>
              <a:spLocks noChangeArrowheads="1"/>
            </p:cNvSpPr>
            <p:nvPr/>
          </p:nvSpPr>
          <p:spPr bwMode="auto">
            <a:xfrm>
              <a:off x="3888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45" name="Rectangle 193" descr="Wide downward diagonal"/>
            <p:cNvSpPr>
              <a:spLocks noChangeArrowheads="1"/>
            </p:cNvSpPr>
            <p:nvPr/>
          </p:nvSpPr>
          <p:spPr bwMode="auto">
            <a:xfrm>
              <a:off x="4080" y="1296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46" name="Rectangle 194"/>
            <p:cNvSpPr>
              <a:spLocks noChangeArrowheads="1"/>
            </p:cNvSpPr>
            <p:nvPr/>
          </p:nvSpPr>
          <p:spPr bwMode="auto">
            <a:xfrm>
              <a:off x="4272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47" name="Rectangle 195"/>
            <p:cNvSpPr>
              <a:spLocks noChangeArrowheads="1"/>
            </p:cNvSpPr>
            <p:nvPr/>
          </p:nvSpPr>
          <p:spPr bwMode="auto">
            <a:xfrm>
              <a:off x="3696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48" name="Rectangle 196"/>
            <p:cNvSpPr>
              <a:spLocks noChangeArrowheads="1"/>
            </p:cNvSpPr>
            <p:nvPr/>
          </p:nvSpPr>
          <p:spPr bwMode="auto">
            <a:xfrm>
              <a:off x="3888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49" name="Rectangle 197" descr="Wide downward diagonal"/>
            <p:cNvSpPr>
              <a:spLocks noChangeArrowheads="1"/>
            </p:cNvSpPr>
            <p:nvPr/>
          </p:nvSpPr>
          <p:spPr bwMode="auto">
            <a:xfrm>
              <a:off x="4080" y="1488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50" name="Rectangle 198"/>
            <p:cNvSpPr>
              <a:spLocks noChangeArrowheads="1"/>
            </p:cNvSpPr>
            <p:nvPr/>
          </p:nvSpPr>
          <p:spPr bwMode="auto">
            <a:xfrm>
              <a:off x="4272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57351" name="Line 199"/>
            <p:cNvSpPr>
              <a:spLocks noChangeShapeType="1"/>
            </p:cNvSpPr>
            <p:nvPr/>
          </p:nvSpPr>
          <p:spPr bwMode="auto">
            <a:xfrm>
              <a:off x="4056" y="816"/>
              <a:ext cx="0" cy="2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sp>
        <p:nvSpPr>
          <p:cNvPr id="1457352" name="Rectangle 200" descr="Wide downward diagonal"/>
          <p:cNvSpPr>
            <a:spLocks noChangeArrowheads="1"/>
          </p:cNvSpPr>
          <p:nvPr/>
        </p:nvSpPr>
        <p:spPr bwMode="auto">
          <a:xfrm>
            <a:off x="7288213" y="29559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53" name="Rectangle 201" descr="Small checker board"/>
          <p:cNvSpPr>
            <a:spLocks noChangeArrowheads="1"/>
          </p:cNvSpPr>
          <p:nvPr/>
        </p:nvSpPr>
        <p:spPr bwMode="auto">
          <a:xfrm>
            <a:off x="7593013" y="29559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54" name="Rectangle 202" descr="Small checker board"/>
          <p:cNvSpPr>
            <a:spLocks noChangeArrowheads="1"/>
          </p:cNvSpPr>
          <p:nvPr/>
        </p:nvSpPr>
        <p:spPr bwMode="auto">
          <a:xfrm>
            <a:off x="7897813" y="29559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55" name="Rectangle 203" descr="Small grid"/>
          <p:cNvSpPr>
            <a:spLocks noChangeArrowheads="1"/>
          </p:cNvSpPr>
          <p:nvPr/>
        </p:nvSpPr>
        <p:spPr bwMode="auto">
          <a:xfrm>
            <a:off x="8202613" y="2955925"/>
            <a:ext cx="228600" cy="228600"/>
          </a:xfrm>
          <a:prstGeom prst="rect">
            <a:avLst/>
          </a:prstGeom>
          <a:pattFill prst="smGrid">
            <a:fgClr>
              <a:srgbClr val="8000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56" name="Rectangle 204"/>
          <p:cNvSpPr>
            <a:spLocks noChangeArrowheads="1"/>
          </p:cNvSpPr>
          <p:nvPr/>
        </p:nvSpPr>
        <p:spPr bwMode="auto">
          <a:xfrm>
            <a:off x="7288213" y="3260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57" name="Rectangle 205"/>
          <p:cNvSpPr>
            <a:spLocks noChangeArrowheads="1"/>
          </p:cNvSpPr>
          <p:nvPr/>
        </p:nvSpPr>
        <p:spPr bwMode="auto">
          <a:xfrm>
            <a:off x="7593013" y="3260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58" name="Rectangle 206"/>
          <p:cNvSpPr>
            <a:spLocks noChangeArrowheads="1"/>
          </p:cNvSpPr>
          <p:nvPr/>
        </p:nvSpPr>
        <p:spPr bwMode="auto">
          <a:xfrm>
            <a:off x="7897813" y="3260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59" name="Rectangle 207"/>
          <p:cNvSpPr>
            <a:spLocks noChangeArrowheads="1"/>
          </p:cNvSpPr>
          <p:nvPr/>
        </p:nvSpPr>
        <p:spPr bwMode="auto">
          <a:xfrm>
            <a:off x="8202613" y="3260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60" name="Rectangle 208"/>
          <p:cNvSpPr>
            <a:spLocks noChangeArrowheads="1"/>
          </p:cNvSpPr>
          <p:nvPr/>
        </p:nvSpPr>
        <p:spPr bwMode="auto">
          <a:xfrm>
            <a:off x="7288213" y="35655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61" name="Rectangle 209"/>
          <p:cNvSpPr>
            <a:spLocks noChangeArrowheads="1"/>
          </p:cNvSpPr>
          <p:nvPr/>
        </p:nvSpPr>
        <p:spPr bwMode="auto">
          <a:xfrm>
            <a:off x="7593013" y="35655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62" name="Rectangle 210" descr="Small checker board"/>
          <p:cNvSpPr>
            <a:spLocks noChangeArrowheads="1"/>
          </p:cNvSpPr>
          <p:nvPr/>
        </p:nvSpPr>
        <p:spPr bwMode="auto">
          <a:xfrm>
            <a:off x="7897813" y="35655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63" name="Rectangle 211"/>
          <p:cNvSpPr>
            <a:spLocks noChangeArrowheads="1"/>
          </p:cNvSpPr>
          <p:nvPr/>
        </p:nvSpPr>
        <p:spPr bwMode="auto">
          <a:xfrm>
            <a:off x="8202613" y="35655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64" name="Rectangle 212"/>
          <p:cNvSpPr>
            <a:spLocks noChangeArrowheads="1"/>
          </p:cNvSpPr>
          <p:nvPr/>
        </p:nvSpPr>
        <p:spPr bwMode="auto">
          <a:xfrm>
            <a:off x="7288213" y="38703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65" name="Rectangle 213" descr="Wide downward diagonal"/>
          <p:cNvSpPr>
            <a:spLocks noChangeArrowheads="1"/>
          </p:cNvSpPr>
          <p:nvPr/>
        </p:nvSpPr>
        <p:spPr bwMode="auto">
          <a:xfrm>
            <a:off x="7593013" y="38703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66" name="Rectangle 214"/>
          <p:cNvSpPr>
            <a:spLocks noChangeArrowheads="1"/>
          </p:cNvSpPr>
          <p:nvPr/>
        </p:nvSpPr>
        <p:spPr bwMode="auto">
          <a:xfrm>
            <a:off x="7897813" y="38703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67" name="Rectangle 215" descr="Small checker board"/>
          <p:cNvSpPr>
            <a:spLocks noChangeArrowheads="1"/>
          </p:cNvSpPr>
          <p:nvPr/>
        </p:nvSpPr>
        <p:spPr bwMode="auto">
          <a:xfrm>
            <a:off x="8202613" y="38703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68" name="Rectangle 216"/>
          <p:cNvSpPr>
            <a:spLocks noChangeArrowheads="1"/>
          </p:cNvSpPr>
          <p:nvPr/>
        </p:nvSpPr>
        <p:spPr bwMode="auto">
          <a:xfrm>
            <a:off x="7288213" y="41751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69" name="Rectangle 217"/>
          <p:cNvSpPr>
            <a:spLocks noChangeArrowheads="1"/>
          </p:cNvSpPr>
          <p:nvPr/>
        </p:nvSpPr>
        <p:spPr bwMode="auto">
          <a:xfrm>
            <a:off x="7593013" y="41751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70" name="Rectangle 218" descr="Wide downward diagonal"/>
          <p:cNvSpPr>
            <a:spLocks noChangeArrowheads="1"/>
          </p:cNvSpPr>
          <p:nvPr/>
        </p:nvSpPr>
        <p:spPr bwMode="auto">
          <a:xfrm>
            <a:off x="7897813" y="41751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71" name="Rectangle 219"/>
          <p:cNvSpPr>
            <a:spLocks noChangeArrowheads="1"/>
          </p:cNvSpPr>
          <p:nvPr/>
        </p:nvSpPr>
        <p:spPr bwMode="auto">
          <a:xfrm>
            <a:off x="8202613" y="41751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72" name="Rectangle 220"/>
          <p:cNvSpPr>
            <a:spLocks noChangeArrowheads="1"/>
          </p:cNvSpPr>
          <p:nvPr/>
        </p:nvSpPr>
        <p:spPr bwMode="auto">
          <a:xfrm>
            <a:off x="7288213" y="44799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73" name="Rectangle 221" descr="Wide downward diagonal"/>
          <p:cNvSpPr>
            <a:spLocks noChangeArrowheads="1"/>
          </p:cNvSpPr>
          <p:nvPr/>
        </p:nvSpPr>
        <p:spPr bwMode="auto">
          <a:xfrm>
            <a:off x="7593013" y="44799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74" name="Rectangle 222" descr="Wide downward diagonal"/>
          <p:cNvSpPr>
            <a:spLocks noChangeArrowheads="1"/>
          </p:cNvSpPr>
          <p:nvPr/>
        </p:nvSpPr>
        <p:spPr bwMode="auto">
          <a:xfrm>
            <a:off x="7897813" y="44799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75" name="Rectangle 223"/>
          <p:cNvSpPr>
            <a:spLocks noChangeArrowheads="1"/>
          </p:cNvSpPr>
          <p:nvPr/>
        </p:nvSpPr>
        <p:spPr bwMode="auto">
          <a:xfrm>
            <a:off x="8202613" y="44799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76" name="Rectangle 224"/>
          <p:cNvSpPr>
            <a:spLocks noChangeArrowheads="1"/>
          </p:cNvSpPr>
          <p:nvPr/>
        </p:nvSpPr>
        <p:spPr bwMode="auto">
          <a:xfrm>
            <a:off x="7288213" y="4784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77" name="Rectangle 225" descr="Small grid"/>
          <p:cNvSpPr>
            <a:spLocks noChangeArrowheads="1"/>
          </p:cNvSpPr>
          <p:nvPr/>
        </p:nvSpPr>
        <p:spPr bwMode="auto">
          <a:xfrm>
            <a:off x="7593013" y="4784725"/>
            <a:ext cx="228600" cy="228600"/>
          </a:xfrm>
          <a:prstGeom prst="rect">
            <a:avLst/>
          </a:prstGeom>
          <a:pattFill prst="smGrid">
            <a:fgClr>
              <a:srgbClr val="8000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78" name="Rectangle 226" descr="Small grid"/>
          <p:cNvSpPr>
            <a:spLocks noChangeArrowheads="1"/>
          </p:cNvSpPr>
          <p:nvPr/>
        </p:nvSpPr>
        <p:spPr bwMode="auto">
          <a:xfrm>
            <a:off x="7897813" y="4784725"/>
            <a:ext cx="228600" cy="228600"/>
          </a:xfrm>
          <a:prstGeom prst="rect">
            <a:avLst/>
          </a:prstGeom>
          <a:pattFill prst="smGrid">
            <a:fgClr>
              <a:srgbClr val="8000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79" name="Rectangle 227"/>
          <p:cNvSpPr>
            <a:spLocks noChangeArrowheads="1"/>
          </p:cNvSpPr>
          <p:nvPr/>
        </p:nvSpPr>
        <p:spPr bwMode="auto">
          <a:xfrm>
            <a:off x="8202613" y="47847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80" name="Rectangle 228" descr="Wide downward diagonal"/>
          <p:cNvSpPr>
            <a:spLocks noChangeArrowheads="1"/>
          </p:cNvSpPr>
          <p:nvPr/>
        </p:nvSpPr>
        <p:spPr bwMode="auto">
          <a:xfrm>
            <a:off x="7288213" y="50895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81" name="Rectangle 229" descr="Small checker board"/>
          <p:cNvSpPr>
            <a:spLocks noChangeArrowheads="1"/>
          </p:cNvSpPr>
          <p:nvPr/>
        </p:nvSpPr>
        <p:spPr bwMode="auto">
          <a:xfrm>
            <a:off x="7593013" y="50895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82" name="Rectangle 230" descr="Small grid"/>
          <p:cNvSpPr>
            <a:spLocks noChangeArrowheads="1"/>
          </p:cNvSpPr>
          <p:nvPr/>
        </p:nvSpPr>
        <p:spPr bwMode="auto">
          <a:xfrm>
            <a:off x="7897813" y="5089525"/>
            <a:ext cx="228600" cy="228600"/>
          </a:xfrm>
          <a:prstGeom prst="rect">
            <a:avLst/>
          </a:prstGeom>
          <a:pattFill prst="smGrid">
            <a:fgClr>
              <a:srgbClr val="8000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83" name="Rectangle 231"/>
          <p:cNvSpPr>
            <a:spLocks noChangeArrowheads="1"/>
          </p:cNvSpPr>
          <p:nvPr/>
        </p:nvSpPr>
        <p:spPr bwMode="auto">
          <a:xfrm>
            <a:off x="8202613" y="50895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84" name="Rectangle 232"/>
          <p:cNvSpPr>
            <a:spLocks noChangeArrowheads="1"/>
          </p:cNvSpPr>
          <p:nvPr/>
        </p:nvSpPr>
        <p:spPr bwMode="auto">
          <a:xfrm>
            <a:off x="7288213" y="1736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57385" name="Rectangle 233"/>
          <p:cNvSpPr>
            <a:spLocks noChangeArrowheads="1"/>
          </p:cNvSpPr>
          <p:nvPr/>
        </p:nvSpPr>
        <p:spPr bwMode="auto">
          <a:xfrm>
            <a:off x="7593013" y="1736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57386" name="Rectangle 234" descr="Wide downward diagonal"/>
          <p:cNvSpPr>
            <a:spLocks noChangeArrowheads="1"/>
          </p:cNvSpPr>
          <p:nvPr/>
        </p:nvSpPr>
        <p:spPr bwMode="auto">
          <a:xfrm>
            <a:off x="7897813" y="17367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57387" name="Rectangle 235"/>
          <p:cNvSpPr>
            <a:spLocks noChangeArrowheads="1"/>
          </p:cNvSpPr>
          <p:nvPr/>
        </p:nvSpPr>
        <p:spPr bwMode="auto">
          <a:xfrm>
            <a:off x="8202613" y="17367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57388" name="Rectangle 236"/>
          <p:cNvSpPr>
            <a:spLocks noChangeArrowheads="1"/>
          </p:cNvSpPr>
          <p:nvPr/>
        </p:nvSpPr>
        <p:spPr bwMode="auto">
          <a:xfrm>
            <a:off x="7288213" y="20415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89" name="Rectangle 237"/>
          <p:cNvSpPr>
            <a:spLocks noChangeArrowheads="1"/>
          </p:cNvSpPr>
          <p:nvPr/>
        </p:nvSpPr>
        <p:spPr bwMode="auto">
          <a:xfrm>
            <a:off x="7593013" y="20415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90" name="Rectangle 238" descr="Small checker board"/>
          <p:cNvSpPr>
            <a:spLocks noChangeArrowheads="1"/>
          </p:cNvSpPr>
          <p:nvPr/>
        </p:nvSpPr>
        <p:spPr bwMode="auto">
          <a:xfrm>
            <a:off x="7897813" y="20415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91" name="Rectangle 239" descr="Small checker board"/>
          <p:cNvSpPr>
            <a:spLocks noChangeArrowheads="1"/>
          </p:cNvSpPr>
          <p:nvPr/>
        </p:nvSpPr>
        <p:spPr bwMode="auto">
          <a:xfrm>
            <a:off x="8202613" y="20415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92" name="Rectangle 240" descr="Wide downward diagonal"/>
          <p:cNvSpPr>
            <a:spLocks noChangeArrowheads="1"/>
          </p:cNvSpPr>
          <p:nvPr/>
        </p:nvSpPr>
        <p:spPr bwMode="auto">
          <a:xfrm>
            <a:off x="7288213" y="23463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93" name="Rectangle 241"/>
          <p:cNvSpPr>
            <a:spLocks noChangeArrowheads="1"/>
          </p:cNvSpPr>
          <p:nvPr/>
        </p:nvSpPr>
        <p:spPr bwMode="auto">
          <a:xfrm>
            <a:off x="7593013" y="23463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94" name="Rectangle 242"/>
          <p:cNvSpPr>
            <a:spLocks noChangeArrowheads="1"/>
          </p:cNvSpPr>
          <p:nvPr/>
        </p:nvSpPr>
        <p:spPr bwMode="auto">
          <a:xfrm>
            <a:off x="7897813" y="23463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95" name="Rectangle 243" descr="Small grid"/>
          <p:cNvSpPr>
            <a:spLocks noChangeArrowheads="1"/>
          </p:cNvSpPr>
          <p:nvPr/>
        </p:nvSpPr>
        <p:spPr bwMode="auto">
          <a:xfrm>
            <a:off x="8202613" y="2346325"/>
            <a:ext cx="228600" cy="228600"/>
          </a:xfrm>
          <a:prstGeom prst="rect">
            <a:avLst/>
          </a:prstGeom>
          <a:pattFill prst="smGrid">
            <a:fgClr>
              <a:srgbClr val="8000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96" name="Rectangle 244"/>
          <p:cNvSpPr>
            <a:spLocks noChangeArrowheads="1"/>
          </p:cNvSpPr>
          <p:nvPr/>
        </p:nvSpPr>
        <p:spPr bwMode="auto">
          <a:xfrm>
            <a:off x="7288213" y="26511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97" name="Rectangle 245"/>
          <p:cNvSpPr>
            <a:spLocks noChangeArrowheads="1"/>
          </p:cNvSpPr>
          <p:nvPr/>
        </p:nvSpPr>
        <p:spPr bwMode="auto">
          <a:xfrm>
            <a:off x="7593013" y="26511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98" name="Rectangle 246" descr="Wide downward diagonal"/>
          <p:cNvSpPr>
            <a:spLocks noChangeArrowheads="1"/>
          </p:cNvSpPr>
          <p:nvPr/>
        </p:nvSpPr>
        <p:spPr bwMode="auto">
          <a:xfrm>
            <a:off x="7897813" y="26511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399" name="Rectangle 247"/>
          <p:cNvSpPr>
            <a:spLocks noChangeArrowheads="1"/>
          </p:cNvSpPr>
          <p:nvPr/>
        </p:nvSpPr>
        <p:spPr bwMode="auto">
          <a:xfrm>
            <a:off x="8202613" y="26511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400" name="Text Box 248"/>
          <p:cNvSpPr txBox="1">
            <a:spLocks noChangeArrowheads="1"/>
          </p:cNvSpPr>
          <p:nvPr/>
        </p:nvSpPr>
        <p:spPr bwMode="auto">
          <a:xfrm rot="10800000">
            <a:off x="273428" y="1256026"/>
            <a:ext cx="677108" cy="381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Time (processor cycle)</a:t>
            </a:r>
          </a:p>
        </p:txBody>
      </p:sp>
      <p:sp>
        <p:nvSpPr>
          <p:cNvPr id="1457401" name="Line 249"/>
          <p:cNvSpPr>
            <a:spLocks noChangeShapeType="1"/>
          </p:cNvSpPr>
          <p:nvPr/>
        </p:nvSpPr>
        <p:spPr bwMode="auto">
          <a:xfrm>
            <a:off x="609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57402" name="Text Box 250"/>
          <p:cNvSpPr txBox="1">
            <a:spLocks noChangeArrowheads="1"/>
          </p:cNvSpPr>
          <p:nvPr/>
        </p:nvSpPr>
        <p:spPr bwMode="auto">
          <a:xfrm>
            <a:off x="990600" y="1295400"/>
            <a:ext cx="1295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Superscalar</a:t>
            </a:r>
          </a:p>
        </p:txBody>
      </p:sp>
      <p:sp>
        <p:nvSpPr>
          <p:cNvPr id="1457403" name="Text Box 251"/>
          <p:cNvSpPr txBox="1">
            <a:spLocks noChangeArrowheads="1"/>
          </p:cNvSpPr>
          <p:nvPr/>
        </p:nvSpPr>
        <p:spPr bwMode="auto">
          <a:xfrm>
            <a:off x="2438400" y="1295400"/>
            <a:ext cx="14217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Fine-Grained</a:t>
            </a:r>
          </a:p>
        </p:txBody>
      </p:sp>
      <p:sp>
        <p:nvSpPr>
          <p:cNvPr id="1457404" name="Text Box 252"/>
          <p:cNvSpPr txBox="1">
            <a:spLocks noChangeArrowheads="1"/>
          </p:cNvSpPr>
          <p:nvPr/>
        </p:nvSpPr>
        <p:spPr bwMode="auto">
          <a:xfrm>
            <a:off x="3810000" y="1295400"/>
            <a:ext cx="1669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Coarse-Grained</a:t>
            </a:r>
          </a:p>
        </p:txBody>
      </p:sp>
      <p:sp>
        <p:nvSpPr>
          <p:cNvPr id="1457405" name="Text Box 253"/>
          <p:cNvSpPr txBox="1">
            <a:spLocks noChangeArrowheads="1"/>
          </p:cNvSpPr>
          <p:nvPr/>
        </p:nvSpPr>
        <p:spPr bwMode="auto">
          <a:xfrm>
            <a:off x="5426075" y="1274763"/>
            <a:ext cx="1723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Multiprocessing</a:t>
            </a:r>
          </a:p>
        </p:txBody>
      </p:sp>
      <p:sp>
        <p:nvSpPr>
          <p:cNvPr id="1457406" name="Text Box 254"/>
          <p:cNvSpPr txBox="1">
            <a:spLocks noChangeArrowheads="1"/>
          </p:cNvSpPr>
          <p:nvPr/>
        </p:nvSpPr>
        <p:spPr bwMode="auto">
          <a:xfrm>
            <a:off x="7135813" y="1066800"/>
            <a:ext cx="16337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Simultaneous</a:t>
            </a:r>
          </a:p>
          <a:p>
            <a:pPr algn="ctr">
              <a:spcBef>
                <a:spcPct val="0"/>
              </a:spcBef>
            </a:pPr>
            <a:r>
              <a:rPr lang="en-US" sz="18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Multithreading</a:t>
            </a:r>
          </a:p>
        </p:txBody>
      </p:sp>
      <p:sp>
        <p:nvSpPr>
          <p:cNvPr id="1457407" name="Rectangle 255"/>
          <p:cNvSpPr>
            <a:spLocks noChangeArrowheads="1"/>
          </p:cNvSpPr>
          <p:nvPr/>
        </p:nvSpPr>
        <p:spPr bwMode="auto">
          <a:xfrm>
            <a:off x="2259013" y="57753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57408" name="Rectangle 256" descr="Wide downward diagonal"/>
          <p:cNvSpPr>
            <a:spLocks noChangeArrowheads="1"/>
          </p:cNvSpPr>
          <p:nvPr/>
        </p:nvSpPr>
        <p:spPr bwMode="auto">
          <a:xfrm>
            <a:off x="2259013" y="61563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57409" name="Rectangle 257"/>
          <p:cNvSpPr>
            <a:spLocks noChangeArrowheads="1"/>
          </p:cNvSpPr>
          <p:nvPr/>
        </p:nvSpPr>
        <p:spPr bwMode="auto">
          <a:xfrm>
            <a:off x="4468813" y="57753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57410" name="Rectangle 258" descr="Small checker board"/>
          <p:cNvSpPr>
            <a:spLocks noChangeArrowheads="1"/>
          </p:cNvSpPr>
          <p:nvPr/>
        </p:nvSpPr>
        <p:spPr bwMode="auto">
          <a:xfrm>
            <a:off x="4468813" y="61563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57411" name="Rectangle 259" descr="Small grid"/>
          <p:cNvSpPr>
            <a:spLocks noChangeArrowheads="1"/>
          </p:cNvSpPr>
          <p:nvPr/>
        </p:nvSpPr>
        <p:spPr bwMode="auto">
          <a:xfrm>
            <a:off x="6526213" y="5775325"/>
            <a:ext cx="228600" cy="228600"/>
          </a:xfrm>
          <a:prstGeom prst="rect">
            <a:avLst/>
          </a:prstGeom>
          <a:pattFill prst="smGrid">
            <a:fgClr>
              <a:srgbClr val="8000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57412" name="Rectangle 260"/>
          <p:cNvSpPr>
            <a:spLocks noChangeArrowheads="1"/>
          </p:cNvSpPr>
          <p:nvPr/>
        </p:nvSpPr>
        <p:spPr bwMode="auto">
          <a:xfrm>
            <a:off x="6526213" y="61563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57413" name="Text Box 261"/>
          <p:cNvSpPr txBox="1">
            <a:spLocks noChangeArrowheads="1"/>
          </p:cNvSpPr>
          <p:nvPr/>
        </p:nvSpPr>
        <p:spPr bwMode="auto">
          <a:xfrm>
            <a:off x="2547938" y="5683250"/>
            <a:ext cx="11079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Thread 1</a:t>
            </a:r>
          </a:p>
        </p:txBody>
      </p:sp>
      <p:sp>
        <p:nvSpPr>
          <p:cNvPr id="1457414" name="Text Box 262"/>
          <p:cNvSpPr txBox="1">
            <a:spLocks noChangeArrowheads="1"/>
          </p:cNvSpPr>
          <p:nvPr/>
        </p:nvSpPr>
        <p:spPr bwMode="auto">
          <a:xfrm>
            <a:off x="2554288" y="6080125"/>
            <a:ext cx="11070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Thread 2</a:t>
            </a:r>
          </a:p>
        </p:txBody>
      </p:sp>
      <p:sp>
        <p:nvSpPr>
          <p:cNvPr id="1457415" name="Text Box 263"/>
          <p:cNvSpPr txBox="1">
            <a:spLocks noChangeArrowheads="1"/>
          </p:cNvSpPr>
          <p:nvPr/>
        </p:nvSpPr>
        <p:spPr bwMode="auto">
          <a:xfrm>
            <a:off x="4849813" y="5699125"/>
            <a:ext cx="11070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Thread 3</a:t>
            </a:r>
          </a:p>
        </p:txBody>
      </p:sp>
      <p:sp>
        <p:nvSpPr>
          <p:cNvPr id="1457416" name="Text Box 264"/>
          <p:cNvSpPr txBox="1">
            <a:spLocks noChangeArrowheads="1"/>
          </p:cNvSpPr>
          <p:nvPr/>
        </p:nvSpPr>
        <p:spPr bwMode="auto">
          <a:xfrm>
            <a:off x="4849813" y="6080125"/>
            <a:ext cx="11079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Thread 4</a:t>
            </a:r>
          </a:p>
        </p:txBody>
      </p:sp>
      <p:sp>
        <p:nvSpPr>
          <p:cNvPr id="1457417" name="Text Box 265"/>
          <p:cNvSpPr txBox="1">
            <a:spLocks noChangeArrowheads="1"/>
          </p:cNvSpPr>
          <p:nvPr/>
        </p:nvSpPr>
        <p:spPr bwMode="auto">
          <a:xfrm>
            <a:off x="6831013" y="5699125"/>
            <a:ext cx="11070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Thread 5</a:t>
            </a:r>
          </a:p>
        </p:txBody>
      </p:sp>
      <p:sp>
        <p:nvSpPr>
          <p:cNvPr id="1457418" name="Text Box 266"/>
          <p:cNvSpPr txBox="1">
            <a:spLocks noChangeArrowheads="1"/>
          </p:cNvSpPr>
          <p:nvPr/>
        </p:nvSpPr>
        <p:spPr bwMode="auto">
          <a:xfrm>
            <a:off x="6831013" y="6080125"/>
            <a:ext cx="10088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Idle slot</a:t>
            </a:r>
          </a:p>
        </p:txBody>
      </p:sp>
    </p:spTree>
    <p:extLst>
      <p:ext uri="{BB962C8B-B14F-4D97-AF65-F5344CB8AC3E}">
        <p14:creationId xmlns:p14="http://schemas.microsoft.com/office/powerpoint/2010/main" val="338788859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partly inspired by previous MIT 6.823 and Berkeley CS252 computer architecture courses created by my collaborators and colleagues:</a:t>
            </a:r>
          </a:p>
          <a:p>
            <a:pPr lvl="1"/>
            <a:r>
              <a:rPr lang="en-US" dirty="0" err="1"/>
              <a:t>Arvind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Scott Beamer (UCB)</a:t>
            </a:r>
          </a:p>
          <a:p>
            <a:pPr lvl="1"/>
            <a:r>
              <a:rPr lang="en-US" dirty="0"/>
              <a:t>Joel </a:t>
            </a:r>
            <a:r>
              <a:rPr lang="en-US" dirty="0" err="1"/>
              <a:t>Emer</a:t>
            </a:r>
            <a:r>
              <a:rPr lang="en-US" dirty="0"/>
              <a:t> (Intel/MIT)</a:t>
            </a:r>
          </a:p>
          <a:p>
            <a:pPr lvl="1"/>
            <a:r>
              <a:rPr lang="en-US" dirty="0"/>
              <a:t>James Hoe (CMU)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Kubiatowicz</a:t>
            </a:r>
            <a:r>
              <a:rPr lang="en-US" dirty="0"/>
              <a:t> (UCB)</a:t>
            </a:r>
          </a:p>
          <a:p>
            <a:pPr lvl="1"/>
            <a:r>
              <a:rPr lang="en-US" dirty="0"/>
              <a:t>David Patterson (UCB)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7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CDC 6600 Peripheral Processors</a:t>
            </a:r>
            <a:br>
              <a:rPr lang="en-US"/>
            </a:br>
            <a:r>
              <a:rPr lang="en-US" sz="2400"/>
              <a:t>(Cray, 1964)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4419600"/>
            <a:ext cx="7683500" cy="1701800"/>
          </a:xfrm>
          <a:ln/>
        </p:spPr>
        <p:txBody>
          <a:bodyPr lIns="82058" tIns="41029" rIns="82058" bIns="41029"/>
          <a:lstStyle/>
          <a:p>
            <a:r>
              <a:rPr lang="en-US" sz="2000" dirty="0"/>
              <a:t>First multithreaded hardware</a:t>
            </a:r>
          </a:p>
          <a:p>
            <a:r>
              <a:rPr lang="en-US" sz="2000" dirty="0"/>
              <a:t>10 “virtual” I/O processors</a:t>
            </a:r>
          </a:p>
          <a:p>
            <a:r>
              <a:rPr lang="en-US" sz="2000" dirty="0"/>
              <a:t>Fixed interleave on simple pipeline</a:t>
            </a:r>
          </a:p>
          <a:p>
            <a:r>
              <a:rPr lang="en-US" sz="2000" dirty="0"/>
              <a:t>Pipeline has 100ns cycle time</a:t>
            </a:r>
          </a:p>
          <a:p>
            <a:r>
              <a:rPr lang="en-US" sz="2000" dirty="0"/>
              <a:t>Each virtual processor executes one instruction every 1000ns</a:t>
            </a:r>
          </a:p>
          <a:p>
            <a:r>
              <a:rPr lang="en-US" sz="2000" dirty="0"/>
              <a:t>Accumulator-based instruction set to reduce processor state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5E82-2750-1B4C-80EA-F1E0888C7B8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srgbClr val="FBBA03"/>
              </a:solidFill>
            </a:endParaRPr>
          </a:p>
        </p:txBody>
      </p:sp>
      <p:pic>
        <p:nvPicPr>
          <p:cNvPr id="1393668" name="Picture 4" descr="cdc66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914400"/>
            <a:ext cx="4705249" cy="3423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708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Multithreaded Pipeline</a:t>
            </a:r>
          </a:p>
        </p:txBody>
      </p:sp>
      <p:sp>
        <p:nvSpPr>
          <p:cNvPr id="1395716" name="Rectangle 4"/>
          <p:cNvSpPr>
            <a:spLocks noGrp="1" noChangeArrowheads="1"/>
          </p:cNvSpPr>
          <p:nvPr>
            <p:ph idx="1"/>
          </p:nvPr>
        </p:nvSpPr>
        <p:spPr>
          <a:xfrm>
            <a:off x="698500" y="5029200"/>
            <a:ext cx="7683500" cy="1092200"/>
          </a:xfrm>
          <a:noFill/>
          <a:ln/>
        </p:spPr>
        <p:txBody>
          <a:bodyPr/>
          <a:lstStyle/>
          <a:p>
            <a:pPr marL="171450" indent="-171450">
              <a:lnSpc>
                <a:spcPct val="100000"/>
              </a:lnSpc>
            </a:pPr>
            <a:r>
              <a:rPr lang="en-US" sz="2000" dirty="0"/>
              <a:t>Have to carry thread select down pipeline to ensure correct state bits read/written at each pipe stage</a:t>
            </a:r>
          </a:p>
          <a:p>
            <a:pPr marL="171450" indent="-171450">
              <a:lnSpc>
                <a:spcPct val="100000"/>
              </a:lnSpc>
            </a:pPr>
            <a:r>
              <a:rPr lang="en-US" sz="2000" dirty="0"/>
              <a:t>Appears to software (including OS) as multiple, albeit slower, CPUs</a:t>
            </a:r>
          </a:p>
          <a:p>
            <a:pPr marL="171450" indent="-171450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0022-F931-3E42-BB55-AF0724E0D467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395714" name="Rectangle 2"/>
          <p:cNvSpPr>
            <a:spLocks noChangeArrowheads="1"/>
          </p:cNvSpPr>
          <p:nvPr/>
        </p:nvSpPr>
        <p:spPr bwMode="auto">
          <a:xfrm>
            <a:off x="3962400" y="1752600"/>
            <a:ext cx="1600200" cy="1295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1395717" name="Group 5"/>
          <p:cNvGrpSpPr>
            <a:grpSpLocks/>
          </p:cNvGrpSpPr>
          <p:nvPr/>
        </p:nvGrpSpPr>
        <p:grpSpPr bwMode="auto">
          <a:xfrm>
            <a:off x="457200" y="3810000"/>
            <a:ext cx="152400" cy="609600"/>
            <a:chOff x="432" y="2208"/>
            <a:chExt cx="96" cy="384"/>
          </a:xfrm>
        </p:grpSpPr>
        <p:sp>
          <p:nvSpPr>
            <p:cNvPr id="1395718" name="Rectangle 6"/>
            <p:cNvSpPr>
              <a:spLocks noChangeArrowheads="1"/>
            </p:cNvSpPr>
            <p:nvPr/>
          </p:nvSpPr>
          <p:spPr bwMode="auto">
            <a:xfrm>
              <a:off x="432" y="2208"/>
              <a:ext cx="96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5719" name="Freeform 7"/>
            <p:cNvSpPr>
              <a:spLocks/>
            </p:cNvSpPr>
            <p:nvPr/>
          </p:nvSpPr>
          <p:spPr bwMode="auto">
            <a:xfrm>
              <a:off x="432" y="2496"/>
              <a:ext cx="96" cy="9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0"/>
                </a:cxn>
                <a:cxn ang="0">
                  <a:pos x="96" y="48"/>
                </a:cxn>
              </a:cxnLst>
              <a:rect l="0" t="0" r="r" b="b"/>
              <a:pathLst>
                <a:path w="96" h="48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sp>
        <p:nvSpPr>
          <p:cNvPr id="1395720" name="Rectangle 8"/>
          <p:cNvSpPr>
            <a:spLocks noChangeArrowheads="1"/>
          </p:cNvSpPr>
          <p:nvPr/>
        </p:nvSpPr>
        <p:spPr bwMode="auto">
          <a:xfrm>
            <a:off x="304800" y="3352800"/>
            <a:ext cx="457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ea typeface="ＭＳ Ｐゴシック"/>
                <a:cs typeface="ＭＳ Ｐゴシック"/>
              </a:rPr>
              <a:t>+1</a:t>
            </a:r>
          </a:p>
        </p:txBody>
      </p:sp>
      <p:sp>
        <p:nvSpPr>
          <p:cNvPr id="1395721" name="Freeform 9"/>
          <p:cNvSpPr>
            <a:spLocks/>
          </p:cNvSpPr>
          <p:nvPr/>
        </p:nvSpPr>
        <p:spPr bwMode="auto">
          <a:xfrm>
            <a:off x="609600" y="3505200"/>
            <a:ext cx="457200" cy="6096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288" y="384"/>
              </a:cxn>
              <a:cxn ang="0">
                <a:pos x="288" y="0"/>
              </a:cxn>
              <a:cxn ang="0">
                <a:pos x="96" y="0"/>
              </a:cxn>
            </a:cxnLst>
            <a:rect l="0" t="0" r="r" b="b"/>
            <a:pathLst>
              <a:path w="288" h="384">
                <a:moveTo>
                  <a:pt x="0" y="384"/>
                </a:move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22" name="Freeform 10"/>
          <p:cNvSpPr>
            <a:spLocks/>
          </p:cNvSpPr>
          <p:nvPr/>
        </p:nvSpPr>
        <p:spPr bwMode="auto">
          <a:xfrm>
            <a:off x="76200" y="3505200"/>
            <a:ext cx="381000" cy="6096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0"/>
              </a:cxn>
              <a:cxn ang="0">
                <a:pos x="0" y="384"/>
              </a:cxn>
              <a:cxn ang="0">
                <a:pos x="240" y="384"/>
              </a:cxn>
            </a:cxnLst>
            <a:rect l="0" t="0" r="r" b="b"/>
            <a:pathLst>
              <a:path w="240" h="384">
                <a:moveTo>
                  <a:pt x="144" y="0"/>
                </a:moveTo>
                <a:lnTo>
                  <a:pt x="0" y="0"/>
                </a:lnTo>
                <a:lnTo>
                  <a:pt x="0" y="384"/>
                </a:lnTo>
                <a:lnTo>
                  <a:pt x="240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1395723" name="Group 11"/>
          <p:cNvGrpSpPr>
            <a:grpSpLocks/>
          </p:cNvGrpSpPr>
          <p:nvPr/>
        </p:nvGrpSpPr>
        <p:grpSpPr bwMode="auto">
          <a:xfrm>
            <a:off x="762000" y="4038600"/>
            <a:ext cx="354013" cy="457200"/>
            <a:chOff x="624" y="2448"/>
            <a:chExt cx="223" cy="288"/>
          </a:xfrm>
        </p:grpSpPr>
        <p:sp>
          <p:nvSpPr>
            <p:cNvPr id="1395724" name="Line 12"/>
            <p:cNvSpPr>
              <a:spLocks noChangeShapeType="1"/>
            </p:cNvSpPr>
            <p:nvPr/>
          </p:nvSpPr>
          <p:spPr bwMode="auto">
            <a:xfrm flipV="1">
              <a:off x="624" y="2448"/>
              <a:ext cx="4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5725" name="Text Box 13"/>
            <p:cNvSpPr txBox="1">
              <a:spLocks noChangeArrowheads="1"/>
            </p:cNvSpPr>
            <p:nvPr/>
          </p:nvSpPr>
          <p:spPr bwMode="auto">
            <a:xfrm>
              <a:off x="624" y="2448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2</a:t>
              </a:r>
            </a:p>
          </p:txBody>
        </p:sp>
      </p:grpSp>
      <p:sp>
        <p:nvSpPr>
          <p:cNvPr id="1395726" name="Line 14"/>
          <p:cNvSpPr>
            <a:spLocks noChangeShapeType="1"/>
          </p:cNvSpPr>
          <p:nvPr/>
        </p:nvSpPr>
        <p:spPr bwMode="auto">
          <a:xfrm>
            <a:off x="1066800" y="41148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27" name="Text Box 15"/>
          <p:cNvSpPr txBox="1">
            <a:spLocks noChangeArrowheads="1"/>
          </p:cNvSpPr>
          <p:nvPr/>
        </p:nvSpPr>
        <p:spPr bwMode="auto">
          <a:xfrm>
            <a:off x="1143000" y="4114800"/>
            <a:ext cx="1219200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i="1">
                <a:solidFill>
                  <a:srgbClr val="000000"/>
                </a:solidFill>
                <a:ea typeface="ＭＳ Ｐゴシック"/>
                <a:cs typeface="ＭＳ Ｐゴシック"/>
              </a:rPr>
              <a:t>Thread select</a:t>
            </a:r>
          </a:p>
        </p:txBody>
      </p:sp>
      <p:grpSp>
        <p:nvGrpSpPr>
          <p:cNvPr id="1395728" name="Group 16"/>
          <p:cNvGrpSpPr>
            <a:grpSpLocks/>
          </p:cNvGrpSpPr>
          <p:nvPr/>
        </p:nvGrpSpPr>
        <p:grpSpPr bwMode="auto">
          <a:xfrm>
            <a:off x="914400" y="1752600"/>
            <a:ext cx="304800" cy="838200"/>
            <a:chOff x="432" y="1296"/>
            <a:chExt cx="192" cy="528"/>
          </a:xfrm>
        </p:grpSpPr>
        <p:sp>
          <p:nvSpPr>
            <p:cNvPr id="1395729" name="Rectangle 17"/>
            <p:cNvSpPr>
              <a:spLocks noChangeArrowheads="1"/>
            </p:cNvSpPr>
            <p:nvPr/>
          </p:nvSpPr>
          <p:spPr bwMode="auto">
            <a:xfrm>
              <a:off x="432" y="1296"/>
              <a:ext cx="192" cy="528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PC</a:t>
              </a:r>
            </a:p>
            <a:p>
              <a:pPr algn="ctr"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1</a:t>
              </a:r>
            </a:p>
          </p:txBody>
        </p:sp>
        <p:sp>
          <p:nvSpPr>
            <p:cNvPr id="1395730" name="Freeform 18"/>
            <p:cNvSpPr>
              <a:spLocks/>
            </p:cNvSpPr>
            <p:nvPr/>
          </p:nvSpPr>
          <p:spPr bwMode="auto">
            <a:xfrm>
              <a:off x="432" y="1728"/>
              <a:ext cx="19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solidFill>
              <a:srgbClr val="FFFF00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95731" name="Group 19"/>
          <p:cNvGrpSpPr>
            <a:grpSpLocks/>
          </p:cNvGrpSpPr>
          <p:nvPr/>
        </p:nvGrpSpPr>
        <p:grpSpPr bwMode="auto">
          <a:xfrm>
            <a:off x="762000" y="1905000"/>
            <a:ext cx="304800" cy="838200"/>
            <a:chOff x="432" y="1296"/>
            <a:chExt cx="192" cy="528"/>
          </a:xfrm>
        </p:grpSpPr>
        <p:sp>
          <p:nvSpPr>
            <p:cNvPr id="1395732" name="Rectangle 20"/>
            <p:cNvSpPr>
              <a:spLocks noChangeArrowheads="1"/>
            </p:cNvSpPr>
            <p:nvPr/>
          </p:nvSpPr>
          <p:spPr bwMode="auto">
            <a:xfrm>
              <a:off x="432" y="1296"/>
              <a:ext cx="192" cy="528"/>
            </a:xfrm>
            <a:prstGeom prst="rect">
              <a:avLst/>
            </a:prstGeom>
            <a:solidFill>
              <a:srgbClr val="99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PC</a:t>
              </a:r>
            </a:p>
            <a:p>
              <a:pPr algn="ctr"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1</a:t>
              </a:r>
            </a:p>
          </p:txBody>
        </p:sp>
        <p:sp>
          <p:nvSpPr>
            <p:cNvPr id="1395733" name="Freeform 21"/>
            <p:cNvSpPr>
              <a:spLocks/>
            </p:cNvSpPr>
            <p:nvPr/>
          </p:nvSpPr>
          <p:spPr bwMode="auto">
            <a:xfrm>
              <a:off x="432" y="1728"/>
              <a:ext cx="19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solidFill>
              <a:srgbClr val="9999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95734" name="Group 22"/>
          <p:cNvGrpSpPr>
            <a:grpSpLocks/>
          </p:cNvGrpSpPr>
          <p:nvPr/>
        </p:nvGrpSpPr>
        <p:grpSpPr bwMode="auto">
          <a:xfrm>
            <a:off x="609600" y="2057400"/>
            <a:ext cx="304800" cy="838200"/>
            <a:chOff x="432" y="1296"/>
            <a:chExt cx="192" cy="528"/>
          </a:xfrm>
        </p:grpSpPr>
        <p:sp>
          <p:nvSpPr>
            <p:cNvPr id="1395735" name="Rectangle 23"/>
            <p:cNvSpPr>
              <a:spLocks noChangeArrowheads="1"/>
            </p:cNvSpPr>
            <p:nvPr/>
          </p:nvSpPr>
          <p:spPr bwMode="auto">
            <a:xfrm>
              <a:off x="432" y="1296"/>
              <a:ext cx="192" cy="528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PC</a:t>
              </a:r>
            </a:p>
            <a:p>
              <a:pPr algn="ctr"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1</a:t>
              </a:r>
            </a:p>
          </p:txBody>
        </p:sp>
        <p:sp>
          <p:nvSpPr>
            <p:cNvPr id="1395736" name="Freeform 24"/>
            <p:cNvSpPr>
              <a:spLocks/>
            </p:cNvSpPr>
            <p:nvPr/>
          </p:nvSpPr>
          <p:spPr bwMode="auto">
            <a:xfrm>
              <a:off x="432" y="1728"/>
              <a:ext cx="19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solidFill>
              <a:srgbClr val="FF9933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95737" name="Group 25"/>
          <p:cNvGrpSpPr>
            <a:grpSpLocks/>
          </p:cNvGrpSpPr>
          <p:nvPr/>
        </p:nvGrpSpPr>
        <p:grpSpPr bwMode="auto">
          <a:xfrm>
            <a:off x="457200" y="2209800"/>
            <a:ext cx="304800" cy="838200"/>
            <a:chOff x="432" y="1296"/>
            <a:chExt cx="192" cy="528"/>
          </a:xfrm>
        </p:grpSpPr>
        <p:sp>
          <p:nvSpPr>
            <p:cNvPr id="1395738" name="Rectangle 26"/>
            <p:cNvSpPr>
              <a:spLocks noChangeArrowheads="1"/>
            </p:cNvSpPr>
            <p:nvPr/>
          </p:nvSpPr>
          <p:spPr bwMode="auto">
            <a:xfrm>
              <a:off x="432" y="1296"/>
              <a:ext cx="192" cy="528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PC</a:t>
              </a:r>
            </a:p>
            <a:p>
              <a:pPr algn="ctr"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1</a:t>
              </a:r>
            </a:p>
          </p:txBody>
        </p:sp>
        <p:sp>
          <p:nvSpPr>
            <p:cNvPr id="1395739" name="Freeform 27"/>
            <p:cNvSpPr>
              <a:spLocks/>
            </p:cNvSpPr>
            <p:nvPr/>
          </p:nvSpPr>
          <p:spPr bwMode="auto">
            <a:xfrm>
              <a:off x="432" y="1728"/>
              <a:ext cx="19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solidFill>
              <a:srgbClr val="00F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sp>
        <p:nvSpPr>
          <p:cNvPr id="1395740" name="Freeform 28"/>
          <p:cNvSpPr>
            <a:spLocks/>
          </p:cNvSpPr>
          <p:nvPr/>
        </p:nvSpPr>
        <p:spPr bwMode="auto">
          <a:xfrm>
            <a:off x="1752600" y="1981200"/>
            <a:ext cx="2286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6"/>
              </a:cxn>
              <a:cxn ang="0">
                <a:pos x="144" y="528"/>
              </a:cxn>
              <a:cxn ang="0">
                <a:pos x="144" y="48"/>
              </a:cxn>
              <a:cxn ang="0">
                <a:pos x="0" y="0"/>
              </a:cxn>
            </a:cxnLst>
            <a:rect l="0" t="0" r="r" b="b"/>
            <a:pathLst>
              <a:path w="144" h="576">
                <a:moveTo>
                  <a:pt x="0" y="0"/>
                </a:moveTo>
                <a:lnTo>
                  <a:pt x="0" y="576"/>
                </a:lnTo>
                <a:lnTo>
                  <a:pt x="144" y="528"/>
                </a:lnTo>
                <a:lnTo>
                  <a:pt x="144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41" name="Line 29"/>
          <p:cNvSpPr>
            <a:spLocks noChangeShapeType="1"/>
          </p:cNvSpPr>
          <p:nvPr/>
        </p:nvSpPr>
        <p:spPr bwMode="auto">
          <a:xfrm>
            <a:off x="1219200" y="2209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42" name="Line 30"/>
          <p:cNvSpPr>
            <a:spLocks noChangeShapeType="1"/>
          </p:cNvSpPr>
          <p:nvPr/>
        </p:nvSpPr>
        <p:spPr bwMode="auto">
          <a:xfrm>
            <a:off x="1066800" y="23622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43" name="Line 31"/>
          <p:cNvSpPr>
            <a:spLocks noChangeShapeType="1"/>
          </p:cNvSpPr>
          <p:nvPr/>
        </p:nvSpPr>
        <p:spPr bwMode="auto">
          <a:xfrm>
            <a:off x="914400" y="25146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44" name="Line 32"/>
          <p:cNvSpPr>
            <a:spLocks noChangeShapeType="1"/>
          </p:cNvSpPr>
          <p:nvPr/>
        </p:nvSpPr>
        <p:spPr bwMode="auto">
          <a:xfrm>
            <a:off x="762000" y="26670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45" name="Line 33"/>
          <p:cNvSpPr>
            <a:spLocks noChangeShapeType="1"/>
          </p:cNvSpPr>
          <p:nvPr/>
        </p:nvSpPr>
        <p:spPr bwMode="auto">
          <a:xfrm flipV="1">
            <a:off x="1905000" y="28194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46" name="Line 34"/>
          <p:cNvSpPr>
            <a:spLocks noChangeShapeType="1"/>
          </p:cNvSpPr>
          <p:nvPr/>
        </p:nvSpPr>
        <p:spPr bwMode="auto">
          <a:xfrm>
            <a:off x="1981200" y="2438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47" name="Rectangle 35"/>
          <p:cNvSpPr>
            <a:spLocks noChangeArrowheads="1"/>
          </p:cNvSpPr>
          <p:nvPr/>
        </p:nvSpPr>
        <p:spPr bwMode="auto">
          <a:xfrm>
            <a:off x="2362200" y="1981200"/>
            <a:ext cx="6858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ea typeface="ＭＳ Ｐゴシック"/>
                <a:cs typeface="ＭＳ Ｐゴシック"/>
              </a:rPr>
              <a:t>I$</a:t>
            </a:r>
          </a:p>
        </p:txBody>
      </p:sp>
      <p:grpSp>
        <p:nvGrpSpPr>
          <p:cNvPr id="1395748" name="Group 36"/>
          <p:cNvGrpSpPr>
            <a:grpSpLocks/>
          </p:cNvGrpSpPr>
          <p:nvPr/>
        </p:nvGrpSpPr>
        <p:grpSpPr bwMode="auto">
          <a:xfrm>
            <a:off x="3352800" y="3810000"/>
            <a:ext cx="152400" cy="609600"/>
            <a:chOff x="432" y="2208"/>
            <a:chExt cx="96" cy="384"/>
          </a:xfrm>
        </p:grpSpPr>
        <p:sp>
          <p:nvSpPr>
            <p:cNvPr id="1395749" name="Rectangle 37"/>
            <p:cNvSpPr>
              <a:spLocks noChangeArrowheads="1"/>
            </p:cNvSpPr>
            <p:nvPr/>
          </p:nvSpPr>
          <p:spPr bwMode="auto">
            <a:xfrm>
              <a:off x="432" y="2208"/>
              <a:ext cx="96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5750" name="Freeform 38"/>
            <p:cNvSpPr>
              <a:spLocks/>
            </p:cNvSpPr>
            <p:nvPr/>
          </p:nvSpPr>
          <p:spPr bwMode="auto">
            <a:xfrm>
              <a:off x="432" y="2496"/>
              <a:ext cx="96" cy="9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0"/>
                </a:cxn>
                <a:cxn ang="0">
                  <a:pos x="96" y="48"/>
                </a:cxn>
              </a:cxnLst>
              <a:rect l="0" t="0" r="r" b="b"/>
              <a:pathLst>
                <a:path w="96" h="48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95751" name="Group 39"/>
          <p:cNvGrpSpPr>
            <a:grpSpLocks/>
          </p:cNvGrpSpPr>
          <p:nvPr/>
        </p:nvGrpSpPr>
        <p:grpSpPr bwMode="auto">
          <a:xfrm>
            <a:off x="3352800" y="1981200"/>
            <a:ext cx="304800" cy="838200"/>
            <a:chOff x="432" y="1296"/>
            <a:chExt cx="192" cy="528"/>
          </a:xfrm>
        </p:grpSpPr>
        <p:sp>
          <p:nvSpPr>
            <p:cNvPr id="1395752" name="Rectangle 40"/>
            <p:cNvSpPr>
              <a:spLocks noChangeArrowheads="1"/>
            </p:cNvSpPr>
            <p:nvPr/>
          </p:nvSpPr>
          <p:spPr bwMode="auto">
            <a:xfrm>
              <a:off x="432" y="1296"/>
              <a:ext cx="19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IR</a:t>
              </a:r>
            </a:p>
          </p:txBody>
        </p:sp>
        <p:sp>
          <p:nvSpPr>
            <p:cNvPr id="1395753" name="Freeform 41"/>
            <p:cNvSpPr>
              <a:spLocks/>
            </p:cNvSpPr>
            <p:nvPr/>
          </p:nvSpPr>
          <p:spPr bwMode="auto">
            <a:xfrm>
              <a:off x="432" y="1728"/>
              <a:ext cx="19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sp>
        <p:nvSpPr>
          <p:cNvPr id="1395754" name="Line 42"/>
          <p:cNvSpPr>
            <a:spLocks noChangeShapeType="1"/>
          </p:cNvSpPr>
          <p:nvPr/>
        </p:nvSpPr>
        <p:spPr bwMode="auto">
          <a:xfrm>
            <a:off x="3048000" y="2438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55" name="Rectangle 43"/>
          <p:cNvSpPr>
            <a:spLocks noChangeArrowheads="1"/>
          </p:cNvSpPr>
          <p:nvPr/>
        </p:nvSpPr>
        <p:spPr bwMode="auto">
          <a:xfrm>
            <a:off x="4495800" y="1857375"/>
            <a:ext cx="990600" cy="777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ea typeface="ＭＳ Ｐゴシック"/>
                <a:cs typeface="ＭＳ Ｐゴシック"/>
              </a:rPr>
              <a:t>GPR1</a:t>
            </a:r>
          </a:p>
        </p:txBody>
      </p:sp>
      <p:sp>
        <p:nvSpPr>
          <p:cNvPr id="1395756" name="Rectangle 44"/>
          <p:cNvSpPr>
            <a:spLocks noChangeArrowheads="1"/>
          </p:cNvSpPr>
          <p:nvPr/>
        </p:nvSpPr>
        <p:spPr bwMode="auto">
          <a:xfrm>
            <a:off x="4343400" y="1949450"/>
            <a:ext cx="990600" cy="777875"/>
          </a:xfrm>
          <a:prstGeom prst="rect">
            <a:avLst/>
          </a:prstGeom>
          <a:solidFill>
            <a:srgbClr val="9999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ea typeface="ＭＳ Ｐゴシック"/>
                <a:cs typeface="ＭＳ Ｐゴシック"/>
              </a:rPr>
              <a:t>GPR1</a:t>
            </a:r>
          </a:p>
        </p:txBody>
      </p:sp>
      <p:sp>
        <p:nvSpPr>
          <p:cNvPr id="1395757" name="Rectangle 45"/>
          <p:cNvSpPr>
            <a:spLocks noChangeArrowheads="1"/>
          </p:cNvSpPr>
          <p:nvPr/>
        </p:nvSpPr>
        <p:spPr bwMode="auto">
          <a:xfrm>
            <a:off x="4191000" y="2041525"/>
            <a:ext cx="990600" cy="777875"/>
          </a:xfrm>
          <a:prstGeom prst="rect">
            <a:avLst/>
          </a:prstGeom>
          <a:solidFill>
            <a:srgbClr val="FF99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ea typeface="ＭＳ Ｐゴシック"/>
                <a:cs typeface="ＭＳ Ｐゴシック"/>
              </a:rPr>
              <a:t>GPR1</a:t>
            </a:r>
          </a:p>
        </p:txBody>
      </p:sp>
      <p:sp>
        <p:nvSpPr>
          <p:cNvPr id="1395758" name="Rectangle 46"/>
          <p:cNvSpPr>
            <a:spLocks noChangeArrowheads="1"/>
          </p:cNvSpPr>
          <p:nvPr/>
        </p:nvSpPr>
        <p:spPr bwMode="auto">
          <a:xfrm>
            <a:off x="4038600" y="2133600"/>
            <a:ext cx="990600" cy="777875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ea typeface="ＭＳ Ｐゴシック"/>
                <a:cs typeface="ＭＳ Ｐゴシック"/>
              </a:rPr>
              <a:t>GPR1</a:t>
            </a:r>
          </a:p>
        </p:txBody>
      </p:sp>
      <p:sp>
        <p:nvSpPr>
          <p:cNvPr id="1395759" name="Line 47"/>
          <p:cNvSpPr>
            <a:spLocks noChangeShapeType="1"/>
          </p:cNvSpPr>
          <p:nvPr/>
        </p:nvSpPr>
        <p:spPr bwMode="auto">
          <a:xfrm>
            <a:off x="3657600" y="2438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60" name="Line 48"/>
          <p:cNvSpPr>
            <a:spLocks noChangeShapeType="1"/>
          </p:cNvSpPr>
          <p:nvPr/>
        </p:nvSpPr>
        <p:spPr bwMode="auto">
          <a:xfrm>
            <a:off x="3505200" y="41148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61" name="Line 49"/>
          <p:cNvSpPr>
            <a:spLocks noChangeShapeType="1"/>
          </p:cNvSpPr>
          <p:nvPr/>
        </p:nvSpPr>
        <p:spPr bwMode="auto">
          <a:xfrm flipV="1">
            <a:off x="4648200" y="30480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62" name="Line 50"/>
          <p:cNvSpPr>
            <a:spLocks noChangeShapeType="1"/>
          </p:cNvSpPr>
          <p:nvPr/>
        </p:nvSpPr>
        <p:spPr bwMode="auto">
          <a:xfrm>
            <a:off x="5562600" y="2133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63" name="Line 51"/>
          <p:cNvSpPr>
            <a:spLocks noChangeShapeType="1"/>
          </p:cNvSpPr>
          <p:nvPr/>
        </p:nvSpPr>
        <p:spPr bwMode="auto">
          <a:xfrm>
            <a:off x="5562600" y="2819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1395764" name="Group 52"/>
          <p:cNvGrpSpPr>
            <a:grpSpLocks/>
          </p:cNvGrpSpPr>
          <p:nvPr/>
        </p:nvGrpSpPr>
        <p:grpSpPr bwMode="auto">
          <a:xfrm>
            <a:off x="5791200" y="1600200"/>
            <a:ext cx="304800" cy="838200"/>
            <a:chOff x="432" y="1296"/>
            <a:chExt cx="192" cy="528"/>
          </a:xfrm>
        </p:grpSpPr>
        <p:sp>
          <p:nvSpPr>
            <p:cNvPr id="1395765" name="Rectangle 53"/>
            <p:cNvSpPr>
              <a:spLocks noChangeArrowheads="1"/>
            </p:cNvSpPr>
            <p:nvPr/>
          </p:nvSpPr>
          <p:spPr bwMode="auto">
            <a:xfrm>
              <a:off x="432" y="1296"/>
              <a:ext cx="19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X</a:t>
              </a:r>
            </a:p>
          </p:txBody>
        </p:sp>
        <p:sp>
          <p:nvSpPr>
            <p:cNvPr id="1395766" name="Freeform 54"/>
            <p:cNvSpPr>
              <a:spLocks/>
            </p:cNvSpPr>
            <p:nvPr/>
          </p:nvSpPr>
          <p:spPr bwMode="auto">
            <a:xfrm>
              <a:off x="432" y="1728"/>
              <a:ext cx="19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95767" name="Group 55"/>
          <p:cNvGrpSpPr>
            <a:grpSpLocks/>
          </p:cNvGrpSpPr>
          <p:nvPr/>
        </p:nvGrpSpPr>
        <p:grpSpPr bwMode="auto">
          <a:xfrm>
            <a:off x="5791200" y="2514600"/>
            <a:ext cx="304800" cy="838200"/>
            <a:chOff x="432" y="1296"/>
            <a:chExt cx="192" cy="528"/>
          </a:xfrm>
        </p:grpSpPr>
        <p:sp>
          <p:nvSpPr>
            <p:cNvPr id="1395768" name="Rectangle 56"/>
            <p:cNvSpPr>
              <a:spLocks noChangeArrowheads="1"/>
            </p:cNvSpPr>
            <p:nvPr/>
          </p:nvSpPr>
          <p:spPr bwMode="auto">
            <a:xfrm>
              <a:off x="432" y="1296"/>
              <a:ext cx="19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Y</a:t>
              </a:r>
            </a:p>
          </p:txBody>
        </p:sp>
        <p:sp>
          <p:nvSpPr>
            <p:cNvPr id="1395769" name="Freeform 57"/>
            <p:cNvSpPr>
              <a:spLocks/>
            </p:cNvSpPr>
            <p:nvPr/>
          </p:nvSpPr>
          <p:spPr bwMode="auto">
            <a:xfrm>
              <a:off x="432" y="1728"/>
              <a:ext cx="19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sp>
        <p:nvSpPr>
          <p:cNvPr id="1395770" name="Freeform 58"/>
          <p:cNvSpPr>
            <a:spLocks/>
          </p:cNvSpPr>
          <p:nvPr/>
        </p:nvSpPr>
        <p:spPr bwMode="auto">
          <a:xfrm>
            <a:off x="6324600" y="1828800"/>
            <a:ext cx="3810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8"/>
              </a:cxn>
              <a:cxn ang="0">
                <a:pos x="240" y="624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768">
                <a:moveTo>
                  <a:pt x="0" y="0"/>
                </a:moveTo>
                <a:lnTo>
                  <a:pt x="0" y="768"/>
                </a:lnTo>
                <a:lnTo>
                  <a:pt x="240" y="624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1395771" name="Group 59"/>
          <p:cNvGrpSpPr>
            <a:grpSpLocks/>
          </p:cNvGrpSpPr>
          <p:nvPr/>
        </p:nvGrpSpPr>
        <p:grpSpPr bwMode="auto">
          <a:xfrm>
            <a:off x="5791200" y="3810000"/>
            <a:ext cx="152400" cy="609600"/>
            <a:chOff x="432" y="2208"/>
            <a:chExt cx="96" cy="384"/>
          </a:xfrm>
        </p:grpSpPr>
        <p:sp>
          <p:nvSpPr>
            <p:cNvPr id="1395772" name="Rectangle 60"/>
            <p:cNvSpPr>
              <a:spLocks noChangeArrowheads="1"/>
            </p:cNvSpPr>
            <p:nvPr/>
          </p:nvSpPr>
          <p:spPr bwMode="auto">
            <a:xfrm>
              <a:off x="432" y="2208"/>
              <a:ext cx="96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5773" name="Freeform 61"/>
            <p:cNvSpPr>
              <a:spLocks/>
            </p:cNvSpPr>
            <p:nvPr/>
          </p:nvSpPr>
          <p:spPr bwMode="auto">
            <a:xfrm>
              <a:off x="432" y="2496"/>
              <a:ext cx="96" cy="9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0"/>
                </a:cxn>
                <a:cxn ang="0">
                  <a:pos x="96" y="48"/>
                </a:cxn>
              </a:cxnLst>
              <a:rect l="0" t="0" r="r" b="b"/>
              <a:pathLst>
                <a:path w="96" h="48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95774" name="Group 62"/>
          <p:cNvGrpSpPr>
            <a:grpSpLocks/>
          </p:cNvGrpSpPr>
          <p:nvPr/>
        </p:nvGrpSpPr>
        <p:grpSpPr bwMode="auto">
          <a:xfrm>
            <a:off x="3962400" y="4038600"/>
            <a:ext cx="354013" cy="457200"/>
            <a:chOff x="624" y="2448"/>
            <a:chExt cx="223" cy="288"/>
          </a:xfrm>
        </p:grpSpPr>
        <p:sp>
          <p:nvSpPr>
            <p:cNvPr id="1395775" name="Line 63"/>
            <p:cNvSpPr>
              <a:spLocks noChangeShapeType="1"/>
            </p:cNvSpPr>
            <p:nvPr/>
          </p:nvSpPr>
          <p:spPr bwMode="auto">
            <a:xfrm flipV="1">
              <a:off x="624" y="2448"/>
              <a:ext cx="4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5776" name="Text Box 64"/>
            <p:cNvSpPr txBox="1">
              <a:spLocks noChangeArrowheads="1"/>
            </p:cNvSpPr>
            <p:nvPr/>
          </p:nvSpPr>
          <p:spPr bwMode="auto">
            <a:xfrm>
              <a:off x="624" y="2448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2</a:t>
              </a:r>
            </a:p>
          </p:txBody>
        </p:sp>
      </p:grpSp>
      <p:sp>
        <p:nvSpPr>
          <p:cNvPr id="1395777" name="Line 65"/>
          <p:cNvSpPr>
            <a:spLocks noChangeShapeType="1"/>
          </p:cNvSpPr>
          <p:nvPr/>
        </p:nvSpPr>
        <p:spPr bwMode="auto">
          <a:xfrm>
            <a:off x="6096000" y="2133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78" name="Line 66"/>
          <p:cNvSpPr>
            <a:spLocks noChangeShapeType="1"/>
          </p:cNvSpPr>
          <p:nvPr/>
        </p:nvSpPr>
        <p:spPr bwMode="auto">
          <a:xfrm>
            <a:off x="6096000" y="2819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1395779" name="Group 67"/>
          <p:cNvGrpSpPr>
            <a:grpSpLocks/>
          </p:cNvGrpSpPr>
          <p:nvPr/>
        </p:nvGrpSpPr>
        <p:grpSpPr bwMode="auto">
          <a:xfrm>
            <a:off x="6934200" y="2057400"/>
            <a:ext cx="152400" cy="838200"/>
            <a:chOff x="432" y="1296"/>
            <a:chExt cx="192" cy="528"/>
          </a:xfrm>
        </p:grpSpPr>
        <p:sp>
          <p:nvSpPr>
            <p:cNvPr id="1395780" name="Rectangle 68"/>
            <p:cNvSpPr>
              <a:spLocks noChangeArrowheads="1"/>
            </p:cNvSpPr>
            <p:nvPr/>
          </p:nvSpPr>
          <p:spPr bwMode="auto">
            <a:xfrm>
              <a:off x="432" y="1296"/>
              <a:ext cx="19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8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5781" name="Freeform 69"/>
            <p:cNvSpPr>
              <a:spLocks/>
            </p:cNvSpPr>
            <p:nvPr/>
          </p:nvSpPr>
          <p:spPr bwMode="auto">
            <a:xfrm>
              <a:off x="432" y="1728"/>
              <a:ext cx="19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sp>
        <p:nvSpPr>
          <p:cNvPr id="1395782" name="Line 70"/>
          <p:cNvSpPr>
            <a:spLocks noChangeShapeType="1"/>
          </p:cNvSpPr>
          <p:nvPr/>
        </p:nvSpPr>
        <p:spPr bwMode="auto">
          <a:xfrm>
            <a:off x="6705600" y="2438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1395783" name="Group 71"/>
          <p:cNvGrpSpPr>
            <a:grpSpLocks/>
          </p:cNvGrpSpPr>
          <p:nvPr/>
        </p:nvGrpSpPr>
        <p:grpSpPr bwMode="auto">
          <a:xfrm>
            <a:off x="6934200" y="2971800"/>
            <a:ext cx="152400" cy="838200"/>
            <a:chOff x="432" y="1296"/>
            <a:chExt cx="192" cy="528"/>
          </a:xfrm>
        </p:grpSpPr>
        <p:sp>
          <p:nvSpPr>
            <p:cNvPr id="1395784" name="Rectangle 72"/>
            <p:cNvSpPr>
              <a:spLocks noChangeArrowheads="1"/>
            </p:cNvSpPr>
            <p:nvPr/>
          </p:nvSpPr>
          <p:spPr bwMode="auto">
            <a:xfrm>
              <a:off x="432" y="1296"/>
              <a:ext cx="19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8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5785" name="Freeform 73"/>
            <p:cNvSpPr>
              <a:spLocks/>
            </p:cNvSpPr>
            <p:nvPr/>
          </p:nvSpPr>
          <p:spPr bwMode="auto">
            <a:xfrm>
              <a:off x="432" y="1728"/>
              <a:ext cx="19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sp>
        <p:nvSpPr>
          <p:cNvPr id="1395786" name="Freeform 74"/>
          <p:cNvSpPr>
            <a:spLocks/>
          </p:cNvSpPr>
          <p:nvPr/>
        </p:nvSpPr>
        <p:spPr bwMode="auto">
          <a:xfrm>
            <a:off x="6172200" y="2819400"/>
            <a:ext cx="7620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480" y="432"/>
              </a:cxn>
            </a:cxnLst>
            <a:rect l="0" t="0" r="r" b="b"/>
            <a:pathLst>
              <a:path w="480" h="432">
                <a:moveTo>
                  <a:pt x="0" y="0"/>
                </a:moveTo>
                <a:lnTo>
                  <a:pt x="0" y="432"/>
                </a:lnTo>
                <a:lnTo>
                  <a:pt x="480" y="4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87" name="Rectangle 75"/>
          <p:cNvSpPr>
            <a:spLocks noChangeArrowheads="1"/>
          </p:cNvSpPr>
          <p:nvPr/>
        </p:nvSpPr>
        <p:spPr bwMode="auto">
          <a:xfrm>
            <a:off x="7391400" y="2286000"/>
            <a:ext cx="457200" cy="1143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ea typeface="ＭＳ Ｐゴシック"/>
                <a:cs typeface="ＭＳ Ｐゴシック"/>
              </a:rPr>
              <a:t>D$</a:t>
            </a:r>
          </a:p>
        </p:txBody>
      </p:sp>
      <p:sp>
        <p:nvSpPr>
          <p:cNvPr id="1395788" name="Line 76"/>
          <p:cNvSpPr>
            <a:spLocks noChangeShapeType="1"/>
          </p:cNvSpPr>
          <p:nvPr/>
        </p:nvSpPr>
        <p:spPr bwMode="auto">
          <a:xfrm>
            <a:off x="7086600" y="2438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89" name="Line 77"/>
          <p:cNvSpPr>
            <a:spLocks noChangeShapeType="1"/>
          </p:cNvSpPr>
          <p:nvPr/>
        </p:nvSpPr>
        <p:spPr bwMode="auto">
          <a:xfrm>
            <a:off x="7086600" y="3352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1395790" name="Group 78"/>
          <p:cNvGrpSpPr>
            <a:grpSpLocks/>
          </p:cNvGrpSpPr>
          <p:nvPr/>
        </p:nvGrpSpPr>
        <p:grpSpPr bwMode="auto">
          <a:xfrm>
            <a:off x="8458200" y="2514600"/>
            <a:ext cx="152400" cy="838200"/>
            <a:chOff x="432" y="1296"/>
            <a:chExt cx="192" cy="528"/>
          </a:xfrm>
        </p:grpSpPr>
        <p:sp>
          <p:nvSpPr>
            <p:cNvPr id="1395791" name="Rectangle 79"/>
            <p:cNvSpPr>
              <a:spLocks noChangeArrowheads="1"/>
            </p:cNvSpPr>
            <p:nvPr/>
          </p:nvSpPr>
          <p:spPr bwMode="auto">
            <a:xfrm>
              <a:off x="432" y="1296"/>
              <a:ext cx="19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800" b="1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5792" name="Freeform 80"/>
            <p:cNvSpPr>
              <a:spLocks/>
            </p:cNvSpPr>
            <p:nvPr/>
          </p:nvSpPr>
          <p:spPr bwMode="auto">
            <a:xfrm>
              <a:off x="432" y="1728"/>
              <a:ext cx="19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sp>
        <p:nvSpPr>
          <p:cNvPr id="1395793" name="Line 81"/>
          <p:cNvSpPr>
            <a:spLocks noChangeShapeType="1"/>
          </p:cNvSpPr>
          <p:nvPr/>
        </p:nvSpPr>
        <p:spPr bwMode="auto">
          <a:xfrm>
            <a:off x="7848600" y="3124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94" name="Freeform 82"/>
          <p:cNvSpPr>
            <a:spLocks/>
          </p:cNvSpPr>
          <p:nvPr/>
        </p:nvSpPr>
        <p:spPr bwMode="auto">
          <a:xfrm>
            <a:off x="8077200" y="24384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6"/>
              </a:cxn>
              <a:cxn ang="0">
                <a:pos x="144" y="528"/>
              </a:cxn>
              <a:cxn ang="0">
                <a:pos x="144" y="48"/>
              </a:cxn>
              <a:cxn ang="0">
                <a:pos x="0" y="0"/>
              </a:cxn>
            </a:cxnLst>
            <a:rect l="0" t="0" r="r" b="b"/>
            <a:pathLst>
              <a:path w="144" h="576">
                <a:moveTo>
                  <a:pt x="0" y="0"/>
                </a:moveTo>
                <a:lnTo>
                  <a:pt x="0" y="576"/>
                </a:lnTo>
                <a:lnTo>
                  <a:pt x="144" y="528"/>
                </a:lnTo>
                <a:lnTo>
                  <a:pt x="144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95" name="Line 83"/>
          <p:cNvSpPr>
            <a:spLocks noChangeShapeType="1"/>
          </p:cNvSpPr>
          <p:nvPr/>
        </p:nvSpPr>
        <p:spPr bwMode="auto">
          <a:xfrm>
            <a:off x="8229600" y="2895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96" name="Freeform 84"/>
          <p:cNvSpPr>
            <a:spLocks/>
          </p:cNvSpPr>
          <p:nvPr/>
        </p:nvSpPr>
        <p:spPr bwMode="auto">
          <a:xfrm>
            <a:off x="7162800" y="1981200"/>
            <a:ext cx="914400" cy="609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0" y="0"/>
              </a:cxn>
              <a:cxn ang="0">
                <a:pos x="480" y="0"/>
              </a:cxn>
              <a:cxn ang="0">
                <a:pos x="480" y="384"/>
              </a:cxn>
              <a:cxn ang="0">
                <a:pos x="576" y="384"/>
              </a:cxn>
            </a:cxnLst>
            <a:rect l="0" t="0" r="r" b="b"/>
            <a:pathLst>
              <a:path w="576" h="384">
                <a:moveTo>
                  <a:pt x="0" y="288"/>
                </a:moveTo>
                <a:lnTo>
                  <a:pt x="0" y="0"/>
                </a:lnTo>
                <a:lnTo>
                  <a:pt x="480" y="0"/>
                </a:lnTo>
                <a:lnTo>
                  <a:pt x="480" y="384"/>
                </a:lnTo>
                <a:lnTo>
                  <a:pt x="576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97" name="Line 85"/>
          <p:cNvSpPr>
            <a:spLocks noChangeShapeType="1"/>
          </p:cNvSpPr>
          <p:nvPr/>
        </p:nvSpPr>
        <p:spPr bwMode="auto">
          <a:xfrm>
            <a:off x="5943600" y="4114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95798" name="Freeform 86"/>
          <p:cNvSpPr>
            <a:spLocks/>
          </p:cNvSpPr>
          <p:nvPr/>
        </p:nvSpPr>
        <p:spPr bwMode="auto">
          <a:xfrm>
            <a:off x="4800600" y="1219200"/>
            <a:ext cx="4114800" cy="1676400"/>
          </a:xfrm>
          <a:custGeom>
            <a:avLst/>
            <a:gdLst/>
            <a:ahLst/>
            <a:cxnLst>
              <a:cxn ang="0">
                <a:pos x="2400" y="1056"/>
              </a:cxn>
              <a:cxn ang="0">
                <a:pos x="2592" y="1056"/>
              </a:cxn>
              <a:cxn ang="0">
                <a:pos x="2592" y="0"/>
              </a:cxn>
              <a:cxn ang="0">
                <a:pos x="0" y="0"/>
              </a:cxn>
              <a:cxn ang="0">
                <a:pos x="0" y="336"/>
              </a:cxn>
            </a:cxnLst>
            <a:rect l="0" t="0" r="r" b="b"/>
            <a:pathLst>
              <a:path w="2592" h="1056">
                <a:moveTo>
                  <a:pt x="2400" y="1056"/>
                </a:moveTo>
                <a:lnTo>
                  <a:pt x="2592" y="1056"/>
                </a:lnTo>
                <a:lnTo>
                  <a:pt x="2592" y="0"/>
                </a:ln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589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Multithreading Costs</a:t>
            </a:r>
          </a:p>
        </p:txBody>
      </p:sp>
      <p:sp>
        <p:nvSpPr>
          <p:cNvPr id="13977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2800" dirty="0"/>
              <a:t>Each thread requires its own user state</a:t>
            </a:r>
          </a:p>
          <a:p>
            <a:pPr lvl="1"/>
            <a:r>
              <a:rPr lang="en-US" sz="2400" dirty="0"/>
              <a:t> PC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GPRs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Also, needs its own system state</a:t>
            </a:r>
          </a:p>
          <a:p>
            <a:pPr lvl="1"/>
            <a:r>
              <a:rPr lang="en-US" sz="2000" dirty="0"/>
              <a:t>Virtual-memory page-table-base register</a:t>
            </a:r>
          </a:p>
          <a:p>
            <a:pPr lvl="1"/>
            <a:r>
              <a:rPr lang="en-US" sz="2000" dirty="0"/>
              <a:t>Exception-handling registers</a:t>
            </a:r>
          </a:p>
          <a:p>
            <a:pPr lvl="1"/>
            <a:endParaRPr lang="en-US" sz="2000" dirty="0"/>
          </a:p>
          <a:p>
            <a:r>
              <a:rPr lang="en-US" sz="2800" i="1" dirty="0"/>
              <a:t>Other overheads:</a:t>
            </a:r>
          </a:p>
          <a:p>
            <a:pPr lvl="1"/>
            <a:r>
              <a:rPr lang="en-US" sz="2000" dirty="0"/>
              <a:t>Additional cache/TLB conflicts from competing threads</a:t>
            </a:r>
          </a:p>
          <a:p>
            <a:pPr lvl="2"/>
            <a:r>
              <a:rPr lang="en-US" sz="2000" dirty="0"/>
              <a:t>or add larger cache/TLB capacity</a:t>
            </a:r>
          </a:p>
          <a:p>
            <a:pPr lvl="1"/>
            <a:r>
              <a:rPr lang="en-US" sz="2000" dirty="0"/>
              <a:t>More OS overhead to schedule more threads (where do all these threads come from?)</a:t>
            </a:r>
            <a:endParaRPr lang="en-US" sz="2000" i="1" dirty="0"/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9438-BDCD-2048-85BB-F03C73EF32B7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7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Scheduling Policies</a:t>
            </a:r>
          </a:p>
        </p:txBody>
      </p:sp>
      <p:sp>
        <p:nvSpPr>
          <p:cNvPr id="13998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Fixed interleave </a:t>
            </a:r>
            <a:r>
              <a:rPr lang="en-US" sz="2000" i="1" dirty="0"/>
              <a:t>(CDC 6600 PPUs, 1964)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Each of N threads executes one instruction every N cycles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thread not ready to go in its slot, insert pipeline bubble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Software-controlled interleave </a:t>
            </a:r>
            <a:r>
              <a:rPr lang="en-US" sz="2000" i="1" dirty="0"/>
              <a:t>(TI ASC PPUs, 1971)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OS allocates S pipeline slots amongst N threads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Hardware performs fixed interleave over S slots, executing whichever thread is in that slot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Hardware-controlled thread scheduling </a:t>
            </a:r>
            <a:r>
              <a:rPr lang="en-US" sz="2000" i="1" dirty="0"/>
              <a:t>(HEP, 1982)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Hardware keeps track of which threads are ready to go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Picks next thread to execute based on hardware priority scheme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795D-8A21-7F4F-82FE-8C4B241172FA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81200" y="3886200"/>
            <a:ext cx="4876800" cy="304800"/>
            <a:chOff x="2133600" y="4038600"/>
            <a:chExt cx="4876800" cy="304800"/>
          </a:xfrm>
        </p:grpSpPr>
        <p:sp>
          <p:nvSpPr>
            <p:cNvPr id="1399812" name="Rectangle 4"/>
            <p:cNvSpPr>
              <a:spLocks noChangeArrowheads="1"/>
            </p:cNvSpPr>
            <p:nvPr/>
          </p:nvSpPr>
          <p:spPr bwMode="auto">
            <a:xfrm>
              <a:off x="2133600" y="4038600"/>
              <a:ext cx="304800" cy="30480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13" name="Rectangle 5"/>
            <p:cNvSpPr>
              <a:spLocks noChangeArrowheads="1"/>
            </p:cNvSpPr>
            <p:nvPr/>
          </p:nvSpPr>
          <p:spPr bwMode="auto">
            <a:xfrm>
              <a:off x="2438400" y="4038600"/>
              <a:ext cx="304800" cy="304800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14" name="Rectangle 6"/>
            <p:cNvSpPr>
              <a:spLocks noChangeArrowheads="1"/>
            </p:cNvSpPr>
            <p:nvPr/>
          </p:nvSpPr>
          <p:spPr bwMode="auto">
            <a:xfrm>
              <a:off x="2743200" y="4038600"/>
              <a:ext cx="304800" cy="30480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15" name="Rectangle 7"/>
            <p:cNvSpPr>
              <a:spLocks noChangeArrowheads="1"/>
            </p:cNvSpPr>
            <p:nvPr/>
          </p:nvSpPr>
          <p:spPr bwMode="auto">
            <a:xfrm>
              <a:off x="3048000" y="4038600"/>
              <a:ext cx="304800" cy="304800"/>
            </a:xfrm>
            <a:prstGeom prst="rect">
              <a:avLst/>
            </a:prstGeom>
            <a:solidFill>
              <a:srgbClr val="99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16" name="Rectangle 8"/>
            <p:cNvSpPr>
              <a:spLocks noChangeArrowheads="1"/>
            </p:cNvSpPr>
            <p:nvPr/>
          </p:nvSpPr>
          <p:spPr bwMode="auto">
            <a:xfrm>
              <a:off x="3352800" y="4038600"/>
              <a:ext cx="304800" cy="30480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17" name="Rectangle 9"/>
            <p:cNvSpPr>
              <a:spLocks noChangeArrowheads="1"/>
            </p:cNvSpPr>
            <p:nvPr/>
          </p:nvSpPr>
          <p:spPr bwMode="auto">
            <a:xfrm>
              <a:off x="3657600" y="4038600"/>
              <a:ext cx="304800" cy="304800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18" name="Rectangle 10"/>
            <p:cNvSpPr>
              <a:spLocks noChangeArrowheads="1"/>
            </p:cNvSpPr>
            <p:nvPr/>
          </p:nvSpPr>
          <p:spPr bwMode="auto">
            <a:xfrm>
              <a:off x="3962400" y="4038600"/>
              <a:ext cx="304800" cy="30480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19" name="Rectangle 11"/>
            <p:cNvSpPr>
              <a:spLocks noChangeArrowheads="1"/>
            </p:cNvSpPr>
            <p:nvPr/>
          </p:nvSpPr>
          <p:spPr bwMode="auto">
            <a:xfrm>
              <a:off x="4267200" y="4038600"/>
              <a:ext cx="304800" cy="304800"/>
            </a:xfrm>
            <a:prstGeom prst="rect">
              <a:avLst/>
            </a:prstGeom>
            <a:solidFill>
              <a:srgbClr val="99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20" name="Rectangle 12"/>
            <p:cNvSpPr>
              <a:spLocks noChangeArrowheads="1"/>
            </p:cNvSpPr>
            <p:nvPr/>
          </p:nvSpPr>
          <p:spPr bwMode="auto">
            <a:xfrm>
              <a:off x="4572000" y="4038600"/>
              <a:ext cx="304800" cy="30480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21" name="Rectangle 13"/>
            <p:cNvSpPr>
              <a:spLocks noChangeArrowheads="1"/>
            </p:cNvSpPr>
            <p:nvPr/>
          </p:nvSpPr>
          <p:spPr bwMode="auto">
            <a:xfrm>
              <a:off x="4876800" y="4038600"/>
              <a:ext cx="304800" cy="304800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22" name="Rectangle 14"/>
            <p:cNvSpPr>
              <a:spLocks noChangeArrowheads="1"/>
            </p:cNvSpPr>
            <p:nvPr/>
          </p:nvSpPr>
          <p:spPr bwMode="auto">
            <a:xfrm>
              <a:off x="5181600" y="4038600"/>
              <a:ext cx="304800" cy="304800"/>
            </a:xfrm>
            <a:prstGeom prst="rect">
              <a:avLst/>
            </a:prstGeom>
            <a:solidFill>
              <a:srgbClr val="99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23" name="Rectangle 15"/>
            <p:cNvSpPr>
              <a:spLocks noChangeArrowheads="1"/>
            </p:cNvSpPr>
            <p:nvPr/>
          </p:nvSpPr>
          <p:spPr bwMode="auto">
            <a:xfrm>
              <a:off x="5486400" y="4038600"/>
              <a:ext cx="304800" cy="30480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24" name="Rectangle 16"/>
            <p:cNvSpPr>
              <a:spLocks noChangeArrowheads="1"/>
            </p:cNvSpPr>
            <p:nvPr/>
          </p:nvSpPr>
          <p:spPr bwMode="auto">
            <a:xfrm>
              <a:off x="5791200" y="4038600"/>
              <a:ext cx="304800" cy="304800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25" name="Rectangle 17"/>
            <p:cNvSpPr>
              <a:spLocks noChangeArrowheads="1"/>
            </p:cNvSpPr>
            <p:nvPr/>
          </p:nvSpPr>
          <p:spPr bwMode="auto">
            <a:xfrm>
              <a:off x="6096000" y="4038600"/>
              <a:ext cx="304800" cy="30480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26" name="Rectangle 18"/>
            <p:cNvSpPr>
              <a:spLocks noChangeArrowheads="1"/>
            </p:cNvSpPr>
            <p:nvPr/>
          </p:nvSpPr>
          <p:spPr bwMode="auto">
            <a:xfrm>
              <a:off x="6400800" y="4038600"/>
              <a:ext cx="304800" cy="304800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399827" name="Rectangle 19"/>
            <p:cNvSpPr>
              <a:spLocks noChangeArrowheads="1"/>
            </p:cNvSpPr>
            <p:nvPr/>
          </p:nvSpPr>
          <p:spPr bwMode="auto">
            <a:xfrm>
              <a:off x="6705600" y="4038600"/>
              <a:ext cx="304800" cy="3048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11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Denelcor</a:t>
            </a:r>
            <a:r>
              <a:rPr lang="en-US" dirty="0"/>
              <a:t> HEP</a:t>
            </a:r>
            <a:br>
              <a:rPr lang="en-US" dirty="0"/>
            </a:br>
            <a:r>
              <a:rPr lang="en-US" sz="2000" dirty="0"/>
              <a:t>(Burton Smith, 1982)</a:t>
            </a:r>
          </a:p>
        </p:txBody>
      </p:sp>
      <p:sp>
        <p:nvSpPr>
          <p:cNvPr id="1401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343400"/>
            <a:ext cx="7683500" cy="2286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First commercial machine to use hardware threading in main CPU</a:t>
            </a:r>
          </a:p>
          <a:p>
            <a:pPr lvl="1"/>
            <a:r>
              <a:rPr lang="en-US" dirty="0"/>
              <a:t>120 threads per processor</a:t>
            </a:r>
          </a:p>
          <a:p>
            <a:pPr lvl="1"/>
            <a:r>
              <a:rPr lang="en-US" dirty="0"/>
              <a:t>10 MHz clock rate</a:t>
            </a:r>
          </a:p>
          <a:p>
            <a:pPr lvl="1"/>
            <a:r>
              <a:rPr lang="en-US" dirty="0"/>
              <a:t>Up to 8 processors</a:t>
            </a:r>
          </a:p>
          <a:p>
            <a:pPr lvl="1"/>
            <a:r>
              <a:rPr lang="en-US" dirty="0"/>
              <a:t>precursor to </a:t>
            </a:r>
            <a:r>
              <a:rPr lang="en-US" dirty="0" err="1"/>
              <a:t>Tera</a:t>
            </a:r>
            <a:r>
              <a:rPr lang="en-US" dirty="0"/>
              <a:t> MTA (Multithreaded Architecture)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6FE2-6809-024A-952E-C785A30E0FBA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srgbClr val="FBBA03"/>
              </a:solidFill>
            </a:endParaRPr>
          </a:p>
        </p:txBody>
      </p:sp>
      <p:pic>
        <p:nvPicPr>
          <p:cNvPr id="1401860" name="Picture 4" descr="he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7900" y="1143000"/>
            <a:ext cx="4648200" cy="309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7498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1.7"/>
</p:tagLst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7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0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1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A67C"/>
      </a:accent1>
      <a:accent2>
        <a:srgbClr val="686EA8"/>
      </a:accent2>
      <a:accent3>
        <a:srgbClr val="FFFFFF"/>
      </a:accent3>
      <a:accent4>
        <a:srgbClr val="91A67C"/>
      </a:accent4>
      <a:accent5>
        <a:srgbClr val="686EA8"/>
      </a:accent5>
      <a:accent6>
        <a:srgbClr val="FFFFFF"/>
      </a:accent6>
      <a:hlink>
        <a:srgbClr val="9E7B91"/>
      </a:hlink>
      <a:folHlink>
        <a:srgbClr val="7F67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5019</TotalTime>
  <Pages>12</Pages>
  <Words>2540</Words>
  <Application>Microsoft Macintosh PowerPoint</Application>
  <PresentationFormat>Letter Paper (8.5x11 in)</PresentationFormat>
  <Paragraphs>446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41</vt:i4>
      </vt:variant>
    </vt:vector>
  </HeadingPairs>
  <TitlesOfParts>
    <vt:vector size="68" baseType="lpstr">
      <vt:lpstr>Arial</vt:lpstr>
      <vt:lpstr>Arial Black</vt:lpstr>
      <vt:lpstr>Calibri</vt:lpstr>
      <vt:lpstr>Courier</vt:lpstr>
      <vt:lpstr>Courier New</vt:lpstr>
      <vt:lpstr>Helvetica</vt:lpstr>
      <vt:lpstr>Lucida Grande</vt:lpstr>
      <vt:lpstr>Marker Felt</vt:lpstr>
      <vt:lpstr>Times New Roman</vt:lpstr>
      <vt:lpstr>Verdana</vt:lpstr>
      <vt:lpstr>Wingdings</vt:lpstr>
      <vt:lpstr>1_CS252-template</vt:lpstr>
      <vt:lpstr>2_CS252-template</vt:lpstr>
      <vt:lpstr>3_CS252-template</vt:lpstr>
      <vt:lpstr>Default Design</vt:lpstr>
      <vt:lpstr>4_CS252-template</vt:lpstr>
      <vt:lpstr>ParLab Template</vt:lpstr>
      <vt:lpstr>1_ParLab Template</vt:lpstr>
      <vt:lpstr>5_CS252-template</vt:lpstr>
      <vt:lpstr>6_CS252-template</vt:lpstr>
      <vt:lpstr>2_ParLab Template</vt:lpstr>
      <vt:lpstr>3_ParLab Template</vt:lpstr>
      <vt:lpstr>7_ParLab Template</vt:lpstr>
      <vt:lpstr>9_ParLab Template</vt:lpstr>
      <vt:lpstr>7_CS252-template</vt:lpstr>
      <vt:lpstr>10_ParLab Template</vt:lpstr>
      <vt:lpstr>11_ParLab Template</vt:lpstr>
      <vt:lpstr>CS 152 Computer Architecture and Engineering CS252 Graduate Computer Architecture   Lecture 14 – Multithreading</vt:lpstr>
      <vt:lpstr>Last Time Lecture 13: VLIW</vt:lpstr>
      <vt:lpstr>Thread-Level Parallelism (TLP)</vt:lpstr>
      <vt:lpstr>Multithreading</vt:lpstr>
      <vt:lpstr>CDC 6600 Peripheral Processors (Cray, 1964)</vt:lpstr>
      <vt:lpstr>Simple Multithreaded Pipeline</vt:lpstr>
      <vt:lpstr>Multithreading Costs</vt:lpstr>
      <vt:lpstr>Thread Scheduling Policies</vt:lpstr>
      <vt:lpstr>Denelcor HEP (Burton Smith, 1982)</vt:lpstr>
      <vt:lpstr>Tera/Cray MTA (1990-2015)</vt:lpstr>
      <vt:lpstr>MTA Pipeline</vt:lpstr>
      <vt:lpstr>Coarse-Grain Multithreading</vt:lpstr>
      <vt:lpstr>MIT Alewife (1990)</vt:lpstr>
      <vt:lpstr>IBM PowerPC RS64-IV (2000)</vt:lpstr>
      <vt:lpstr>Oracle/Sun Niagara processors</vt:lpstr>
      <vt:lpstr>Oracle/Sun Niagara-3, “Rainbow Falls” 2009</vt:lpstr>
      <vt:lpstr>Oracle SPARC M6 Processor  (2013)</vt:lpstr>
      <vt:lpstr>Oracle SPARC M6 Core (2013)</vt:lpstr>
      <vt:lpstr>Oracle SPARC M6 (2013)</vt:lpstr>
      <vt:lpstr>CS152 Administrivia</vt:lpstr>
      <vt:lpstr>CS252 Administrivia</vt:lpstr>
      <vt:lpstr>Simultaneous Multithreading (SMT) for OoO Superscalars</vt:lpstr>
      <vt:lpstr>For most apps, most execution units lie idle in an OoO superscalar</vt:lpstr>
      <vt:lpstr>Superscalar Machine Efficiency</vt:lpstr>
      <vt:lpstr>Vertical Multithreading</vt:lpstr>
      <vt:lpstr>Chip Multiprocessing (CMP)</vt:lpstr>
      <vt:lpstr>Ideal Superscalar Multithreading  [Tullsen, Eggers, Levy, UW, 1995]</vt:lpstr>
      <vt:lpstr>O-o-O Simultaneous Multithreading [Tullsen, Eggers, Emer, Levy, Stamm, Lo, DEC/UW, 1996] </vt:lpstr>
      <vt:lpstr>SMT adaptation to parallelism type </vt:lpstr>
      <vt:lpstr>Pentium-4 Hyperthreading (2002)</vt:lpstr>
      <vt:lpstr>IBM Power 4</vt:lpstr>
      <vt:lpstr>PowerPoint Presentation</vt:lpstr>
      <vt:lpstr>Power 5 data flow ...</vt:lpstr>
      <vt:lpstr>Initial Performance of SMT</vt:lpstr>
      <vt:lpstr>SMT Performance: Application Interaction</vt:lpstr>
      <vt:lpstr>SMT Performance: Application Interaction</vt:lpstr>
      <vt:lpstr>SMT Performance: Application Interaction</vt:lpstr>
      <vt:lpstr>Icount Choosing Policy</vt:lpstr>
      <vt:lpstr>SMT &amp; Security</vt:lpstr>
      <vt:lpstr>Summary: Multithreaded Categories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733</cp:revision>
  <cp:lastPrinted>2019-03-18T08:02:02Z</cp:lastPrinted>
  <dcterms:created xsi:type="dcterms:W3CDTF">2012-01-24T20:37:12Z</dcterms:created>
  <dcterms:modified xsi:type="dcterms:W3CDTF">2021-03-14T19:11:24Z</dcterms:modified>
  <cp:category/>
</cp:coreProperties>
</file>