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  <p:sldMasterId id="2147483707" r:id="rId3"/>
    <p:sldMasterId id="2147483720" r:id="rId4"/>
    <p:sldMasterId id="2147483740" r:id="rId5"/>
    <p:sldMasterId id="2147483749" r:id="rId6"/>
    <p:sldMasterId id="2147483801" r:id="rId7"/>
    <p:sldMasterId id="2147483820" r:id="rId8"/>
  </p:sldMasterIdLst>
  <p:notesMasterIdLst>
    <p:notesMasterId r:id="rId43"/>
  </p:notesMasterIdLst>
  <p:handoutMasterIdLst>
    <p:handoutMasterId r:id="rId44"/>
  </p:handoutMasterIdLst>
  <p:sldIdLst>
    <p:sldId id="322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690" r:id="rId22"/>
    <p:sldId id="691" r:id="rId23"/>
    <p:sldId id="692" r:id="rId24"/>
    <p:sldId id="693" r:id="rId25"/>
    <p:sldId id="694" r:id="rId26"/>
    <p:sldId id="695" r:id="rId27"/>
    <p:sldId id="696" r:id="rId28"/>
    <p:sldId id="660" r:id="rId29"/>
    <p:sldId id="677" r:id="rId30"/>
    <p:sldId id="697" r:id="rId31"/>
    <p:sldId id="698" r:id="rId32"/>
    <p:sldId id="699" r:id="rId33"/>
    <p:sldId id="700" r:id="rId34"/>
    <p:sldId id="701" r:id="rId35"/>
    <p:sldId id="702" r:id="rId36"/>
    <p:sldId id="703" r:id="rId37"/>
    <p:sldId id="704" r:id="rId38"/>
    <p:sldId id="705" r:id="rId39"/>
    <p:sldId id="708" r:id="rId40"/>
    <p:sldId id="709" r:id="rId41"/>
    <p:sldId id="707" r:id="rId4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1" autoAdjust="0"/>
    <p:restoredTop sz="87959" autoAdjust="0"/>
  </p:normalViewPr>
  <p:slideViewPr>
    <p:cSldViewPr>
      <p:cViewPr varScale="1">
        <p:scale>
          <a:sx n="112" d="100"/>
          <a:sy n="112" d="100"/>
        </p:scale>
        <p:origin x="2208" y="144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2C7C3-CE18-A14C-A789-F2A9AA26B19B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95B05-F852-E84D-8967-3F358D9DEA9C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5DC7E5-6782-F242-B4FB-EFDA95638155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6D857-2621-7443-8804-E8F53A7C4A1B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85A53-6E47-404B-809F-A618562936F9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4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CBA7C-9B22-6646-BD2F-40AD407A0D6B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B1B86-ED21-9D45-800D-D4F7E692673A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4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86137-1860-EA44-9DB2-E23DF116C8BC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5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16EA1C-689A-1E4E-B777-893B594E28B1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5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EC4BB-29B3-7E4A-BF3C-BE43C0F627B3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332FA-411E-6048-9ED1-6B8385D3FE34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58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0E5B0-886D-0C48-AAC6-890CD678230F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DA7F65-C480-6045-BAA2-8852E0C74057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12DB6-D42D-3842-BF2B-624D29F180FB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5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815BC-8BAD-F349-A80A-A1EB84ADA80D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55699-BFF5-DD42-B76B-F2BF985A8CD4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6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9DE2DC-F20D-0045-898B-D7A924D2C123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EA84C-FBAB-1C49-8587-2B44A70EB823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E6BF65-92ED-5744-93F6-D90F7780C39D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52488-E8EA-DD42-B002-DFC4EFA2D1FE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B5127-041A-0D48-992E-5F781F097742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1C1C0-64A6-5E45-A205-A7DB54DCE83A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E448B-8F6C-7249-9004-84627110DE52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7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0EFDD-1F3F-6249-9E49-5C7B4F0CBE6D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82BDA-E39A-0C4A-8DAA-984A3D8ECC50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9591B-C989-7049-A5B9-8CFDD06A744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64D60-EE75-CE46-A316-F35583BF862F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2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FEC57-58E9-D648-8CF8-07C143BF6BC0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8DC21-13E9-664B-8A90-D9756FBA8073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4725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2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52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1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65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1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47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9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75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41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41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575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5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71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154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739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769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806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750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4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22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416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5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544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490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763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178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743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538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686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485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027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5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21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798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340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901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976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089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932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406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648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510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369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261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19227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2/14/2013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8765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2/21/2013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309950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2/26/2013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2539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3/12/2013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5470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3/21/2013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426312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8686800" cy="1666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15 </a:t>
            </a:r>
            <a:r>
              <a:rPr lang="mr-IN" dirty="0"/>
              <a:t>–</a:t>
            </a:r>
            <a:r>
              <a:rPr lang="en-US" dirty="0"/>
              <a:t> Vectors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inst.eecs.berkeley.edu</a:t>
            </a:r>
            <a:r>
              <a:rPr lang="en-US" sz="2000" b="1" dirty="0">
                <a:latin typeface="Courier" charset="0"/>
              </a:rPr>
              <a:t>/~cs152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Instruction Execution</a:t>
            </a:r>
            <a:endParaRPr lang="en-US" altLang="ko-KR" dirty="0"/>
          </a:p>
        </p:txBody>
      </p:sp>
      <p:sp>
        <p:nvSpPr>
          <p:cNvPr id="1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53D0-6147-9444-A26C-FD99F1020E69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36323" name="Text Box 3"/>
          <p:cNvSpPr txBox="1">
            <a:spLocks noChangeArrowheads="1"/>
          </p:cNvSpPr>
          <p:nvPr/>
        </p:nvSpPr>
        <p:spPr bwMode="auto">
          <a:xfrm>
            <a:off x="2974975" y="963891"/>
            <a:ext cx="2262496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 b="1" dirty="0" err="1">
                <a:solidFill>
                  <a:prstClr val="black"/>
                </a:solidFill>
                <a:latin typeface="Courier New"/>
                <a:ea typeface="굴림" charset="-127"/>
                <a:cs typeface="Courier New"/>
              </a:rPr>
              <a:t>vadd</a:t>
            </a:r>
            <a:r>
              <a:rPr lang="en-US" altLang="ko-KR" sz="1800" b="1" dirty="0">
                <a:solidFill>
                  <a:prstClr val="black"/>
                </a:solidFill>
                <a:latin typeface="Courier New"/>
                <a:ea typeface="굴림" charset="-127"/>
                <a:cs typeface="Courier New"/>
              </a:rPr>
              <a:t> </a:t>
            </a:r>
            <a:r>
              <a:rPr lang="en-US" altLang="ko-KR" sz="1800" b="1" dirty="0" err="1">
                <a:solidFill>
                  <a:prstClr val="black"/>
                </a:solidFill>
                <a:latin typeface="Courier New"/>
                <a:ea typeface="굴림" charset="-127"/>
                <a:cs typeface="Courier New"/>
              </a:rPr>
              <a:t>vc</a:t>
            </a:r>
            <a:r>
              <a:rPr lang="en-US" altLang="ko-KR" sz="1800" b="1" dirty="0">
                <a:solidFill>
                  <a:prstClr val="black"/>
                </a:solidFill>
                <a:latin typeface="Courier New"/>
                <a:ea typeface="굴림" charset="-127"/>
                <a:cs typeface="Courier New"/>
              </a:rPr>
              <a:t>, </a:t>
            </a:r>
            <a:r>
              <a:rPr lang="en-US" altLang="ko-KR" sz="1800" b="1" dirty="0" err="1">
                <a:solidFill>
                  <a:prstClr val="black"/>
                </a:solidFill>
                <a:latin typeface="Courier New"/>
                <a:ea typeface="굴림" charset="-127"/>
                <a:cs typeface="Courier New"/>
              </a:rPr>
              <a:t>va</a:t>
            </a:r>
            <a:r>
              <a:rPr lang="en-US" altLang="ko-KR" sz="1800" b="1" dirty="0">
                <a:solidFill>
                  <a:prstClr val="black"/>
                </a:solidFill>
                <a:latin typeface="Courier New"/>
                <a:ea typeface="굴림" charset="-127"/>
                <a:cs typeface="Courier New"/>
              </a:rPr>
              <a:t>, </a:t>
            </a:r>
            <a:r>
              <a:rPr lang="en-US" altLang="ko-KR" sz="1800" b="1" dirty="0" err="1">
                <a:solidFill>
                  <a:prstClr val="black"/>
                </a:solidFill>
                <a:latin typeface="Courier New"/>
                <a:ea typeface="굴림" charset="-127"/>
                <a:cs typeface="Courier New"/>
              </a:rPr>
              <a:t>vb</a:t>
            </a:r>
            <a:endParaRPr lang="en-US" altLang="ko-KR" sz="1800" b="1" dirty="0">
              <a:solidFill>
                <a:prstClr val="black"/>
              </a:solidFill>
              <a:latin typeface="Courier New"/>
              <a:ea typeface="굴림" charset="-127"/>
              <a:cs typeface="Courier New"/>
            </a:endParaRPr>
          </a:p>
        </p:txBody>
      </p:sp>
      <p:grpSp>
        <p:nvGrpSpPr>
          <p:cNvPr id="1336324" name="Group 4"/>
          <p:cNvGrpSpPr>
            <a:grpSpLocks/>
          </p:cNvGrpSpPr>
          <p:nvPr/>
        </p:nvGrpSpPr>
        <p:grpSpPr bwMode="auto">
          <a:xfrm>
            <a:off x="693738" y="1408113"/>
            <a:ext cx="2741612" cy="4832351"/>
            <a:chOff x="480" y="816"/>
            <a:chExt cx="1727" cy="3044"/>
          </a:xfrm>
        </p:grpSpPr>
        <p:grpSp>
          <p:nvGrpSpPr>
            <p:cNvPr id="1336325" name="Group 5"/>
            <p:cNvGrpSpPr>
              <a:grpSpLocks/>
            </p:cNvGrpSpPr>
            <p:nvPr/>
          </p:nvGrpSpPr>
          <p:grpSpPr bwMode="auto">
            <a:xfrm>
              <a:off x="672" y="1871"/>
              <a:ext cx="767" cy="1989"/>
              <a:chOff x="829" y="1391"/>
              <a:chExt cx="767" cy="1989"/>
            </a:xfrm>
          </p:grpSpPr>
          <p:sp>
            <p:nvSpPr>
              <p:cNvPr id="1336326" name="Freeform 6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36327" name="Group 7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328" name="Rectangle 8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29" name="Freeform 9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30" name="Line 10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36331" name="Group 11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3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33" name="Freeform 1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34" name="Line 1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36335" name="Group 15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336" name="Rectangle 16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37" name="Freeform 17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38" name="Line 18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36339" name="Text Box 19"/>
              <p:cNvSpPr txBox="1">
                <a:spLocks noChangeArrowheads="1"/>
              </p:cNvSpPr>
              <p:nvPr/>
            </p:nvSpPr>
            <p:spPr bwMode="auto">
              <a:xfrm>
                <a:off x="1073" y="268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C[1]</a:t>
                </a:r>
              </a:p>
            </p:txBody>
          </p:sp>
          <p:sp>
            <p:nvSpPr>
              <p:cNvPr id="1336340" name="Text Box 20"/>
              <p:cNvSpPr txBox="1">
                <a:spLocks noChangeArrowheads="1"/>
              </p:cNvSpPr>
              <p:nvPr/>
            </p:nvSpPr>
            <p:spPr bwMode="auto">
              <a:xfrm>
                <a:off x="1073" y="244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C[2]</a:t>
                </a:r>
              </a:p>
            </p:txBody>
          </p:sp>
          <p:sp>
            <p:nvSpPr>
              <p:cNvPr id="1336341" name="Text Box 21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C[0]</a:t>
                </a:r>
              </a:p>
            </p:txBody>
          </p:sp>
          <p:sp>
            <p:nvSpPr>
              <p:cNvPr id="1336342" name="Line 22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343" name="Line 23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344" name="Line 24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345" name="Text Box 25"/>
              <p:cNvSpPr txBox="1">
                <a:spLocks noChangeArrowheads="1"/>
              </p:cNvSpPr>
              <p:nvPr/>
            </p:nvSpPr>
            <p:spPr bwMode="auto">
              <a:xfrm>
                <a:off x="829" y="1967"/>
                <a:ext cx="33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A[3]</a:t>
                </a:r>
              </a:p>
            </p:txBody>
          </p:sp>
          <p:sp>
            <p:nvSpPr>
              <p:cNvPr id="1336346" name="Text Box 26"/>
              <p:cNvSpPr txBox="1">
                <a:spLocks noChangeArrowheads="1"/>
              </p:cNvSpPr>
              <p:nvPr/>
            </p:nvSpPr>
            <p:spPr bwMode="auto">
              <a:xfrm>
                <a:off x="1265" y="1967"/>
                <a:ext cx="33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B[3]</a:t>
                </a:r>
              </a:p>
            </p:txBody>
          </p:sp>
          <p:sp>
            <p:nvSpPr>
              <p:cNvPr id="1336347" name="Text Box 27"/>
              <p:cNvSpPr txBox="1">
                <a:spLocks noChangeArrowheads="1"/>
              </p:cNvSpPr>
              <p:nvPr/>
            </p:nvSpPr>
            <p:spPr bwMode="auto">
              <a:xfrm>
                <a:off x="829" y="1775"/>
                <a:ext cx="33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A[4]</a:t>
                </a:r>
              </a:p>
            </p:txBody>
          </p:sp>
          <p:sp>
            <p:nvSpPr>
              <p:cNvPr id="1336348" name="Text Box 28"/>
              <p:cNvSpPr txBox="1">
                <a:spLocks noChangeArrowheads="1"/>
              </p:cNvSpPr>
              <p:nvPr/>
            </p:nvSpPr>
            <p:spPr bwMode="auto">
              <a:xfrm>
                <a:off x="1265" y="1775"/>
                <a:ext cx="33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B[4]</a:t>
                </a:r>
              </a:p>
            </p:txBody>
          </p:sp>
          <p:sp>
            <p:nvSpPr>
              <p:cNvPr id="1336349" name="Text Box 29"/>
              <p:cNvSpPr txBox="1">
                <a:spLocks noChangeArrowheads="1"/>
              </p:cNvSpPr>
              <p:nvPr/>
            </p:nvSpPr>
            <p:spPr bwMode="auto">
              <a:xfrm>
                <a:off x="829" y="1583"/>
                <a:ext cx="33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A[5]</a:t>
                </a:r>
              </a:p>
            </p:txBody>
          </p:sp>
          <p:sp>
            <p:nvSpPr>
              <p:cNvPr id="1336350" name="Text Box 30"/>
              <p:cNvSpPr txBox="1">
                <a:spLocks noChangeArrowheads="1"/>
              </p:cNvSpPr>
              <p:nvPr/>
            </p:nvSpPr>
            <p:spPr bwMode="auto">
              <a:xfrm>
                <a:off x="1265" y="1583"/>
                <a:ext cx="33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B[5]</a:t>
                </a:r>
              </a:p>
            </p:txBody>
          </p:sp>
          <p:sp>
            <p:nvSpPr>
              <p:cNvPr id="1336351" name="Text Box 31"/>
              <p:cNvSpPr txBox="1">
                <a:spLocks noChangeArrowheads="1"/>
              </p:cNvSpPr>
              <p:nvPr/>
            </p:nvSpPr>
            <p:spPr bwMode="auto">
              <a:xfrm>
                <a:off x="829" y="1391"/>
                <a:ext cx="33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A[6]</a:t>
                </a:r>
              </a:p>
            </p:txBody>
          </p:sp>
          <p:sp>
            <p:nvSpPr>
              <p:cNvPr id="1336352" name="Text Box 32"/>
              <p:cNvSpPr txBox="1">
                <a:spLocks noChangeArrowheads="1"/>
              </p:cNvSpPr>
              <p:nvPr/>
            </p:nvSpPr>
            <p:spPr bwMode="auto">
              <a:xfrm>
                <a:off x="1265" y="1391"/>
                <a:ext cx="33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B[6]</a:t>
                </a:r>
              </a:p>
            </p:txBody>
          </p:sp>
        </p:grpSp>
        <p:sp>
          <p:nvSpPr>
            <p:cNvPr id="1336353" name="Line 33"/>
            <p:cNvSpPr>
              <a:spLocks noChangeShapeType="1"/>
            </p:cNvSpPr>
            <p:nvPr/>
          </p:nvSpPr>
          <p:spPr bwMode="auto">
            <a:xfrm flipH="1">
              <a:off x="1152" y="816"/>
              <a:ext cx="1008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6354" name="Oval 34"/>
            <p:cNvSpPr>
              <a:spLocks noChangeArrowheads="1"/>
            </p:cNvSpPr>
            <p:nvPr/>
          </p:nvSpPr>
          <p:spPr bwMode="auto">
            <a:xfrm>
              <a:off x="480" y="859"/>
              <a:ext cx="1727" cy="81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18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Execution using one pipelined functional unit</a:t>
              </a:r>
            </a:p>
          </p:txBody>
        </p:sp>
      </p:grpSp>
      <p:grpSp>
        <p:nvGrpSpPr>
          <p:cNvPr id="1336355" name="Group 35"/>
          <p:cNvGrpSpPr>
            <a:grpSpLocks/>
          </p:cNvGrpSpPr>
          <p:nvPr/>
        </p:nvGrpSpPr>
        <p:grpSpPr bwMode="auto">
          <a:xfrm>
            <a:off x="3206750" y="1408113"/>
            <a:ext cx="5280025" cy="4832351"/>
            <a:chOff x="2063" y="816"/>
            <a:chExt cx="3326" cy="3044"/>
          </a:xfrm>
        </p:grpSpPr>
        <p:grpSp>
          <p:nvGrpSpPr>
            <p:cNvPr id="1336356" name="Group 36"/>
            <p:cNvGrpSpPr>
              <a:grpSpLocks/>
            </p:cNvGrpSpPr>
            <p:nvPr/>
          </p:nvGrpSpPr>
          <p:grpSpPr bwMode="auto">
            <a:xfrm>
              <a:off x="2063" y="1871"/>
              <a:ext cx="830" cy="1989"/>
              <a:chOff x="828" y="1391"/>
              <a:chExt cx="830" cy="1989"/>
            </a:xfrm>
          </p:grpSpPr>
          <p:sp>
            <p:nvSpPr>
              <p:cNvPr id="1336357" name="Freeform 37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36358" name="Group 38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359" name="Rectangle 39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60" name="Freeform 40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61" name="Line 41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36362" name="Group 42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363" name="Rectangle 4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64" name="Freeform 4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65" name="Line 4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36366" name="Group 46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367" name="Rectangle 4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68" name="Freeform 4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69" name="Line 4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36370" name="Text Box 50"/>
              <p:cNvSpPr txBox="1">
                <a:spLocks noChangeArrowheads="1"/>
              </p:cNvSpPr>
              <p:nvPr/>
            </p:nvSpPr>
            <p:spPr bwMode="auto">
              <a:xfrm>
                <a:off x="1073" y="270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C[4]</a:t>
                </a:r>
              </a:p>
            </p:txBody>
          </p:sp>
          <p:sp>
            <p:nvSpPr>
              <p:cNvPr id="1336371" name="Text Box 51"/>
              <p:cNvSpPr txBox="1">
                <a:spLocks noChangeArrowheads="1"/>
              </p:cNvSpPr>
              <p:nvPr/>
            </p:nvSpPr>
            <p:spPr bwMode="auto">
              <a:xfrm>
                <a:off x="1073" y="246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C[8]</a:t>
                </a:r>
              </a:p>
            </p:txBody>
          </p:sp>
          <p:sp>
            <p:nvSpPr>
              <p:cNvPr id="1336372" name="Text Box 52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C[0]</a:t>
                </a:r>
              </a:p>
            </p:txBody>
          </p:sp>
          <p:sp>
            <p:nvSpPr>
              <p:cNvPr id="1336373" name="Line 53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374" name="Line 54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375" name="Line 55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376" name="Text Box 56"/>
              <p:cNvSpPr txBox="1">
                <a:spLocks noChangeArrowheads="1"/>
              </p:cNvSpPr>
              <p:nvPr/>
            </p:nvSpPr>
            <p:spPr bwMode="auto">
              <a:xfrm>
                <a:off x="828" y="1967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A[12]</a:t>
                </a:r>
              </a:p>
            </p:txBody>
          </p:sp>
          <p:sp>
            <p:nvSpPr>
              <p:cNvPr id="1336377" name="Text Box 57"/>
              <p:cNvSpPr txBox="1">
                <a:spLocks noChangeArrowheads="1"/>
              </p:cNvSpPr>
              <p:nvPr/>
            </p:nvSpPr>
            <p:spPr bwMode="auto">
              <a:xfrm>
                <a:off x="1261" y="1967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B[12]</a:t>
                </a:r>
              </a:p>
            </p:txBody>
          </p:sp>
          <p:sp>
            <p:nvSpPr>
              <p:cNvPr id="1336378" name="Text Box 58"/>
              <p:cNvSpPr txBox="1">
                <a:spLocks noChangeArrowheads="1"/>
              </p:cNvSpPr>
              <p:nvPr/>
            </p:nvSpPr>
            <p:spPr bwMode="auto">
              <a:xfrm>
                <a:off x="828" y="1775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A[16]</a:t>
                </a:r>
              </a:p>
            </p:txBody>
          </p:sp>
          <p:sp>
            <p:nvSpPr>
              <p:cNvPr id="1336379" name="Text Box 59"/>
              <p:cNvSpPr txBox="1">
                <a:spLocks noChangeArrowheads="1"/>
              </p:cNvSpPr>
              <p:nvPr/>
            </p:nvSpPr>
            <p:spPr bwMode="auto">
              <a:xfrm>
                <a:off x="1261" y="1775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B[16]</a:t>
                </a:r>
              </a:p>
            </p:txBody>
          </p:sp>
          <p:sp>
            <p:nvSpPr>
              <p:cNvPr id="1336380" name="Text Box 60"/>
              <p:cNvSpPr txBox="1">
                <a:spLocks noChangeArrowheads="1"/>
              </p:cNvSpPr>
              <p:nvPr/>
            </p:nvSpPr>
            <p:spPr bwMode="auto">
              <a:xfrm>
                <a:off x="828" y="1583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A[20]</a:t>
                </a:r>
              </a:p>
            </p:txBody>
          </p:sp>
          <p:sp>
            <p:nvSpPr>
              <p:cNvPr id="1336381" name="Text Box 61"/>
              <p:cNvSpPr txBox="1">
                <a:spLocks noChangeArrowheads="1"/>
              </p:cNvSpPr>
              <p:nvPr/>
            </p:nvSpPr>
            <p:spPr bwMode="auto">
              <a:xfrm>
                <a:off x="1261" y="1583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B[20]</a:t>
                </a:r>
              </a:p>
            </p:txBody>
          </p:sp>
          <p:sp>
            <p:nvSpPr>
              <p:cNvPr id="1336382" name="Text Box 62"/>
              <p:cNvSpPr txBox="1">
                <a:spLocks noChangeArrowheads="1"/>
              </p:cNvSpPr>
              <p:nvPr/>
            </p:nvSpPr>
            <p:spPr bwMode="auto">
              <a:xfrm>
                <a:off x="828" y="1391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A[24]</a:t>
                </a:r>
              </a:p>
            </p:txBody>
          </p:sp>
          <p:sp>
            <p:nvSpPr>
              <p:cNvPr id="1336383" name="Text Box 63"/>
              <p:cNvSpPr txBox="1">
                <a:spLocks noChangeArrowheads="1"/>
              </p:cNvSpPr>
              <p:nvPr/>
            </p:nvSpPr>
            <p:spPr bwMode="auto">
              <a:xfrm>
                <a:off x="1261" y="1391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B[24]</a:t>
                </a:r>
              </a:p>
            </p:txBody>
          </p:sp>
        </p:grpSp>
        <p:grpSp>
          <p:nvGrpSpPr>
            <p:cNvPr id="1336384" name="Group 64"/>
            <p:cNvGrpSpPr>
              <a:grpSpLocks/>
            </p:cNvGrpSpPr>
            <p:nvPr/>
          </p:nvGrpSpPr>
          <p:grpSpPr bwMode="auto">
            <a:xfrm>
              <a:off x="2927" y="1871"/>
              <a:ext cx="830" cy="1989"/>
              <a:chOff x="828" y="1391"/>
              <a:chExt cx="830" cy="1989"/>
            </a:xfrm>
          </p:grpSpPr>
          <p:sp>
            <p:nvSpPr>
              <p:cNvPr id="1336385" name="Freeform 65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36386" name="Group 66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387" name="Rectangle 6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88" name="Freeform 6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89" name="Line 6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36390" name="Group 70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3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92" name="Freeform 72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93" name="Line 73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36394" name="Group 74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395" name="Rectangle 75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96" name="Freeform 76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397" name="Line 77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36398" name="Text Box 78"/>
              <p:cNvSpPr txBox="1">
                <a:spLocks noChangeArrowheads="1"/>
              </p:cNvSpPr>
              <p:nvPr/>
            </p:nvSpPr>
            <p:spPr bwMode="auto">
              <a:xfrm>
                <a:off x="1073" y="270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C[5]</a:t>
                </a:r>
              </a:p>
            </p:txBody>
          </p:sp>
          <p:sp>
            <p:nvSpPr>
              <p:cNvPr id="1336399" name="Text Box 79"/>
              <p:cNvSpPr txBox="1">
                <a:spLocks noChangeArrowheads="1"/>
              </p:cNvSpPr>
              <p:nvPr/>
            </p:nvSpPr>
            <p:spPr bwMode="auto">
              <a:xfrm>
                <a:off x="1073" y="246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C[9]</a:t>
                </a:r>
              </a:p>
            </p:txBody>
          </p:sp>
          <p:sp>
            <p:nvSpPr>
              <p:cNvPr id="1336400" name="Text Box 80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C[1]</a:t>
                </a:r>
              </a:p>
            </p:txBody>
          </p:sp>
          <p:sp>
            <p:nvSpPr>
              <p:cNvPr id="1336401" name="Line 81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402" name="Line 82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403" name="Line 83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404" name="Text Box 84"/>
              <p:cNvSpPr txBox="1">
                <a:spLocks noChangeArrowheads="1"/>
              </p:cNvSpPr>
              <p:nvPr/>
            </p:nvSpPr>
            <p:spPr bwMode="auto">
              <a:xfrm>
                <a:off x="828" y="1967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A[13]</a:t>
                </a:r>
              </a:p>
            </p:txBody>
          </p:sp>
          <p:sp>
            <p:nvSpPr>
              <p:cNvPr id="1336405" name="Text Box 85"/>
              <p:cNvSpPr txBox="1">
                <a:spLocks noChangeArrowheads="1"/>
              </p:cNvSpPr>
              <p:nvPr/>
            </p:nvSpPr>
            <p:spPr bwMode="auto">
              <a:xfrm>
                <a:off x="1261" y="1967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B[13]</a:t>
                </a:r>
              </a:p>
            </p:txBody>
          </p:sp>
          <p:sp>
            <p:nvSpPr>
              <p:cNvPr id="1336406" name="Text Box 86"/>
              <p:cNvSpPr txBox="1">
                <a:spLocks noChangeArrowheads="1"/>
              </p:cNvSpPr>
              <p:nvPr/>
            </p:nvSpPr>
            <p:spPr bwMode="auto">
              <a:xfrm>
                <a:off x="828" y="1775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A[17]</a:t>
                </a:r>
              </a:p>
            </p:txBody>
          </p:sp>
          <p:sp>
            <p:nvSpPr>
              <p:cNvPr id="1336407" name="Text Box 87"/>
              <p:cNvSpPr txBox="1">
                <a:spLocks noChangeArrowheads="1"/>
              </p:cNvSpPr>
              <p:nvPr/>
            </p:nvSpPr>
            <p:spPr bwMode="auto">
              <a:xfrm>
                <a:off x="1261" y="1775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B[17]</a:t>
                </a:r>
              </a:p>
            </p:txBody>
          </p:sp>
          <p:sp>
            <p:nvSpPr>
              <p:cNvPr id="1336408" name="Text Box 88"/>
              <p:cNvSpPr txBox="1">
                <a:spLocks noChangeArrowheads="1"/>
              </p:cNvSpPr>
              <p:nvPr/>
            </p:nvSpPr>
            <p:spPr bwMode="auto">
              <a:xfrm>
                <a:off x="828" y="1583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A[21]</a:t>
                </a:r>
              </a:p>
            </p:txBody>
          </p:sp>
          <p:sp>
            <p:nvSpPr>
              <p:cNvPr id="1336409" name="Text Box 89"/>
              <p:cNvSpPr txBox="1">
                <a:spLocks noChangeArrowheads="1"/>
              </p:cNvSpPr>
              <p:nvPr/>
            </p:nvSpPr>
            <p:spPr bwMode="auto">
              <a:xfrm>
                <a:off x="1261" y="1583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B[21]</a:t>
                </a:r>
              </a:p>
            </p:txBody>
          </p:sp>
          <p:sp>
            <p:nvSpPr>
              <p:cNvPr id="1336410" name="Text Box 90"/>
              <p:cNvSpPr txBox="1">
                <a:spLocks noChangeArrowheads="1"/>
              </p:cNvSpPr>
              <p:nvPr/>
            </p:nvSpPr>
            <p:spPr bwMode="auto">
              <a:xfrm>
                <a:off x="828" y="1391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A[25]</a:t>
                </a:r>
              </a:p>
            </p:txBody>
          </p:sp>
          <p:sp>
            <p:nvSpPr>
              <p:cNvPr id="1336411" name="Text Box 91"/>
              <p:cNvSpPr txBox="1">
                <a:spLocks noChangeArrowheads="1"/>
              </p:cNvSpPr>
              <p:nvPr/>
            </p:nvSpPr>
            <p:spPr bwMode="auto">
              <a:xfrm>
                <a:off x="1261" y="1391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B[25]</a:t>
                </a:r>
              </a:p>
            </p:txBody>
          </p:sp>
        </p:grpSp>
        <p:grpSp>
          <p:nvGrpSpPr>
            <p:cNvPr id="1336412" name="Group 92"/>
            <p:cNvGrpSpPr>
              <a:grpSpLocks/>
            </p:cNvGrpSpPr>
            <p:nvPr/>
          </p:nvGrpSpPr>
          <p:grpSpPr bwMode="auto">
            <a:xfrm>
              <a:off x="3743" y="1871"/>
              <a:ext cx="830" cy="1989"/>
              <a:chOff x="828" y="1391"/>
              <a:chExt cx="830" cy="1989"/>
            </a:xfrm>
          </p:grpSpPr>
          <p:sp>
            <p:nvSpPr>
              <p:cNvPr id="1336413" name="Freeform 93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36414" name="Group 94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415" name="Rectangle 95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416" name="Freeform 96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417" name="Line 97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36418" name="Group 98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419" name="Rectangle 99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420" name="Freeform 100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421" name="Line 101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36422" name="Group 102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423" name="Rectangle 10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424" name="Freeform 10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425" name="Line 10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36426" name="Text Box 106"/>
              <p:cNvSpPr txBox="1">
                <a:spLocks noChangeArrowheads="1"/>
              </p:cNvSpPr>
              <p:nvPr/>
            </p:nvSpPr>
            <p:spPr bwMode="auto">
              <a:xfrm>
                <a:off x="1073" y="270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C[6]</a:t>
                </a:r>
              </a:p>
            </p:txBody>
          </p:sp>
          <p:sp>
            <p:nvSpPr>
              <p:cNvPr id="1336427" name="Text Box 107"/>
              <p:cNvSpPr txBox="1">
                <a:spLocks noChangeArrowheads="1"/>
              </p:cNvSpPr>
              <p:nvPr/>
            </p:nvSpPr>
            <p:spPr bwMode="auto">
              <a:xfrm>
                <a:off x="1042" y="2461"/>
                <a:ext cx="39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C[10]</a:t>
                </a:r>
              </a:p>
            </p:txBody>
          </p:sp>
          <p:sp>
            <p:nvSpPr>
              <p:cNvPr id="1336428" name="Text Box 108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C[2]</a:t>
                </a:r>
              </a:p>
            </p:txBody>
          </p:sp>
          <p:sp>
            <p:nvSpPr>
              <p:cNvPr id="1336429" name="Line 109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430" name="Line 110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431" name="Line 111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432" name="Text Box 112"/>
              <p:cNvSpPr txBox="1">
                <a:spLocks noChangeArrowheads="1"/>
              </p:cNvSpPr>
              <p:nvPr/>
            </p:nvSpPr>
            <p:spPr bwMode="auto">
              <a:xfrm>
                <a:off x="828" y="1967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A[14]</a:t>
                </a:r>
              </a:p>
            </p:txBody>
          </p:sp>
          <p:sp>
            <p:nvSpPr>
              <p:cNvPr id="1336433" name="Text Box 113"/>
              <p:cNvSpPr txBox="1">
                <a:spLocks noChangeArrowheads="1"/>
              </p:cNvSpPr>
              <p:nvPr/>
            </p:nvSpPr>
            <p:spPr bwMode="auto">
              <a:xfrm>
                <a:off x="1261" y="1967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B[14]</a:t>
                </a:r>
              </a:p>
            </p:txBody>
          </p:sp>
          <p:sp>
            <p:nvSpPr>
              <p:cNvPr id="1336434" name="Text Box 114"/>
              <p:cNvSpPr txBox="1">
                <a:spLocks noChangeArrowheads="1"/>
              </p:cNvSpPr>
              <p:nvPr/>
            </p:nvSpPr>
            <p:spPr bwMode="auto">
              <a:xfrm>
                <a:off x="828" y="1775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A[18]</a:t>
                </a:r>
              </a:p>
            </p:txBody>
          </p:sp>
          <p:sp>
            <p:nvSpPr>
              <p:cNvPr id="1336435" name="Text Box 115"/>
              <p:cNvSpPr txBox="1">
                <a:spLocks noChangeArrowheads="1"/>
              </p:cNvSpPr>
              <p:nvPr/>
            </p:nvSpPr>
            <p:spPr bwMode="auto">
              <a:xfrm>
                <a:off x="1261" y="1775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B[18]</a:t>
                </a:r>
              </a:p>
            </p:txBody>
          </p:sp>
          <p:sp>
            <p:nvSpPr>
              <p:cNvPr id="1336436" name="Text Box 116"/>
              <p:cNvSpPr txBox="1">
                <a:spLocks noChangeArrowheads="1"/>
              </p:cNvSpPr>
              <p:nvPr/>
            </p:nvSpPr>
            <p:spPr bwMode="auto">
              <a:xfrm>
                <a:off x="828" y="1583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A[22]</a:t>
                </a:r>
              </a:p>
            </p:txBody>
          </p:sp>
          <p:sp>
            <p:nvSpPr>
              <p:cNvPr id="1336437" name="Text Box 117"/>
              <p:cNvSpPr txBox="1">
                <a:spLocks noChangeArrowheads="1"/>
              </p:cNvSpPr>
              <p:nvPr/>
            </p:nvSpPr>
            <p:spPr bwMode="auto">
              <a:xfrm>
                <a:off x="1261" y="1583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B[22]</a:t>
                </a:r>
              </a:p>
            </p:txBody>
          </p:sp>
          <p:sp>
            <p:nvSpPr>
              <p:cNvPr id="1336438" name="Text Box 118"/>
              <p:cNvSpPr txBox="1">
                <a:spLocks noChangeArrowheads="1"/>
              </p:cNvSpPr>
              <p:nvPr/>
            </p:nvSpPr>
            <p:spPr bwMode="auto">
              <a:xfrm>
                <a:off x="828" y="1391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A[26]</a:t>
                </a:r>
              </a:p>
            </p:txBody>
          </p:sp>
          <p:sp>
            <p:nvSpPr>
              <p:cNvPr id="1336439" name="Text Box 119"/>
              <p:cNvSpPr txBox="1">
                <a:spLocks noChangeArrowheads="1"/>
              </p:cNvSpPr>
              <p:nvPr/>
            </p:nvSpPr>
            <p:spPr bwMode="auto">
              <a:xfrm>
                <a:off x="1261" y="1391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B[26]</a:t>
                </a:r>
              </a:p>
            </p:txBody>
          </p:sp>
        </p:grpSp>
        <p:grpSp>
          <p:nvGrpSpPr>
            <p:cNvPr id="1336440" name="Group 120"/>
            <p:cNvGrpSpPr>
              <a:grpSpLocks/>
            </p:cNvGrpSpPr>
            <p:nvPr/>
          </p:nvGrpSpPr>
          <p:grpSpPr bwMode="auto">
            <a:xfrm>
              <a:off x="4559" y="1871"/>
              <a:ext cx="830" cy="1989"/>
              <a:chOff x="828" y="1391"/>
              <a:chExt cx="830" cy="1989"/>
            </a:xfrm>
          </p:grpSpPr>
          <p:sp>
            <p:nvSpPr>
              <p:cNvPr id="1336441" name="Freeform 121"/>
              <p:cNvSpPr>
                <a:spLocks/>
              </p:cNvSpPr>
              <p:nvPr/>
            </p:nvSpPr>
            <p:spPr bwMode="auto">
              <a:xfrm>
                <a:off x="960" y="2352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36442" name="Group 122"/>
              <p:cNvGrpSpPr>
                <a:grpSpLocks/>
              </p:cNvGrpSpPr>
              <p:nvPr/>
            </p:nvGrpSpPr>
            <p:grpSpPr bwMode="auto">
              <a:xfrm>
                <a:off x="960" y="2928"/>
                <a:ext cx="626" cy="48"/>
                <a:chOff x="1536" y="2256"/>
                <a:chExt cx="626" cy="48"/>
              </a:xfrm>
            </p:grpSpPr>
            <p:sp>
              <p:nvSpPr>
                <p:cNvPr id="1336443" name="Rectangle 12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444" name="Freeform 12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445" name="Line 12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36446" name="Group 126"/>
              <p:cNvGrpSpPr>
                <a:grpSpLocks/>
              </p:cNvGrpSpPr>
              <p:nvPr/>
            </p:nvGrpSpPr>
            <p:grpSpPr bwMode="auto">
              <a:xfrm>
                <a:off x="960" y="2448"/>
                <a:ext cx="626" cy="48"/>
                <a:chOff x="1536" y="2256"/>
                <a:chExt cx="626" cy="48"/>
              </a:xfrm>
            </p:grpSpPr>
            <p:sp>
              <p:nvSpPr>
                <p:cNvPr id="1336447" name="Rectangle 12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448" name="Freeform 12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449" name="Line 12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36450" name="Group 130"/>
              <p:cNvGrpSpPr>
                <a:grpSpLocks/>
              </p:cNvGrpSpPr>
              <p:nvPr/>
            </p:nvGrpSpPr>
            <p:grpSpPr bwMode="auto">
              <a:xfrm>
                <a:off x="960" y="2688"/>
                <a:ext cx="626" cy="48"/>
                <a:chOff x="1536" y="2256"/>
                <a:chExt cx="626" cy="48"/>
              </a:xfrm>
            </p:grpSpPr>
            <p:sp>
              <p:nvSpPr>
                <p:cNvPr id="1336451" name="Rectangle 131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452" name="Freeform 132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6453" name="Line 133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36454" name="Text Box 134"/>
              <p:cNvSpPr txBox="1">
                <a:spLocks noChangeArrowheads="1"/>
              </p:cNvSpPr>
              <p:nvPr/>
            </p:nvSpPr>
            <p:spPr bwMode="auto">
              <a:xfrm>
                <a:off x="1073" y="2701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C[7]</a:t>
                </a:r>
              </a:p>
            </p:txBody>
          </p:sp>
          <p:sp>
            <p:nvSpPr>
              <p:cNvPr id="1336455" name="Text Box 135"/>
              <p:cNvSpPr txBox="1">
                <a:spLocks noChangeArrowheads="1"/>
              </p:cNvSpPr>
              <p:nvPr/>
            </p:nvSpPr>
            <p:spPr bwMode="auto">
              <a:xfrm>
                <a:off x="1042" y="2461"/>
                <a:ext cx="396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C[11]</a:t>
                </a:r>
              </a:p>
            </p:txBody>
          </p:sp>
          <p:sp>
            <p:nvSpPr>
              <p:cNvPr id="1336456" name="Text Box 136"/>
              <p:cNvSpPr txBox="1">
                <a:spLocks noChangeArrowheads="1"/>
              </p:cNvSpPr>
              <p:nvPr/>
            </p:nvSpPr>
            <p:spPr bwMode="auto">
              <a:xfrm>
                <a:off x="1073" y="3167"/>
                <a:ext cx="330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C[3]</a:t>
                </a:r>
              </a:p>
            </p:txBody>
          </p:sp>
          <p:sp>
            <p:nvSpPr>
              <p:cNvPr id="1336457" name="Line 137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458" name="Line 138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459" name="Line 139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6460" name="Text Box 140"/>
              <p:cNvSpPr txBox="1">
                <a:spLocks noChangeArrowheads="1"/>
              </p:cNvSpPr>
              <p:nvPr/>
            </p:nvSpPr>
            <p:spPr bwMode="auto">
              <a:xfrm>
                <a:off x="828" y="1967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A[15]</a:t>
                </a:r>
              </a:p>
            </p:txBody>
          </p:sp>
          <p:sp>
            <p:nvSpPr>
              <p:cNvPr id="1336461" name="Text Box 141"/>
              <p:cNvSpPr txBox="1">
                <a:spLocks noChangeArrowheads="1"/>
              </p:cNvSpPr>
              <p:nvPr/>
            </p:nvSpPr>
            <p:spPr bwMode="auto">
              <a:xfrm>
                <a:off x="1261" y="1967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B[15]</a:t>
                </a:r>
              </a:p>
            </p:txBody>
          </p:sp>
          <p:sp>
            <p:nvSpPr>
              <p:cNvPr id="1336462" name="Text Box 142"/>
              <p:cNvSpPr txBox="1">
                <a:spLocks noChangeArrowheads="1"/>
              </p:cNvSpPr>
              <p:nvPr/>
            </p:nvSpPr>
            <p:spPr bwMode="auto">
              <a:xfrm>
                <a:off x="828" y="1775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A[19]</a:t>
                </a:r>
              </a:p>
            </p:txBody>
          </p:sp>
          <p:sp>
            <p:nvSpPr>
              <p:cNvPr id="1336463" name="Text Box 143"/>
              <p:cNvSpPr txBox="1">
                <a:spLocks noChangeArrowheads="1"/>
              </p:cNvSpPr>
              <p:nvPr/>
            </p:nvSpPr>
            <p:spPr bwMode="auto">
              <a:xfrm>
                <a:off x="1261" y="1775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B[19]</a:t>
                </a:r>
              </a:p>
            </p:txBody>
          </p:sp>
          <p:sp>
            <p:nvSpPr>
              <p:cNvPr id="1336464" name="Text Box 144"/>
              <p:cNvSpPr txBox="1">
                <a:spLocks noChangeArrowheads="1"/>
              </p:cNvSpPr>
              <p:nvPr/>
            </p:nvSpPr>
            <p:spPr bwMode="auto">
              <a:xfrm>
                <a:off x="828" y="1583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A[23]</a:t>
                </a:r>
              </a:p>
            </p:txBody>
          </p:sp>
          <p:sp>
            <p:nvSpPr>
              <p:cNvPr id="1336465" name="Text Box 145"/>
              <p:cNvSpPr txBox="1">
                <a:spLocks noChangeArrowheads="1"/>
              </p:cNvSpPr>
              <p:nvPr/>
            </p:nvSpPr>
            <p:spPr bwMode="auto">
              <a:xfrm>
                <a:off x="1261" y="1583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B[23]</a:t>
                </a:r>
              </a:p>
            </p:txBody>
          </p:sp>
          <p:sp>
            <p:nvSpPr>
              <p:cNvPr id="1336466" name="Text Box 146"/>
              <p:cNvSpPr txBox="1">
                <a:spLocks noChangeArrowheads="1"/>
              </p:cNvSpPr>
              <p:nvPr/>
            </p:nvSpPr>
            <p:spPr bwMode="auto">
              <a:xfrm>
                <a:off x="828" y="1391"/>
                <a:ext cx="401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A[27]</a:t>
                </a:r>
              </a:p>
            </p:txBody>
          </p:sp>
          <p:sp>
            <p:nvSpPr>
              <p:cNvPr id="1336467" name="Text Box 147"/>
              <p:cNvSpPr txBox="1">
                <a:spLocks noChangeArrowheads="1"/>
              </p:cNvSpPr>
              <p:nvPr/>
            </p:nvSpPr>
            <p:spPr bwMode="auto">
              <a:xfrm>
                <a:off x="1261" y="1391"/>
                <a:ext cx="397" cy="21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B[27]</a:t>
                </a:r>
              </a:p>
            </p:txBody>
          </p:sp>
        </p:grpSp>
        <p:sp>
          <p:nvSpPr>
            <p:cNvPr id="1336468" name="Line 148"/>
            <p:cNvSpPr>
              <a:spLocks noChangeShapeType="1"/>
            </p:cNvSpPr>
            <p:nvPr/>
          </p:nvSpPr>
          <p:spPr bwMode="auto">
            <a:xfrm>
              <a:off x="2736" y="816"/>
              <a:ext cx="912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6469" name="Oval 149"/>
            <p:cNvSpPr>
              <a:spLocks noChangeArrowheads="1"/>
            </p:cNvSpPr>
            <p:nvPr/>
          </p:nvSpPr>
          <p:spPr bwMode="auto">
            <a:xfrm flipH="1">
              <a:off x="2307" y="860"/>
              <a:ext cx="1727" cy="81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18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Execution using four pipelined functional units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7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Interleaved Vector Memory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054600"/>
          </a:xfrm>
        </p:spPr>
        <p:txBody>
          <a:bodyPr/>
          <a:lstStyle/>
          <a:p>
            <a:r>
              <a:rPr lang="en-US" altLang="ko-KR" sz="2400" dirty="0"/>
              <a:t>Bank busy time: Time before bank ready to accept next request</a:t>
            </a:r>
          </a:p>
          <a:p>
            <a:r>
              <a:rPr lang="en-US" altLang="ko-KR" sz="2400" dirty="0"/>
              <a:t>Cray-1, 16 banks, 4 cycle bank busy time, 12 cycle latency</a:t>
            </a:r>
          </a:p>
          <a:p>
            <a:endParaRPr lang="en-US" sz="2400" dirty="0"/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858-8F61-0E47-B2FD-4481229F233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38437" name="Group 69"/>
          <p:cNvGrpSpPr>
            <a:grpSpLocks/>
          </p:cNvGrpSpPr>
          <p:nvPr/>
        </p:nvGrpSpPr>
        <p:grpSpPr bwMode="auto">
          <a:xfrm>
            <a:off x="381000" y="2286000"/>
            <a:ext cx="8610600" cy="4119563"/>
            <a:chOff x="240" y="1629"/>
            <a:chExt cx="5424" cy="2595"/>
          </a:xfrm>
        </p:grpSpPr>
        <p:grpSp>
          <p:nvGrpSpPr>
            <p:cNvPr id="1338372" name="Group 4"/>
            <p:cNvGrpSpPr>
              <a:grpSpLocks/>
            </p:cNvGrpSpPr>
            <p:nvPr/>
          </p:nvGrpSpPr>
          <p:grpSpPr bwMode="auto">
            <a:xfrm>
              <a:off x="240" y="2024"/>
              <a:ext cx="4616" cy="1895"/>
              <a:chOff x="524" y="2016"/>
              <a:chExt cx="4616" cy="1895"/>
            </a:xfrm>
          </p:grpSpPr>
          <p:sp>
            <p:nvSpPr>
              <p:cNvPr id="1338373" name="Rectangle 5"/>
              <p:cNvSpPr>
                <a:spLocks noChangeArrowheads="1"/>
              </p:cNvSpPr>
              <p:nvPr/>
            </p:nvSpPr>
            <p:spPr bwMode="auto">
              <a:xfrm>
                <a:off x="52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0</a:t>
                </a:r>
              </a:p>
            </p:txBody>
          </p:sp>
          <p:sp>
            <p:nvSpPr>
              <p:cNvPr id="1338374" name="Rectangle 6"/>
              <p:cNvSpPr>
                <a:spLocks noChangeArrowheads="1"/>
              </p:cNvSpPr>
              <p:nvPr/>
            </p:nvSpPr>
            <p:spPr bwMode="auto">
              <a:xfrm>
                <a:off x="81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1</a:t>
                </a:r>
              </a:p>
            </p:txBody>
          </p:sp>
          <p:sp>
            <p:nvSpPr>
              <p:cNvPr id="1338375" name="Rectangle 7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2</a:t>
                </a:r>
              </a:p>
            </p:txBody>
          </p:sp>
          <p:sp>
            <p:nvSpPr>
              <p:cNvPr id="1338376" name="Rectangle 8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3</a:t>
                </a:r>
              </a:p>
            </p:txBody>
          </p:sp>
          <p:sp>
            <p:nvSpPr>
              <p:cNvPr id="1338377" name="Rectangle 9"/>
              <p:cNvSpPr>
                <a:spLocks noChangeArrowheads="1"/>
              </p:cNvSpPr>
              <p:nvPr/>
            </p:nvSpPr>
            <p:spPr bwMode="auto">
              <a:xfrm>
                <a:off x="167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4</a:t>
                </a:r>
              </a:p>
            </p:txBody>
          </p:sp>
          <p:sp>
            <p:nvSpPr>
              <p:cNvPr id="1338378" name="Rectangle 10"/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5</a:t>
                </a:r>
              </a:p>
            </p:txBody>
          </p:sp>
          <p:sp>
            <p:nvSpPr>
              <p:cNvPr id="1338379" name="Rectangle 11"/>
              <p:cNvSpPr>
                <a:spLocks noChangeArrowheads="1"/>
              </p:cNvSpPr>
              <p:nvPr/>
            </p:nvSpPr>
            <p:spPr bwMode="auto">
              <a:xfrm>
                <a:off x="225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6</a:t>
                </a:r>
              </a:p>
            </p:txBody>
          </p:sp>
          <p:sp>
            <p:nvSpPr>
              <p:cNvPr id="1338380" name="Rectangle 12"/>
              <p:cNvSpPr>
                <a:spLocks noChangeArrowheads="1"/>
              </p:cNvSpPr>
              <p:nvPr/>
            </p:nvSpPr>
            <p:spPr bwMode="auto">
              <a:xfrm>
                <a:off x="2544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7</a:t>
                </a:r>
              </a:p>
            </p:txBody>
          </p:sp>
          <p:sp>
            <p:nvSpPr>
              <p:cNvPr id="1338381" name="Rectangle 13"/>
              <p:cNvSpPr>
                <a:spLocks noChangeArrowheads="1"/>
              </p:cNvSpPr>
              <p:nvPr/>
            </p:nvSpPr>
            <p:spPr bwMode="auto">
              <a:xfrm>
                <a:off x="282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8</a:t>
                </a:r>
              </a:p>
            </p:txBody>
          </p:sp>
          <p:sp>
            <p:nvSpPr>
              <p:cNvPr id="1338382" name="Rectangle 14"/>
              <p:cNvSpPr>
                <a:spLocks noChangeArrowheads="1"/>
              </p:cNvSpPr>
              <p:nvPr/>
            </p:nvSpPr>
            <p:spPr bwMode="auto">
              <a:xfrm>
                <a:off x="312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9</a:t>
                </a:r>
              </a:p>
            </p:txBody>
          </p:sp>
          <p:sp>
            <p:nvSpPr>
              <p:cNvPr id="1338383" name="Rectangle 15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</a:t>
                </a:r>
              </a:p>
            </p:txBody>
          </p:sp>
          <p:sp>
            <p:nvSpPr>
              <p:cNvPr id="1338384" name="Rectangle 16"/>
              <p:cNvSpPr>
                <a:spLocks noChangeArrowheads="1"/>
              </p:cNvSpPr>
              <p:nvPr/>
            </p:nvSpPr>
            <p:spPr bwMode="auto">
              <a:xfrm>
                <a:off x="3696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B</a:t>
                </a:r>
              </a:p>
            </p:txBody>
          </p:sp>
          <p:sp>
            <p:nvSpPr>
              <p:cNvPr id="1338385" name="Rectangle 17"/>
              <p:cNvSpPr>
                <a:spLocks noChangeArrowheads="1"/>
              </p:cNvSpPr>
              <p:nvPr/>
            </p:nvSpPr>
            <p:spPr bwMode="auto">
              <a:xfrm>
                <a:off x="398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C</a:t>
                </a:r>
              </a:p>
            </p:txBody>
          </p:sp>
          <p:sp>
            <p:nvSpPr>
              <p:cNvPr id="1338386" name="Rectangle 18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D</a:t>
                </a:r>
              </a:p>
            </p:txBody>
          </p:sp>
          <p:sp>
            <p:nvSpPr>
              <p:cNvPr id="1338387" name="Rectangle 19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E</a:t>
                </a:r>
              </a:p>
            </p:txBody>
          </p:sp>
          <p:sp>
            <p:nvSpPr>
              <p:cNvPr id="1338388" name="Rectangle 20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292" cy="8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F</a:t>
                </a:r>
              </a:p>
            </p:txBody>
          </p:sp>
          <p:grpSp>
            <p:nvGrpSpPr>
              <p:cNvPr id="1338389" name="Group 21"/>
              <p:cNvGrpSpPr>
                <a:grpSpLocks/>
              </p:cNvGrpSpPr>
              <p:nvPr/>
            </p:nvGrpSpPr>
            <p:grpSpPr bwMode="auto">
              <a:xfrm>
                <a:off x="2544" y="2544"/>
                <a:ext cx="626" cy="48"/>
                <a:chOff x="1536" y="2256"/>
                <a:chExt cx="626" cy="48"/>
              </a:xfrm>
            </p:grpSpPr>
            <p:sp>
              <p:nvSpPr>
                <p:cNvPr id="1338390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8391" name="Freeform 2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38392" name="Line 2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38393" name="Line 25"/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211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394" name="Line 26"/>
              <p:cNvSpPr>
                <a:spLocks noChangeShapeType="1"/>
              </p:cNvSpPr>
              <p:nvPr/>
            </p:nvSpPr>
            <p:spPr bwMode="auto">
              <a:xfrm flipV="1">
                <a:off x="1008" y="2592"/>
                <a:ext cx="177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395" name="Line 27"/>
              <p:cNvSpPr>
                <a:spLocks noChangeShapeType="1"/>
              </p:cNvSpPr>
              <p:nvPr/>
            </p:nvSpPr>
            <p:spPr bwMode="auto">
              <a:xfrm flipV="1">
                <a:off x="1248" y="2592"/>
                <a:ext cx="153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396" name="Line 28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124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397" name="Line 29"/>
              <p:cNvSpPr>
                <a:spLocks noChangeShapeType="1"/>
              </p:cNvSpPr>
              <p:nvPr/>
            </p:nvSpPr>
            <p:spPr bwMode="auto">
              <a:xfrm flipV="1">
                <a:off x="1824" y="2592"/>
                <a:ext cx="96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398" name="Line 30"/>
              <p:cNvSpPr>
                <a:spLocks noChangeShapeType="1"/>
              </p:cNvSpPr>
              <p:nvPr/>
            </p:nvSpPr>
            <p:spPr bwMode="auto">
              <a:xfrm flipV="1">
                <a:off x="2112" y="2592"/>
                <a:ext cx="67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399" name="Line 31"/>
              <p:cNvSpPr>
                <a:spLocks noChangeShapeType="1"/>
              </p:cNvSpPr>
              <p:nvPr/>
            </p:nvSpPr>
            <p:spPr bwMode="auto">
              <a:xfrm flipV="1">
                <a:off x="2400" y="2592"/>
                <a:ext cx="384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00" name="Line 32"/>
              <p:cNvSpPr>
                <a:spLocks noChangeShapeType="1"/>
              </p:cNvSpPr>
              <p:nvPr/>
            </p:nvSpPr>
            <p:spPr bwMode="auto">
              <a:xfrm flipV="1">
                <a:off x="2688" y="2592"/>
                <a:ext cx="9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01" name="Line 33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9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02" name="Line 34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48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03" name="Line 35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76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04" name="Line 36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05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05" name="Line 37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344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06" name="Line 38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63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07" name="Line 39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192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08" name="Line 40"/>
              <p:cNvSpPr>
                <a:spLocks noChangeShapeType="1"/>
              </p:cNvSpPr>
              <p:nvPr/>
            </p:nvSpPr>
            <p:spPr bwMode="auto">
              <a:xfrm flipH="1" flipV="1">
                <a:off x="2784" y="2592"/>
                <a:ext cx="220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09" name="Line 41"/>
              <p:cNvSpPr>
                <a:spLocks noChangeShapeType="1"/>
              </p:cNvSpPr>
              <p:nvPr/>
            </p:nvSpPr>
            <p:spPr bwMode="auto">
              <a:xfrm flipH="1">
                <a:off x="2784" y="2016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38410" name="Freeform 42"/>
            <p:cNvSpPr>
              <a:spLocks/>
            </p:cNvSpPr>
            <p:nvPr/>
          </p:nvSpPr>
          <p:spPr bwMode="auto">
            <a:xfrm>
              <a:off x="4848" y="2312"/>
              <a:ext cx="57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672"/>
                </a:cxn>
                <a:cxn ang="0">
                  <a:pos x="450" y="672"/>
                </a:cxn>
                <a:cxn ang="0">
                  <a:pos x="576" y="0"/>
                </a:cxn>
                <a:cxn ang="0">
                  <a:pos x="336" y="0"/>
                </a:cxn>
                <a:cxn ang="0">
                  <a:pos x="288" y="96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576" h="672">
                  <a:moveTo>
                    <a:pt x="0" y="0"/>
                  </a:moveTo>
                  <a:lnTo>
                    <a:pt x="144" y="672"/>
                  </a:lnTo>
                  <a:lnTo>
                    <a:pt x="450" y="672"/>
                  </a:lnTo>
                  <a:lnTo>
                    <a:pt x="576" y="0"/>
                  </a:lnTo>
                  <a:lnTo>
                    <a:pt x="336" y="0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8411" name="Line 43"/>
            <p:cNvSpPr>
              <a:spLocks noChangeShapeType="1"/>
            </p:cNvSpPr>
            <p:nvPr/>
          </p:nvSpPr>
          <p:spPr bwMode="auto">
            <a:xfrm>
              <a:off x="5136" y="2552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338412" name="Group 44"/>
            <p:cNvGrpSpPr>
              <a:grpSpLocks/>
            </p:cNvGrpSpPr>
            <p:nvPr/>
          </p:nvGrpSpPr>
          <p:grpSpPr bwMode="auto">
            <a:xfrm>
              <a:off x="4752" y="2120"/>
              <a:ext cx="338" cy="48"/>
              <a:chOff x="1536" y="2256"/>
              <a:chExt cx="626" cy="48"/>
            </a:xfrm>
          </p:grpSpPr>
          <p:sp>
            <p:nvSpPr>
              <p:cNvPr id="1338413" name="Rectangle 45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14" name="Freeform 46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15" name="Line 47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338416" name="Group 48"/>
            <p:cNvGrpSpPr>
              <a:grpSpLocks/>
            </p:cNvGrpSpPr>
            <p:nvPr/>
          </p:nvGrpSpPr>
          <p:grpSpPr bwMode="auto">
            <a:xfrm>
              <a:off x="5184" y="2120"/>
              <a:ext cx="338" cy="48"/>
              <a:chOff x="1536" y="2256"/>
              <a:chExt cx="626" cy="48"/>
            </a:xfrm>
          </p:grpSpPr>
          <p:sp>
            <p:nvSpPr>
              <p:cNvPr id="1338417" name="Rectangle 49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18" name="Freeform 50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19" name="Line 51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38420" name="Line 52"/>
            <p:cNvSpPr>
              <a:spLocks noChangeShapeType="1"/>
            </p:cNvSpPr>
            <p:nvPr/>
          </p:nvSpPr>
          <p:spPr bwMode="auto">
            <a:xfrm flipH="1">
              <a:off x="4944" y="2168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8421" name="Line 53"/>
            <p:cNvSpPr>
              <a:spLocks noChangeShapeType="1"/>
            </p:cNvSpPr>
            <p:nvPr/>
          </p:nvSpPr>
          <p:spPr bwMode="auto">
            <a:xfrm>
              <a:off x="5328" y="2168"/>
              <a:ext cx="1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8422" name="Text Box 54"/>
            <p:cNvSpPr txBox="1">
              <a:spLocks noChangeArrowheads="1"/>
            </p:cNvSpPr>
            <p:nvPr/>
          </p:nvSpPr>
          <p:spPr bwMode="auto">
            <a:xfrm>
              <a:off x="4992" y="2253"/>
              <a:ext cx="247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28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+</a:t>
              </a:r>
            </a:p>
          </p:txBody>
        </p:sp>
        <p:grpSp>
          <p:nvGrpSpPr>
            <p:cNvPr id="1338423" name="Group 55"/>
            <p:cNvGrpSpPr>
              <a:grpSpLocks/>
            </p:cNvGrpSpPr>
            <p:nvPr/>
          </p:nvGrpSpPr>
          <p:grpSpPr bwMode="auto">
            <a:xfrm>
              <a:off x="4992" y="2696"/>
              <a:ext cx="338" cy="48"/>
              <a:chOff x="1536" y="2256"/>
              <a:chExt cx="626" cy="48"/>
            </a:xfrm>
          </p:grpSpPr>
          <p:sp>
            <p:nvSpPr>
              <p:cNvPr id="1338424" name="Rectangle 56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576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25" name="Freeform 57"/>
              <p:cNvSpPr>
                <a:spLocks/>
              </p:cNvSpPr>
              <p:nvPr/>
            </p:nvSpPr>
            <p:spPr bwMode="auto">
              <a:xfrm>
                <a:off x="2064" y="2256"/>
                <a:ext cx="48" cy="48"/>
              </a:xfrm>
              <a:custGeom>
                <a:avLst/>
                <a:gdLst/>
                <a:ahLst/>
                <a:cxnLst>
                  <a:cxn ang="0">
                    <a:pos x="48" y="96"/>
                  </a:cxn>
                  <a:cxn ang="0">
                    <a:pos x="0" y="48"/>
                  </a:cxn>
                  <a:cxn ang="0">
                    <a:pos x="48" y="0"/>
                  </a:cxn>
                  <a:cxn ang="0">
                    <a:pos x="48" y="96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8426" name="Line 58"/>
              <p:cNvSpPr>
                <a:spLocks noChangeShapeType="1"/>
              </p:cNvSpPr>
              <p:nvPr/>
            </p:nvSpPr>
            <p:spPr bwMode="auto">
              <a:xfrm>
                <a:off x="2114" y="2280"/>
                <a:ext cx="4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38427" name="Freeform 59"/>
            <p:cNvSpPr>
              <a:spLocks/>
            </p:cNvSpPr>
            <p:nvPr/>
          </p:nvSpPr>
          <p:spPr bwMode="auto">
            <a:xfrm>
              <a:off x="4560" y="2024"/>
              <a:ext cx="576" cy="576"/>
            </a:xfrm>
            <a:custGeom>
              <a:avLst/>
              <a:gdLst/>
              <a:ahLst/>
              <a:cxnLst>
                <a:cxn ang="0">
                  <a:pos x="576" y="576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288" y="0"/>
                </a:cxn>
                <a:cxn ang="0">
                  <a:pos x="288" y="96"/>
                </a:cxn>
              </a:cxnLst>
              <a:rect l="0" t="0" r="r" b="b"/>
              <a:pathLst>
                <a:path w="576" h="576">
                  <a:moveTo>
                    <a:pt x="576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9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8428" name="Line 60"/>
            <p:cNvSpPr>
              <a:spLocks noChangeShapeType="1"/>
            </p:cNvSpPr>
            <p:nvPr/>
          </p:nvSpPr>
          <p:spPr bwMode="auto">
            <a:xfrm>
              <a:off x="4992" y="1832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8429" name="Line 61"/>
            <p:cNvSpPr>
              <a:spLocks noChangeShapeType="1"/>
            </p:cNvSpPr>
            <p:nvPr/>
          </p:nvSpPr>
          <p:spPr bwMode="auto">
            <a:xfrm>
              <a:off x="5328" y="1832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8430" name="Text Box 62"/>
            <p:cNvSpPr txBox="1">
              <a:spLocks noChangeArrowheads="1"/>
            </p:cNvSpPr>
            <p:nvPr/>
          </p:nvSpPr>
          <p:spPr bwMode="auto">
            <a:xfrm>
              <a:off x="4608" y="1629"/>
              <a:ext cx="6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18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Base</a:t>
              </a:r>
            </a:p>
          </p:txBody>
        </p:sp>
        <p:sp>
          <p:nvSpPr>
            <p:cNvPr id="1338431" name="Text Box 63"/>
            <p:cNvSpPr txBox="1">
              <a:spLocks noChangeArrowheads="1"/>
            </p:cNvSpPr>
            <p:nvPr/>
          </p:nvSpPr>
          <p:spPr bwMode="auto">
            <a:xfrm>
              <a:off x="4992" y="1629"/>
              <a:ext cx="67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18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Stride</a:t>
              </a:r>
            </a:p>
          </p:txBody>
        </p:sp>
        <p:sp>
          <p:nvSpPr>
            <p:cNvPr id="1338432" name="Freeform 64"/>
            <p:cNvSpPr>
              <a:spLocks/>
            </p:cNvSpPr>
            <p:nvPr/>
          </p:nvSpPr>
          <p:spPr bwMode="auto">
            <a:xfrm>
              <a:off x="4848" y="2744"/>
              <a:ext cx="288" cy="76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288" y="768"/>
                </a:cxn>
                <a:cxn ang="0">
                  <a:pos x="0" y="768"/>
                </a:cxn>
              </a:cxnLst>
              <a:rect l="0" t="0" r="r" b="b"/>
              <a:pathLst>
                <a:path w="288" h="768">
                  <a:moveTo>
                    <a:pt x="288" y="0"/>
                  </a:moveTo>
                  <a:lnTo>
                    <a:pt x="288" y="768"/>
                  </a:lnTo>
                  <a:lnTo>
                    <a:pt x="0" y="76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8433" name="Text Box 65"/>
            <p:cNvSpPr txBox="1">
              <a:spLocks noChangeArrowheads="1"/>
            </p:cNvSpPr>
            <p:nvPr/>
          </p:nvSpPr>
          <p:spPr bwMode="auto">
            <a:xfrm>
              <a:off x="1872" y="1773"/>
              <a:ext cx="1218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Vector Registers</a:t>
              </a:r>
            </a:p>
          </p:txBody>
        </p:sp>
        <p:sp>
          <p:nvSpPr>
            <p:cNvPr id="1338434" name="Text Box 66"/>
            <p:cNvSpPr txBox="1">
              <a:spLocks noChangeArrowheads="1"/>
            </p:cNvSpPr>
            <p:nvPr/>
          </p:nvSpPr>
          <p:spPr bwMode="auto">
            <a:xfrm>
              <a:off x="2016" y="3933"/>
              <a:ext cx="163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Memory Banks</a:t>
              </a:r>
            </a:p>
          </p:txBody>
        </p:sp>
        <p:sp>
          <p:nvSpPr>
            <p:cNvPr id="1338435" name="Text Box 67"/>
            <p:cNvSpPr txBox="1">
              <a:spLocks noChangeArrowheads="1"/>
            </p:cNvSpPr>
            <p:nvPr/>
          </p:nvSpPr>
          <p:spPr bwMode="auto">
            <a:xfrm>
              <a:off x="3744" y="2109"/>
              <a:ext cx="768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en-US" altLang="ko-KR" sz="18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Address Generator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6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Unit Structure</a:t>
            </a:r>
          </a:p>
        </p:txBody>
      </p:sp>
      <p:sp>
        <p:nvSpPr>
          <p:cNvPr id="1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10EA-6D4A-A742-9274-8F7B7E891E8C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40419" name="Freeform 3"/>
          <p:cNvSpPr>
            <a:spLocks/>
          </p:cNvSpPr>
          <p:nvPr/>
        </p:nvSpPr>
        <p:spPr bwMode="auto">
          <a:xfrm>
            <a:off x="1828800" y="40624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40420" name="Group 4"/>
          <p:cNvGrpSpPr>
            <a:grpSpLocks/>
          </p:cNvGrpSpPr>
          <p:nvPr/>
        </p:nvGrpSpPr>
        <p:grpSpPr bwMode="auto">
          <a:xfrm>
            <a:off x="1828800" y="4976812"/>
            <a:ext cx="993775" cy="76200"/>
            <a:chOff x="1536" y="2256"/>
            <a:chExt cx="626" cy="48"/>
          </a:xfrm>
        </p:grpSpPr>
        <p:sp>
          <p:nvSpPr>
            <p:cNvPr id="1340421" name="Rectangle 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22" name="Freeform 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23" name="Line 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424" name="Group 8"/>
          <p:cNvGrpSpPr>
            <a:grpSpLocks/>
          </p:cNvGrpSpPr>
          <p:nvPr/>
        </p:nvGrpSpPr>
        <p:grpSpPr bwMode="auto">
          <a:xfrm>
            <a:off x="1828800" y="4214812"/>
            <a:ext cx="993775" cy="76200"/>
            <a:chOff x="1536" y="2256"/>
            <a:chExt cx="626" cy="48"/>
          </a:xfrm>
        </p:grpSpPr>
        <p:sp>
          <p:nvSpPr>
            <p:cNvPr id="1340425" name="Rectangle 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26" name="Freeform 1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27" name="Line 1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428" name="Group 12"/>
          <p:cNvGrpSpPr>
            <a:grpSpLocks/>
          </p:cNvGrpSpPr>
          <p:nvPr/>
        </p:nvGrpSpPr>
        <p:grpSpPr bwMode="auto">
          <a:xfrm>
            <a:off x="1828800" y="4595812"/>
            <a:ext cx="993775" cy="76200"/>
            <a:chOff x="1536" y="2256"/>
            <a:chExt cx="626" cy="48"/>
          </a:xfrm>
        </p:grpSpPr>
        <p:sp>
          <p:nvSpPr>
            <p:cNvPr id="1340429" name="Rectangle 1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30" name="Freeform 1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31" name="Line 1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40432" name="Line 16"/>
          <p:cNvSpPr>
            <a:spLocks noChangeShapeType="1"/>
          </p:cNvSpPr>
          <p:nvPr/>
        </p:nvSpPr>
        <p:spPr bwMode="auto">
          <a:xfrm>
            <a:off x="25908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33" name="Line 17"/>
          <p:cNvSpPr>
            <a:spLocks noChangeShapeType="1"/>
          </p:cNvSpPr>
          <p:nvPr/>
        </p:nvSpPr>
        <p:spPr bwMode="auto">
          <a:xfrm>
            <a:off x="19812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34" name="Freeform 18"/>
          <p:cNvSpPr>
            <a:spLocks/>
          </p:cNvSpPr>
          <p:nvPr/>
        </p:nvSpPr>
        <p:spPr bwMode="auto">
          <a:xfrm flipV="1">
            <a:off x="1828800" y="14716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40435" name="Group 19"/>
          <p:cNvGrpSpPr>
            <a:grpSpLocks/>
          </p:cNvGrpSpPr>
          <p:nvPr/>
        </p:nvGrpSpPr>
        <p:grpSpPr bwMode="auto">
          <a:xfrm flipV="1">
            <a:off x="1828800" y="1547812"/>
            <a:ext cx="993775" cy="76200"/>
            <a:chOff x="1536" y="2256"/>
            <a:chExt cx="626" cy="48"/>
          </a:xfrm>
        </p:grpSpPr>
        <p:sp>
          <p:nvSpPr>
            <p:cNvPr id="1340436" name="Rectangle 2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37" name="Freeform 2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38" name="Line 2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439" name="Group 23"/>
          <p:cNvGrpSpPr>
            <a:grpSpLocks/>
          </p:cNvGrpSpPr>
          <p:nvPr/>
        </p:nvGrpSpPr>
        <p:grpSpPr bwMode="auto">
          <a:xfrm flipV="1">
            <a:off x="1828800" y="2309812"/>
            <a:ext cx="993775" cy="76200"/>
            <a:chOff x="1536" y="2256"/>
            <a:chExt cx="626" cy="48"/>
          </a:xfrm>
        </p:grpSpPr>
        <p:sp>
          <p:nvSpPr>
            <p:cNvPr id="1340440" name="Rectangle 2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41" name="Freeform 2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42" name="Line 2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443" name="Group 27"/>
          <p:cNvGrpSpPr>
            <a:grpSpLocks/>
          </p:cNvGrpSpPr>
          <p:nvPr/>
        </p:nvGrpSpPr>
        <p:grpSpPr bwMode="auto">
          <a:xfrm flipV="1">
            <a:off x="1828800" y="1928812"/>
            <a:ext cx="993775" cy="76200"/>
            <a:chOff x="1536" y="2256"/>
            <a:chExt cx="626" cy="48"/>
          </a:xfrm>
        </p:grpSpPr>
        <p:sp>
          <p:nvSpPr>
            <p:cNvPr id="1340444" name="Rectangle 2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45" name="Freeform 2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46" name="Line 3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40447" name="Line 31"/>
          <p:cNvSpPr>
            <a:spLocks noChangeShapeType="1"/>
          </p:cNvSpPr>
          <p:nvPr/>
        </p:nvSpPr>
        <p:spPr bwMode="auto">
          <a:xfrm flipV="1">
            <a:off x="25908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48" name="Line 32"/>
          <p:cNvSpPr>
            <a:spLocks noChangeShapeType="1"/>
          </p:cNvSpPr>
          <p:nvPr/>
        </p:nvSpPr>
        <p:spPr bwMode="auto">
          <a:xfrm flipV="1">
            <a:off x="19812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49" name="Rectangle 33"/>
          <p:cNvSpPr>
            <a:spLocks noChangeArrowheads="1"/>
          </p:cNvSpPr>
          <p:nvPr/>
        </p:nvSpPr>
        <p:spPr bwMode="auto">
          <a:xfrm>
            <a:off x="1524000" y="2767012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50" name="Freeform 34"/>
          <p:cNvSpPr>
            <a:spLocks/>
          </p:cNvSpPr>
          <p:nvPr/>
        </p:nvSpPr>
        <p:spPr bwMode="auto">
          <a:xfrm>
            <a:off x="2286000" y="38338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51" name="Freeform 35"/>
          <p:cNvSpPr>
            <a:spLocks/>
          </p:cNvSpPr>
          <p:nvPr/>
        </p:nvSpPr>
        <p:spPr bwMode="auto">
          <a:xfrm flipV="1">
            <a:off x="2286000" y="13192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52" name="Line 36"/>
          <p:cNvSpPr>
            <a:spLocks noChangeShapeType="1"/>
          </p:cNvSpPr>
          <p:nvPr/>
        </p:nvSpPr>
        <p:spPr bwMode="auto">
          <a:xfrm flipV="1">
            <a:off x="16002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53" name="Line 37"/>
          <p:cNvSpPr>
            <a:spLocks noChangeShapeType="1"/>
          </p:cNvSpPr>
          <p:nvPr/>
        </p:nvSpPr>
        <p:spPr bwMode="auto">
          <a:xfrm>
            <a:off x="1752600" y="3733800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54" name="Freeform 38"/>
          <p:cNvSpPr>
            <a:spLocks/>
          </p:cNvSpPr>
          <p:nvPr/>
        </p:nvSpPr>
        <p:spPr bwMode="auto">
          <a:xfrm>
            <a:off x="3733800" y="40624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40455" name="Group 39"/>
          <p:cNvGrpSpPr>
            <a:grpSpLocks/>
          </p:cNvGrpSpPr>
          <p:nvPr/>
        </p:nvGrpSpPr>
        <p:grpSpPr bwMode="auto">
          <a:xfrm>
            <a:off x="3733800" y="4976812"/>
            <a:ext cx="993775" cy="76200"/>
            <a:chOff x="1536" y="2256"/>
            <a:chExt cx="626" cy="48"/>
          </a:xfrm>
        </p:grpSpPr>
        <p:sp>
          <p:nvSpPr>
            <p:cNvPr id="1340456" name="Rectangle 4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57" name="Freeform 4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58" name="Line 4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459" name="Group 43"/>
          <p:cNvGrpSpPr>
            <a:grpSpLocks/>
          </p:cNvGrpSpPr>
          <p:nvPr/>
        </p:nvGrpSpPr>
        <p:grpSpPr bwMode="auto">
          <a:xfrm>
            <a:off x="3733800" y="4214812"/>
            <a:ext cx="993775" cy="76200"/>
            <a:chOff x="1536" y="2256"/>
            <a:chExt cx="626" cy="48"/>
          </a:xfrm>
        </p:grpSpPr>
        <p:sp>
          <p:nvSpPr>
            <p:cNvPr id="1340460" name="Rectangle 4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61" name="Freeform 4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62" name="Line 4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463" name="Group 47"/>
          <p:cNvGrpSpPr>
            <a:grpSpLocks/>
          </p:cNvGrpSpPr>
          <p:nvPr/>
        </p:nvGrpSpPr>
        <p:grpSpPr bwMode="auto">
          <a:xfrm>
            <a:off x="3733800" y="4595812"/>
            <a:ext cx="993775" cy="76200"/>
            <a:chOff x="1536" y="2256"/>
            <a:chExt cx="626" cy="48"/>
          </a:xfrm>
        </p:grpSpPr>
        <p:sp>
          <p:nvSpPr>
            <p:cNvPr id="1340464" name="Rectangle 4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65" name="Freeform 4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66" name="Line 5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40467" name="Line 51"/>
          <p:cNvSpPr>
            <a:spLocks noChangeShapeType="1"/>
          </p:cNvSpPr>
          <p:nvPr/>
        </p:nvSpPr>
        <p:spPr bwMode="auto">
          <a:xfrm>
            <a:off x="44958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68" name="Line 52"/>
          <p:cNvSpPr>
            <a:spLocks noChangeShapeType="1"/>
          </p:cNvSpPr>
          <p:nvPr/>
        </p:nvSpPr>
        <p:spPr bwMode="auto">
          <a:xfrm>
            <a:off x="38862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69" name="Freeform 53"/>
          <p:cNvSpPr>
            <a:spLocks/>
          </p:cNvSpPr>
          <p:nvPr/>
        </p:nvSpPr>
        <p:spPr bwMode="auto">
          <a:xfrm flipV="1">
            <a:off x="3733800" y="14716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40470" name="Group 54"/>
          <p:cNvGrpSpPr>
            <a:grpSpLocks/>
          </p:cNvGrpSpPr>
          <p:nvPr/>
        </p:nvGrpSpPr>
        <p:grpSpPr bwMode="auto">
          <a:xfrm flipV="1">
            <a:off x="3733800" y="1547812"/>
            <a:ext cx="993775" cy="76200"/>
            <a:chOff x="1536" y="2256"/>
            <a:chExt cx="626" cy="48"/>
          </a:xfrm>
        </p:grpSpPr>
        <p:sp>
          <p:nvSpPr>
            <p:cNvPr id="1340471" name="Rectangle 5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72" name="Freeform 5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73" name="Line 5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474" name="Group 58"/>
          <p:cNvGrpSpPr>
            <a:grpSpLocks/>
          </p:cNvGrpSpPr>
          <p:nvPr/>
        </p:nvGrpSpPr>
        <p:grpSpPr bwMode="auto">
          <a:xfrm flipV="1">
            <a:off x="3733800" y="2309812"/>
            <a:ext cx="993775" cy="76200"/>
            <a:chOff x="1536" y="2256"/>
            <a:chExt cx="626" cy="48"/>
          </a:xfrm>
        </p:grpSpPr>
        <p:sp>
          <p:nvSpPr>
            <p:cNvPr id="1340475" name="Rectangle 5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76" name="Freeform 6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77" name="Line 6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478" name="Group 62"/>
          <p:cNvGrpSpPr>
            <a:grpSpLocks/>
          </p:cNvGrpSpPr>
          <p:nvPr/>
        </p:nvGrpSpPr>
        <p:grpSpPr bwMode="auto">
          <a:xfrm flipV="1">
            <a:off x="3733800" y="1928812"/>
            <a:ext cx="993775" cy="76200"/>
            <a:chOff x="1536" y="2256"/>
            <a:chExt cx="626" cy="48"/>
          </a:xfrm>
        </p:grpSpPr>
        <p:sp>
          <p:nvSpPr>
            <p:cNvPr id="1340479" name="Rectangle 6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80" name="Freeform 6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81" name="Line 6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40482" name="Line 66"/>
          <p:cNvSpPr>
            <a:spLocks noChangeShapeType="1"/>
          </p:cNvSpPr>
          <p:nvPr/>
        </p:nvSpPr>
        <p:spPr bwMode="auto">
          <a:xfrm flipV="1">
            <a:off x="44958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83" name="Line 67"/>
          <p:cNvSpPr>
            <a:spLocks noChangeShapeType="1"/>
          </p:cNvSpPr>
          <p:nvPr/>
        </p:nvSpPr>
        <p:spPr bwMode="auto">
          <a:xfrm flipV="1">
            <a:off x="38862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84" name="Rectangle 68"/>
          <p:cNvSpPr>
            <a:spLocks noChangeArrowheads="1"/>
          </p:cNvSpPr>
          <p:nvPr/>
        </p:nvSpPr>
        <p:spPr bwMode="auto">
          <a:xfrm>
            <a:off x="3429000" y="2767012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85" name="Freeform 69"/>
          <p:cNvSpPr>
            <a:spLocks/>
          </p:cNvSpPr>
          <p:nvPr/>
        </p:nvSpPr>
        <p:spPr bwMode="auto">
          <a:xfrm>
            <a:off x="4191000" y="38338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86" name="Freeform 70"/>
          <p:cNvSpPr>
            <a:spLocks/>
          </p:cNvSpPr>
          <p:nvPr/>
        </p:nvSpPr>
        <p:spPr bwMode="auto">
          <a:xfrm flipV="1">
            <a:off x="4191000" y="13192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87" name="Line 71"/>
          <p:cNvSpPr>
            <a:spLocks noChangeShapeType="1"/>
          </p:cNvSpPr>
          <p:nvPr/>
        </p:nvSpPr>
        <p:spPr bwMode="auto">
          <a:xfrm flipV="1">
            <a:off x="35052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88" name="Line 72"/>
          <p:cNvSpPr>
            <a:spLocks noChangeShapeType="1"/>
          </p:cNvSpPr>
          <p:nvPr/>
        </p:nvSpPr>
        <p:spPr bwMode="auto">
          <a:xfrm>
            <a:off x="36576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489" name="Freeform 73"/>
          <p:cNvSpPr>
            <a:spLocks/>
          </p:cNvSpPr>
          <p:nvPr/>
        </p:nvSpPr>
        <p:spPr bwMode="auto">
          <a:xfrm>
            <a:off x="5638800" y="40624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40490" name="Group 74"/>
          <p:cNvGrpSpPr>
            <a:grpSpLocks/>
          </p:cNvGrpSpPr>
          <p:nvPr/>
        </p:nvGrpSpPr>
        <p:grpSpPr bwMode="auto">
          <a:xfrm>
            <a:off x="5638800" y="4976812"/>
            <a:ext cx="993775" cy="76200"/>
            <a:chOff x="1536" y="2256"/>
            <a:chExt cx="626" cy="48"/>
          </a:xfrm>
        </p:grpSpPr>
        <p:sp>
          <p:nvSpPr>
            <p:cNvPr id="1340491" name="Rectangle 7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92" name="Freeform 7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93" name="Line 7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494" name="Group 78"/>
          <p:cNvGrpSpPr>
            <a:grpSpLocks/>
          </p:cNvGrpSpPr>
          <p:nvPr/>
        </p:nvGrpSpPr>
        <p:grpSpPr bwMode="auto">
          <a:xfrm>
            <a:off x="5638800" y="4214812"/>
            <a:ext cx="993775" cy="76200"/>
            <a:chOff x="1536" y="2256"/>
            <a:chExt cx="626" cy="48"/>
          </a:xfrm>
        </p:grpSpPr>
        <p:sp>
          <p:nvSpPr>
            <p:cNvPr id="1340495" name="Rectangle 7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96" name="Freeform 8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497" name="Line 8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498" name="Group 82"/>
          <p:cNvGrpSpPr>
            <a:grpSpLocks/>
          </p:cNvGrpSpPr>
          <p:nvPr/>
        </p:nvGrpSpPr>
        <p:grpSpPr bwMode="auto">
          <a:xfrm>
            <a:off x="5638800" y="4595812"/>
            <a:ext cx="993775" cy="76200"/>
            <a:chOff x="1536" y="2256"/>
            <a:chExt cx="626" cy="48"/>
          </a:xfrm>
        </p:grpSpPr>
        <p:sp>
          <p:nvSpPr>
            <p:cNvPr id="1340499" name="Rectangle 8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00" name="Freeform 8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01" name="Line 8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40502" name="Line 86"/>
          <p:cNvSpPr>
            <a:spLocks noChangeShapeType="1"/>
          </p:cNvSpPr>
          <p:nvPr/>
        </p:nvSpPr>
        <p:spPr bwMode="auto">
          <a:xfrm>
            <a:off x="64008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03" name="Line 87"/>
          <p:cNvSpPr>
            <a:spLocks noChangeShapeType="1"/>
          </p:cNvSpPr>
          <p:nvPr/>
        </p:nvSpPr>
        <p:spPr bwMode="auto">
          <a:xfrm>
            <a:off x="57912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04" name="Freeform 88"/>
          <p:cNvSpPr>
            <a:spLocks/>
          </p:cNvSpPr>
          <p:nvPr/>
        </p:nvSpPr>
        <p:spPr bwMode="auto">
          <a:xfrm flipV="1">
            <a:off x="5638800" y="14716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40505" name="Group 89"/>
          <p:cNvGrpSpPr>
            <a:grpSpLocks/>
          </p:cNvGrpSpPr>
          <p:nvPr/>
        </p:nvGrpSpPr>
        <p:grpSpPr bwMode="auto">
          <a:xfrm flipV="1">
            <a:off x="5638800" y="1547812"/>
            <a:ext cx="993775" cy="76200"/>
            <a:chOff x="1536" y="2256"/>
            <a:chExt cx="626" cy="48"/>
          </a:xfrm>
        </p:grpSpPr>
        <p:sp>
          <p:nvSpPr>
            <p:cNvPr id="1340506" name="Rectangle 9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07" name="Freeform 9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08" name="Line 9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509" name="Group 93"/>
          <p:cNvGrpSpPr>
            <a:grpSpLocks/>
          </p:cNvGrpSpPr>
          <p:nvPr/>
        </p:nvGrpSpPr>
        <p:grpSpPr bwMode="auto">
          <a:xfrm flipV="1">
            <a:off x="5638800" y="2309812"/>
            <a:ext cx="993775" cy="76200"/>
            <a:chOff x="1536" y="2256"/>
            <a:chExt cx="626" cy="48"/>
          </a:xfrm>
        </p:grpSpPr>
        <p:sp>
          <p:nvSpPr>
            <p:cNvPr id="1340510" name="Rectangle 9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11" name="Freeform 9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12" name="Line 9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513" name="Group 97"/>
          <p:cNvGrpSpPr>
            <a:grpSpLocks/>
          </p:cNvGrpSpPr>
          <p:nvPr/>
        </p:nvGrpSpPr>
        <p:grpSpPr bwMode="auto">
          <a:xfrm flipV="1">
            <a:off x="5638800" y="1928812"/>
            <a:ext cx="993775" cy="76200"/>
            <a:chOff x="1536" y="2256"/>
            <a:chExt cx="626" cy="48"/>
          </a:xfrm>
        </p:grpSpPr>
        <p:sp>
          <p:nvSpPr>
            <p:cNvPr id="1340514" name="Rectangle 9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15" name="Freeform 9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16" name="Line 10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40517" name="Line 101"/>
          <p:cNvSpPr>
            <a:spLocks noChangeShapeType="1"/>
          </p:cNvSpPr>
          <p:nvPr/>
        </p:nvSpPr>
        <p:spPr bwMode="auto">
          <a:xfrm flipV="1">
            <a:off x="64008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18" name="Line 102"/>
          <p:cNvSpPr>
            <a:spLocks noChangeShapeType="1"/>
          </p:cNvSpPr>
          <p:nvPr/>
        </p:nvSpPr>
        <p:spPr bwMode="auto">
          <a:xfrm flipV="1">
            <a:off x="57912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19" name="Rectangle 103"/>
          <p:cNvSpPr>
            <a:spLocks noChangeArrowheads="1"/>
          </p:cNvSpPr>
          <p:nvPr/>
        </p:nvSpPr>
        <p:spPr bwMode="auto">
          <a:xfrm>
            <a:off x="5334000" y="2767012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20" name="Freeform 104"/>
          <p:cNvSpPr>
            <a:spLocks/>
          </p:cNvSpPr>
          <p:nvPr/>
        </p:nvSpPr>
        <p:spPr bwMode="auto">
          <a:xfrm>
            <a:off x="6096000" y="38338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21" name="Freeform 105"/>
          <p:cNvSpPr>
            <a:spLocks/>
          </p:cNvSpPr>
          <p:nvPr/>
        </p:nvSpPr>
        <p:spPr bwMode="auto">
          <a:xfrm flipV="1">
            <a:off x="6096000" y="13192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22" name="Line 106"/>
          <p:cNvSpPr>
            <a:spLocks noChangeShapeType="1"/>
          </p:cNvSpPr>
          <p:nvPr/>
        </p:nvSpPr>
        <p:spPr bwMode="auto">
          <a:xfrm flipV="1">
            <a:off x="54102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23" name="Line 107"/>
          <p:cNvSpPr>
            <a:spLocks noChangeShapeType="1"/>
          </p:cNvSpPr>
          <p:nvPr/>
        </p:nvSpPr>
        <p:spPr bwMode="auto">
          <a:xfrm>
            <a:off x="55626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24" name="Freeform 108"/>
          <p:cNvSpPr>
            <a:spLocks/>
          </p:cNvSpPr>
          <p:nvPr/>
        </p:nvSpPr>
        <p:spPr bwMode="auto">
          <a:xfrm>
            <a:off x="7543800" y="40624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40525" name="Group 109"/>
          <p:cNvGrpSpPr>
            <a:grpSpLocks/>
          </p:cNvGrpSpPr>
          <p:nvPr/>
        </p:nvGrpSpPr>
        <p:grpSpPr bwMode="auto">
          <a:xfrm>
            <a:off x="7543800" y="4976812"/>
            <a:ext cx="993775" cy="76200"/>
            <a:chOff x="1536" y="2256"/>
            <a:chExt cx="626" cy="48"/>
          </a:xfrm>
        </p:grpSpPr>
        <p:sp>
          <p:nvSpPr>
            <p:cNvPr id="1340526" name="Rectangle 11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27" name="Freeform 11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28" name="Line 11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529" name="Group 113"/>
          <p:cNvGrpSpPr>
            <a:grpSpLocks/>
          </p:cNvGrpSpPr>
          <p:nvPr/>
        </p:nvGrpSpPr>
        <p:grpSpPr bwMode="auto">
          <a:xfrm>
            <a:off x="7543800" y="4214812"/>
            <a:ext cx="993775" cy="76200"/>
            <a:chOff x="1536" y="2256"/>
            <a:chExt cx="626" cy="48"/>
          </a:xfrm>
        </p:grpSpPr>
        <p:sp>
          <p:nvSpPr>
            <p:cNvPr id="1340530" name="Rectangle 11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31" name="Freeform 11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32" name="Line 11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533" name="Group 117"/>
          <p:cNvGrpSpPr>
            <a:grpSpLocks/>
          </p:cNvGrpSpPr>
          <p:nvPr/>
        </p:nvGrpSpPr>
        <p:grpSpPr bwMode="auto">
          <a:xfrm>
            <a:off x="7543800" y="4595812"/>
            <a:ext cx="993775" cy="76200"/>
            <a:chOff x="1536" y="2256"/>
            <a:chExt cx="626" cy="48"/>
          </a:xfrm>
        </p:grpSpPr>
        <p:sp>
          <p:nvSpPr>
            <p:cNvPr id="1340534" name="Rectangle 118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35" name="Freeform 119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36" name="Line 120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40537" name="Line 121"/>
          <p:cNvSpPr>
            <a:spLocks noChangeShapeType="1"/>
          </p:cNvSpPr>
          <p:nvPr/>
        </p:nvSpPr>
        <p:spPr bwMode="auto">
          <a:xfrm>
            <a:off x="83058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38" name="Line 122"/>
          <p:cNvSpPr>
            <a:spLocks noChangeShapeType="1"/>
          </p:cNvSpPr>
          <p:nvPr/>
        </p:nvSpPr>
        <p:spPr bwMode="auto">
          <a:xfrm>
            <a:off x="7696200" y="38338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39" name="Freeform 123"/>
          <p:cNvSpPr>
            <a:spLocks/>
          </p:cNvSpPr>
          <p:nvPr/>
        </p:nvSpPr>
        <p:spPr bwMode="auto">
          <a:xfrm flipV="1">
            <a:off x="7543800" y="1471612"/>
            <a:ext cx="9144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40540" name="Group 124"/>
          <p:cNvGrpSpPr>
            <a:grpSpLocks/>
          </p:cNvGrpSpPr>
          <p:nvPr/>
        </p:nvGrpSpPr>
        <p:grpSpPr bwMode="auto">
          <a:xfrm flipV="1">
            <a:off x="7543800" y="1547812"/>
            <a:ext cx="993775" cy="76200"/>
            <a:chOff x="1536" y="2256"/>
            <a:chExt cx="626" cy="48"/>
          </a:xfrm>
        </p:grpSpPr>
        <p:sp>
          <p:nvSpPr>
            <p:cNvPr id="1340541" name="Rectangle 12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42" name="Freeform 12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43" name="Line 12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544" name="Group 128"/>
          <p:cNvGrpSpPr>
            <a:grpSpLocks/>
          </p:cNvGrpSpPr>
          <p:nvPr/>
        </p:nvGrpSpPr>
        <p:grpSpPr bwMode="auto">
          <a:xfrm flipV="1">
            <a:off x="7543800" y="2309812"/>
            <a:ext cx="993775" cy="76200"/>
            <a:chOff x="1536" y="2256"/>
            <a:chExt cx="626" cy="48"/>
          </a:xfrm>
        </p:grpSpPr>
        <p:sp>
          <p:nvSpPr>
            <p:cNvPr id="1340545" name="Rectangle 12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46" name="Freeform 13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47" name="Line 13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0548" name="Group 132"/>
          <p:cNvGrpSpPr>
            <a:grpSpLocks/>
          </p:cNvGrpSpPr>
          <p:nvPr/>
        </p:nvGrpSpPr>
        <p:grpSpPr bwMode="auto">
          <a:xfrm flipV="1">
            <a:off x="7543800" y="1928812"/>
            <a:ext cx="993775" cy="76200"/>
            <a:chOff x="1536" y="2256"/>
            <a:chExt cx="626" cy="48"/>
          </a:xfrm>
        </p:grpSpPr>
        <p:sp>
          <p:nvSpPr>
            <p:cNvPr id="1340549" name="Rectangle 13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50" name="Freeform 13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51" name="Line 13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40552" name="Line 136"/>
          <p:cNvSpPr>
            <a:spLocks noChangeShapeType="1"/>
          </p:cNvSpPr>
          <p:nvPr/>
        </p:nvSpPr>
        <p:spPr bwMode="auto">
          <a:xfrm flipV="1">
            <a:off x="83058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53" name="Line 137"/>
          <p:cNvSpPr>
            <a:spLocks noChangeShapeType="1"/>
          </p:cNvSpPr>
          <p:nvPr/>
        </p:nvSpPr>
        <p:spPr bwMode="auto">
          <a:xfrm flipV="1">
            <a:off x="7696200" y="2538412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54" name="Rectangle 138"/>
          <p:cNvSpPr>
            <a:spLocks noChangeArrowheads="1"/>
          </p:cNvSpPr>
          <p:nvPr/>
        </p:nvSpPr>
        <p:spPr bwMode="auto">
          <a:xfrm>
            <a:off x="7239000" y="2767012"/>
            <a:ext cx="1524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55" name="Freeform 139"/>
          <p:cNvSpPr>
            <a:spLocks/>
          </p:cNvSpPr>
          <p:nvPr/>
        </p:nvSpPr>
        <p:spPr bwMode="auto">
          <a:xfrm>
            <a:off x="8001000" y="38338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56" name="Freeform 140"/>
          <p:cNvSpPr>
            <a:spLocks/>
          </p:cNvSpPr>
          <p:nvPr/>
        </p:nvSpPr>
        <p:spPr bwMode="auto">
          <a:xfrm flipV="1">
            <a:off x="8001000" y="1319212"/>
            <a:ext cx="685800" cy="1447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0" y="912"/>
              </a:cxn>
              <a:cxn ang="0">
                <a:pos x="432" y="912"/>
              </a:cxn>
              <a:cxn ang="0">
                <a:pos x="432" y="0"/>
              </a:cxn>
            </a:cxnLst>
            <a:rect l="0" t="0" r="r" b="b"/>
            <a:pathLst>
              <a:path w="432" h="912">
                <a:moveTo>
                  <a:pt x="0" y="816"/>
                </a:moveTo>
                <a:lnTo>
                  <a:pt x="0" y="912"/>
                </a:lnTo>
                <a:lnTo>
                  <a:pt x="432" y="912"/>
                </a:lnTo>
                <a:lnTo>
                  <a:pt x="432" y="0"/>
                </a:ln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57" name="Line 141"/>
          <p:cNvSpPr>
            <a:spLocks noChangeShapeType="1"/>
          </p:cNvSpPr>
          <p:nvPr/>
        </p:nvSpPr>
        <p:spPr bwMode="auto">
          <a:xfrm flipV="1">
            <a:off x="73152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58" name="Line 142"/>
          <p:cNvSpPr>
            <a:spLocks noChangeShapeType="1"/>
          </p:cNvSpPr>
          <p:nvPr/>
        </p:nvSpPr>
        <p:spPr bwMode="auto">
          <a:xfrm>
            <a:off x="7467600" y="3833812"/>
            <a:ext cx="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40559" name="Group 143"/>
          <p:cNvGrpSpPr>
            <a:grpSpLocks/>
          </p:cNvGrpSpPr>
          <p:nvPr/>
        </p:nvGrpSpPr>
        <p:grpSpPr bwMode="auto">
          <a:xfrm>
            <a:off x="117476" y="1090612"/>
            <a:ext cx="3082926" cy="4467226"/>
            <a:chOff x="74" y="816"/>
            <a:chExt cx="1942" cy="2814"/>
          </a:xfrm>
        </p:grpSpPr>
        <p:sp>
          <p:nvSpPr>
            <p:cNvPr id="1340560" name="AutoShape 144"/>
            <p:cNvSpPr>
              <a:spLocks noChangeArrowheads="1"/>
            </p:cNvSpPr>
            <p:nvPr/>
          </p:nvSpPr>
          <p:spPr bwMode="auto">
            <a:xfrm>
              <a:off x="864" y="816"/>
              <a:ext cx="1152" cy="27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61" name="Line 145"/>
            <p:cNvSpPr>
              <a:spLocks noChangeShapeType="1"/>
            </p:cNvSpPr>
            <p:nvPr/>
          </p:nvSpPr>
          <p:spPr bwMode="auto">
            <a:xfrm flipH="1">
              <a:off x="576" y="3312"/>
              <a:ext cx="286" cy="15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62" name="Text Box 146"/>
            <p:cNvSpPr txBox="1">
              <a:spLocks noChangeArrowheads="1"/>
            </p:cNvSpPr>
            <p:nvPr/>
          </p:nvSpPr>
          <p:spPr bwMode="auto">
            <a:xfrm>
              <a:off x="74" y="3339"/>
              <a:ext cx="537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i="1" dirty="0">
                  <a:solidFill>
                    <a:srgbClr val="3366FF"/>
                  </a:solidFill>
                  <a:latin typeface="Calibri"/>
                  <a:ea typeface="굴림" charset="-127"/>
                  <a:cs typeface="Calibri"/>
                </a:rPr>
                <a:t>Lane</a:t>
              </a:r>
            </a:p>
          </p:txBody>
        </p:sp>
      </p:grpSp>
      <p:grpSp>
        <p:nvGrpSpPr>
          <p:cNvPr id="1340563" name="Group 147"/>
          <p:cNvGrpSpPr>
            <a:grpSpLocks/>
          </p:cNvGrpSpPr>
          <p:nvPr/>
        </p:nvGrpSpPr>
        <p:grpSpPr bwMode="auto">
          <a:xfrm>
            <a:off x="1524000" y="752474"/>
            <a:ext cx="7391400" cy="1862136"/>
            <a:chOff x="960" y="603"/>
            <a:chExt cx="4656" cy="1173"/>
          </a:xfrm>
        </p:grpSpPr>
        <p:sp>
          <p:nvSpPr>
            <p:cNvPr id="1340564" name="AutoShape 148"/>
            <p:cNvSpPr>
              <a:spLocks noChangeArrowheads="1"/>
            </p:cNvSpPr>
            <p:nvPr/>
          </p:nvSpPr>
          <p:spPr bwMode="auto">
            <a:xfrm>
              <a:off x="960" y="912"/>
              <a:ext cx="4656" cy="86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65" name="Line 149"/>
            <p:cNvSpPr>
              <a:spLocks noChangeShapeType="1"/>
            </p:cNvSpPr>
            <p:nvPr/>
          </p:nvSpPr>
          <p:spPr bwMode="auto">
            <a:xfrm flipV="1">
              <a:off x="3504" y="801"/>
              <a:ext cx="144" cy="1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0566" name="Text Box 150"/>
            <p:cNvSpPr txBox="1">
              <a:spLocks noChangeArrowheads="1"/>
            </p:cNvSpPr>
            <p:nvPr/>
          </p:nvSpPr>
          <p:spPr bwMode="auto">
            <a:xfrm>
              <a:off x="3655" y="603"/>
              <a:ext cx="1361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i="1" dirty="0">
                  <a:solidFill>
                    <a:srgbClr val="FF0000"/>
                  </a:solidFill>
                  <a:latin typeface="Calibri"/>
                  <a:ea typeface="굴림" charset="-127"/>
                  <a:cs typeface="Calibri"/>
                </a:rPr>
                <a:t>Functional Unit</a:t>
              </a:r>
            </a:p>
          </p:txBody>
        </p:sp>
      </p:grpSp>
      <p:sp>
        <p:nvSpPr>
          <p:cNvPr id="1340567" name="Text Box 151"/>
          <p:cNvSpPr txBox="1">
            <a:spLocks noChangeArrowheads="1"/>
          </p:cNvSpPr>
          <p:nvPr/>
        </p:nvSpPr>
        <p:spPr bwMode="auto">
          <a:xfrm>
            <a:off x="23586" y="2362200"/>
            <a:ext cx="1397200" cy="83099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400" i="1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Vector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2400" i="1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Registers</a:t>
            </a:r>
          </a:p>
        </p:txBody>
      </p:sp>
      <p:sp>
        <p:nvSpPr>
          <p:cNvPr id="1340568" name="Line 152"/>
          <p:cNvSpPr>
            <a:spLocks noChangeShapeType="1"/>
          </p:cNvSpPr>
          <p:nvPr/>
        </p:nvSpPr>
        <p:spPr bwMode="auto">
          <a:xfrm flipH="1" flipV="1">
            <a:off x="1027113" y="3181350"/>
            <a:ext cx="496887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0569" name="Rectangle 153"/>
          <p:cNvSpPr>
            <a:spLocks noChangeArrowheads="1"/>
          </p:cNvSpPr>
          <p:nvPr/>
        </p:nvSpPr>
        <p:spPr bwMode="auto">
          <a:xfrm>
            <a:off x="1447800" y="5815012"/>
            <a:ext cx="7315200" cy="533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ko-KR" sz="2400" i="1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Memory Subsystem</a:t>
            </a:r>
          </a:p>
        </p:txBody>
      </p:sp>
      <p:sp>
        <p:nvSpPr>
          <p:cNvPr id="1340570" name="Text Box 154"/>
          <p:cNvSpPr txBox="1">
            <a:spLocks noChangeArrowheads="1"/>
          </p:cNvSpPr>
          <p:nvPr/>
        </p:nvSpPr>
        <p:spPr bwMode="auto">
          <a:xfrm>
            <a:off x="1676400" y="2995612"/>
            <a:ext cx="12319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0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Elements 0, 4, 8, …</a:t>
            </a:r>
          </a:p>
        </p:txBody>
      </p:sp>
      <p:sp>
        <p:nvSpPr>
          <p:cNvPr id="1340571" name="Text Box 155"/>
          <p:cNvSpPr txBox="1">
            <a:spLocks noChangeArrowheads="1"/>
          </p:cNvSpPr>
          <p:nvPr/>
        </p:nvSpPr>
        <p:spPr bwMode="auto">
          <a:xfrm>
            <a:off x="3581400" y="2995612"/>
            <a:ext cx="12319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Elements 1, 5, 9, …</a:t>
            </a:r>
          </a:p>
        </p:txBody>
      </p:sp>
      <p:sp>
        <p:nvSpPr>
          <p:cNvPr id="1340572" name="Text Box 156"/>
          <p:cNvSpPr txBox="1">
            <a:spLocks noChangeArrowheads="1"/>
          </p:cNvSpPr>
          <p:nvPr/>
        </p:nvSpPr>
        <p:spPr bwMode="auto">
          <a:xfrm>
            <a:off x="5486400" y="2995612"/>
            <a:ext cx="12319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Elements 2, 6, 10, …</a:t>
            </a:r>
          </a:p>
        </p:txBody>
      </p:sp>
      <p:sp>
        <p:nvSpPr>
          <p:cNvPr id="1340573" name="Text Box 157"/>
          <p:cNvSpPr txBox="1">
            <a:spLocks noChangeArrowheads="1"/>
          </p:cNvSpPr>
          <p:nvPr/>
        </p:nvSpPr>
        <p:spPr bwMode="auto">
          <a:xfrm>
            <a:off x="7391400" y="2995612"/>
            <a:ext cx="12319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Elements 3, 7, 11, …</a:t>
            </a:r>
          </a:p>
        </p:txBody>
      </p:sp>
    </p:spTree>
    <p:extLst>
      <p:ext uri="{BB962C8B-B14F-4D97-AF65-F5344CB8AC3E}">
        <p14:creationId xmlns:p14="http://schemas.microsoft.com/office/powerpoint/2010/main" val="34870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736600"/>
          </a:xfrm>
        </p:spPr>
        <p:txBody>
          <a:bodyPr/>
          <a:lstStyle/>
          <a:p>
            <a:r>
              <a:rPr lang="en-US" altLang="ko-KR" dirty="0"/>
              <a:t>T0 Vector Microprocessor (UCB/ICSI, 1995)</a:t>
            </a: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E473-6773-F142-B877-69B8BF932C58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342467" name="Picture 3" descr="t0d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143000"/>
            <a:ext cx="5138738" cy="5176838"/>
          </a:xfrm>
          <a:prstGeom prst="rect">
            <a:avLst/>
          </a:prstGeom>
          <a:noFill/>
        </p:spPr>
      </p:pic>
      <p:sp>
        <p:nvSpPr>
          <p:cNvPr id="1342468" name="Rectangle 4"/>
          <p:cNvSpPr>
            <a:spLocks noChangeArrowheads="1"/>
          </p:cNvSpPr>
          <p:nvPr/>
        </p:nvSpPr>
        <p:spPr bwMode="auto">
          <a:xfrm>
            <a:off x="6858000" y="2971800"/>
            <a:ext cx="457200" cy="32004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2469" name="Line 5"/>
          <p:cNvSpPr>
            <a:spLocks noChangeShapeType="1"/>
          </p:cNvSpPr>
          <p:nvPr/>
        </p:nvSpPr>
        <p:spPr bwMode="auto">
          <a:xfrm flipV="1">
            <a:off x="7315200" y="3200400"/>
            <a:ext cx="7620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2470" name="Text Box 6"/>
          <p:cNvSpPr txBox="1">
            <a:spLocks noChangeArrowheads="1"/>
          </p:cNvSpPr>
          <p:nvPr/>
        </p:nvSpPr>
        <p:spPr bwMode="auto">
          <a:xfrm>
            <a:off x="7984630" y="2831635"/>
            <a:ext cx="966192" cy="52322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800" i="1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Lane</a:t>
            </a:r>
          </a:p>
        </p:txBody>
      </p:sp>
      <p:grpSp>
        <p:nvGrpSpPr>
          <p:cNvPr id="1342471" name="Group 7"/>
          <p:cNvGrpSpPr>
            <a:grpSpLocks/>
          </p:cNvGrpSpPr>
          <p:nvPr/>
        </p:nvGrpSpPr>
        <p:grpSpPr bwMode="auto">
          <a:xfrm>
            <a:off x="304800" y="2798763"/>
            <a:ext cx="7142163" cy="2078038"/>
            <a:chOff x="192" y="1763"/>
            <a:chExt cx="4499" cy="1309"/>
          </a:xfrm>
        </p:grpSpPr>
        <p:sp>
          <p:nvSpPr>
            <p:cNvPr id="1342472" name="Text Box 8"/>
            <p:cNvSpPr txBox="1">
              <a:spLocks noChangeArrowheads="1"/>
            </p:cNvSpPr>
            <p:nvPr/>
          </p:nvSpPr>
          <p:spPr bwMode="auto">
            <a:xfrm>
              <a:off x="192" y="1763"/>
              <a:ext cx="1536" cy="75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Vector register elements striped over lanes</a:t>
              </a:r>
            </a:p>
          </p:txBody>
        </p:sp>
        <p:grpSp>
          <p:nvGrpSpPr>
            <p:cNvPr id="1342473" name="Group 9"/>
            <p:cNvGrpSpPr>
              <a:grpSpLocks/>
            </p:cNvGrpSpPr>
            <p:nvPr/>
          </p:nvGrpSpPr>
          <p:grpSpPr bwMode="auto">
            <a:xfrm>
              <a:off x="1956" y="2409"/>
              <a:ext cx="2735" cy="663"/>
              <a:chOff x="1956" y="2409"/>
              <a:chExt cx="2735" cy="663"/>
            </a:xfrm>
          </p:grpSpPr>
          <p:sp>
            <p:nvSpPr>
              <p:cNvPr id="1342474" name="Text Box 10"/>
              <p:cNvSpPr txBox="1">
                <a:spLocks noChangeArrowheads="1"/>
              </p:cNvSpPr>
              <p:nvPr/>
            </p:nvSpPr>
            <p:spPr bwMode="auto">
              <a:xfrm>
                <a:off x="2003" y="2841"/>
                <a:ext cx="338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[0]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75" name="Text Box 11"/>
              <p:cNvSpPr txBox="1">
                <a:spLocks noChangeArrowheads="1"/>
              </p:cNvSpPr>
              <p:nvPr/>
            </p:nvSpPr>
            <p:spPr bwMode="auto">
              <a:xfrm>
                <a:off x="2003" y="2697"/>
                <a:ext cx="338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[8]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76" name="Text Box 12"/>
              <p:cNvSpPr txBox="1">
                <a:spLocks noChangeArrowheads="1"/>
              </p:cNvSpPr>
              <p:nvPr/>
            </p:nvSpPr>
            <p:spPr bwMode="auto">
              <a:xfrm>
                <a:off x="1956" y="2553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[16]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77" name="Text Box 13"/>
              <p:cNvSpPr txBox="1">
                <a:spLocks noChangeArrowheads="1"/>
              </p:cNvSpPr>
              <p:nvPr/>
            </p:nvSpPr>
            <p:spPr bwMode="auto">
              <a:xfrm>
                <a:off x="1957" y="2409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 dirty="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[24]</a:t>
                </a:r>
                <a:endParaRPr lang="en-US" altLang="ko-KR" sz="1800" dirty="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78" name="Text Box 14"/>
              <p:cNvSpPr txBox="1">
                <a:spLocks noChangeArrowheads="1"/>
              </p:cNvSpPr>
              <p:nvPr/>
            </p:nvSpPr>
            <p:spPr bwMode="auto">
              <a:xfrm>
                <a:off x="2288" y="2841"/>
                <a:ext cx="338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[1]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79" name="Text Box 15"/>
              <p:cNvSpPr txBox="1">
                <a:spLocks noChangeArrowheads="1"/>
              </p:cNvSpPr>
              <p:nvPr/>
            </p:nvSpPr>
            <p:spPr bwMode="auto">
              <a:xfrm>
                <a:off x="2288" y="2697"/>
                <a:ext cx="338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[9]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80" name="Text Box 16"/>
              <p:cNvSpPr txBox="1">
                <a:spLocks noChangeArrowheads="1"/>
              </p:cNvSpPr>
              <p:nvPr/>
            </p:nvSpPr>
            <p:spPr bwMode="auto">
              <a:xfrm>
                <a:off x="2241" y="2553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[17]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81" name="Text Box 17"/>
              <p:cNvSpPr txBox="1">
                <a:spLocks noChangeArrowheads="1"/>
              </p:cNvSpPr>
              <p:nvPr/>
            </p:nvSpPr>
            <p:spPr bwMode="auto">
              <a:xfrm>
                <a:off x="2242" y="2409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[25]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82" name="Text Box 18"/>
              <p:cNvSpPr txBox="1">
                <a:spLocks noChangeArrowheads="1"/>
              </p:cNvSpPr>
              <p:nvPr/>
            </p:nvSpPr>
            <p:spPr bwMode="auto">
              <a:xfrm>
                <a:off x="2627" y="2841"/>
                <a:ext cx="338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[2]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83" name="Text Box 19"/>
              <p:cNvSpPr txBox="1">
                <a:spLocks noChangeArrowheads="1"/>
              </p:cNvSpPr>
              <p:nvPr/>
            </p:nvSpPr>
            <p:spPr bwMode="auto">
              <a:xfrm>
                <a:off x="2581" y="2697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[10]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84" name="Text Box 20"/>
              <p:cNvSpPr txBox="1">
                <a:spLocks noChangeArrowheads="1"/>
              </p:cNvSpPr>
              <p:nvPr/>
            </p:nvSpPr>
            <p:spPr bwMode="auto">
              <a:xfrm>
                <a:off x="2580" y="2553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[18]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85" name="Text Box 21"/>
              <p:cNvSpPr txBox="1">
                <a:spLocks noChangeArrowheads="1"/>
              </p:cNvSpPr>
              <p:nvPr/>
            </p:nvSpPr>
            <p:spPr bwMode="auto">
              <a:xfrm>
                <a:off x="2581" y="2409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[26]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86" name="Text Box 22"/>
              <p:cNvSpPr txBox="1">
                <a:spLocks noChangeArrowheads="1"/>
              </p:cNvSpPr>
              <p:nvPr/>
            </p:nvSpPr>
            <p:spPr bwMode="auto">
              <a:xfrm>
                <a:off x="2959" y="2841"/>
                <a:ext cx="338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[3]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87" name="Text Box 23"/>
              <p:cNvSpPr txBox="1">
                <a:spLocks noChangeArrowheads="1"/>
              </p:cNvSpPr>
              <p:nvPr/>
            </p:nvSpPr>
            <p:spPr bwMode="auto">
              <a:xfrm>
                <a:off x="2913" y="2697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 dirty="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[11]</a:t>
                </a:r>
                <a:endParaRPr lang="en-US" altLang="ko-KR" sz="1800" dirty="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88" name="Text Box 24"/>
              <p:cNvSpPr txBox="1">
                <a:spLocks noChangeArrowheads="1"/>
              </p:cNvSpPr>
              <p:nvPr/>
            </p:nvSpPr>
            <p:spPr bwMode="auto">
              <a:xfrm>
                <a:off x="2912" y="2553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[19]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89" name="Text Box 25"/>
              <p:cNvSpPr txBox="1">
                <a:spLocks noChangeArrowheads="1"/>
              </p:cNvSpPr>
              <p:nvPr/>
            </p:nvSpPr>
            <p:spPr bwMode="auto">
              <a:xfrm>
                <a:off x="2913" y="2409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[27]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90" name="Text Box 26"/>
              <p:cNvSpPr txBox="1">
                <a:spLocks noChangeArrowheads="1"/>
              </p:cNvSpPr>
              <p:nvPr/>
            </p:nvSpPr>
            <p:spPr bwMode="auto">
              <a:xfrm>
                <a:off x="3251" y="2841"/>
                <a:ext cx="338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[4]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91" name="Text Box 27"/>
              <p:cNvSpPr txBox="1">
                <a:spLocks noChangeArrowheads="1"/>
              </p:cNvSpPr>
              <p:nvPr/>
            </p:nvSpPr>
            <p:spPr bwMode="auto">
              <a:xfrm>
                <a:off x="3205" y="2697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[12]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92" name="Text Box 28"/>
              <p:cNvSpPr txBox="1">
                <a:spLocks noChangeArrowheads="1"/>
              </p:cNvSpPr>
              <p:nvPr/>
            </p:nvSpPr>
            <p:spPr bwMode="auto">
              <a:xfrm>
                <a:off x="3204" y="2553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[20]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93" name="Text Box 29"/>
              <p:cNvSpPr txBox="1">
                <a:spLocks noChangeArrowheads="1"/>
              </p:cNvSpPr>
              <p:nvPr/>
            </p:nvSpPr>
            <p:spPr bwMode="auto">
              <a:xfrm>
                <a:off x="3205" y="2409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[28]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94" name="Text Box 30"/>
              <p:cNvSpPr txBox="1">
                <a:spLocks noChangeArrowheads="1"/>
              </p:cNvSpPr>
              <p:nvPr/>
            </p:nvSpPr>
            <p:spPr bwMode="auto">
              <a:xfrm>
                <a:off x="3635" y="2841"/>
                <a:ext cx="338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[5]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95" name="Text Box 31"/>
              <p:cNvSpPr txBox="1">
                <a:spLocks noChangeArrowheads="1"/>
              </p:cNvSpPr>
              <p:nvPr/>
            </p:nvSpPr>
            <p:spPr bwMode="auto">
              <a:xfrm>
                <a:off x="3589" y="2697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[13]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96" name="Text Box 32"/>
              <p:cNvSpPr txBox="1">
                <a:spLocks noChangeArrowheads="1"/>
              </p:cNvSpPr>
              <p:nvPr/>
            </p:nvSpPr>
            <p:spPr bwMode="auto">
              <a:xfrm>
                <a:off x="3588" y="2553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[21]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97" name="Text Box 33"/>
              <p:cNvSpPr txBox="1">
                <a:spLocks noChangeArrowheads="1"/>
              </p:cNvSpPr>
              <p:nvPr/>
            </p:nvSpPr>
            <p:spPr bwMode="auto">
              <a:xfrm>
                <a:off x="3589" y="2409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[29]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98" name="Text Box 34"/>
              <p:cNvSpPr txBox="1">
                <a:spLocks noChangeArrowheads="1"/>
              </p:cNvSpPr>
              <p:nvPr/>
            </p:nvSpPr>
            <p:spPr bwMode="auto">
              <a:xfrm>
                <a:off x="3971" y="2841"/>
                <a:ext cx="338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[6]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499" name="Text Box 35"/>
              <p:cNvSpPr txBox="1">
                <a:spLocks noChangeArrowheads="1"/>
              </p:cNvSpPr>
              <p:nvPr/>
            </p:nvSpPr>
            <p:spPr bwMode="auto">
              <a:xfrm>
                <a:off x="3924" y="2697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[14]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500" name="Text Box 36"/>
              <p:cNvSpPr txBox="1">
                <a:spLocks noChangeArrowheads="1"/>
              </p:cNvSpPr>
              <p:nvPr/>
            </p:nvSpPr>
            <p:spPr bwMode="auto">
              <a:xfrm>
                <a:off x="3924" y="2553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[22]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501" name="Text Box 37"/>
              <p:cNvSpPr txBox="1">
                <a:spLocks noChangeArrowheads="1"/>
              </p:cNvSpPr>
              <p:nvPr/>
            </p:nvSpPr>
            <p:spPr bwMode="auto">
              <a:xfrm>
                <a:off x="3925" y="2409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[30]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502" name="Text Box 38"/>
              <p:cNvSpPr txBox="1">
                <a:spLocks noChangeArrowheads="1"/>
              </p:cNvSpPr>
              <p:nvPr/>
            </p:nvSpPr>
            <p:spPr bwMode="auto">
              <a:xfrm>
                <a:off x="4307" y="2841"/>
                <a:ext cx="338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 dirty="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[7]</a:t>
                </a:r>
                <a:endParaRPr lang="en-US" altLang="ko-KR" sz="1800" dirty="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503" name="Text Box 39"/>
              <p:cNvSpPr txBox="1">
                <a:spLocks noChangeArrowheads="1"/>
              </p:cNvSpPr>
              <p:nvPr/>
            </p:nvSpPr>
            <p:spPr bwMode="auto">
              <a:xfrm>
                <a:off x="4261" y="2697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[15]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504" name="Text Box 40"/>
              <p:cNvSpPr txBox="1">
                <a:spLocks noChangeArrowheads="1"/>
              </p:cNvSpPr>
              <p:nvPr/>
            </p:nvSpPr>
            <p:spPr bwMode="auto">
              <a:xfrm>
                <a:off x="4260" y="2553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[23]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42505" name="Text Box 41"/>
              <p:cNvSpPr txBox="1">
                <a:spLocks noChangeArrowheads="1"/>
              </p:cNvSpPr>
              <p:nvPr/>
            </p:nvSpPr>
            <p:spPr bwMode="auto">
              <a:xfrm>
                <a:off x="4261" y="2409"/>
                <a:ext cx="43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white"/>
                    </a:solidFill>
                    <a:latin typeface="Verdana" charset="0"/>
                    <a:ea typeface="굴림" charset="-127"/>
                    <a:cs typeface="굴림" charset="-127"/>
                  </a:rPr>
                  <a:t>[31]</a:t>
                </a:r>
                <a:endPara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endParaRPr>
              </a:p>
            </p:txBody>
          </p:sp>
        </p:grpSp>
        <p:sp>
          <p:nvSpPr>
            <p:cNvPr id="1342506" name="Line 42"/>
            <p:cNvSpPr>
              <a:spLocks noChangeShapeType="1"/>
            </p:cNvSpPr>
            <p:nvPr/>
          </p:nvSpPr>
          <p:spPr bwMode="auto">
            <a:xfrm>
              <a:off x="1392" y="2256"/>
              <a:ext cx="62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8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614" name="Rectangle 1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Instruction Parallelism</a:t>
            </a:r>
          </a:p>
        </p:txBody>
      </p:sp>
      <p:sp>
        <p:nvSpPr>
          <p:cNvPr id="1344615" name="Rectangle 10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Can overlap execution of multiple vector instructions</a:t>
            </a:r>
          </a:p>
          <a:p>
            <a:pPr lvl="1"/>
            <a:r>
              <a:rPr lang="en-US" altLang="ko-KR" sz="2000"/>
              <a:t>example machine has 32 elements per vector register and 8 lanes</a:t>
            </a:r>
            <a:endParaRPr lang="en-US" altLang="ko-KR" sz="2000" dirty="0"/>
          </a:p>
        </p:txBody>
      </p:sp>
      <p:sp>
        <p:nvSpPr>
          <p:cNvPr id="6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E495-1865-8748-B438-24C7DB825D6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44514" name="Group 2"/>
          <p:cNvGrpSpPr>
            <a:grpSpLocks/>
          </p:cNvGrpSpPr>
          <p:nvPr/>
        </p:nvGrpSpPr>
        <p:grpSpPr bwMode="auto">
          <a:xfrm>
            <a:off x="685800" y="3184525"/>
            <a:ext cx="3276600" cy="1571625"/>
            <a:chOff x="432" y="2130"/>
            <a:chExt cx="2064" cy="990"/>
          </a:xfrm>
        </p:grpSpPr>
        <p:grpSp>
          <p:nvGrpSpPr>
            <p:cNvPr id="1344515" name="Group 3"/>
            <p:cNvGrpSpPr>
              <a:grpSpLocks/>
            </p:cNvGrpSpPr>
            <p:nvPr/>
          </p:nvGrpSpPr>
          <p:grpSpPr bwMode="auto">
            <a:xfrm>
              <a:off x="960" y="2352"/>
              <a:ext cx="1536" cy="768"/>
              <a:chOff x="480" y="2352"/>
              <a:chExt cx="1536" cy="768"/>
            </a:xfrm>
          </p:grpSpPr>
          <p:grpSp>
            <p:nvGrpSpPr>
              <p:cNvPr id="1344516" name="Group 4"/>
              <p:cNvGrpSpPr>
                <a:grpSpLocks/>
              </p:cNvGrpSpPr>
              <p:nvPr/>
            </p:nvGrpSpPr>
            <p:grpSpPr bwMode="auto">
              <a:xfrm>
                <a:off x="1824" y="2352"/>
                <a:ext cx="192" cy="192"/>
                <a:chOff x="1824" y="2352"/>
                <a:chExt cx="192" cy="192"/>
              </a:xfrm>
            </p:grpSpPr>
            <p:sp>
              <p:nvSpPr>
                <p:cNvPr id="1344517" name="Rectangle 5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18" name="Oval 6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44519" name="Rectangle 7"/>
              <p:cNvSpPr>
                <a:spLocks noChangeArrowheads="1"/>
              </p:cNvSpPr>
              <p:nvPr/>
            </p:nvSpPr>
            <p:spPr bwMode="auto">
              <a:xfrm>
                <a:off x="480" y="2352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44520" name="Group 8"/>
              <p:cNvGrpSpPr>
                <a:grpSpLocks/>
              </p:cNvGrpSpPr>
              <p:nvPr/>
            </p:nvGrpSpPr>
            <p:grpSpPr bwMode="auto">
              <a:xfrm>
                <a:off x="1824" y="2544"/>
                <a:ext cx="192" cy="192"/>
                <a:chOff x="1824" y="2352"/>
                <a:chExt cx="192" cy="192"/>
              </a:xfrm>
            </p:grpSpPr>
            <p:sp>
              <p:nvSpPr>
                <p:cNvPr id="1344521" name="Rectangle 9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22" name="Oval 10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23" name="Group 11"/>
              <p:cNvGrpSpPr>
                <a:grpSpLocks/>
              </p:cNvGrpSpPr>
              <p:nvPr/>
            </p:nvGrpSpPr>
            <p:grpSpPr bwMode="auto">
              <a:xfrm>
                <a:off x="1824" y="2736"/>
                <a:ext cx="192" cy="192"/>
                <a:chOff x="1824" y="2352"/>
                <a:chExt cx="192" cy="192"/>
              </a:xfrm>
            </p:grpSpPr>
            <p:sp>
              <p:nvSpPr>
                <p:cNvPr id="13445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25" name="Oval 13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26" name="Group 14"/>
              <p:cNvGrpSpPr>
                <a:grpSpLocks/>
              </p:cNvGrpSpPr>
              <p:nvPr/>
            </p:nvGrpSpPr>
            <p:grpSpPr bwMode="auto">
              <a:xfrm>
                <a:off x="1824" y="2928"/>
                <a:ext cx="192" cy="192"/>
                <a:chOff x="1824" y="2352"/>
                <a:chExt cx="192" cy="192"/>
              </a:xfrm>
            </p:grpSpPr>
            <p:sp>
              <p:nvSpPr>
                <p:cNvPr id="1344527" name="Rectangle 15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28" name="Oval 16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29" name="Group 17"/>
              <p:cNvGrpSpPr>
                <a:grpSpLocks/>
              </p:cNvGrpSpPr>
              <p:nvPr/>
            </p:nvGrpSpPr>
            <p:grpSpPr bwMode="auto">
              <a:xfrm>
                <a:off x="1632" y="2352"/>
                <a:ext cx="192" cy="192"/>
                <a:chOff x="1824" y="2352"/>
                <a:chExt cx="192" cy="192"/>
              </a:xfrm>
            </p:grpSpPr>
            <p:sp>
              <p:nvSpPr>
                <p:cNvPr id="1344530" name="Rectangle 18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31" name="Oval 19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32" name="Group 20"/>
              <p:cNvGrpSpPr>
                <a:grpSpLocks/>
              </p:cNvGrpSpPr>
              <p:nvPr/>
            </p:nvGrpSpPr>
            <p:grpSpPr bwMode="auto">
              <a:xfrm>
                <a:off x="1632" y="2544"/>
                <a:ext cx="192" cy="192"/>
                <a:chOff x="1824" y="2352"/>
                <a:chExt cx="192" cy="192"/>
              </a:xfrm>
            </p:grpSpPr>
            <p:sp>
              <p:nvSpPr>
                <p:cNvPr id="13445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34" name="Oval 22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35" name="Group 23"/>
              <p:cNvGrpSpPr>
                <a:grpSpLocks/>
              </p:cNvGrpSpPr>
              <p:nvPr/>
            </p:nvGrpSpPr>
            <p:grpSpPr bwMode="auto">
              <a:xfrm>
                <a:off x="1632" y="2736"/>
                <a:ext cx="192" cy="192"/>
                <a:chOff x="1824" y="2352"/>
                <a:chExt cx="192" cy="192"/>
              </a:xfrm>
            </p:grpSpPr>
            <p:sp>
              <p:nvSpPr>
                <p:cNvPr id="1344536" name="Rectangle 24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37" name="Oval 25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38" name="Group 26"/>
              <p:cNvGrpSpPr>
                <a:grpSpLocks/>
              </p:cNvGrpSpPr>
              <p:nvPr/>
            </p:nvGrpSpPr>
            <p:grpSpPr bwMode="auto">
              <a:xfrm>
                <a:off x="1632" y="2928"/>
                <a:ext cx="192" cy="192"/>
                <a:chOff x="1824" y="2352"/>
                <a:chExt cx="192" cy="192"/>
              </a:xfrm>
            </p:grpSpPr>
            <p:sp>
              <p:nvSpPr>
                <p:cNvPr id="1344539" name="Rectangle 27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40" name="Oval 28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41" name="Group 29"/>
              <p:cNvGrpSpPr>
                <a:grpSpLocks/>
              </p:cNvGrpSpPr>
              <p:nvPr/>
            </p:nvGrpSpPr>
            <p:grpSpPr bwMode="auto">
              <a:xfrm>
                <a:off x="1440" y="2352"/>
                <a:ext cx="192" cy="192"/>
                <a:chOff x="1824" y="2352"/>
                <a:chExt cx="192" cy="192"/>
              </a:xfrm>
            </p:grpSpPr>
            <p:sp>
              <p:nvSpPr>
                <p:cNvPr id="1344542" name="Rectangle 30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43" name="Oval 31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44" name="Group 32"/>
              <p:cNvGrpSpPr>
                <a:grpSpLocks/>
              </p:cNvGrpSpPr>
              <p:nvPr/>
            </p:nvGrpSpPr>
            <p:grpSpPr bwMode="auto">
              <a:xfrm>
                <a:off x="1440" y="2544"/>
                <a:ext cx="192" cy="192"/>
                <a:chOff x="1824" y="2352"/>
                <a:chExt cx="192" cy="192"/>
              </a:xfrm>
            </p:grpSpPr>
            <p:sp>
              <p:nvSpPr>
                <p:cNvPr id="1344545" name="Rectangle 33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46" name="Oval 34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47" name="Group 35"/>
              <p:cNvGrpSpPr>
                <a:grpSpLocks/>
              </p:cNvGrpSpPr>
              <p:nvPr/>
            </p:nvGrpSpPr>
            <p:grpSpPr bwMode="auto">
              <a:xfrm>
                <a:off x="1440" y="2736"/>
                <a:ext cx="192" cy="192"/>
                <a:chOff x="1824" y="2352"/>
                <a:chExt cx="192" cy="192"/>
              </a:xfrm>
            </p:grpSpPr>
            <p:sp>
              <p:nvSpPr>
                <p:cNvPr id="1344548" name="Rectangle 36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49" name="Oval 37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50" name="Group 38"/>
              <p:cNvGrpSpPr>
                <a:grpSpLocks/>
              </p:cNvGrpSpPr>
              <p:nvPr/>
            </p:nvGrpSpPr>
            <p:grpSpPr bwMode="auto">
              <a:xfrm>
                <a:off x="1440" y="2928"/>
                <a:ext cx="192" cy="192"/>
                <a:chOff x="1824" y="2352"/>
                <a:chExt cx="192" cy="192"/>
              </a:xfrm>
            </p:grpSpPr>
            <p:sp>
              <p:nvSpPr>
                <p:cNvPr id="1344551" name="Rectangle 39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52" name="Oval 40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53" name="Group 41"/>
              <p:cNvGrpSpPr>
                <a:grpSpLocks/>
              </p:cNvGrpSpPr>
              <p:nvPr/>
            </p:nvGrpSpPr>
            <p:grpSpPr bwMode="auto">
              <a:xfrm>
                <a:off x="1248" y="2352"/>
                <a:ext cx="192" cy="192"/>
                <a:chOff x="1824" y="2352"/>
                <a:chExt cx="192" cy="192"/>
              </a:xfrm>
            </p:grpSpPr>
            <p:sp>
              <p:nvSpPr>
                <p:cNvPr id="134455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55" name="Oval 43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56" name="Group 44"/>
              <p:cNvGrpSpPr>
                <a:grpSpLocks/>
              </p:cNvGrpSpPr>
              <p:nvPr/>
            </p:nvGrpSpPr>
            <p:grpSpPr bwMode="auto">
              <a:xfrm>
                <a:off x="1248" y="2544"/>
                <a:ext cx="192" cy="192"/>
                <a:chOff x="1824" y="2352"/>
                <a:chExt cx="192" cy="192"/>
              </a:xfrm>
            </p:grpSpPr>
            <p:sp>
              <p:nvSpPr>
                <p:cNvPr id="1344557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58" name="Oval 46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59" name="Group 47"/>
              <p:cNvGrpSpPr>
                <a:grpSpLocks/>
              </p:cNvGrpSpPr>
              <p:nvPr/>
            </p:nvGrpSpPr>
            <p:grpSpPr bwMode="auto">
              <a:xfrm>
                <a:off x="1248" y="2736"/>
                <a:ext cx="192" cy="192"/>
                <a:chOff x="1824" y="2352"/>
                <a:chExt cx="192" cy="192"/>
              </a:xfrm>
            </p:grpSpPr>
            <p:sp>
              <p:nvSpPr>
                <p:cNvPr id="1344560" name="Rectangle 48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61" name="Oval 49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62" name="Group 50"/>
              <p:cNvGrpSpPr>
                <a:grpSpLocks/>
              </p:cNvGrpSpPr>
              <p:nvPr/>
            </p:nvGrpSpPr>
            <p:grpSpPr bwMode="auto">
              <a:xfrm>
                <a:off x="1248" y="2928"/>
                <a:ext cx="192" cy="192"/>
                <a:chOff x="1824" y="2352"/>
                <a:chExt cx="192" cy="192"/>
              </a:xfrm>
            </p:grpSpPr>
            <p:sp>
              <p:nvSpPr>
                <p:cNvPr id="1344563" name="Rectangle 51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64" name="Oval 52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65" name="Group 53"/>
              <p:cNvGrpSpPr>
                <a:grpSpLocks/>
              </p:cNvGrpSpPr>
              <p:nvPr/>
            </p:nvGrpSpPr>
            <p:grpSpPr bwMode="auto">
              <a:xfrm>
                <a:off x="1056" y="2352"/>
                <a:ext cx="192" cy="192"/>
                <a:chOff x="1824" y="2352"/>
                <a:chExt cx="192" cy="192"/>
              </a:xfrm>
            </p:grpSpPr>
            <p:sp>
              <p:nvSpPr>
                <p:cNvPr id="1344566" name="Rectangle 54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67" name="Oval 55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68" name="Group 56"/>
              <p:cNvGrpSpPr>
                <a:grpSpLocks/>
              </p:cNvGrpSpPr>
              <p:nvPr/>
            </p:nvGrpSpPr>
            <p:grpSpPr bwMode="auto">
              <a:xfrm>
                <a:off x="1056" y="2544"/>
                <a:ext cx="192" cy="192"/>
                <a:chOff x="1824" y="2352"/>
                <a:chExt cx="192" cy="192"/>
              </a:xfrm>
            </p:grpSpPr>
            <p:sp>
              <p:nvSpPr>
                <p:cNvPr id="1344569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70" name="Oval 58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71" name="Group 59"/>
              <p:cNvGrpSpPr>
                <a:grpSpLocks/>
              </p:cNvGrpSpPr>
              <p:nvPr/>
            </p:nvGrpSpPr>
            <p:grpSpPr bwMode="auto">
              <a:xfrm>
                <a:off x="1056" y="2736"/>
                <a:ext cx="192" cy="192"/>
                <a:chOff x="1824" y="2352"/>
                <a:chExt cx="192" cy="192"/>
              </a:xfrm>
            </p:grpSpPr>
            <p:sp>
              <p:nvSpPr>
                <p:cNvPr id="1344572" name="Rectangle 60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73" name="Oval 61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74" name="Group 62"/>
              <p:cNvGrpSpPr>
                <a:grpSpLocks/>
              </p:cNvGrpSpPr>
              <p:nvPr/>
            </p:nvGrpSpPr>
            <p:grpSpPr bwMode="auto">
              <a:xfrm>
                <a:off x="1056" y="2928"/>
                <a:ext cx="192" cy="192"/>
                <a:chOff x="1824" y="2352"/>
                <a:chExt cx="192" cy="192"/>
              </a:xfrm>
            </p:grpSpPr>
            <p:sp>
              <p:nvSpPr>
                <p:cNvPr id="1344575" name="Rectangle 63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76" name="Oval 64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77" name="Group 65"/>
              <p:cNvGrpSpPr>
                <a:grpSpLocks/>
              </p:cNvGrpSpPr>
              <p:nvPr/>
            </p:nvGrpSpPr>
            <p:grpSpPr bwMode="auto">
              <a:xfrm>
                <a:off x="864" y="2352"/>
                <a:ext cx="192" cy="192"/>
                <a:chOff x="1824" y="2352"/>
                <a:chExt cx="192" cy="192"/>
              </a:xfrm>
            </p:grpSpPr>
            <p:sp>
              <p:nvSpPr>
                <p:cNvPr id="1344578" name="Rectangle 66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79" name="Oval 67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80" name="Group 68"/>
              <p:cNvGrpSpPr>
                <a:grpSpLocks/>
              </p:cNvGrpSpPr>
              <p:nvPr/>
            </p:nvGrpSpPr>
            <p:grpSpPr bwMode="auto">
              <a:xfrm>
                <a:off x="864" y="2544"/>
                <a:ext cx="192" cy="192"/>
                <a:chOff x="1824" y="2352"/>
                <a:chExt cx="192" cy="192"/>
              </a:xfrm>
            </p:grpSpPr>
            <p:sp>
              <p:nvSpPr>
                <p:cNvPr id="1344581" name="Rectangle 69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82" name="Oval 70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83" name="Group 71"/>
              <p:cNvGrpSpPr>
                <a:grpSpLocks/>
              </p:cNvGrpSpPr>
              <p:nvPr/>
            </p:nvGrpSpPr>
            <p:grpSpPr bwMode="auto">
              <a:xfrm>
                <a:off x="864" y="2736"/>
                <a:ext cx="192" cy="192"/>
                <a:chOff x="1824" y="2352"/>
                <a:chExt cx="192" cy="192"/>
              </a:xfrm>
            </p:grpSpPr>
            <p:sp>
              <p:nvSpPr>
                <p:cNvPr id="13445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85" name="Oval 73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86" name="Group 74"/>
              <p:cNvGrpSpPr>
                <a:grpSpLocks/>
              </p:cNvGrpSpPr>
              <p:nvPr/>
            </p:nvGrpSpPr>
            <p:grpSpPr bwMode="auto">
              <a:xfrm>
                <a:off x="864" y="2928"/>
                <a:ext cx="192" cy="192"/>
                <a:chOff x="1824" y="2352"/>
                <a:chExt cx="192" cy="192"/>
              </a:xfrm>
            </p:grpSpPr>
            <p:sp>
              <p:nvSpPr>
                <p:cNvPr id="1344587" name="Rectangle 75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88" name="Oval 76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89" name="Group 77"/>
              <p:cNvGrpSpPr>
                <a:grpSpLocks/>
              </p:cNvGrpSpPr>
              <p:nvPr/>
            </p:nvGrpSpPr>
            <p:grpSpPr bwMode="auto">
              <a:xfrm>
                <a:off x="672" y="2352"/>
                <a:ext cx="192" cy="192"/>
                <a:chOff x="1824" y="2352"/>
                <a:chExt cx="192" cy="192"/>
              </a:xfrm>
            </p:grpSpPr>
            <p:sp>
              <p:nvSpPr>
                <p:cNvPr id="134459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91" name="Oval 79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92" name="Group 80"/>
              <p:cNvGrpSpPr>
                <a:grpSpLocks/>
              </p:cNvGrpSpPr>
              <p:nvPr/>
            </p:nvGrpSpPr>
            <p:grpSpPr bwMode="auto">
              <a:xfrm>
                <a:off x="672" y="2544"/>
                <a:ext cx="192" cy="192"/>
                <a:chOff x="1824" y="2352"/>
                <a:chExt cx="192" cy="192"/>
              </a:xfrm>
            </p:grpSpPr>
            <p:sp>
              <p:nvSpPr>
                <p:cNvPr id="1344593" name="Rectangle 81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94" name="Oval 82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95" name="Group 83"/>
              <p:cNvGrpSpPr>
                <a:grpSpLocks/>
              </p:cNvGrpSpPr>
              <p:nvPr/>
            </p:nvGrpSpPr>
            <p:grpSpPr bwMode="auto">
              <a:xfrm>
                <a:off x="672" y="2736"/>
                <a:ext cx="192" cy="192"/>
                <a:chOff x="1824" y="2352"/>
                <a:chExt cx="192" cy="192"/>
              </a:xfrm>
            </p:grpSpPr>
            <p:sp>
              <p:nvSpPr>
                <p:cNvPr id="1344596" name="Rectangle 84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597" name="Oval 85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598" name="Group 86"/>
              <p:cNvGrpSpPr>
                <a:grpSpLocks/>
              </p:cNvGrpSpPr>
              <p:nvPr/>
            </p:nvGrpSpPr>
            <p:grpSpPr bwMode="auto">
              <a:xfrm>
                <a:off x="672" y="2928"/>
                <a:ext cx="192" cy="192"/>
                <a:chOff x="1824" y="2352"/>
                <a:chExt cx="192" cy="192"/>
              </a:xfrm>
            </p:grpSpPr>
            <p:sp>
              <p:nvSpPr>
                <p:cNvPr id="1344599" name="Rectangle 87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00" name="Oval 88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01" name="Group 89"/>
              <p:cNvGrpSpPr>
                <a:grpSpLocks/>
              </p:cNvGrpSpPr>
              <p:nvPr/>
            </p:nvGrpSpPr>
            <p:grpSpPr bwMode="auto">
              <a:xfrm>
                <a:off x="480" y="2352"/>
                <a:ext cx="192" cy="192"/>
                <a:chOff x="1824" y="2352"/>
                <a:chExt cx="192" cy="192"/>
              </a:xfrm>
            </p:grpSpPr>
            <p:sp>
              <p:nvSpPr>
                <p:cNvPr id="1344602" name="Rectangle 90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03" name="Oval 91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04" name="Group 92"/>
              <p:cNvGrpSpPr>
                <a:grpSpLocks/>
              </p:cNvGrpSpPr>
              <p:nvPr/>
            </p:nvGrpSpPr>
            <p:grpSpPr bwMode="auto">
              <a:xfrm>
                <a:off x="480" y="2544"/>
                <a:ext cx="192" cy="192"/>
                <a:chOff x="1824" y="2352"/>
                <a:chExt cx="192" cy="192"/>
              </a:xfrm>
            </p:grpSpPr>
            <p:sp>
              <p:nvSpPr>
                <p:cNvPr id="1344605" name="Rectangle 93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06" name="Oval 94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07" name="Group 95"/>
              <p:cNvGrpSpPr>
                <a:grpSpLocks/>
              </p:cNvGrpSpPr>
              <p:nvPr/>
            </p:nvGrpSpPr>
            <p:grpSpPr bwMode="auto">
              <a:xfrm>
                <a:off x="480" y="2736"/>
                <a:ext cx="192" cy="192"/>
                <a:chOff x="1824" y="2352"/>
                <a:chExt cx="192" cy="192"/>
              </a:xfrm>
            </p:grpSpPr>
            <p:sp>
              <p:nvSpPr>
                <p:cNvPr id="1344608" name="Rectangle 96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09" name="Oval 97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10" name="Group 98"/>
              <p:cNvGrpSpPr>
                <a:grpSpLocks/>
              </p:cNvGrpSpPr>
              <p:nvPr/>
            </p:nvGrpSpPr>
            <p:grpSpPr bwMode="auto">
              <a:xfrm>
                <a:off x="480" y="2928"/>
                <a:ext cx="192" cy="192"/>
                <a:chOff x="1824" y="2352"/>
                <a:chExt cx="192" cy="192"/>
              </a:xfrm>
            </p:grpSpPr>
            <p:sp>
              <p:nvSpPr>
                <p:cNvPr id="1344611" name="Rectangle 99"/>
                <p:cNvSpPr>
                  <a:spLocks noChangeArrowheads="1"/>
                </p:cNvSpPr>
                <p:nvPr/>
              </p:nvSpPr>
              <p:spPr bwMode="auto">
                <a:xfrm>
                  <a:off x="1824" y="2352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12" name="Oval 100"/>
                <p:cNvSpPr>
                  <a:spLocks noChangeArrowheads="1"/>
                </p:cNvSpPr>
                <p:nvPr/>
              </p:nvSpPr>
              <p:spPr bwMode="auto">
                <a:xfrm>
                  <a:off x="1872" y="2400"/>
                  <a:ext cx="96" cy="96"/>
                </a:xfrm>
                <a:prstGeom prst="ellipse">
                  <a:avLst/>
                </a:prstGeom>
                <a:solidFill>
                  <a:srgbClr val="FFFF66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</p:grpSp>
        <p:sp>
          <p:nvSpPr>
            <p:cNvPr id="1344613" name="AutoShape 101"/>
            <p:cNvSpPr>
              <a:spLocks noChangeArrowheads="1"/>
            </p:cNvSpPr>
            <p:nvPr/>
          </p:nvSpPr>
          <p:spPr bwMode="auto">
            <a:xfrm>
              <a:off x="432" y="2130"/>
              <a:ext cx="529" cy="429"/>
            </a:xfrm>
            <a:prstGeom prst="rightArrow">
              <a:avLst>
                <a:gd name="adj1" fmla="val 50000"/>
                <a:gd name="adj2" fmla="val 30828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rPr>
                <a:t>load</a:t>
              </a:r>
            </a:p>
          </p:txBody>
        </p:sp>
      </p:grpSp>
      <p:grpSp>
        <p:nvGrpSpPr>
          <p:cNvPr id="1344616" name="Group 104"/>
          <p:cNvGrpSpPr>
            <a:grpSpLocks/>
          </p:cNvGrpSpPr>
          <p:nvPr/>
        </p:nvGrpSpPr>
        <p:grpSpPr bwMode="auto">
          <a:xfrm>
            <a:off x="685800" y="2014538"/>
            <a:ext cx="3276600" cy="1522412"/>
            <a:chOff x="432" y="1393"/>
            <a:chExt cx="2064" cy="959"/>
          </a:xfrm>
        </p:grpSpPr>
        <p:grpSp>
          <p:nvGrpSpPr>
            <p:cNvPr id="1344617" name="Group 105"/>
            <p:cNvGrpSpPr>
              <a:grpSpLocks/>
            </p:cNvGrpSpPr>
            <p:nvPr/>
          </p:nvGrpSpPr>
          <p:grpSpPr bwMode="auto">
            <a:xfrm>
              <a:off x="960" y="1584"/>
              <a:ext cx="1536" cy="768"/>
              <a:chOff x="480" y="1584"/>
              <a:chExt cx="1536" cy="768"/>
            </a:xfrm>
          </p:grpSpPr>
          <p:grpSp>
            <p:nvGrpSpPr>
              <p:cNvPr id="1344618" name="Group 106"/>
              <p:cNvGrpSpPr>
                <a:grpSpLocks/>
              </p:cNvGrpSpPr>
              <p:nvPr/>
            </p:nvGrpSpPr>
            <p:grpSpPr bwMode="auto">
              <a:xfrm>
                <a:off x="1824" y="1584"/>
                <a:ext cx="192" cy="192"/>
                <a:chOff x="1824" y="1584"/>
                <a:chExt cx="192" cy="192"/>
              </a:xfrm>
            </p:grpSpPr>
            <p:sp>
              <p:nvSpPr>
                <p:cNvPr id="134461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20" name="Oval 108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44621" name="Rectangle 109"/>
              <p:cNvSpPr>
                <a:spLocks noChangeArrowheads="1"/>
              </p:cNvSpPr>
              <p:nvPr/>
            </p:nvSpPr>
            <p:spPr bwMode="auto">
              <a:xfrm>
                <a:off x="480" y="1584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44622" name="Group 110"/>
              <p:cNvGrpSpPr>
                <a:grpSpLocks/>
              </p:cNvGrpSpPr>
              <p:nvPr/>
            </p:nvGrpSpPr>
            <p:grpSpPr bwMode="auto">
              <a:xfrm>
                <a:off x="1824" y="1776"/>
                <a:ext cx="192" cy="192"/>
                <a:chOff x="1824" y="1584"/>
                <a:chExt cx="192" cy="192"/>
              </a:xfrm>
            </p:grpSpPr>
            <p:sp>
              <p:nvSpPr>
                <p:cNvPr id="134462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24" name="Oval 112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25" name="Group 113"/>
              <p:cNvGrpSpPr>
                <a:grpSpLocks/>
              </p:cNvGrpSpPr>
              <p:nvPr/>
            </p:nvGrpSpPr>
            <p:grpSpPr bwMode="auto">
              <a:xfrm>
                <a:off x="1824" y="1968"/>
                <a:ext cx="192" cy="192"/>
                <a:chOff x="1824" y="1584"/>
                <a:chExt cx="192" cy="192"/>
              </a:xfrm>
            </p:grpSpPr>
            <p:sp>
              <p:nvSpPr>
                <p:cNvPr id="134462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27" name="Oval 115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28" name="Group 116"/>
              <p:cNvGrpSpPr>
                <a:grpSpLocks/>
              </p:cNvGrpSpPr>
              <p:nvPr/>
            </p:nvGrpSpPr>
            <p:grpSpPr bwMode="auto">
              <a:xfrm>
                <a:off x="1824" y="2160"/>
                <a:ext cx="192" cy="192"/>
                <a:chOff x="1824" y="1584"/>
                <a:chExt cx="192" cy="192"/>
              </a:xfrm>
            </p:grpSpPr>
            <p:sp>
              <p:nvSpPr>
                <p:cNvPr id="134462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30" name="Oval 118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31" name="Group 119"/>
              <p:cNvGrpSpPr>
                <a:grpSpLocks/>
              </p:cNvGrpSpPr>
              <p:nvPr/>
            </p:nvGrpSpPr>
            <p:grpSpPr bwMode="auto">
              <a:xfrm>
                <a:off x="1632" y="1584"/>
                <a:ext cx="192" cy="192"/>
                <a:chOff x="1824" y="1584"/>
                <a:chExt cx="192" cy="192"/>
              </a:xfrm>
            </p:grpSpPr>
            <p:sp>
              <p:nvSpPr>
                <p:cNvPr id="134463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33" name="Oval 121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34" name="Group 122"/>
              <p:cNvGrpSpPr>
                <a:grpSpLocks/>
              </p:cNvGrpSpPr>
              <p:nvPr/>
            </p:nvGrpSpPr>
            <p:grpSpPr bwMode="auto">
              <a:xfrm>
                <a:off x="1632" y="1776"/>
                <a:ext cx="192" cy="192"/>
                <a:chOff x="1824" y="1584"/>
                <a:chExt cx="192" cy="192"/>
              </a:xfrm>
            </p:grpSpPr>
            <p:sp>
              <p:nvSpPr>
                <p:cNvPr id="13446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36" name="Oval 124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37" name="Group 125"/>
              <p:cNvGrpSpPr>
                <a:grpSpLocks/>
              </p:cNvGrpSpPr>
              <p:nvPr/>
            </p:nvGrpSpPr>
            <p:grpSpPr bwMode="auto">
              <a:xfrm>
                <a:off x="1632" y="1968"/>
                <a:ext cx="192" cy="192"/>
                <a:chOff x="1824" y="1584"/>
                <a:chExt cx="192" cy="192"/>
              </a:xfrm>
            </p:grpSpPr>
            <p:sp>
              <p:nvSpPr>
                <p:cNvPr id="134463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39" name="Oval 127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40" name="Group 128"/>
              <p:cNvGrpSpPr>
                <a:grpSpLocks/>
              </p:cNvGrpSpPr>
              <p:nvPr/>
            </p:nvGrpSpPr>
            <p:grpSpPr bwMode="auto">
              <a:xfrm>
                <a:off x="1632" y="2160"/>
                <a:ext cx="192" cy="192"/>
                <a:chOff x="1824" y="1584"/>
                <a:chExt cx="192" cy="192"/>
              </a:xfrm>
            </p:grpSpPr>
            <p:sp>
              <p:nvSpPr>
                <p:cNvPr id="1344641" name="Rectangle 129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42" name="Oval 130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43" name="Group 131"/>
              <p:cNvGrpSpPr>
                <a:grpSpLocks/>
              </p:cNvGrpSpPr>
              <p:nvPr/>
            </p:nvGrpSpPr>
            <p:grpSpPr bwMode="auto">
              <a:xfrm>
                <a:off x="1440" y="1584"/>
                <a:ext cx="192" cy="192"/>
                <a:chOff x="1824" y="1584"/>
                <a:chExt cx="192" cy="192"/>
              </a:xfrm>
            </p:grpSpPr>
            <p:sp>
              <p:nvSpPr>
                <p:cNvPr id="1344644" name="Rectangle 132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45" name="Oval 133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46" name="Group 134"/>
              <p:cNvGrpSpPr>
                <a:grpSpLocks/>
              </p:cNvGrpSpPr>
              <p:nvPr/>
            </p:nvGrpSpPr>
            <p:grpSpPr bwMode="auto">
              <a:xfrm>
                <a:off x="1440" y="1776"/>
                <a:ext cx="192" cy="192"/>
                <a:chOff x="1824" y="1584"/>
                <a:chExt cx="192" cy="192"/>
              </a:xfrm>
            </p:grpSpPr>
            <p:sp>
              <p:nvSpPr>
                <p:cNvPr id="1344647" name="Rectangle 135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48" name="Oval 136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49" name="Group 137"/>
              <p:cNvGrpSpPr>
                <a:grpSpLocks/>
              </p:cNvGrpSpPr>
              <p:nvPr/>
            </p:nvGrpSpPr>
            <p:grpSpPr bwMode="auto">
              <a:xfrm>
                <a:off x="1440" y="1968"/>
                <a:ext cx="192" cy="192"/>
                <a:chOff x="1824" y="1584"/>
                <a:chExt cx="192" cy="192"/>
              </a:xfrm>
            </p:grpSpPr>
            <p:sp>
              <p:nvSpPr>
                <p:cNvPr id="1344650" name="Rectangle 138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51" name="Oval 139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52" name="Group 140"/>
              <p:cNvGrpSpPr>
                <a:grpSpLocks/>
              </p:cNvGrpSpPr>
              <p:nvPr/>
            </p:nvGrpSpPr>
            <p:grpSpPr bwMode="auto">
              <a:xfrm>
                <a:off x="1440" y="2160"/>
                <a:ext cx="192" cy="192"/>
                <a:chOff x="1824" y="1584"/>
                <a:chExt cx="192" cy="192"/>
              </a:xfrm>
            </p:grpSpPr>
            <p:sp>
              <p:nvSpPr>
                <p:cNvPr id="1344653" name="Rectangle 141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54" name="Oval 142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55" name="Group 143"/>
              <p:cNvGrpSpPr>
                <a:grpSpLocks/>
              </p:cNvGrpSpPr>
              <p:nvPr/>
            </p:nvGrpSpPr>
            <p:grpSpPr bwMode="auto">
              <a:xfrm>
                <a:off x="1248" y="1584"/>
                <a:ext cx="192" cy="192"/>
                <a:chOff x="1824" y="1584"/>
                <a:chExt cx="192" cy="192"/>
              </a:xfrm>
            </p:grpSpPr>
            <p:sp>
              <p:nvSpPr>
                <p:cNvPr id="1344656" name="Rectangle 144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57" name="Oval 145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58" name="Group 146"/>
              <p:cNvGrpSpPr>
                <a:grpSpLocks/>
              </p:cNvGrpSpPr>
              <p:nvPr/>
            </p:nvGrpSpPr>
            <p:grpSpPr bwMode="auto">
              <a:xfrm>
                <a:off x="1248" y="1776"/>
                <a:ext cx="192" cy="192"/>
                <a:chOff x="1824" y="1584"/>
                <a:chExt cx="192" cy="192"/>
              </a:xfrm>
            </p:grpSpPr>
            <p:sp>
              <p:nvSpPr>
                <p:cNvPr id="1344659" name="Rectangle 147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60" name="Oval 148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61" name="Group 149"/>
              <p:cNvGrpSpPr>
                <a:grpSpLocks/>
              </p:cNvGrpSpPr>
              <p:nvPr/>
            </p:nvGrpSpPr>
            <p:grpSpPr bwMode="auto">
              <a:xfrm>
                <a:off x="1248" y="1968"/>
                <a:ext cx="192" cy="192"/>
                <a:chOff x="1824" y="1584"/>
                <a:chExt cx="192" cy="192"/>
              </a:xfrm>
            </p:grpSpPr>
            <p:sp>
              <p:nvSpPr>
                <p:cNvPr id="1344662" name="Rectangle 150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63" name="Oval 151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64" name="Group 152"/>
              <p:cNvGrpSpPr>
                <a:grpSpLocks/>
              </p:cNvGrpSpPr>
              <p:nvPr/>
            </p:nvGrpSpPr>
            <p:grpSpPr bwMode="auto">
              <a:xfrm>
                <a:off x="1248" y="2160"/>
                <a:ext cx="192" cy="192"/>
                <a:chOff x="1824" y="1584"/>
                <a:chExt cx="192" cy="192"/>
              </a:xfrm>
            </p:grpSpPr>
            <p:sp>
              <p:nvSpPr>
                <p:cNvPr id="1344665" name="Rectangle 153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66" name="Oval 154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67" name="Group 155"/>
              <p:cNvGrpSpPr>
                <a:grpSpLocks/>
              </p:cNvGrpSpPr>
              <p:nvPr/>
            </p:nvGrpSpPr>
            <p:grpSpPr bwMode="auto">
              <a:xfrm>
                <a:off x="1056" y="1584"/>
                <a:ext cx="192" cy="192"/>
                <a:chOff x="1824" y="1584"/>
                <a:chExt cx="192" cy="192"/>
              </a:xfrm>
            </p:grpSpPr>
            <p:sp>
              <p:nvSpPr>
                <p:cNvPr id="1344668" name="Rectangle 156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69" name="Oval 157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70" name="Group 158"/>
              <p:cNvGrpSpPr>
                <a:grpSpLocks/>
              </p:cNvGrpSpPr>
              <p:nvPr/>
            </p:nvGrpSpPr>
            <p:grpSpPr bwMode="auto">
              <a:xfrm>
                <a:off x="1056" y="1776"/>
                <a:ext cx="192" cy="192"/>
                <a:chOff x="1824" y="1584"/>
                <a:chExt cx="192" cy="192"/>
              </a:xfrm>
            </p:grpSpPr>
            <p:sp>
              <p:nvSpPr>
                <p:cNvPr id="1344671" name="Rectangle 159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72" name="Oval 160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73" name="Group 161"/>
              <p:cNvGrpSpPr>
                <a:grpSpLocks/>
              </p:cNvGrpSpPr>
              <p:nvPr/>
            </p:nvGrpSpPr>
            <p:grpSpPr bwMode="auto">
              <a:xfrm>
                <a:off x="1056" y="1968"/>
                <a:ext cx="192" cy="192"/>
                <a:chOff x="1824" y="1584"/>
                <a:chExt cx="192" cy="192"/>
              </a:xfrm>
            </p:grpSpPr>
            <p:sp>
              <p:nvSpPr>
                <p:cNvPr id="1344674" name="Rectangle 162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75" name="Oval 163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76" name="Group 164"/>
              <p:cNvGrpSpPr>
                <a:grpSpLocks/>
              </p:cNvGrpSpPr>
              <p:nvPr/>
            </p:nvGrpSpPr>
            <p:grpSpPr bwMode="auto">
              <a:xfrm>
                <a:off x="1056" y="2160"/>
                <a:ext cx="192" cy="192"/>
                <a:chOff x="1824" y="1584"/>
                <a:chExt cx="192" cy="192"/>
              </a:xfrm>
            </p:grpSpPr>
            <p:sp>
              <p:nvSpPr>
                <p:cNvPr id="1344677" name="Rectangle 165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78" name="Oval 166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79" name="Group 167"/>
              <p:cNvGrpSpPr>
                <a:grpSpLocks/>
              </p:cNvGrpSpPr>
              <p:nvPr/>
            </p:nvGrpSpPr>
            <p:grpSpPr bwMode="auto">
              <a:xfrm>
                <a:off x="864" y="1584"/>
                <a:ext cx="192" cy="192"/>
                <a:chOff x="1824" y="1584"/>
                <a:chExt cx="192" cy="192"/>
              </a:xfrm>
            </p:grpSpPr>
            <p:sp>
              <p:nvSpPr>
                <p:cNvPr id="1344680" name="Rectangle 168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81" name="Oval 169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82" name="Group 170"/>
              <p:cNvGrpSpPr>
                <a:grpSpLocks/>
              </p:cNvGrpSpPr>
              <p:nvPr/>
            </p:nvGrpSpPr>
            <p:grpSpPr bwMode="auto">
              <a:xfrm>
                <a:off x="864" y="1776"/>
                <a:ext cx="192" cy="192"/>
                <a:chOff x="1824" y="1584"/>
                <a:chExt cx="192" cy="192"/>
              </a:xfrm>
            </p:grpSpPr>
            <p:sp>
              <p:nvSpPr>
                <p:cNvPr id="1344683" name="Rectangle 171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84" name="Oval 172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85" name="Group 173"/>
              <p:cNvGrpSpPr>
                <a:grpSpLocks/>
              </p:cNvGrpSpPr>
              <p:nvPr/>
            </p:nvGrpSpPr>
            <p:grpSpPr bwMode="auto">
              <a:xfrm>
                <a:off x="864" y="1968"/>
                <a:ext cx="192" cy="192"/>
                <a:chOff x="1824" y="1584"/>
                <a:chExt cx="192" cy="192"/>
              </a:xfrm>
            </p:grpSpPr>
            <p:sp>
              <p:nvSpPr>
                <p:cNvPr id="1344686" name="Rectangle 174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87" name="Oval 175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88" name="Group 176"/>
              <p:cNvGrpSpPr>
                <a:grpSpLocks/>
              </p:cNvGrpSpPr>
              <p:nvPr/>
            </p:nvGrpSpPr>
            <p:grpSpPr bwMode="auto">
              <a:xfrm>
                <a:off x="864" y="2160"/>
                <a:ext cx="192" cy="192"/>
                <a:chOff x="1824" y="1584"/>
                <a:chExt cx="192" cy="192"/>
              </a:xfrm>
            </p:grpSpPr>
            <p:sp>
              <p:nvSpPr>
                <p:cNvPr id="1344689" name="Rectangle 177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90" name="Oval 178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91" name="Group 179"/>
              <p:cNvGrpSpPr>
                <a:grpSpLocks/>
              </p:cNvGrpSpPr>
              <p:nvPr/>
            </p:nvGrpSpPr>
            <p:grpSpPr bwMode="auto">
              <a:xfrm>
                <a:off x="672" y="1584"/>
                <a:ext cx="192" cy="192"/>
                <a:chOff x="1824" y="1584"/>
                <a:chExt cx="192" cy="192"/>
              </a:xfrm>
            </p:grpSpPr>
            <p:sp>
              <p:nvSpPr>
                <p:cNvPr id="1344692" name="Rectangle 180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93" name="Oval 181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94" name="Group 182"/>
              <p:cNvGrpSpPr>
                <a:grpSpLocks/>
              </p:cNvGrpSpPr>
              <p:nvPr/>
            </p:nvGrpSpPr>
            <p:grpSpPr bwMode="auto">
              <a:xfrm>
                <a:off x="672" y="1776"/>
                <a:ext cx="192" cy="192"/>
                <a:chOff x="1824" y="1584"/>
                <a:chExt cx="192" cy="192"/>
              </a:xfrm>
            </p:grpSpPr>
            <p:sp>
              <p:nvSpPr>
                <p:cNvPr id="1344695" name="Rectangle 183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96" name="Oval 184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697" name="Group 185"/>
              <p:cNvGrpSpPr>
                <a:grpSpLocks/>
              </p:cNvGrpSpPr>
              <p:nvPr/>
            </p:nvGrpSpPr>
            <p:grpSpPr bwMode="auto">
              <a:xfrm>
                <a:off x="672" y="1968"/>
                <a:ext cx="192" cy="192"/>
                <a:chOff x="1824" y="1584"/>
                <a:chExt cx="192" cy="192"/>
              </a:xfrm>
            </p:grpSpPr>
            <p:sp>
              <p:nvSpPr>
                <p:cNvPr id="1344698" name="Rectangle 186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699" name="Oval 187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00" name="Group 188"/>
              <p:cNvGrpSpPr>
                <a:grpSpLocks/>
              </p:cNvGrpSpPr>
              <p:nvPr/>
            </p:nvGrpSpPr>
            <p:grpSpPr bwMode="auto">
              <a:xfrm>
                <a:off x="672" y="2160"/>
                <a:ext cx="192" cy="192"/>
                <a:chOff x="1824" y="1584"/>
                <a:chExt cx="192" cy="192"/>
              </a:xfrm>
            </p:grpSpPr>
            <p:sp>
              <p:nvSpPr>
                <p:cNvPr id="1344701" name="Rectangle 189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02" name="Oval 190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03" name="Group 191"/>
              <p:cNvGrpSpPr>
                <a:grpSpLocks/>
              </p:cNvGrpSpPr>
              <p:nvPr/>
            </p:nvGrpSpPr>
            <p:grpSpPr bwMode="auto">
              <a:xfrm>
                <a:off x="480" y="1584"/>
                <a:ext cx="192" cy="192"/>
                <a:chOff x="1824" y="1584"/>
                <a:chExt cx="192" cy="192"/>
              </a:xfrm>
            </p:grpSpPr>
            <p:sp>
              <p:nvSpPr>
                <p:cNvPr id="1344704" name="Rectangle 192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05" name="Oval 193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06" name="Group 194"/>
              <p:cNvGrpSpPr>
                <a:grpSpLocks/>
              </p:cNvGrpSpPr>
              <p:nvPr/>
            </p:nvGrpSpPr>
            <p:grpSpPr bwMode="auto">
              <a:xfrm>
                <a:off x="480" y="1776"/>
                <a:ext cx="192" cy="192"/>
                <a:chOff x="1824" y="1584"/>
                <a:chExt cx="192" cy="192"/>
              </a:xfrm>
            </p:grpSpPr>
            <p:sp>
              <p:nvSpPr>
                <p:cNvPr id="1344707" name="Rectangle 195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08" name="Oval 196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09" name="Group 197"/>
              <p:cNvGrpSpPr>
                <a:grpSpLocks/>
              </p:cNvGrpSpPr>
              <p:nvPr/>
            </p:nvGrpSpPr>
            <p:grpSpPr bwMode="auto">
              <a:xfrm>
                <a:off x="480" y="1968"/>
                <a:ext cx="192" cy="192"/>
                <a:chOff x="1824" y="1584"/>
                <a:chExt cx="192" cy="192"/>
              </a:xfrm>
            </p:grpSpPr>
            <p:sp>
              <p:nvSpPr>
                <p:cNvPr id="1344710" name="Rectangle 198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11" name="Oval 199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12" name="Group 200"/>
              <p:cNvGrpSpPr>
                <a:grpSpLocks/>
              </p:cNvGrpSpPr>
              <p:nvPr/>
            </p:nvGrpSpPr>
            <p:grpSpPr bwMode="auto">
              <a:xfrm>
                <a:off x="480" y="2160"/>
                <a:ext cx="192" cy="192"/>
                <a:chOff x="1824" y="1584"/>
                <a:chExt cx="192" cy="192"/>
              </a:xfrm>
            </p:grpSpPr>
            <p:sp>
              <p:nvSpPr>
                <p:cNvPr id="1344713" name="Rectangle 201"/>
                <p:cNvSpPr>
                  <a:spLocks noChangeArrowheads="1"/>
                </p:cNvSpPr>
                <p:nvPr/>
              </p:nvSpPr>
              <p:spPr bwMode="auto">
                <a:xfrm>
                  <a:off x="1824" y="15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14" name="Oval 202"/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</p:grpSp>
        <p:sp>
          <p:nvSpPr>
            <p:cNvPr id="1344715" name="AutoShape 203"/>
            <p:cNvSpPr>
              <a:spLocks noChangeArrowheads="1"/>
            </p:cNvSpPr>
            <p:nvPr/>
          </p:nvSpPr>
          <p:spPr bwMode="auto">
            <a:xfrm>
              <a:off x="432" y="1393"/>
              <a:ext cx="529" cy="429"/>
            </a:xfrm>
            <a:prstGeom prst="rightArrow">
              <a:avLst>
                <a:gd name="adj1" fmla="val 50000"/>
                <a:gd name="adj2" fmla="val 30828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 dirty="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rPr>
                <a:t>load</a:t>
              </a:r>
            </a:p>
          </p:txBody>
        </p:sp>
      </p:grpSp>
      <p:grpSp>
        <p:nvGrpSpPr>
          <p:cNvPr id="1344716" name="Group 204"/>
          <p:cNvGrpSpPr>
            <a:grpSpLocks/>
          </p:cNvGrpSpPr>
          <p:nvPr/>
        </p:nvGrpSpPr>
        <p:grpSpPr bwMode="auto">
          <a:xfrm>
            <a:off x="3200400" y="2270125"/>
            <a:ext cx="3200400" cy="1571625"/>
            <a:chOff x="2016" y="1554"/>
            <a:chExt cx="2016" cy="990"/>
          </a:xfrm>
        </p:grpSpPr>
        <p:grpSp>
          <p:nvGrpSpPr>
            <p:cNvPr id="1344717" name="Group 205"/>
            <p:cNvGrpSpPr>
              <a:grpSpLocks/>
            </p:cNvGrpSpPr>
            <p:nvPr/>
          </p:nvGrpSpPr>
          <p:grpSpPr bwMode="auto">
            <a:xfrm>
              <a:off x="2496" y="1776"/>
              <a:ext cx="1536" cy="768"/>
              <a:chOff x="2016" y="1776"/>
              <a:chExt cx="1536" cy="768"/>
            </a:xfrm>
          </p:grpSpPr>
          <p:grpSp>
            <p:nvGrpSpPr>
              <p:cNvPr id="1344718" name="Group 206"/>
              <p:cNvGrpSpPr>
                <a:grpSpLocks/>
              </p:cNvGrpSpPr>
              <p:nvPr/>
            </p:nvGrpSpPr>
            <p:grpSpPr bwMode="auto">
              <a:xfrm>
                <a:off x="2016" y="1776"/>
                <a:ext cx="192" cy="192"/>
                <a:chOff x="2016" y="1776"/>
                <a:chExt cx="192" cy="192"/>
              </a:xfrm>
            </p:grpSpPr>
            <p:sp>
              <p:nvSpPr>
                <p:cNvPr id="1344719" name="Rectangle 207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20" name="Freeform 208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44721" name="Rectangle 209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44722" name="Group 210"/>
              <p:cNvGrpSpPr>
                <a:grpSpLocks/>
              </p:cNvGrpSpPr>
              <p:nvPr/>
            </p:nvGrpSpPr>
            <p:grpSpPr bwMode="auto">
              <a:xfrm>
                <a:off x="2016" y="1968"/>
                <a:ext cx="192" cy="192"/>
                <a:chOff x="2016" y="1776"/>
                <a:chExt cx="192" cy="192"/>
              </a:xfrm>
            </p:grpSpPr>
            <p:sp>
              <p:nvSpPr>
                <p:cNvPr id="1344723" name="Rectangle 211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24" name="Freeform 212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25" name="Group 213"/>
              <p:cNvGrpSpPr>
                <a:grpSpLocks/>
              </p:cNvGrpSpPr>
              <p:nvPr/>
            </p:nvGrpSpPr>
            <p:grpSpPr bwMode="auto">
              <a:xfrm>
                <a:off x="2016" y="2160"/>
                <a:ext cx="192" cy="192"/>
                <a:chOff x="2016" y="1776"/>
                <a:chExt cx="192" cy="192"/>
              </a:xfrm>
            </p:grpSpPr>
            <p:sp>
              <p:nvSpPr>
                <p:cNvPr id="1344726" name="Rectangle 214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27" name="Freeform 215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28" name="Group 216"/>
              <p:cNvGrpSpPr>
                <a:grpSpLocks/>
              </p:cNvGrpSpPr>
              <p:nvPr/>
            </p:nvGrpSpPr>
            <p:grpSpPr bwMode="auto">
              <a:xfrm>
                <a:off x="2016" y="2352"/>
                <a:ext cx="192" cy="192"/>
                <a:chOff x="2016" y="1776"/>
                <a:chExt cx="192" cy="192"/>
              </a:xfrm>
            </p:grpSpPr>
            <p:sp>
              <p:nvSpPr>
                <p:cNvPr id="1344729" name="Rectangle 217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30" name="Freeform 218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31" name="Group 219"/>
              <p:cNvGrpSpPr>
                <a:grpSpLocks/>
              </p:cNvGrpSpPr>
              <p:nvPr/>
            </p:nvGrpSpPr>
            <p:grpSpPr bwMode="auto">
              <a:xfrm>
                <a:off x="2208" y="1776"/>
                <a:ext cx="192" cy="192"/>
                <a:chOff x="2016" y="1776"/>
                <a:chExt cx="192" cy="192"/>
              </a:xfrm>
            </p:grpSpPr>
            <p:sp>
              <p:nvSpPr>
                <p:cNvPr id="1344732" name="Rectangle 220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33" name="Freeform 221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34" name="Group 222"/>
              <p:cNvGrpSpPr>
                <a:grpSpLocks/>
              </p:cNvGrpSpPr>
              <p:nvPr/>
            </p:nvGrpSpPr>
            <p:grpSpPr bwMode="auto">
              <a:xfrm>
                <a:off x="2208" y="1968"/>
                <a:ext cx="192" cy="192"/>
                <a:chOff x="2016" y="1776"/>
                <a:chExt cx="192" cy="192"/>
              </a:xfrm>
            </p:grpSpPr>
            <p:sp>
              <p:nvSpPr>
                <p:cNvPr id="1344735" name="Rectangle 223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36" name="Freeform 224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37" name="Group 225"/>
              <p:cNvGrpSpPr>
                <a:grpSpLocks/>
              </p:cNvGrpSpPr>
              <p:nvPr/>
            </p:nvGrpSpPr>
            <p:grpSpPr bwMode="auto">
              <a:xfrm>
                <a:off x="2208" y="2160"/>
                <a:ext cx="192" cy="192"/>
                <a:chOff x="2016" y="1776"/>
                <a:chExt cx="192" cy="192"/>
              </a:xfrm>
            </p:grpSpPr>
            <p:sp>
              <p:nvSpPr>
                <p:cNvPr id="1344738" name="Rectangle 226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39" name="Freeform 227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40" name="Group 228"/>
              <p:cNvGrpSpPr>
                <a:grpSpLocks/>
              </p:cNvGrpSpPr>
              <p:nvPr/>
            </p:nvGrpSpPr>
            <p:grpSpPr bwMode="auto">
              <a:xfrm>
                <a:off x="2208" y="2352"/>
                <a:ext cx="192" cy="192"/>
                <a:chOff x="2016" y="1776"/>
                <a:chExt cx="192" cy="192"/>
              </a:xfrm>
            </p:grpSpPr>
            <p:sp>
              <p:nvSpPr>
                <p:cNvPr id="1344741" name="Rectangle 229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42" name="Freeform 230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43" name="Group 231"/>
              <p:cNvGrpSpPr>
                <a:grpSpLocks/>
              </p:cNvGrpSpPr>
              <p:nvPr/>
            </p:nvGrpSpPr>
            <p:grpSpPr bwMode="auto">
              <a:xfrm>
                <a:off x="2400" y="1776"/>
                <a:ext cx="192" cy="192"/>
                <a:chOff x="2016" y="1776"/>
                <a:chExt cx="192" cy="192"/>
              </a:xfrm>
            </p:grpSpPr>
            <p:sp>
              <p:nvSpPr>
                <p:cNvPr id="1344744" name="Rectangle 232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45" name="Freeform 233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46" name="Group 234"/>
              <p:cNvGrpSpPr>
                <a:grpSpLocks/>
              </p:cNvGrpSpPr>
              <p:nvPr/>
            </p:nvGrpSpPr>
            <p:grpSpPr bwMode="auto">
              <a:xfrm>
                <a:off x="2400" y="1968"/>
                <a:ext cx="192" cy="192"/>
                <a:chOff x="2016" y="1776"/>
                <a:chExt cx="192" cy="192"/>
              </a:xfrm>
            </p:grpSpPr>
            <p:sp>
              <p:nvSpPr>
                <p:cNvPr id="1344747" name="Rectangle 23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48" name="Freeform 236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49" name="Group 237"/>
              <p:cNvGrpSpPr>
                <a:grpSpLocks/>
              </p:cNvGrpSpPr>
              <p:nvPr/>
            </p:nvGrpSpPr>
            <p:grpSpPr bwMode="auto">
              <a:xfrm>
                <a:off x="2400" y="2160"/>
                <a:ext cx="192" cy="192"/>
                <a:chOff x="2016" y="1776"/>
                <a:chExt cx="192" cy="192"/>
              </a:xfrm>
            </p:grpSpPr>
            <p:sp>
              <p:nvSpPr>
                <p:cNvPr id="1344750" name="Rectangle 238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51" name="Freeform 239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52" name="Group 240"/>
              <p:cNvGrpSpPr>
                <a:grpSpLocks/>
              </p:cNvGrpSpPr>
              <p:nvPr/>
            </p:nvGrpSpPr>
            <p:grpSpPr bwMode="auto">
              <a:xfrm>
                <a:off x="2400" y="2352"/>
                <a:ext cx="192" cy="192"/>
                <a:chOff x="2016" y="1776"/>
                <a:chExt cx="192" cy="192"/>
              </a:xfrm>
            </p:grpSpPr>
            <p:sp>
              <p:nvSpPr>
                <p:cNvPr id="1344753" name="Rectangle 241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54" name="Freeform 242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55" name="Group 243"/>
              <p:cNvGrpSpPr>
                <a:grpSpLocks/>
              </p:cNvGrpSpPr>
              <p:nvPr/>
            </p:nvGrpSpPr>
            <p:grpSpPr bwMode="auto">
              <a:xfrm>
                <a:off x="2592" y="1776"/>
                <a:ext cx="192" cy="192"/>
                <a:chOff x="2016" y="1776"/>
                <a:chExt cx="192" cy="192"/>
              </a:xfrm>
            </p:grpSpPr>
            <p:sp>
              <p:nvSpPr>
                <p:cNvPr id="1344756" name="Rectangle 244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57" name="Freeform 245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58" name="Group 246"/>
              <p:cNvGrpSpPr>
                <a:grpSpLocks/>
              </p:cNvGrpSpPr>
              <p:nvPr/>
            </p:nvGrpSpPr>
            <p:grpSpPr bwMode="auto">
              <a:xfrm>
                <a:off x="2592" y="1968"/>
                <a:ext cx="192" cy="192"/>
                <a:chOff x="2016" y="1776"/>
                <a:chExt cx="192" cy="192"/>
              </a:xfrm>
            </p:grpSpPr>
            <p:sp>
              <p:nvSpPr>
                <p:cNvPr id="1344759" name="Rectangle 247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60" name="Freeform 248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61" name="Group 249"/>
              <p:cNvGrpSpPr>
                <a:grpSpLocks/>
              </p:cNvGrpSpPr>
              <p:nvPr/>
            </p:nvGrpSpPr>
            <p:grpSpPr bwMode="auto">
              <a:xfrm>
                <a:off x="2592" y="2160"/>
                <a:ext cx="192" cy="192"/>
                <a:chOff x="2016" y="1776"/>
                <a:chExt cx="192" cy="192"/>
              </a:xfrm>
            </p:grpSpPr>
            <p:sp>
              <p:nvSpPr>
                <p:cNvPr id="1344762" name="Rectangle 250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63" name="Freeform 251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64" name="Group 252"/>
              <p:cNvGrpSpPr>
                <a:grpSpLocks/>
              </p:cNvGrpSpPr>
              <p:nvPr/>
            </p:nvGrpSpPr>
            <p:grpSpPr bwMode="auto">
              <a:xfrm>
                <a:off x="2592" y="2352"/>
                <a:ext cx="192" cy="192"/>
                <a:chOff x="2016" y="1776"/>
                <a:chExt cx="192" cy="192"/>
              </a:xfrm>
            </p:grpSpPr>
            <p:sp>
              <p:nvSpPr>
                <p:cNvPr id="1344765" name="Rectangle 253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66" name="Freeform 254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67" name="Group 255"/>
              <p:cNvGrpSpPr>
                <a:grpSpLocks/>
              </p:cNvGrpSpPr>
              <p:nvPr/>
            </p:nvGrpSpPr>
            <p:grpSpPr bwMode="auto">
              <a:xfrm>
                <a:off x="2784" y="1776"/>
                <a:ext cx="192" cy="192"/>
                <a:chOff x="2016" y="1776"/>
                <a:chExt cx="192" cy="192"/>
              </a:xfrm>
            </p:grpSpPr>
            <p:sp>
              <p:nvSpPr>
                <p:cNvPr id="1344768" name="Rectangle 256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69" name="Freeform 257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70" name="Group 258"/>
              <p:cNvGrpSpPr>
                <a:grpSpLocks/>
              </p:cNvGrpSpPr>
              <p:nvPr/>
            </p:nvGrpSpPr>
            <p:grpSpPr bwMode="auto">
              <a:xfrm>
                <a:off x="2784" y="1968"/>
                <a:ext cx="192" cy="192"/>
                <a:chOff x="2016" y="1776"/>
                <a:chExt cx="192" cy="192"/>
              </a:xfrm>
            </p:grpSpPr>
            <p:sp>
              <p:nvSpPr>
                <p:cNvPr id="1344771" name="Rectangle 259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72" name="Freeform 260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73" name="Group 261"/>
              <p:cNvGrpSpPr>
                <a:grpSpLocks/>
              </p:cNvGrpSpPr>
              <p:nvPr/>
            </p:nvGrpSpPr>
            <p:grpSpPr bwMode="auto">
              <a:xfrm>
                <a:off x="2784" y="2160"/>
                <a:ext cx="192" cy="192"/>
                <a:chOff x="2016" y="1776"/>
                <a:chExt cx="192" cy="192"/>
              </a:xfrm>
            </p:grpSpPr>
            <p:sp>
              <p:nvSpPr>
                <p:cNvPr id="1344774" name="Rectangle 262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75" name="Freeform 263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76" name="Group 264"/>
              <p:cNvGrpSpPr>
                <a:grpSpLocks/>
              </p:cNvGrpSpPr>
              <p:nvPr/>
            </p:nvGrpSpPr>
            <p:grpSpPr bwMode="auto">
              <a:xfrm>
                <a:off x="2784" y="2352"/>
                <a:ext cx="192" cy="192"/>
                <a:chOff x="2016" y="1776"/>
                <a:chExt cx="192" cy="192"/>
              </a:xfrm>
            </p:grpSpPr>
            <p:sp>
              <p:nvSpPr>
                <p:cNvPr id="1344777" name="Rectangle 26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78" name="Freeform 266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79" name="Group 267"/>
              <p:cNvGrpSpPr>
                <a:grpSpLocks/>
              </p:cNvGrpSpPr>
              <p:nvPr/>
            </p:nvGrpSpPr>
            <p:grpSpPr bwMode="auto">
              <a:xfrm>
                <a:off x="2976" y="1776"/>
                <a:ext cx="192" cy="192"/>
                <a:chOff x="2016" y="1776"/>
                <a:chExt cx="192" cy="192"/>
              </a:xfrm>
            </p:grpSpPr>
            <p:sp>
              <p:nvSpPr>
                <p:cNvPr id="1344780" name="Rectangle 268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81" name="Freeform 269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82" name="Group 270"/>
              <p:cNvGrpSpPr>
                <a:grpSpLocks/>
              </p:cNvGrpSpPr>
              <p:nvPr/>
            </p:nvGrpSpPr>
            <p:grpSpPr bwMode="auto">
              <a:xfrm>
                <a:off x="2976" y="1968"/>
                <a:ext cx="192" cy="192"/>
                <a:chOff x="2016" y="1776"/>
                <a:chExt cx="192" cy="192"/>
              </a:xfrm>
            </p:grpSpPr>
            <p:sp>
              <p:nvSpPr>
                <p:cNvPr id="1344783" name="Rectangle 271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84" name="Freeform 272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85" name="Group 273"/>
              <p:cNvGrpSpPr>
                <a:grpSpLocks/>
              </p:cNvGrpSpPr>
              <p:nvPr/>
            </p:nvGrpSpPr>
            <p:grpSpPr bwMode="auto">
              <a:xfrm>
                <a:off x="2976" y="2160"/>
                <a:ext cx="192" cy="192"/>
                <a:chOff x="2016" y="1776"/>
                <a:chExt cx="192" cy="192"/>
              </a:xfrm>
            </p:grpSpPr>
            <p:sp>
              <p:nvSpPr>
                <p:cNvPr id="1344786" name="Rectangle 274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87" name="Freeform 275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88" name="Group 276"/>
              <p:cNvGrpSpPr>
                <a:grpSpLocks/>
              </p:cNvGrpSpPr>
              <p:nvPr/>
            </p:nvGrpSpPr>
            <p:grpSpPr bwMode="auto">
              <a:xfrm>
                <a:off x="2976" y="2352"/>
                <a:ext cx="192" cy="192"/>
                <a:chOff x="2016" y="1776"/>
                <a:chExt cx="192" cy="192"/>
              </a:xfrm>
            </p:grpSpPr>
            <p:sp>
              <p:nvSpPr>
                <p:cNvPr id="1344789" name="Rectangle 277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90" name="Freeform 278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91" name="Group 279"/>
              <p:cNvGrpSpPr>
                <a:grpSpLocks/>
              </p:cNvGrpSpPr>
              <p:nvPr/>
            </p:nvGrpSpPr>
            <p:grpSpPr bwMode="auto">
              <a:xfrm>
                <a:off x="3168" y="1776"/>
                <a:ext cx="192" cy="192"/>
                <a:chOff x="2016" y="1776"/>
                <a:chExt cx="192" cy="192"/>
              </a:xfrm>
            </p:grpSpPr>
            <p:sp>
              <p:nvSpPr>
                <p:cNvPr id="1344792" name="Rectangle 280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93" name="Freeform 281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94" name="Group 282"/>
              <p:cNvGrpSpPr>
                <a:grpSpLocks/>
              </p:cNvGrpSpPr>
              <p:nvPr/>
            </p:nvGrpSpPr>
            <p:grpSpPr bwMode="auto">
              <a:xfrm>
                <a:off x="3168" y="1968"/>
                <a:ext cx="192" cy="192"/>
                <a:chOff x="2016" y="1776"/>
                <a:chExt cx="192" cy="192"/>
              </a:xfrm>
            </p:grpSpPr>
            <p:sp>
              <p:nvSpPr>
                <p:cNvPr id="1344795" name="Rectangle 283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96" name="Freeform 284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797" name="Group 285"/>
              <p:cNvGrpSpPr>
                <a:grpSpLocks/>
              </p:cNvGrpSpPr>
              <p:nvPr/>
            </p:nvGrpSpPr>
            <p:grpSpPr bwMode="auto">
              <a:xfrm>
                <a:off x="3168" y="2160"/>
                <a:ext cx="192" cy="192"/>
                <a:chOff x="2016" y="1776"/>
                <a:chExt cx="192" cy="192"/>
              </a:xfrm>
            </p:grpSpPr>
            <p:sp>
              <p:nvSpPr>
                <p:cNvPr id="1344798" name="Rectangle 286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799" name="Freeform 287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00" name="Group 288"/>
              <p:cNvGrpSpPr>
                <a:grpSpLocks/>
              </p:cNvGrpSpPr>
              <p:nvPr/>
            </p:nvGrpSpPr>
            <p:grpSpPr bwMode="auto">
              <a:xfrm>
                <a:off x="3168" y="2352"/>
                <a:ext cx="192" cy="192"/>
                <a:chOff x="2016" y="1776"/>
                <a:chExt cx="192" cy="192"/>
              </a:xfrm>
            </p:grpSpPr>
            <p:sp>
              <p:nvSpPr>
                <p:cNvPr id="1344801" name="Rectangle 289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02" name="Freeform 290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03" name="Group 291"/>
              <p:cNvGrpSpPr>
                <a:grpSpLocks/>
              </p:cNvGrpSpPr>
              <p:nvPr/>
            </p:nvGrpSpPr>
            <p:grpSpPr bwMode="auto">
              <a:xfrm>
                <a:off x="3360" y="1776"/>
                <a:ext cx="192" cy="192"/>
                <a:chOff x="2016" y="1776"/>
                <a:chExt cx="192" cy="192"/>
              </a:xfrm>
            </p:grpSpPr>
            <p:sp>
              <p:nvSpPr>
                <p:cNvPr id="1344804" name="Rectangle 292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05" name="Freeform 293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06" name="Group 294"/>
              <p:cNvGrpSpPr>
                <a:grpSpLocks/>
              </p:cNvGrpSpPr>
              <p:nvPr/>
            </p:nvGrpSpPr>
            <p:grpSpPr bwMode="auto">
              <a:xfrm>
                <a:off x="3360" y="1968"/>
                <a:ext cx="192" cy="192"/>
                <a:chOff x="2016" y="1776"/>
                <a:chExt cx="192" cy="192"/>
              </a:xfrm>
            </p:grpSpPr>
            <p:sp>
              <p:nvSpPr>
                <p:cNvPr id="1344807" name="Rectangle 295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08" name="Freeform 296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09" name="Group 297"/>
              <p:cNvGrpSpPr>
                <a:grpSpLocks/>
              </p:cNvGrpSpPr>
              <p:nvPr/>
            </p:nvGrpSpPr>
            <p:grpSpPr bwMode="auto">
              <a:xfrm>
                <a:off x="3360" y="2160"/>
                <a:ext cx="192" cy="192"/>
                <a:chOff x="2016" y="1776"/>
                <a:chExt cx="192" cy="192"/>
              </a:xfrm>
            </p:grpSpPr>
            <p:sp>
              <p:nvSpPr>
                <p:cNvPr id="1344810" name="Rectangle 298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11" name="Freeform 299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12" name="Group 300"/>
              <p:cNvGrpSpPr>
                <a:grpSpLocks/>
              </p:cNvGrpSpPr>
              <p:nvPr/>
            </p:nvGrpSpPr>
            <p:grpSpPr bwMode="auto">
              <a:xfrm>
                <a:off x="3360" y="2352"/>
                <a:ext cx="192" cy="192"/>
                <a:chOff x="2016" y="1776"/>
                <a:chExt cx="192" cy="192"/>
              </a:xfrm>
            </p:grpSpPr>
            <p:sp>
              <p:nvSpPr>
                <p:cNvPr id="1344813" name="Rectangle 301"/>
                <p:cNvSpPr>
                  <a:spLocks noChangeArrowheads="1"/>
                </p:cNvSpPr>
                <p:nvPr/>
              </p:nvSpPr>
              <p:spPr bwMode="auto">
                <a:xfrm>
                  <a:off x="2016" y="177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14" name="Freeform 302"/>
                <p:cNvSpPr>
                  <a:spLocks/>
                </p:cNvSpPr>
                <p:nvPr/>
              </p:nvSpPr>
              <p:spPr bwMode="auto">
                <a:xfrm>
                  <a:off x="2064" y="1824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</p:grpSp>
        <p:sp>
          <p:nvSpPr>
            <p:cNvPr id="1344815" name="AutoShape 303"/>
            <p:cNvSpPr>
              <a:spLocks noChangeArrowheads="1"/>
            </p:cNvSpPr>
            <p:nvPr/>
          </p:nvSpPr>
          <p:spPr bwMode="auto">
            <a:xfrm>
              <a:off x="2016" y="1554"/>
              <a:ext cx="481" cy="429"/>
            </a:xfrm>
            <a:prstGeom prst="rightArrow">
              <a:avLst>
                <a:gd name="adj1" fmla="val 50000"/>
                <a:gd name="adj2" fmla="val 2803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rPr>
                <a:t>mul</a:t>
              </a:r>
            </a:p>
          </p:txBody>
        </p:sp>
      </p:grpSp>
      <p:grpSp>
        <p:nvGrpSpPr>
          <p:cNvPr id="1344816" name="Group 304"/>
          <p:cNvGrpSpPr>
            <a:grpSpLocks/>
          </p:cNvGrpSpPr>
          <p:nvPr/>
        </p:nvGrpSpPr>
        <p:grpSpPr bwMode="auto">
          <a:xfrm>
            <a:off x="3200400" y="3489325"/>
            <a:ext cx="3200400" cy="1571625"/>
            <a:chOff x="2016" y="2322"/>
            <a:chExt cx="2016" cy="990"/>
          </a:xfrm>
        </p:grpSpPr>
        <p:grpSp>
          <p:nvGrpSpPr>
            <p:cNvPr id="1344817" name="Group 305"/>
            <p:cNvGrpSpPr>
              <a:grpSpLocks/>
            </p:cNvGrpSpPr>
            <p:nvPr/>
          </p:nvGrpSpPr>
          <p:grpSpPr bwMode="auto">
            <a:xfrm>
              <a:off x="2496" y="2544"/>
              <a:ext cx="1536" cy="768"/>
              <a:chOff x="2016" y="2544"/>
              <a:chExt cx="1536" cy="768"/>
            </a:xfrm>
          </p:grpSpPr>
          <p:grpSp>
            <p:nvGrpSpPr>
              <p:cNvPr id="1344818" name="Group 306"/>
              <p:cNvGrpSpPr>
                <a:grpSpLocks/>
              </p:cNvGrpSpPr>
              <p:nvPr/>
            </p:nvGrpSpPr>
            <p:grpSpPr bwMode="auto">
              <a:xfrm>
                <a:off x="2016" y="2544"/>
                <a:ext cx="192" cy="192"/>
                <a:chOff x="2016" y="2544"/>
                <a:chExt cx="192" cy="192"/>
              </a:xfrm>
            </p:grpSpPr>
            <p:sp>
              <p:nvSpPr>
                <p:cNvPr id="1344819" name="Rectangle 307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20" name="Freeform 308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44821" name="Rectangle 309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44822" name="Group 310"/>
              <p:cNvGrpSpPr>
                <a:grpSpLocks/>
              </p:cNvGrpSpPr>
              <p:nvPr/>
            </p:nvGrpSpPr>
            <p:grpSpPr bwMode="auto">
              <a:xfrm>
                <a:off x="2016" y="2736"/>
                <a:ext cx="192" cy="192"/>
                <a:chOff x="2016" y="2544"/>
                <a:chExt cx="192" cy="192"/>
              </a:xfrm>
            </p:grpSpPr>
            <p:sp>
              <p:nvSpPr>
                <p:cNvPr id="1344823" name="Rectangle 311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24" name="Freeform 312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25" name="Group 313"/>
              <p:cNvGrpSpPr>
                <a:grpSpLocks/>
              </p:cNvGrpSpPr>
              <p:nvPr/>
            </p:nvGrpSpPr>
            <p:grpSpPr bwMode="auto">
              <a:xfrm>
                <a:off x="2016" y="2928"/>
                <a:ext cx="192" cy="192"/>
                <a:chOff x="2016" y="2544"/>
                <a:chExt cx="192" cy="192"/>
              </a:xfrm>
            </p:grpSpPr>
            <p:sp>
              <p:nvSpPr>
                <p:cNvPr id="1344826" name="Rectangle 314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27" name="Freeform 315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28" name="Group 316"/>
              <p:cNvGrpSpPr>
                <a:grpSpLocks/>
              </p:cNvGrpSpPr>
              <p:nvPr/>
            </p:nvGrpSpPr>
            <p:grpSpPr bwMode="auto">
              <a:xfrm>
                <a:off x="2016" y="3120"/>
                <a:ext cx="192" cy="192"/>
                <a:chOff x="2016" y="2544"/>
                <a:chExt cx="192" cy="192"/>
              </a:xfrm>
            </p:grpSpPr>
            <p:sp>
              <p:nvSpPr>
                <p:cNvPr id="1344829" name="Rectangle 317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30" name="Freeform 318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31" name="Group 319"/>
              <p:cNvGrpSpPr>
                <a:grpSpLocks/>
              </p:cNvGrpSpPr>
              <p:nvPr/>
            </p:nvGrpSpPr>
            <p:grpSpPr bwMode="auto">
              <a:xfrm>
                <a:off x="2208" y="2544"/>
                <a:ext cx="192" cy="192"/>
                <a:chOff x="2016" y="2544"/>
                <a:chExt cx="192" cy="192"/>
              </a:xfrm>
            </p:grpSpPr>
            <p:sp>
              <p:nvSpPr>
                <p:cNvPr id="1344832" name="Rectangle 320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33" name="Freeform 321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34" name="Group 322"/>
              <p:cNvGrpSpPr>
                <a:grpSpLocks/>
              </p:cNvGrpSpPr>
              <p:nvPr/>
            </p:nvGrpSpPr>
            <p:grpSpPr bwMode="auto">
              <a:xfrm>
                <a:off x="2208" y="2736"/>
                <a:ext cx="192" cy="192"/>
                <a:chOff x="2016" y="2544"/>
                <a:chExt cx="192" cy="192"/>
              </a:xfrm>
            </p:grpSpPr>
            <p:sp>
              <p:nvSpPr>
                <p:cNvPr id="1344835" name="Rectangle 323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36" name="Freeform 324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37" name="Group 325"/>
              <p:cNvGrpSpPr>
                <a:grpSpLocks/>
              </p:cNvGrpSpPr>
              <p:nvPr/>
            </p:nvGrpSpPr>
            <p:grpSpPr bwMode="auto">
              <a:xfrm>
                <a:off x="2208" y="2928"/>
                <a:ext cx="192" cy="192"/>
                <a:chOff x="2016" y="2544"/>
                <a:chExt cx="192" cy="192"/>
              </a:xfrm>
            </p:grpSpPr>
            <p:sp>
              <p:nvSpPr>
                <p:cNvPr id="1344838" name="Rectangle 326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39" name="Freeform 327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40" name="Group 328"/>
              <p:cNvGrpSpPr>
                <a:grpSpLocks/>
              </p:cNvGrpSpPr>
              <p:nvPr/>
            </p:nvGrpSpPr>
            <p:grpSpPr bwMode="auto">
              <a:xfrm>
                <a:off x="2208" y="3120"/>
                <a:ext cx="192" cy="192"/>
                <a:chOff x="2016" y="2544"/>
                <a:chExt cx="192" cy="192"/>
              </a:xfrm>
            </p:grpSpPr>
            <p:sp>
              <p:nvSpPr>
                <p:cNvPr id="1344841" name="Rectangle 329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42" name="Freeform 330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43" name="Group 331"/>
              <p:cNvGrpSpPr>
                <a:grpSpLocks/>
              </p:cNvGrpSpPr>
              <p:nvPr/>
            </p:nvGrpSpPr>
            <p:grpSpPr bwMode="auto">
              <a:xfrm>
                <a:off x="2400" y="2544"/>
                <a:ext cx="192" cy="192"/>
                <a:chOff x="2016" y="2544"/>
                <a:chExt cx="192" cy="192"/>
              </a:xfrm>
            </p:grpSpPr>
            <p:sp>
              <p:nvSpPr>
                <p:cNvPr id="1344844" name="Rectangle 332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45" name="Freeform 333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46" name="Group 334"/>
              <p:cNvGrpSpPr>
                <a:grpSpLocks/>
              </p:cNvGrpSpPr>
              <p:nvPr/>
            </p:nvGrpSpPr>
            <p:grpSpPr bwMode="auto">
              <a:xfrm>
                <a:off x="2400" y="2736"/>
                <a:ext cx="192" cy="192"/>
                <a:chOff x="2016" y="2544"/>
                <a:chExt cx="192" cy="192"/>
              </a:xfrm>
            </p:grpSpPr>
            <p:sp>
              <p:nvSpPr>
                <p:cNvPr id="1344847" name="Rectangle 335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48" name="Freeform 336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49" name="Group 337"/>
              <p:cNvGrpSpPr>
                <a:grpSpLocks/>
              </p:cNvGrpSpPr>
              <p:nvPr/>
            </p:nvGrpSpPr>
            <p:grpSpPr bwMode="auto">
              <a:xfrm>
                <a:off x="2400" y="2928"/>
                <a:ext cx="192" cy="192"/>
                <a:chOff x="2016" y="2544"/>
                <a:chExt cx="192" cy="192"/>
              </a:xfrm>
            </p:grpSpPr>
            <p:sp>
              <p:nvSpPr>
                <p:cNvPr id="1344850" name="Rectangle 338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51" name="Freeform 339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52" name="Group 340"/>
              <p:cNvGrpSpPr>
                <a:grpSpLocks/>
              </p:cNvGrpSpPr>
              <p:nvPr/>
            </p:nvGrpSpPr>
            <p:grpSpPr bwMode="auto">
              <a:xfrm>
                <a:off x="2400" y="3120"/>
                <a:ext cx="192" cy="192"/>
                <a:chOff x="2016" y="2544"/>
                <a:chExt cx="192" cy="192"/>
              </a:xfrm>
            </p:grpSpPr>
            <p:sp>
              <p:nvSpPr>
                <p:cNvPr id="1344853" name="Rectangle 341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54" name="Freeform 342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55" name="Group 343"/>
              <p:cNvGrpSpPr>
                <a:grpSpLocks/>
              </p:cNvGrpSpPr>
              <p:nvPr/>
            </p:nvGrpSpPr>
            <p:grpSpPr bwMode="auto">
              <a:xfrm>
                <a:off x="2592" y="2544"/>
                <a:ext cx="192" cy="192"/>
                <a:chOff x="2016" y="2544"/>
                <a:chExt cx="192" cy="192"/>
              </a:xfrm>
            </p:grpSpPr>
            <p:sp>
              <p:nvSpPr>
                <p:cNvPr id="1344856" name="Rectangle 344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57" name="Freeform 345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58" name="Group 346"/>
              <p:cNvGrpSpPr>
                <a:grpSpLocks/>
              </p:cNvGrpSpPr>
              <p:nvPr/>
            </p:nvGrpSpPr>
            <p:grpSpPr bwMode="auto">
              <a:xfrm>
                <a:off x="2592" y="2736"/>
                <a:ext cx="192" cy="192"/>
                <a:chOff x="2016" y="2544"/>
                <a:chExt cx="192" cy="192"/>
              </a:xfrm>
            </p:grpSpPr>
            <p:sp>
              <p:nvSpPr>
                <p:cNvPr id="1344859" name="Rectangle 347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60" name="Freeform 348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61" name="Group 349"/>
              <p:cNvGrpSpPr>
                <a:grpSpLocks/>
              </p:cNvGrpSpPr>
              <p:nvPr/>
            </p:nvGrpSpPr>
            <p:grpSpPr bwMode="auto">
              <a:xfrm>
                <a:off x="2592" y="2928"/>
                <a:ext cx="192" cy="192"/>
                <a:chOff x="2016" y="2544"/>
                <a:chExt cx="192" cy="192"/>
              </a:xfrm>
            </p:grpSpPr>
            <p:sp>
              <p:nvSpPr>
                <p:cNvPr id="1344862" name="Rectangle 350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63" name="Freeform 351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64" name="Group 352"/>
              <p:cNvGrpSpPr>
                <a:grpSpLocks/>
              </p:cNvGrpSpPr>
              <p:nvPr/>
            </p:nvGrpSpPr>
            <p:grpSpPr bwMode="auto">
              <a:xfrm>
                <a:off x="2592" y="3120"/>
                <a:ext cx="192" cy="192"/>
                <a:chOff x="2016" y="2544"/>
                <a:chExt cx="192" cy="192"/>
              </a:xfrm>
            </p:grpSpPr>
            <p:sp>
              <p:nvSpPr>
                <p:cNvPr id="1344865" name="Rectangle 353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66" name="Freeform 354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67" name="Group 355"/>
              <p:cNvGrpSpPr>
                <a:grpSpLocks/>
              </p:cNvGrpSpPr>
              <p:nvPr/>
            </p:nvGrpSpPr>
            <p:grpSpPr bwMode="auto">
              <a:xfrm>
                <a:off x="2784" y="2544"/>
                <a:ext cx="192" cy="192"/>
                <a:chOff x="2016" y="2544"/>
                <a:chExt cx="192" cy="192"/>
              </a:xfrm>
            </p:grpSpPr>
            <p:sp>
              <p:nvSpPr>
                <p:cNvPr id="1344868" name="Rectangle 356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69" name="Freeform 357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70" name="Group 358"/>
              <p:cNvGrpSpPr>
                <a:grpSpLocks/>
              </p:cNvGrpSpPr>
              <p:nvPr/>
            </p:nvGrpSpPr>
            <p:grpSpPr bwMode="auto">
              <a:xfrm>
                <a:off x="2784" y="2736"/>
                <a:ext cx="192" cy="192"/>
                <a:chOff x="2016" y="2544"/>
                <a:chExt cx="192" cy="192"/>
              </a:xfrm>
            </p:grpSpPr>
            <p:sp>
              <p:nvSpPr>
                <p:cNvPr id="1344871" name="Rectangle 359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72" name="Freeform 360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73" name="Group 361"/>
              <p:cNvGrpSpPr>
                <a:grpSpLocks/>
              </p:cNvGrpSpPr>
              <p:nvPr/>
            </p:nvGrpSpPr>
            <p:grpSpPr bwMode="auto">
              <a:xfrm>
                <a:off x="2784" y="2928"/>
                <a:ext cx="192" cy="192"/>
                <a:chOff x="2016" y="2544"/>
                <a:chExt cx="192" cy="192"/>
              </a:xfrm>
            </p:grpSpPr>
            <p:sp>
              <p:nvSpPr>
                <p:cNvPr id="1344874" name="Rectangle 362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75" name="Freeform 363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76" name="Group 364"/>
              <p:cNvGrpSpPr>
                <a:grpSpLocks/>
              </p:cNvGrpSpPr>
              <p:nvPr/>
            </p:nvGrpSpPr>
            <p:grpSpPr bwMode="auto">
              <a:xfrm>
                <a:off x="2784" y="3120"/>
                <a:ext cx="192" cy="192"/>
                <a:chOff x="2016" y="2544"/>
                <a:chExt cx="192" cy="192"/>
              </a:xfrm>
            </p:grpSpPr>
            <p:sp>
              <p:nvSpPr>
                <p:cNvPr id="1344877" name="Rectangle 365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78" name="Freeform 366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79" name="Group 367"/>
              <p:cNvGrpSpPr>
                <a:grpSpLocks/>
              </p:cNvGrpSpPr>
              <p:nvPr/>
            </p:nvGrpSpPr>
            <p:grpSpPr bwMode="auto">
              <a:xfrm>
                <a:off x="2976" y="2544"/>
                <a:ext cx="192" cy="192"/>
                <a:chOff x="2016" y="2544"/>
                <a:chExt cx="192" cy="192"/>
              </a:xfrm>
            </p:grpSpPr>
            <p:sp>
              <p:nvSpPr>
                <p:cNvPr id="1344880" name="Rectangle 368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81" name="Freeform 369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82" name="Group 370"/>
              <p:cNvGrpSpPr>
                <a:grpSpLocks/>
              </p:cNvGrpSpPr>
              <p:nvPr/>
            </p:nvGrpSpPr>
            <p:grpSpPr bwMode="auto">
              <a:xfrm>
                <a:off x="2976" y="2736"/>
                <a:ext cx="192" cy="192"/>
                <a:chOff x="2016" y="2544"/>
                <a:chExt cx="192" cy="192"/>
              </a:xfrm>
            </p:grpSpPr>
            <p:sp>
              <p:nvSpPr>
                <p:cNvPr id="1344883" name="Rectangle 371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84" name="Freeform 372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85" name="Group 373"/>
              <p:cNvGrpSpPr>
                <a:grpSpLocks/>
              </p:cNvGrpSpPr>
              <p:nvPr/>
            </p:nvGrpSpPr>
            <p:grpSpPr bwMode="auto">
              <a:xfrm>
                <a:off x="2976" y="2928"/>
                <a:ext cx="192" cy="192"/>
                <a:chOff x="2016" y="2544"/>
                <a:chExt cx="192" cy="192"/>
              </a:xfrm>
            </p:grpSpPr>
            <p:sp>
              <p:nvSpPr>
                <p:cNvPr id="1344886" name="Rectangle 374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87" name="Freeform 375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88" name="Group 376"/>
              <p:cNvGrpSpPr>
                <a:grpSpLocks/>
              </p:cNvGrpSpPr>
              <p:nvPr/>
            </p:nvGrpSpPr>
            <p:grpSpPr bwMode="auto">
              <a:xfrm>
                <a:off x="2976" y="3120"/>
                <a:ext cx="192" cy="192"/>
                <a:chOff x="2016" y="2544"/>
                <a:chExt cx="192" cy="192"/>
              </a:xfrm>
            </p:grpSpPr>
            <p:sp>
              <p:nvSpPr>
                <p:cNvPr id="1344889" name="Rectangle 377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90" name="Freeform 378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91" name="Group 379"/>
              <p:cNvGrpSpPr>
                <a:grpSpLocks/>
              </p:cNvGrpSpPr>
              <p:nvPr/>
            </p:nvGrpSpPr>
            <p:grpSpPr bwMode="auto">
              <a:xfrm>
                <a:off x="3168" y="2544"/>
                <a:ext cx="192" cy="192"/>
                <a:chOff x="2016" y="2544"/>
                <a:chExt cx="192" cy="192"/>
              </a:xfrm>
            </p:grpSpPr>
            <p:sp>
              <p:nvSpPr>
                <p:cNvPr id="1344892" name="Rectangle 380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93" name="Freeform 381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94" name="Group 382"/>
              <p:cNvGrpSpPr>
                <a:grpSpLocks/>
              </p:cNvGrpSpPr>
              <p:nvPr/>
            </p:nvGrpSpPr>
            <p:grpSpPr bwMode="auto">
              <a:xfrm>
                <a:off x="3168" y="2736"/>
                <a:ext cx="192" cy="192"/>
                <a:chOff x="2016" y="2544"/>
                <a:chExt cx="192" cy="192"/>
              </a:xfrm>
            </p:grpSpPr>
            <p:sp>
              <p:nvSpPr>
                <p:cNvPr id="1344895" name="Rectangle 383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96" name="Freeform 384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897" name="Group 385"/>
              <p:cNvGrpSpPr>
                <a:grpSpLocks/>
              </p:cNvGrpSpPr>
              <p:nvPr/>
            </p:nvGrpSpPr>
            <p:grpSpPr bwMode="auto">
              <a:xfrm>
                <a:off x="3168" y="2928"/>
                <a:ext cx="192" cy="192"/>
                <a:chOff x="2016" y="2544"/>
                <a:chExt cx="192" cy="192"/>
              </a:xfrm>
            </p:grpSpPr>
            <p:sp>
              <p:nvSpPr>
                <p:cNvPr id="1344898" name="Rectangle 386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899" name="Freeform 387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00" name="Group 388"/>
              <p:cNvGrpSpPr>
                <a:grpSpLocks/>
              </p:cNvGrpSpPr>
              <p:nvPr/>
            </p:nvGrpSpPr>
            <p:grpSpPr bwMode="auto">
              <a:xfrm>
                <a:off x="3168" y="3120"/>
                <a:ext cx="192" cy="192"/>
                <a:chOff x="2016" y="2544"/>
                <a:chExt cx="192" cy="192"/>
              </a:xfrm>
            </p:grpSpPr>
            <p:sp>
              <p:nvSpPr>
                <p:cNvPr id="1344901" name="Rectangle 389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02" name="Freeform 390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03" name="Group 391"/>
              <p:cNvGrpSpPr>
                <a:grpSpLocks/>
              </p:cNvGrpSpPr>
              <p:nvPr/>
            </p:nvGrpSpPr>
            <p:grpSpPr bwMode="auto">
              <a:xfrm>
                <a:off x="3360" y="2544"/>
                <a:ext cx="192" cy="192"/>
                <a:chOff x="2016" y="2544"/>
                <a:chExt cx="192" cy="192"/>
              </a:xfrm>
            </p:grpSpPr>
            <p:sp>
              <p:nvSpPr>
                <p:cNvPr id="1344904" name="Rectangle 392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05" name="Freeform 393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06" name="Group 394"/>
              <p:cNvGrpSpPr>
                <a:grpSpLocks/>
              </p:cNvGrpSpPr>
              <p:nvPr/>
            </p:nvGrpSpPr>
            <p:grpSpPr bwMode="auto">
              <a:xfrm>
                <a:off x="3360" y="2736"/>
                <a:ext cx="192" cy="192"/>
                <a:chOff x="2016" y="2544"/>
                <a:chExt cx="192" cy="192"/>
              </a:xfrm>
            </p:grpSpPr>
            <p:sp>
              <p:nvSpPr>
                <p:cNvPr id="1344907" name="Rectangle 395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08" name="Freeform 396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09" name="Group 397"/>
              <p:cNvGrpSpPr>
                <a:grpSpLocks/>
              </p:cNvGrpSpPr>
              <p:nvPr/>
            </p:nvGrpSpPr>
            <p:grpSpPr bwMode="auto">
              <a:xfrm>
                <a:off x="3360" y="2928"/>
                <a:ext cx="192" cy="192"/>
                <a:chOff x="2016" y="2544"/>
                <a:chExt cx="192" cy="192"/>
              </a:xfrm>
            </p:grpSpPr>
            <p:sp>
              <p:nvSpPr>
                <p:cNvPr id="1344910" name="Rectangle 398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11" name="Freeform 399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12" name="Group 400"/>
              <p:cNvGrpSpPr>
                <a:grpSpLocks/>
              </p:cNvGrpSpPr>
              <p:nvPr/>
            </p:nvGrpSpPr>
            <p:grpSpPr bwMode="auto">
              <a:xfrm>
                <a:off x="3360" y="3120"/>
                <a:ext cx="192" cy="192"/>
                <a:chOff x="2016" y="2544"/>
                <a:chExt cx="192" cy="192"/>
              </a:xfrm>
            </p:grpSpPr>
            <p:sp>
              <p:nvSpPr>
                <p:cNvPr id="1344913" name="Rectangle 401"/>
                <p:cNvSpPr>
                  <a:spLocks noChangeArrowheads="1"/>
                </p:cNvSpPr>
                <p:nvPr/>
              </p:nvSpPr>
              <p:spPr bwMode="auto">
                <a:xfrm>
                  <a:off x="2016" y="254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14" name="Freeform 402"/>
                <p:cNvSpPr>
                  <a:spLocks/>
                </p:cNvSpPr>
                <p:nvPr/>
              </p:nvSpPr>
              <p:spPr bwMode="auto">
                <a:xfrm>
                  <a:off x="2064" y="2592"/>
                  <a:ext cx="96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48" y="0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96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48" y="0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966FF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</p:grpSp>
        <p:sp>
          <p:nvSpPr>
            <p:cNvPr id="1344915" name="AutoShape 403"/>
            <p:cNvSpPr>
              <a:spLocks noChangeArrowheads="1"/>
            </p:cNvSpPr>
            <p:nvPr/>
          </p:nvSpPr>
          <p:spPr bwMode="auto">
            <a:xfrm>
              <a:off x="2016" y="2322"/>
              <a:ext cx="481" cy="429"/>
            </a:xfrm>
            <a:prstGeom prst="rightArrow">
              <a:avLst>
                <a:gd name="adj1" fmla="val 50000"/>
                <a:gd name="adj2" fmla="val 2803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rPr>
                <a:t>mul</a:t>
              </a:r>
            </a:p>
          </p:txBody>
        </p:sp>
      </p:grpSp>
      <p:grpSp>
        <p:nvGrpSpPr>
          <p:cNvPr id="1344916" name="Group 404"/>
          <p:cNvGrpSpPr>
            <a:grpSpLocks/>
          </p:cNvGrpSpPr>
          <p:nvPr/>
        </p:nvGrpSpPr>
        <p:grpSpPr bwMode="auto">
          <a:xfrm>
            <a:off x="5638800" y="2651125"/>
            <a:ext cx="3200400" cy="1495425"/>
            <a:chOff x="3552" y="1794"/>
            <a:chExt cx="2016" cy="942"/>
          </a:xfrm>
        </p:grpSpPr>
        <p:grpSp>
          <p:nvGrpSpPr>
            <p:cNvPr id="1344917" name="Group 405"/>
            <p:cNvGrpSpPr>
              <a:grpSpLocks/>
            </p:cNvGrpSpPr>
            <p:nvPr/>
          </p:nvGrpSpPr>
          <p:grpSpPr bwMode="auto">
            <a:xfrm>
              <a:off x="4032" y="1968"/>
              <a:ext cx="1536" cy="768"/>
              <a:chOff x="3552" y="1968"/>
              <a:chExt cx="1536" cy="768"/>
            </a:xfrm>
          </p:grpSpPr>
          <p:sp>
            <p:nvSpPr>
              <p:cNvPr id="1344918" name="Rectangle 406"/>
              <p:cNvSpPr>
                <a:spLocks noChangeArrowheads="1"/>
              </p:cNvSpPr>
              <p:nvPr/>
            </p:nvSpPr>
            <p:spPr bwMode="auto">
              <a:xfrm>
                <a:off x="3552" y="1968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44919" name="Group 407"/>
              <p:cNvGrpSpPr>
                <a:grpSpLocks/>
              </p:cNvGrpSpPr>
              <p:nvPr/>
            </p:nvGrpSpPr>
            <p:grpSpPr bwMode="auto">
              <a:xfrm>
                <a:off x="3552" y="1968"/>
                <a:ext cx="192" cy="192"/>
                <a:chOff x="3552" y="1968"/>
                <a:chExt cx="192" cy="192"/>
              </a:xfrm>
            </p:grpSpPr>
            <p:sp>
              <p:nvSpPr>
                <p:cNvPr id="1344920" name="Rectangle 408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21" name="Rectangle 409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22" name="Group 410"/>
              <p:cNvGrpSpPr>
                <a:grpSpLocks/>
              </p:cNvGrpSpPr>
              <p:nvPr/>
            </p:nvGrpSpPr>
            <p:grpSpPr bwMode="auto">
              <a:xfrm>
                <a:off x="3552" y="2160"/>
                <a:ext cx="192" cy="192"/>
                <a:chOff x="3552" y="1968"/>
                <a:chExt cx="192" cy="192"/>
              </a:xfrm>
            </p:grpSpPr>
            <p:sp>
              <p:nvSpPr>
                <p:cNvPr id="1344923" name="Rectangle 411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24" name="Rectangle 412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25" name="Group 413"/>
              <p:cNvGrpSpPr>
                <a:grpSpLocks/>
              </p:cNvGrpSpPr>
              <p:nvPr/>
            </p:nvGrpSpPr>
            <p:grpSpPr bwMode="auto">
              <a:xfrm>
                <a:off x="3552" y="2352"/>
                <a:ext cx="192" cy="192"/>
                <a:chOff x="3552" y="1968"/>
                <a:chExt cx="192" cy="192"/>
              </a:xfrm>
            </p:grpSpPr>
            <p:sp>
              <p:nvSpPr>
                <p:cNvPr id="1344926" name="Rectangle 414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27" name="Rectangle 415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28" name="Group 416"/>
              <p:cNvGrpSpPr>
                <a:grpSpLocks/>
              </p:cNvGrpSpPr>
              <p:nvPr/>
            </p:nvGrpSpPr>
            <p:grpSpPr bwMode="auto">
              <a:xfrm>
                <a:off x="3552" y="2544"/>
                <a:ext cx="192" cy="192"/>
                <a:chOff x="3552" y="1968"/>
                <a:chExt cx="192" cy="192"/>
              </a:xfrm>
            </p:grpSpPr>
            <p:sp>
              <p:nvSpPr>
                <p:cNvPr id="1344929" name="Rectangle 417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30" name="Rectangle 418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31" name="Group 419"/>
              <p:cNvGrpSpPr>
                <a:grpSpLocks/>
              </p:cNvGrpSpPr>
              <p:nvPr/>
            </p:nvGrpSpPr>
            <p:grpSpPr bwMode="auto">
              <a:xfrm>
                <a:off x="3744" y="1968"/>
                <a:ext cx="192" cy="192"/>
                <a:chOff x="3552" y="1968"/>
                <a:chExt cx="192" cy="192"/>
              </a:xfrm>
            </p:grpSpPr>
            <p:sp>
              <p:nvSpPr>
                <p:cNvPr id="1344932" name="Rectangle 420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33" name="Rectangle 421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34" name="Group 422"/>
              <p:cNvGrpSpPr>
                <a:grpSpLocks/>
              </p:cNvGrpSpPr>
              <p:nvPr/>
            </p:nvGrpSpPr>
            <p:grpSpPr bwMode="auto">
              <a:xfrm>
                <a:off x="3744" y="2160"/>
                <a:ext cx="192" cy="192"/>
                <a:chOff x="3552" y="1968"/>
                <a:chExt cx="192" cy="192"/>
              </a:xfrm>
            </p:grpSpPr>
            <p:sp>
              <p:nvSpPr>
                <p:cNvPr id="1344935" name="Rectangle 423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36" name="Rectangle 424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37" name="Group 425"/>
              <p:cNvGrpSpPr>
                <a:grpSpLocks/>
              </p:cNvGrpSpPr>
              <p:nvPr/>
            </p:nvGrpSpPr>
            <p:grpSpPr bwMode="auto">
              <a:xfrm>
                <a:off x="3744" y="2352"/>
                <a:ext cx="192" cy="192"/>
                <a:chOff x="3552" y="1968"/>
                <a:chExt cx="192" cy="192"/>
              </a:xfrm>
            </p:grpSpPr>
            <p:sp>
              <p:nvSpPr>
                <p:cNvPr id="1344938" name="Rectangle 426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39" name="Rectangle 427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40" name="Group 428"/>
              <p:cNvGrpSpPr>
                <a:grpSpLocks/>
              </p:cNvGrpSpPr>
              <p:nvPr/>
            </p:nvGrpSpPr>
            <p:grpSpPr bwMode="auto">
              <a:xfrm>
                <a:off x="3744" y="2544"/>
                <a:ext cx="192" cy="192"/>
                <a:chOff x="3552" y="1968"/>
                <a:chExt cx="192" cy="192"/>
              </a:xfrm>
            </p:grpSpPr>
            <p:sp>
              <p:nvSpPr>
                <p:cNvPr id="1344941" name="Rectangle 429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42" name="Rectangle 430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43" name="Group 431"/>
              <p:cNvGrpSpPr>
                <a:grpSpLocks/>
              </p:cNvGrpSpPr>
              <p:nvPr/>
            </p:nvGrpSpPr>
            <p:grpSpPr bwMode="auto">
              <a:xfrm>
                <a:off x="3936" y="1968"/>
                <a:ext cx="192" cy="192"/>
                <a:chOff x="3552" y="1968"/>
                <a:chExt cx="192" cy="192"/>
              </a:xfrm>
            </p:grpSpPr>
            <p:sp>
              <p:nvSpPr>
                <p:cNvPr id="1344944" name="Rectangle 432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45" name="Rectangle 433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46" name="Group 434"/>
              <p:cNvGrpSpPr>
                <a:grpSpLocks/>
              </p:cNvGrpSpPr>
              <p:nvPr/>
            </p:nvGrpSpPr>
            <p:grpSpPr bwMode="auto">
              <a:xfrm>
                <a:off x="3936" y="2160"/>
                <a:ext cx="192" cy="192"/>
                <a:chOff x="3552" y="1968"/>
                <a:chExt cx="192" cy="192"/>
              </a:xfrm>
            </p:grpSpPr>
            <p:sp>
              <p:nvSpPr>
                <p:cNvPr id="1344947" name="Rectangle 435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48" name="Rectangle 436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49" name="Group 437"/>
              <p:cNvGrpSpPr>
                <a:grpSpLocks/>
              </p:cNvGrpSpPr>
              <p:nvPr/>
            </p:nvGrpSpPr>
            <p:grpSpPr bwMode="auto">
              <a:xfrm>
                <a:off x="3936" y="2352"/>
                <a:ext cx="192" cy="192"/>
                <a:chOff x="3552" y="1968"/>
                <a:chExt cx="192" cy="192"/>
              </a:xfrm>
            </p:grpSpPr>
            <p:sp>
              <p:nvSpPr>
                <p:cNvPr id="1344950" name="Rectangle 438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51" name="Rectangle 439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52" name="Group 440"/>
              <p:cNvGrpSpPr>
                <a:grpSpLocks/>
              </p:cNvGrpSpPr>
              <p:nvPr/>
            </p:nvGrpSpPr>
            <p:grpSpPr bwMode="auto">
              <a:xfrm>
                <a:off x="3936" y="2544"/>
                <a:ext cx="192" cy="192"/>
                <a:chOff x="3552" y="1968"/>
                <a:chExt cx="192" cy="192"/>
              </a:xfrm>
            </p:grpSpPr>
            <p:sp>
              <p:nvSpPr>
                <p:cNvPr id="1344953" name="Rectangle 441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54" name="Rectangle 442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55" name="Group 443"/>
              <p:cNvGrpSpPr>
                <a:grpSpLocks/>
              </p:cNvGrpSpPr>
              <p:nvPr/>
            </p:nvGrpSpPr>
            <p:grpSpPr bwMode="auto">
              <a:xfrm>
                <a:off x="4128" y="1968"/>
                <a:ext cx="192" cy="192"/>
                <a:chOff x="3552" y="1968"/>
                <a:chExt cx="192" cy="192"/>
              </a:xfrm>
            </p:grpSpPr>
            <p:sp>
              <p:nvSpPr>
                <p:cNvPr id="1344956" name="Rectangle 444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57" name="Rectangle 445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58" name="Group 446"/>
              <p:cNvGrpSpPr>
                <a:grpSpLocks/>
              </p:cNvGrpSpPr>
              <p:nvPr/>
            </p:nvGrpSpPr>
            <p:grpSpPr bwMode="auto">
              <a:xfrm>
                <a:off x="4128" y="2160"/>
                <a:ext cx="192" cy="192"/>
                <a:chOff x="3552" y="1968"/>
                <a:chExt cx="192" cy="192"/>
              </a:xfrm>
            </p:grpSpPr>
            <p:sp>
              <p:nvSpPr>
                <p:cNvPr id="1344959" name="Rectangle 447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60" name="Rectangle 448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61" name="Group 449"/>
              <p:cNvGrpSpPr>
                <a:grpSpLocks/>
              </p:cNvGrpSpPr>
              <p:nvPr/>
            </p:nvGrpSpPr>
            <p:grpSpPr bwMode="auto">
              <a:xfrm>
                <a:off x="4128" y="2352"/>
                <a:ext cx="192" cy="192"/>
                <a:chOff x="3552" y="1968"/>
                <a:chExt cx="192" cy="192"/>
              </a:xfrm>
            </p:grpSpPr>
            <p:sp>
              <p:nvSpPr>
                <p:cNvPr id="1344962" name="Rectangle 450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63" name="Rectangle 451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64" name="Group 452"/>
              <p:cNvGrpSpPr>
                <a:grpSpLocks/>
              </p:cNvGrpSpPr>
              <p:nvPr/>
            </p:nvGrpSpPr>
            <p:grpSpPr bwMode="auto">
              <a:xfrm>
                <a:off x="4128" y="2544"/>
                <a:ext cx="192" cy="192"/>
                <a:chOff x="3552" y="1968"/>
                <a:chExt cx="192" cy="192"/>
              </a:xfrm>
            </p:grpSpPr>
            <p:sp>
              <p:nvSpPr>
                <p:cNvPr id="1344965" name="Rectangle 453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66" name="Rectangle 454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67" name="Group 455"/>
              <p:cNvGrpSpPr>
                <a:grpSpLocks/>
              </p:cNvGrpSpPr>
              <p:nvPr/>
            </p:nvGrpSpPr>
            <p:grpSpPr bwMode="auto">
              <a:xfrm>
                <a:off x="4320" y="1968"/>
                <a:ext cx="192" cy="192"/>
                <a:chOff x="3552" y="1968"/>
                <a:chExt cx="192" cy="192"/>
              </a:xfrm>
            </p:grpSpPr>
            <p:sp>
              <p:nvSpPr>
                <p:cNvPr id="1344968" name="Rectangle 456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69" name="Rectangle 457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70" name="Group 458"/>
              <p:cNvGrpSpPr>
                <a:grpSpLocks/>
              </p:cNvGrpSpPr>
              <p:nvPr/>
            </p:nvGrpSpPr>
            <p:grpSpPr bwMode="auto">
              <a:xfrm>
                <a:off x="4320" y="2160"/>
                <a:ext cx="192" cy="192"/>
                <a:chOff x="3552" y="1968"/>
                <a:chExt cx="192" cy="192"/>
              </a:xfrm>
            </p:grpSpPr>
            <p:sp>
              <p:nvSpPr>
                <p:cNvPr id="1344971" name="Rectangle 459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72" name="Rectangle 460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73" name="Group 461"/>
              <p:cNvGrpSpPr>
                <a:grpSpLocks/>
              </p:cNvGrpSpPr>
              <p:nvPr/>
            </p:nvGrpSpPr>
            <p:grpSpPr bwMode="auto">
              <a:xfrm>
                <a:off x="4320" y="2352"/>
                <a:ext cx="192" cy="192"/>
                <a:chOff x="3552" y="1968"/>
                <a:chExt cx="192" cy="192"/>
              </a:xfrm>
            </p:grpSpPr>
            <p:sp>
              <p:nvSpPr>
                <p:cNvPr id="1344974" name="Rectangle 462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75" name="Rectangle 463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76" name="Group 464"/>
              <p:cNvGrpSpPr>
                <a:grpSpLocks/>
              </p:cNvGrpSpPr>
              <p:nvPr/>
            </p:nvGrpSpPr>
            <p:grpSpPr bwMode="auto">
              <a:xfrm>
                <a:off x="4320" y="2544"/>
                <a:ext cx="192" cy="192"/>
                <a:chOff x="3552" y="1968"/>
                <a:chExt cx="192" cy="192"/>
              </a:xfrm>
            </p:grpSpPr>
            <p:sp>
              <p:nvSpPr>
                <p:cNvPr id="1344977" name="Rectangle 465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78" name="Rectangle 466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79" name="Group 467"/>
              <p:cNvGrpSpPr>
                <a:grpSpLocks/>
              </p:cNvGrpSpPr>
              <p:nvPr/>
            </p:nvGrpSpPr>
            <p:grpSpPr bwMode="auto">
              <a:xfrm>
                <a:off x="4512" y="1968"/>
                <a:ext cx="192" cy="192"/>
                <a:chOff x="3552" y="1968"/>
                <a:chExt cx="192" cy="192"/>
              </a:xfrm>
            </p:grpSpPr>
            <p:sp>
              <p:nvSpPr>
                <p:cNvPr id="1344980" name="Rectangle 468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81" name="Rectangle 469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82" name="Group 470"/>
              <p:cNvGrpSpPr>
                <a:grpSpLocks/>
              </p:cNvGrpSpPr>
              <p:nvPr/>
            </p:nvGrpSpPr>
            <p:grpSpPr bwMode="auto">
              <a:xfrm>
                <a:off x="4512" y="2160"/>
                <a:ext cx="192" cy="192"/>
                <a:chOff x="3552" y="1968"/>
                <a:chExt cx="192" cy="192"/>
              </a:xfrm>
            </p:grpSpPr>
            <p:sp>
              <p:nvSpPr>
                <p:cNvPr id="1344983" name="Rectangle 471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84" name="Rectangle 472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85" name="Group 473"/>
              <p:cNvGrpSpPr>
                <a:grpSpLocks/>
              </p:cNvGrpSpPr>
              <p:nvPr/>
            </p:nvGrpSpPr>
            <p:grpSpPr bwMode="auto">
              <a:xfrm>
                <a:off x="4512" y="2352"/>
                <a:ext cx="192" cy="192"/>
                <a:chOff x="3552" y="1968"/>
                <a:chExt cx="192" cy="192"/>
              </a:xfrm>
            </p:grpSpPr>
            <p:sp>
              <p:nvSpPr>
                <p:cNvPr id="1344986" name="Rectangle 474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87" name="Rectangle 475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88" name="Group 476"/>
              <p:cNvGrpSpPr>
                <a:grpSpLocks/>
              </p:cNvGrpSpPr>
              <p:nvPr/>
            </p:nvGrpSpPr>
            <p:grpSpPr bwMode="auto">
              <a:xfrm>
                <a:off x="4512" y="2544"/>
                <a:ext cx="192" cy="192"/>
                <a:chOff x="3552" y="1968"/>
                <a:chExt cx="192" cy="192"/>
              </a:xfrm>
            </p:grpSpPr>
            <p:sp>
              <p:nvSpPr>
                <p:cNvPr id="1344989" name="Rectangle 477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90" name="Rectangle 478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91" name="Group 479"/>
              <p:cNvGrpSpPr>
                <a:grpSpLocks/>
              </p:cNvGrpSpPr>
              <p:nvPr/>
            </p:nvGrpSpPr>
            <p:grpSpPr bwMode="auto">
              <a:xfrm>
                <a:off x="4704" y="1968"/>
                <a:ext cx="192" cy="192"/>
                <a:chOff x="3552" y="1968"/>
                <a:chExt cx="192" cy="192"/>
              </a:xfrm>
            </p:grpSpPr>
            <p:sp>
              <p:nvSpPr>
                <p:cNvPr id="1344992" name="Rectangle 480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93" name="Rectangle 481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94" name="Group 482"/>
              <p:cNvGrpSpPr>
                <a:grpSpLocks/>
              </p:cNvGrpSpPr>
              <p:nvPr/>
            </p:nvGrpSpPr>
            <p:grpSpPr bwMode="auto">
              <a:xfrm>
                <a:off x="4704" y="2160"/>
                <a:ext cx="192" cy="192"/>
                <a:chOff x="3552" y="1968"/>
                <a:chExt cx="192" cy="192"/>
              </a:xfrm>
            </p:grpSpPr>
            <p:sp>
              <p:nvSpPr>
                <p:cNvPr id="1344995" name="Rectangle 483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96" name="Rectangle 484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4997" name="Group 485"/>
              <p:cNvGrpSpPr>
                <a:grpSpLocks/>
              </p:cNvGrpSpPr>
              <p:nvPr/>
            </p:nvGrpSpPr>
            <p:grpSpPr bwMode="auto">
              <a:xfrm>
                <a:off x="4704" y="2352"/>
                <a:ext cx="192" cy="192"/>
                <a:chOff x="3552" y="1968"/>
                <a:chExt cx="192" cy="192"/>
              </a:xfrm>
            </p:grpSpPr>
            <p:sp>
              <p:nvSpPr>
                <p:cNvPr id="1344998" name="Rectangle 486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4999" name="Rectangle 487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00" name="Group 488"/>
              <p:cNvGrpSpPr>
                <a:grpSpLocks/>
              </p:cNvGrpSpPr>
              <p:nvPr/>
            </p:nvGrpSpPr>
            <p:grpSpPr bwMode="auto">
              <a:xfrm>
                <a:off x="4704" y="2544"/>
                <a:ext cx="192" cy="192"/>
                <a:chOff x="3552" y="1968"/>
                <a:chExt cx="192" cy="192"/>
              </a:xfrm>
            </p:grpSpPr>
            <p:sp>
              <p:nvSpPr>
                <p:cNvPr id="1345001" name="Rectangle 489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02" name="Rectangle 490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03" name="Group 491"/>
              <p:cNvGrpSpPr>
                <a:grpSpLocks/>
              </p:cNvGrpSpPr>
              <p:nvPr/>
            </p:nvGrpSpPr>
            <p:grpSpPr bwMode="auto">
              <a:xfrm>
                <a:off x="4896" y="1968"/>
                <a:ext cx="192" cy="192"/>
                <a:chOff x="3552" y="1968"/>
                <a:chExt cx="192" cy="192"/>
              </a:xfrm>
            </p:grpSpPr>
            <p:sp>
              <p:nvSpPr>
                <p:cNvPr id="1345004" name="Rectangle 492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05" name="Rectangle 493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06" name="Group 494"/>
              <p:cNvGrpSpPr>
                <a:grpSpLocks/>
              </p:cNvGrpSpPr>
              <p:nvPr/>
            </p:nvGrpSpPr>
            <p:grpSpPr bwMode="auto">
              <a:xfrm>
                <a:off x="4896" y="2160"/>
                <a:ext cx="192" cy="192"/>
                <a:chOff x="3552" y="1968"/>
                <a:chExt cx="192" cy="192"/>
              </a:xfrm>
            </p:grpSpPr>
            <p:sp>
              <p:nvSpPr>
                <p:cNvPr id="1345007" name="Rectangle 495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08" name="Rectangle 496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09" name="Group 497"/>
              <p:cNvGrpSpPr>
                <a:grpSpLocks/>
              </p:cNvGrpSpPr>
              <p:nvPr/>
            </p:nvGrpSpPr>
            <p:grpSpPr bwMode="auto">
              <a:xfrm>
                <a:off x="4896" y="2352"/>
                <a:ext cx="192" cy="192"/>
                <a:chOff x="3552" y="1968"/>
                <a:chExt cx="192" cy="192"/>
              </a:xfrm>
            </p:grpSpPr>
            <p:sp>
              <p:nvSpPr>
                <p:cNvPr id="1345010" name="Rectangle 498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11" name="Rectangle 499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12" name="Group 500"/>
              <p:cNvGrpSpPr>
                <a:grpSpLocks/>
              </p:cNvGrpSpPr>
              <p:nvPr/>
            </p:nvGrpSpPr>
            <p:grpSpPr bwMode="auto">
              <a:xfrm>
                <a:off x="4896" y="2544"/>
                <a:ext cx="192" cy="192"/>
                <a:chOff x="3552" y="1968"/>
                <a:chExt cx="192" cy="192"/>
              </a:xfrm>
            </p:grpSpPr>
            <p:sp>
              <p:nvSpPr>
                <p:cNvPr id="1345013" name="Rectangle 501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14" name="Rectangle 502"/>
                <p:cNvSpPr>
                  <a:spLocks noChangeArrowheads="1"/>
                </p:cNvSpPr>
                <p:nvPr/>
              </p:nvSpPr>
              <p:spPr bwMode="auto">
                <a:xfrm>
                  <a:off x="3600" y="2016"/>
                  <a:ext cx="96" cy="9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</p:grpSp>
        <p:sp>
          <p:nvSpPr>
            <p:cNvPr id="1345015" name="AutoShape 503"/>
            <p:cNvSpPr>
              <a:spLocks noChangeArrowheads="1"/>
            </p:cNvSpPr>
            <p:nvPr/>
          </p:nvSpPr>
          <p:spPr bwMode="auto">
            <a:xfrm>
              <a:off x="3552" y="1794"/>
              <a:ext cx="481" cy="429"/>
            </a:xfrm>
            <a:prstGeom prst="rightArrow">
              <a:avLst>
                <a:gd name="adj1" fmla="val 50000"/>
                <a:gd name="adj2" fmla="val 2803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rPr>
                <a:t>add</a:t>
              </a:r>
            </a:p>
          </p:txBody>
        </p:sp>
      </p:grpSp>
      <p:grpSp>
        <p:nvGrpSpPr>
          <p:cNvPr id="1345016" name="Group 504"/>
          <p:cNvGrpSpPr>
            <a:grpSpLocks/>
          </p:cNvGrpSpPr>
          <p:nvPr/>
        </p:nvGrpSpPr>
        <p:grpSpPr bwMode="auto">
          <a:xfrm>
            <a:off x="5638800" y="3870325"/>
            <a:ext cx="3200400" cy="1495425"/>
            <a:chOff x="3552" y="2562"/>
            <a:chExt cx="2016" cy="942"/>
          </a:xfrm>
        </p:grpSpPr>
        <p:grpSp>
          <p:nvGrpSpPr>
            <p:cNvPr id="1345017" name="Group 505"/>
            <p:cNvGrpSpPr>
              <a:grpSpLocks/>
            </p:cNvGrpSpPr>
            <p:nvPr/>
          </p:nvGrpSpPr>
          <p:grpSpPr bwMode="auto">
            <a:xfrm>
              <a:off x="4032" y="2736"/>
              <a:ext cx="1536" cy="768"/>
              <a:chOff x="3552" y="2736"/>
              <a:chExt cx="1536" cy="768"/>
            </a:xfrm>
          </p:grpSpPr>
          <p:sp>
            <p:nvSpPr>
              <p:cNvPr id="1345018" name="Rectangle 506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153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45019" name="Group 507"/>
              <p:cNvGrpSpPr>
                <a:grpSpLocks/>
              </p:cNvGrpSpPr>
              <p:nvPr/>
            </p:nvGrpSpPr>
            <p:grpSpPr bwMode="auto">
              <a:xfrm>
                <a:off x="3552" y="2736"/>
                <a:ext cx="192" cy="192"/>
                <a:chOff x="3552" y="2736"/>
                <a:chExt cx="192" cy="192"/>
              </a:xfrm>
            </p:grpSpPr>
            <p:sp>
              <p:nvSpPr>
                <p:cNvPr id="1345020" name="Rectangle 508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21" name="Rectangle 50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22" name="Group 510"/>
              <p:cNvGrpSpPr>
                <a:grpSpLocks/>
              </p:cNvGrpSpPr>
              <p:nvPr/>
            </p:nvGrpSpPr>
            <p:grpSpPr bwMode="auto">
              <a:xfrm>
                <a:off x="3552" y="2928"/>
                <a:ext cx="192" cy="192"/>
                <a:chOff x="3552" y="2736"/>
                <a:chExt cx="192" cy="192"/>
              </a:xfrm>
            </p:grpSpPr>
            <p:sp>
              <p:nvSpPr>
                <p:cNvPr id="1345023" name="Rectangle 511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24" name="Rectangle 51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25" name="Group 513"/>
              <p:cNvGrpSpPr>
                <a:grpSpLocks/>
              </p:cNvGrpSpPr>
              <p:nvPr/>
            </p:nvGrpSpPr>
            <p:grpSpPr bwMode="auto">
              <a:xfrm>
                <a:off x="3552" y="3120"/>
                <a:ext cx="192" cy="192"/>
                <a:chOff x="3552" y="2736"/>
                <a:chExt cx="192" cy="192"/>
              </a:xfrm>
            </p:grpSpPr>
            <p:sp>
              <p:nvSpPr>
                <p:cNvPr id="1345026" name="Rectangle 514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27" name="Rectangle 515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28" name="Group 516"/>
              <p:cNvGrpSpPr>
                <a:grpSpLocks/>
              </p:cNvGrpSpPr>
              <p:nvPr/>
            </p:nvGrpSpPr>
            <p:grpSpPr bwMode="auto">
              <a:xfrm>
                <a:off x="3552" y="3312"/>
                <a:ext cx="192" cy="192"/>
                <a:chOff x="3552" y="2736"/>
                <a:chExt cx="192" cy="192"/>
              </a:xfrm>
            </p:grpSpPr>
            <p:sp>
              <p:nvSpPr>
                <p:cNvPr id="1345029" name="Rectangle 517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30" name="Rectangle 518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31" name="Group 519"/>
              <p:cNvGrpSpPr>
                <a:grpSpLocks/>
              </p:cNvGrpSpPr>
              <p:nvPr/>
            </p:nvGrpSpPr>
            <p:grpSpPr bwMode="auto">
              <a:xfrm>
                <a:off x="3744" y="2736"/>
                <a:ext cx="192" cy="192"/>
                <a:chOff x="3552" y="2736"/>
                <a:chExt cx="192" cy="192"/>
              </a:xfrm>
            </p:grpSpPr>
            <p:sp>
              <p:nvSpPr>
                <p:cNvPr id="1345032" name="Rectangle 520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33" name="Rectangle 52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34" name="Group 522"/>
              <p:cNvGrpSpPr>
                <a:grpSpLocks/>
              </p:cNvGrpSpPr>
              <p:nvPr/>
            </p:nvGrpSpPr>
            <p:grpSpPr bwMode="auto">
              <a:xfrm>
                <a:off x="3744" y="2928"/>
                <a:ext cx="192" cy="192"/>
                <a:chOff x="3552" y="2736"/>
                <a:chExt cx="192" cy="192"/>
              </a:xfrm>
            </p:grpSpPr>
            <p:sp>
              <p:nvSpPr>
                <p:cNvPr id="1345035" name="Rectangle 523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36" name="Rectangle 524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37" name="Group 525"/>
              <p:cNvGrpSpPr>
                <a:grpSpLocks/>
              </p:cNvGrpSpPr>
              <p:nvPr/>
            </p:nvGrpSpPr>
            <p:grpSpPr bwMode="auto">
              <a:xfrm>
                <a:off x="3744" y="3120"/>
                <a:ext cx="192" cy="192"/>
                <a:chOff x="3552" y="2736"/>
                <a:chExt cx="192" cy="192"/>
              </a:xfrm>
            </p:grpSpPr>
            <p:sp>
              <p:nvSpPr>
                <p:cNvPr id="1345038" name="Rectangle 526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39" name="Rectangle 527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40" name="Group 528"/>
              <p:cNvGrpSpPr>
                <a:grpSpLocks/>
              </p:cNvGrpSpPr>
              <p:nvPr/>
            </p:nvGrpSpPr>
            <p:grpSpPr bwMode="auto">
              <a:xfrm>
                <a:off x="3744" y="3312"/>
                <a:ext cx="192" cy="192"/>
                <a:chOff x="3552" y="2736"/>
                <a:chExt cx="192" cy="192"/>
              </a:xfrm>
            </p:grpSpPr>
            <p:sp>
              <p:nvSpPr>
                <p:cNvPr id="1345041" name="Rectangle 529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42" name="Rectangle 530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43" name="Group 531"/>
              <p:cNvGrpSpPr>
                <a:grpSpLocks/>
              </p:cNvGrpSpPr>
              <p:nvPr/>
            </p:nvGrpSpPr>
            <p:grpSpPr bwMode="auto">
              <a:xfrm>
                <a:off x="3936" y="2736"/>
                <a:ext cx="192" cy="192"/>
                <a:chOff x="3552" y="2736"/>
                <a:chExt cx="192" cy="192"/>
              </a:xfrm>
            </p:grpSpPr>
            <p:sp>
              <p:nvSpPr>
                <p:cNvPr id="1345044" name="Rectangle 532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45" name="Rectangle 533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46" name="Group 534"/>
              <p:cNvGrpSpPr>
                <a:grpSpLocks/>
              </p:cNvGrpSpPr>
              <p:nvPr/>
            </p:nvGrpSpPr>
            <p:grpSpPr bwMode="auto">
              <a:xfrm>
                <a:off x="3936" y="2928"/>
                <a:ext cx="192" cy="192"/>
                <a:chOff x="3552" y="2736"/>
                <a:chExt cx="192" cy="192"/>
              </a:xfrm>
            </p:grpSpPr>
            <p:sp>
              <p:nvSpPr>
                <p:cNvPr id="1345047" name="Rectangle 535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48" name="Rectangle 536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49" name="Group 537"/>
              <p:cNvGrpSpPr>
                <a:grpSpLocks/>
              </p:cNvGrpSpPr>
              <p:nvPr/>
            </p:nvGrpSpPr>
            <p:grpSpPr bwMode="auto">
              <a:xfrm>
                <a:off x="3936" y="3120"/>
                <a:ext cx="192" cy="192"/>
                <a:chOff x="3552" y="2736"/>
                <a:chExt cx="192" cy="192"/>
              </a:xfrm>
            </p:grpSpPr>
            <p:sp>
              <p:nvSpPr>
                <p:cNvPr id="1345050" name="Rectangle 538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51" name="Rectangle 53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52" name="Group 540"/>
              <p:cNvGrpSpPr>
                <a:grpSpLocks/>
              </p:cNvGrpSpPr>
              <p:nvPr/>
            </p:nvGrpSpPr>
            <p:grpSpPr bwMode="auto">
              <a:xfrm>
                <a:off x="3936" y="3312"/>
                <a:ext cx="192" cy="192"/>
                <a:chOff x="3552" y="2736"/>
                <a:chExt cx="192" cy="192"/>
              </a:xfrm>
            </p:grpSpPr>
            <p:sp>
              <p:nvSpPr>
                <p:cNvPr id="1345053" name="Rectangle 541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54" name="Rectangle 54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55" name="Group 543"/>
              <p:cNvGrpSpPr>
                <a:grpSpLocks/>
              </p:cNvGrpSpPr>
              <p:nvPr/>
            </p:nvGrpSpPr>
            <p:grpSpPr bwMode="auto">
              <a:xfrm>
                <a:off x="4128" y="2736"/>
                <a:ext cx="192" cy="192"/>
                <a:chOff x="3552" y="2736"/>
                <a:chExt cx="192" cy="192"/>
              </a:xfrm>
            </p:grpSpPr>
            <p:sp>
              <p:nvSpPr>
                <p:cNvPr id="1345056" name="Rectangle 544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57" name="Rectangle 545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58" name="Group 546"/>
              <p:cNvGrpSpPr>
                <a:grpSpLocks/>
              </p:cNvGrpSpPr>
              <p:nvPr/>
            </p:nvGrpSpPr>
            <p:grpSpPr bwMode="auto">
              <a:xfrm>
                <a:off x="4128" y="2928"/>
                <a:ext cx="192" cy="192"/>
                <a:chOff x="3552" y="2736"/>
                <a:chExt cx="192" cy="192"/>
              </a:xfrm>
            </p:grpSpPr>
            <p:sp>
              <p:nvSpPr>
                <p:cNvPr id="1345059" name="Rectangle 547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60" name="Rectangle 548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61" name="Group 549"/>
              <p:cNvGrpSpPr>
                <a:grpSpLocks/>
              </p:cNvGrpSpPr>
              <p:nvPr/>
            </p:nvGrpSpPr>
            <p:grpSpPr bwMode="auto">
              <a:xfrm>
                <a:off x="4128" y="3120"/>
                <a:ext cx="192" cy="192"/>
                <a:chOff x="3552" y="2736"/>
                <a:chExt cx="192" cy="192"/>
              </a:xfrm>
            </p:grpSpPr>
            <p:sp>
              <p:nvSpPr>
                <p:cNvPr id="1345062" name="Rectangle 550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63" name="Rectangle 55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64" name="Group 552"/>
              <p:cNvGrpSpPr>
                <a:grpSpLocks/>
              </p:cNvGrpSpPr>
              <p:nvPr/>
            </p:nvGrpSpPr>
            <p:grpSpPr bwMode="auto">
              <a:xfrm>
                <a:off x="4128" y="3312"/>
                <a:ext cx="192" cy="192"/>
                <a:chOff x="3552" y="2736"/>
                <a:chExt cx="192" cy="192"/>
              </a:xfrm>
            </p:grpSpPr>
            <p:sp>
              <p:nvSpPr>
                <p:cNvPr id="1345065" name="Rectangle 553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66" name="Rectangle 554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67" name="Group 555"/>
              <p:cNvGrpSpPr>
                <a:grpSpLocks/>
              </p:cNvGrpSpPr>
              <p:nvPr/>
            </p:nvGrpSpPr>
            <p:grpSpPr bwMode="auto">
              <a:xfrm>
                <a:off x="4320" y="2736"/>
                <a:ext cx="192" cy="192"/>
                <a:chOff x="3552" y="2736"/>
                <a:chExt cx="192" cy="192"/>
              </a:xfrm>
            </p:grpSpPr>
            <p:sp>
              <p:nvSpPr>
                <p:cNvPr id="1345068" name="Rectangle 556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69" name="Rectangle 557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70" name="Group 558"/>
              <p:cNvGrpSpPr>
                <a:grpSpLocks/>
              </p:cNvGrpSpPr>
              <p:nvPr/>
            </p:nvGrpSpPr>
            <p:grpSpPr bwMode="auto">
              <a:xfrm>
                <a:off x="4320" y="2928"/>
                <a:ext cx="192" cy="192"/>
                <a:chOff x="3552" y="2736"/>
                <a:chExt cx="192" cy="192"/>
              </a:xfrm>
            </p:grpSpPr>
            <p:sp>
              <p:nvSpPr>
                <p:cNvPr id="1345071" name="Rectangle 559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72" name="Rectangle 560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73" name="Group 561"/>
              <p:cNvGrpSpPr>
                <a:grpSpLocks/>
              </p:cNvGrpSpPr>
              <p:nvPr/>
            </p:nvGrpSpPr>
            <p:grpSpPr bwMode="auto">
              <a:xfrm>
                <a:off x="4320" y="3120"/>
                <a:ext cx="192" cy="192"/>
                <a:chOff x="3552" y="2736"/>
                <a:chExt cx="192" cy="192"/>
              </a:xfrm>
            </p:grpSpPr>
            <p:sp>
              <p:nvSpPr>
                <p:cNvPr id="1345074" name="Rectangle 562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75" name="Rectangle 563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76" name="Group 564"/>
              <p:cNvGrpSpPr>
                <a:grpSpLocks/>
              </p:cNvGrpSpPr>
              <p:nvPr/>
            </p:nvGrpSpPr>
            <p:grpSpPr bwMode="auto">
              <a:xfrm>
                <a:off x="4320" y="3312"/>
                <a:ext cx="192" cy="192"/>
                <a:chOff x="3552" y="2736"/>
                <a:chExt cx="192" cy="192"/>
              </a:xfrm>
            </p:grpSpPr>
            <p:sp>
              <p:nvSpPr>
                <p:cNvPr id="1345077" name="Rectangle 565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78" name="Rectangle 566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79" name="Group 567"/>
              <p:cNvGrpSpPr>
                <a:grpSpLocks/>
              </p:cNvGrpSpPr>
              <p:nvPr/>
            </p:nvGrpSpPr>
            <p:grpSpPr bwMode="auto">
              <a:xfrm>
                <a:off x="4512" y="2736"/>
                <a:ext cx="192" cy="192"/>
                <a:chOff x="3552" y="2736"/>
                <a:chExt cx="192" cy="192"/>
              </a:xfrm>
            </p:grpSpPr>
            <p:sp>
              <p:nvSpPr>
                <p:cNvPr id="1345080" name="Rectangle 568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81" name="Rectangle 56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82" name="Group 570"/>
              <p:cNvGrpSpPr>
                <a:grpSpLocks/>
              </p:cNvGrpSpPr>
              <p:nvPr/>
            </p:nvGrpSpPr>
            <p:grpSpPr bwMode="auto">
              <a:xfrm>
                <a:off x="4512" y="2928"/>
                <a:ext cx="192" cy="192"/>
                <a:chOff x="3552" y="2736"/>
                <a:chExt cx="192" cy="192"/>
              </a:xfrm>
            </p:grpSpPr>
            <p:sp>
              <p:nvSpPr>
                <p:cNvPr id="1345083" name="Rectangle 571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84" name="Rectangle 57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85" name="Group 573"/>
              <p:cNvGrpSpPr>
                <a:grpSpLocks/>
              </p:cNvGrpSpPr>
              <p:nvPr/>
            </p:nvGrpSpPr>
            <p:grpSpPr bwMode="auto">
              <a:xfrm>
                <a:off x="4512" y="3120"/>
                <a:ext cx="192" cy="192"/>
                <a:chOff x="3552" y="2736"/>
                <a:chExt cx="192" cy="192"/>
              </a:xfrm>
            </p:grpSpPr>
            <p:sp>
              <p:nvSpPr>
                <p:cNvPr id="1345086" name="Rectangle 574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87" name="Rectangle 575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88" name="Group 576"/>
              <p:cNvGrpSpPr>
                <a:grpSpLocks/>
              </p:cNvGrpSpPr>
              <p:nvPr/>
            </p:nvGrpSpPr>
            <p:grpSpPr bwMode="auto">
              <a:xfrm>
                <a:off x="4512" y="3312"/>
                <a:ext cx="192" cy="192"/>
                <a:chOff x="3552" y="2736"/>
                <a:chExt cx="192" cy="192"/>
              </a:xfrm>
            </p:grpSpPr>
            <p:sp>
              <p:nvSpPr>
                <p:cNvPr id="1345089" name="Rectangle 577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90" name="Rectangle 578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91" name="Group 579"/>
              <p:cNvGrpSpPr>
                <a:grpSpLocks/>
              </p:cNvGrpSpPr>
              <p:nvPr/>
            </p:nvGrpSpPr>
            <p:grpSpPr bwMode="auto">
              <a:xfrm>
                <a:off x="4704" y="2736"/>
                <a:ext cx="192" cy="192"/>
                <a:chOff x="3552" y="2736"/>
                <a:chExt cx="192" cy="192"/>
              </a:xfrm>
            </p:grpSpPr>
            <p:sp>
              <p:nvSpPr>
                <p:cNvPr id="1345092" name="Rectangle 580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93" name="Rectangle 58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94" name="Group 582"/>
              <p:cNvGrpSpPr>
                <a:grpSpLocks/>
              </p:cNvGrpSpPr>
              <p:nvPr/>
            </p:nvGrpSpPr>
            <p:grpSpPr bwMode="auto">
              <a:xfrm>
                <a:off x="4704" y="2928"/>
                <a:ext cx="192" cy="192"/>
                <a:chOff x="3552" y="2736"/>
                <a:chExt cx="192" cy="192"/>
              </a:xfrm>
            </p:grpSpPr>
            <p:sp>
              <p:nvSpPr>
                <p:cNvPr id="1345095" name="Rectangle 583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96" name="Rectangle 584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097" name="Group 585"/>
              <p:cNvGrpSpPr>
                <a:grpSpLocks/>
              </p:cNvGrpSpPr>
              <p:nvPr/>
            </p:nvGrpSpPr>
            <p:grpSpPr bwMode="auto">
              <a:xfrm>
                <a:off x="4704" y="3120"/>
                <a:ext cx="192" cy="192"/>
                <a:chOff x="3552" y="2736"/>
                <a:chExt cx="192" cy="192"/>
              </a:xfrm>
            </p:grpSpPr>
            <p:sp>
              <p:nvSpPr>
                <p:cNvPr id="1345098" name="Rectangle 586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099" name="Rectangle 587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100" name="Group 588"/>
              <p:cNvGrpSpPr>
                <a:grpSpLocks/>
              </p:cNvGrpSpPr>
              <p:nvPr/>
            </p:nvGrpSpPr>
            <p:grpSpPr bwMode="auto">
              <a:xfrm>
                <a:off x="4704" y="3312"/>
                <a:ext cx="192" cy="192"/>
                <a:chOff x="3552" y="2736"/>
                <a:chExt cx="192" cy="192"/>
              </a:xfrm>
            </p:grpSpPr>
            <p:sp>
              <p:nvSpPr>
                <p:cNvPr id="1345101" name="Rectangle 589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102" name="Rectangle 590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103" name="Group 591"/>
              <p:cNvGrpSpPr>
                <a:grpSpLocks/>
              </p:cNvGrpSpPr>
              <p:nvPr/>
            </p:nvGrpSpPr>
            <p:grpSpPr bwMode="auto">
              <a:xfrm>
                <a:off x="4896" y="2736"/>
                <a:ext cx="192" cy="192"/>
                <a:chOff x="3552" y="2736"/>
                <a:chExt cx="192" cy="192"/>
              </a:xfrm>
            </p:grpSpPr>
            <p:sp>
              <p:nvSpPr>
                <p:cNvPr id="1345104" name="Rectangle 592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105" name="Rectangle 593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106" name="Group 594"/>
              <p:cNvGrpSpPr>
                <a:grpSpLocks/>
              </p:cNvGrpSpPr>
              <p:nvPr/>
            </p:nvGrpSpPr>
            <p:grpSpPr bwMode="auto">
              <a:xfrm>
                <a:off x="4896" y="2928"/>
                <a:ext cx="192" cy="192"/>
                <a:chOff x="3552" y="2736"/>
                <a:chExt cx="192" cy="192"/>
              </a:xfrm>
            </p:grpSpPr>
            <p:sp>
              <p:nvSpPr>
                <p:cNvPr id="1345107" name="Rectangle 595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108" name="Rectangle 596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109" name="Group 597"/>
              <p:cNvGrpSpPr>
                <a:grpSpLocks/>
              </p:cNvGrpSpPr>
              <p:nvPr/>
            </p:nvGrpSpPr>
            <p:grpSpPr bwMode="auto">
              <a:xfrm>
                <a:off x="4896" y="3120"/>
                <a:ext cx="192" cy="192"/>
                <a:chOff x="3552" y="2736"/>
                <a:chExt cx="192" cy="192"/>
              </a:xfrm>
            </p:grpSpPr>
            <p:sp>
              <p:nvSpPr>
                <p:cNvPr id="1345110" name="Rectangle 598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111" name="Rectangle 59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5112" name="Group 600"/>
              <p:cNvGrpSpPr>
                <a:grpSpLocks/>
              </p:cNvGrpSpPr>
              <p:nvPr/>
            </p:nvGrpSpPr>
            <p:grpSpPr bwMode="auto">
              <a:xfrm>
                <a:off x="4896" y="3312"/>
                <a:ext cx="192" cy="192"/>
                <a:chOff x="3552" y="2736"/>
                <a:chExt cx="192" cy="192"/>
              </a:xfrm>
            </p:grpSpPr>
            <p:sp>
              <p:nvSpPr>
                <p:cNvPr id="1345113" name="Rectangle 601"/>
                <p:cNvSpPr>
                  <a:spLocks noChangeArrowheads="1"/>
                </p:cNvSpPr>
                <p:nvPr/>
              </p:nvSpPr>
              <p:spPr bwMode="auto">
                <a:xfrm>
                  <a:off x="3552" y="2736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5114" name="Rectangle 60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</p:grpSp>
        <p:sp>
          <p:nvSpPr>
            <p:cNvPr id="1345115" name="AutoShape 603"/>
            <p:cNvSpPr>
              <a:spLocks noChangeArrowheads="1"/>
            </p:cNvSpPr>
            <p:nvPr/>
          </p:nvSpPr>
          <p:spPr bwMode="auto">
            <a:xfrm>
              <a:off x="3552" y="2562"/>
              <a:ext cx="481" cy="429"/>
            </a:xfrm>
            <a:prstGeom prst="rightArrow">
              <a:avLst>
                <a:gd name="adj1" fmla="val 50000"/>
                <a:gd name="adj2" fmla="val 2803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rPr>
                <a:t>add</a:t>
              </a:r>
            </a:p>
          </p:txBody>
        </p:sp>
      </p:grpSp>
      <p:sp>
        <p:nvSpPr>
          <p:cNvPr id="1345116" name="Text Box 604"/>
          <p:cNvSpPr txBox="1">
            <a:spLocks noChangeArrowheads="1"/>
          </p:cNvSpPr>
          <p:nvPr/>
        </p:nvSpPr>
        <p:spPr bwMode="auto">
          <a:xfrm>
            <a:off x="2097088" y="1798638"/>
            <a:ext cx="1274762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rPr>
              <a:t>Load Unit</a:t>
            </a:r>
          </a:p>
        </p:txBody>
      </p:sp>
      <p:sp>
        <p:nvSpPr>
          <p:cNvPr id="1345117" name="Text Box 605"/>
          <p:cNvSpPr txBox="1">
            <a:spLocks noChangeArrowheads="1"/>
          </p:cNvSpPr>
          <p:nvPr/>
        </p:nvSpPr>
        <p:spPr bwMode="auto">
          <a:xfrm>
            <a:off x="4384675" y="1798638"/>
            <a:ext cx="1622425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rPr>
              <a:t>Multiply Unit</a:t>
            </a:r>
          </a:p>
        </p:txBody>
      </p:sp>
      <p:sp>
        <p:nvSpPr>
          <p:cNvPr id="1345118" name="Text Box 606"/>
          <p:cNvSpPr txBox="1">
            <a:spLocks noChangeArrowheads="1"/>
          </p:cNvSpPr>
          <p:nvPr/>
        </p:nvSpPr>
        <p:spPr bwMode="auto">
          <a:xfrm>
            <a:off x="7045325" y="1798638"/>
            <a:ext cx="1169988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rPr>
              <a:t>Add Unit</a:t>
            </a:r>
          </a:p>
        </p:txBody>
      </p:sp>
      <p:sp>
        <p:nvSpPr>
          <p:cNvPr id="1345119" name="Line 607"/>
          <p:cNvSpPr>
            <a:spLocks noChangeShapeType="1"/>
          </p:cNvSpPr>
          <p:nvPr/>
        </p:nvSpPr>
        <p:spPr bwMode="auto">
          <a:xfrm>
            <a:off x="228600" y="2698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45120" name="Text Box 608"/>
          <p:cNvSpPr txBox="1">
            <a:spLocks noChangeArrowheads="1"/>
          </p:cNvSpPr>
          <p:nvPr/>
        </p:nvSpPr>
        <p:spPr bwMode="auto">
          <a:xfrm>
            <a:off x="231775" y="2941638"/>
            <a:ext cx="695325" cy="3667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 i="1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rPr>
              <a:t>time</a:t>
            </a:r>
          </a:p>
        </p:txBody>
      </p:sp>
      <p:sp>
        <p:nvSpPr>
          <p:cNvPr id="1345121" name="AutoShape 609"/>
          <p:cNvSpPr>
            <a:spLocks noChangeArrowheads="1"/>
          </p:cNvSpPr>
          <p:nvPr/>
        </p:nvSpPr>
        <p:spPr bwMode="auto">
          <a:xfrm>
            <a:off x="838200" y="4972050"/>
            <a:ext cx="1449388" cy="981075"/>
          </a:xfrm>
          <a:prstGeom prst="rightArrow">
            <a:avLst>
              <a:gd name="adj1" fmla="val 50000"/>
              <a:gd name="adj2" fmla="val 36934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 i="1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rPr>
              <a:t>Instruction issue</a:t>
            </a:r>
          </a:p>
        </p:txBody>
      </p:sp>
      <p:sp>
        <p:nvSpPr>
          <p:cNvPr id="1345122" name="Text Box 610"/>
          <p:cNvSpPr txBox="1">
            <a:spLocks noChangeArrowheads="1"/>
          </p:cNvSpPr>
          <p:nvPr/>
        </p:nvSpPr>
        <p:spPr bwMode="auto">
          <a:xfrm>
            <a:off x="262462" y="5927875"/>
            <a:ext cx="8717501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Complete 24 operations/cycle while issuing 1 short instruction/cycle</a:t>
            </a:r>
          </a:p>
        </p:txBody>
      </p:sp>
    </p:spTree>
    <p:extLst>
      <p:ext uri="{BB962C8B-B14F-4D97-AF65-F5344CB8AC3E}">
        <p14:creationId xmlns:p14="http://schemas.microsoft.com/office/powerpoint/2010/main" val="110094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12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Chaining</a:t>
            </a:r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C8C8-BF4D-A147-A1DB-B9A4EB2A3255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465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990600"/>
            <a:ext cx="8153400" cy="762389"/>
          </a:xfrm>
          <a:noFill/>
          <a:ln/>
        </p:spPr>
        <p:txBody>
          <a:bodyPr wrap="square" anchor="ctr">
            <a:spAutoFit/>
          </a:bodyPr>
          <a:lstStyle/>
          <a:p>
            <a:r>
              <a:rPr lang="en-US" altLang="ko-KR" dirty="0">
                <a:ea typeface="굴림" charset="-127"/>
                <a:cs typeface="굴림" charset="-127"/>
              </a:rPr>
              <a:t>Vector version of register bypassing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introduced with Cray-1</a:t>
            </a:r>
          </a:p>
        </p:txBody>
      </p:sp>
      <p:grpSp>
        <p:nvGrpSpPr>
          <p:cNvPr id="1346564" name="Group 4"/>
          <p:cNvGrpSpPr>
            <a:grpSpLocks/>
          </p:cNvGrpSpPr>
          <p:nvPr/>
        </p:nvGrpSpPr>
        <p:grpSpPr bwMode="auto">
          <a:xfrm>
            <a:off x="2895600" y="2209800"/>
            <a:ext cx="1547813" cy="3733800"/>
            <a:chOff x="1824" y="1392"/>
            <a:chExt cx="975" cy="2352"/>
          </a:xfrm>
        </p:grpSpPr>
        <p:sp>
          <p:nvSpPr>
            <p:cNvPr id="1346565" name="Rectangle 5"/>
            <p:cNvSpPr>
              <a:spLocks noChangeArrowheads="1"/>
            </p:cNvSpPr>
            <p:nvPr/>
          </p:nvSpPr>
          <p:spPr bwMode="auto">
            <a:xfrm>
              <a:off x="1824" y="34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Memory</a:t>
              </a:r>
            </a:p>
          </p:txBody>
        </p:sp>
        <p:sp>
          <p:nvSpPr>
            <p:cNvPr id="1346566" name="Rectangle 6"/>
            <p:cNvSpPr>
              <a:spLocks noChangeArrowheads="1"/>
            </p:cNvSpPr>
            <p:nvPr/>
          </p:nvSpPr>
          <p:spPr bwMode="auto">
            <a:xfrm>
              <a:off x="2496" y="1392"/>
              <a:ext cx="303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V1</a:t>
              </a:r>
            </a:p>
          </p:txBody>
        </p:sp>
        <p:sp>
          <p:nvSpPr>
            <p:cNvPr id="1346567" name="Rectangle 7"/>
            <p:cNvSpPr>
              <a:spLocks noChangeArrowheads="1"/>
            </p:cNvSpPr>
            <p:nvPr/>
          </p:nvSpPr>
          <p:spPr bwMode="auto">
            <a:xfrm>
              <a:off x="1872" y="2832"/>
              <a:ext cx="714" cy="4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Load Unit</a:t>
              </a:r>
            </a:p>
          </p:txBody>
        </p:sp>
        <p:sp>
          <p:nvSpPr>
            <p:cNvPr id="1346568" name="Line 8"/>
            <p:cNvSpPr>
              <a:spLocks noChangeShapeType="1"/>
            </p:cNvSpPr>
            <p:nvPr/>
          </p:nvSpPr>
          <p:spPr bwMode="auto">
            <a:xfrm flipV="1">
              <a:off x="2256" y="2208"/>
              <a:ext cx="403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6569" name="Line 9"/>
            <p:cNvSpPr>
              <a:spLocks noChangeShapeType="1"/>
            </p:cNvSpPr>
            <p:nvPr/>
          </p:nvSpPr>
          <p:spPr bwMode="auto">
            <a:xfrm flipV="1">
              <a:off x="2208" y="3264"/>
              <a:ext cx="1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46570" name="Group 10"/>
          <p:cNvGrpSpPr>
            <a:grpSpLocks/>
          </p:cNvGrpSpPr>
          <p:nvPr/>
        </p:nvGrpSpPr>
        <p:grpSpPr bwMode="auto">
          <a:xfrm>
            <a:off x="3886200" y="2209800"/>
            <a:ext cx="2514600" cy="3810000"/>
            <a:chOff x="2448" y="1392"/>
            <a:chExt cx="1584" cy="2400"/>
          </a:xfrm>
        </p:grpSpPr>
        <p:grpSp>
          <p:nvGrpSpPr>
            <p:cNvPr id="1346571" name="Group 11"/>
            <p:cNvGrpSpPr>
              <a:grpSpLocks/>
            </p:cNvGrpSpPr>
            <p:nvPr/>
          </p:nvGrpSpPr>
          <p:grpSpPr bwMode="auto">
            <a:xfrm>
              <a:off x="3120" y="2880"/>
              <a:ext cx="720" cy="912"/>
              <a:chOff x="3120" y="2880"/>
              <a:chExt cx="720" cy="912"/>
            </a:xfrm>
          </p:grpSpPr>
          <p:sp>
            <p:nvSpPr>
              <p:cNvPr id="1346572" name="Freeform 12"/>
              <p:cNvSpPr>
                <a:spLocks/>
              </p:cNvSpPr>
              <p:nvPr/>
            </p:nvSpPr>
            <p:spPr bwMode="auto">
              <a:xfrm>
                <a:off x="3120" y="3024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46573" name="Group 13"/>
              <p:cNvGrpSpPr>
                <a:grpSpLocks/>
              </p:cNvGrpSpPr>
              <p:nvPr/>
            </p:nvGrpSpPr>
            <p:grpSpPr bwMode="auto">
              <a:xfrm>
                <a:off x="3120" y="3600"/>
                <a:ext cx="626" cy="48"/>
                <a:chOff x="1536" y="2256"/>
                <a:chExt cx="626" cy="48"/>
              </a:xfrm>
            </p:grpSpPr>
            <p:sp>
              <p:nvSpPr>
                <p:cNvPr id="1346574" name="Rectangle 1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6575" name="Freeform 15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6576" name="Line 16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6577" name="Group 17"/>
              <p:cNvGrpSpPr>
                <a:grpSpLocks/>
              </p:cNvGrpSpPr>
              <p:nvPr/>
            </p:nvGrpSpPr>
            <p:grpSpPr bwMode="auto">
              <a:xfrm>
                <a:off x="3120" y="3120"/>
                <a:ext cx="626" cy="48"/>
                <a:chOff x="1536" y="2256"/>
                <a:chExt cx="626" cy="48"/>
              </a:xfrm>
            </p:grpSpPr>
            <p:sp>
              <p:nvSpPr>
                <p:cNvPr id="134657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6579" name="Freeform 19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6580" name="Line 20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6581" name="Group 21"/>
              <p:cNvGrpSpPr>
                <a:grpSpLocks/>
              </p:cNvGrpSpPr>
              <p:nvPr/>
            </p:nvGrpSpPr>
            <p:grpSpPr bwMode="auto">
              <a:xfrm>
                <a:off x="3120" y="3360"/>
                <a:ext cx="626" cy="48"/>
                <a:chOff x="1536" y="2256"/>
                <a:chExt cx="626" cy="48"/>
              </a:xfrm>
            </p:grpSpPr>
            <p:sp>
              <p:nvSpPr>
                <p:cNvPr id="1346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6583" name="Freeform 2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6584" name="Line 2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46585" name="Line 25"/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46586" name="Line 26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46587" name="Freeform 27"/>
              <p:cNvSpPr>
                <a:spLocks/>
              </p:cNvSpPr>
              <p:nvPr/>
            </p:nvSpPr>
            <p:spPr bwMode="auto">
              <a:xfrm>
                <a:off x="3408" y="2880"/>
                <a:ext cx="432" cy="912"/>
              </a:xfrm>
              <a:custGeom>
                <a:avLst/>
                <a:gdLst/>
                <a:ahLst/>
                <a:cxnLst>
                  <a:cxn ang="0">
                    <a:pos x="0" y="816"/>
                  </a:cxn>
                  <a:cxn ang="0">
                    <a:pos x="0" y="912"/>
                  </a:cxn>
                  <a:cxn ang="0">
                    <a:pos x="432" y="912"/>
                  </a:cxn>
                  <a:cxn ang="0">
                    <a:pos x="432" y="0"/>
                  </a:cxn>
                </a:cxnLst>
                <a:rect l="0" t="0" r="r" b="b"/>
                <a:pathLst>
                  <a:path w="432" h="912">
                    <a:moveTo>
                      <a:pt x="0" y="816"/>
                    </a:moveTo>
                    <a:lnTo>
                      <a:pt x="0" y="912"/>
                    </a:lnTo>
                    <a:lnTo>
                      <a:pt x="432" y="912"/>
                    </a:lnTo>
                    <a:lnTo>
                      <a:pt x="43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46588" name="Text Box 28"/>
              <p:cNvSpPr txBox="1">
                <a:spLocks noChangeArrowheads="1"/>
              </p:cNvSpPr>
              <p:nvPr/>
            </p:nvSpPr>
            <p:spPr bwMode="auto">
              <a:xfrm>
                <a:off x="3168" y="3120"/>
                <a:ext cx="471" cy="2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000" dirty="0" err="1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Mult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.</a:t>
                </a:r>
              </a:p>
            </p:txBody>
          </p:sp>
        </p:grpSp>
        <p:sp>
          <p:nvSpPr>
            <p:cNvPr id="1346589" name="Line 29"/>
            <p:cNvSpPr>
              <a:spLocks noChangeShapeType="1"/>
            </p:cNvSpPr>
            <p:nvPr/>
          </p:nvSpPr>
          <p:spPr bwMode="auto">
            <a:xfrm>
              <a:off x="2448" y="2544"/>
              <a:ext cx="768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6590" name="Rectangle 30"/>
            <p:cNvSpPr>
              <a:spLocks noChangeArrowheads="1"/>
            </p:cNvSpPr>
            <p:nvPr/>
          </p:nvSpPr>
          <p:spPr bwMode="auto">
            <a:xfrm>
              <a:off x="3408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V2</a:t>
              </a:r>
            </a:p>
          </p:txBody>
        </p:sp>
        <p:sp>
          <p:nvSpPr>
            <p:cNvPr id="1346591" name="Line 31"/>
            <p:cNvSpPr>
              <a:spLocks noChangeShapeType="1"/>
            </p:cNvSpPr>
            <p:nvPr/>
          </p:nvSpPr>
          <p:spPr bwMode="auto">
            <a:xfrm>
              <a:off x="3600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6592" name="Rectangle 32"/>
            <p:cNvSpPr>
              <a:spLocks noChangeArrowheads="1"/>
            </p:cNvSpPr>
            <p:nvPr/>
          </p:nvSpPr>
          <p:spPr bwMode="auto">
            <a:xfrm>
              <a:off x="3744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V3</a:t>
              </a:r>
            </a:p>
          </p:txBody>
        </p:sp>
        <p:sp>
          <p:nvSpPr>
            <p:cNvPr id="1346593" name="Line 33"/>
            <p:cNvSpPr>
              <a:spLocks noChangeShapeType="1"/>
            </p:cNvSpPr>
            <p:nvPr/>
          </p:nvSpPr>
          <p:spPr bwMode="auto">
            <a:xfrm flipV="1">
              <a:off x="3840" y="2208"/>
              <a:ext cx="4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6594" name="Text Box 34"/>
            <p:cNvSpPr txBox="1">
              <a:spLocks noChangeArrowheads="1"/>
            </p:cNvSpPr>
            <p:nvPr/>
          </p:nvSpPr>
          <p:spPr bwMode="auto">
            <a:xfrm>
              <a:off x="2706" y="2494"/>
              <a:ext cx="526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i="1" dirty="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Chain</a:t>
              </a:r>
            </a:p>
          </p:txBody>
        </p:sp>
      </p:grpSp>
      <p:grpSp>
        <p:nvGrpSpPr>
          <p:cNvPr id="1346595" name="Group 35"/>
          <p:cNvGrpSpPr>
            <a:grpSpLocks/>
          </p:cNvGrpSpPr>
          <p:nvPr/>
        </p:nvGrpSpPr>
        <p:grpSpPr bwMode="auto">
          <a:xfrm>
            <a:off x="6096000" y="2209800"/>
            <a:ext cx="2133600" cy="3810000"/>
            <a:chOff x="3840" y="1392"/>
            <a:chExt cx="1344" cy="2400"/>
          </a:xfrm>
        </p:grpSpPr>
        <p:grpSp>
          <p:nvGrpSpPr>
            <p:cNvPr id="1346596" name="Group 36"/>
            <p:cNvGrpSpPr>
              <a:grpSpLocks/>
            </p:cNvGrpSpPr>
            <p:nvPr/>
          </p:nvGrpSpPr>
          <p:grpSpPr bwMode="auto">
            <a:xfrm>
              <a:off x="4176" y="2880"/>
              <a:ext cx="720" cy="912"/>
              <a:chOff x="4176" y="2880"/>
              <a:chExt cx="720" cy="912"/>
            </a:xfrm>
          </p:grpSpPr>
          <p:sp>
            <p:nvSpPr>
              <p:cNvPr id="1346597" name="Freeform 37"/>
              <p:cNvSpPr>
                <a:spLocks/>
              </p:cNvSpPr>
              <p:nvPr/>
            </p:nvSpPr>
            <p:spPr bwMode="auto">
              <a:xfrm>
                <a:off x="4176" y="3024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46598" name="Group 38"/>
              <p:cNvGrpSpPr>
                <a:grpSpLocks/>
              </p:cNvGrpSpPr>
              <p:nvPr/>
            </p:nvGrpSpPr>
            <p:grpSpPr bwMode="auto">
              <a:xfrm>
                <a:off x="4176" y="3600"/>
                <a:ext cx="626" cy="48"/>
                <a:chOff x="1536" y="2256"/>
                <a:chExt cx="626" cy="48"/>
              </a:xfrm>
            </p:grpSpPr>
            <p:sp>
              <p:nvSpPr>
                <p:cNvPr id="1346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6600" name="Freeform 40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6601" name="Line 41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6602" name="Group 42"/>
              <p:cNvGrpSpPr>
                <a:grpSpLocks/>
              </p:cNvGrpSpPr>
              <p:nvPr/>
            </p:nvGrpSpPr>
            <p:grpSpPr bwMode="auto">
              <a:xfrm>
                <a:off x="4176" y="3120"/>
                <a:ext cx="626" cy="48"/>
                <a:chOff x="1536" y="2256"/>
                <a:chExt cx="626" cy="48"/>
              </a:xfrm>
            </p:grpSpPr>
            <p:sp>
              <p:nvSpPr>
                <p:cNvPr id="1346603" name="Rectangle 43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6604" name="Freeform 44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6605" name="Line 45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46606" name="Group 46"/>
              <p:cNvGrpSpPr>
                <a:grpSpLocks/>
              </p:cNvGrpSpPr>
              <p:nvPr/>
            </p:nvGrpSpPr>
            <p:grpSpPr bwMode="auto">
              <a:xfrm>
                <a:off x="4176" y="3360"/>
                <a:ext cx="626" cy="48"/>
                <a:chOff x="1536" y="2256"/>
                <a:chExt cx="626" cy="48"/>
              </a:xfrm>
            </p:grpSpPr>
            <p:sp>
              <p:nvSpPr>
                <p:cNvPr id="1346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6608" name="Freeform 4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6609" name="Line 4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46610" name="Line 50"/>
              <p:cNvSpPr>
                <a:spLocks noChangeShapeType="1"/>
              </p:cNvSpPr>
              <p:nvPr/>
            </p:nvSpPr>
            <p:spPr bwMode="auto">
              <a:xfrm>
                <a:off x="4656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46611" name="Line 51"/>
              <p:cNvSpPr>
                <a:spLocks noChangeShapeType="1"/>
              </p:cNvSpPr>
              <p:nvPr/>
            </p:nvSpPr>
            <p:spPr bwMode="auto">
              <a:xfrm>
                <a:off x="4272" y="288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46612" name="Freeform 52"/>
              <p:cNvSpPr>
                <a:spLocks/>
              </p:cNvSpPr>
              <p:nvPr/>
            </p:nvSpPr>
            <p:spPr bwMode="auto">
              <a:xfrm>
                <a:off x="4464" y="2880"/>
                <a:ext cx="432" cy="912"/>
              </a:xfrm>
              <a:custGeom>
                <a:avLst/>
                <a:gdLst/>
                <a:ahLst/>
                <a:cxnLst>
                  <a:cxn ang="0">
                    <a:pos x="0" y="816"/>
                  </a:cxn>
                  <a:cxn ang="0">
                    <a:pos x="0" y="912"/>
                  </a:cxn>
                  <a:cxn ang="0">
                    <a:pos x="432" y="912"/>
                  </a:cxn>
                  <a:cxn ang="0">
                    <a:pos x="432" y="0"/>
                  </a:cxn>
                </a:cxnLst>
                <a:rect l="0" t="0" r="r" b="b"/>
                <a:pathLst>
                  <a:path w="432" h="912">
                    <a:moveTo>
                      <a:pt x="0" y="816"/>
                    </a:moveTo>
                    <a:lnTo>
                      <a:pt x="0" y="912"/>
                    </a:lnTo>
                    <a:lnTo>
                      <a:pt x="432" y="912"/>
                    </a:lnTo>
                    <a:lnTo>
                      <a:pt x="43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46613" name="Text Box 53"/>
              <p:cNvSpPr txBox="1">
                <a:spLocks noChangeArrowheads="1"/>
              </p:cNvSpPr>
              <p:nvPr/>
            </p:nvSpPr>
            <p:spPr bwMode="auto">
              <a:xfrm>
                <a:off x="4288" y="3120"/>
                <a:ext cx="380" cy="2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000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Add</a:t>
                </a:r>
              </a:p>
            </p:txBody>
          </p:sp>
        </p:grpSp>
        <p:sp>
          <p:nvSpPr>
            <p:cNvPr id="1346614" name="Rectangle 54"/>
            <p:cNvSpPr>
              <a:spLocks noChangeArrowheads="1"/>
            </p:cNvSpPr>
            <p:nvPr/>
          </p:nvSpPr>
          <p:spPr bwMode="auto">
            <a:xfrm>
              <a:off x="4464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V4</a:t>
              </a:r>
            </a:p>
          </p:txBody>
        </p:sp>
        <p:sp>
          <p:nvSpPr>
            <p:cNvPr id="1346615" name="Rectangle 55"/>
            <p:cNvSpPr>
              <a:spLocks noChangeArrowheads="1"/>
            </p:cNvSpPr>
            <p:nvPr/>
          </p:nvSpPr>
          <p:spPr bwMode="auto">
            <a:xfrm>
              <a:off x="4896" y="1392"/>
              <a:ext cx="28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V5</a:t>
              </a:r>
            </a:p>
          </p:txBody>
        </p:sp>
        <p:sp>
          <p:nvSpPr>
            <p:cNvPr id="1346616" name="Line 56"/>
            <p:cNvSpPr>
              <a:spLocks noChangeShapeType="1"/>
            </p:cNvSpPr>
            <p:nvPr/>
          </p:nvSpPr>
          <p:spPr bwMode="auto">
            <a:xfrm>
              <a:off x="3840" y="2640"/>
              <a:ext cx="43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6617" name="Line 57"/>
            <p:cNvSpPr>
              <a:spLocks noChangeShapeType="1"/>
            </p:cNvSpPr>
            <p:nvPr/>
          </p:nvSpPr>
          <p:spPr bwMode="auto">
            <a:xfrm>
              <a:off x="4656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6618" name="Line 58"/>
            <p:cNvSpPr>
              <a:spLocks noChangeShapeType="1"/>
            </p:cNvSpPr>
            <p:nvPr/>
          </p:nvSpPr>
          <p:spPr bwMode="auto">
            <a:xfrm flipV="1">
              <a:off x="4896" y="2208"/>
              <a:ext cx="144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6619" name="Text Box 59"/>
            <p:cNvSpPr txBox="1">
              <a:spLocks noChangeArrowheads="1"/>
            </p:cNvSpPr>
            <p:nvPr/>
          </p:nvSpPr>
          <p:spPr bwMode="auto">
            <a:xfrm>
              <a:off x="3954" y="2542"/>
              <a:ext cx="526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i="1" dirty="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Chain</a:t>
              </a:r>
              <a:endParaRPr lang="en-US" altLang="ko-KR" sz="2000" i="1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2400" y="1981200"/>
            <a:ext cx="3201367" cy="1384995"/>
            <a:chOff x="381000" y="2362200"/>
            <a:chExt cx="3201367" cy="1384995"/>
          </a:xfrm>
        </p:grpSpPr>
        <p:sp>
          <p:nvSpPr>
            <p:cNvPr id="1346620" name="Text Box 60"/>
            <p:cNvSpPr txBox="1">
              <a:spLocks noChangeArrowheads="1"/>
            </p:cNvSpPr>
            <p:nvPr/>
          </p:nvSpPr>
          <p:spPr bwMode="auto">
            <a:xfrm>
              <a:off x="381000" y="2362200"/>
              <a:ext cx="3201367" cy="1384995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vld</a:t>
              </a:r>
              <a:r>
                <a:rPr lang="en-US" altLang="ko-KR" sz="2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v1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2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vmul</a:t>
              </a:r>
              <a:r>
                <a:rPr lang="en-US" altLang="ko-KR" sz="2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v3,v1,v2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2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vadd</a:t>
              </a:r>
              <a:r>
                <a:rPr lang="en-US" altLang="ko-KR" sz="2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v5, v3,v4</a:t>
              </a:r>
            </a:p>
          </p:txBody>
        </p:sp>
        <p:sp>
          <p:nvSpPr>
            <p:cNvPr id="1346621" name="Line 61"/>
            <p:cNvSpPr>
              <a:spLocks noChangeShapeType="1"/>
            </p:cNvSpPr>
            <p:nvPr/>
          </p:nvSpPr>
          <p:spPr bwMode="auto">
            <a:xfrm>
              <a:off x="1981200" y="2667000"/>
              <a:ext cx="4572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46622" name="Line 62"/>
            <p:cNvSpPr>
              <a:spLocks noChangeShapeType="1"/>
            </p:cNvSpPr>
            <p:nvPr/>
          </p:nvSpPr>
          <p:spPr bwMode="auto">
            <a:xfrm>
              <a:off x="1905000" y="3276600"/>
              <a:ext cx="457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8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Chaining Advantage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0B95-B1C9-C44E-942E-10E765C6C4BA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48611" name="Group 3"/>
          <p:cNvGrpSpPr>
            <a:grpSpLocks/>
          </p:cNvGrpSpPr>
          <p:nvPr/>
        </p:nvGrpSpPr>
        <p:grpSpPr bwMode="auto">
          <a:xfrm>
            <a:off x="304800" y="3879850"/>
            <a:ext cx="8534400" cy="2235200"/>
            <a:chOff x="192" y="2444"/>
            <a:chExt cx="5376" cy="1408"/>
          </a:xfrm>
        </p:grpSpPr>
        <p:sp>
          <p:nvSpPr>
            <p:cNvPr id="1348612" name="Rectangle 4"/>
            <p:cNvSpPr>
              <a:spLocks noChangeArrowheads="1"/>
            </p:cNvSpPr>
            <p:nvPr/>
          </p:nvSpPr>
          <p:spPr bwMode="auto">
            <a:xfrm>
              <a:off x="192" y="2444"/>
              <a:ext cx="5376" cy="48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285750" indent="-285750" eaLnBrk="1" hangingPunct="1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en-US" altLang="ko-KR" sz="24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With chaining, can start dependent instruction as soon as first result appears</a:t>
              </a:r>
            </a:p>
          </p:txBody>
        </p:sp>
        <p:grpSp>
          <p:nvGrpSpPr>
            <p:cNvPr id="1348613" name="Group 5"/>
            <p:cNvGrpSpPr>
              <a:grpSpLocks/>
            </p:cNvGrpSpPr>
            <p:nvPr/>
          </p:nvGrpSpPr>
          <p:grpSpPr bwMode="auto">
            <a:xfrm>
              <a:off x="816" y="3120"/>
              <a:ext cx="2064" cy="732"/>
              <a:chOff x="816" y="3120"/>
              <a:chExt cx="2064" cy="732"/>
            </a:xfrm>
          </p:grpSpPr>
          <p:sp>
            <p:nvSpPr>
              <p:cNvPr id="1348614" name="Rectangle 6"/>
              <p:cNvSpPr>
                <a:spLocks noChangeArrowheads="1"/>
              </p:cNvSpPr>
              <p:nvPr/>
            </p:nvSpPr>
            <p:spPr bwMode="auto">
              <a:xfrm>
                <a:off x="816" y="3120"/>
                <a:ext cx="1536" cy="240"/>
              </a:xfrm>
              <a:prstGeom prst="rect">
                <a:avLst/>
              </a:prstGeom>
              <a:solidFill>
                <a:srgbClr val="9999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white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48615" name="Rectangle 7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1536" cy="2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>
                    <a:solidFill>
                      <a:prstClr val="white"/>
                    </a:solidFill>
                    <a:latin typeface="Calibri"/>
                    <a:ea typeface="굴림" charset="-127"/>
                    <a:cs typeface="Calibri"/>
                  </a:rPr>
                  <a:t>Mul</a:t>
                </a:r>
              </a:p>
            </p:txBody>
          </p:sp>
          <p:sp>
            <p:nvSpPr>
              <p:cNvPr id="1348616" name="Rectangle 8"/>
              <p:cNvSpPr>
                <a:spLocks noChangeArrowheads="1"/>
              </p:cNvSpPr>
              <p:nvPr/>
            </p:nvSpPr>
            <p:spPr bwMode="auto">
              <a:xfrm>
                <a:off x="1344" y="3600"/>
                <a:ext cx="1536" cy="25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800" dirty="0">
                    <a:solidFill>
                      <a:prstClr val="white"/>
                    </a:solidFill>
                    <a:latin typeface="Calibri"/>
                    <a:ea typeface="굴림" charset="-127"/>
                    <a:cs typeface="Calibri"/>
                  </a:rPr>
                  <a:t>Add</a:t>
                </a:r>
              </a:p>
            </p:txBody>
          </p:sp>
        </p:grpSp>
      </p:grpSp>
      <p:grpSp>
        <p:nvGrpSpPr>
          <p:cNvPr id="1348617" name="Group 9"/>
          <p:cNvGrpSpPr>
            <a:grpSpLocks/>
          </p:cNvGrpSpPr>
          <p:nvPr/>
        </p:nvGrpSpPr>
        <p:grpSpPr bwMode="auto">
          <a:xfrm>
            <a:off x="304800" y="1289051"/>
            <a:ext cx="8534400" cy="2173289"/>
            <a:chOff x="192" y="812"/>
            <a:chExt cx="5376" cy="1369"/>
          </a:xfrm>
        </p:grpSpPr>
        <p:grpSp>
          <p:nvGrpSpPr>
            <p:cNvPr id="1348618" name="Group 10"/>
            <p:cNvGrpSpPr>
              <a:grpSpLocks/>
            </p:cNvGrpSpPr>
            <p:nvPr/>
          </p:nvGrpSpPr>
          <p:grpSpPr bwMode="auto">
            <a:xfrm>
              <a:off x="624" y="1440"/>
              <a:ext cx="4608" cy="741"/>
              <a:chOff x="624" y="1440"/>
              <a:chExt cx="4608" cy="741"/>
            </a:xfrm>
          </p:grpSpPr>
          <p:grpSp>
            <p:nvGrpSpPr>
              <p:cNvPr id="1348619" name="Group 11"/>
              <p:cNvGrpSpPr>
                <a:grpSpLocks/>
              </p:cNvGrpSpPr>
              <p:nvPr/>
            </p:nvGrpSpPr>
            <p:grpSpPr bwMode="auto">
              <a:xfrm>
                <a:off x="624" y="1440"/>
                <a:ext cx="4608" cy="732"/>
                <a:chOff x="624" y="1440"/>
                <a:chExt cx="4608" cy="732"/>
              </a:xfrm>
            </p:grpSpPr>
            <p:sp>
              <p:nvSpPr>
                <p:cNvPr id="1348620" name="Rectangle 12"/>
                <p:cNvSpPr>
                  <a:spLocks noChangeArrowheads="1"/>
                </p:cNvSpPr>
                <p:nvPr/>
              </p:nvSpPr>
              <p:spPr bwMode="auto">
                <a:xfrm>
                  <a:off x="624" y="1440"/>
                  <a:ext cx="1536" cy="240"/>
                </a:xfrm>
                <a:prstGeom prst="rect">
                  <a:avLst/>
                </a:prstGeom>
                <a:solidFill>
                  <a:srgbClr val="9999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2800" dirty="0">
                      <a:solidFill>
                        <a:prstClr val="white"/>
                      </a:solidFill>
                      <a:latin typeface="Calibri"/>
                      <a:ea typeface="굴림" charset="-127"/>
                      <a:cs typeface="Calibri"/>
                    </a:rPr>
                    <a:t>Load</a:t>
                  </a:r>
                </a:p>
              </p:txBody>
            </p:sp>
            <p:sp>
              <p:nvSpPr>
                <p:cNvPr id="1348621" name="Rectangle 13"/>
                <p:cNvSpPr>
                  <a:spLocks noChangeArrowheads="1"/>
                </p:cNvSpPr>
                <p:nvPr/>
              </p:nvSpPr>
              <p:spPr bwMode="auto">
                <a:xfrm>
                  <a:off x="2160" y="1680"/>
                  <a:ext cx="1536" cy="24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2800" dirty="0" err="1">
                      <a:solidFill>
                        <a:prstClr val="white"/>
                      </a:solidFill>
                      <a:latin typeface="Calibri"/>
                      <a:ea typeface="굴림" charset="-127"/>
                      <a:cs typeface="Calibri"/>
                    </a:rPr>
                    <a:t>Mul</a:t>
                  </a:r>
                  <a:endParaRPr lang="en-US" altLang="ko-KR" sz="2800" dirty="0">
                    <a:solidFill>
                      <a:prstClr val="white"/>
                    </a:solidFill>
                    <a:latin typeface="Calibri"/>
                    <a:ea typeface="굴림" charset="-127"/>
                    <a:cs typeface="Calibri"/>
                  </a:endParaRPr>
                </a:p>
              </p:txBody>
            </p:sp>
            <p:sp>
              <p:nvSpPr>
                <p:cNvPr id="1348622" name="Rectangle 14"/>
                <p:cNvSpPr>
                  <a:spLocks noChangeArrowheads="1"/>
                </p:cNvSpPr>
                <p:nvPr/>
              </p:nvSpPr>
              <p:spPr bwMode="auto">
                <a:xfrm>
                  <a:off x="3696" y="1920"/>
                  <a:ext cx="1536" cy="25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2800" dirty="0">
                      <a:solidFill>
                        <a:prstClr val="white"/>
                      </a:solidFill>
                      <a:latin typeface="Calibri"/>
                      <a:ea typeface="굴림" charset="-127"/>
                      <a:cs typeface="Calibri"/>
                    </a:rPr>
                    <a:t>Add</a:t>
                  </a:r>
                </a:p>
              </p:txBody>
            </p:sp>
          </p:grpSp>
          <p:grpSp>
            <p:nvGrpSpPr>
              <p:cNvPr id="1348623" name="Group 15"/>
              <p:cNvGrpSpPr>
                <a:grpSpLocks/>
              </p:cNvGrpSpPr>
              <p:nvPr/>
            </p:nvGrpSpPr>
            <p:grpSpPr bwMode="auto">
              <a:xfrm>
                <a:off x="1058" y="1851"/>
                <a:ext cx="862" cy="330"/>
                <a:chOff x="1058" y="1851"/>
                <a:chExt cx="862" cy="330"/>
              </a:xfrm>
            </p:grpSpPr>
            <p:sp>
              <p:nvSpPr>
                <p:cNvPr id="134862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584" y="201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4862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58" y="1851"/>
                  <a:ext cx="572" cy="330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2800">
                      <a:solidFill>
                        <a:prstClr val="black"/>
                      </a:solidFill>
                      <a:latin typeface="Calibri"/>
                      <a:ea typeface="굴림" charset="-127"/>
                      <a:cs typeface="Calibri"/>
                    </a:rPr>
                    <a:t>Time</a:t>
                  </a:r>
                </a:p>
              </p:txBody>
            </p:sp>
          </p:grpSp>
        </p:grpSp>
        <p:sp>
          <p:nvSpPr>
            <p:cNvPr id="1348626" name="Rectangle 18"/>
            <p:cNvSpPr>
              <a:spLocks noChangeArrowheads="1"/>
            </p:cNvSpPr>
            <p:nvPr/>
          </p:nvSpPr>
          <p:spPr bwMode="auto">
            <a:xfrm>
              <a:off x="192" y="812"/>
              <a:ext cx="5376" cy="48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285750" indent="-285750" eaLnBrk="1" hangingPunct="1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en-US" altLang="ko-KR" sz="24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Without chaining, must wait for last element of result to be written before starting dependent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303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Startup</a:t>
            </a:r>
            <a:endParaRPr lang="en-US" altLang="ko-KR" dirty="0"/>
          </a:p>
        </p:txBody>
      </p:sp>
      <p:sp>
        <p:nvSpPr>
          <p:cNvPr id="13506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683500" cy="1447800"/>
          </a:xfrm>
        </p:spPr>
        <p:txBody>
          <a:bodyPr/>
          <a:lstStyle/>
          <a:p>
            <a:r>
              <a:rPr lang="en-US" altLang="ko-KR" sz="2400" dirty="0"/>
              <a:t>Two components of vector startup penalty</a:t>
            </a:r>
          </a:p>
          <a:p>
            <a:pPr lvl="1"/>
            <a:r>
              <a:rPr lang="en-US" altLang="ko-KR" sz="2000" dirty="0"/>
              <a:t>functional unit latency (time through pipeline)</a:t>
            </a:r>
          </a:p>
          <a:p>
            <a:pPr lvl="1"/>
            <a:r>
              <a:rPr lang="en-US" altLang="ko-KR" sz="2000" dirty="0"/>
              <a:t>dead time or recovery time (time before another vector instruction can start down pipeline)</a:t>
            </a:r>
          </a:p>
        </p:txBody>
      </p:sp>
      <p:sp>
        <p:nvSpPr>
          <p:cNvPr id="83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A4BA7F1-CD0B-CF47-8830-D31C09C6905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50660" name="Group 4"/>
          <p:cNvGrpSpPr>
            <a:grpSpLocks/>
          </p:cNvGrpSpPr>
          <p:nvPr/>
        </p:nvGrpSpPr>
        <p:grpSpPr bwMode="auto">
          <a:xfrm>
            <a:off x="685800" y="2895600"/>
            <a:ext cx="1905000" cy="381000"/>
            <a:chOff x="480" y="1776"/>
            <a:chExt cx="1200" cy="240"/>
          </a:xfrm>
        </p:grpSpPr>
        <p:sp>
          <p:nvSpPr>
            <p:cNvPr id="1350661" name="Rectangle 5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dirty="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62" name="Rectangle 6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63" name="Rectangle 7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64" name="Rectangle 8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65" name="Rectangle 9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666" name="Group 10"/>
          <p:cNvGrpSpPr>
            <a:grpSpLocks/>
          </p:cNvGrpSpPr>
          <p:nvPr/>
        </p:nvGrpSpPr>
        <p:grpSpPr bwMode="auto">
          <a:xfrm>
            <a:off x="1066800" y="3276600"/>
            <a:ext cx="1905000" cy="381000"/>
            <a:chOff x="480" y="1776"/>
            <a:chExt cx="1200" cy="240"/>
          </a:xfrm>
        </p:grpSpPr>
        <p:sp>
          <p:nvSpPr>
            <p:cNvPr id="1350667" name="Rectangle 11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68" name="Rectangle 12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69" name="Rectangle 13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70" name="Rectangle 14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71" name="Rectangle 15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672" name="Group 16"/>
          <p:cNvGrpSpPr>
            <a:grpSpLocks/>
          </p:cNvGrpSpPr>
          <p:nvPr/>
        </p:nvGrpSpPr>
        <p:grpSpPr bwMode="auto">
          <a:xfrm>
            <a:off x="1447800" y="3657600"/>
            <a:ext cx="1905000" cy="381000"/>
            <a:chOff x="480" y="1776"/>
            <a:chExt cx="1200" cy="240"/>
          </a:xfrm>
        </p:grpSpPr>
        <p:sp>
          <p:nvSpPr>
            <p:cNvPr id="1350673" name="Rectangle 17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74" name="Rectangle 18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75" name="Rectangle 19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76" name="Rectangle 20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77" name="Rectangle 21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7030A0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678" name="Group 22"/>
          <p:cNvGrpSpPr>
            <a:grpSpLocks/>
          </p:cNvGrpSpPr>
          <p:nvPr/>
        </p:nvGrpSpPr>
        <p:grpSpPr bwMode="auto">
          <a:xfrm>
            <a:off x="1828800" y="4038600"/>
            <a:ext cx="1905000" cy="381000"/>
            <a:chOff x="480" y="1776"/>
            <a:chExt cx="1200" cy="240"/>
          </a:xfrm>
        </p:grpSpPr>
        <p:sp>
          <p:nvSpPr>
            <p:cNvPr id="1350679" name="Rectangle 23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80" name="Rectangle 24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81" name="Rectangle 25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82" name="Rectangle 26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83" name="Rectangle 27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684" name="Group 28"/>
          <p:cNvGrpSpPr>
            <a:grpSpLocks/>
          </p:cNvGrpSpPr>
          <p:nvPr/>
        </p:nvGrpSpPr>
        <p:grpSpPr bwMode="auto">
          <a:xfrm>
            <a:off x="2209800" y="4419600"/>
            <a:ext cx="1905000" cy="381000"/>
            <a:chOff x="480" y="1776"/>
            <a:chExt cx="1200" cy="240"/>
          </a:xfrm>
        </p:grpSpPr>
        <p:sp>
          <p:nvSpPr>
            <p:cNvPr id="1350685" name="Rectangle 29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86" name="Rectangle 30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87" name="Rectangle 31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88" name="Rectangle 32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89" name="Rectangle 33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690" name="Group 34"/>
          <p:cNvGrpSpPr>
            <a:grpSpLocks/>
          </p:cNvGrpSpPr>
          <p:nvPr/>
        </p:nvGrpSpPr>
        <p:grpSpPr bwMode="auto">
          <a:xfrm>
            <a:off x="2590800" y="4800600"/>
            <a:ext cx="1905000" cy="381000"/>
            <a:chOff x="480" y="1776"/>
            <a:chExt cx="1200" cy="240"/>
          </a:xfrm>
        </p:grpSpPr>
        <p:sp>
          <p:nvSpPr>
            <p:cNvPr id="1350691" name="Rectangle 35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92" name="Rectangle 36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93" name="Rectangle 37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94" name="Rectangle 38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95" name="Rectangle 39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696" name="Group 40"/>
          <p:cNvGrpSpPr>
            <a:grpSpLocks/>
          </p:cNvGrpSpPr>
          <p:nvPr/>
        </p:nvGrpSpPr>
        <p:grpSpPr bwMode="auto">
          <a:xfrm>
            <a:off x="2971800" y="5181600"/>
            <a:ext cx="1905000" cy="381000"/>
            <a:chOff x="480" y="1776"/>
            <a:chExt cx="1200" cy="240"/>
          </a:xfrm>
        </p:grpSpPr>
        <p:sp>
          <p:nvSpPr>
            <p:cNvPr id="1350697" name="Rectangle 41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698" name="Rectangle 42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699" name="Rectangle 43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00" name="Rectangle 44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01" name="Rectangle 45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702" name="Group 46"/>
          <p:cNvGrpSpPr>
            <a:grpSpLocks/>
          </p:cNvGrpSpPr>
          <p:nvPr/>
        </p:nvGrpSpPr>
        <p:grpSpPr bwMode="auto">
          <a:xfrm>
            <a:off x="3352800" y="5562600"/>
            <a:ext cx="1905000" cy="381000"/>
            <a:chOff x="480" y="1776"/>
            <a:chExt cx="1200" cy="240"/>
          </a:xfrm>
        </p:grpSpPr>
        <p:sp>
          <p:nvSpPr>
            <p:cNvPr id="1350703" name="Rectangle 47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704" name="Rectangle 48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05" name="Rectangle 49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06" name="Rectangle 50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07" name="Rectangle 51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708" name="Group 52"/>
          <p:cNvGrpSpPr>
            <a:grpSpLocks/>
          </p:cNvGrpSpPr>
          <p:nvPr/>
        </p:nvGrpSpPr>
        <p:grpSpPr bwMode="auto">
          <a:xfrm>
            <a:off x="3733800" y="5943600"/>
            <a:ext cx="1905000" cy="381000"/>
            <a:chOff x="480" y="1776"/>
            <a:chExt cx="1200" cy="240"/>
          </a:xfrm>
        </p:grpSpPr>
        <p:sp>
          <p:nvSpPr>
            <p:cNvPr id="1350709" name="Rectangle 53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710" name="Rectangle 54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11" name="Rectangle 55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12" name="Rectangle 56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13" name="Rectangle 57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grpSp>
        <p:nvGrpSpPr>
          <p:cNvPr id="1350714" name="Group 58"/>
          <p:cNvGrpSpPr>
            <a:grpSpLocks/>
          </p:cNvGrpSpPr>
          <p:nvPr/>
        </p:nvGrpSpPr>
        <p:grpSpPr bwMode="auto">
          <a:xfrm>
            <a:off x="4114800" y="6324600"/>
            <a:ext cx="1905000" cy="381000"/>
            <a:chOff x="480" y="1776"/>
            <a:chExt cx="1200" cy="240"/>
          </a:xfrm>
        </p:grpSpPr>
        <p:sp>
          <p:nvSpPr>
            <p:cNvPr id="1350715" name="Rectangle 59"/>
            <p:cNvSpPr>
              <a:spLocks noChangeArrowheads="1"/>
            </p:cNvSpPr>
            <p:nvPr/>
          </p:nvSpPr>
          <p:spPr bwMode="auto">
            <a:xfrm>
              <a:off x="48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R</a:t>
              </a:r>
            </a:p>
          </p:txBody>
        </p:sp>
        <p:sp>
          <p:nvSpPr>
            <p:cNvPr id="1350716" name="Rectangle 60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17" name="Rectangle 61"/>
            <p:cNvSpPr>
              <a:spLocks noChangeArrowheads="1"/>
            </p:cNvSpPr>
            <p:nvPr/>
          </p:nvSpPr>
          <p:spPr bwMode="auto">
            <a:xfrm>
              <a:off x="96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18" name="Rectangle 62"/>
            <p:cNvSpPr>
              <a:spLocks noChangeArrowheads="1"/>
            </p:cNvSpPr>
            <p:nvPr/>
          </p:nvSpPr>
          <p:spPr bwMode="auto">
            <a:xfrm>
              <a:off x="120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X</a:t>
              </a:r>
            </a:p>
          </p:txBody>
        </p:sp>
        <p:sp>
          <p:nvSpPr>
            <p:cNvPr id="1350719" name="Rectangle 63"/>
            <p:cNvSpPr>
              <a:spLocks noChangeArrowheads="1"/>
            </p:cNvSpPr>
            <p:nvPr/>
          </p:nvSpPr>
          <p:spPr bwMode="auto">
            <a:xfrm>
              <a:off x="1440" y="1776"/>
              <a:ext cx="240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>
                  <a:solidFill>
                    <a:srgbClr val="244A58"/>
                  </a:solidFill>
                  <a:latin typeface="Calibri"/>
                  <a:ea typeface="굴림" charset="-127"/>
                  <a:cs typeface="Calibri"/>
                </a:rPr>
                <a:t>W</a:t>
              </a:r>
            </a:p>
          </p:txBody>
        </p:sp>
      </p:grpSp>
      <p:sp>
        <p:nvSpPr>
          <p:cNvPr id="1350720" name="Line 64"/>
          <p:cNvSpPr>
            <a:spLocks noChangeShapeType="1"/>
          </p:cNvSpPr>
          <p:nvPr/>
        </p:nvSpPr>
        <p:spPr bwMode="auto">
          <a:xfrm>
            <a:off x="685800" y="2514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0721" name="Line 65"/>
          <p:cNvSpPr>
            <a:spLocks noChangeShapeType="1"/>
          </p:cNvSpPr>
          <p:nvPr/>
        </p:nvSpPr>
        <p:spPr bwMode="auto">
          <a:xfrm>
            <a:off x="2590800" y="2514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0722" name="Line 66"/>
          <p:cNvSpPr>
            <a:spLocks noChangeShapeType="1"/>
          </p:cNvSpPr>
          <p:nvPr/>
        </p:nvSpPr>
        <p:spPr bwMode="auto">
          <a:xfrm>
            <a:off x="685800" y="26670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0723" name="Text Box 67"/>
          <p:cNvSpPr txBox="1">
            <a:spLocks noChangeArrowheads="1"/>
          </p:cNvSpPr>
          <p:nvPr/>
        </p:nvSpPr>
        <p:spPr bwMode="auto">
          <a:xfrm>
            <a:off x="582635" y="2208799"/>
            <a:ext cx="214784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Functional Unit Latency</a:t>
            </a:r>
          </a:p>
        </p:txBody>
      </p:sp>
      <p:sp>
        <p:nvSpPr>
          <p:cNvPr id="1350724" name="Line 68"/>
          <p:cNvSpPr>
            <a:spLocks noChangeShapeType="1"/>
          </p:cNvSpPr>
          <p:nvPr/>
        </p:nvSpPr>
        <p:spPr bwMode="auto">
          <a:xfrm>
            <a:off x="1828800" y="4495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0725" name="Line 69"/>
          <p:cNvSpPr>
            <a:spLocks noChangeShapeType="1"/>
          </p:cNvSpPr>
          <p:nvPr/>
        </p:nvSpPr>
        <p:spPr bwMode="auto">
          <a:xfrm>
            <a:off x="3352800" y="601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0726" name="Line 70"/>
          <p:cNvSpPr>
            <a:spLocks noChangeShapeType="1"/>
          </p:cNvSpPr>
          <p:nvPr/>
        </p:nvSpPr>
        <p:spPr bwMode="auto">
          <a:xfrm>
            <a:off x="1828800" y="6172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0727" name="Text Box 71"/>
          <p:cNvSpPr txBox="1">
            <a:spLocks noChangeArrowheads="1"/>
          </p:cNvSpPr>
          <p:nvPr/>
        </p:nvSpPr>
        <p:spPr bwMode="auto">
          <a:xfrm>
            <a:off x="2040907" y="5851010"/>
            <a:ext cx="1190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Dead Time</a:t>
            </a:r>
          </a:p>
        </p:txBody>
      </p:sp>
      <p:sp>
        <p:nvSpPr>
          <p:cNvPr id="1350728" name="Line 72"/>
          <p:cNvSpPr>
            <a:spLocks noChangeShapeType="1"/>
          </p:cNvSpPr>
          <p:nvPr/>
        </p:nvSpPr>
        <p:spPr bwMode="auto">
          <a:xfrm>
            <a:off x="6400800" y="28956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0729" name="Line 73"/>
          <p:cNvSpPr>
            <a:spLocks noChangeShapeType="1"/>
          </p:cNvSpPr>
          <p:nvPr/>
        </p:nvSpPr>
        <p:spPr bwMode="auto">
          <a:xfrm>
            <a:off x="6400800" y="40386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0730" name="Line 74"/>
          <p:cNvSpPr>
            <a:spLocks noChangeShapeType="1"/>
          </p:cNvSpPr>
          <p:nvPr/>
        </p:nvSpPr>
        <p:spPr bwMode="auto">
          <a:xfrm>
            <a:off x="6400800" y="5486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0731" name="Line 75"/>
          <p:cNvSpPr>
            <a:spLocks noChangeShapeType="1"/>
          </p:cNvSpPr>
          <p:nvPr/>
        </p:nvSpPr>
        <p:spPr bwMode="auto">
          <a:xfrm>
            <a:off x="6400800" y="6629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0732" name="Line 76"/>
          <p:cNvSpPr>
            <a:spLocks noChangeShapeType="1"/>
          </p:cNvSpPr>
          <p:nvPr/>
        </p:nvSpPr>
        <p:spPr bwMode="auto">
          <a:xfrm>
            <a:off x="7239000" y="28956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0733" name="Line 77"/>
          <p:cNvSpPr>
            <a:spLocks noChangeShapeType="1"/>
          </p:cNvSpPr>
          <p:nvPr/>
        </p:nvSpPr>
        <p:spPr bwMode="auto">
          <a:xfrm>
            <a:off x="7239000" y="40386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0734" name="Line 78"/>
          <p:cNvSpPr>
            <a:spLocks noChangeShapeType="1"/>
          </p:cNvSpPr>
          <p:nvPr/>
        </p:nvSpPr>
        <p:spPr bwMode="auto">
          <a:xfrm>
            <a:off x="7239000" y="5486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0735" name="Text Box 79"/>
          <p:cNvSpPr txBox="1">
            <a:spLocks noChangeArrowheads="1"/>
          </p:cNvSpPr>
          <p:nvPr/>
        </p:nvSpPr>
        <p:spPr bwMode="auto">
          <a:xfrm>
            <a:off x="7315200" y="3124200"/>
            <a:ext cx="1466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srgbClr val="7030A0"/>
                </a:solidFill>
                <a:latin typeface="Calibri"/>
                <a:ea typeface="굴림" charset="-127"/>
                <a:cs typeface="Calibri"/>
              </a:rPr>
              <a:t>First Vector Instruction</a:t>
            </a:r>
          </a:p>
        </p:txBody>
      </p:sp>
      <p:sp>
        <p:nvSpPr>
          <p:cNvPr id="1350736" name="Text Box 80"/>
          <p:cNvSpPr txBox="1">
            <a:spLocks noChangeArrowheads="1"/>
          </p:cNvSpPr>
          <p:nvPr/>
        </p:nvSpPr>
        <p:spPr bwMode="auto">
          <a:xfrm>
            <a:off x="7391400" y="5574011"/>
            <a:ext cx="129846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srgbClr val="244A58"/>
                </a:solidFill>
                <a:latin typeface="Calibri"/>
                <a:ea typeface="굴림" charset="-127"/>
                <a:cs typeface="Calibri"/>
              </a:rPr>
              <a:t>Second Vector Instruction</a:t>
            </a:r>
          </a:p>
        </p:txBody>
      </p:sp>
      <p:sp>
        <p:nvSpPr>
          <p:cNvPr id="1350737" name="Text Box 81"/>
          <p:cNvSpPr txBox="1">
            <a:spLocks noChangeArrowheads="1"/>
          </p:cNvSpPr>
          <p:nvPr/>
        </p:nvSpPr>
        <p:spPr bwMode="auto">
          <a:xfrm>
            <a:off x="7315200" y="4572000"/>
            <a:ext cx="1190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Dead Time</a:t>
            </a:r>
          </a:p>
        </p:txBody>
      </p:sp>
    </p:spTree>
    <p:extLst>
      <p:ext uri="{BB962C8B-B14F-4D97-AF65-F5344CB8AC3E}">
        <p14:creationId xmlns:p14="http://schemas.microsoft.com/office/powerpoint/2010/main" val="40846163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  <a:cs typeface="굴림" charset="-127"/>
              </a:rPr>
              <a:t>Dead Time and Short Vectors</a:t>
            </a:r>
          </a:p>
        </p:txBody>
      </p:sp>
      <p:sp>
        <p:nvSpPr>
          <p:cNvPr id="16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E985BE1-5E8F-434B-AC3E-412DDFD708C0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1352707" name="Group 3"/>
          <p:cNvGrpSpPr>
            <a:grpSpLocks/>
          </p:cNvGrpSpPr>
          <p:nvPr/>
        </p:nvGrpSpPr>
        <p:grpSpPr bwMode="auto">
          <a:xfrm>
            <a:off x="914400" y="1066800"/>
            <a:ext cx="304800" cy="304800"/>
            <a:chOff x="672" y="1248"/>
            <a:chExt cx="192" cy="192"/>
          </a:xfrm>
        </p:grpSpPr>
        <p:sp>
          <p:nvSpPr>
            <p:cNvPr id="1352708" name="Rectangle 4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09" name="Oval 5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10" name="Group 6"/>
          <p:cNvGrpSpPr>
            <a:grpSpLocks/>
          </p:cNvGrpSpPr>
          <p:nvPr/>
        </p:nvGrpSpPr>
        <p:grpSpPr bwMode="auto">
          <a:xfrm>
            <a:off x="1219200" y="1066800"/>
            <a:ext cx="304800" cy="304800"/>
            <a:chOff x="672" y="1248"/>
            <a:chExt cx="192" cy="192"/>
          </a:xfrm>
        </p:grpSpPr>
        <p:sp>
          <p:nvSpPr>
            <p:cNvPr id="1352711" name="Rectangle 7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12" name="Oval 8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13" name="Group 9"/>
          <p:cNvGrpSpPr>
            <a:grpSpLocks/>
          </p:cNvGrpSpPr>
          <p:nvPr/>
        </p:nvGrpSpPr>
        <p:grpSpPr bwMode="auto">
          <a:xfrm>
            <a:off x="914400" y="1371600"/>
            <a:ext cx="304800" cy="304800"/>
            <a:chOff x="672" y="1248"/>
            <a:chExt cx="192" cy="192"/>
          </a:xfrm>
        </p:grpSpPr>
        <p:sp>
          <p:nvSpPr>
            <p:cNvPr id="1352714" name="Rectangle 10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15" name="Oval 11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16" name="Group 12"/>
          <p:cNvGrpSpPr>
            <a:grpSpLocks/>
          </p:cNvGrpSpPr>
          <p:nvPr/>
        </p:nvGrpSpPr>
        <p:grpSpPr bwMode="auto">
          <a:xfrm>
            <a:off x="1219200" y="1371600"/>
            <a:ext cx="304800" cy="304800"/>
            <a:chOff x="672" y="1248"/>
            <a:chExt cx="192" cy="192"/>
          </a:xfrm>
        </p:grpSpPr>
        <p:sp>
          <p:nvSpPr>
            <p:cNvPr id="1352717" name="Rectangle 13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18" name="Oval 14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19" name="Group 15"/>
          <p:cNvGrpSpPr>
            <a:grpSpLocks/>
          </p:cNvGrpSpPr>
          <p:nvPr/>
        </p:nvGrpSpPr>
        <p:grpSpPr bwMode="auto">
          <a:xfrm>
            <a:off x="914400" y="1676400"/>
            <a:ext cx="304800" cy="304800"/>
            <a:chOff x="672" y="1248"/>
            <a:chExt cx="192" cy="192"/>
          </a:xfrm>
        </p:grpSpPr>
        <p:sp>
          <p:nvSpPr>
            <p:cNvPr id="1352720" name="Rectangle 16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21" name="Oval 17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22" name="Group 18"/>
          <p:cNvGrpSpPr>
            <a:grpSpLocks/>
          </p:cNvGrpSpPr>
          <p:nvPr/>
        </p:nvGrpSpPr>
        <p:grpSpPr bwMode="auto">
          <a:xfrm>
            <a:off x="1219200" y="1676400"/>
            <a:ext cx="304800" cy="304800"/>
            <a:chOff x="672" y="1248"/>
            <a:chExt cx="192" cy="192"/>
          </a:xfrm>
        </p:grpSpPr>
        <p:sp>
          <p:nvSpPr>
            <p:cNvPr id="1352723" name="Rectangle 19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24" name="Oval 20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25" name="Group 21"/>
          <p:cNvGrpSpPr>
            <a:grpSpLocks/>
          </p:cNvGrpSpPr>
          <p:nvPr/>
        </p:nvGrpSpPr>
        <p:grpSpPr bwMode="auto">
          <a:xfrm>
            <a:off x="914400" y="1981200"/>
            <a:ext cx="304800" cy="304800"/>
            <a:chOff x="672" y="1248"/>
            <a:chExt cx="192" cy="192"/>
          </a:xfrm>
        </p:grpSpPr>
        <p:sp>
          <p:nvSpPr>
            <p:cNvPr id="1352726" name="Rectangle 22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27" name="Oval 23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28" name="Group 24"/>
          <p:cNvGrpSpPr>
            <a:grpSpLocks/>
          </p:cNvGrpSpPr>
          <p:nvPr/>
        </p:nvGrpSpPr>
        <p:grpSpPr bwMode="auto">
          <a:xfrm>
            <a:off x="1219200" y="1981200"/>
            <a:ext cx="304800" cy="304800"/>
            <a:chOff x="672" y="1248"/>
            <a:chExt cx="192" cy="192"/>
          </a:xfrm>
        </p:grpSpPr>
        <p:sp>
          <p:nvSpPr>
            <p:cNvPr id="1352729" name="Rectangle 25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30" name="Oval 26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52731" name="Freeform 27"/>
          <p:cNvSpPr>
            <a:spLocks/>
          </p:cNvSpPr>
          <p:nvPr/>
        </p:nvSpPr>
        <p:spPr bwMode="auto">
          <a:xfrm>
            <a:off x="914400" y="838200"/>
            <a:ext cx="609600" cy="144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12"/>
              </a:cxn>
              <a:cxn ang="0">
                <a:pos x="384" y="912"/>
              </a:cxn>
              <a:cxn ang="0">
                <a:pos x="384" y="48"/>
              </a:cxn>
            </a:cxnLst>
            <a:rect l="0" t="0" r="r" b="b"/>
            <a:pathLst>
              <a:path w="384" h="912">
                <a:moveTo>
                  <a:pt x="0" y="0"/>
                </a:moveTo>
                <a:lnTo>
                  <a:pt x="0" y="912"/>
                </a:lnTo>
                <a:lnTo>
                  <a:pt x="384" y="912"/>
                </a:lnTo>
                <a:lnTo>
                  <a:pt x="384" y="4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52732" name="Group 28"/>
          <p:cNvGrpSpPr>
            <a:grpSpLocks/>
          </p:cNvGrpSpPr>
          <p:nvPr/>
        </p:nvGrpSpPr>
        <p:grpSpPr bwMode="auto">
          <a:xfrm>
            <a:off x="914400" y="2286000"/>
            <a:ext cx="304800" cy="304800"/>
            <a:chOff x="672" y="1248"/>
            <a:chExt cx="192" cy="192"/>
          </a:xfrm>
        </p:grpSpPr>
        <p:sp>
          <p:nvSpPr>
            <p:cNvPr id="1352733" name="Rectangle 29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34" name="Oval 30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35" name="Group 31"/>
          <p:cNvGrpSpPr>
            <a:grpSpLocks/>
          </p:cNvGrpSpPr>
          <p:nvPr/>
        </p:nvGrpSpPr>
        <p:grpSpPr bwMode="auto">
          <a:xfrm>
            <a:off x="1219200" y="2286000"/>
            <a:ext cx="304800" cy="304800"/>
            <a:chOff x="672" y="1248"/>
            <a:chExt cx="192" cy="192"/>
          </a:xfrm>
        </p:grpSpPr>
        <p:sp>
          <p:nvSpPr>
            <p:cNvPr id="1352736" name="Rectangle 32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37" name="Oval 33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38" name="Group 34"/>
          <p:cNvGrpSpPr>
            <a:grpSpLocks/>
          </p:cNvGrpSpPr>
          <p:nvPr/>
        </p:nvGrpSpPr>
        <p:grpSpPr bwMode="auto">
          <a:xfrm>
            <a:off x="914400" y="2590800"/>
            <a:ext cx="304800" cy="304800"/>
            <a:chOff x="672" y="1248"/>
            <a:chExt cx="192" cy="192"/>
          </a:xfrm>
        </p:grpSpPr>
        <p:sp>
          <p:nvSpPr>
            <p:cNvPr id="1352739" name="Rectangle 35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40" name="Oval 36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41" name="Group 37"/>
          <p:cNvGrpSpPr>
            <a:grpSpLocks/>
          </p:cNvGrpSpPr>
          <p:nvPr/>
        </p:nvGrpSpPr>
        <p:grpSpPr bwMode="auto">
          <a:xfrm>
            <a:off x="1219200" y="2590800"/>
            <a:ext cx="304800" cy="304800"/>
            <a:chOff x="672" y="1248"/>
            <a:chExt cx="192" cy="192"/>
          </a:xfrm>
        </p:grpSpPr>
        <p:sp>
          <p:nvSpPr>
            <p:cNvPr id="1352742" name="Rectangle 38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43" name="Oval 39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44" name="Group 40"/>
          <p:cNvGrpSpPr>
            <a:grpSpLocks/>
          </p:cNvGrpSpPr>
          <p:nvPr/>
        </p:nvGrpSpPr>
        <p:grpSpPr bwMode="auto">
          <a:xfrm>
            <a:off x="914400" y="2895600"/>
            <a:ext cx="304800" cy="304800"/>
            <a:chOff x="672" y="1248"/>
            <a:chExt cx="192" cy="192"/>
          </a:xfrm>
        </p:grpSpPr>
        <p:sp>
          <p:nvSpPr>
            <p:cNvPr id="1352745" name="Rectangle 41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46" name="Oval 42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47" name="Group 43"/>
          <p:cNvGrpSpPr>
            <a:grpSpLocks/>
          </p:cNvGrpSpPr>
          <p:nvPr/>
        </p:nvGrpSpPr>
        <p:grpSpPr bwMode="auto">
          <a:xfrm>
            <a:off x="1219200" y="2895600"/>
            <a:ext cx="304800" cy="304800"/>
            <a:chOff x="672" y="1248"/>
            <a:chExt cx="192" cy="192"/>
          </a:xfrm>
        </p:grpSpPr>
        <p:sp>
          <p:nvSpPr>
            <p:cNvPr id="1352748" name="Rectangle 44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49" name="Oval 45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50" name="Group 46"/>
          <p:cNvGrpSpPr>
            <a:grpSpLocks/>
          </p:cNvGrpSpPr>
          <p:nvPr/>
        </p:nvGrpSpPr>
        <p:grpSpPr bwMode="auto">
          <a:xfrm>
            <a:off x="914400" y="3200400"/>
            <a:ext cx="304800" cy="304800"/>
            <a:chOff x="672" y="1248"/>
            <a:chExt cx="192" cy="192"/>
          </a:xfrm>
        </p:grpSpPr>
        <p:sp>
          <p:nvSpPr>
            <p:cNvPr id="1352751" name="Rectangle 47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52" name="Oval 48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53" name="Group 49"/>
          <p:cNvGrpSpPr>
            <a:grpSpLocks/>
          </p:cNvGrpSpPr>
          <p:nvPr/>
        </p:nvGrpSpPr>
        <p:grpSpPr bwMode="auto">
          <a:xfrm>
            <a:off x="1219200" y="3200400"/>
            <a:ext cx="304800" cy="304800"/>
            <a:chOff x="672" y="1248"/>
            <a:chExt cx="192" cy="192"/>
          </a:xfrm>
        </p:grpSpPr>
        <p:sp>
          <p:nvSpPr>
            <p:cNvPr id="1352754" name="Rectangle 50"/>
            <p:cNvSpPr>
              <a:spLocks noChangeArrowheads="1"/>
            </p:cNvSpPr>
            <p:nvPr/>
          </p:nvSpPr>
          <p:spPr bwMode="auto">
            <a:xfrm>
              <a:off x="672" y="1248"/>
              <a:ext cx="192" cy="192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55" name="Oval 51"/>
            <p:cNvSpPr>
              <a:spLocks noChangeArrowheads="1"/>
            </p:cNvSpPr>
            <p:nvPr/>
          </p:nvSpPr>
          <p:spPr bwMode="auto">
            <a:xfrm>
              <a:off x="720" y="1296"/>
              <a:ext cx="96" cy="96"/>
            </a:xfrm>
            <a:prstGeom prst="ellipse">
              <a:avLst/>
            </a:prstGeom>
            <a:solidFill>
              <a:schemeClr val="fol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56" name="Group 52"/>
          <p:cNvGrpSpPr>
            <a:grpSpLocks/>
          </p:cNvGrpSpPr>
          <p:nvPr/>
        </p:nvGrpSpPr>
        <p:grpSpPr bwMode="auto">
          <a:xfrm>
            <a:off x="914400" y="3505200"/>
            <a:ext cx="304800" cy="304800"/>
            <a:chOff x="672" y="2784"/>
            <a:chExt cx="192" cy="192"/>
          </a:xfrm>
        </p:grpSpPr>
        <p:sp>
          <p:nvSpPr>
            <p:cNvPr id="1352757" name="Rectangle 53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58" name="Oval 54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59" name="Group 55"/>
          <p:cNvGrpSpPr>
            <a:grpSpLocks/>
          </p:cNvGrpSpPr>
          <p:nvPr/>
        </p:nvGrpSpPr>
        <p:grpSpPr bwMode="auto">
          <a:xfrm>
            <a:off x="1219200" y="3505200"/>
            <a:ext cx="304800" cy="304800"/>
            <a:chOff x="672" y="2784"/>
            <a:chExt cx="192" cy="192"/>
          </a:xfrm>
        </p:grpSpPr>
        <p:sp>
          <p:nvSpPr>
            <p:cNvPr id="1352760" name="Rectangle 56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61" name="Oval 57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62" name="Group 58"/>
          <p:cNvGrpSpPr>
            <a:grpSpLocks/>
          </p:cNvGrpSpPr>
          <p:nvPr/>
        </p:nvGrpSpPr>
        <p:grpSpPr bwMode="auto">
          <a:xfrm>
            <a:off x="1219200" y="3810000"/>
            <a:ext cx="304800" cy="304800"/>
            <a:chOff x="672" y="2784"/>
            <a:chExt cx="192" cy="192"/>
          </a:xfrm>
        </p:grpSpPr>
        <p:sp>
          <p:nvSpPr>
            <p:cNvPr id="1352763" name="Rectangle 59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64" name="Oval 60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65" name="Group 61"/>
          <p:cNvGrpSpPr>
            <a:grpSpLocks/>
          </p:cNvGrpSpPr>
          <p:nvPr/>
        </p:nvGrpSpPr>
        <p:grpSpPr bwMode="auto">
          <a:xfrm>
            <a:off x="914400" y="3810000"/>
            <a:ext cx="304800" cy="304800"/>
            <a:chOff x="672" y="2784"/>
            <a:chExt cx="192" cy="192"/>
          </a:xfrm>
        </p:grpSpPr>
        <p:sp>
          <p:nvSpPr>
            <p:cNvPr id="1352766" name="Rectangle 62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67" name="Oval 63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68" name="Group 64"/>
          <p:cNvGrpSpPr>
            <a:grpSpLocks/>
          </p:cNvGrpSpPr>
          <p:nvPr/>
        </p:nvGrpSpPr>
        <p:grpSpPr bwMode="auto">
          <a:xfrm>
            <a:off x="1219200" y="4114800"/>
            <a:ext cx="304800" cy="304800"/>
            <a:chOff x="672" y="2784"/>
            <a:chExt cx="192" cy="192"/>
          </a:xfrm>
        </p:grpSpPr>
        <p:sp>
          <p:nvSpPr>
            <p:cNvPr id="1352769" name="Rectangle 65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70" name="Oval 66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71" name="Group 67"/>
          <p:cNvGrpSpPr>
            <a:grpSpLocks/>
          </p:cNvGrpSpPr>
          <p:nvPr/>
        </p:nvGrpSpPr>
        <p:grpSpPr bwMode="auto">
          <a:xfrm>
            <a:off x="914400" y="4114800"/>
            <a:ext cx="304800" cy="304800"/>
            <a:chOff x="672" y="2784"/>
            <a:chExt cx="192" cy="192"/>
          </a:xfrm>
        </p:grpSpPr>
        <p:sp>
          <p:nvSpPr>
            <p:cNvPr id="1352772" name="Rectangle 68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73" name="Oval 69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74" name="Group 70"/>
          <p:cNvGrpSpPr>
            <a:grpSpLocks/>
          </p:cNvGrpSpPr>
          <p:nvPr/>
        </p:nvGrpSpPr>
        <p:grpSpPr bwMode="auto">
          <a:xfrm>
            <a:off x="914400" y="4419600"/>
            <a:ext cx="304800" cy="304800"/>
            <a:chOff x="672" y="2784"/>
            <a:chExt cx="192" cy="192"/>
          </a:xfrm>
        </p:grpSpPr>
        <p:sp>
          <p:nvSpPr>
            <p:cNvPr id="1352775" name="Rectangle 71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76" name="Oval 72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77" name="Group 73"/>
          <p:cNvGrpSpPr>
            <a:grpSpLocks/>
          </p:cNvGrpSpPr>
          <p:nvPr/>
        </p:nvGrpSpPr>
        <p:grpSpPr bwMode="auto">
          <a:xfrm>
            <a:off x="1219200" y="4419600"/>
            <a:ext cx="304800" cy="304800"/>
            <a:chOff x="672" y="2784"/>
            <a:chExt cx="192" cy="192"/>
          </a:xfrm>
        </p:grpSpPr>
        <p:sp>
          <p:nvSpPr>
            <p:cNvPr id="1352778" name="Rectangle 74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79" name="Oval 75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80" name="Group 76"/>
          <p:cNvGrpSpPr>
            <a:grpSpLocks/>
          </p:cNvGrpSpPr>
          <p:nvPr/>
        </p:nvGrpSpPr>
        <p:grpSpPr bwMode="auto">
          <a:xfrm>
            <a:off x="1219200" y="4724400"/>
            <a:ext cx="304800" cy="304800"/>
            <a:chOff x="672" y="2784"/>
            <a:chExt cx="192" cy="192"/>
          </a:xfrm>
        </p:grpSpPr>
        <p:sp>
          <p:nvSpPr>
            <p:cNvPr id="1352781" name="Rectangle 77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82" name="Oval 78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83" name="Group 79"/>
          <p:cNvGrpSpPr>
            <a:grpSpLocks/>
          </p:cNvGrpSpPr>
          <p:nvPr/>
        </p:nvGrpSpPr>
        <p:grpSpPr bwMode="auto">
          <a:xfrm>
            <a:off x="914400" y="4724400"/>
            <a:ext cx="304800" cy="304800"/>
            <a:chOff x="672" y="2784"/>
            <a:chExt cx="192" cy="192"/>
          </a:xfrm>
        </p:grpSpPr>
        <p:sp>
          <p:nvSpPr>
            <p:cNvPr id="1352784" name="Rectangle 80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85" name="Oval 81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86" name="Group 82"/>
          <p:cNvGrpSpPr>
            <a:grpSpLocks/>
          </p:cNvGrpSpPr>
          <p:nvPr/>
        </p:nvGrpSpPr>
        <p:grpSpPr bwMode="auto">
          <a:xfrm>
            <a:off x="1219200" y="5029200"/>
            <a:ext cx="304800" cy="304800"/>
            <a:chOff x="672" y="2784"/>
            <a:chExt cx="192" cy="192"/>
          </a:xfrm>
        </p:grpSpPr>
        <p:sp>
          <p:nvSpPr>
            <p:cNvPr id="1352787" name="Rectangle 83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88" name="Oval 84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789" name="Group 85"/>
          <p:cNvGrpSpPr>
            <a:grpSpLocks/>
          </p:cNvGrpSpPr>
          <p:nvPr/>
        </p:nvGrpSpPr>
        <p:grpSpPr bwMode="auto">
          <a:xfrm>
            <a:off x="914400" y="5029200"/>
            <a:ext cx="304800" cy="304800"/>
            <a:chOff x="672" y="2784"/>
            <a:chExt cx="192" cy="192"/>
          </a:xfrm>
        </p:grpSpPr>
        <p:sp>
          <p:nvSpPr>
            <p:cNvPr id="1352790" name="Rectangle 86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791" name="Oval 87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52792" name="Freeform 88"/>
          <p:cNvSpPr>
            <a:spLocks/>
          </p:cNvSpPr>
          <p:nvPr/>
        </p:nvSpPr>
        <p:spPr bwMode="auto">
          <a:xfrm>
            <a:off x="914400" y="3505200"/>
            <a:ext cx="609600" cy="21336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0" y="0"/>
              </a:cxn>
              <a:cxn ang="0">
                <a:pos x="384" y="0"/>
              </a:cxn>
              <a:cxn ang="0">
                <a:pos x="384" y="1344"/>
              </a:cxn>
            </a:cxnLst>
            <a:rect l="0" t="0" r="r" b="b"/>
            <a:pathLst>
              <a:path w="384" h="1344">
                <a:moveTo>
                  <a:pt x="0" y="1296"/>
                </a:moveTo>
                <a:lnTo>
                  <a:pt x="0" y="0"/>
                </a:lnTo>
                <a:lnTo>
                  <a:pt x="384" y="0"/>
                </a:lnTo>
                <a:lnTo>
                  <a:pt x="384" y="1344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2793" name="Text Box 89"/>
          <p:cNvSpPr txBox="1">
            <a:spLocks noChangeArrowheads="1"/>
          </p:cNvSpPr>
          <p:nvPr/>
        </p:nvSpPr>
        <p:spPr bwMode="auto">
          <a:xfrm>
            <a:off x="2209800" y="5248735"/>
            <a:ext cx="6172200" cy="1034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ko-KR" sz="1800" i="1" dirty="0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rPr>
              <a:t>Cray C90, Two lanes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800" i="1" dirty="0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rPr>
              <a:t>4-cycle dead time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1800" i="1" dirty="0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rPr>
              <a:t>Maximum efficiency 94% with 128-element vectors</a:t>
            </a:r>
          </a:p>
        </p:txBody>
      </p:sp>
      <p:sp>
        <p:nvSpPr>
          <p:cNvPr id="1352794" name="Line 90"/>
          <p:cNvSpPr>
            <a:spLocks noChangeShapeType="1"/>
          </p:cNvSpPr>
          <p:nvPr/>
        </p:nvSpPr>
        <p:spPr bwMode="auto">
          <a:xfrm>
            <a:off x="1600200" y="3505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2795" name="Line 91"/>
          <p:cNvSpPr>
            <a:spLocks noChangeShapeType="1"/>
          </p:cNvSpPr>
          <p:nvPr/>
        </p:nvSpPr>
        <p:spPr bwMode="auto">
          <a:xfrm>
            <a:off x="1600200" y="2286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2796" name="Line 92"/>
          <p:cNvSpPr>
            <a:spLocks noChangeShapeType="1"/>
          </p:cNvSpPr>
          <p:nvPr/>
        </p:nvSpPr>
        <p:spPr bwMode="auto">
          <a:xfrm>
            <a:off x="1752600" y="22860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2797" name="Text Box 93"/>
          <p:cNvSpPr txBox="1">
            <a:spLocks noChangeArrowheads="1"/>
          </p:cNvSpPr>
          <p:nvPr/>
        </p:nvSpPr>
        <p:spPr bwMode="auto">
          <a:xfrm>
            <a:off x="1828800" y="2514600"/>
            <a:ext cx="15367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rPr>
              <a:t>4 cycles dead time</a:t>
            </a:r>
          </a:p>
        </p:txBody>
      </p:sp>
      <p:grpSp>
        <p:nvGrpSpPr>
          <p:cNvPr id="1352798" name="Group 94"/>
          <p:cNvGrpSpPr>
            <a:grpSpLocks/>
          </p:cNvGrpSpPr>
          <p:nvPr/>
        </p:nvGrpSpPr>
        <p:grpSpPr bwMode="auto">
          <a:xfrm>
            <a:off x="4267200" y="1905000"/>
            <a:ext cx="4800599" cy="1871663"/>
            <a:chOff x="2688" y="1392"/>
            <a:chExt cx="3024" cy="1179"/>
          </a:xfrm>
        </p:grpSpPr>
        <p:grpSp>
          <p:nvGrpSpPr>
            <p:cNvPr id="1352799" name="Group 95"/>
            <p:cNvGrpSpPr>
              <a:grpSpLocks/>
            </p:cNvGrpSpPr>
            <p:nvPr/>
          </p:nvGrpSpPr>
          <p:grpSpPr bwMode="auto">
            <a:xfrm>
              <a:off x="4032" y="1392"/>
              <a:ext cx="1536" cy="384"/>
              <a:chOff x="3024" y="1344"/>
              <a:chExt cx="1536" cy="384"/>
            </a:xfrm>
          </p:grpSpPr>
          <p:grpSp>
            <p:nvGrpSpPr>
              <p:cNvPr id="1352800" name="Group 96"/>
              <p:cNvGrpSpPr>
                <a:grpSpLocks/>
              </p:cNvGrpSpPr>
              <p:nvPr/>
            </p:nvGrpSpPr>
            <p:grpSpPr bwMode="auto">
              <a:xfrm>
                <a:off x="3024" y="1344"/>
                <a:ext cx="192" cy="192"/>
                <a:chOff x="672" y="1248"/>
                <a:chExt cx="192" cy="192"/>
              </a:xfrm>
            </p:grpSpPr>
            <p:sp>
              <p:nvSpPr>
                <p:cNvPr id="1352801" name="Rectangle 97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02" name="Oval 98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03" name="Group 99"/>
              <p:cNvGrpSpPr>
                <a:grpSpLocks/>
              </p:cNvGrpSpPr>
              <p:nvPr/>
            </p:nvGrpSpPr>
            <p:grpSpPr bwMode="auto">
              <a:xfrm>
                <a:off x="3216" y="1344"/>
                <a:ext cx="192" cy="192"/>
                <a:chOff x="672" y="1248"/>
                <a:chExt cx="192" cy="192"/>
              </a:xfrm>
            </p:grpSpPr>
            <p:sp>
              <p:nvSpPr>
                <p:cNvPr id="1352804" name="Rectangle 100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05" name="Oval 101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06" name="Group 102"/>
              <p:cNvGrpSpPr>
                <a:grpSpLocks/>
              </p:cNvGrpSpPr>
              <p:nvPr/>
            </p:nvGrpSpPr>
            <p:grpSpPr bwMode="auto">
              <a:xfrm>
                <a:off x="3792" y="1344"/>
                <a:ext cx="192" cy="192"/>
                <a:chOff x="672" y="1248"/>
                <a:chExt cx="192" cy="192"/>
              </a:xfrm>
            </p:grpSpPr>
            <p:sp>
              <p:nvSpPr>
                <p:cNvPr id="1352807" name="Rectangle 103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08" name="Oval 104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09" name="Group 105"/>
              <p:cNvGrpSpPr>
                <a:grpSpLocks/>
              </p:cNvGrpSpPr>
              <p:nvPr/>
            </p:nvGrpSpPr>
            <p:grpSpPr bwMode="auto">
              <a:xfrm>
                <a:off x="3984" y="1344"/>
                <a:ext cx="192" cy="192"/>
                <a:chOff x="672" y="1248"/>
                <a:chExt cx="192" cy="192"/>
              </a:xfrm>
            </p:grpSpPr>
            <p:sp>
              <p:nvSpPr>
                <p:cNvPr id="1352810" name="Rectangle 106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11" name="Oval 107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12" name="Group 108"/>
              <p:cNvGrpSpPr>
                <a:grpSpLocks/>
              </p:cNvGrpSpPr>
              <p:nvPr/>
            </p:nvGrpSpPr>
            <p:grpSpPr bwMode="auto">
              <a:xfrm>
                <a:off x="3408" y="1344"/>
                <a:ext cx="192" cy="192"/>
                <a:chOff x="672" y="1248"/>
                <a:chExt cx="192" cy="192"/>
              </a:xfrm>
            </p:grpSpPr>
            <p:sp>
              <p:nvSpPr>
                <p:cNvPr id="1352813" name="Rectangle 109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14" name="Oval 110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15" name="Group 111"/>
              <p:cNvGrpSpPr>
                <a:grpSpLocks/>
              </p:cNvGrpSpPr>
              <p:nvPr/>
            </p:nvGrpSpPr>
            <p:grpSpPr bwMode="auto">
              <a:xfrm>
                <a:off x="3600" y="1344"/>
                <a:ext cx="192" cy="192"/>
                <a:chOff x="672" y="1248"/>
                <a:chExt cx="192" cy="192"/>
              </a:xfrm>
            </p:grpSpPr>
            <p:sp>
              <p:nvSpPr>
                <p:cNvPr id="1352816" name="Rectangle 112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17" name="Oval 113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18" name="Group 114"/>
              <p:cNvGrpSpPr>
                <a:grpSpLocks/>
              </p:cNvGrpSpPr>
              <p:nvPr/>
            </p:nvGrpSpPr>
            <p:grpSpPr bwMode="auto">
              <a:xfrm>
                <a:off x="4176" y="1344"/>
                <a:ext cx="192" cy="192"/>
                <a:chOff x="672" y="1248"/>
                <a:chExt cx="192" cy="192"/>
              </a:xfrm>
            </p:grpSpPr>
            <p:sp>
              <p:nvSpPr>
                <p:cNvPr id="1352819" name="Rectangle 115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20" name="Oval 116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21" name="Group 117"/>
              <p:cNvGrpSpPr>
                <a:grpSpLocks/>
              </p:cNvGrpSpPr>
              <p:nvPr/>
            </p:nvGrpSpPr>
            <p:grpSpPr bwMode="auto">
              <a:xfrm>
                <a:off x="4368" y="1344"/>
                <a:ext cx="192" cy="192"/>
                <a:chOff x="672" y="1248"/>
                <a:chExt cx="192" cy="192"/>
              </a:xfrm>
            </p:grpSpPr>
            <p:sp>
              <p:nvSpPr>
                <p:cNvPr id="1352822" name="Rectangle 118"/>
                <p:cNvSpPr>
                  <a:spLocks noChangeArrowheads="1"/>
                </p:cNvSpPr>
                <p:nvPr/>
              </p:nvSpPr>
              <p:spPr bwMode="auto">
                <a:xfrm>
                  <a:off x="672" y="1248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23" name="Oval 119"/>
                <p:cNvSpPr>
                  <a:spLocks noChangeArrowheads="1"/>
                </p:cNvSpPr>
                <p:nvPr/>
              </p:nvSpPr>
              <p:spPr bwMode="auto">
                <a:xfrm>
                  <a:off x="720" y="129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52824" name="Rectangle 120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153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1352825" name="Group 121"/>
              <p:cNvGrpSpPr>
                <a:grpSpLocks/>
              </p:cNvGrpSpPr>
              <p:nvPr/>
            </p:nvGrpSpPr>
            <p:grpSpPr bwMode="auto">
              <a:xfrm>
                <a:off x="3024" y="1536"/>
                <a:ext cx="192" cy="192"/>
                <a:chOff x="672" y="2784"/>
                <a:chExt cx="192" cy="192"/>
              </a:xfrm>
            </p:grpSpPr>
            <p:sp>
              <p:nvSpPr>
                <p:cNvPr id="1352826" name="Rectangle 122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27" name="Oval 123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28" name="Group 124"/>
              <p:cNvGrpSpPr>
                <a:grpSpLocks/>
              </p:cNvGrpSpPr>
              <p:nvPr/>
            </p:nvGrpSpPr>
            <p:grpSpPr bwMode="auto">
              <a:xfrm>
                <a:off x="3216" y="1536"/>
                <a:ext cx="192" cy="192"/>
                <a:chOff x="672" y="2784"/>
                <a:chExt cx="192" cy="192"/>
              </a:xfrm>
            </p:grpSpPr>
            <p:sp>
              <p:nvSpPr>
                <p:cNvPr id="1352829" name="Rectangle 125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30" name="Oval 126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31" name="Group 127"/>
              <p:cNvGrpSpPr>
                <a:grpSpLocks/>
              </p:cNvGrpSpPr>
              <p:nvPr/>
            </p:nvGrpSpPr>
            <p:grpSpPr bwMode="auto">
              <a:xfrm>
                <a:off x="3408" y="1536"/>
                <a:ext cx="192" cy="192"/>
                <a:chOff x="672" y="2784"/>
                <a:chExt cx="192" cy="192"/>
              </a:xfrm>
            </p:grpSpPr>
            <p:sp>
              <p:nvSpPr>
                <p:cNvPr id="1352832" name="Rectangle 128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33" name="Oval 129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34" name="Group 130"/>
              <p:cNvGrpSpPr>
                <a:grpSpLocks/>
              </p:cNvGrpSpPr>
              <p:nvPr/>
            </p:nvGrpSpPr>
            <p:grpSpPr bwMode="auto">
              <a:xfrm>
                <a:off x="3600" y="1536"/>
                <a:ext cx="192" cy="192"/>
                <a:chOff x="672" y="2784"/>
                <a:chExt cx="192" cy="192"/>
              </a:xfrm>
            </p:grpSpPr>
            <p:sp>
              <p:nvSpPr>
                <p:cNvPr id="1352835" name="Rectangle 131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36" name="Oval 132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37" name="Group 133"/>
              <p:cNvGrpSpPr>
                <a:grpSpLocks/>
              </p:cNvGrpSpPr>
              <p:nvPr/>
            </p:nvGrpSpPr>
            <p:grpSpPr bwMode="auto">
              <a:xfrm>
                <a:off x="3792" y="1536"/>
                <a:ext cx="192" cy="192"/>
                <a:chOff x="672" y="2784"/>
                <a:chExt cx="192" cy="192"/>
              </a:xfrm>
            </p:grpSpPr>
            <p:sp>
              <p:nvSpPr>
                <p:cNvPr id="1352838" name="Rectangle 134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39" name="Oval 135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40" name="Group 136"/>
              <p:cNvGrpSpPr>
                <a:grpSpLocks/>
              </p:cNvGrpSpPr>
              <p:nvPr/>
            </p:nvGrpSpPr>
            <p:grpSpPr bwMode="auto">
              <a:xfrm>
                <a:off x="3984" y="1536"/>
                <a:ext cx="192" cy="192"/>
                <a:chOff x="672" y="2784"/>
                <a:chExt cx="192" cy="192"/>
              </a:xfrm>
            </p:grpSpPr>
            <p:sp>
              <p:nvSpPr>
                <p:cNvPr id="1352841" name="Rectangle 137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42" name="Oval 138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43" name="Group 139"/>
              <p:cNvGrpSpPr>
                <a:grpSpLocks/>
              </p:cNvGrpSpPr>
              <p:nvPr/>
            </p:nvGrpSpPr>
            <p:grpSpPr bwMode="auto">
              <a:xfrm>
                <a:off x="4176" y="1536"/>
                <a:ext cx="192" cy="192"/>
                <a:chOff x="672" y="2784"/>
                <a:chExt cx="192" cy="192"/>
              </a:xfrm>
            </p:grpSpPr>
            <p:sp>
              <p:nvSpPr>
                <p:cNvPr id="1352844" name="Rectangle 140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45" name="Oval 141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352846" name="Group 142"/>
              <p:cNvGrpSpPr>
                <a:grpSpLocks/>
              </p:cNvGrpSpPr>
              <p:nvPr/>
            </p:nvGrpSpPr>
            <p:grpSpPr bwMode="auto">
              <a:xfrm>
                <a:off x="4368" y="1536"/>
                <a:ext cx="192" cy="192"/>
                <a:chOff x="672" y="2784"/>
                <a:chExt cx="192" cy="192"/>
              </a:xfrm>
            </p:grpSpPr>
            <p:sp>
              <p:nvSpPr>
                <p:cNvPr id="1352847" name="Rectangle 143"/>
                <p:cNvSpPr>
                  <a:spLocks noChangeArrowheads="1"/>
                </p:cNvSpPr>
                <p:nvPr/>
              </p:nvSpPr>
              <p:spPr bwMode="auto">
                <a:xfrm>
                  <a:off x="672" y="2784"/>
                  <a:ext cx="192" cy="19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52848" name="Oval 144"/>
                <p:cNvSpPr>
                  <a:spLocks noChangeArrowheads="1"/>
                </p:cNvSpPr>
                <p:nvPr/>
              </p:nvSpPr>
              <p:spPr bwMode="auto">
                <a:xfrm>
                  <a:off x="720" y="28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52849" name="Rectangle 145"/>
              <p:cNvSpPr>
                <a:spLocks noChangeArrowheads="1"/>
              </p:cNvSpPr>
              <p:nvPr/>
            </p:nvSpPr>
            <p:spPr bwMode="auto">
              <a:xfrm>
                <a:off x="3024" y="1536"/>
                <a:ext cx="153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52850" name="Text Box 146"/>
            <p:cNvSpPr txBox="1">
              <a:spLocks noChangeArrowheads="1"/>
            </p:cNvSpPr>
            <p:nvPr/>
          </p:nvSpPr>
          <p:spPr bwMode="auto">
            <a:xfrm>
              <a:off x="2688" y="1920"/>
              <a:ext cx="3024" cy="6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altLang="ko-KR" sz="1800" i="1" dirty="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rPr>
                <a:t>T0, Eight lanes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ko-KR" sz="1800" i="1" dirty="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rPr>
                <a:t>No dead time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ko-KR" sz="1800" i="1" dirty="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rPr>
                <a:t>100% efficiency with 8-element vectors</a:t>
              </a:r>
            </a:p>
          </p:txBody>
        </p:sp>
        <p:sp>
          <p:nvSpPr>
            <p:cNvPr id="1352851" name="Text Box 147"/>
            <p:cNvSpPr txBox="1">
              <a:spLocks noChangeArrowheads="1"/>
            </p:cNvSpPr>
            <p:nvPr/>
          </p:nvSpPr>
          <p:spPr bwMode="auto">
            <a:xfrm>
              <a:off x="2784" y="1488"/>
              <a:ext cx="109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 dirty="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rPr>
                <a:t>No dead time</a:t>
              </a:r>
            </a:p>
          </p:txBody>
        </p:sp>
        <p:sp>
          <p:nvSpPr>
            <p:cNvPr id="1352852" name="Line 148"/>
            <p:cNvSpPr>
              <a:spLocks noChangeShapeType="1"/>
            </p:cNvSpPr>
            <p:nvPr/>
          </p:nvSpPr>
          <p:spPr bwMode="auto">
            <a:xfrm>
              <a:off x="3888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853" name="Group 149"/>
          <p:cNvGrpSpPr>
            <a:grpSpLocks/>
          </p:cNvGrpSpPr>
          <p:nvPr/>
        </p:nvGrpSpPr>
        <p:grpSpPr bwMode="auto">
          <a:xfrm>
            <a:off x="1219200" y="5791200"/>
            <a:ext cx="304800" cy="304800"/>
            <a:chOff x="672" y="2784"/>
            <a:chExt cx="192" cy="192"/>
          </a:xfrm>
        </p:grpSpPr>
        <p:sp>
          <p:nvSpPr>
            <p:cNvPr id="1352854" name="Rectangle 150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855" name="Oval 151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856" name="Group 152"/>
          <p:cNvGrpSpPr>
            <a:grpSpLocks/>
          </p:cNvGrpSpPr>
          <p:nvPr/>
        </p:nvGrpSpPr>
        <p:grpSpPr bwMode="auto">
          <a:xfrm>
            <a:off x="914400" y="5791200"/>
            <a:ext cx="304800" cy="304800"/>
            <a:chOff x="672" y="2784"/>
            <a:chExt cx="192" cy="192"/>
          </a:xfrm>
        </p:grpSpPr>
        <p:sp>
          <p:nvSpPr>
            <p:cNvPr id="1352857" name="Rectangle 153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858" name="Oval 154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859" name="Group 155"/>
          <p:cNvGrpSpPr>
            <a:grpSpLocks/>
          </p:cNvGrpSpPr>
          <p:nvPr/>
        </p:nvGrpSpPr>
        <p:grpSpPr bwMode="auto">
          <a:xfrm>
            <a:off x="1219200" y="6096000"/>
            <a:ext cx="304800" cy="304800"/>
            <a:chOff x="672" y="2784"/>
            <a:chExt cx="192" cy="192"/>
          </a:xfrm>
        </p:grpSpPr>
        <p:sp>
          <p:nvSpPr>
            <p:cNvPr id="1352860" name="Rectangle 156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861" name="Oval 157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2862" name="Group 158"/>
          <p:cNvGrpSpPr>
            <a:grpSpLocks/>
          </p:cNvGrpSpPr>
          <p:nvPr/>
        </p:nvGrpSpPr>
        <p:grpSpPr bwMode="auto">
          <a:xfrm>
            <a:off x="914400" y="6096000"/>
            <a:ext cx="304800" cy="304800"/>
            <a:chOff x="672" y="2784"/>
            <a:chExt cx="192" cy="192"/>
          </a:xfrm>
        </p:grpSpPr>
        <p:sp>
          <p:nvSpPr>
            <p:cNvPr id="1352863" name="Rectangle 159"/>
            <p:cNvSpPr>
              <a:spLocks noChangeArrowheads="1"/>
            </p:cNvSpPr>
            <p:nvPr/>
          </p:nvSpPr>
          <p:spPr bwMode="auto">
            <a:xfrm>
              <a:off x="672" y="2784"/>
              <a:ext cx="192" cy="1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2864" name="Oval 160"/>
            <p:cNvSpPr>
              <a:spLocks noChangeArrowheads="1"/>
            </p:cNvSpPr>
            <p:nvPr/>
          </p:nvSpPr>
          <p:spPr bwMode="auto">
            <a:xfrm>
              <a:off x="72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52865" name="Freeform 161"/>
          <p:cNvSpPr>
            <a:spLocks/>
          </p:cNvSpPr>
          <p:nvPr/>
        </p:nvSpPr>
        <p:spPr bwMode="auto">
          <a:xfrm>
            <a:off x="914400" y="5638800"/>
            <a:ext cx="6096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384" y="480"/>
              </a:cxn>
              <a:cxn ang="0">
                <a:pos x="384" y="96"/>
              </a:cxn>
            </a:cxnLst>
            <a:rect l="0" t="0" r="r" b="b"/>
            <a:pathLst>
              <a:path w="384" h="480">
                <a:moveTo>
                  <a:pt x="0" y="0"/>
                </a:moveTo>
                <a:lnTo>
                  <a:pt x="0" y="480"/>
                </a:lnTo>
                <a:lnTo>
                  <a:pt x="384" y="480"/>
                </a:lnTo>
                <a:lnTo>
                  <a:pt x="384" y="9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2866" name="Line 162"/>
          <p:cNvSpPr>
            <a:spLocks noChangeShapeType="1"/>
          </p:cNvSpPr>
          <p:nvPr/>
        </p:nvSpPr>
        <p:spPr bwMode="auto">
          <a:xfrm>
            <a:off x="1600200" y="6400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2867" name="Line 163"/>
          <p:cNvSpPr>
            <a:spLocks noChangeShapeType="1"/>
          </p:cNvSpPr>
          <p:nvPr/>
        </p:nvSpPr>
        <p:spPr bwMode="auto">
          <a:xfrm>
            <a:off x="1752600" y="35052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52868" name="Text Box 164"/>
          <p:cNvSpPr txBox="1">
            <a:spLocks noChangeArrowheads="1"/>
          </p:cNvSpPr>
          <p:nvPr/>
        </p:nvSpPr>
        <p:spPr bwMode="auto">
          <a:xfrm>
            <a:off x="1828800" y="4020235"/>
            <a:ext cx="13716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rPr>
              <a:t>64 cycles active</a:t>
            </a:r>
          </a:p>
        </p:txBody>
      </p:sp>
      <p:sp>
        <p:nvSpPr>
          <p:cNvPr id="1352869" name="Line 165"/>
          <p:cNvSpPr>
            <a:spLocks noChangeShapeType="1"/>
          </p:cNvSpPr>
          <p:nvPr/>
        </p:nvSpPr>
        <p:spPr bwMode="auto">
          <a:xfrm>
            <a:off x="1219200" y="541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37038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Memory-Memory versus Vector Register Machines</a:t>
            </a:r>
          </a:p>
        </p:txBody>
      </p:sp>
      <p:sp>
        <p:nvSpPr>
          <p:cNvPr id="135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683500" cy="5054600"/>
          </a:xfrm>
        </p:spPr>
        <p:txBody>
          <a:bodyPr/>
          <a:lstStyle/>
          <a:p>
            <a:r>
              <a:rPr lang="en-US" altLang="ko-KR" sz="2400" dirty="0"/>
              <a:t>Vector memory-memory instructions hold all vector operands in main memory</a:t>
            </a:r>
          </a:p>
          <a:p>
            <a:r>
              <a:rPr lang="en-US" altLang="ko-KR" sz="2400" dirty="0"/>
              <a:t>The first vector machines, CDC Star-100 (‘73) and TI ASC (‘71), were memory-memory machines</a:t>
            </a:r>
          </a:p>
          <a:p>
            <a:r>
              <a:rPr lang="en-US" altLang="ko-KR" sz="2400" dirty="0"/>
              <a:t>Cray-1 (’76) was first vector register machine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0E03-C436-F74E-A22C-52EB86641017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54756" name="Group 4"/>
          <p:cNvGrpSpPr>
            <a:grpSpLocks/>
          </p:cNvGrpSpPr>
          <p:nvPr/>
        </p:nvGrpSpPr>
        <p:grpSpPr bwMode="auto">
          <a:xfrm>
            <a:off x="381000" y="3240087"/>
            <a:ext cx="3200400" cy="2163763"/>
            <a:chOff x="240" y="2016"/>
            <a:chExt cx="2016" cy="1363"/>
          </a:xfrm>
        </p:grpSpPr>
        <p:sp>
          <p:nvSpPr>
            <p:cNvPr id="1354757" name="Text Box 5"/>
            <p:cNvSpPr txBox="1">
              <a:spLocks noChangeArrowheads="1"/>
            </p:cNvSpPr>
            <p:nvPr/>
          </p:nvSpPr>
          <p:spPr bwMode="auto">
            <a:xfrm>
              <a:off x="288" y="2316"/>
              <a:ext cx="1931" cy="106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for (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=0;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&lt;N;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++)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{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C[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] = A[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] + B[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];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D[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] = A[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] - B[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];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}</a:t>
              </a:r>
            </a:p>
          </p:txBody>
        </p:sp>
        <p:sp>
          <p:nvSpPr>
            <p:cNvPr id="1354758" name="Text Box 6"/>
            <p:cNvSpPr txBox="1">
              <a:spLocks noChangeArrowheads="1"/>
            </p:cNvSpPr>
            <p:nvPr/>
          </p:nvSpPr>
          <p:spPr bwMode="auto">
            <a:xfrm>
              <a:off x="294" y="2073"/>
              <a:ext cx="1698" cy="23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>
                  <a:solidFill>
                    <a:prstClr val="black"/>
                  </a:solidFill>
                  <a:latin typeface="Verdana" charset="0"/>
                  <a:ea typeface="굴림" charset="-127"/>
                  <a:cs typeface="굴림" charset="-127"/>
                </a:rPr>
                <a:t>Example Source Code</a:t>
              </a:r>
            </a:p>
          </p:txBody>
        </p:sp>
        <p:sp>
          <p:nvSpPr>
            <p:cNvPr id="1354759" name="Rectangle 7"/>
            <p:cNvSpPr>
              <a:spLocks noChangeArrowheads="1"/>
            </p:cNvSpPr>
            <p:nvPr/>
          </p:nvSpPr>
          <p:spPr bwMode="auto">
            <a:xfrm>
              <a:off x="240" y="2016"/>
              <a:ext cx="2016" cy="134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4760" name="Group 8"/>
          <p:cNvGrpSpPr>
            <a:grpSpLocks/>
          </p:cNvGrpSpPr>
          <p:nvPr/>
        </p:nvGrpSpPr>
        <p:grpSpPr bwMode="auto">
          <a:xfrm>
            <a:off x="3581400" y="2898775"/>
            <a:ext cx="5334000" cy="1371600"/>
            <a:chOff x="2256" y="1801"/>
            <a:chExt cx="3360" cy="864"/>
          </a:xfrm>
        </p:grpSpPr>
        <p:grpSp>
          <p:nvGrpSpPr>
            <p:cNvPr id="1354761" name="Group 9"/>
            <p:cNvGrpSpPr>
              <a:grpSpLocks/>
            </p:cNvGrpSpPr>
            <p:nvPr/>
          </p:nvGrpSpPr>
          <p:grpSpPr bwMode="auto">
            <a:xfrm>
              <a:off x="3168" y="1801"/>
              <a:ext cx="2448" cy="864"/>
              <a:chOff x="3168" y="1801"/>
              <a:chExt cx="2448" cy="864"/>
            </a:xfrm>
          </p:grpSpPr>
          <p:sp>
            <p:nvSpPr>
              <p:cNvPr id="1354762" name="Text Box 10"/>
              <p:cNvSpPr txBox="1">
                <a:spLocks noChangeArrowheads="1"/>
              </p:cNvSpPr>
              <p:nvPr/>
            </p:nvSpPr>
            <p:spPr bwMode="auto">
              <a:xfrm>
                <a:off x="3696" y="2087"/>
                <a:ext cx="1506" cy="44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ko-KR" sz="1800" b="1" dirty="0" err="1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vadd</a:t>
                </a:r>
                <a:r>
                  <a:rPr lang="en-US" altLang="ko-KR" sz="1800" b="1" dirty="0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 (C),(A),(B)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ko-KR" sz="1800" b="1" dirty="0" err="1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vsub</a:t>
                </a:r>
                <a:r>
                  <a:rPr lang="en-US" altLang="ko-KR" sz="1800" b="1" dirty="0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 (D),(A),(B)</a:t>
                </a:r>
                <a:endParaRPr lang="en-US" altLang="ko-KR" sz="1800" b="1" dirty="0">
                  <a:solidFill>
                    <a:prstClr val="black"/>
                  </a:solidFill>
                  <a:latin typeface="Arial" pitchFamily="-110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54763" name="Text Box 11"/>
              <p:cNvSpPr txBox="1">
                <a:spLocks noChangeArrowheads="1"/>
              </p:cNvSpPr>
              <p:nvPr/>
            </p:nvSpPr>
            <p:spPr bwMode="auto">
              <a:xfrm>
                <a:off x="3222" y="1810"/>
                <a:ext cx="2273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Vector Memory-Memory Code</a:t>
                </a:r>
              </a:p>
            </p:txBody>
          </p:sp>
          <p:sp>
            <p:nvSpPr>
              <p:cNvPr id="1354764" name="Rectangle 12"/>
              <p:cNvSpPr>
                <a:spLocks noChangeArrowheads="1"/>
              </p:cNvSpPr>
              <p:nvPr/>
            </p:nvSpPr>
            <p:spPr bwMode="auto">
              <a:xfrm>
                <a:off x="3168" y="1801"/>
                <a:ext cx="2448" cy="86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54765" name="Line 13"/>
            <p:cNvSpPr>
              <a:spLocks noChangeShapeType="1"/>
            </p:cNvSpPr>
            <p:nvPr/>
          </p:nvSpPr>
          <p:spPr bwMode="auto">
            <a:xfrm flipV="1">
              <a:off x="2256" y="2233"/>
              <a:ext cx="91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54766" name="Group 14"/>
          <p:cNvGrpSpPr>
            <a:grpSpLocks/>
          </p:cNvGrpSpPr>
          <p:nvPr/>
        </p:nvGrpSpPr>
        <p:grpSpPr bwMode="auto">
          <a:xfrm>
            <a:off x="3581400" y="4270375"/>
            <a:ext cx="5334000" cy="2511425"/>
            <a:chOff x="2256" y="2665"/>
            <a:chExt cx="3360" cy="1582"/>
          </a:xfrm>
        </p:grpSpPr>
        <p:grpSp>
          <p:nvGrpSpPr>
            <p:cNvPr id="1354767" name="Group 15"/>
            <p:cNvGrpSpPr>
              <a:grpSpLocks/>
            </p:cNvGrpSpPr>
            <p:nvPr/>
          </p:nvGrpSpPr>
          <p:grpSpPr bwMode="auto">
            <a:xfrm>
              <a:off x="3168" y="2688"/>
              <a:ext cx="2448" cy="1559"/>
              <a:chOff x="3168" y="2761"/>
              <a:chExt cx="2448" cy="1559"/>
            </a:xfrm>
          </p:grpSpPr>
          <p:sp>
            <p:nvSpPr>
              <p:cNvPr id="1354768" name="Text Box 16"/>
              <p:cNvSpPr txBox="1">
                <a:spLocks noChangeArrowheads="1"/>
              </p:cNvSpPr>
              <p:nvPr/>
            </p:nvSpPr>
            <p:spPr bwMode="auto">
              <a:xfrm>
                <a:off x="3648" y="3049"/>
                <a:ext cx="1412" cy="127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ko-KR" sz="1800" b="1" dirty="0" err="1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vld</a:t>
                </a:r>
                <a:r>
                  <a:rPr lang="en-US" altLang="ko-KR" sz="1800" b="1" dirty="0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 V1, (A)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ko-KR" sz="1800" b="1" dirty="0" err="1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vld</a:t>
                </a:r>
                <a:r>
                  <a:rPr lang="en-US" altLang="ko-KR" sz="1800" b="1" dirty="0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 V2, (B)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ko-KR" sz="1800" b="1" dirty="0" err="1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vadd</a:t>
                </a:r>
                <a:r>
                  <a:rPr lang="en-US" altLang="ko-KR" sz="1800" b="1" dirty="0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 V3, V1, V2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ko-KR" sz="1800" b="1" dirty="0" err="1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vst</a:t>
                </a:r>
                <a:r>
                  <a:rPr lang="en-US" altLang="ko-KR" sz="1800" b="1" dirty="0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 V3, (C)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ko-KR" sz="1800" b="1" dirty="0" err="1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vsub</a:t>
                </a:r>
                <a:r>
                  <a:rPr lang="en-US" altLang="ko-KR" sz="1800" b="1" dirty="0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 V4, V1, V2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altLang="ko-KR" sz="1800" b="1" dirty="0" err="1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vst</a:t>
                </a:r>
                <a:r>
                  <a:rPr lang="en-US" altLang="ko-KR" sz="1800" b="1" dirty="0">
                    <a:solidFill>
                      <a:prstClr val="black"/>
                    </a:solidFill>
                    <a:latin typeface="Courier New" charset="0"/>
                    <a:ea typeface="굴림" charset="-127"/>
                    <a:cs typeface="굴림" charset="-127"/>
                  </a:rPr>
                  <a:t> V4, (D)</a:t>
                </a:r>
                <a:endParaRPr lang="en-US" altLang="ko-KR" sz="1800" b="1" dirty="0">
                  <a:solidFill>
                    <a:prstClr val="black"/>
                  </a:solidFill>
                  <a:latin typeface="Arial" pitchFamily="-110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54769" name="Text Box 17"/>
              <p:cNvSpPr txBox="1">
                <a:spLocks noChangeArrowheads="1"/>
              </p:cNvSpPr>
              <p:nvPr/>
            </p:nvSpPr>
            <p:spPr bwMode="auto">
              <a:xfrm>
                <a:off x="3218" y="2770"/>
                <a:ext cx="1640" cy="23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Vector Register Code</a:t>
                </a:r>
              </a:p>
            </p:txBody>
          </p:sp>
          <p:sp>
            <p:nvSpPr>
              <p:cNvPr id="1354770" name="Rectangle 18"/>
              <p:cNvSpPr>
                <a:spLocks noChangeArrowheads="1"/>
              </p:cNvSpPr>
              <p:nvPr/>
            </p:nvSpPr>
            <p:spPr bwMode="auto">
              <a:xfrm>
                <a:off x="3168" y="2761"/>
                <a:ext cx="2448" cy="153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54771" name="Line 19"/>
            <p:cNvSpPr>
              <a:spLocks noChangeShapeType="1"/>
            </p:cNvSpPr>
            <p:nvPr/>
          </p:nvSpPr>
          <p:spPr bwMode="auto">
            <a:xfrm>
              <a:off x="2256" y="2665"/>
              <a:ext cx="912" cy="9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959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 Lecture 14: Multithreading</a:t>
            </a:r>
            <a:endParaRPr lang="en-US" dirty="0"/>
          </a:p>
        </p:txBody>
      </p:sp>
      <p:sp>
        <p:nvSpPr>
          <p:cNvPr id="2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F8F3-4092-BA41-A464-48CF62ADA464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39813" y="1736725"/>
            <a:ext cx="1143000" cy="3581400"/>
            <a:chOff x="528" y="912"/>
            <a:chExt cx="720" cy="2256"/>
          </a:xfrm>
        </p:grpSpPr>
        <p:sp>
          <p:nvSpPr>
            <p:cNvPr id="1457156" name="Rectangle 4"/>
            <p:cNvSpPr>
              <a:spLocks noChangeArrowheads="1"/>
            </p:cNvSpPr>
            <p:nvPr/>
          </p:nvSpPr>
          <p:spPr bwMode="auto">
            <a:xfrm>
              <a:off x="528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57" name="Rectangle 5"/>
            <p:cNvSpPr>
              <a:spLocks noChangeArrowheads="1"/>
            </p:cNvSpPr>
            <p:nvPr/>
          </p:nvSpPr>
          <p:spPr bwMode="auto">
            <a:xfrm>
              <a:off x="720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58" name="Rectangle 6"/>
            <p:cNvSpPr>
              <a:spLocks noChangeArrowheads="1"/>
            </p:cNvSpPr>
            <p:nvPr/>
          </p:nvSpPr>
          <p:spPr bwMode="auto">
            <a:xfrm>
              <a:off x="912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59" name="Rectangle 7"/>
            <p:cNvSpPr>
              <a:spLocks noChangeArrowheads="1"/>
            </p:cNvSpPr>
            <p:nvPr/>
          </p:nvSpPr>
          <p:spPr bwMode="auto">
            <a:xfrm>
              <a:off x="1104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60" name="Rectangle 8"/>
            <p:cNvSpPr>
              <a:spLocks noChangeArrowheads="1"/>
            </p:cNvSpPr>
            <p:nvPr/>
          </p:nvSpPr>
          <p:spPr bwMode="auto">
            <a:xfrm>
              <a:off x="528" y="110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61" name="Rectangle 9"/>
            <p:cNvSpPr>
              <a:spLocks noChangeArrowheads="1"/>
            </p:cNvSpPr>
            <p:nvPr/>
          </p:nvSpPr>
          <p:spPr bwMode="auto">
            <a:xfrm>
              <a:off x="720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62" name="Rectangle 10"/>
            <p:cNvSpPr>
              <a:spLocks noChangeArrowheads="1"/>
            </p:cNvSpPr>
            <p:nvPr/>
          </p:nvSpPr>
          <p:spPr bwMode="auto">
            <a:xfrm>
              <a:off x="912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63" name="Rectangle 11"/>
            <p:cNvSpPr>
              <a:spLocks noChangeArrowheads="1"/>
            </p:cNvSpPr>
            <p:nvPr/>
          </p:nvSpPr>
          <p:spPr bwMode="auto">
            <a:xfrm>
              <a:off x="1104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64" name="Rectangle 12"/>
            <p:cNvSpPr>
              <a:spLocks noChangeArrowheads="1"/>
            </p:cNvSpPr>
            <p:nvPr/>
          </p:nvSpPr>
          <p:spPr bwMode="auto">
            <a:xfrm>
              <a:off x="528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65" name="Rectangle 13"/>
            <p:cNvSpPr>
              <a:spLocks noChangeArrowheads="1"/>
            </p:cNvSpPr>
            <p:nvPr/>
          </p:nvSpPr>
          <p:spPr bwMode="auto">
            <a:xfrm>
              <a:off x="720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66" name="Rectangle 14"/>
            <p:cNvSpPr>
              <a:spLocks noChangeArrowheads="1"/>
            </p:cNvSpPr>
            <p:nvPr/>
          </p:nvSpPr>
          <p:spPr bwMode="auto">
            <a:xfrm>
              <a:off x="912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67" name="Rectangle 15"/>
            <p:cNvSpPr>
              <a:spLocks noChangeArrowheads="1"/>
            </p:cNvSpPr>
            <p:nvPr/>
          </p:nvSpPr>
          <p:spPr bwMode="auto">
            <a:xfrm>
              <a:off x="1104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68" name="Rectangle 16"/>
            <p:cNvSpPr>
              <a:spLocks noChangeArrowheads="1"/>
            </p:cNvSpPr>
            <p:nvPr/>
          </p:nvSpPr>
          <p:spPr bwMode="auto">
            <a:xfrm>
              <a:off x="528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69" name="Rectangle 17"/>
            <p:cNvSpPr>
              <a:spLocks noChangeArrowheads="1"/>
            </p:cNvSpPr>
            <p:nvPr/>
          </p:nvSpPr>
          <p:spPr bwMode="auto">
            <a:xfrm>
              <a:off x="720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70" name="Rectangle 18"/>
            <p:cNvSpPr>
              <a:spLocks noChangeArrowheads="1"/>
            </p:cNvSpPr>
            <p:nvPr/>
          </p:nvSpPr>
          <p:spPr bwMode="auto">
            <a:xfrm>
              <a:off x="912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71" name="Rectangle 19"/>
            <p:cNvSpPr>
              <a:spLocks noChangeArrowheads="1"/>
            </p:cNvSpPr>
            <p:nvPr/>
          </p:nvSpPr>
          <p:spPr bwMode="auto">
            <a:xfrm>
              <a:off x="1104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72" name="Rectangle 20"/>
            <p:cNvSpPr>
              <a:spLocks noChangeArrowheads="1"/>
            </p:cNvSpPr>
            <p:nvPr/>
          </p:nvSpPr>
          <p:spPr bwMode="auto">
            <a:xfrm>
              <a:off x="528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73" name="Rectangle 21"/>
            <p:cNvSpPr>
              <a:spLocks noChangeArrowheads="1"/>
            </p:cNvSpPr>
            <p:nvPr/>
          </p:nvSpPr>
          <p:spPr bwMode="auto">
            <a:xfrm>
              <a:off x="720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74" name="Rectangle 22"/>
            <p:cNvSpPr>
              <a:spLocks noChangeArrowheads="1"/>
            </p:cNvSpPr>
            <p:nvPr/>
          </p:nvSpPr>
          <p:spPr bwMode="auto">
            <a:xfrm>
              <a:off x="912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75" name="Rectangle 23"/>
            <p:cNvSpPr>
              <a:spLocks noChangeArrowheads="1"/>
            </p:cNvSpPr>
            <p:nvPr/>
          </p:nvSpPr>
          <p:spPr bwMode="auto">
            <a:xfrm>
              <a:off x="1104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76" name="Rectangle 24"/>
            <p:cNvSpPr>
              <a:spLocks noChangeArrowheads="1"/>
            </p:cNvSpPr>
            <p:nvPr/>
          </p:nvSpPr>
          <p:spPr bwMode="auto">
            <a:xfrm>
              <a:off x="528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77" name="Rectangle 25"/>
            <p:cNvSpPr>
              <a:spLocks noChangeArrowheads="1"/>
            </p:cNvSpPr>
            <p:nvPr/>
          </p:nvSpPr>
          <p:spPr bwMode="auto">
            <a:xfrm>
              <a:off x="720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78" name="Rectangle 26"/>
            <p:cNvSpPr>
              <a:spLocks noChangeArrowheads="1"/>
            </p:cNvSpPr>
            <p:nvPr/>
          </p:nvSpPr>
          <p:spPr bwMode="auto">
            <a:xfrm>
              <a:off x="912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79" name="Rectangle 27"/>
            <p:cNvSpPr>
              <a:spLocks noChangeArrowheads="1"/>
            </p:cNvSpPr>
            <p:nvPr/>
          </p:nvSpPr>
          <p:spPr bwMode="auto">
            <a:xfrm>
              <a:off x="1104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80" name="Rectangle 28"/>
            <p:cNvSpPr>
              <a:spLocks noChangeArrowheads="1"/>
            </p:cNvSpPr>
            <p:nvPr/>
          </p:nvSpPr>
          <p:spPr bwMode="auto">
            <a:xfrm>
              <a:off x="528" y="206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81" name="Rectangle 29"/>
            <p:cNvSpPr>
              <a:spLocks noChangeArrowheads="1"/>
            </p:cNvSpPr>
            <p:nvPr/>
          </p:nvSpPr>
          <p:spPr bwMode="auto">
            <a:xfrm>
              <a:off x="720" y="206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82" name="Rectangle 30"/>
            <p:cNvSpPr>
              <a:spLocks noChangeArrowheads="1"/>
            </p:cNvSpPr>
            <p:nvPr/>
          </p:nvSpPr>
          <p:spPr bwMode="auto">
            <a:xfrm>
              <a:off x="912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83" name="Rectangle 31"/>
            <p:cNvSpPr>
              <a:spLocks noChangeArrowheads="1"/>
            </p:cNvSpPr>
            <p:nvPr/>
          </p:nvSpPr>
          <p:spPr bwMode="auto">
            <a:xfrm>
              <a:off x="1104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84" name="Rectangle 32"/>
            <p:cNvSpPr>
              <a:spLocks noChangeArrowheads="1"/>
            </p:cNvSpPr>
            <p:nvPr/>
          </p:nvSpPr>
          <p:spPr bwMode="auto">
            <a:xfrm>
              <a:off x="528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85" name="Rectangle 33"/>
            <p:cNvSpPr>
              <a:spLocks noChangeArrowheads="1"/>
            </p:cNvSpPr>
            <p:nvPr/>
          </p:nvSpPr>
          <p:spPr bwMode="auto">
            <a:xfrm>
              <a:off x="720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86" name="Rectangle 34"/>
            <p:cNvSpPr>
              <a:spLocks noChangeArrowheads="1"/>
            </p:cNvSpPr>
            <p:nvPr/>
          </p:nvSpPr>
          <p:spPr bwMode="auto">
            <a:xfrm>
              <a:off x="912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87" name="Rectangle 35"/>
            <p:cNvSpPr>
              <a:spLocks noChangeArrowheads="1"/>
            </p:cNvSpPr>
            <p:nvPr/>
          </p:nvSpPr>
          <p:spPr bwMode="auto">
            <a:xfrm>
              <a:off x="1104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88" name="Rectangle 36"/>
            <p:cNvSpPr>
              <a:spLocks noChangeArrowheads="1"/>
            </p:cNvSpPr>
            <p:nvPr/>
          </p:nvSpPr>
          <p:spPr bwMode="auto">
            <a:xfrm>
              <a:off x="528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89" name="Rectangle 37"/>
            <p:cNvSpPr>
              <a:spLocks noChangeArrowheads="1"/>
            </p:cNvSpPr>
            <p:nvPr/>
          </p:nvSpPr>
          <p:spPr bwMode="auto">
            <a:xfrm>
              <a:off x="720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90" name="Rectangle 38"/>
            <p:cNvSpPr>
              <a:spLocks noChangeArrowheads="1"/>
            </p:cNvSpPr>
            <p:nvPr/>
          </p:nvSpPr>
          <p:spPr bwMode="auto">
            <a:xfrm>
              <a:off x="912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91" name="Rectangle 39"/>
            <p:cNvSpPr>
              <a:spLocks noChangeArrowheads="1"/>
            </p:cNvSpPr>
            <p:nvPr/>
          </p:nvSpPr>
          <p:spPr bwMode="auto">
            <a:xfrm>
              <a:off x="1104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92" name="Rectangle 40"/>
            <p:cNvSpPr>
              <a:spLocks noChangeArrowheads="1"/>
            </p:cNvSpPr>
            <p:nvPr/>
          </p:nvSpPr>
          <p:spPr bwMode="auto">
            <a:xfrm>
              <a:off x="528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93" name="Rectangle 41"/>
            <p:cNvSpPr>
              <a:spLocks noChangeArrowheads="1"/>
            </p:cNvSpPr>
            <p:nvPr/>
          </p:nvSpPr>
          <p:spPr bwMode="auto">
            <a:xfrm>
              <a:off x="720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94" name="Rectangle 42"/>
            <p:cNvSpPr>
              <a:spLocks noChangeArrowheads="1"/>
            </p:cNvSpPr>
            <p:nvPr/>
          </p:nvSpPr>
          <p:spPr bwMode="auto">
            <a:xfrm>
              <a:off x="912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95" name="Rectangle 43"/>
            <p:cNvSpPr>
              <a:spLocks noChangeArrowheads="1"/>
            </p:cNvSpPr>
            <p:nvPr/>
          </p:nvSpPr>
          <p:spPr bwMode="auto">
            <a:xfrm>
              <a:off x="1104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96" name="Rectangle 44"/>
            <p:cNvSpPr>
              <a:spLocks noChangeArrowheads="1"/>
            </p:cNvSpPr>
            <p:nvPr/>
          </p:nvSpPr>
          <p:spPr bwMode="auto">
            <a:xfrm>
              <a:off x="528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97" name="Rectangle 45"/>
            <p:cNvSpPr>
              <a:spLocks noChangeArrowheads="1"/>
            </p:cNvSpPr>
            <p:nvPr/>
          </p:nvSpPr>
          <p:spPr bwMode="auto">
            <a:xfrm>
              <a:off x="720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98" name="Rectangle 46"/>
            <p:cNvSpPr>
              <a:spLocks noChangeArrowheads="1"/>
            </p:cNvSpPr>
            <p:nvPr/>
          </p:nvSpPr>
          <p:spPr bwMode="auto">
            <a:xfrm>
              <a:off x="912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199" name="Rectangle 47"/>
            <p:cNvSpPr>
              <a:spLocks noChangeArrowheads="1"/>
            </p:cNvSpPr>
            <p:nvPr/>
          </p:nvSpPr>
          <p:spPr bwMode="auto">
            <a:xfrm>
              <a:off x="1104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00" name="Rectangle 48"/>
            <p:cNvSpPr>
              <a:spLocks noChangeArrowheads="1"/>
            </p:cNvSpPr>
            <p:nvPr/>
          </p:nvSpPr>
          <p:spPr bwMode="auto">
            <a:xfrm>
              <a:off x="528" y="302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01" name="Rectangle 49"/>
            <p:cNvSpPr>
              <a:spLocks noChangeArrowheads="1"/>
            </p:cNvSpPr>
            <p:nvPr/>
          </p:nvSpPr>
          <p:spPr bwMode="auto">
            <a:xfrm>
              <a:off x="720" y="302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02" name="Rectangle 50"/>
            <p:cNvSpPr>
              <a:spLocks noChangeArrowheads="1"/>
            </p:cNvSpPr>
            <p:nvPr/>
          </p:nvSpPr>
          <p:spPr bwMode="auto">
            <a:xfrm>
              <a:off x="912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03" name="Rectangle 51"/>
            <p:cNvSpPr>
              <a:spLocks noChangeArrowheads="1"/>
            </p:cNvSpPr>
            <p:nvPr/>
          </p:nvSpPr>
          <p:spPr bwMode="auto">
            <a:xfrm>
              <a:off x="110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2563813" y="1736725"/>
            <a:ext cx="1143000" cy="3581400"/>
            <a:chOff x="1584" y="912"/>
            <a:chExt cx="720" cy="2256"/>
          </a:xfrm>
        </p:grpSpPr>
        <p:sp>
          <p:nvSpPr>
            <p:cNvPr id="1457205" name="Rectangle 53"/>
            <p:cNvSpPr>
              <a:spLocks noChangeArrowheads="1"/>
            </p:cNvSpPr>
            <p:nvPr/>
          </p:nvSpPr>
          <p:spPr bwMode="auto">
            <a:xfrm>
              <a:off x="1584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06" name="Rectangle 54"/>
            <p:cNvSpPr>
              <a:spLocks noChangeArrowheads="1"/>
            </p:cNvSpPr>
            <p:nvPr/>
          </p:nvSpPr>
          <p:spPr bwMode="auto">
            <a:xfrm>
              <a:off x="1776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07" name="Rectangle 55"/>
            <p:cNvSpPr>
              <a:spLocks noChangeArrowheads="1"/>
            </p:cNvSpPr>
            <p:nvPr/>
          </p:nvSpPr>
          <p:spPr bwMode="auto">
            <a:xfrm>
              <a:off x="1968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08" name="Rectangle 56"/>
            <p:cNvSpPr>
              <a:spLocks noChangeArrowheads="1"/>
            </p:cNvSpPr>
            <p:nvPr/>
          </p:nvSpPr>
          <p:spPr bwMode="auto">
            <a:xfrm>
              <a:off x="2160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09" name="Rectangle 57"/>
            <p:cNvSpPr>
              <a:spLocks noChangeArrowheads="1"/>
            </p:cNvSpPr>
            <p:nvPr/>
          </p:nvSpPr>
          <p:spPr bwMode="auto">
            <a:xfrm>
              <a:off x="1584" y="110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10" name="Rectangle 58"/>
            <p:cNvSpPr>
              <a:spLocks noChangeArrowheads="1"/>
            </p:cNvSpPr>
            <p:nvPr/>
          </p:nvSpPr>
          <p:spPr bwMode="auto">
            <a:xfrm>
              <a:off x="1776" y="110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11" name="Rectangle 59"/>
            <p:cNvSpPr>
              <a:spLocks noChangeArrowheads="1"/>
            </p:cNvSpPr>
            <p:nvPr/>
          </p:nvSpPr>
          <p:spPr bwMode="auto">
            <a:xfrm>
              <a:off x="1968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12" name="Rectangle 60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13" name="Rectangle 61"/>
            <p:cNvSpPr>
              <a:spLocks noChangeArrowheads="1"/>
            </p:cNvSpPr>
            <p:nvPr/>
          </p:nvSpPr>
          <p:spPr bwMode="auto">
            <a:xfrm>
              <a:off x="1584" y="129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14" name="Rectangle 62"/>
            <p:cNvSpPr>
              <a:spLocks noChangeArrowheads="1"/>
            </p:cNvSpPr>
            <p:nvPr/>
          </p:nvSpPr>
          <p:spPr bwMode="auto">
            <a:xfrm>
              <a:off x="1776" y="129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15" name="Rectangle 63"/>
            <p:cNvSpPr>
              <a:spLocks noChangeArrowheads="1"/>
            </p:cNvSpPr>
            <p:nvPr/>
          </p:nvSpPr>
          <p:spPr bwMode="auto">
            <a:xfrm>
              <a:off x="1968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16" name="Rectangle 64"/>
            <p:cNvSpPr>
              <a:spLocks noChangeArrowheads="1"/>
            </p:cNvSpPr>
            <p:nvPr/>
          </p:nvSpPr>
          <p:spPr bwMode="auto">
            <a:xfrm>
              <a:off x="2160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17" name="Rectangle 65"/>
            <p:cNvSpPr>
              <a:spLocks noChangeArrowheads="1"/>
            </p:cNvSpPr>
            <p:nvPr/>
          </p:nvSpPr>
          <p:spPr bwMode="auto">
            <a:xfrm>
              <a:off x="1584" y="1488"/>
              <a:ext cx="144" cy="144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18" name="Rectangle 66"/>
            <p:cNvSpPr>
              <a:spLocks noChangeArrowheads="1"/>
            </p:cNvSpPr>
            <p:nvPr/>
          </p:nvSpPr>
          <p:spPr bwMode="auto">
            <a:xfrm>
              <a:off x="1776" y="1488"/>
              <a:ext cx="144" cy="144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19" name="Rectangle 67"/>
            <p:cNvSpPr>
              <a:spLocks noChangeArrowheads="1"/>
            </p:cNvSpPr>
            <p:nvPr/>
          </p:nvSpPr>
          <p:spPr bwMode="auto">
            <a:xfrm>
              <a:off x="1968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20" name="Rectangle 68"/>
            <p:cNvSpPr>
              <a:spLocks noChangeArrowheads="1"/>
            </p:cNvSpPr>
            <p:nvPr/>
          </p:nvSpPr>
          <p:spPr bwMode="auto">
            <a:xfrm>
              <a:off x="2160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21" name="Rectangle 69"/>
            <p:cNvSpPr>
              <a:spLocks noChangeArrowheads="1"/>
            </p:cNvSpPr>
            <p:nvPr/>
          </p:nvSpPr>
          <p:spPr bwMode="auto">
            <a:xfrm>
              <a:off x="1584" y="1680"/>
              <a:ext cx="144" cy="144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22" name="Rectangle 70"/>
            <p:cNvSpPr>
              <a:spLocks noChangeArrowheads="1"/>
            </p:cNvSpPr>
            <p:nvPr/>
          </p:nvSpPr>
          <p:spPr bwMode="auto">
            <a:xfrm>
              <a:off x="1776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23" name="Rectangle 71"/>
            <p:cNvSpPr>
              <a:spLocks noChangeArrowheads="1"/>
            </p:cNvSpPr>
            <p:nvPr/>
          </p:nvSpPr>
          <p:spPr bwMode="auto">
            <a:xfrm>
              <a:off x="1968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24" name="Rectangle 72"/>
            <p:cNvSpPr>
              <a:spLocks noChangeArrowheads="1"/>
            </p:cNvSpPr>
            <p:nvPr/>
          </p:nvSpPr>
          <p:spPr bwMode="auto">
            <a:xfrm>
              <a:off x="2160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25" name="Rectangle 73"/>
            <p:cNvSpPr>
              <a:spLocks noChangeArrowheads="1"/>
            </p:cNvSpPr>
            <p:nvPr/>
          </p:nvSpPr>
          <p:spPr bwMode="auto">
            <a:xfrm>
              <a:off x="1584" y="187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26" name="Rectangle 74"/>
            <p:cNvSpPr>
              <a:spLocks noChangeArrowheads="1"/>
            </p:cNvSpPr>
            <p:nvPr/>
          </p:nvSpPr>
          <p:spPr bwMode="auto">
            <a:xfrm>
              <a:off x="1776" y="187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27" name="Rectangle 75"/>
            <p:cNvSpPr>
              <a:spLocks noChangeArrowheads="1"/>
            </p:cNvSpPr>
            <p:nvPr/>
          </p:nvSpPr>
          <p:spPr bwMode="auto">
            <a:xfrm>
              <a:off x="1968" y="187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28" name="Rectangle 76"/>
            <p:cNvSpPr>
              <a:spLocks noChangeArrowheads="1"/>
            </p:cNvSpPr>
            <p:nvPr/>
          </p:nvSpPr>
          <p:spPr bwMode="auto">
            <a:xfrm>
              <a:off x="2160" y="187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29" name="Rectangle 77"/>
            <p:cNvSpPr>
              <a:spLocks noChangeArrowheads="1"/>
            </p:cNvSpPr>
            <p:nvPr/>
          </p:nvSpPr>
          <p:spPr bwMode="auto">
            <a:xfrm>
              <a:off x="1584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30" name="Rectangle 78"/>
            <p:cNvSpPr>
              <a:spLocks noChangeArrowheads="1"/>
            </p:cNvSpPr>
            <p:nvPr/>
          </p:nvSpPr>
          <p:spPr bwMode="auto">
            <a:xfrm>
              <a:off x="1776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31" name="Rectangle 79" descr="Wide downward diagonal"/>
            <p:cNvSpPr>
              <a:spLocks noChangeArrowheads="1"/>
            </p:cNvSpPr>
            <p:nvPr/>
          </p:nvSpPr>
          <p:spPr bwMode="auto">
            <a:xfrm>
              <a:off x="1968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32" name="Rectangle 80"/>
            <p:cNvSpPr>
              <a:spLocks noChangeArrowheads="1"/>
            </p:cNvSpPr>
            <p:nvPr/>
          </p:nvSpPr>
          <p:spPr bwMode="auto">
            <a:xfrm>
              <a:off x="2160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33" name="Rectangle 81"/>
            <p:cNvSpPr>
              <a:spLocks noChangeArrowheads="1"/>
            </p:cNvSpPr>
            <p:nvPr/>
          </p:nvSpPr>
          <p:spPr bwMode="auto">
            <a:xfrm>
              <a:off x="1584" y="225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34" name="Rectangle 82"/>
            <p:cNvSpPr>
              <a:spLocks noChangeArrowheads="1"/>
            </p:cNvSpPr>
            <p:nvPr/>
          </p:nvSpPr>
          <p:spPr bwMode="auto">
            <a:xfrm>
              <a:off x="1776" y="225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35" name="Rectangle 83"/>
            <p:cNvSpPr>
              <a:spLocks noChangeArrowheads="1"/>
            </p:cNvSpPr>
            <p:nvPr/>
          </p:nvSpPr>
          <p:spPr bwMode="auto">
            <a:xfrm>
              <a:off x="1968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36" name="Rectangle 84"/>
            <p:cNvSpPr>
              <a:spLocks noChangeArrowheads="1"/>
            </p:cNvSpPr>
            <p:nvPr/>
          </p:nvSpPr>
          <p:spPr bwMode="auto">
            <a:xfrm>
              <a:off x="2160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37" name="Rectangle 85" descr="Small checker board"/>
            <p:cNvSpPr>
              <a:spLocks noChangeArrowheads="1"/>
            </p:cNvSpPr>
            <p:nvPr/>
          </p:nvSpPr>
          <p:spPr bwMode="auto">
            <a:xfrm>
              <a:off x="1584" y="2448"/>
              <a:ext cx="144" cy="144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38" name="Rectangle 86"/>
            <p:cNvSpPr>
              <a:spLocks noChangeArrowheads="1"/>
            </p:cNvSpPr>
            <p:nvPr/>
          </p:nvSpPr>
          <p:spPr bwMode="auto">
            <a:xfrm>
              <a:off x="1776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39" name="Rectangle 87"/>
            <p:cNvSpPr>
              <a:spLocks noChangeArrowheads="1"/>
            </p:cNvSpPr>
            <p:nvPr/>
          </p:nvSpPr>
          <p:spPr bwMode="auto">
            <a:xfrm>
              <a:off x="1968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40" name="Rectangle 88"/>
            <p:cNvSpPr>
              <a:spLocks noChangeArrowheads="1"/>
            </p:cNvSpPr>
            <p:nvPr/>
          </p:nvSpPr>
          <p:spPr bwMode="auto">
            <a:xfrm>
              <a:off x="2160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41" name="Rectangle 89" descr="Small grid"/>
            <p:cNvSpPr>
              <a:spLocks noChangeArrowheads="1"/>
            </p:cNvSpPr>
            <p:nvPr/>
          </p:nvSpPr>
          <p:spPr bwMode="auto">
            <a:xfrm>
              <a:off x="1584" y="2640"/>
              <a:ext cx="144" cy="144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42" name="Rectangle 90" descr="Small grid"/>
            <p:cNvSpPr>
              <a:spLocks noChangeArrowheads="1"/>
            </p:cNvSpPr>
            <p:nvPr/>
          </p:nvSpPr>
          <p:spPr bwMode="auto">
            <a:xfrm>
              <a:off x="1776" y="2640"/>
              <a:ext cx="144" cy="144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43" name="Rectangle 91" descr="Small grid"/>
            <p:cNvSpPr>
              <a:spLocks noChangeArrowheads="1"/>
            </p:cNvSpPr>
            <p:nvPr/>
          </p:nvSpPr>
          <p:spPr bwMode="auto">
            <a:xfrm>
              <a:off x="1968" y="2640"/>
              <a:ext cx="144" cy="144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44" name="Rectangle 92" descr="Small grid"/>
            <p:cNvSpPr>
              <a:spLocks noChangeArrowheads="1"/>
            </p:cNvSpPr>
            <p:nvPr/>
          </p:nvSpPr>
          <p:spPr bwMode="auto">
            <a:xfrm>
              <a:off x="2160" y="2640"/>
              <a:ext cx="144" cy="144"/>
            </a:xfrm>
            <a:prstGeom prst="rect">
              <a:avLst/>
            </a:prstGeom>
            <a:pattFill prst="smGrid">
              <a:fgClr>
                <a:srgbClr val="80008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45" name="Rectangle 93"/>
            <p:cNvSpPr>
              <a:spLocks noChangeArrowheads="1"/>
            </p:cNvSpPr>
            <p:nvPr/>
          </p:nvSpPr>
          <p:spPr bwMode="auto">
            <a:xfrm>
              <a:off x="1584" y="28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46" name="Rectangle 94"/>
            <p:cNvSpPr>
              <a:spLocks noChangeArrowheads="1"/>
            </p:cNvSpPr>
            <p:nvPr/>
          </p:nvSpPr>
          <p:spPr bwMode="auto">
            <a:xfrm>
              <a:off x="1776" y="28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47" name="Rectangle 95"/>
            <p:cNvSpPr>
              <a:spLocks noChangeArrowheads="1"/>
            </p:cNvSpPr>
            <p:nvPr/>
          </p:nvSpPr>
          <p:spPr bwMode="auto">
            <a:xfrm>
              <a:off x="1968" y="28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48" name="Rectangle 96"/>
            <p:cNvSpPr>
              <a:spLocks noChangeArrowheads="1"/>
            </p:cNvSpPr>
            <p:nvPr/>
          </p:nvSpPr>
          <p:spPr bwMode="auto">
            <a:xfrm>
              <a:off x="2160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49" name="Rectangle 97" descr="Wide downward diagonal"/>
            <p:cNvSpPr>
              <a:spLocks noChangeArrowheads="1"/>
            </p:cNvSpPr>
            <p:nvPr/>
          </p:nvSpPr>
          <p:spPr bwMode="auto">
            <a:xfrm>
              <a:off x="1584" y="302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50" name="Rectangle 98"/>
            <p:cNvSpPr>
              <a:spLocks noChangeArrowheads="1"/>
            </p:cNvSpPr>
            <p:nvPr/>
          </p:nvSpPr>
          <p:spPr bwMode="auto">
            <a:xfrm>
              <a:off x="1776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51" name="Rectangle 99"/>
            <p:cNvSpPr>
              <a:spLocks noChangeArrowheads="1"/>
            </p:cNvSpPr>
            <p:nvPr/>
          </p:nvSpPr>
          <p:spPr bwMode="auto">
            <a:xfrm>
              <a:off x="1968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52" name="Rectangle 100"/>
            <p:cNvSpPr>
              <a:spLocks noChangeArrowheads="1"/>
            </p:cNvSpPr>
            <p:nvPr/>
          </p:nvSpPr>
          <p:spPr bwMode="auto">
            <a:xfrm>
              <a:off x="2160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087813" y="1736725"/>
            <a:ext cx="1143000" cy="3581400"/>
            <a:chOff x="2640" y="912"/>
            <a:chExt cx="720" cy="2256"/>
          </a:xfrm>
        </p:grpSpPr>
        <p:sp>
          <p:nvSpPr>
            <p:cNvPr id="1457254" name="Rectangle 102" descr="Wide downward diagonal"/>
            <p:cNvSpPr>
              <a:spLocks noChangeArrowheads="1"/>
            </p:cNvSpPr>
            <p:nvPr/>
          </p:nvSpPr>
          <p:spPr bwMode="auto">
            <a:xfrm>
              <a:off x="2640" y="1680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55" name="Rectangle 103" descr="Wide downward diagonal"/>
            <p:cNvSpPr>
              <a:spLocks noChangeArrowheads="1"/>
            </p:cNvSpPr>
            <p:nvPr/>
          </p:nvSpPr>
          <p:spPr bwMode="auto">
            <a:xfrm>
              <a:off x="2832" y="1680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56" name="Rectangle 104"/>
            <p:cNvSpPr>
              <a:spLocks noChangeArrowheads="1"/>
            </p:cNvSpPr>
            <p:nvPr/>
          </p:nvSpPr>
          <p:spPr bwMode="auto">
            <a:xfrm>
              <a:off x="3024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57" name="Rectangle 105"/>
            <p:cNvSpPr>
              <a:spLocks noChangeArrowheads="1"/>
            </p:cNvSpPr>
            <p:nvPr/>
          </p:nvSpPr>
          <p:spPr bwMode="auto">
            <a:xfrm>
              <a:off x="3216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58" name="Rectangle 106" descr="Wide downward diagonal"/>
            <p:cNvSpPr>
              <a:spLocks noChangeArrowheads="1"/>
            </p:cNvSpPr>
            <p:nvPr/>
          </p:nvSpPr>
          <p:spPr bwMode="auto">
            <a:xfrm>
              <a:off x="2640" y="187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59" name="Rectangle 107" descr="Wide downward diagonal"/>
            <p:cNvSpPr>
              <a:spLocks noChangeArrowheads="1"/>
            </p:cNvSpPr>
            <p:nvPr/>
          </p:nvSpPr>
          <p:spPr bwMode="auto">
            <a:xfrm>
              <a:off x="2832" y="187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60" name="Rectangle 108" descr="Wide downward diagonal"/>
            <p:cNvSpPr>
              <a:spLocks noChangeArrowheads="1"/>
            </p:cNvSpPr>
            <p:nvPr/>
          </p:nvSpPr>
          <p:spPr bwMode="auto">
            <a:xfrm>
              <a:off x="3024" y="187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61" name="Rectangle 109"/>
            <p:cNvSpPr>
              <a:spLocks noChangeArrowheads="1"/>
            </p:cNvSpPr>
            <p:nvPr/>
          </p:nvSpPr>
          <p:spPr bwMode="auto">
            <a:xfrm>
              <a:off x="3216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62" name="Rectangle 110"/>
            <p:cNvSpPr>
              <a:spLocks noChangeArrowheads="1"/>
            </p:cNvSpPr>
            <p:nvPr/>
          </p:nvSpPr>
          <p:spPr bwMode="auto">
            <a:xfrm>
              <a:off x="2640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63" name="Rectangle 111"/>
            <p:cNvSpPr>
              <a:spLocks noChangeArrowheads="1"/>
            </p:cNvSpPr>
            <p:nvPr/>
          </p:nvSpPr>
          <p:spPr bwMode="auto">
            <a:xfrm>
              <a:off x="2832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64" name="Rectangle 112" descr="Wide downward diagonal"/>
            <p:cNvSpPr>
              <a:spLocks noChangeArrowheads="1"/>
            </p:cNvSpPr>
            <p:nvPr/>
          </p:nvSpPr>
          <p:spPr bwMode="auto">
            <a:xfrm>
              <a:off x="3024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65" name="Rectangle 113"/>
            <p:cNvSpPr>
              <a:spLocks noChangeArrowheads="1"/>
            </p:cNvSpPr>
            <p:nvPr/>
          </p:nvSpPr>
          <p:spPr bwMode="auto">
            <a:xfrm>
              <a:off x="3216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66" name="Rectangle 114"/>
            <p:cNvSpPr>
              <a:spLocks noChangeArrowheads="1"/>
            </p:cNvSpPr>
            <p:nvPr/>
          </p:nvSpPr>
          <p:spPr bwMode="auto">
            <a:xfrm>
              <a:off x="2640" y="225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67" name="Rectangle 115"/>
            <p:cNvSpPr>
              <a:spLocks noChangeArrowheads="1"/>
            </p:cNvSpPr>
            <p:nvPr/>
          </p:nvSpPr>
          <p:spPr bwMode="auto">
            <a:xfrm>
              <a:off x="2832" y="2256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68" name="Rectangle 116"/>
            <p:cNvSpPr>
              <a:spLocks noChangeArrowheads="1"/>
            </p:cNvSpPr>
            <p:nvPr/>
          </p:nvSpPr>
          <p:spPr bwMode="auto">
            <a:xfrm>
              <a:off x="3024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69" name="Rectangle 117"/>
            <p:cNvSpPr>
              <a:spLocks noChangeArrowheads="1"/>
            </p:cNvSpPr>
            <p:nvPr/>
          </p:nvSpPr>
          <p:spPr bwMode="auto">
            <a:xfrm>
              <a:off x="3216" y="22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70" name="Rectangle 118"/>
            <p:cNvSpPr>
              <a:spLocks noChangeArrowheads="1"/>
            </p:cNvSpPr>
            <p:nvPr/>
          </p:nvSpPr>
          <p:spPr bwMode="auto">
            <a:xfrm>
              <a:off x="2640" y="244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71" name="Rectangle 119"/>
            <p:cNvSpPr>
              <a:spLocks noChangeArrowheads="1"/>
            </p:cNvSpPr>
            <p:nvPr/>
          </p:nvSpPr>
          <p:spPr bwMode="auto">
            <a:xfrm>
              <a:off x="2832" y="244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72" name="Rectangle 120"/>
            <p:cNvSpPr>
              <a:spLocks noChangeArrowheads="1"/>
            </p:cNvSpPr>
            <p:nvPr/>
          </p:nvSpPr>
          <p:spPr bwMode="auto">
            <a:xfrm>
              <a:off x="3024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73" name="Rectangle 121"/>
            <p:cNvSpPr>
              <a:spLocks noChangeArrowheads="1"/>
            </p:cNvSpPr>
            <p:nvPr/>
          </p:nvSpPr>
          <p:spPr bwMode="auto">
            <a:xfrm>
              <a:off x="3216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74" name="Rectangle 122"/>
            <p:cNvSpPr>
              <a:spLocks noChangeArrowheads="1"/>
            </p:cNvSpPr>
            <p:nvPr/>
          </p:nvSpPr>
          <p:spPr bwMode="auto">
            <a:xfrm>
              <a:off x="2640" y="264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75" name="Rectangle 123"/>
            <p:cNvSpPr>
              <a:spLocks noChangeArrowheads="1"/>
            </p:cNvSpPr>
            <p:nvPr/>
          </p:nvSpPr>
          <p:spPr bwMode="auto">
            <a:xfrm>
              <a:off x="2832" y="264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76" name="Rectangle 124"/>
            <p:cNvSpPr>
              <a:spLocks noChangeArrowheads="1"/>
            </p:cNvSpPr>
            <p:nvPr/>
          </p:nvSpPr>
          <p:spPr bwMode="auto">
            <a:xfrm>
              <a:off x="3024" y="264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77" name="Rectangle 125"/>
            <p:cNvSpPr>
              <a:spLocks noChangeArrowheads="1"/>
            </p:cNvSpPr>
            <p:nvPr/>
          </p:nvSpPr>
          <p:spPr bwMode="auto">
            <a:xfrm>
              <a:off x="3216" y="2640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78" name="Rectangle 126" descr="Small checker board"/>
            <p:cNvSpPr>
              <a:spLocks noChangeArrowheads="1"/>
            </p:cNvSpPr>
            <p:nvPr/>
          </p:nvSpPr>
          <p:spPr bwMode="auto">
            <a:xfrm>
              <a:off x="2640" y="2832"/>
              <a:ext cx="144" cy="144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79" name="Rectangle 127" descr="Small checker board"/>
            <p:cNvSpPr>
              <a:spLocks noChangeArrowheads="1"/>
            </p:cNvSpPr>
            <p:nvPr/>
          </p:nvSpPr>
          <p:spPr bwMode="auto">
            <a:xfrm>
              <a:off x="2832" y="2832"/>
              <a:ext cx="144" cy="144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80" name="Rectangle 128"/>
            <p:cNvSpPr>
              <a:spLocks noChangeArrowheads="1"/>
            </p:cNvSpPr>
            <p:nvPr/>
          </p:nvSpPr>
          <p:spPr bwMode="auto">
            <a:xfrm>
              <a:off x="3024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81" name="Rectangle 129"/>
            <p:cNvSpPr>
              <a:spLocks noChangeArrowheads="1"/>
            </p:cNvSpPr>
            <p:nvPr/>
          </p:nvSpPr>
          <p:spPr bwMode="auto">
            <a:xfrm>
              <a:off x="3216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82" name="Rectangle 130" descr="Small checker board"/>
            <p:cNvSpPr>
              <a:spLocks noChangeArrowheads="1"/>
            </p:cNvSpPr>
            <p:nvPr/>
          </p:nvSpPr>
          <p:spPr bwMode="auto">
            <a:xfrm>
              <a:off x="2640" y="3024"/>
              <a:ext cx="144" cy="144"/>
            </a:xfrm>
            <a:prstGeom prst="rect">
              <a:avLst/>
            </a:prstGeom>
            <a:pattFill prst="smCheck">
              <a:fgClr>
                <a:schemeClr val="accent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83" name="Rectangle 131"/>
            <p:cNvSpPr>
              <a:spLocks noChangeArrowheads="1"/>
            </p:cNvSpPr>
            <p:nvPr/>
          </p:nvSpPr>
          <p:spPr bwMode="auto">
            <a:xfrm>
              <a:off x="2832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84" name="Rectangle 132"/>
            <p:cNvSpPr>
              <a:spLocks noChangeArrowheads="1"/>
            </p:cNvSpPr>
            <p:nvPr/>
          </p:nvSpPr>
          <p:spPr bwMode="auto">
            <a:xfrm>
              <a:off x="302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85" name="Rectangle 133"/>
            <p:cNvSpPr>
              <a:spLocks noChangeArrowheads="1"/>
            </p:cNvSpPr>
            <p:nvPr/>
          </p:nvSpPr>
          <p:spPr bwMode="auto">
            <a:xfrm>
              <a:off x="3216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86" name="Rectangle 134"/>
            <p:cNvSpPr>
              <a:spLocks noChangeArrowheads="1"/>
            </p:cNvSpPr>
            <p:nvPr/>
          </p:nvSpPr>
          <p:spPr bwMode="auto">
            <a:xfrm>
              <a:off x="2640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87" name="Rectangle 135"/>
            <p:cNvSpPr>
              <a:spLocks noChangeArrowheads="1"/>
            </p:cNvSpPr>
            <p:nvPr/>
          </p:nvSpPr>
          <p:spPr bwMode="auto">
            <a:xfrm>
              <a:off x="2832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88" name="Rectangle 136"/>
            <p:cNvSpPr>
              <a:spLocks noChangeArrowheads="1"/>
            </p:cNvSpPr>
            <p:nvPr/>
          </p:nvSpPr>
          <p:spPr bwMode="auto">
            <a:xfrm>
              <a:off x="3024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89" name="Rectangle 137"/>
            <p:cNvSpPr>
              <a:spLocks noChangeArrowheads="1"/>
            </p:cNvSpPr>
            <p:nvPr/>
          </p:nvSpPr>
          <p:spPr bwMode="auto">
            <a:xfrm>
              <a:off x="3216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90" name="Rectangle 138"/>
            <p:cNvSpPr>
              <a:spLocks noChangeArrowheads="1"/>
            </p:cNvSpPr>
            <p:nvPr/>
          </p:nvSpPr>
          <p:spPr bwMode="auto">
            <a:xfrm>
              <a:off x="2640" y="110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91" name="Rectangle 139"/>
            <p:cNvSpPr>
              <a:spLocks noChangeArrowheads="1"/>
            </p:cNvSpPr>
            <p:nvPr/>
          </p:nvSpPr>
          <p:spPr bwMode="auto">
            <a:xfrm>
              <a:off x="2832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92" name="Rectangle 140"/>
            <p:cNvSpPr>
              <a:spLocks noChangeArrowheads="1"/>
            </p:cNvSpPr>
            <p:nvPr/>
          </p:nvSpPr>
          <p:spPr bwMode="auto">
            <a:xfrm>
              <a:off x="3024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93" name="Rectangle 141"/>
            <p:cNvSpPr>
              <a:spLocks noChangeArrowheads="1"/>
            </p:cNvSpPr>
            <p:nvPr/>
          </p:nvSpPr>
          <p:spPr bwMode="auto">
            <a:xfrm>
              <a:off x="3216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94" name="Rectangle 142"/>
            <p:cNvSpPr>
              <a:spLocks noChangeArrowheads="1"/>
            </p:cNvSpPr>
            <p:nvPr/>
          </p:nvSpPr>
          <p:spPr bwMode="auto">
            <a:xfrm>
              <a:off x="2640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95" name="Rectangle 143"/>
            <p:cNvSpPr>
              <a:spLocks noChangeArrowheads="1"/>
            </p:cNvSpPr>
            <p:nvPr/>
          </p:nvSpPr>
          <p:spPr bwMode="auto">
            <a:xfrm>
              <a:off x="2832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96" name="Rectangle 144"/>
            <p:cNvSpPr>
              <a:spLocks noChangeArrowheads="1"/>
            </p:cNvSpPr>
            <p:nvPr/>
          </p:nvSpPr>
          <p:spPr bwMode="auto">
            <a:xfrm>
              <a:off x="3024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97" name="Rectangle 145"/>
            <p:cNvSpPr>
              <a:spLocks noChangeArrowheads="1"/>
            </p:cNvSpPr>
            <p:nvPr/>
          </p:nvSpPr>
          <p:spPr bwMode="auto">
            <a:xfrm>
              <a:off x="3216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98" name="Rectangle 146"/>
            <p:cNvSpPr>
              <a:spLocks noChangeArrowheads="1"/>
            </p:cNvSpPr>
            <p:nvPr/>
          </p:nvSpPr>
          <p:spPr bwMode="auto">
            <a:xfrm>
              <a:off x="2640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299" name="Rectangle 147"/>
            <p:cNvSpPr>
              <a:spLocks noChangeArrowheads="1"/>
            </p:cNvSpPr>
            <p:nvPr/>
          </p:nvSpPr>
          <p:spPr bwMode="auto">
            <a:xfrm>
              <a:off x="2832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00" name="Rectangle 148"/>
            <p:cNvSpPr>
              <a:spLocks noChangeArrowheads="1"/>
            </p:cNvSpPr>
            <p:nvPr/>
          </p:nvSpPr>
          <p:spPr bwMode="auto">
            <a:xfrm>
              <a:off x="3024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01" name="Rectangle 149"/>
            <p:cNvSpPr>
              <a:spLocks noChangeArrowheads="1"/>
            </p:cNvSpPr>
            <p:nvPr/>
          </p:nvSpPr>
          <p:spPr bwMode="auto">
            <a:xfrm>
              <a:off x="3216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50"/>
          <p:cNvGrpSpPr>
            <a:grpSpLocks/>
          </p:cNvGrpSpPr>
          <p:nvPr/>
        </p:nvGrpSpPr>
        <p:grpSpPr bwMode="auto">
          <a:xfrm>
            <a:off x="5688013" y="1584325"/>
            <a:ext cx="1143000" cy="3962400"/>
            <a:chOff x="3696" y="816"/>
            <a:chExt cx="720" cy="2496"/>
          </a:xfrm>
        </p:grpSpPr>
        <p:sp>
          <p:nvSpPr>
            <p:cNvPr id="1457303" name="Rectangle 151"/>
            <p:cNvSpPr>
              <a:spLocks noChangeArrowheads="1"/>
            </p:cNvSpPr>
            <p:nvPr/>
          </p:nvSpPr>
          <p:spPr bwMode="auto">
            <a:xfrm>
              <a:off x="3696" y="1680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04" name="Rectangle 152"/>
            <p:cNvSpPr>
              <a:spLocks noChangeArrowheads="1"/>
            </p:cNvSpPr>
            <p:nvPr/>
          </p:nvSpPr>
          <p:spPr bwMode="auto">
            <a:xfrm>
              <a:off x="3888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05" name="Rectangle 153"/>
            <p:cNvSpPr>
              <a:spLocks noChangeArrowheads="1"/>
            </p:cNvSpPr>
            <p:nvPr/>
          </p:nvSpPr>
          <p:spPr bwMode="auto">
            <a:xfrm>
              <a:off x="4080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06" name="Rectangle 154"/>
            <p:cNvSpPr>
              <a:spLocks noChangeArrowheads="1"/>
            </p:cNvSpPr>
            <p:nvPr/>
          </p:nvSpPr>
          <p:spPr bwMode="auto">
            <a:xfrm>
              <a:off x="4272" y="16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07" name="Rectangle 155"/>
            <p:cNvSpPr>
              <a:spLocks noChangeArrowheads="1"/>
            </p:cNvSpPr>
            <p:nvPr/>
          </p:nvSpPr>
          <p:spPr bwMode="auto">
            <a:xfrm>
              <a:off x="3696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08" name="Rectangle 156"/>
            <p:cNvSpPr>
              <a:spLocks noChangeArrowheads="1"/>
            </p:cNvSpPr>
            <p:nvPr/>
          </p:nvSpPr>
          <p:spPr bwMode="auto">
            <a:xfrm>
              <a:off x="3888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09" name="Rectangle 157" descr="Wide downward diagonal"/>
            <p:cNvSpPr>
              <a:spLocks noChangeArrowheads="1"/>
            </p:cNvSpPr>
            <p:nvPr/>
          </p:nvSpPr>
          <p:spPr bwMode="auto">
            <a:xfrm>
              <a:off x="4080" y="187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10" name="Rectangle 158" descr="Wide downward diagonal"/>
            <p:cNvSpPr>
              <a:spLocks noChangeArrowheads="1"/>
            </p:cNvSpPr>
            <p:nvPr/>
          </p:nvSpPr>
          <p:spPr bwMode="auto">
            <a:xfrm>
              <a:off x="4272" y="187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11" name="Rectangle 159"/>
            <p:cNvSpPr>
              <a:spLocks noChangeArrowheads="1"/>
            </p:cNvSpPr>
            <p:nvPr/>
          </p:nvSpPr>
          <p:spPr bwMode="auto">
            <a:xfrm>
              <a:off x="3696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12" name="Rectangle 160"/>
            <p:cNvSpPr>
              <a:spLocks noChangeArrowheads="1"/>
            </p:cNvSpPr>
            <p:nvPr/>
          </p:nvSpPr>
          <p:spPr bwMode="auto">
            <a:xfrm>
              <a:off x="3888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13" name="Rectangle 161" descr="Wide downward diagonal"/>
            <p:cNvSpPr>
              <a:spLocks noChangeArrowheads="1"/>
            </p:cNvSpPr>
            <p:nvPr/>
          </p:nvSpPr>
          <p:spPr bwMode="auto">
            <a:xfrm>
              <a:off x="4080" y="206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14" name="Rectangle 162"/>
            <p:cNvSpPr>
              <a:spLocks noChangeArrowheads="1"/>
            </p:cNvSpPr>
            <p:nvPr/>
          </p:nvSpPr>
          <p:spPr bwMode="auto">
            <a:xfrm>
              <a:off x="4272" y="20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15" name="Rectangle 163"/>
            <p:cNvSpPr>
              <a:spLocks noChangeArrowheads="1"/>
            </p:cNvSpPr>
            <p:nvPr/>
          </p:nvSpPr>
          <p:spPr bwMode="auto">
            <a:xfrm>
              <a:off x="3696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16" name="Rectangle 164"/>
            <p:cNvSpPr>
              <a:spLocks noChangeArrowheads="1"/>
            </p:cNvSpPr>
            <p:nvPr/>
          </p:nvSpPr>
          <p:spPr bwMode="auto">
            <a:xfrm>
              <a:off x="3888" y="225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17" name="Rectangle 165" descr="Wide downward diagonal"/>
            <p:cNvSpPr>
              <a:spLocks noChangeArrowheads="1"/>
            </p:cNvSpPr>
            <p:nvPr/>
          </p:nvSpPr>
          <p:spPr bwMode="auto">
            <a:xfrm>
              <a:off x="4080" y="2256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18" name="Rectangle 166" descr="Wide downward diagonal"/>
            <p:cNvSpPr>
              <a:spLocks noChangeArrowheads="1"/>
            </p:cNvSpPr>
            <p:nvPr/>
          </p:nvSpPr>
          <p:spPr bwMode="auto">
            <a:xfrm>
              <a:off x="4272" y="2256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19" name="Rectangle 167"/>
            <p:cNvSpPr>
              <a:spLocks noChangeArrowheads="1"/>
            </p:cNvSpPr>
            <p:nvPr/>
          </p:nvSpPr>
          <p:spPr bwMode="auto">
            <a:xfrm>
              <a:off x="3696" y="244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20" name="Rectangle 168"/>
            <p:cNvSpPr>
              <a:spLocks noChangeArrowheads="1"/>
            </p:cNvSpPr>
            <p:nvPr/>
          </p:nvSpPr>
          <p:spPr bwMode="auto">
            <a:xfrm>
              <a:off x="3888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21" name="Rectangle 169" descr="Wide downward diagonal"/>
            <p:cNvSpPr>
              <a:spLocks noChangeArrowheads="1"/>
            </p:cNvSpPr>
            <p:nvPr/>
          </p:nvSpPr>
          <p:spPr bwMode="auto">
            <a:xfrm>
              <a:off x="4080" y="2448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22" name="Rectangle 170"/>
            <p:cNvSpPr>
              <a:spLocks noChangeArrowheads="1"/>
            </p:cNvSpPr>
            <p:nvPr/>
          </p:nvSpPr>
          <p:spPr bwMode="auto">
            <a:xfrm>
              <a:off x="4272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23" name="Rectangle 171"/>
            <p:cNvSpPr>
              <a:spLocks noChangeArrowheads="1"/>
            </p:cNvSpPr>
            <p:nvPr/>
          </p:nvSpPr>
          <p:spPr bwMode="auto">
            <a:xfrm>
              <a:off x="3696" y="2640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24" name="Rectangle 172"/>
            <p:cNvSpPr>
              <a:spLocks noChangeArrowheads="1"/>
            </p:cNvSpPr>
            <p:nvPr/>
          </p:nvSpPr>
          <p:spPr bwMode="auto">
            <a:xfrm>
              <a:off x="3888" y="2640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25" name="Rectangle 173"/>
            <p:cNvSpPr>
              <a:spLocks noChangeArrowheads="1"/>
            </p:cNvSpPr>
            <p:nvPr/>
          </p:nvSpPr>
          <p:spPr bwMode="auto">
            <a:xfrm>
              <a:off x="4080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26" name="Rectangle 174"/>
            <p:cNvSpPr>
              <a:spLocks noChangeArrowheads="1"/>
            </p:cNvSpPr>
            <p:nvPr/>
          </p:nvSpPr>
          <p:spPr bwMode="auto">
            <a:xfrm>
              <a:off x="4272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27" name="Rectangle 175"/>
            <p:cNvSpPr>
              <a:spLocks noChangeArrowheads="1"/>
            </p:cNvSpPr>
            <p:nvPr/>
          </p:nvSpPr>
          <p:spPr bwMode="auto">
            <a:xfrm>
              <a:off x="3696" y="283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28" name="Rectangle 176"/>
            <p:cNvSpPr>
              <a:spLocks noChangeArrowheads="1"/>
            </p:cNvSpPr>
            <p:nvPr/>
          </p:nvSpPr>
          <p:spPr bwMode="auto">
            <a:xfrm>
              <a:off x="3888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29" name="Rectangle 177" descr="Wide downward diagonal"/>
            <p:cNvSpPr>
              <a:spLocks noChangeArrowheads="1"/>
            </p:cNvSpPr>
            <p:nvPr/>
          </p:nvSpPr>
          <p:spPr bwMode="auto">
            <a:xfrm>
              <a:off x="4080" y="283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30" name="Rectangle 178"/>
            <p:cNvSpPr>
              <a:spLocks noChangeArrowheads="1"/>
            </p:cNvSpPr>
            <p:nvPr/>
          </p:nvSpPr>
          <p:spPr bwMode="auto">
            <a:xfrm>
              <a:off x="4272" y="283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31" name="Rectangle 179"/>
            <p:cNvSpPr>
              <a:spLocks noChangeArrowheads="1"/>
            </p:cNvSpPr>
            <p:nvPr/>
          </p:nvSpPr>
          <p:spPr bwMode="auto">
            <a:xfrm>
              <a:off x="3696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32" name="Rectangle 180"/>
            <p:cNvSpPr>
              <a:spLocks noChangeArrowheads="1"/>
            </p:cNvSpPr>
            <p:nvPr/>
          </p:nvSpPr>
          <p:spPr bwMode="auto">
            <a:xfrm>
              <a:off x="3888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33" name="Rectangle 181" descr="Wide downward diagonal"/>
            <p:cNvSpPr>
              <a:spLocks noChangeArrowheads="1"/>
            </p:cNvSpPr>
            <p:nvPr/>
          </p:nvSpPr>
          <p:spPr bwMode="auto">
            <a:xfrm>
              <a:off x="4080" y="302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34" name="Rectangle 182" descr="Wide downward diagonal"/>
            <p:cNvSpPr>
              <a:spLocks noChangeArrowheads="1"/>
            </p:cNvSpPr>
            <p:nvPr/>
          </p:nvSpPr>
          <p:spPr bwMode="auto">
            <a:xfrm>
              <a:off x="4272" y="302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35" name="Rectangle 183"/>
            <p:cNvSpPr>
              <a:spLocks noChangeArrowheads="1"/>
            </p:cNvSpPr>
            <p:nvPr/>
          </p:nvSpPr>
          <p:spPr bwMode="auto">
            <a:xfrm>
              <a:off x="3696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36" name="Rectangle 184"/>
            <p:cNvSpPr>
              <a:spLocks noChangeArrowheads="1"/>
            </p:cNvSpPr>
            <p:nvPr/>
          </p:nvSpPr>
          <p:spPr bwMode="auto">
            <a:xfrm>
              <a:off x="3888" y="912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37" name="Rectangle 185" descr="Wide downward diagonal"/>
            <p:cNvSpPr>
              <a:spLocks noChangeArrowheads="1"/>
            </p:cNvSpPr>
            <p:nvPr/>
          </p:nvSpPr>
          <p:spPr bwMode="auto">
            <a:xfrm>
              <a:off x="4080" y="91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38" name="Rectangle 186" descr="Wide downward diagonal"/>
            <p:cNvSpPr>
              <a:spLocks noChangeArrowheads="1"/>
            </p:cNvSpPr>
            <p:nvPr/>
          </p:nvSpPr>
          <p:spPr bwMode="auto">
            <a:xfrm>
              <a:off x="4272" y="912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39" name="Rectangle 18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40" name="Rectangle 188"/>
            <p:cNvSpPr>
              <a:spLocks noChangeArrowheads="1"/>
            </p:cNvSpPr>
            <p:nvPr/>
          </p:nvSpPr>
          <p:spPr bwMode="auto">
            <a:xfrm>
              <a:off x="3888" y="11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41" name="Rectangle 189" descr="Wide downward diagonal"/>
            <p:cNvSpPr>
              <a:spLocks noChangeArrowheads="1"/>
            </p:cNvSpPr>
            <p:nvPr/>
          </p:nvSpPr>
          <p:spPr bwMode="auto">
            <a:xfrm>
              <a:off x="4080" y="110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42" name="Rectangle 190" descr="Wide downward diagonal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43" name="Rectangle 191"/>
            <p:cNvSpPr>
              <a:spLocks noChangeArrowheads="1"/>
            </p:cNvSpPr>
            <p:nvPr/>
          </p:nvSpPr>
          <p:spPr bwMode="auto">
            <a:xfrm>
              <a:off x="3696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44" name="Rectangle 192"/>
            <p:cNvSpPr>
              <a:spLocks noChangeArrowheads="1"/>
            </p:cNvSpPr>
            <p:nvPr/>
          </p:nvSpPr>
          <p:spPr bwMode="auto">
            <a:xfrm>
              <a:off x="3888" y="129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45" name="Rectangle 193" descr="Wide downward diagonal"/>
            <p:cNvSpPr>
              <a:spLocks noChangeArrowheads="1"/>
            </p:cNvSpPr>
            <p:nvPr/>
          </p:nvSpPr>
          <p:spPr bwMode="auto">
            <a:xfrm>
              <a:off x="4080" y="1296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46" name="Rectangle 194"/>
            <p:cNvSpPr>
              <a:spLocks noChangeArrowheads="1"/>
            </p:cNvSpPr>
            <p:nvPr/>
          </p:nvSpPr>
          <p:spPr bwMode="auto">
            <a:xfrm>
              <a:off x="4272" y="129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47" name="Rectangle 195"/>
            <p:cNvSpPr>
              <a:spLocks noChangeArrowheads="1"/>
            </p:cNvSpPr>
            <p:nvPr/>
          </p:nvSpPr>
          <p:spPr bwMode="auto">
            <a:xfrm>
              <a:off x="3696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48" name="Rectangle 196"/>
            <p:cNvSpPr>
              <a:spLocks noChangeArrowheads="1"/>
            </p:cNvSpPr>
            <p:nvPr/>
          </p:nvSpPr>
          <p:spPr bwMode="auto">
            <a:xfrm>
              <a:off x="3888" y="1488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49" name="Rectangle 197" descr="Wide downward diagonal"/>
            <p:cNvSpPr>
              <a:spLocks noChangeArrowheads="1"/>
            </p:cNvSpPr>
            <p:nvPr/>
          </p:nvSpPr>
          <p:spPr bwMode="auto">
            <a:xfrm>
              <a:off x="4080" y="1488"/>
              <a:ext cx="144" cy="14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50" name="Rectangle 198"/>
            <p:cNvSpPr>
              <a:spLocks noChangeArrowheads="1"/>
            </p:cNvSpPr>
            <p:nvPr/>
          </p:nvSpPr>
          <p:spPr bwMode="auto">
            <a:xfrm>
              <a:off x="4272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7351" name="Line 199"/>
            <p:cNvSpPr>
              <a:spLocks noChangeShapeType="1"/>
            </p:cNvSpPr>
            <p:nvPr/>
          </p:nvSpPr>
          <p:spPr bwMode="auto">
            <a:xfrm>
              <a:off x="4056" y="816"/>
              <a:ext cx="0" cy="2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57352" name="Rectangle 200" descr="Wide downward diagonal"/>
          <p:cNvSpPr>
            <a:spLocks noChangeArrowheads="1"/>
          </p:cNvSpPr>
          <p:nvPr/>
        </p:nvSpPr>
        <p:spPr bwMode="auto">
          <a:xfrm>
            <a:off x="7288213" y="29559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53" name="Rectangle 201" descr="Small checker board"/>
          <p:cNvSpPr>
            <a:spLocks noChangeArrowheads="1"/>
          </p:cNvSpPr>
          <p:nvPr/>
        </p:nvSpPr>
        <p:spPr bwMode="auto">
          <a:xfrm>
            <a:off x="7593013" y="29559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54" name="Rectangle 202" descr="Small checker board"/>
          <p:cNvSpPr>
            <a:spLocks noChangeArrowheads="1"/>
          </p:cNvSpPr>
          <p:nvPr/>
        </p:nvSpPr>
        <p:spPr bwMode="auto">
          <a:xfrm>
            <a:off x="7897813" y="29559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55" name="Rectangle 203" descr="Small grid"/>
          <p:cNvSpPr>
            <a:spLocks noChangeArrowheads="1"/>
          </p:cNvSpPr>
          <p:nvPr/>
        </p:nvSpPr>
        <p:spPr bwMode="auto">
          <a:xfrm>
            <a:off x="8202613" y="2955925"/>
            <a:ext cx="228600" cy="228600"/>
          </a:xfrm>
          <a:prstGeom prst="rect">
            <a:avLst/>
          </a:prstGeom>
          <a:pattFill prst="smGrid">
            <a:fgClr>
              <a:srgbClr val="8000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56" name="Rectangle 204"/>
          <p:cNvSpPr>
            <a:spLocks noChangeArrowheads="1"/>
          </p:cNvSpPr>
          <p:nvPr/>
        </p:nvSpPr>
        <p:spPr bwMode="auto">
          <a:xfrm>
            <a:off x="7288213" y="3260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57" name="Rectangle 205"/>
          <p:cNvSpPr>
            <a:spLocks noChangeArrowheads="1"/>
          </p:cNvSpPr>
          <p:nvPr/>
        </p:nvSpPr>
        <p:spPr bwMode="auto">
          <a:xfrm>
            <a:off x="7593013" y="3260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58" name="Rectangle 206"/>
          <p:cNvSpPr>
            <a:spLocks noChangeArrowheads="1"/>
          </p:cNvSpPr>
          <p:nvPr/>
        </p:nvSpPr>
        <p:spPr bwMode="auto">
          <a:xfrm>
            <a:off x="7897813" y="3260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59" name="Rectangle 207"/>
          <p:cNvSpPr>
            <a:spLocks noChangeArrowheads="1"/>
          </p:cNvSpPr>
          <p:nvPr/>
        </p:nvSpPr>
        <p:spPr bwMode="auto">
          <a:xfrm>
            <a:off x="8202613" y="3260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60" name="Rectangle 208"/>
          <p:cNvSpPr>
            <a:spLocks noChangeArrowheads="1"/>
          </p:cNvSpPr>
          <p:nvPr/>
        </p:nvSpPr>
        <p:spPr bwMode="auto">
          <a:xfrm>
            <a:off x="7288213" y="35655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61" name="Rectangle 209"/>
          <p:cNvSpPr>
            <a:spLocks noChangeArrowheads="1"/>
          </p:cNvSpPr>
          <p:nvPr/>
        </p:nvSpPr>
        <p:spPr bwMode="auto">
          <a:xfrm>
            <a:off x="7593013" y="35655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62" name="Rectangle 210" descr="Small checker board"/>
          <p:cNvSpPr>
            <a:spLocks noChangeArrowheads="1"/>
          </p:cNvSpPr>
          <p:nvPr/>
        </p:nvSpPr>
        <p:spPr bwMode="auto">
          <a:xfrm>
            <a:off x="7897813" y="35655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63" name="Rectangle 211"/>
          <p:cNvSpPr>
            <a:spLocks noChangeArrowheads="1"/>
          </p:cNvSpPr>
          <p:nvPr/>
        </p:nvSpPr>
        <p:spPr bwMode="auto">
          <a:xfrm>
            <a:off x="8202613" y="35655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64" name="Rectangle 212"/>
          <p:cNvSpPr>
            <a:spLocks noChangeArrowheads="1"/>
          </p:cNvSpPr>
          <p:nvPr/>
        </p:nvSpPr>
        <p:spPr bwMode="auto">
          <a:xfrm>
            <a:off x="7288213" y="38703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65" name="Rectangle 213" descr="Wide downward diagonal"/>
          <p:cNvSpPr>
            <a:spLocks noChangeArrowheads="1"/>
          </p:cNvSpPr>
          <p:nvPr/>
        </p:nvSpPr>
        <p:spPr bwMode="auto">
          <a:xfrm>
            <a:off x="7593013" y="38703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66" name="Rectangle 214"/>
          <p:cNvSpPr>
            <a:spLocks noChangeArrowheads="1"/>
          </p:cNvSpPr>
          <p:nvPr/>
        </p:nvSpPr>
        <p:spPr bwMode="auto">
          <a:xfrm>
            <a:off x="7897813" y="38703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67" name="Rectangle 215" descr="Small checker board"/>
          <p:cNvSpPr>
            <a:spLocks noChangeArrowheads="1"/>
          </p:cNvSpPr>
          <p:nvPr/>
        </p:nvSpPr>
        <p:spPr bwMode="auto">
          <a:xfrm>
            <a:off x="8202613" y="38703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68" name="Rectangle 216"/>
          <p:cNvSpPr>
            <a:spLocks noChangeArrowheads="1"/>
          </p:cNvSpPr>
          <p:nvPr/>
        </p:nvSpPr>
        <p:spPr bwMode="auto">
          <a:xfrm>
            <a:off x="7288213" y="41751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69" name="Rectangle 217"/>
          <p:cNvSpPr>
            <a:spLocks noChangeArrowheads="1"/>
          </p:cNvSpPr>
          <p:nvPr/>
        </p:nvSpPr>
        <p:spPr bwMode="auto">
          <a:xfrm>
            <a:off x="7593013" y="41751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70" name="Rectangle 218" descr="Wide downward diagonal"/>
          <p:cNvSpPr>
            <a:spLocks noChangeArrowheads="1"/>
          </p:cNvSpPr>
          <p:nvPr/>
        </p:nvSpPr>
        <p:spPr bwMode="auto">
          <a:xfrm>
            <a:off x="7897813" y="41751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71" name="Rectangle 219"/>
          <p:cNvSpPr>
            <a:spLocks noChangeArrowheads="1"/>
          </p:cNvSpPr>
          <p:nvPr/>
        </p:nvSpPr>
        <p:spPr bwMode="auto">
          <a:xfrm>
            <a:off x="8202613" y="41751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72" name="Rectangle 220"/>
          <p:cNvSpPr>
            <a:spLocks noChangeArrowheads="1"/>
          </p:cNvSpPr>
          <p:nvPr/>
        </p:nvSpPr>
        <p:spPr bwMode="auto">
          <a:xfrm>
            <a:off x="7288213" y="44799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73" name="Rectangle 221" descr="Wide downward diagonal"/>
          <p:cNvSpPr>
            <a:spLocks noChangeArrowheads="1"/>
          </p:cNvSpPr>
          <p:nvPr/>
        </p:nvSpPr>
        <p:spPr bwMode="auto">
          <a:xfrm>
            <a:off x="7593013" y="44799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74" name="Rectangle 222" descr="Wide downward diagonal"/>
          <p:cNvSpPr>
            <a:spLocks noChangeArrowheads="1"/>
          </p:cNvSpPr>
          <p:nvPr/>
        </p:nvSpPr>
        <p:spPr bwMode="auto">
          <a:xfrm>
            <a:off x="7897813" y="44799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75" name="Rectangle 223"/>
          <p:cNvSpPr>
            <a:spLocks noChangeArrowheads="1"/>
          </p:cNvSpPr>
          <p:nvPr/>
        </p:nvSpPr>
        <p:spPr bwMode="auto">
          <a:xfrm>
            <a:off x="8202613" y="44799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76" name="Rectangle 224"/>
          <p:cNvSpPr>
            <a:spLocks noChangeArrowheads="1"/>
          </p:cNvSpPr>
          <p:nvPr/>
        </p:nvSpPr>
        <p:spPr bwMode="auto">
          <a:xfrm>
            <a:off x="7288213" y="4784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77" name="Rectangle 225" descr="Small grid"/>
          <p:cNvSpPr>
            <a:spLocks noChangeArrowheads="1"/>
          </p:cNvSpPr>
          <p:nvPr/>
        </p:nvSpPr>
        <p:spPr bwMode="auto">
          <a:xfrm>
            <a:off x="7593013" y="4784725"/>
            <a:ext cx="228600" cy="228600"/>
          </a:xfrm>
          <a:prstGeom prst="rect">
            <a:avLst/>
          </a:prstGeom>
          <a:pattFill prst="smGrid">
            <a:fgClr>
              <a:srgbClr val="8000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78" name="Rectangle 226" descr="Small grid"/>
          <p:cNvSpPr>
            <a:spLocks noChangeArrowheads="1"/>
          </p:cNvSpPr>
          <p:nvPr/>
        </p:nvSpPr>
        <p:spPr bwMode="auto">
          <a:xfrm>
            <a:off x="7897813" y="4784725"/>
            <a:ext cx="228600" cy="228600"/>
          </a:xfrm>
          <a:prstGeom prst="rect">
            <a:avLst/>
          </a:prstGeom>
          <a:pattFill prst="smGrid">
            <a:fgClr>
              <a:srgbClr val="8000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79" name="Rectangle 227"/>
          <p:cNvSpPr>
            <a:spLocks noChangeArrowheads="1"/>
          </p:cNvSpPr>
          <p:nvPr/>
        </p:nvSpPr>
        <p:spPr bwMode="auto">
          <a:xfrm>
            <a:off x="8202613" y="47847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80" name="Rectangle 228" descr="Wide downward diagonal"/>
          <p:cNvSpPr>
            <a:spLocks noChangeArrowheads="1"/>
          </p:cNvSpPr>
          <p:nvPr/>
        </p:nvSpPr>
        <p:spPr bwMode="auto">
          <a:xfrm>
            <a:off x="7288213" y="50895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81" name="Rectangle 229" descr="Small checker board"/>
          <p:cNvSpPr>
            <a:spLocks noChangeArrowheads="1"/>
          </p:cNvSpPr>
          <p:nvPr/>
        </p:nvSpPr>
        <p:spPr bwMode="auto">
          <a:xfrm>
            <a:off x="7593013" y="50895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82" name="Rectangle 230" descr="Small grid"/>
          <p:cNvSpPr>
            <a:spLocks noChangeArrowheads="1"/>
          </p:cNvSpPr>
          <p:nvPr/>
        </p:nvSpPr>
        <p:spPr bwMode="auto">
          <a:xfrm>
            <a:off x="7897813" y="5089525"/>
            <a:ext cx="228600" cy="228600"/>
          </a:xfrm>
          <a:prstGeom prst="rect">
            <a:avLst/>
          </a:prstGeom>
          <a:pattFill prst="smGrid">
            <a:fgClr>
              <a:srgbClr val="8000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83" name="Rectangle 231"/>
          <p:cNvSpPr>
            <a:spLocks noChangeArrowheads="1"/>
          </p:cNvSpPr>
          <p:nvPr/>
        </p:nvSpPr>
        <p:spPr bwMode="auto">
          <a:xfrm>
            <a:off x="8202613" y="50895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84" name="Rectangle 232"/>
          <p:cNvSpPr>
            <a:spLocks noChangeArrowheads="1"/>
          </p:cNvSpPr>
          <p:nvPr/>
        </p:nvSpPr>
        <p:spPr bwMode="auto">
          <a:xfrm>
            <a:off x="7288213" y="1736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85" name="Rectangle 233"/>
          <p:cNvSpPr>
            <a:spLocks noChangeArrowheads="1"/>
          </p:cNvSpPr>
          <p:nvPr/>
        </p:nvSpPr>
        <p:spPr bwMode="auto">
          <a:xfrm>
            <a:off x="7593013" y="17367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86" name="Rectangle 234" descr="Wide downward diagonal"/>
          <p:cNvSpPr>
            <a:spLocks noChangeArrowheads="1"/>
          </p:cNvSpPr>
          <p:nvPr/>
        </p:nvSpPr>
        <p:spPr bwMode="auto">
          <a:xfrm>
            <a:off x="7897813" y="17367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87" name="Rectangle 235"/>
          <p:cNvSpPr>
            <a:spLocks noChangeArrowheads="1"/>
          </p:cNvSpPr>
          <p:nvPr/>
        </p:nvSpPr>
        <p:spPr bwMode="auto">
          <a:xfrm>
            <a:off x="8202613" y="17367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88" name="Rectangle 236"/>
          <p:cNvSpPr>
            <a:spLocks noChangeArrowheads="1"/>
          </p:cNvSpPr>
          <p:nvPr/>
        </p:nvSpPr>
        <p:spPr bwMode="auto">
          <a:xfrm>
            <a:off x="7288213" y="20415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89" name="Rectangle 237"/>
          <p:cNvSpPr>
            <a:spLocks noChangeArrowheads="1"/>
          </p:cNvSpPr>
          <p:nvPr/>
        </p:nvSpPr>
        <p:spPr bwMode="auto">
          <a:xfrm>
            <a:off x="7593013" y="20415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90" name="Rectangle 238" descr="Small checker board"/>
          <p:cNvSpPr>
            <a:spLocks noChangeArrowheads="1"/>
          </p:cNvSpPr>
          <p:nvPr/>
        </p:nvSpPr>
        <p:spPr bwMode="auto">
          <a:xfrm>
            <a:off x="7897813" y="20415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91" name="Rectangle 239" descr="Small checker board"/>
          <p:cNvSpPr>
            <a:spLocks noChangeArrowheads="1"/>
          </p:cNvSpPr>
          <p:nvPr/>
        </p:nvSpPr>
        <p:spPr bwMode="auto">
          <a:xfrm>
            <a:off x="8202613" y="20415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92" name="Rectangle 240" descr="Wide downward diagonal"/>
          <p:cNvSpPr>
            <a:spLocks noChangeArrowheads="1"/>
          </p:cNvSpPr>
          <p:nvPr/>
        </p:nvSpPr>
        <p:spPr bwMode="auto">
          <a:xfrm>
            <a:off x="7288213" y="23463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93" name="Rectangle 241"/>
          <p:cNvSpPr>
            <a:spLocks noChangeArrowheads="1"/>
          </p:cNvSpPr>
          <p:nvPr/>
        </p:nvSpPr>
        <p:spPr bwMode="auto">
          <a:xfrm>
            <a:off x="7593013" y="23463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94" name="Rectangle 242"/>
          <p:cNvSpPr>
            <a:spLocks noChangeArrowheads="1"/>
          </p:cNvSpPr>
          <p:nvPr/>
        </p:nvSpPr>
        <p:spPr bwMode="auto">
          <a:xfrm>
            <a:off x="7897813" y="23463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95" name="Rectangle 243" descr="Small grid"/>
          <p:cNvSpPr>
            <a:spLocks noChangeArrowheads="1"/>
          </p:cNvSpPr>
          <p:nvPr/>
        </p:nvSpPr>
        <p:spPr bwMode="auto">
          <a:xfrm>
            <a:off x="8202613" y="2346325"/>
            <a:ext cx="228600" cy="228600"/>
          </a:xfrm>
          <a:prstGeom prst="rect">
            <a:avLst/>
          </a:prstGeom>
          <a:pattFill prst="smGrid">
            <a:fgClr>
              <a:srgbClr val="8000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96" name="Rectangle 244"/>
          <p:cNvSpPr>
            <a:spLocks noChangeArrowheads="1"/>
          </p:cNvSpPr>
          <p:nvPr/>
        </p:nvSpPr>
        <p:spPr bwMode="auto">
          <a:xfrm>
            <a:off x="7288213" y="26511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97" name="Rectangle 245"/>
          <p:cNvSpPr>
            <a:spLocks noChangeArrowheads="1"/>
          </p:cNvSpPr>
          <p:nvPr/>
        </p:nvSpPr>
        <p:spPr bwMode="auto">
          <a:xfrm>
            <a:off x="7593013" y="26511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98" name="Rectangle 246" descr="Wide downward diagonal"/>
          <p:cNvSpPr>
            <a:spLocks noChangeArrowheads="1"/>
          </p:cNvSpPr>
          <p:nvPr/>
        </p:nvSpPr>
        <p:spPr bwMode="auto">
          <a:xfrm>
            <a:off x="7897813" y="26511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399" name="Rectangle 247"/>
          <p:cNvSpPr>
            <a:spLocks noChangeArrowheads="1"/>
          </p:cNvSpPr>
          <p:nvPr/>
        </p:nvSpPr>
        <p:spPr bwMode="auto">
          <a:xfrm>
            <a:off x="8202613" y="26511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400" name="Text Box 248"/>
          <p:cNvSpPr txBox="1">
            <a:spLocks noChangeArrowheads="1"/>
          </p:cNvSpPr>
          <p:nvPr/>
        </p:nvSpPr>
        <p:spPr bwMode="auto">
          <a:xfrm rot="10800000">
            <a:off x="276225" y="1433513"/>
            <a:ext cx="671513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al Narrow" charset="0"/>
              </a:rPr>
              <a:t>Time (processor cycle)</a:t>
            </a:r>
          </a:p>
        </p:txBody>
      </p:sp>
      <p:sp>
        <p:nvSpPr>
          <p:cNvPr id="1457401" name="Line 249"/>
          <p:cNvSpPr>
            <a:spLocks noChangeShapeType="1"/>
          </p:cNvSpPr>
          <p:nvPr/>
        </p:nvSpPr>
        <p:spPr bwMode="auto">
          <a:xfrm>
            <a:off x="582613" y="49371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402" name="Text Box 250"/>
          <p:cNvSpPr txBox="1">
            <a:spLocks noChangeArrowheads="1"/>
          </p:cNvSpPr>
          <p:nvPr/>
        </p:nvSpPr>
        <p:spPr bwMode="auto">
          <a:xfrm>
            <a:off x="887413" y="1365250"/>
            <a:ext cx="125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rial Narrow" charset="0"/>
              </a:rPr>
              <a:t>Superscalar</a:t>
            </a:r>
          </a:p>
        </p:txBody>
      </p:sp>
      <p:sp>
        <p:nvSpPr>
          <p:cNvPr id="1457403" name="Text Box 251"/>
          <p:cNvSpPr txBox="1">
            <a:spLocks noChangeArrowheads="1"/>
          </p:cNvSpPr>
          <p:nvPr/>
        </p:nvSpPr>
        <p:spPr bwMode="auto">
          <a:xfrm>
            <a:off x="2487613" y="1365250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rial Narrow" charset="0"/>
              </a:rPr>
              <a:t>Fine-Grained</a:t>
            </a:r>
          </a:p>
        </p:txBody>
      </p:sp>
      <p:sp>
        <p:nvSpPr>
          <p:cNvPr id="1457404" name="Text Box 252"/>
          <p:cNvSpPr txBox="1">
            <a:spLocks noChangeArrowheads="1"/>
          </p:cNvSpPr>
          <p:nvPr/>
        </p:nvSpPr>
        <p:spPr bwMode="auto">
          <a:xfrm>
            <a:off x="3783013" y="1365250"/>
            <a:ext cx="159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rial Narrow" charset="0"/>
              </a:rPr>
              <a:t>Coarse-Grained</a:t>
            </a:r>
          </a:p>
        </p:txBody>
      </p:sp>
      <p:sp>
        <p:nvSpPr>
          <p:cNvPr id="1457405" name="Text Box 253"/>
          <p:cNvSpPr txBox="1">
            <a:spLocks noChangeArrowheads="1"/>
          </p:cNvSpPr>
          <p:nvPr/>
        </p:nvSpPr>
        <p:spPr bwMode="auto">
          <a:xfrm>
            <a:off x="5426075" y="1344613"/>
            <a:ext cx="162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rial Narrow" charset="0"/>
              </a:rPr>
              <a:t>Multiprocessing</a:t>
            </a:r>
          </a:p>
        </p:txBody>
      </p:sp>
      <p:sp>
        <p:nvSpPr>
          <p:cNvPr id="1457406" name="Text Box 254"/>
          <p:cNvSpPr txBox="1">
            <a:spLocks noChangeArrowheads="1"/>
          </p:cNvSpPr>
          <p:nvPr/>
        </p:nvSpPr>
        <p:spPr bwMode="auto">
          <a:xfrm>
            <a:off x="7135813" y="1136650"/>
            <a:ext cx="1474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rial Narrow" charset="0"/>
              </a:rPr>
              <a:t>Simultaneous</a:t>
            </a:r>
          </a:p>
          <a:p>
            <a:pPr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rial Narrow" charset="0"/>
              </a:rPr>
              <a:t>Multithreading</a:t>
            </a:r>
          </a:p>
        </p:txBody>
      </p:sp>
      <p:sp>
        <p:nvSpPr>
          <p:cNvPr id="1457407" name="Rectangle 255"/>
          <p:cNvSpPr>
            <a:spLocks noChangeArrowheads="1"/>
          </p:cNvSpPr>
          <p:nvPr/>
        </p:nvSpPr>
        <p:spPr bwMode="auto">
          <a:xfrm>
            <a:off x="2259013" y="5775325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1457408" name="Rectangle 256" descr="Wide downward diagonal"/>
          <p:cNvSpPr>
            <a:spLocks noChangeArrowheads="1"/>
          </p:cNvSpPr>
          <p:nvPr/>
        </p:nvSpPr>
        <p:spPr bwMode="auto">
          <a:xfrm>
            <a:off x="2259013" y="6156325"/>
            <a:ext cx="228600" cy="2286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409" name="Rectangle 257"/>
          <p:cNvSpPr>
            <a:spLocks noChangeArrowheads="1"/>
          </p:cNvSpPr>
          <p:nvPr/>
        </p:nvSpPr>
        <p:spPr bwMode="auto">
          <a:xfrm>
            <a:off x="4468813" y="5775325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410" name="Rectangle 258" descr="Small checker board"/>
          <p:cNvSpPr>
            <a:spLocks noChangeArrowheads="1"/>
          </p:cNvSpPr>
          <p:nvPr/>
        </p:nvSpPr>
        <p:spPr bwMode="auto">
          <a:xfrm>
            <a:off x="4468813" y="6156325"/>
            <a:ext cx="228600" cy="228600"/>
          </a:xfrm>
          <a:prstGeom prst="rect">
            <a:avLst/>
          </a:prstGeom>
          <a:pattFill prst="smCheck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411" name="Rectangle 259" descr="Small grid"/>
          <p:cNvSpPr>
            <a:spLocks noChangeArrowheads="1"/>
          </p:cNvSpPr>
          <p:nvPr/>
        </p:nvSpPr>
        <p:spPr bwMode="auto">
          <a:xfrm>
            <a:off x="6526213" y="5775325"/>
            <a:ext cx="228600" cy="228600"/>
          </a:xfrm>
          <a:prstGeom prst="rect">
            <a:avLst/>
          </a:prstGeom>
          <a:pattFill prst="smGrid">
            <a:fgClr>
              <a:srgbClr val="8000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412" name="Rectangle 260"/>
          <p:cNvSpPr>
            <a:spLocks noChangeArrowheads="1"/>
          </p:cNvSpPr>
          <p:nvPr/>
        </p:nvSpPr>
        <p:spPr bwMode="auto">
          <a:xfrm>
            <a:off x="6526213" y="6156325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57413" name="Text Box 261"/>
          <p:cNvSpPr txBox="1">
            <a:spLocks noChangeArrowheads="1"/>
          </p:cNvSpPr>
          <p:nvPr/>
        </p:nvSpPr>
        <p:spPr bwMode="auto">
          <a:xfrm>
            <a:off x="2547938" y="5683250"/>
            <a:ext cx="1017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 Narrow" charset="0"/>
              </a:rPr>
              <a:t>Thread 1</a:t>
            </a:r>
          </a:p>
        </p:txBody>
      </p:sp>
      <p:sp>
        <p:nvSpPr>
          <p:cNvPr id="1457414" name="Text Box 262"/>
          <p:cNvSpPr txBox="1">
            <a:spLocks noChangeArrowheads="1"/>
          </p:cNvSpPr>
          <p:nvPr/>
        </p:nvSpPr>
        <p:spPr bwMode="auto">
          <a:xfrm>
            <a:off x="2554288" y="6080125"/>
            <a:ext cx="1017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 Narrow" charset="0"/>
              </a:rPr>
              <a:t>Thread 2</a:t>
            </a:r>
          </a:p>
        </p:txBody>
      </p:sp>
      <p:sp>
        <p:nvSpPr>
          <p:cNvPr id="1457415" name="Text Box 263"/>
          <p:cNvSpPr txBox="1">
            <a:spLocks noChangeArrowheads="1"/>
          </p:cNvSpPr>
          <p:nvPr/>
        </p:nvSpPr>
        <p:spPr bwMode="auto">
          <a:xfrm>
            <a:off x="4849813" y="5699125"/>
            <a:ext cx="1017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 Narrow" charset="0"/>
              </a:rPr>
              <a:t>Thread 3</a:t>
            </a:r>
          </a:p>
        </p:txBody>
      </p:sp>
      <p:sp>
        <p:nvSpPr>
          <p:cNvPr id="1457416" name="Text Box 264"/>
          <p:cNvSpPr txBox="1">
            <a:spLocks noChangeArrowheads="1"/>
          </p:cNvSpPr>
          <p:nvPr/>
        </p:nvSpPr>
        <p:spPr bwMode="auto">
          <a:xfrm>
            <a:off x="4849813" y="6080125"/>
            <a:ext cx="1017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 Narrow" charset="0"/>
              </a:rPr>
              <a:t>Thread 4</a:t>
            </a:r>
          </a:p>
        </p:txBody>
      </p:sp>
      <p:sp>
        <p:nvSpPr>
          <p:cNvPr id="1457417" name="Text Box 265"/>
          <p:cNvSpPr txBox="1">
            <a:spLocks noChangeArrowheads="1"/>
          </p:cNvSpPr>
          <p:nvPr/>
        </p:nvSpPr>
        <p:spPr bwMode="auto">
          <a:xfrm>
            <a:off x="6831013" y="5699125"/>
            <a:ext cx="1017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 Narrow" charset="0"/>
              </a:rPr>
              <a:t>Thread 5</a:t>
            </a:r>
          </a:p>
        </p:txBody>
      </p:sp>
      <p:sp>
        <p:nvSpPr>
          <p:cNvPr id="1457418" name="Text Box 266"/>
          <p:cNvSpPr txBox="1">
            <a:spLocks noChangeArrowheads="1"/>
          </p:cNvSpPr>
          <p:nvPr/>
        </p:nvSpPr>
        <p:spPr bwMode="auto">
          <a:xfrm>
            <a:off x="6831013" y="6080125"/>
            <a:ext cx="901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 Narrow" charset="0"/>
              </a:rPr>
              <a:t>Idle slot</a:t>
            </a:r>
          </a:p>
        </p:txBody>
      </p:sp>
    </p:spTree>
    <p:extLst>
      <p:ext uri="{BB962C8B-B14F-4D97-AF65-F5344CB8AC3E}">
        <p14:creationId xmlns:p14="http://schemas.microsoft.com/office/powerpoint/2010/main" val="38688722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Memory-Memory vs. Vector Register Machines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Vector memory-memory architectures (VMMA) require greater main memory bandwidth, why?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All operands must be read in and out of memory</a:t>
            </a:r>
          </a:p>
          <a:p>
            <a:r>
              <a:rPr lang="en-US" altLang="ko-KR" sz="2400"/>
              <a:t>VMMAs make if difficult to overlap execution of multiple vector operations, why? 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Must check dependencies on memory addresses</a:t>
            </a:r>
          </a:p>
          <a:p>
            <a:r>
              <a:rPr lang="en-US" altLang="ko-KR" sz="2400"/>
              <a:t>VMMAs incur greater startup latency</a:t>
            </a:r>
          </a:p>
          <a:p>
            <a:pPr lvl="1"/>
            <a:r>
              <a:rPr lang="en-US" altLang="ko-KR" sz="2000"/>
              <a:t>Scalar code was faster on CDC Star-100 for vectors &lt; 100 elements</a:t>
            </a:r>
          </a:p>
          <a:p>
            <a:pPr lvl="1"/>
            <a:r>
              <a:rPr lang="en-US" altLang="ko-KR" sz="2000"/>
              <a:t>For Cray-1, vector/scalar breakeven point was around 2-4 elements</a:t>
            </a:r>
          </a:p>
          <a:p>
            <a:r>
              <a:rPr lang="en-US" altLang="ko-KR" sz="2400"/>
              <a:t>Apart from CDC follow-ons (Cyber-205, ETA-10) all major vector machines since Cray-1 have had vector register architectures</a:t>
            </a:r>
          </a:p>
          <a:p>
            <a:r>
              <a:rPr lang="en-US" altLang="ko-KR" sz="2400">
                <a:solidFill>
                  <a:srgbClr val="F905F3"/>
                </a:solidFill>
              </a:rPr>
              <a:t>(we ignore vector memory-memory from now on)</a:t>
            </a:r>
            <a:endParaRPr lang="en-US" altLang="ko-KR" sz="2400" dirty="0">
              <a:solidFill>
                <a:srgbClr val="F905F3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0E03-C436-F74E-A22C-52EB86641017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00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3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4 out today, due Monday April 5</a:t>
            </a:r>
          </a:p>
          <a:p>
            <a:r>
              <a:rPr lang="en-US" dirty="0"/>
              <a:t>Lab 3 due Monday April 5</a:t>
            </a:r>
          </a:p>
          <a:p>
            <a:endParaRPr lang="en-US" dirty="0"/>
          </a:p>
          <a:p>
            <a:r>
              <a:rPr lang="en-US" dirty="0"/>
              <a:t>No lectures or sections next week!</a:t>
            </a:r>
          </a:p>
          <a:p>
            <a:pPr lvl="1"/>
            <a:r>
              <a:rPr lang="en-US" dirty="0"/>
              <a:t>Spring Break (March 22-26)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AAD4F1-ACE6-1045-95DB-F7171134E652}" type="slidenum"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01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 on </a:t>
            </a:r>
            <a:r>
              <a:rPr lang="en-US" dirty="0" err="1"/>
              <a:t>OoO</a:t>
            </a:r>
            <a:r>
              <a:rPr lang="en-US" dirty="0"/>
              <a:t> architectures this Thursday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89C21-81C6-1849-AF7F-456E69B3BB35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739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Automatic Code </a:t>
            </a:r>
            <a:r>
              <a:rPr lang="en-US" altLang="ko-KR" dirty="0" err="1"/>
              <a:t>Vectorization</a:t>
            </a:r>
            <a:endParaRPr lang="en-US" altLang="ko-KR" dirty="0"/>
          </a:p>
        </p:txBody>
      </p:sp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3D21D-AB76-A94C-B70B-F478A8562A68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58851" name="Text Box 3"/>
          <p:cNvSpPr txBox="1">
            <a:spLocks noChangeArrowheads="1"/>
          </p:cNvSpPr>
          <p:nvPr/>
        </p:nvSpPr>
        <p:spPr bwMode="auto">
          <a:xfrm>
            <a:off x="2286000" y="685800"/>
            <a:ext cx="4391025" cy="85883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ko-KR" sz="2400" b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for (i=0; i &lt; N; i++)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400" b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   C[i] = A[i] + B[i];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69851" y="1414462"/>
            <a:ext cx="3268664" cy="5291136"/>
            <a:chOff x="-44" y="891"/>
            <a:chExt cx="2059" cy="333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49" y="1224"/>
              <a:ext cx="1065" cy="1474"/>
              <a:chOff x="697" y="888"/>
              <a:chExt cx="1065" cy="1474"/>
            </a:xfrm>
          </p:grpSpPr>
          <p:sp>
            <p:nvSpPr>
              <p:cNvPr id="1358854" name="AutoShape 6"/>
              <p:cNvSpPr>
                <a:spLocks noChangeArrowheads="1"/>
              </p:cNvSpPr>
              <p:nvPr/>
            </p:nvSpPr>
            <p:spPr bwMode="auto">
              <a:xfrm>
                <a:off x="697" y="888"/>
                <a:ext cx="489" cy="322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400" dirty="0">
                    <a:solidFill>
                      <a:prstClr val="white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58855" name="AutoShape 7"/>
              <p:cNvSpPr>
                <a:spLocks noChangeArrowheads="1"/>
              </p:cNvSpPr>
              <p:nvPr/>
            </p:nvSpPr>
            <p:spPr bwMode="auto">
              <a:xfrm>
                <a:off x="1273" y="1176"/>
                <a:ext cx="489" cy="322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400">
                    <a:solidFill>
                      <a:prstClr val="white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58856" name="AutoShape 8"/>
              <p:cNvSpPr>
                <a:spLocks noChangeArrowheads="1"/>
              </p:cNvSpPr>
              <p:nvPr/>
            </p:nvSpPr>
            <p:spPr bwMode="auto">
              <a:xfrm>
                <a:off x="938" y="1608"/>
                <a:ext cx="441" cy="322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400">
                    <a:solidFill>
                      <a:prstClr val="white"/>
                    </a:solidFill>
                    <a:latin typeface="Calibri"/>
                    <a:ea typeface="굴림" charset="-127"/>
                    <a:cs typeface="Calibri"/>
                  </a:rPr>
                  <a:t>add</a:t>
                </a:r>
              </a:p>
            </p:txBody>
          </p:sp>
          <p:sp>
            <p:nvSpPr>
              <p:cNvPr id="1358857" name="AutoShape 9"/>
              <p:cNvSpPr>
                <a:spLocks noChangeArrowheads="1"/>
              </p:cNvSpPr>
              <p:nvPr/>
            </p:nvSpPr>
            <p:spPr bwMode="auto">
              <a:xfrm>
                <a:off x="905" y="2040"/>
                <a:ext cx="554" cy="322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400">
                    <a:solidFill>
                      <a:prstClr val="white"/>
                    </a:solidFill>
                    <a:latin typeface="Calibri"/>
                    <a:ea typeface="굴림" charset="-127"/>
                    <a:cs typeface="Calibri"/>
                  </a:rPr>
                  <a:t>store</a:t>
                </a:r>
              </a:p>
            </p:txBody>
          </p:sp>
          <p:sp>
            <p:nvSpPr>
              <p:cNvPr id="1358858" name="Line 10"/>
              <p:cNvSpPr>
                <a:spLocks noChangeShapeType="1"/>
              </p:cNvSpPr>
              <p:nvPr/>
            </p:nvSpPr>
            <p:spPr bwMode="auto">
              <a:xfrm>
                <a:off x="948" y="1200"/>
                <a:ext cx="144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58859" name="Line 11"/>
              <p:cNvSpPr>
                <a:spLocks noChangeShapeType="1"/>
              </p:cNvSpPr>
              <p:nvPr/>
            </p:nvSpPr>
            <p:spPr bwMode="auto">
              <a:xfrm flipH="1">
                <a:off x="1236" y="1488"/>
                <a:ext cx="192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58860" name="Line 12"/>
              <p:cNvSpPr>
                <a:spLocks noChangeShapeType="1"/>
              </p:cNvSpPr>
              <p:nvPr/>
            </p:nvSpPr>
            <p:spPr bwMode="auto">
              <a:xfrm>
                <a:off x="1188" y="1920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61" y="2712"/>
              <a:ext cx="1065" cy="1474"/>
              <a:chOff x="709" y="2376"/>
              <a:chExt cx="1065" cy="1474"/>
            </a:xfrm>
          </p:grpSpPr>
          <p:sp>
            <p:nvSpPr>
              <p:cNvPr id="1358862" name="AutoShape 14"/>
              <p:cNvSpPr>
                <a:spLocks noChangeArrowheads="1"/>
              </p:cNvSpPr>
              <p:nvPr/>
            </p:nvSpPr>
            <p:spPr bwMode="auto">
              <a:xfrm>
                <a:off x="709" y="2376"/>
                <a:ext cx="489" cy="32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400">
                    <a:solidFill>
                      <a:prstClr val="white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58863" name="AutoShape 15"/>
              <p:cNvSpPr>
                <a:spLocks noChangeArrowheads="1"/>
              </p:cNvSpPr>
              <p:nvPr/>
            </p:nvSpPr>
            <p:spPr bwMode="auto">
              <a:xfrm>
                <a:off x="1285" y="2664"/>
                <a:ext cx="489" cy="32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400">
                    <a:solidFill>
                      <a:prstClr val="white"/>
                    </a:solidFill>
                    <a:latin typeface="Calibri"/>
                    <a:ea typeface="굴림" charset="-127"/>
                    <a:cs typeface="Calibri"/>
                  </a:rPr>
                  <a:t>load</a:t>
                </a:r>
              </a:p>
            </p:txBody>
          </p:sp>
          <p:sp>
            <p:nvSpPr>
              <p:cNvPr id="1358864" name="AutoShape 16"/>
              <p:cNvSpPr>
                <a:spLocks noChangeArrowheads="1"/>
              </p:cNvSpPr>
              <p:nvPr/>
            </p:nvSpPr>
            <p:spPr bwMode="auto">
              <a:xfrm>
                <a:off x="950" y="3096"/>
                <a:ext cx="441" cy="32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400">
                    <a:solidFill>
                      <a:prstClr val="white"/>
                    </a:solidFill>
                    <a:latin typeface="Calibri"/>
                    <a:ea typeface="굴림" charset="-127"/>
                    <a:cs typeface="Calibri"/>
                  </a:rPr>
                  <a:t>add</a:t>
                </a:r>
              </a:p>
            </p:txBody>
          </p:sp>
          <p:sp>
            <p:nvSpPr>
              <p:cNvPr id="1358865" name="AutoShape 17"/>
              <p:cNvSpPr>
                <a:spLocks noChangeArrowheads="1"/>
              </p:cNvSpPr>
              <p:nvPr/>
            </p:nvSpPr>
            <p:spPr bwMode="auto">
              <a:xfrm>
                <a:off x="917" y="3528"/>
                <a:ext cx="554" cy="32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400">
                    <a:solidFill>
                      <a:prstClr val="white"/>
                    </a:solidFill>
                    <a:latin typeface="Calibri"/>
                    <a:ea typeface="굴림" charset="-127"/>
                    <a:cs typeface="Calibri"/>
                  </a:rPr>
                  <a:t>store</a:t>
                </a:r>
              </a:p>
            </p:txBody>
          </p:sp>
          <p:sp>
            <p:nvSpPr>
              <p:cNvPr id="1358866" name="Line 18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44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58867" name="Line 19"/>
              <p:cNvSpPr>
                <a:spLocks noChangeShapeType="1"/>
              </p:cNvSpPr>
              <p:nvPr/>
            </p:nvSpPr>
            <p:spPr bwMode="auto">
              <a:xfrm flipH="1">
                <a:off x="1248" y="2976"/>
                <a:ext cx="192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58868" name="Line 20"/>
              <p:cNvSpPr>
                <a:spLocks noChangeShapeType="1"/>
              </p:cNvSpPr>
              <p:nvPr/>
            </p:nvSpPr>
            <p:spPr bwMode="auto">
              <a:xfrm>
                <a:off x="1200" y="3408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58869" name="AutoShape 21"/>
            <p:cNvSpPr>
              <a:spLocks noChangeArrowheads="1"/>
            </p:cNvSpPr>
            <p:nvPr/>
          </p:nvSpPr>
          <p:spPr bwMode="auto">
            <a:xfrm>
              <a:off x="528" y="1200"/>
              <a:ext cx="1248" cy="14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870" name="AutoShape 22"/>
            <p:cNvSpPr>
              <a:spLocks noChangeArrowheads="1"/>
            </p:cNvSpPr>
            <p:nvPr/>
          </p:nvSpPr>
          <p:spPr bwMode="auto">
            <a:xfrm>
              <a:off x="480" y="2736"/>
              <a:ext cx="1296" cy="1488"/>
            </a:xfrm>
            <a:prstGeom prst="roundRect">
              <a:avLst>
                <a:gd name="adj" fmla="val 16667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871" name="Text Box 23"/>
            <p:cNvSpPr txBox="1">
              <a:spLocks noChangeArrowheads="1"/>
            </p:cNvSpPr>
            <p:nvPr/>
          </p:nvSpPr>
          <p:spPr bwMode="auto">
            <a:xfrm>
              <a:off x="-44" y="1563"/>
              <a:ext cx="585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dirty="0" err="1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Iter</a:t>
              </a:r>
              <a:r>
                <a:rPr lang="en-US" altLang="ko-KR" sz="24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. 1</a:t>
              </a:r>
            </a:p>
          </p:txBody>
        </p:sp>
        <p:sp>
          <p:nvSpPr>
            <p:cNvPr id="1358872" name="Text Box 24"/>
            <p:cNvSpPr txBox="1">
              <a:spLocks noChangeArrowheads="1"/>
            </p:cNvSpPr>
            <p:nvPr/>
          </p:nvSpPr>
          <p:spPr bwMode="auto">
            <a:xfrm>
              <a:off x="-44" y="3051"/>
              <a:ext cx="585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dirty="0" err="1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Iter</a:t>
              </a:r>
              <a:r>
                <a:rPr lang="en-US" altLang="ko-KR" sz="24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. 2</a:t>
              </a:r>
            </a:p>
          </p:txBody>
        </p:sp>
        <p:sp>
          <p:nvSpPr>
            <p:cNvPr id="1358873" name="Text Box 25"/>
            <p:cNvSpPr txBox="1">
              <a:spLocks noChangeArrowheads="1"/>
            </p:cNvSpPr>
            <p:nvPr/>
          </p:nvSpPr>
          <p:spPr bwMode="auto">
            <a:xfrm>
              <a:off x="68" y="891"/>
              <a:ext cx="1947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Scalar Sequential Code</a:t>
              </a:r>
            </a:p>
          </p:txBody>
        </p:sp>
      </p:grpSp>
      <p:sp>
        <p:nvSpPr>
          <p:cNvPr id="1358874" name="Text Box 26"/>
          <p:cNvSpPr txBox="1">
            <a:spLocks noChangeArrowheads="1"/>
          </p:cNvSpPr>
          <p:nvPr/>
        </p:nvSpPr>
        <p:spPr bwMode="auto">
          <a:xfrm>
            <a:off x="2743200" y="5257800"/>
            <a:ext cx="6553200" cy="120032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400" dirty="0" err="1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Vectorization</a:t>
            </a: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 is a massive compile-time reordering of operation sequencing</a:t>
            </a:r>
          </a:p>
          <a:p>
            <a:pPr marL="342900" indent="-342900" eaLnBrk="1" hangingPunct="1">
              <a:spcBef>
                <a:spcPct val="0"/>
              </a:spcBef>
              <a:buFont typeface="Symbol" charset="0"/>
              <a:buChar char="Þ"/>
            </a:pP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requires extensive loop-dependence analysis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055938" y="1338264"/>
            <a:ext cx="6176963" cy="3829051"/>
            <a:chOff x="1925" y="843"/>
            <a:chExt cx="3891" cy="2412"/>
          </a:xfrm>
        </p:grpSpPr>
        <p:sp>
          <p:nvSpPr>
            <p:cNvPr id="1358876" name="AutoShape 28"/>
            <p:cNvSpPr>
              <a:spLocks noChangeArrowheads="1"/>
            </p:cNvSpPr>
            <p:nvPr/>
          </p:nvSpPr>
          <p:spPr bwMode="auto">
            <a:xfrm>
              <a:off x="2352" y="1536"/>
              <a:ext cx="31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877" name="AutoShape 29"/>
            <p:cNvSpPr>
              <a:spLocks noChangeArrowheads="1"/>
            </p:cNvSpPr>
            <p:nvPr/>
          </p:nvSpPr>
          <p:spPr bwMode="auto">
            <a:xfrm>
              <a:off x="2354" y="1158"/>
              <a:ext cx="3164" cy="322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ko-KR" altLang="en-US" sz="2400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sp>
          <p:nvSpPr>
            <p:cNvPr id="1358878" name="AutoShape 30"/>
            <p:cNvSpPr>
              <a:spLocks noChangeArrowheads="1"/>
            </p:cNvSpPr>
            <p:nvPr/>
          </p:nvSpPr>
          <p:spPr bwMode="auto">
            <a:xfrm>
              <a:off x="2352" y="1968"/>
              <a:ext cx="3168" cy="336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879" name="AutoShape 31"/>
            <p:cNvSpPr>
              <a:spLocks noChangeArrowheads="1"/>
            </p:cNvSpPr>
            <p:nvPr/>
          </p:nvSpPr>
          <p:spPr bwMode="auto">
            <a:xfrm>
              <a:off x="2352" y="2400"/>
              <a:ext cx="3168" cy="288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880" name="Text Box 32"/>
            <p:cNvSpPr txBox="1">
              <a:spLocks noChangeArrowheads="1"/>
            </p:cNvSpPr>
            <p:nvPr/>
          </p:nvSpPr>
          <p:spPr bwMode="auto">
            <a:xfrm>
              <a:off x="4493" y="3003"/>
              <a:ext cx="1323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Vector Instruction</a:t>
              </a:r>
            </a:p>
          </p:txBody>
        </p:sp>
        <p:sp>
          <p:nvSpPr>
            <p:cNvPr id="1358881" name="AutoShape 33"/>
            <p:cNvSpPr>
              <a:spLocks noChangeArrowheads="1"/>
            </p:cNvSpPr>
            <p:nvPr/>
          </p:nvSpPr>
          <p:spPr bwMode="auto">
            <a:xfrm>
              <a:off x="2692" y="1208"/>
              <a:ext cx="365" cy="25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dirty="0">
                  <a:solidFill>
                    <a:prstClr val="white"/>
                  </a:solidFill>
                  <a:latin typeface="Calibri"/>
                  <a:ea typeface="굴림" charset="-127"/>
                  <a:cs typeface="Calibri"/>
                </a:rPr>
                <a:t>load</a:t>
              </a:r>
            </a:p>
          </p:txBody>
        </p:sp>
        <p:sp>
          <p:nvSpPr>
            <p:cNvPr id="1358882" name="AutoShape 34"/>
            <p:cNvSpPr>
              <a:spLocks noChangeArrowheads="1"/>
            </p:cNvSpPr>
            <p:nvPr/>
          </p:nvSpPr>
          <p:spPr bwMode="auto">
            <a:xfrm>
              <a:off x="3268" y="1592"/>
              <a:ext cx="365" cy="25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>
                  <a:solidFill>
                    <a:prstClr val="white"/>
                  </a:solidFill>
                  <a:latin typeface="Calibri"/>
                  <a:ea typeface="굴림" charset="-127"/>
                  <a:cs typeface="Calibri"/>
                </a:rPr>
                <a:t>load</a:t>
              </a:r>
            </a:p>
          </p:txBody>
        </p:sp>
        <p:sp>
          <p:nvSpPr>
            <p:cNvPr id="1358883" name="AutoShape 35"/>
            <p:cNvSpPr>
              <a:spLocks noChangeArrowheads="1"/>
            </p:cNvSpPr>
            <p:nvPr/>
          </p:nvSpPr>
          <p:spPr bwMode="auto">
            <a:xfrm>
              <a:off x="2930" y="2024"/>
              <a:ext cx="320" cy="25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>
                  <a:solidFill>
                    <a:prstClr val="white"/>
                  </a:solidFill>
                  <a:latin typeface="Calibri"/>
                  <a:ea typeface="굴림" charset="-127"/>
                  <a:cs typeface="Calibri"/>
                </a:rPr>
                <a:t>add</a:t>
              </a:r>
            </a:p>
          </p:txBody>
        </p:sp>
        <p:sp>
          <p:nvSpPr>
            <p:cNvPr id="1358884" name="AutoShape 36"/>
            <p:cNvSpPr>
              <a:spLocks noChangeArrowheads="1"/>
            </p:cNvSpPr>
            <p:nvPr/>
          </p:nvSpPr>
          <p:spPr bwMode="auto">
            <a:xfrm>
              <a:off x="2899" y="2408"/>
              <a:ext cx="431" cy="257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>
                  <a:solidFill>
                    <a:prstClr val="white"/>
                  </a:solidFill>
                  <a:latin typeface="Calibri"/>
                  <a:ea typeface="굴림" charset="-127"/>
                  <a:cs typeface="Calibri"/>
                </a:rPr>
                <a:t>store</a:t>
              </a:r>
            </a:p>
          </p:txBody>
        </p:sp>
        <p:sp>
          <p:nvSpPr>
            <p:cNvPr id="1358885" name="Line 37"/>
            <p:cNvSpPr>
              <a:spLocks noChangeShapeType="1"/>
            </p:cNvSpPr>
            <p:nvPr/>
          </p:nvSpPr>
          <p:spPr bwMode="auto">
            <a:xfrm>
              <a:off x="2880" y="1488"/>
              <a:ext cx="144" cy="52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886" name="Line 38"/>
            <p:cNvSpPr>
              <a:spLocks noChangeShapeType="1"/>
            </p:cNvSpPr>
            <p:nvPr/>
          </p:nvSpPr>
          <p:spPr bwMode="auto">
            <a:xfrm flipH="1">
              <a:off x="3168" y="1872"/>
              <a:ext cx="144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887" name="Line 39"/>
            <p:cNvSpPr>
              <a:spLocks noChangeShapeType="1"/>
            </p:cNvSpPr>
            <p:nvPr/>
          </p:nvSpPr>
          <p:spPr bwMode="auto">
            <a:xfrm>
              <a:off x="3120" y="2304"/>
              <a:ext cx="0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888" name="AutoShape 40"/>
            <p:cNvSpPr>
              <a:spLocks noChangeArrowheads="1"/>
            </p:cNvSpPr>
            <p:nvPr/>
          </p:nvSpPr>
          <p:spPr bwMode="auto">
            <a:xfrm>
              <a:off x="3892" y="1208"/>
              <a:ext cx="365" cy="25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>
                  <a:solidFill>
                    <a:prstClr val="white"/>
                  </a:solidFill>
                  <a:latin typeface="Calibri"/>
                  <a:ea typeface="굴림" charset="-127"/>
                  <a:cs typeface="Calibri"/>
                </a:rPr>
                <a:t>load</a:t>
              </a:r>
            </a:p>
          </p:txBody>
        </p:sp>
        <p:sp>
          <p:nvSpPr>
            <p:cNvPr id="1358889" name="AutoShape 41"/>
            <p:cNvSpPr>
              <a:spLocks noChangeArrowheads="1"/>
            </p:cNvSpPr>
            <p:nvPr/>
          </p:nvSpPr>
          <p:spPr bwMode="auto">
            <a:xfrm>
              <a:off x="4468" y="1592"/>
              <a:ext cx="365" cy="25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>
                  <a:solidFill>
                    <a:prstClr val="white"/>
                  </a:solidFill>
                  <a:latin typeface="Calibri"/>
                  <a:ea typeface="굴림" charset="-127"/>
                  <a:cs typeface="Calibri"/>
                </a:rPr>
                <a:t>load</a:t>
              </a:r>
            </a:p>
          </p:txBody>
        </p:sp>
        <p:sp>
          <p:nvSpPr>
            <p:cNvPr id="1358890" name="AutoShape 42"/>
            <p:cNvSpPr>
              <a:spLocks noChangeArrowheads="1"/>
            </p:cNvSpPr>
            <p:nvPr/>
          </p:nvSpPr>
          <p:spPr bwMode="auto">
            <a:xfrm>
              <a:off x="4130" y="2024"/>
              <a:ext cx="320" cy="25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>
                  <a:solidFill>
                    <a:prstClr val="white"/>
                  </a:solidFill>
                  <a:latin typeface="Calibri"/>
                  <a:ea typeface="굴림" charset="-127"/>
                  <a:cs typeface="Calibri"/>
                </a:rPr>
                <a:t>add</a:t>
              </a:r>
            </a:p>
          </p:txBody>
        </p:sp>
        <p:sp>
          <p:nvSpPr>
            <p:cNvPr id="1358891" name="AutoShape 43"/>
            <p:cNvSpPr>
              <a:spLocks noChangeArrowheads="1"/>
            </p:cNvSpPr>
            <p:nvPr/>
          </p:nvSpPr>
          <p:spPr bwMode="auto">
            <a:xfrm>
              <a:off x="4099" y="2408"/>
              <a:ext cx="431" cy="25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>
                  <a:solidFill>
                    <a:prstClr val="white"/>
                  </a:solidFill>
                  <a:latin typeface="Calibri"/>
                  <a:ea typeface="굴림" charset="-127"/>
                  <a:cs typeface="Calibri"/>
                </a:rPr>
                <a:t>store</a:t>
              </a:r>
            </a:p>
          </p:txBody>
        </p:sp>
        <p:sp>
          <p:nvSpPr>
            <p:cNvPr id="1358892" name="Line 44"/>
            <p:cNvSpPr>
              <a:spLocks noChangeShapeType="1"/>
            </p:cNvSpPr>
            <p:nvPr/>
          </p:nvSpPr>
          <p:spPr bwMode="auto">
            <a:xfrm>
              <a:off x="4032" y="1488"/>
              <a:ext cx="192" cy="52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893" name="Line 45"/>
            <p:cNvSpPr>
              <a:spLocks noChangeShapeType="1"/>
            </p:cNvSpPr>
            <p:nvPr/>
          </p:nvSpPr>
          <p:spPr bwMode="auto">
            <a:xfrm flipH="1">
              <a:off x="4368" y="1872"/>
              <a:ext cx="144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894" name="Line 46"/>
            <p:cNvSpPr>
              <a:spLocks noChangeShapeType="1"/>
            </p:cNvSpPr>
            <p:nvPr/>
          </p:nvSpPr>
          <p:spPr bwMode="auto">
            <a:xfrm>
              <a:off x="4320" y="2304"/>
              <a:ext cx="0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895" name="AutoShape 47"/>
            <p:cNvSpPr>
              <a:spLocks noChangeArrowheads="1"/>
            </p:cNvSpPr>
            <p:nvPr/>
          </p:nvSpPr>
          <p:spPr bwMode="auto">
            <a:xfrm>
              <a:off x="2496" y="1152"/>
              <a:ext cx="1248" cy="1632"/>
            </a:xfrm>
            <a:prstGeom prst="roundRect">
              <a:avLst>
                <a:gd name="adj" fmla="val 16667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896" name="AutoShape 48"/>
            <p:cNvSpPr>
              <a:spLocks noChangeArrowheads="1"/>
            </p:cNvSpPr>
            <p:nvPr/>
          </p:nvSpPr>
          <p:spPr bwMode="auto">
            <a:xfrm>
              <a:off x="3744" y="1152"/>
              <a:ext cx="1248" cy="1632"/>
            </a:xfrm>
            <a:prstGeom prst="roundRect">
              <a:avLst>
                <a:gd name="adj" fmla="val 16667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897" name="Text Box 49"/>
            <p:cNvSpPr txBox="1">
              <a:spLocks noChangeArrowheads="1"/>
            </p:cNvSpPr>
            <p:nvPr/>
          </p:nvSpPr>
          <p:spPr bwMode="auto">
            <a:xfrm>
              <a:off x="2544" y="2784"/>
              <a:ext cx="624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dirty="0" err="1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Iter</a:t>
              </a:r>
              <a:r>
                <a:rPr lang="en-US" altLang="ko-KR" sz="24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. 1</a:t>
              </a:r>
            </a:p>
          </p:txBody>
        </p:sp>
        <p:sp>
          <p:nvSpPr>
            <p:cNvPr id="1358898" name="Text Box 50"/>
            <p:cNvSpPr txBox="1">
              <a:spLocks noChangeArrowheads="1"/>
            </p:cNvSpPr>
            <p:nvPr/>
          </p:nvSpPr>
          <p:spPr bwMode="auto">
            <a:xfrm>
              <a:off x="3792" y="2784"/>
              <a:ext cx="624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dirty="0" err="1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Iter</a:t>
              </a:r>
              <a:r>
                <a:rPr lang="en-US" altLang="ko-KR" sz="24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. 2</a:t>
              </a:r>
            </a:p>
          </p:txBody>
        </p:sp>
        <p:sp>
          <p:nvSpPr>
            <p:cNvPr id="1358899" name="Text Box 51"/>
            <p:cNvSpPr txBox="1">
              <a:spLocks noChangeArrowheads="1"/>
            </p:cNvSpPr>
            <p:nvPr/>
          </p:nvSpPr>
          <p:spPr bwMode="auto">
            <a:xfrm>
              <a:off x="4051" y="843"/>
              <a:ext cx="1428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i="1" dirty="0" err="1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Vectorized</a:t>
              </a:r>
              <a:r>
                <a:rPr lang="en-US" altLang="ko-KR" sz="24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 Code</a:t>
              </a:r>
            </a:p>
          </p:txBody>
        </p:sp>
        <p:sp>
          <p:nvSpPr>
            <p:cNvPr id="1358900" name="Line 52"/>
            <p:cNvSpPr>
              <a:spLocks noChangeShapeType="1"/>
            </p:cNvSpPr>
            <p:nvPr/>
          </p:nvSpPr>
          <p:spPr bwMode="auto">
            <a:xfrm>
              <a:off x="5088" y="2688"/>
              <a:ext cx="96" cy="3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901" name="Line 53"/>
            <p:cNvSpPr>
              <a:spLocks noChangeShapeType="1"/>
            </p:cNvSpPr>
            <p:nvPr/>
          </p:nvSpPr>
          <p:spPr bwMode="auto">
            <a:xfrm>
              <a:off x="2208" y="1488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58902" name="Text Box 54"/>
            <p:cNvSpPr txBox="1">
              <a:spLocks noChangeArrowheads="1"/>
            </p:cNvSpPr>
            <p:nvPr/>
          </p:nvSpPr>
          <p:spPr bwMode="auto">
            <a:xfrm rot="16200000">
              <a:off x="1797" y="1815"/>
              <a:ext cx="548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Time</a:t>
              </a:r>
            </a:p>
          </p:txBody>
        </p:sp>
        <p:sp>
          <p:nvSpPr>
            <p:cNvPr id="1358903" name="Line 55"/>
            <p:cNvSpPr>
              <a:spLocks noChangeShapeType="1"/>
            </p:cNvSpPr>
            <p:nvPr/>
          </p:nvSpPr>
          <p:spPr bwMode="auto">
            <a:xfrm>
              <a:off x="5088" y="1776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11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887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292975" cy="736600"/>
          </a:xfrm>
        </p:spPr>
        <p:txBody>
          <a:bodyPr/>
          <a:lstStyle/>
          <a:p>
            <a:r>
              <a:rPr lang="en-US" altLang="ko-KR" sz="2800" dirty="0">
                <a:ea typeface="굴림" charset="-127"/>
                <a:cs typeface="굴림" charset="-127"/>
              </a:rPr>
              <a:t>Vector </a:t>
            </a:r>
            <a:r>
              <a:rPr lang="en-US" altLang="ko-KR" sz="2800" dirty="0" err="1">
                <a:ea typeface="굴림" charset="-127"/>
                <a:cs typeface="굴림" charset="-127"/>
              </a:rPr>
              <a:t>Stripmining</a:t>
            </a:r>
            <a:endParaRPr lang="en-US" altLang="ko-KR" sz="2800" dirty="0">
              <a:ea typeface="굴림" charset="-127"/>
              <a:cs typeface="굴림" charset="-127"/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534400" cy="874728"/>
          </a:xfrm>
          <a:noFill/>
          <a:ln/>
        </p:spPr>
        <p:txBody>
          <a:bodyPr wrap="square" anchor="ctr">
            <a:spAutoFit/>
          </a:bodyPr>
          <a:lstStyle/>
          <a:p>
            <a:pPr>
              <a:buFontTx/>
              <a:buNone/>
            </a:pPr>
            <a:r>
              <a:rPr lang="en-US" altLang="ko-KR" sz="2400" b="1" dirty="0">
                <a:ea typeface="굴림" charset="-127"/>
                <a:cs typeface="굴림" charset="-127"/>
              </a:rPr>
              <a:t>Problem: </a:t>
            </a:r>
            <a:r>
              <a:rPr lang="en-US" altLang="ko-KR" sz="2400" dirty="0">
                <a:ea typeface="굴림" charset="-127"/>
                <a:cs typeface="굴림" charset="-127"/>
              </a:rPr>
              <a:t>Vector registers have finite length</a:t>
            </a:r>
          </a:p>
          <a:p>
            <a:pPr>
              <a:buFontTx/>
              <a:buNone/>
            </a:pPr>
            <a:r>
              <a:rPr lang="en-US" altLang="ko-KR" sz="2400" b="1" dirty="0">
                <a:ea typeface="굴림" charset="-127"/>
                <a:cs typeface="굴림" charset="-127"/>
              </a:rPr>
              <a:t>Solution: </a:t>
            </a:r>
            <a:r>
              <a:rPr lang="en-US" altLang="ko-KR" sz="2400" dirty="0">
                <a:ea typeface="굴림" charset="-127"/>
                <a:cs typeface="굴림" charset="-127"/>
              </a:rPr>
              <a:t>Break loops into pieces that fit in registers, </a:t>
            </a:r>
            <a:r>
              <a:rPr lang="en-US" altLang="ko-KR" sz="2400" i="1" dirty="0">
                <a:ea typeface="굴림" charset="-127"/>
                <a:cs typeface="굴림" charset="-127"/>
              </a:rPr>
              <a:t>“</a:t>
            </a:r>
            <a:r>
              <a:rPr lang="en-US" altLang="ko-KR" sz="2400" i="1" dirty="0" err="1">
                <a:ea typeface="굴림" charset="-127"/>
                <a:cs typeface="굴림" charset="-127"/>
              </a:rPr>
              <a:t>Stripmining</a:t>
            </a:r>
            <a:r>
              <a:rPr lang="en-US" altLang="ko-KR" sz="2400" i="1" dirty="0">
                <a:ea typeface="굴림" charset="-127"/>
                <a:cs typeface="굴림" charset="-127"/>
              </a:rPr>
              <a:t>”</a:t>
            </a:r>
            <a:endParaRPr lang="en-US" altLang="ko-KR" sz="2400" dirty="0">
              <a:ea typeface="굴림" charset="-127"/>
              <a:cs typeface="굴림" charset="-127"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0E03-C436-F74E-A22C-52EB86641017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60900" name="Text Box 4"/>
          <p:cNvSpPr txBox="1">
            <a:spLocks noChangeArrowheads="1"/>
          </p:cNvSpPr>
          <p:nvPr/>
        </p:nvSpPr>
        <p:spPr bwMode="auto">
          <a:xfrm>
            <a:off x="3505200" y="1371600"/>
            <a:ext cx="6032421" cy="513986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andi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x1,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xN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63 # N mod 64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vsetvl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x1       # Do remainder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loop: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v1, (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slli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x2, x1, 3 # Multiply by 8     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add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x2 # Bump pointer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v2, (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add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x2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vadd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v3, v1, v2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vst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v3, (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xC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add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xC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xC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x2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sub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xN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xN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x1 # Subtract elements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li x1, 64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vsetvl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x1     # Reset full length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bgtz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xN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loop # Any more to do?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1908175"/>
            <a:ext cx="3384550" cy="4495800"/>
            <a:chOff x="0" y="1344"/>
            <a:chExt cx="2132" cy="2832"/>
          </a:xfrm>
        </p:grpSpPr>
        <p:sp>
          <p:nvSpPr>
            <p:cNvPr id="1360902" name="Text Box 6"/>
            <p:cNvSpPr txBox="1">
              <a:spLocks noChangeArrowheads="1"/>
            </p:cNvSpPr>
            <p:nvPr/>
          </p:nvSpPr>
          <p:spPr bwMode="auto">
            <a:xfrm>
              <a:off x="0" y="1344"/>
              <a:ext cx="2132" cy="46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10000"/>
                </a:spcBef>
              </a:pPr>
              <a:r>
                <a:rPr lang="en-US" altLang="ko-KR" sz="20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for (</a:t>
              </a:r>
              <a:r>
                <a:rPr lang="en-US" altLang="ko-KR" sz="20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=0; </a:t>
              </a:r>
              <a:r>
                <a:rPr lang="en-US" altLang="ko-KR" sz="20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&lt;N; </a:t>
              </a:r>
              <a:r>
                <a:rPr lang="en-US" altLang="ko-KR" sz="20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++)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ko-KR" sz="20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  C[</a:t>
              </a:r>
              <a:r>
                <a:rPr lang="en-US" altLang="ko-KR" sz="20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] = A[</a:t>
              </a:r>
              <a:r>
                <a:rPr lang="en-US" altLang="ko-KR" sz="20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]+B[</a:t>
              </a:r>
              <a:r>
                <a:rPr lang="en-US" altLang="ko-KR" sz="20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20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];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1824"/>
              <a:ext cx="1959" cy="2352"/>
              <a:chOff x="144" y="1392"/>
              <a:chExt cx="1959" cy="2352"/>
            </a:xfrm>
          </p:grpSpPr>
          <p:sp>
            <p:nvSpPr>
              <p:cNvPr id="1360904" name="Rectangle 8"/>
              <p:cNvSpPr>
                <a:spLocks noChangeArrowheads="1"/>
              </p:cNvSpPr>
              <p:nvPr/>
            </p:nvSpPr>
            <p:spPr bwMode="auto">
              <a:xfrm>
                <a:off x="192" y="1632"/>
                <a:ext cx="96" cy="211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0905" name="Rectangle 9"/>
              <p:cNvSpPr>
                <a:spLocks noChangeArrowheads="1"/>
              </p:cNvSpPr>
              <p:nvPr/>
            </p:nvSpPr>
            <p:spPr bwMode="auto">
              <a:xfrm>
                <a:off x="480" y="1632"/>
                <a:ext cx="96" cy="211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0906" name="Rectangle 10"/>
              <p:cNvSpPr>
                <a:spLocks noChangeArrowheads="1"/>
              </p:cNvSpPr>
              <p:nvPr/>
            </p:nvSpPr>
            <p:spPr bwMode="auto">
              <a:xfrm>
                <a:off x="1008" y="1632"/>
                <a:ext cx="96" cy="211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0907" name="Rectangle 11"/>
              <p:cNvSpPr>
                <a:spLocks noChangeArrowheads="1"/>
              </p:cNvSpPr>
              <p:nvPr/>
            </p:nvSpPr>
            <p:spPr bwMode="auto">
              <a:xfrm>
                <a:off x="192" y="2016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0908" name="Rectangle 12"/>
              <p:cNvSpPr>
                <a:spLocks noChangeArrowheads="1"/>
              </p:cNvSpPr>
              <p:nvPr/>
            </p:nvSpPr>
            <p:spPr bwMode="auto">
              <a:xfrm>
                <a:off x="480" y="2016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0909" name="Rectangle 13"/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0910" name="Rectangle 14"/>
              <p:cNvSpPr>
                <a:spLocks noChangeArrowheads="1"/>
              </p:cNvSpPr>
              <p:nvPr/>
            </p:nvSpPr>
            <p:spPr bwMode="auto">
              <a:xfrm>
                <a:off x="192" y="2880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0911" name="Rectangle 15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0912" name="Rectangle 16"/>
              <p:cNvSpPr>
                <a:spLocks noChangeArrowheads="1"/>
              </p:cNvSpPr>
              <p:nvPr/>
            </p:nvSpPr>
            <p:spPr bwMode="auto">
              <a:xfrm>
                <a:off x="1008" y="2880"/>
                <a:ext cx="96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0913" name="Rectangle 17"/>
              <p:cNvSpPr>
                <a:spLocks noChangeArrowheads="1"/>
              </p:cNvSpPr>
              <p:nvPr/>
            </p:nvSpPr>
            <p:spPr bwMode="auto">
              <a:xfrm>
                <a:off x="192" y="1632"/>
                <a:ext cx="9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0914" name="Rectangle 18"/>
              <p:cNvSpPr>
                <a:spLocks noChangeArrowheads="1"/>
              </p:cNvSpPr>
              <p:nvPr/>
            </p:nvSpPr>
            <p:spPr bwMode="auto">
              <a:xfrm>
                <a:off x="480" y="1632"/>
                <a:ext cx="9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0915" name="Rectangle 19"/>
              <p:cNvSpPr>
                <a:spLocks noChangeArrowheads="1"/>
              </p:cNvSpPr>
              <p:nvPr/>
            </p:nvSpPr>
            <p:spPr bwMode="auto">
              <a:xfrm>
                <a:off x="1008" y="1632"/>
                <a:ext cx="9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4" name="Group 20"/>
              <p:cNvGrpSpPr>
                <a:grpSpLocks/>
              </p:cNvGrpSpPr>
              <p:nvPr/>
            </p:nvGrpSpPr>
            <p:grpSpPr bwMode="auto">
              <a:xfrm>
                <a:off x="288" y="2304"/>
                <a:ext cx="720" cy="288"/>
                <a:chOff x="912" y="2736"/>
                <a:chExt cx="720" cy="288"/>
              </a:xfrm>
            </p:grpSpPr>
            <p:sp>
              <p:nvSpPr>
                <p:cNvPr id="1360917" name="Oval 21"/>
                <p:cNvSpPr>
                  <a:spLocks noChangeArrowheads="1"/>
                </p:cNvSpPr>
                <p:nvPr/>
              </p:nvSpPr>
              <p:spPr bwMode="auto">
                <a:xfrm>
                  <a:off x="1344" y="2784"/>
                  <a:ext cx="192" cy="188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2000" b="1" dirty="0">
                      <a:solidFill>
                        <a:prstClr val="black"/>
                      </a:solidFill>
                      <a:latin typeface="Arial" pitchFamily="-110" charset="0"/>
                      <a:ea typeface="굴림" charset="-127"/>
                      <a:cs typeface="굴림" charset="-127"/>
                    </a:rPr>
                    <a:t>+</a:t>
                  </a:r>
                </a:p>
              </p:txBody>
            </p:sp>
            <p:sp>
              <p:nvSpPr>
                <p:cNvPr id="1360918" name="Line 22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19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091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912" y="2928"/>
                  <a:ext cx="43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0920" name="Line 24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9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5" name="Group 25"/>
              <p:cNvGrpSpPr>
                <a:grpSpLocks/>
              </p:cNvGrpSpPr>
              <p:nvPr/>
            </p:nvGrpSpPr>
            <p:grpSpPr bwMode="auto">
              <a:xfrm>
                <a:off x="288" y="3168"/>
                <a:ext cx="720" cy="288"/>
                <a:chOff x="912" y="2736"/>
                <a:chExt cx="720" cy="288"/>
              </a:xfrm>
            </p:grpSpPr>
            <p:sp>
              <p:nvSpPr>
                <p:cNvPr id="1360922" name="Oval 26"/>
                <p:cNvSpPr>
                  <a:spLocks noChangeArrowheads="1"/>
                </p:cNvSpPr>
                <p:nvPr/>
              </p:nvSpPr>
              <p:spPr bwMode="auto">
                <a:xfrm>
                  <a:off x="1344" y="2784"/>
                  <a:ext cx="192" cy="188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2000" b="1">
                      <a:solidFill>
                        <a:prstClr val="black"/>
                      </a:solidFill>
                      <a:latin typeface="Arial" pitchFamily="-110" charset="0"/>
                      <a:ea typeface="굴림" charset="-127"/>
                      <a:cs typeface="굴림" charset="-127"/>
                    </a:rPr>
                    <a:t>+</a:t>
                  </a:r>
                </a:p>
              </p:txBody>
            </p:sp>
            <p:sp>
              <p:nvSpPr>
                <p:cNvPr id="1360923" name="Line 27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19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092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12" y="2928"/>
                  <a:ext cx="43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0925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9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6" name="Group 30"/>
              <p:cNvGrpSpPr>
                <a:grpSpLocks/>
              </p:cNvGrpSpPr>
              <p:nvPr/>
            </p:nvGrpSpPr>
            <p:grpSpPr bwMode="auto">
              <a:xfrm>
                <a:off x="288" y="1680"/>
                <a:ext cx="720" cy="288"/>
                <a:chOff x="912" y="2736"/>
                <a:chExt cx="720" cy="288"/>
              </a:xfrm>
            </p:grpSpPr>
            <p:sp>
              <p:nvSpPr>
                <p:cNvPr id="1360927" name="Oval 31"/>
                <p:cNvSpPr>
                  <a:spLocks noChangeArrowheads="1"/>
                </p:cNvSpPr>
                <p:nvPr/>
              </p:nvSpPr>
              <p:spPr bwMode="auto">
                <a:xfrm>
                  <a:off x="1344" y="2784"/>
                  <a:ext cx="192" cy="188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2000" b="1" dirty="0">
                      <a:solidFill>
                        <a:prstClr val="black"/>
                      </a:solidFill>
                      <a:latin typeface="Arial" pitchFamily="-110" charset="0"/>
                      <a:ea typeface="굴림" charset="-127"/>
                      <a:cs typeface="굴림" charset="-127"/>
                    </a:rPr>
                    <a:t>+</a:t>
                  </a:r>
                </a:p>
              </p:txBody>
            </p:sp>
            <p:sp>
              <p:nvSpPr>
                <p:cNvPr id="1360928" name="Line 32"/>
                <p:cNvSpPr>
                  <a:spLocks noChangeShapeType="1"/>
                </p:cNvSpPr>
                <p:nvPr/>
              </p:nvSpPr>
              <p:spPr bwMode="auto">
                <a:xfrm>
                  <a:off x="1200" y="2736"/>
                  <a:ext cx="19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092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912" y="2928"/>
                  <a:ext cx="432" cy="9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0930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9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60931" name="Text Box 35"/>
              <p:cNvSpPr txBox="1">
                <a:spLocks noChangeArrowheads="1"/>
              </p:cNvSpPr>
              <p:nvPr/>
            </p:nvSpPr>
            <p:spPr bwMode="auto">
              <a:xfrm>
                <a:off x="144" y="1392"/>
                <a:ext cx="232" cy="250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000" b="1">
                    <a:solidFill>
                      <a:prstClr val="black"/>
                    </a:solidFill>
                    <a:latin typeface="Arial" pitchFamily="-110" charset="0"/>
                    <a:ea typeface="굴림" charset="-127"/>
                    <a:cs typeface="굴림" charset="-127"/>
                  </a:rPr>
                  <a:t>A</a:t>
                </a:r>
              </a:p>
            </p:txBody>
          </p:sp>
          <p:sp>
            <p:nvSpPr>
              <p:cNvPr id="1360932" name="Text Box 36"/>
              <p:cNvSpPr txBox="1">
                <a:spLocks noChangeArrowheads="1"/>
              </p:cNvSpPr>
              <p:nvPr/>
            </p:nvSpPr>
            <p:spPr bwMode="auto">
              <a:xfrm>
                <a:off x="432" y="1392"/>
                <a:ext cx="232" cy="250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000" b="1">
                    <a:solidFill>
                      <a:prstClr val="black"/>
                    </a:solidFill>
                    <a:latin typeface="Arial" pitchFamily="-110" charset="0"/>
                    <a:ea typeface="굴림" charset="-127"/>
                    <a:cs typeface="굴림" charset="-127"/>
                  </a:rPr>
                  <a:t>B</a:t>
                </a:r>
              </a:p>
            </p:txBody>
          </p:sp>
          <p:sp>
            <p:nvSpPr>
              <p:cNvPr id="1360933" name="Text Box 3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232" cy="250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000" b="1">
                    <a:solidFill>
                      <a:prstClr val="black"/>
                    </a:solidFill>
                    <a:latin typeface="Arial" pitchFamily="-110" charset="0"/>
                    <a:ea typeface="굴림" charset="-127"/>
                    <a:cs typeface="굴림" charset="-127"/>
                  </a:rPr>
                  <a:t>C</a:t>
                </a:r>
              </a:p>
            </p:txBody>
          </p:sp>
          <p:sp>
            <p:nvSpPr>
              <p:cNvPr id="1360934" name="AutoShape 38"/>
              <p:cNvSpPr>
                <a:spLocks/>
              </p:cNvSpPr>
              <p:nvPr/>
            </p:nvSpPr>
            <p:spPr bwMode="auto">
              <a:xfrm>
                <a:off x="1152" y="2064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ko-KR" altLang="en-US" sz="2000" b="1">
                  <a:solidFill>
                    <a:prstClr val="black"/>
                  </a:solidFill>
                  <a:latin typeface="Arial" pitchFamily="-110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60935" name="Text Box 39"/>
              <p:cNvSpPr txBox="1">
                <a:spLocks noChangeArrowheads="1"/>
              </p:cNvSpPr>
              <p:nvPr/>
            </p:nvSpPr>
            <p:spPr bwMode="auto">
              <a:xfrm>
                <a:off x="1258" y="2312"/>
                <a:ext cx="845" cy="23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64 elements</a:t>
                </a:r>
              </a:p>
            </p:txBody>
          </p:sp>
          <p:sp>
            <p:nvSpPr>
              <p:cNvPr id="1360936" name="AutoShape 40"/>
              <p:cNvSpPr>
                <a:spLocks/>
              </p:cNvSpPr>
              <p:nvPr/>
            </p:nvSpPr>
            <p:spPr bwMode="auto">
              <a:xfrm>
                <a:off x="1152" y="1632"/>
                <a:ext cx="144" cy="384"/>
              </a:xfrm>
              <a:prstGeom prst="rightBrace">
                <a:avLst>
                  <a:gd name="adj1" fmla="val 22222"/>
                  <a:gd name="adj2" fmla="val 50000"/>
                </a:avLst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ko-KR" altLang="en-US" sz="2000" b="1">
                  <a:solidFill>
                    <a:prstClr val="black"/>
                  </a:solidFill>
                  <a:latin typeface="Arial" pitchFamily="-110" charset="0"/>
                  <a:ea typeface="굴림" charset="-127"/>
                  <a:cs typeface="굴림" charset="-127"/>
                </a:endParaRPr>
              </a:p>
            </p:txBody>
          </p:sp>
          <p:sp>
            <p:nvSpPr>
              <p:cNvPr id="1360937" name="Text Box 41"/>
              <p:cNvSpPr txBox="1">
                <a:spLocks noChangeArrowheads="1"/>
              </p:cNvSpPr>
              <p:nvPr/>
            </p:nvSpPr>
            <p:spPr bwMode="auto">
              <a:xfrm>
                <a:off x="1272" y="1688"/>
                <a:ext cx="763" cy="233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800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Remainder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412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899" grpId="0" build="p" autoUpdateAnimBg="0"/>
      <p:bldP spid="136090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Conditional Execution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51F5-ECCB-0E44-AE7D-69556F983605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67043" name="Rectangle 3"/>
          <p:cNvSpPr>
            <a:spLocks noChangeArrowheads="1"/>
          </p:cNvSpPr>
          <p:nvPr/>
        </p:nvSpPr>
        <p:spPr bwMode="auto">
          <a:xfrm>
            <a:off x="381000" y="667135"/>
            <a:ext cx="8302625" cy="550150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Problem: Want to </a:t>
            </a:r>
            <a:r>
              <a:rPr lang="en-US" altLang="ko-KR" sz="2400" dirty="0" err="1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vectorize</a:t>
            </a: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 loops with conditional code:</a:t>
            </a:r>
          </a:p>
          <a:p>
            <a:pPr marL="1543050" lvl="3" indent="-171450" eaLnBrk="1" hangingPunct="1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for (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marL="1543050" lvl="3" indent="-171450" eaLnBrk="1" hangingPunct="1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   if (A[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]&gt;0) then</a:t>
            </a:r>
          </a:p>
          <a:p>
            <a:pPr marL="1543050" lvl="3" indent="-171450" eaLnBrk="1" hangingPunct="1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       A[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] = B[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];</a:t>
            </a:r>
          </a:p>
          <a:p>
            <a:pPr marL="1543050" lvl="3" indent="-171450" eaLnBrk="1" hangingPunct="1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sz="2000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   </a:t>
            </a:r>
            <a:endParaRPr lang="en-US" altLang="ko-KR" sz="2000" dirty="0">
              <a:solidFill>
                <a:prstClr val="black"/>
              </a:solidFill>
              <a:latin typeface="Arial" pitchFamily="-110" charset="0"/>
              <a:ea typeface="굴림" charset="-127"/>
              <a:cs typeface="굴림" charset="-127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Solution: Add vector </a:t>
            </a:r>
            <a:r>
              <a:rPr lang="en-US" altLang="ko-KR" sz="2400" i="1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mask</a:t>
            </a: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 (or </a:t>
            </a:r>
            <a:r>
              <a:rPr lang="en-US" altLang="ko-KR" sz="2400" i="1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flag</a:t>
            </a: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) registers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10000"/>
              </a:spcBef>
              <a:buSzPct val="100000"/>
              <a:buFontTx/>
              <a:buChar char="–"/>
            </a:pP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vector version of predicate registers, 1 bit per element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…and </a:t>
            </a:r>
            <a:r>
              <a:rPr lang="en-US" altLang="ko-KR" sz="2400" i="1" dirty="0" err="1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maskable</a:t>
            </a: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 vector instructions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10000"/>
              </a:spcBef>
              <a:buSzPct val="100000"/>
              <a:buFontTx/>
              <a:buChar char="–"/>
            </a:pP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vector operation becomes bubble (“NOP”) at elements where mask bit is clear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Code example: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18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cvm</a:t>
            </a:r>
            <a:r>
              <a:rPr lang="en-US" altLang="ko-KR" sz="18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            # Turn on all elements 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18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18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18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18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(</a:t>
            </a:r>
            <a:r>
              <a:rPr lang="en-US" altLang="ko-KR" sz="18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18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)    # Load entire A vector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18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vgt</a:t>
            </a:r>
            <a:r>
              <a:rPr lang="en-US" altLang="ko-KR" sz="18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18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18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f0      # Set bits in mask register where A&gt;0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18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18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18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18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(</a:t>
            </a:r>
            <a:r>
              <a:rPr lang="en-US" altLang="ko-KR" sz="18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sz="18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)    # Load B vector into A under mask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18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vst</a:t>
            </a:r>
            <a:r>
              <a:rPr lang="en-US" altLang="ko-KR" sz="18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18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18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, (</a:t>
            </a:r>
            <a:r>
              <a:rPr lang="en-US" altLang="ko-KR" sz="1800" b="1" dirty="0" err="1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1800" b="1" dirty="0">
                <a:solidFill>
                  <a:prstClr val="black"/>
                </a:solidFill>
                <a:latin typeface="Courier New" charset="0"/>
                <a:ea typeface="굴림" charset="-127"/>
                <a:cs typeface="굴림" charset="-127"/>
              </a:rPr>
              <a:t>)    # Store A back to memory under mask</a:t>
            </a:r>
          </a:p>
        </p:txBody>
      </p:sp>
    </p:spTree>
    <p:extLst>
      <p:ext uri="{BB962C8B-B14F-4D97-AF65-F5344CB8AC3E}">
        <p14:creationId xmlns:p14="http://schemas.microsoft.com/office/powerpoint/2010/main" val="34860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704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Masked Vector Instructions</a:t>
            </a:r>
          </a:p>
        </p:txBody>
      </p:sp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19CA-D87C-824D-B2F9-E8E5BB94EF12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99643" y="1066800"/>
            <a:ext cx="4724400" cy="4135436"/>
            <a:chOff x="2688" y="669"/>
            <a:chExt cx="2976" cy="260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061" y="1402"/>
              <a:ext cx="2364" cy="1872"/>
              <a:chOff x="3061" y="1402"/>
              <a:chExt cx="2364" cy="1872"/>
            </a:xfrm>
          </p:grpSpPr>
          <p:sp>
            <p:nvSpPr>
              <p:cNvPr id="1369093" name="Freeform 5"/>
              <p:cNvSpPr>
                <a:spLocks/>
              </p:cNvSpPr>
              <p:nvPr/>
            </p:nvSpPr>
            <p:spPr bwMode="auto">
              <a:xfrm>
                <a:off x="4224" y="2016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4224" y="2592"/>
                <a:ext cx="626" cy="48"/>
                <a:chOff x="1536" y="2256"/>
                <a:chExt cx="626" cy="48"/>
              </a:xfrm>
            </p:grpSpPr>
            <p:sp>
              <p:nvSpPr>
                <p:cNvPr id="1369095" name="Rectangle 7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9096" name="Freeform 8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9097" name="Line 9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4224" y="2112"/>
                <a:ext cx="626" cy="48"/>
                <a:chOff x="1536" y="2256"/>
                <a:chExt cx="626" cy="48"/>
              </a:xfrm>
            </p:grpSpPr>
            <p:sp>
              <p:nvSpPr>
                <p:cNvPr id="1369099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9100" name="Freeform 12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9101" name="Line 13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224" y="2352"/>
                <a:ext cx="626" cy="48"/>
                <a:chOff x="1536" y="2256"/>
                <a:chExt cx="626" cy="48"/>
              </a:xfrm>
            </p:grpSpPr>
            <p:sp>
              <p:nvSpPr>
                <p:cNvPr id="1369103" name="Rectangle 15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9104" name="Freeform 16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9105" name="Line 17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69106" name="Text Box 18"/>
              <p:cNvSpPr txBox="1">
                <a:spLocks noChangeArrowheads="1"/>
              </p:cNvSpPr>
              <p:nvPr/>
            </p:nvSpPr>
            <p:spPr bwMode="auto">
              <a:xfrm>
                <a:off x="4319" y="2362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C[4]</a:t>
                </a:r>
              </a:p>
            </p:txBody>
          </p:sp>
          <p:sp>
            <p:nvSpPr>
              <p:cNvPr id="1369107" name="Text Box 19"/>
              <p:cNvSpPr txBox="1">
                <a:spLocks noChangeArrowheads="1"/>
              </p:cNvSpPr>
              <p:nvPr/>
            </p:nvSpPr>
            <p:spPr bwMode="auto">
              <a:xfrm>
                <a:off x="4319" y="2122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C[5]</a:t>
                </a:r>
              </a:p>
            </p:txBody>
          </p:sp>
          <p:sp>
            <p:nvSpPr>
              <p:cNvPr id="1369108" name="Text Box 20"/>
              <p:cNvSpPr txBox="1">
                <a:spLocks noChangeArrowheads="1"/>
              </p:cNvSpPr>
              <p:nvPr/>
            </p:nvSpPr>
            <p:spPr bwMode="auto">
              <a:xfrm>
                <a:off x="4524" y="2842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C[1]</a:t>
                </a:r>
              </a:p>
            </p:txBody>
          </p:sp>
          <p:sp>
            <p:nvSpPr>
              <p:cNvPr id="1369109" name="Line 21"/>
              <p:cNvSpPr>
                <a:spLocks noChangeShapeType="1"/>
              </p:cNvSpPr>
              <p:nvPr/>
            </p:nvSpPr>
            <p:spPr bwMode="auto">
              <a:xfrm>
                <a:off x="4525" y="2688"/>
                <a:ext cx="0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9110" name="Line 22"/>
              <p:cNvSpPr>
                <a:spLocks noChangeShapeType="1"/>
              </p:cNvSpPr>
              <p:nvPr/>
            </p:nvSpPr>
            <p:spPr bwMode="auto">
              <a:xfrm>
                <a:off x="4704" y="1872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9111" name="Line 23"/>
              <p:cNvSpPr>
                <a:spLocks noChangeShapeType="1"/>
              </p:cNvSpPr>
              <p:nvPr/>
            </p:nvSpPr>
            <p:spPr bwMode="auto">
              <a:xfrm>
                <a:off x="4320" y="1872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9112" name="Text Box 24"/>
              <p:cNvSpPr txBox="1">
                <a:spLocks noChangeArrowheads="1"/>
              </p:cNvSpPr>
              <p:nvPr/>
            </p:nvSpPr>
            <p:spPr bwMode="auto">
              <a:xfrm>
                <a:off x="4452" y="3082"/>
                <a:ext cx="973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 i="1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Write data port</a:t>
                </a:r>
              </a:p>
            </p:txBody>
          </p:sp>
          <p:sp>
            <p:nvSpPr>
              <p:cNvPr id="1369113" name="Text Box 25"/>
              <p:cNvSpPr txBox="1">
                <a:spLocks noChangeArrowheads="1"/>
              </p:cNvSpPr>
              <p:nvPr/>
            </p:nvSpPr>
            <p:spPr bwMode="auto">
              <a:xfrm>
                <a:off x="4079" y="1642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A[7]</a:t>
                </a:r>
              </a:p>
            </p:txBody>
          </p:sp>
          <p:sp>
            <p:nvSpPr>
              <p:cNvPr id="1369114" name="Text Box 26"/>
              <p:cNvSpPr txBox="1">
                <a:spLocks noChangeArrowheads="1"/>
              </p:cNvSpPr>
              <p:nvPr/>
            </p:nvSpPr>
            <p:spPr bwMode="auto">
              <a:xfrm>
                <a:off x="4511" y="1642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B[7]</a:t>
                </a:r>
              </a:p>
            </p:txBody>
          </p:sp>
          <p:sp>
            <p:nvSpPr>
              <p:cNvPr id="1369115" name="Text Box 27"/>
              <p:cNvSpPr txBox="1">
                <a:spLocks noChangeArrowheads="1"/>
              </p:cNvSpPr>
              <p:nvPr/>
            </p:nvSpPr>
            <p:spPr bwMode="auto">
              <a:xfrm>
                <a:off x="3061" y="217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M[3]=0</a:t>
                </a:r>
              </a:p>
            </p:txBody>
          </p:sp>
          <p:sp>
            <p:nvSpPr>
              <p:cNvPr id="1369116" name="Text Box 28"/>
              <p:cNvSpPr txBox="1">
                <a:spLocks noChangeArrowheads="1"/>
              </p:cNvSpPr>
              <p:nvPr/>
            </p:nvSpPr>
            <p:spPr bwMode="auto">
              <a:xfrm>
                <a:off x="3061" y="1978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M[4]=1</a:t>
                </a:r>
              </a:p>
            </p:txBody>
          </p:sp>
          <p:sp>
            <p:nvSpPr>
              <p:cNvPr id="1369117" name="Text Box 29"/>
              <p:cNvSpPr txBox="1">
                <a:spLocks noChangeArrowheads="1"/>
              </p:cNvSpPr>
              <p:nvPr/>
            </p:nvSpPr>
            <p:spPr bwMode="auto">
              <a:xfrm>
                <a:off x="3061" y="1786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M[5]=1</a:t>
                </a:r>
              </a:p>
            </p:txBody>
          </p:sp>
          <p:sp>
            <p:nvSpPr>
              <p:cNvPr id="1369118" name="Text Box 30"/>
              <p:cNvSpPr txBox="1">
                <a:spLocks noChangeArrowheads="1"/>
              </p:cNvSpPr>
              <p:nvPr/>
            </p:nvSpPr>
            <p:spPr bwMode="auto">
              <a:xfrm>
                <a:off x="3061" y="1594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M[6]=0</a:t>
                </a:r>
              </a:p>
            </p:txBody>
          </p:sp>
          <p:sp>
            <p:nvSpPr>
              <p:cNvPr id="1369119" name="Text Box 31"/>
              <p:cNvSpPr txBox="1">
                <a:spLocks noChangeArrowheads="1"/>
              </p:cNvSpPr>
              <p:nvPr/>
            </p:nvSpPr>
            <p:spPr bwMode="auto">
              <a:xfrm>
                <a:off x="3061" y="2362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M[2]=0</a:t>
                </a:r>
              </a:p>
            </p:txBody>
          </p:sp>
          <p:sp>
            <p:nvSpPr>
              <p:cNvPr id="1369120" name="Text Box 32"/>
              <p:cNvSpPr txBox="1">
                <a:spLocks noChangeArrowheads="1"/>
              </p:cNvSpPr>
              <p:nvPr/>
            </p:nvSpPr>
            <p:spPr bwMode="auto">
              <a:xfrm>
                <a:off x="3061" y="2554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M[1]=1</a:t>
                </a:r>
              </a:p>
            </p:txBody>
          </p:sp>
          <p:sp>
            <p:nvSpPr>
              <p:cNvPr id="1369121" name="Text Box 33"/>
              <p:cNvSpPr txBox="1">
                <a:spLocks noChangeArrowheads="1"/>
              </p:cNvSpPr>
              <p:nvPr/>
            </p:nvSpPr>
            <p:spPr bwMode="auto">
              <a:xfrm>
                <a:off x="3061" y="2746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M[0]=0</a:t>
                </a:r>
              </a:p>
            </p:txBody>
          </p:sp>
          <p:sp>
            <p:nvSpPr>
              <p:cNvPr id="1369122" name="Text Box 34"/>
              <p:cNvSpPr txBox="1">
                <a:spLocks noChangeArrowheads="1"/>
              </p:cNvSpPr>
              <p:nvPr/>
            </p:nvSpPr>
            <p:spPr bwMode="auto">
              <a:xfrm>
                <a:off x="3061" y="1402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M[7]=1</a:t>
                </a:r>
              </a:p>
            </p:txBody>
          </p:sp>
          <p:sp>
            <p:nvSpPr>
              <p:cNvPr id="1369123" name="Line 35"/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816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9124" name="Line 36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672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9125" name="Line 37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576" cy="3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9126" name="Line 38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48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69127" name="Rectangle 39"/>
            <p:cNvSpPr>
              <a:spLocks noChangeArrowheads="1"/>
            </p:cNvSpPr>
            <p:nvPr/>
          </p:nvSpPr>
          <p:spPr bwMode="auto">
            <a:xfrm>
              <a:off x="2688" y="669"/>
              <a:ext cx="2976" cy="637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marL="285750" indent="-285750" eaLnBrk="1" hangingPunct="1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400" b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Density-Time Implementation</a:t>
              </a:r>
            </a:p>
            <a:p>
              <a:pPr marL="685800" lvl="1" indent="-228600" eaLnBrk="1" hangingPunct="1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 sz="18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scan mask vector and only execute elements with non-zero masks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228600" y="1066800"/>
            <a:ext cx="4419600" cy="4968874"/>
            <a:chOff x="144" y="672"/>
            <a:chExt cx="2784" cy="3130"/>
          </a:xfrm>
        </p:grpSpPr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365" y="1402"/>
              <a:ext cx="1879" cy="2400"/>
              <a:chOff x="365" y="1402"/>
              <a:chExt cx="1879" cy="2400"/>
            </a:xfrm>
          </p:grpSpPr>
          <p:sp>
            <p:nvSpPr>
              <p:cNvPr id="1369130" name="Freeform 42"/>
              <p:cNvSpPr>
                <a:spLocks/>
              </p:cNvSpPr>
              <p:nvPr/>
            </p:nvSpPr>
            <p:spPr bwMode="auto">
              <a:xfrm>
                <a:off x="1043" y="2544"/>
                <a:ext cx="57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672"/>
                  </a:cxn>
                  <a:cxn ang="0">
                    <a:pos x="450" y="672"/>
                  </a:cxn>
                  <a:cxn ang="0">
                    <a:pos x="576" y="0"/>
                  </a:cxn>
                  <a:cxn ang="0">
                    <a:pos x="336" y="0"/>
                  </a:cxn>
                  <a:cxn ang="0">
                    <a:pos x="288" y="96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576" h="672">
                    <a:moveTo>
                      <a:pt x="0" y="0"/>
                    </a:moveTo>
                    <a:lnTo>
                      <a:pt x="144" y="672"/>
                    </a:lnTo>
                    <a:lnTo>
                      <a:pt x="450" y="672"/>
                    </a:lnTo>
                    <a:lnTo>
                      <a:pt x="576" y="0"/>
                    </a:lnTo>
                    <a:lnTo>
                      <a:pt x="336" y="0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grpSp>
            <p:nvGrpSpPr>
              <p:cNvPr id="9" name="Group 43"/>
              <p:cNvGrpSpPr>
                <a:grpSpLocks/>
              </p:cNvGrpSpPr>
              <p:nvPr/>
            </p:nvGrpSpPr>
            <p:grpSpPr bwMode="auto">
              <a:xfrm>
                <a:off x="1043" y="3120"/>
                <a:ext cx="626" cy="48"/>
                <a:chOff x="1536" y="2256"/>
                <a:chExt cx="626" cy="48"/>
              </a:xfrm>
            </p:grpSpPr>
            <p:sp>
              <p:nvSpPr>
                <p:cNvPr id="1369132" name="Rectangle 4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9133" name="Freeform 45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9134" name="Line 46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1043" y="2640"/>
                <a:ext cx="626" cy="48"/>
                <a:chOff x="1536" y="2256"/>
                <a:chExt cx="626" cy="48"/>
              </a:xfrm>
            </p:grpSpPr>
            <p:sp>
              <p:nvSpPr>
                <p:cNvPr id="1369136" name="Rectangle 48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9137" name="Freeform 49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9138" name="Line 50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grpSp>
            <p:nvGrpSpPr>
              <p:cNvPr id="11" name="Group 51"/>
              <p:cNvGrpSpPr>
                <a:grpSpLocks/>
              </p:cNvGrpSpPr>
              <p:nvPr/>
            </p:nvGrpSpPr>
            <p:grpSpPr bwMode="auto">
              <a:xfrm>
                <a:off x="1043" y="2880"/>
                <a:ext cx="626" cy="48"/>
                <a:chOff x="1536" y="2256"/>
                <a:chExt cx="626" cy="48"/>
              </a:xfrm>
            </p:grpSpPr>
            <p:sp>
              <p:nvSpPr>
                <p:cNvPr id="1369140" name="Rectangle 52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576" cy="4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9141" name="Freeform 53"/>
                <p:cNvSpPr>
                  <a:spLocks/>
                </p:cNvSpPr>
                <p:nvPr/>
              </p:nvSpPr>
              <p:spPr bwMode="auto">
                <a:xfrm>
                  <a:off x="2064" y="2256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48" y="96"/>
                    </a:cxn>
                    <a:cxn ang="0">
                      <a:pos x="0" y="48"/>
                    </a:cxn>
                    <a:cxn ang="0">
                      <a:pos x="48" y="0"/>
                    </a:cxn>
                    <a:cxn ang="0">
                      <a:pos x="48" y="96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48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369142" name="Line 54"/>
                <p:cNvSpPr>
                  <a:spLocks noChangeShapeType="1"/>
                </p:cNvSpPr>
                <p:nvPr/>
              </p:nvSpPr>
              <p:spPr bwMode="auto">
                <a:xfrm>
                  <a:off x="2114" y="2280"/>
                  <a:ext cx="48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369143" name="Text Box 55"/>
              <p:cNvSpPr txBox="1">
                <a:spLocks noChangeArrowheads="1"/>
              </p:cNvSpPr>
              <p:nvPr/>
            </p:nvSpPr>
            <p:spPr bwMode="auto">
              <a:xfrm>
                <a:off x="1138" y="2890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C[1]</a:t>
                </a:r>
              </a:p>
            </p:txBody>
          </p:sp>
          <p:sp>
            <p:nvSpPr>
              <p:cNvPr id="1369144" name="Text Box 56"/>
              <p:cNvSpPr txBox="1">
                <a:spLocks noChangeArrowheads="1"/>
              </p:cNvSpPr>
              <p:nvPr/>
            </p:nvSpPr>
            <p:spPr bwMode="auto">
              <a:xfrm>
                <a:off x="1138" y="2650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C[2]</a:t>
                </a:r>
              </a:p>
            </p:txBody>
          </p:sp>
          <p:sp>
            <p:nvSpPr>
              <p:cNvPr id="1369145" name="Text Box 57"/>
              <p:cNvSpPr txBox="1">
                <a:spLocks noChangeArrowheads="1"/>
              </p:cNvSpPr>
              <p:nvPr/>
            </p:nvSpPr>
            <p:spPr bwMode="auto">
              <a:xfrm>
                <a:off x="1343" y="3370"/>
                <a:ext cx="367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C[0]</a:t>
                </a:r>
              </a:p>
            </p:txBody>
          </p:sp>
          <p:sp>
            <p:nvSpPr>
              <p:cNvPr id="1369146" name="Line 58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0" cy="43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9147" name="Line 59"/>
              <p:cNvSpPr>
                <a:spLocks noChangeShapeType="1"/>
              </p:cNvSpPr>
              <p:nvPr/>
            </p:nvSpPr>
            <p:spPr bwMode="auto">
              <a:xfrm>
                <a:off x="1523" y="2400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9148" name="Line 60"/>
              <p:cNvSpPr>
                <a:spLocks noChangeShapeType="1"/>
              </p:cNvSpPr>
              <p:nvPr/>
            </p:nvSpPr>
            <p:spPr bwMode="auto">
              <a:xfrm>
                <a:off x="1139" y="2400"/>
                <a:ext cx="0" cy="14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9149" name="Text Box 61"/>
              <p:cNvSpPr txBox="1">
                <a:spLocks noChangeArrowheads="1"/>
              </p:cNvSpPr>
              <p:nvPr/>
            </p:nvSpPr>
            <p:spPr bwMode="auto">
              <a:xfrm>
                <a:off x="898" y="2170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A[3]</a:t>
                </a:r>
              </a:p>
            </p:txBody>
          </p:sp>
          <p:sp>
            <p:nvSpPr>
              <p:cNvPr id="1369150" name="Text Box 62"/>
              <p:cNvSpPr txBox="1">
                <a:spLocks noChangeArrowheads="1"/>
              </p:cNvSpPr>
              <p:nvPr/>
            </p:nvSpPr>
            <p:spPr bwMode="auto">
              <a:xfrm>
                <a:off x="1330" y="2170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B[3]</a:t>
                </a:r>
              </a:p>
            </p:txBody>
          </p:sp>
          <p:sp>
            <p:nvSpPr>
              <p:cNvPr id="1369151" name="Text Box 63"/>
              <p:cNvSpPr txBox="1">
                <a:spLocks noChangeArrowheads="1"/>
              </p:cNvSpPr>
              <p:nvPr/>
            </p:nvSpPr>
            <p:spPr bwMode="auto">
              <a:xfrm>
                <a:off x="898" y="1978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A[4]</a:t>
                </a:r>
              </a:p>
            </p:txBody>
          </p:sp>
          <p:sp>
            <p:nvSpPr>
              <p:cNvPr id="1369152" name="Text Box 64"/>
              <p:cNvSpPr txBox="1">
                <a:spLocks noChangeArrowheads="1"/>
              </p:cNvSpPr>
              <p:nvPr/>
            </p:nvSpPr>
            <p:spPr bwMode="auto">
              <a:xfrm>
                <a:off x="1330" y="1978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B[4]</a:t>
                </a:r>
              </a:p>
            </p:txBody>
          </p:sp>
          <p:sp>
            <p:nvSpPr>
              <p:cNvPr id="1369153" name="Text Box 65"/>
              <p:cNvSpPr txBox="1">
                <a:spLocks noChangeArrowheads="1"/>
              </p:cNvSpPr>
              <p:nvPr/>
            </p:nvSpPr>
            <p:spPr bwMode="auto">
              <a:xfrm>
                <a:off x="898" y="1786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A[5]</a:t>
                </a:r>
              </a:p>
            </p:txBody>
          </p:sp>
          <p:sp>
            <p:nvSpPr>
              <p:cNvPr id="1369154" name="Text Box 66"/>
              <p:cNvSpPr txBox="1">
                <a:spLocks noChangeArrowheads="1"/>
              </p:cNvSpPr>
              <p:nvPr/>
            </p:nvSpPr>
            <p:spPr bwMode="auto">
              <a:xfrm>
                <a:off x="1330" y="1786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B[5]</a:t>
                </a:r>
              </a:p>
            </p:txBody>
          </p:sp>
          <p:sp>
            <p:nvSpPr>
              <p:cNvPr id="1369155" name="Text Box 67"/>
              <p:cNvSpPr txBox="1">
                <a:spLocks noChangeArrowheads="1"/>
              </p:cNvSpPr>
              <p:nvPr/>
            </p:nvSpPr>
            <p:spPr bwMode="auto">
              <a:xfrm>
                <a:off x="898" y="1594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A[6]</a:t>
                </a:r>
              </a:p>
            </p:txBody>
          </p:sp>
          <p:sp>
            <p:nvSpPr>
              <p:cNvPr id="1369156" name="Text Box 68"/>
              <p:cNvSpPr txBox="1">
                <a:spLocks noChangeArrowheads="1"/>
              </p:cNvSpPr>
              <p:nvPr/>
            </p:nvSpPr>
            <p:spPr bwMode="auto">
              <a:xfrm>
                <a:off x="1330" y="1594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B[6]</a:t>
                </a:r>
              </a:p>
            </p:txBody>
          </p:sp>
          <p:sp>
            <p:nvSpPr>
              <p:cNvPr id="1369157" name="Text Box 69"/>
              <p:cNvSpPr txBox="1">
                <a:spLocks noChangeArrowheads="1"/>
              </p:cNvSpPr>
              <p:nvPr/>
            </p:nvSpPr>
            <p:spPr bwMode="auto">
              <a:xfrm>
                <a:off x="373" y="217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M[3]=0</a:t>
                </a:r>
              </a:p>
            </p:txBody>
          </p:sp>
          <p:sp>
            <p:nvSpPr>
              <p:cNvPr id="1369158" name="Text Box 70"/>
              <p:cNvSpPr txBox="1">
                <a:spLocks noChangeArrowheads="1"/>
              </p:cNvSpPr>
              <p:nvPr/>
            </p:nvSpPr>
            <p:spPr bwMode="auto">
              <a:xfrm>
                <a:off x="373" y="1978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M[4]=1</a:t>
                </a:r>
              </a:p>
            </p:txBody>
          </p:sp>
          <p:sp>
            <p:nvSpPr>
              <p:cNvPr id="1369159" name="Text Box 71"/>
              <p:cNvSpPr txBox="1">
                <a:spLocks noChangeArrowheads="1"/>
              </p:cNvSpPr>
              <p:nvPr/>
            </p:nvSpPr>
            <p:spPr bwMode="auto">
              <a:xfrm>
                <a:off x="373" y="1786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M[5]=1</a:t>
                </a:r>
              </a:p>
            </p:txBody>
          </p:sp>
          <p:sp>
            <p:nvSpPr>
              <p:cNvPr id="1369160" name="Text Box 72"/>
              <p:cNvSpPr txBox="1">
                <a:spLocks noChangeArrowheads="1"/>
              </p:cNvSpPr>
              <p:nvPr/>
            </p:nvSpPr>
            <p:spPr bwMode="auto">
              <a:xfrm>
                <a:off x="373" y="1594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M[6]=0</a:t>
                </a:r>
              </a:p>
            </p:txBody>
          </p:sp>
          <p:sp>
            <p:nvSpPr>
              <p:cNvPr id="1369161" name="Text Box 73"/>
              <p:cNvSpPr txBox="1">
                <a:spLocks noChangeArrowheads="1"/>
              </p:cNvSpPr>
              <p:nvPr/>
            </p:nvSpPr>
            <p:spPr bwMode="auto">
              <a:xfrm>
                <a:off x="373" y="265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M[2]=0</a:t>
                </a:r>
              </a:p>
            </p:txBody>
          </p:sp>
          <p:sp>
            <p:nvSpPr>
              <p:cNvPr id="1369162" name="Text Box 74"/>
              <p:cNvSpPr txBox="1">
                <a:spLocks noChangeArrowheads="1"/>
              </p:cNvSpPr>
              <p:nvPr/>
            </p:nvSpPr>
            <p:spPr bwMode="auto">
              <a:xfrm>
                <a:off x="373" y="289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M[1]=1</a:t>
                </a:r>
              </a:p>
            </p:txBody>
          </p:sp>
          <p:sp>
            <p:nvSpPr>
              <p:cNvPr id="1369163" name="Text Box 75"/>
              <p:cNvSpPr txBox="1">
                <a:spLocks noChangeArrowheads="1"/>
              </p:cNvSpPr>
              <p:nvPr/>
            </p:nvSpPr>
            <p:spPr bwMode="auto">
              <a:xfrm>
                <a:off x="373" y="3370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M[0]=0</a:t>
                </a:r>
              </a:p>
            </p:txBody>
          </p:sp>
          <p:sp>
            <p:nvSpPr>
              <p:cNvPr id="1369164" name="Freeform 76"/>
              <p:cNvSpPr>
                <a:spLocks/>
              </p:cNvSpPr>
              <p:nvPr/>
            </p:nvSpPr>
            <p:spPr bwMode="auto">
              <a:xfrm>
                <a:off x="912" y="3456"/>
                <a:ext cx="96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0"/>
                  </a:cxn>
                  <a:cxn ang="0">
                    <a:pos x="240" y="192"/>
                  </a:cxn>
                </a:cxnLst>
                <a:rect l="0" t="0" r="r" b="b"/>
                <a:pathLst>
                  <a:path w="240" h="192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92"/>
                    </a:lnTo>
                  </a:path>
                </a:pathLst>
              </a:custGeom>
              <a:noFill/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9165" name="Text Box 77"/>
              <p:cNvSpPr txBox="1">
                <a:spLocks noChangeArrowheads="1"/>
              </p:cNvSpPr>
              <p:nvPr/>
            </p:nvSpPr>
            <p:spPr bwMode="auto">
              <a:xfrm>
                <a:off x="1271" y="3610"/>
                <a:ext cx="973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 i="1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Write data port</a:t>
                </a:r>
              </a:p>
            </p:txBody>
          </p:sp>
          <p:sp>
            <p:nvSpPr>
              <p:cNvPr id="1369166" name="Text Box 78"/>
              <p:cNvSpPr txBox="1">
                <a:spLocks noChangeArrowheads="1"/>
              </p:cNvSpPr>
              <p:nvPr/>
            </p:nvSpPr>
            <p:spPr bwMode="auto">
              <a:xfrm>
                <a:off x="365" y="3610"/>
                <a:ext cx="832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 i="1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Write Enable</a:t>
                </a:r>
              </a:p>
            </p:txBody>
          </p:sp>
          <p:sp>
            <p:nvSpPr>
              <p:cNvPr id="1369167" name="Text Box 79"/>
              <p:cNvSpPr txBox="1">
                <a:spLocks noChangeArrowheads="1"/>
              </p:cNvSpPr>
              <p:nvPr/>
            </p:nvSpPr>
            <p:spPr bwMode="auto">
              <a:xfrm>
                <a:off x="898" y="1402"/>
                <a:ext cx="365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A[7]</a:t>
                </a:r>
              </a:p>
            </p:txBody>
          </p:sp>
          <p:sp>
            <p:nvSpPr>
              <p:cNvPr id="1369168" name="Text Box 80"/>
              <p:cNvSpPr txBox="1">
                <a:spLocks noChangeArrowheads="1"/>
              </p:cNvSpPr>
              <p:nvPr/>
            </p:nvSpPr>
            <p:spPr bwMode="auto">
              <a:xfrm>
                <a:off x="1330" y="1402"/>
                <a:ext cx="36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B[7]</a:t>
                </a:r>
              </a:p>
            </p:txBody>
          </p:sp>
          <p:sp>
            <p:nvSpPr>
              <p:cNvPr id="1369169" name="Text Box 81"/>
              <p:cNvSpPr txBox="1">
                <a:spLocks noChangeArrowheads="1"/>
              </p:cNvSpPr>
              <p:nvPr/>
            </p:nvSpPr>
            <p:spPr bwMode="auto">
              <a:xfrm>
                <a:off x="373" y="1402"/>
                <a:ext cx="546" cy="19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sz="1400">
                    <a:solidFill>
                      <a:prstClr val="black"/>
                    </a:solidFill>
                    <a:latin typeface="Verdana" charset="0"/>
                    <a:ea typeface="굴림" charset="-127"/>
                    <a:cs typeface="굴림" charset="-127"/>
                  </a:rPr>
                  <a:t>M[7]=1</a:t>
                </a:r>
              </a:p>
            </p:txBody>
          </p:sp>
        </p:grpSp>
        <p:sp>
          <p:nvSpPr>
            <p:cNvPr id="1369170" name="Rectangle 82"/>
            <p:cNvSpPr>
              <a:spLocks noChangeArrowheads="1"/>
            </p:cNvSpPr>
            <p:nvPr/>
          </p:nvSpPr>
          <p:spPr bwMode="auto">
            <a:xfrm>
              <a:off x="144" y="672"/>
              <a:ext cx="2784" cy="637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marL="285750" indent="-285750" eaLnBrk="1" hangingPunct="1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400" b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Simple Implementation</a:t>
              </a:r>
            </a:p>
            <a:p>
              <a:pPr marL="685800" lvl="1" indent="-228600" eaLnBrk="1" hangingPunct="1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 sz="18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execute all N operations, turn off result </a:t>
              </a:r>
              <a:r>
                <a:rPr lang="en-US" altLang="ko-KR" sz="1800" dirty="0" err="1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writeback</a:t>
              </a:r>
              <a:r>
                <a:rPr lang="en-US" altLang="ko-KR" sz="18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 according to mask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28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ea typeface="굴림" charset="0"/>
                <a:cs typeface="굴림" charset="0"/>
              </a:rPr>
              <a:t>Compress/Expand Operations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683500" cy="1576458"/>
          </a:xfrm>
          <a:noFill/>
          <a:ln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dirty="0">
                <a:ea typeface="굴림" charset="0"/>
                <a:cs typeface="굴림" charset="0"/>
              </a:rPr>
              <a:t>Compress packs non-masked elements from one vector register contiguously at start of destination vector register</a:t>
            </a:r>
          </a:p>
          <a:p>
            <a:pPr lvl="1"/>
            <a:r>
              <a:rPr lang="en-US" altLang="ko-KR" sz="2000" dirty="0">
                <a:ea typeface="굴림" charset="0"/>
                <a:cs typeface="굴림" charset="0"/>
              </a:rPr>
              <a:t>population count of mask vector gives packed vector length</a:t>
            </a:r>
          </a:p>
          <a:p>
            <a:r>
              <a:rPr lang="en-US" altLang="ko-KR" dirty="0">
                <a:ea typeface="굴림" charset="0"/>
                <a:cs typeface="굴림" charset="0"/>
              </a:rPr>
              <a:t>Expand performs inverse operation</a:t>
            </a:r>
          </a:p>
        </p:txBody>
      </p:sp>
      <p:grpSp>
        <p:nvGrpSpPr>
          <p:cNvPr id="186372" name="Group 4"/>
          <p:cNvGrpSpPr>
            <a:grpSpLocks/>
          </p:cNvGrpSpPr>
          <p:nvPr/>
        </p:nvGrpSpPr>
        <p:grpSpPr bwMode="auto">
          <a:xfrm>
            <a:off x="1963738" y="2743200"/>
            <a:ext cx="1743075" cy="2471738"/>
            <a:chOff x="1237" y="1536"/>
            <a:chExt cx="1098" cy="1557"/>
          </a:xfrm>
        </p:grpSpPr>
        <p:grpSp>
          <p:nvGrpSpPr>
            <p:cNvPr id="186373" name="Group 5"/>
            <p:cNvGrpSpPr>
              <a:grpSpLocks/>
            </p:cNvGrpSpPr>
            <p:nvPr/>
          </p:nvGrpSpPr>
          <p:grpSpPr bwMode="auto">
            <a:xfrm>
              <a:off x="1237" y="1536"/>
              <a:ext cx="501" cy="1557"/>
              <a:chOff x="1237" y="1536"/>
              <a:chExt cx="501" cy="1557"/>
            </a:xfrm>
          </p:grpSpPr>
          <p:sp>
            <p:nvSpPr>
              <p:cNvPr id="186374" name="Text Box 6"/>
              <p:cNvSpPr txBox="1">
                <a:spLocks noChangeArrowheads="1"/>
              </p:cNvSpPr>
              <p:nvPr/>
            </p:nvSpPr>
            <p:spPr bwMode="auto">
              <a:xfrm>
                <a:off x="1237" y="2304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M[3]=0</a:t>
                </a:r>
              </a:p>
            </p:txBody>
          </p:sp>
          <p:sp>
            <p:nvSpPr>
              <p:cNvPr id="186375" name="Text Box 7"/>
              <p:cNvSpPr txBox="1">
                <a:spLocks noChangeArrowheads="1"/>
              </p:cNvSpPr>
              <p:nvPr/>
            </p:nvSpPr>
            <p:spPr bwMode="auto">
              <a:xfrm>
                <a:off x="1237" y="2112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M[4]=1</a:t>
                </a:r>
              </a:p>
            </p:txBody>
          </p:sp>
          <p:sp>
            <p:nvSpPr>
              <p:cNvPr id="186376" name="Text Box 8"/>
              <p:cNvSpPr txBox="1">
                <a:spLocks noChangeArrowheads="1"/>
              </p:cNvSpPr>
              <p:nvPr/>
            </p:nvSpPr>
            <p:spPr bwMode="auto">
              <a:xfrm>
                <a:off x="1237" y="1920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M[5]=1</a:t>
                </a:r>
              </a:p>
            </p:txBody>
          </p:sp>
          <p:sp>
            <p:nvSpPr>
              <p:cNvPr id="186377" name="Text Box 9"/>
              <p:cNvSpPr txBox="1">
                <a:spLocks noChangeArrowheads="1"/>
              </p:cNvSpPr>
              <p:nvPr/>
            </p:nvSpPr>
            <p:spPr bwMode="auto">
              <a:xfrm>
                <a:off x="1237" y="1728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M[6]=0</a:t>
                </a:r>
              </a:p>
            </p:txBody>
          </p:sp>
          <p:sp>
            <p:nvSpPr>
              <p:cNvPr id="186378" name="Text Box 10"/>
              <p:cNvSpPr txBox="1">
                <a:spLocks noChangeArrowheads="1"/>
              </p:cNvSpPr>
              <p:nvPr/>
            </p:nvSpPr>
            <p:spPr bwMode="auto">
              <a:xfrm>
                <a:off x="1237" y="2496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M[2]=0</a:t>
                </a:r>
              </a:p>
            </p:txBody>
          </p:sp>
          <p:sp>
            <p:nvSpPr>
              <p:cNvPr id="186379" name="Text Box 11"/>
              <p:cNvSpPr txBox="1">
                <a:spLocks noChangeArrowheads="1"/>
              </p:cNvSpPr>
              <p:nvPr/>
            </p:nvSpPr>
            <p:spPr bwMode="auto">
              <a:xfrm>
                <a:off x="1237" y="2688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M[1]=1</a:t>
                </a:r>
              </a:p>
            </p:txBody>
          </p:sp>
          <p:sp>
            <p:nvSpPr>
              <p:cNvPr id="186380" name="Text Box 12"/>
              <p:cNvSpPr txBox="1">
                <a:spLocks noChangeArrowheads="1"/>
              </p:cNvSpPr>
              <p:nvPr/>
            </p:nvSpPr>
            <p:spPr bwMode="auto">
              <a:xfrm>
                <a:off x="1237" y="2880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M[0]=0</a:t>
                </a:r>
              </a:p>
            </p:txBody>
          </p:sp>
          <p:sp>
            <p:nvSpPr>
              <p:cNvPr id="186381" name="Text Box 13"/>
              <p:cNvSpPr txBox="1">
                <a:spLocks noChangeArrowheads="1"/>
              </p:cNvSpPr>
              <p:nvPr/>
            </p:nvSpPr>
            <p:spPr bwMode="auto">
              <a:xfrm>
                <a:off x="1237" y="1536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M[7]=1</a:t>
                </a:r>
              </a:p>
            </p:txBody>
          </p:sp>
        </p:grpSp>
        <p:grpSp>
          <p:nvGrpSpPr>
            <p:cNvPr id="186382" name="Group 14"/>
            <p:cNvGrpSpPr>
              <a:grpSpLocks/>
            </p:cNvGrpSpPr>
            <p:nvPr/>
          </p:nvGrpSpPr>
          <p:grpSpPr bwMode="auto">
            <a:xfrm>
              <a:off x="1776" y="1546"/>
              <a:ext cx="559" cy="1538"/>
              <a:chOff x="1776" y="1546"/>
              <a:chExt cx="559" cy="1538"/>
            </a:xfrm>
          </p:grpSpPr>
          <p:grpSp>
            <p:nvGrpSpPr>
              <p:cNvPr id="186383" name="Group 15"/>
              <p:cNvGrpSpPr>
                <a:grpSpLocks/>
              </p:cNvGrpSpPr>
              <p:nvPr/>
            </p:nvGrpSpPr>
            <p:grpSpPr bwMode="auto">
              <a:xfrm>
                <a:off x="1967" y="1546"/>
                <a:ext cx="368" cy="1538"/>
                <a:chOff x="1967" y="1546"/>
                <a:chExt cx="368" cy="1538"/>
              </a:xfrm>
            </p:grpSpPr>
            <p:sp>
              <p:nvSpPr>
                <p:cNvPr id="1863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967" y="2314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1400">
                      <a:solidFill>
                        <a:prstClr val="black"/>
                      </a:solidFill>
                      <a:latin typeface="Arial" pitchFamily="-110" charset="0"/>
                      <a:ea typeface="굴림" charset="0"/>
                      <a:cs typeface="굴림" charset="0"/>
                    </a:rPr>
                    <a:t>A[3]</a:t>
                  </a:r>
                </a:p>
              </p:txBody>
            </p:sp>
            <p:sp>
              <p:nvSpPr>
                <p:cNvPr id="1863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67" y="2122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1400">
                      <a:solidFill>
                        <a:prstClr val="black"/>
                      </a:solidFill>
                      <a:latin typeface="Arial" pitchFamily="-110" charset="0"/>
                      <a:ea typeface="굴림" charset="0"/>
                      <a:cs typeface="굴림" charset="0"/>
                    </a:rPr>
                    <a:t>A[4]</a:t>
                  </a:r>
                </a:p>
              </p:txBody>
            </p:sp>
            <p:sp>
              <p:nvSpPr>
                <p:cNvPr id="1863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67" y="1930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1400">
                      <a:solidFill>
                        <a:prstClr val="black"/>
                      </a:solidFill>
                      <a:latin typeface="Arial" pitchFamily="-110" charset="0"/>
                      <a:ea typeface="굴림" charset="0"/>
                      <a:cs typeface="굴림" charset="0"/>
                    </a:rPr>
                    <a:t>A[5]</a:t>
                  </a:r>
                </a:p>
              </p:txBody>
            </p:sp>
            <p:sp>
              <p:nvSpPr>
                <p:cNvPr id="1863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967" y="1738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1400">
                      <a:solidFill>
                        <a:prstClr val="black"/>
                      </a:solidFill>
                      <a:latin typeface="Arial" pitchFamily="-110" charset="0"/>
                      <a:ea typeface="굴림" charset="0"/>
                      <a:cs typeface="굴림" charset="0"/>
                    </a:rPr>
                    <a:t>A[6]</a:t>
                  </a:r>
                </a:p>
              </p:txBody>
            </p:sp>
            <p:sp>
              <p:nvSpPr>
                <p:cNvPr id="1863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967" y="1546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1400">
                      <a:solidFill>
                        <a:prstClr val="black"/>
                      </a:solidFill>
                      <a:latin typeface="Arial" pitchFamily="-110" charset="0"/>
                      <a:ea typeface="굴림" charset="0"/>
                      <a:cs typeface="굴림" charset="0"/>
                    </a:rPr>
                    <a:t>A[7]</a:t>
                  </a:r>
                </a:p>
              </p:txBody>
            </p:sp>
            <p:sp>
              <p:nvSpPr>
                <p:cNvPr id="1863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67" y="2890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1400">
                      <a:solidFill>
                        <a:prstClr val="black"/>
                      </a:solidFill>
                      <a:latin typeface="Arial" pitchFamily="-110" charset="0"/>
                      <a:ea typeface="굴림" charset="0"/>
                      <a:cs typeface="굴림" charset="0"/>
                    </a:rPr>
                    <a:t>A[0]</a:t>
                  </a:r>
                </a:p>
              </p:txBody>
            </p:sp>
            <p:sp>
              <p:nvSpPr>
                <p:cNvPr id="18639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967" y="2698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1400">
                      <a:solidFill>
                        <a:prstClr val="black"/>
                      </a:solidFill>
                      <a:latin typeface="Arial" pitchFamily="-110" charset="0"/>
                      <a:ea typeface="굴림" charset="0"/>
                      <a:cs typeface="굴림" charset="0"/>
                    </a:rPr>
                    <a:t>A[1]</a:t>
                  </a:r>
                </a:p>
              </p:txBody>
            </p:sp>
            <p:sp>
              <p:nvSpPr>
                <p:cNvPr id="18639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506"/>
                  <a:ext cx="368" cy="19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ko-KR" sz="1400">
                      <a:solidFill>
                        <a:prstClr val="black"/>
                      </a:solidFill>
                      <a:latin typeface="Arial" pitchFamily="-110" charset="0"/>
                      <a:ea typeface="굴림" charset="0"/>
                      <a:cs typeface="굴림" charset="0"/>
                    </a:rPr>
                    <a:t>A[2]</a:t>
                  </a:r>
                </a:p>
              </p:txBody>
            </p:sp>
          </p:grpSp>
          <p:sp>
            <p:nvSpPr>
              <p:cNvPr id="186392" name="Line 24"/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192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6393" name="Line 25"/>
              <p:cNvSpPr>
                <a:spLocks noChangeShapeType="1"/>
              </p:cNvSpPr>
              <p:nvPr/>
            </p:nvSpPr>
            <p:spPr bwMode="auto">
              <a:xfrm>
                <a:off x="1776" y="2208"/>
                <a:ext cx="192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6394" name="Line 26"/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192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6395" name="Line 27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192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</p:grpSp>
      <p:grpSp>
        <p:nvGrpSpPr>
          <p:cNvPr id="186396" name="Group 28"/>
          <p:cNvGrpSpPr>
            <a:grpSpLocks/>
          </p:cNvGrpSpPr>
          <p:nvPr/>
        </p:nvGrpSpPr>
        <p:grpSpPr bwMode="auto">
          <a:xfrm>
            <a:off x="4684713" y="2743200"/>
            <a:ext cx="2381250" cy="3019425"/>
            <a:chOff x="2951" y="1536"/>
            <a:chExt cx="1500" cy="1902"/>
          </a:xfrm>
        </p:grpSpPr>
        <p:grpSp>
          <p:nvGrpSpPr>
            <p:cNvPr id="186397" name="Group 29"/>
            <p:cNvGrpSpPr>
              <a:grpSpLocks/>
            </p:cNvGrpSpPr>
            <p:nvPr/>
          </p:nvGrpSpPr>
          <p:grpSpPr bwMode="auto">
            <a:xfrm>
              <a:off x="3949" y="1536"/>
              <a:ext cx="502" cy="1557"/>
              <a:chOff x="3949" y="1536"/>
              <a:chExt cx="502" cy="1557"/>
            </a:xfrm>
          </p:grpSpPr>
          <p:sp>
            <p:nvSpPr>
              <p:cNvPr id="186398" name="Text Box 30"/>
              <p:cNvSpPr txBox="1">
                <a:spLocks noChangeArrowheads="1"/>
              </p:cNvSpPr>
              <p:nvPr/>
            </p:nvSpPr>
            <p:spPr bwMode="auto">
              <a:xfrm>
                <a:off x="3950" y="2304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M[3]=0</a:t>
                </a:r>
              </a:p>
            </p:txBody>
          </p:sp>
          <p:sp>
            <p:nvSpPr>
              <p:cNvPr id="186399" name="Text Box 31"/>
              <p:cNvSpPr txBox="1">
                <a:spLocks noChangeArrowheads="1"/>
              </p:cNvSpPr>
              <p:nvPr/>
            </p:nvSpPr>
            <p:spPr bwMode="auto">
              <a:xfrm>
                <a:off x="3949" y="2112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M[4]=1</a:t>
                </a:r>
              </a:p>
            </p:txBody>
          </p:sp>
          <p:sp>
            <p:nvSpPr>
              <p:cNvPr id="186400" name="Text Box 32"/>
              <p:cNvSpPr txBox="1">
                <a:spLocks noChangeArrowheads="1"/>
              </p:cNvSpPr>
              <p:nvPr/>
            </p:nvSpPr>
            <p:spPr bwMode="auto">
              <a:xfrm>
                <a:off x="3949" y="1920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M[5]=1</a:t>
                </a:r>
              </a:p>
            </p:txBody>
          </p:sp>
          <p:sp>
            <p:nvSpPr>
              <p:cNvPr id="186401" name="Text Box 33"/>
              <p:cNvSpPr txBox="1">
                <a:spLocks noChangeArrowheads="1"/>
              </p:cNvSpPr>
              <p:nvPr/>
            </p:nvSpPr>
            <p:spPr bwMode="auto">
              <a:xfrm>
                <a:off x="3950" y="1728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M[6]=0</a:t>
                </a:r>
              </a:p>
            </p:txBody>
          </p:sp>
          <p:sp>
            <p:nvSpPr>
              <p:cNvPr id="186402" name="Text Box 34"/>
              <p:cNvSpPr txBox="1">
                <a:spLocks noChangeArrowheads="1"/>
              </p:cNvSpPr>
              <p:nvPr/>
            </p:nvSpPr>
            <p:spPr bwMode="auto">
              <a:xfrm>
                <a:off x="3950" y="2496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M[2]=0</a:t>
                </a:r>
              </a:p>
            </p:txBody>
          </p:sp>
          <p:sp>
            <p:nvSpPr>
              <p:cNvPr id="186403" name="Text Box 35"/>
              <p:cNvSpPr txBox="1">
                <a:spLocks noChangeArrowheads="1"/>
              </p:cNvSpPr>
              <p:nvPr/>
            </p:nvSpPr>
            <p:spPr bwMode="auto">
              <a:xfrm>
                <a:off x="3949" y="2688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M[1]=1</a:t>
                </a:r>
              </a:p>
            </p:txBody>
          </p:sp>
          <p:sp>
            <p:nvSpPr>
              <p:cNvPr id="186404" name="Text Box 36"/>
              <p:cNvSpPr txBox="1">
                <a:spLocks noChangeArrowheads="1"/>
              </p:cNvSpPr>
              <p:nvPr/>
            </p:nvSpPr>
            <p:spPr bwMode="auto">
              <a:xfrm>
                <a:off x="3950" y="2880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M[0]=0</a:t>
                </a:r>
              </a:p>
            </p:txBody>
          </p:sp>
          <p:sp>
            <p:nvSpPr>
              <p:cNvPr id="186405" name="Text Box 37"/>
              <p:cNvSpPr txBox="1">
                <a:spLocks noChangeArrowheads="1"/>
              </p:cNvSpPr>
              <p:nvPr/>
            </p:nvSpPr>
            <p:spPr bwMode="auto">
              <a:xfrm>
                <a:off x="3949" y="1536"/>
                <a:ext cx="501" cy="2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M[7]=1</a:t>
                </a:r>
              </a:p>
            </p:txBody>
          </p:sp>
        </p:grpSp>
        <p:grpSp>
          <p:nvGrpSpPr>
            <p:cNvPr id="186406" name="Group 38"/>
            <p:cNvGrpSpPr>
              <a:grpSpLocks/>
            </p:cNvGrpSpPr>
            <p:nvPr/>
          </p:nvGrpSpPr>
          <p:grpSpPr bwMode="auto">
            <a:xfrm>
              <a:off x="2951" y="1536"/>
              <a:ext cx="1033" cy="1902"/>
              <a:chOff x="2951" y="1536"/>
              <a:chExt cx="1033" cy="1902"/>
            </a:xfrm>
          </p:grpSpPr>
          <p:grpSp>
            <p:nvGrpSpPr>
              <p:cNvPr id="186407" name="Group 39"/>
              <p:cNvGrpSpPr>
                <a:grpSpLocks/>
              </p:cNvGrpSpPr>
              <p:nvPr/>
            </p:nvGrpSpPr>
            <p:grpSpPr bwMode="auto">
              <a:xfrm>
                <a:off x="2976" y="1536"/>
                <a:ext cx="1008" cy="1557"/>
                <a:chOff x="2976" y="1536"/>
                <a:chExt cx="1008" cy="1557"/>
              </a:xfrm>
            </p:grpSpPr>
            <p:sp>
              <p:nvSpPr>
                <p:cNvPr id="18640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024" y="1632"/>
                  <a:ext cx="384" cy="76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8640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024" y="2016"/>
                  <a:ext cx="384" cy="57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8641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976" y="2208"/>
                  <a:ext cx="432" cy="57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18641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024" y="2784"/>
                  <a:ext cx="384" cy="1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grpSp>
              <p:nvGrpSpPr>
                <p:cNvPr id="186412" name="Group 44"/>
                <p:cNvGrpSpPr>
                  <a:grpSpLocks/>
                </p:cNvGrpSpPr>
                <p:nvPr/>
              </p:nvGrpSpPr>
              <p:grpSpPr bwMode="auto">
                <a:xfrm>
                  <a:off x="3393" y="1536"/>
                  <a:ext cx="591" cy="1557"/>
                  <a:chOff x="3393" y="1536"/>
                  <a:chExt cx="591" cy="1557"/>
                </a:xfrm>
              </p:grpSpPr>
              <p:grpSp>
                <p:nvGrpSpPr>
                  <p:cNvPr id="186413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3393" y="1536"/>
                    <a:ext cx="336" cy="1557"/>
                    <a:chOff x="3393" y="1536"/>
                    <a:chExt cx="336" cy="1557"/>
                  </a:xfrm>
                </p:grpSpPr>
                <p:sp>
                  <p:nvSpPr>
                    <p:cNvPr id="186414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4" y="2304"/>
                      <a:ext cx="331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lang="en-US" altLang="ko-KR">
                          <a:solidFill>
                            <a:prstClr val="black"/>
                          </a:solidFill>
                          <a:latin typeface="Calibri"/>
                          <a:ea typeface="굴림" charset="0"/>
                          <a:cs typeface="Calibri"/>
                        </a:rPr>
                        <a:t>B[3]</a:t>
                      </a:r>
                    </a:p>
                  </p:txBody>
                </p:sp>
                <p:sp>
                  <p:nvSpPr>
                    <p:cNvPr id="186415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3" y="2112"/>
                      <a:ext cx="336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lang="en-US" altLang="ko-KR">
                          <a:solidFill>
                            <a:prstClr val="black"/>
                          </a:solidFill>
                          <a:latin typeface="Calibri"/>
                          <a:ea typeface="굴림" charset="0"/>
                          <a:cs typeface="Calibri"/>
                        </a:rPr>
                        <a:t>A[4]</a:t>
                      </a:r>
                    </a:p>
                  </p:txBody>
                </p:sp>
                <p:sp>
                  <p:nvSpPr>
                    <p:cNvPr id="186416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3" y="1920"/>
                      <a:ext cx="336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lang="en-US" altLang="ko-KR">
                          <a:solidFill>
                            <a:prstClr val="black"/>
                          </a:solidFill>
                          <a:latin typeface="Calibri"/>
                          <a:ea typeface="굴림" charset="0"/>
                          <a:cs typeface="Calibri"/>
                        </a:rPr>
                        <a:t>A[5]</a:t>
                      </a:r>
                    </a:p>
                  </p:txBody>
                </p:sp>
                <p:sp>
                  <p:nvSpPr>
                    <p:cNvPr id="186417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4" y="1728"/>
                      <a:ext cx="331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lang="en-US" altLang="ko-KR">
                          <a:solidFill>
                            <a:prstClr val="black"/>
                          </a:solidFill>
                          <a:latin typeface="Calibri"/>
                          <a:ea typeface="굴림" charset="0"/>
                          <a:cs typeface="Calibri"/>
                        </a:rPr>
                        <a:t>B[6]</a:t>
                      </a:r>
                    </a:p>
                  </p:txBody>
                </p:sp>
                <p:sp>
                  <p:nvSpPr>
                    <p:cNvPr id="186418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3" y="1536"/>
                      <a:ext cx="336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lang="en-US" altLang="ko-KR">
                          <a:solidFill>
                            <a:prstClr val="black"/>
                          </a:solidFill>
                          <a:latin typeface="Calibri"/>
                          <a:ea typeface="굴림" charset="0"/>
                          <a:cs typeface="Calibri"/>
                        </a:rPr>
                        <a:t>A[7]</a:t>
                      </a:r>
                    </a:p>
                  </p:txBody>
                </p:sp>
                <p:sp>
                  <p:nvSpPr>
                    <p:cNvPr id="186419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4" y="2880"/>
                      <a:ext cx="331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lang="en-US" altLang="ko-KR">
                          <a:solidFill>
                            <a:prstClr val="black"/>
                          </a:solidFill>
                          <a:latin typeface="Calibri"/>
                          <a:ea typeface="굴림" charset="0"/>
                          <a:cs typeface="Calibri"/>
                        </a:rPr>
                        <a:t>B[0]</a:t>
                      </a:r>
                    </a:p>
                  </p:txBody>
                </p:sp>
                <p:sp>
                  <p:nvSpPr>
                    <p:cNvPr id="186420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3" y="2688"/>
                      <a:ext cx="336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lang="en-US" altLang="ko-KR">
                          <a:solidFill>
                            <a:prstClr val="black"/>
                          </a:solidFill>
                          <a:latin typeface="Calibri"/>
                          <a:ea typeface="굴림" charset="0"/>
                          <a:cs typeface="Calibri"/>
                        </a:rPr>
                        <a:t>A[1]</a:t>
                      </a:r>
                    </a:p>
                  </p:txBody>
                </p:sp>
                <p:sp>
                  <p:nvSpPr>
                    <p:cNvPr id="186421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4" y="2496"/>
                      <a:ext cx="331" cy="213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lang="en-US" altLang="ko-KR">
                          <a:solidFill>
                            <a:prstClr val="black"/>
                          </a:solidFill>
                          <a:latin typeface="Calibri"/>
                          <a:ea typeface="굴림" charset="0"/>
                          <a:cs typeface="Calibri"/>
                        </a:rPr>
                        <a:t>B[2]</a:t>
                      </a:r>
                    </a:p>
                  </p:txBody>
                </p:sp>
              </p:grpSp>
              <p:sp>
                <p:nvSpPr>
                  <p:cNvPr id="186422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2784"/>
                    <a:ext cx="192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86423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2208"/>
                    <a:ext cx="192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86424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2016"/>
                    <a:ext cx="192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186425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1632"/>
                    <a:ext cx="192" cy="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</p:grpSp>
          </p:grpSp>
          <p:sp>
            <p:nvSpPr>
              <p:cNvPr id="186426" name="Text Box 58"/>
              <p:cNvSpPr txBox="1">
                <a:spLocks noChangeArrowheads="1"/>
              </p:cNvSpPr>
              <p:nvPr/>
            </p:nvSpPr>
            <p:spPr bwMode="auto">
              <a:xfrm>
                <a:off x="2951" y="3147"/>
                <a:ext cx="74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ko-KR" sz="2400" i="1">
                    <a:solidFill>
                      <a:prstClr val="black"/>
                    </a:solidFill>
                    <a:latin typeface="Calibri"/>
                    <a:ea typeface="굴림" charset="0"/>
                    <a:cs typeface="Calibri"/>
                  </a:rPr>
                  <a:t>Expand</a:t>
                </a:r>
              </a:p>
            </p:txBody>
          </p:sp>
        </p:grpSp>
      </p:grpSp>
      <p:grpSp>
        <p:nvGrpSpPr>
          <p:cNvPr id="186427" name="Group 59"/>
          <p:cNvGrpSpPr>
            <a:grpSpLocks/>
          </p:cNvGrpSpPr>
          <p:nvPr/>
        </p:nvGrpSpPr>
        <p:grpSpPr bwMode="auto">
          <a:xfrm>
            <a:off x="3100388" y="2682875"/>
            <a:ext cx="1600200" cy="3079750"/>
            <a:chOff x="1953" y="1498"/>
            <a:chExt cx="1008" cy="1940"/>
          </a:xfrm>
        </p:grpSpPr>
        <p:sp>
          <p:nvSpPr>
            <p:cNvPr id="186428" name="Text Box 60"/>
            <p:cNvSpPr txBox="1">
              <a:spLocks noChangeArrowheads="1"/>
            </p:cNvSpPr>
            <p:nvPr/>
          </p:nvSpPr>
          <p:spPr bwMode="auto">
            <a:xfrm>
              <a:off x="2625" y="2304"/>
              <a:ext cx="336" cy="21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Calibri"/>
                  <a:ea typeface="굴림" charset="0"/>
                  <a:cs typeface="Calibri"/>
                </a:rPr>
                <a:t>A[7]</a:t>
              </a:r>
            </a:p>
          </p:txBody>
        </p:sp>
        <p:sp>
          <p:nvSpPr>
            <p:cNvPr id="186429" name="Text Box 61"/>
            <p:cNvSpPr txBox="1">
              <a:spLocks noChangeArrowheads="1"/>
            </p:cNvSpPr>
            <p:nvPr/>
          </p:nvSpPr>
          <p:spPr bwMode="auto">
            <a:xfrm>
              <a:off x="2625" y="2880"/>
              <a:ext cx="336" cy="21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Calibri"/>
                  <a:ea typeface="굴림" charset="0"/>
                  <a:cs typeface="Calibri"/>
                </a:rPr>
                <a:t>A[1]</a:t>
              </a:r>
            </a:p>
          </p:txBody>
        </p:sp>
        <p:sp>
          <p:nvSpPr>
            <p:cNvPr id="186430" name="Text Box 62"/>
            <p:cNvSpPr txBox="1">
              <a:spLocks noChangeArrowheads="1"/>
            </p:cNvSpPr>
            <p:nvPr/>
          </p:nvSpPr>
          <p:spPr bwMode="auto">
            <a:xfrm>
              <a:off x="2625" y="2688"/>
              <a:ext cx="336" cy="21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Calibri"/>
                  <a:ea typeface="굴림" charset="0"/>
                  <a:cs typeface="Calibri"/>
                </a:rPr>
                <a:t>A[4]</a:t>
              </a:r>
            </a:p>
          </p:txBody>
        </p:sp>
        <p:sp>
          <p:nvSpPr>
            <p:cNvPr id="186431" name="Text Box 63"/>
            <p:cNvSpPr txBox="1">
              <a:spLocks noChangeArrowheads="1"/>
            </p:cNvSpPr>
            <p:nvPr/>
          </p:nvSpPr>
          <p:spPr bwMode="auto">
            <a:xfrm>
              <a:off x="2625" y="2496"/>
              <a:ext cx="336" cy="21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Calibri"/>
                  <a:ea typeface="굴림" charset="0"/>
                  <a:cs typeface="Calibri"/>
                </a:rPr>
                <a:t>A[5]</a:t>
              </a:r>
            </a:p>
          </p:txBody>
        </p:sp>
        <p:sp>
          <p:nvSpPr>
            <p:cNvPr id="186432" name="Line 64"/>
            <p:cNvSpPr>
              <a:spLocks noChangeShapeType="1"/>
            </p:cNvSpPr>
            <p:nvPr/>
          </p:nvSpPr>
          <p:spPr bwMode="auto">
            <a:xfrm>
              <a:off x="2352" y="2784"/>
              <a:ext cx="288" cy="1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6433" name="Line 65"/>
            <p:cNvSpPr>
              <a:spLocks noChangeShapeType="1"/>
            </p:cNvSpPr>
            <p:nvPr/>
          </p:nvSpPr>
          <p:spPr bwMode="auto">
            <a:xfrm>
              <a:off x="2352" y="2208"/>
              <a:ext cx="288" cy="5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6434" name="Line 66"/>
            <p:cNvSpPr>
              <a:spLocks noChangeShapeType="1"/>
            </p:cNvSpPr>
            <p:nvPr/>
          </p:nvSpPr>
          <p:spPr bwMode="auto">
            <a:xfrm>
              <a:off x="2352" y="2016"/>
              <a:ext cx="288" cy="5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6435" name="Line 67"/>
            <p:cNvSpPr>
              <a:spLocks noChangeShapeType="1"/>
            </p:cNvSpPr>
            <p:nvPr/>
          </p:nvSpPr>
          <p:spPr bwMode="auto">
            <a:xfrm>
              <a:off x="2352" y="1632"/>
              <a:ext cx="288" cy="81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6436" name="Text Box 68"/>
            <p:cNvSpPr txBox="1">
              <a:spLocks noChangeArrowheads="1"/>
            </p:cNvSpPr>
            <p:nvPr/>
          </p:nvSpPr>
          <p:spPr bwMode="auto">
            <a:xfrm>
              <a:off x="1953" y="3147"/>
              <a:ext cx="9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2400" i="1" dirty="0">
                  <a:solidFill>
                    <a:prstClr val="black"/>
                  </a:solidFill>
                  <a:latin typeface="Calibri"/>
                  <a:ea typeface="굴림" charset="0"/>
                  <a:cs typeface="Calibri"/>
                </a:rPr>
                <a:t>Compress</a:t>
              </a:r>
            </a:p>
          </p:txBody>
        </p:sp>
        <p:sp>
          <p:nvSpPr>
            <p:cNvPr id="186437" name="Text Box 69"/>
            <p:cNvSpPr txBox="1">
              <a:spLocks noChangeArrowheads="1"/>
            </p:cNvSpPr>
            <p:nvPr/>
          </p:nvSpPr>
          <p:spPr bwMode="auto">
            <a:xfrm>
              <a:off x="2639" y="1498"/>
              <a:ext cx="308" cy="19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1400" dirty="0">
                  <a:solidFill>
                    <a:srgbClr val="F1FF9E"/>
                  </a:solidFill>
                  <a:latin typeface="Calibri"/>
                  <a:ea typeface="굴림" charset="0"/>
                  <a:cs typeface="Calibri"/>
                </a:rPr>
                <a:t>A[7]</a:t>
              </a:r>
            </a:p>
          </p:txBody>
        </p:sp>
        <p:sp>
          <p:nvSpPr>
            <p:cNvPr id="186438" name="Text Box 70"/>
            <p:cNvSpPr txBox="1">
              <a:spLocks noChangeArrowheads="1"/>
            </p:cNvSpPr>
            <p:nvPr/>
          </p:nvSpPr>
          <p:spPr bwMode="auto">
            <a:xfrm>
              <a:off x="2639" y="2074"/>
              <a:ext cx="308" cy="19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1400">
                  <a:solidFill>
                    <a:srgbClr val="F1FF9E"/>
                  </a:solidFill>
                  <a:latin typeface="Calibri"/>
                  <a:ea typeface="굴림" charset="0"/>
                  <a:cs typeface="Calibri"/>
                </a:rPr>
                <a:t>A[1]</a:t>
              </a:r>
            </a:p>
          </p:txBody>
        </p:sp>
        <p:sp>
          <p:nvSpPr>
            <p:cNvPr id="186439" name="Text Box 71"/>
            <p:cNvSpPr txBox="1">
              <a:spLocks noChangeArrowheads="1"/>
            </p:cNvSpPr>
            <p:nvPr/>
          </p:nvSpPr>
          <p:spPr bwMode="auto">
            <a:xfrm>
              <a:off x="2639" y="1882"/>
              <a:ext cx="308" cy="19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1400">
                  <a:solidFill>
                    <a:srgbClr val="F1FF9E"/>
                  </a:solidFill>
                  <a:latin typeface="Calibri"/>
                  <a:ea typeface="굴림" charset="0"/>
                  <a:cs typeface="Calibri"/>
                </a:rPr>
                <a:t>A[4]</a:t>
              </a:r>
            </a:p>
          </p:txBody>
        </p:sp>
        <p:sp>
          <p:nvSpPr>
            <p:cNvPr id="186440" name="Text Box 72"/>
            <p:cNvSpPr txBox="1">
              <a:spLocks noChangeArrowheads="1"/>
            </p:cNvSpPr>
            <p:nvPr/>
          </p:nvSpPr>
          <p:spPr bwMode="auto">
            <a:xfrm>
              <a:off x="2639" y="1690"/>
              <a:ext cx="308" cy="19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1400">
                  <a:solidFill>
                    <a:srgbClr val="F1FF9E"/>
                  </a:solidFill>
                  <a:latin typeface="Calibri"/>
                  <a:ea typeface="굴림" charset="0"/>
                  <a:cs typeface="Calibri"/>
                </a:rPr>
                <a:t>A[5]</a:t>
              </a:r>
            </a:p>
          </p:txBody>
        </p:sp>
      </p:grpSp>
      <p:sp>
        <p:nvSpPr>
          <p:cNvPr id="186441" name="Text Box 73"/>
          <p:cNvSpPr txBox="1">
            <a:spLocks noChangeArrowheads="1"/>
          </p:cNvSpPr>
          <p:nvPr/>
        </p:nvSpPr>
        <p:spPr bwMode="auto">
          <a:xfrm>
            <a:off x="723900" y="5723364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400" dirty="0">
                <a:solidFill>
                  <a:prstClr val="black"/>
                </a:solidFill>
                <a:latin typeface="Calibri"/>
                <a:ea typeface="굴림" charset="0"/>
                <a:cs typeface="Calibri"/>
              </a:rPr>
              <a:t>Used for density-time conditionals and also for general selection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54666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4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Reductions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idx="1"/>
          </p:nvPr>
        </p:nvSpPr>
        <p:spPr>
          <a:xfrm>
            <a:off x="414337" y="873760"/>
            <a:ext cx="8315325" cy="4781182"/>
          </a:xfrm>
          <a:noFill/>
          <a:ln/>
        </p:spPr>
        <p:txBody>
          <a:bodyPr wrap="square" anchor="ctr">
            <a:spAutoFit/>
          </a:bodyPr>
          <a:lstStyle/>
          <a:p>
            <a:pPr>
              <a:buFontTx/>
              <a:buNone/>
            </a:pPr>
            <a:r>
              <a:rPr lang="en-US" altLang="ko-KR" sz="1800" b="1" dirty="0">
                <a:ea typeface="굴림" charset="-127"/>
                <a:cs typeface="굴림" charset="-127"/>
              </a:rPr>
              <a:t>Problem</a:t>
            </a:r>
            <a:r>
              <a:rPr lang="en-US" altLang="ko-KR" sz="1800" dirty="0">
                <a:ea typeface="굴림" charset="-127"/>
                <a:cs typeface="굴림" charset="-127"/>
              </a:rPr>
              <a:t>: Loop-carried dependence on reduction variables</a:t>
            </a:r>
          </a:p>
          <a:p>
            <a:pPr lvl="1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sum = 0;</a:t>
            </a:r>
          </a:p>
          <a:p>
            <a:pPr lvl="1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for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lvl="1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sum += A[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];  # Loop-carried dependence on sum</a:t>
            </a:r>
            <a:endParaRPr lang="en-US" altLang="ko-KR" sz="2000" b="1" dirty="0">
              <a:ea typeface="굴림" charset="-127"/>
              <a:cs typeface="굴림" charset="-127"/>
            </a:endParaRPr>
          </a:p>
          <a:p>
            <a:pPr>
              <a:buFontTx/>
              <a:buNone/>
            </a:pPr>
            <a:r>
              <a:rPr lang="en-US" altLang="ko-KR" sz="1800" b="1" dirty="0">
                <a:ea typeface="굴림" charset="-127"/>
                <a:cs typeface="굴림" charset="-127"/>
              </a:rPr>
              <a:t>Solution</a:t>
            </a:r>
            <a:r>
              <a:rPr lang="en-US" altLang="ko-KR" sz="1800" dirty="0">
                <a:ea typeface="굴림" charset="-127"/>
                <a:cs typeface="굴림" charset="-127"/>
              </a:rPr>
              <a:t>: Re-associate operations if possible, use binary tree to perform reduction</a:t>
            </a:r>
            <a:endParaRPr lang="en-US" altLang="ko-KR" sz="1800" dirty="0">
              <a:latin typeface="Courier New" charset="0"/>
              <a:ea typeface="굴림" charset="-127"/>
              <a:cs typeface="굴림" charset="-127"/>
            </a:endParaRP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# Rearrange as: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sum[0:VL-1] = 0         # Vector of VL partial sums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for(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+=VL)    # </a:t>
            </a:r>
            <a:r>
              <a:rPr lang="en-US" altLang="ko-KR" sz="1800" b="1" dirty="0" err="1">
                <a:latin typeface="Courier New" charset="0"/>
                <a:ea typeface="굴림" charset="-127"/>
                <a:cs typeface="굴림" charset="-127"/>
              </a:rPr>
              <a:t>Stripmine</a:t>
            </a: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VL-sized chunks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sum[0:VL-1] += A[i:i+VL-1]; # Vector sum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# Now have VL partial sums in one vector register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do {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VL = VL/2;           # Halve vector length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    sum[0:VL-1] += sum[VL:2*VL-1] # Halve no. partials</a:t>
            </a:r>
          </a:p>
          <a:p>
            <a:pPr lvl="1">
              <a:buFontTx/>
              <a:buNone/>
            </a:pPr>
            <a:r>
              <a:rPr lang="en-US" altLang="ko-KR" sz="1800" b="1" dirty="0">
                <a:latin typeface="Courier New" charset="0"/>
                <a:ea typeface="굴림" charset="-127"/>
                <a:cs typeface="굴림" charset="-127"/>
              </a:rPr>
              <a:t>} while (VL&gt;1)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913A-80DA-4145-A7BC-9680816F554F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6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18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Scatter/Gather</a:t>
            </a:r>
          </a:p>
        </p:txBody>
      </p:sp>
      <p:sp>
        <p:nvSpPr>
          <p:cNvPr id="1362947" name="Rectangle 3"/>
          <p:cNvSpPr>
            <a:spLocks noGrp="1" noChangeArrowheads="1"/>
          </p:cNvSpPr>
          <p:nvPr>
            <p:ph idx="1"/>
          </p:nvPr>
        </p:nvSpPr>
        <p:spPr>
          <a:xfrm>
            <a:off x="484187" y="1447800"/>
            <a:ext cx="8001000" cy="4107920"/>
          </a:xfrm>
          <a:noFill/>
          <a:ln/>
        </p:spPr>
        <p:txBody>
          <a:bodyPr wrap="square" anchor="ctr">
            <a:spAutoFit/>
          </a:bodyPr>
          <a:lstStyle/>
          <a:p>
            <a:pPr marL="457200" indent="-457200">
              <a:buFontTx/>
              <a:buNone/>
            </a:pPr>
            <a:r>
              <a:rPr lang="en-US" altLang="ko-KR" dirty="0">
                <a:ea typeface="굴림" charset="-127"/>
                <a:cs typeface="굴림" charset="-127"/>
              </a:rPr>
              <a:t>Want to </a:t>
            </a:r>
            <a:r>
              <a:rPr lang="en-US" altLang="ko-KR" dirty="0" err="1">
                <a:ea typeface="굴림" charset="-127"/>
                <a:cs typeface="굴림" charset="-127"/>
              </a:rPr>
              <a:t>vectorize</a:t>
            </a:r>
            <a:r>
              <a:rPr lang="en-US" altLang="ko-KR" dirty="0">
                <a:ea typeface="굴림" charset="-127"/>
                <a:cs typeface="굴림" charset="-127"/>
              </a:rPr>
              <a:t> loops with indirect accesses: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for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A[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= B[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+ C[D[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]]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endParaRPr lang="en-US" altLang="ko-KR" sz="2000" b="1" dirty="0">
              <a:latin typeface="Courier New" charset="0"/>
              <a:ea typeface="굴림" charset="-127"/>
              <a:cs typeface="굴림" charset="-127"/>
            </a:endParaRPr>
          </a:p>
          <a:p>
            <a:pPr marL="457200" indent="-457200">
              <a:buFontTx/>
              <a:buNone/>
            </a:pPr>
            <a:r>
              <a:rPr lang="en-US" altLang="ko-KR" dirty="0">
                <a:ea typeface="굴림" charset="-127"/>
                <a:cs typeface="굴림" charset="-127"/>
              </a:rPr>
              <a:t>Indexed load instruction (</a:t>
            </a:r>
            <a:r>
              <a:rPr lang="en-US" altLang="ko-KR" i="1" dirty="0">
                <a:ea typeface="굴림" charset="-127"/>
                <a:cs typeface="굴림" charset="-127"/>
              </a:rPr>
              <a:t>Gather</a:t>
            </a:r>
            <a:r>
              <a:rPr lang="en-US" altLang="ko-KR" dirty="0">
                <a:ea typeface="굴림" charset="-127"/>
                <a:cs typeface="굴림" charset="-127"/>
              </a:rPr>
              <a:t>)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)       # Load indices in D vector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vlx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vC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xC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),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# Load indexed from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xC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base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)       # Load B vector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vadd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vA,vB,vC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# Do add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vst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)       # Store result</a:t>
            </a:r>
          </a:p>
          <a:p>
            <a:pPr marL="800100" lvl="1" indent="-342900">
              <a:buFontTx/>
              <a:buNone/>
            </a:pPr>
            <a:endParaRPr lang="en-US" altLang="ko-KR" sz="2000" dirty="0">
              <a:latin typeface="Courier New" charset="0"/>
              <a:ea typeface="굴림" charset="-127"/>
              <a:cs typeface="굴림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BD73-F63C-7546-ADFD-37B5D26B55F1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Supercomputer Applications</a:t>
            </a:r>
            <a:endParaRPr lang="en-US" altLang="ko-KR" dirty="0"/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Typical application areas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sz="2000" dirty="0"/>
              <a:t>Military research (nuclear weapons, cryptography)</a:t>
            </a:r>
          </a:p>
          <a:p>
            <a:pPr lvl="1"/>
            <a:r>
              <a:rPr lang="en-US" altLang="ko-KR" sz="2000" dirty="0"/>
              <a:t> Scientific research</a:t>
            </a:r>
          </a:p>
          <a:p>
            <a:pPr lvl="1"/>
            <a:r>
              <a:rPr lang="en-US" altLang="ko-KR" sz="2000" dirty="0"/>
              <a:t> Weather forecasting</a:t>
            </a:r>
          </a:p>
          <a:p>
            <a:pPr lvl="1"/>
            <a:r>
              <a:rPr lang="en-US" altLang="ko-KR" sz="2000" dirty="0"/>
              <a:t> Oil exploration</a:t>
            </a:r>
          </a:p>
          <a:p>
            <a:pPr lvl="1"/>
            <a:r>
              <a:rPr lang="en-US" altLang="ko-KR" sz="2000" dirty="0"/>
              <a:t> Industrial design (car crash simulation)</a:t>
            </a:r>
          </a:p>
          <a:p>
            <a:pPr lvl="1"/>
            <a:r>
              <a:rPr lang="en-US" altLang="ko-KR" sz="2000" dirty="0"/>
              <a:t> Bioinformatics</a:t>
            </a:r>
          </a:p>
          <a:p>
            <a:pPr lvl="1"/>
            <a:r>
              <a:rPr lang="en-US" altLang="ko-KR" sz="2000" dirty="0"/>
              <a:t> Cryptography</a:t>
            </a:r>
            <a:endParaRPr lang="en-US" altLang="ko-KR" sz="2800" dirty="0"/>
          </a:p>
          <a:p>
            <a:r>
              <a:rPr lang="en-US" altLang="ko-KR" dirty="0"/>
              <a:t>All involve huge computations on large data set</a:t>
            </a:r>
          </a:p>
          <a:p>
            <a:endParaRPr lang="en-US" altLang="ko-KR" dirty="0"/>
          </a:p>
          <a:p>
            <a:r>
              <a:rPr lang="en-US" altLang="ko-KR" dirty="0"/>
              <a:t>Supercomputers: CDC6600, CDC7600, Cray-1, …</a:t>
            </a:r>
          </a:p>
          <a:p>
            <a:endParaRPr lang="en-US" altLang="ko-KR" dirty="0"/>
          </a:p>
          <a:p>
            <a:r>
              <a:rPr lang="en-US" altLang="ko-KR" dirty="0"/>
              <a:t>In 70s-80s, Supercomputer </a:t>
            </a:r>
            <a:r>
              <a:rPr lang="en-US" altLang="ko-KR" dirty="0">
                <a:sym typeface="Symbol" charset="2"/>
              </a:rPr>
              <a:t></a:t>
            </a:r>
            <a:r>
              <a:rPr lang="en-US" altLang="ko-KR" dirty="0"/>
              <a:t> Vector Machine</a:t>
            </a:r>
          </a:p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8A46B49-4931-C241-8F53-5BCD4569864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6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ea typeface="굴림" charset="-127"/>
                <a:cs typeface="굴림" charset="-127"/>
              </a:rPr>
              <a:t>Histogram with Scatter/Gather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863305"/>
            <a:ext cx="7726474" cy="3461590"/>
          </a:xfrm>
          <a:noFill/>
          <a:ln/>
        </p:spPr>
        <p:txBody>
          <a:bodyPr wrap="none" anchor="ctr">
            <a:spAutoFit/>
          </a:bodyPr>
          <a:lstStyle/>
          <a:p>
            <a:pPr marL="457200" indent="-457200">
              <a:buFontTx/>
              <a:buNone/>
            </a:pPr>
            <a:r>
              <a:rPr lang="en-US" altLang="ko-KR" sz="2400" dirty="0">
                <a:ea typeface="굴림" charset="-127"/>
                <a:cs typeface="굴림" charset="-127"/>
              </a:rPr>
              <a:t>Histogram example</a:t>
            </a:r>
            <a:r>
              <a:rPr lang="en-US" altLang="ko-KR" dirty="0">
                <a:ea typeface="굴림" charset="-127"/>
                <a:cs typeface="굴림" charset="-127"/>
              </a:rPr>
              <a:t>: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for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&lt;N;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A[B[i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]]++;</a:t>
            </a:r>
          </a:p>
          <a:p>
            <a:pPr marL="800100" lvl="1" indent="-342900">
              <a:buFontTx/>
              <a:buNone/>
            </a:pPr>
            <a:endParaRPr lang="en-US" altLang="ko-KR" sz="2000" dirty="0">
              <a:latin typeface="Courier New" charset="0"/>
              <a:ea typeface="굴림" charset="-127"/>
              <a:cs typeface="굴림" charset="-127"/>
            </a:endParaRPr>
          </a:p>
          <a:p>
            <a:pPr marL="457200" indent="-457200">
              <a:buFontTx/>
              <a:buNone/>
            </a:pPr>
            <a:r>
              <a:rPr lang="en-US" altLang="ko-KR" sz="2400" dirty="0">
                <a:ea typeface="굴림" charset="-127"/>
                <a:cs typeface="굴림" charset="-127"/>
              </a:rPr>
              <a:t>Is following a correct translation?</a:t>
            </a:r>
            <a:endParaRPr lang="en-US" altLang="ko-KR" sz="2400" dirty="0">
              <a:latin typeface="Courier New" charset="0"/>
              <a:ea typeface="굴림" charset="-127"/>
              <a:cs typeface="굴림" charset="-127"/>
            </a:endParaRP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)      # Load indices in B vector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vlx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),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# Gather initial A values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vadd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1    # Increment</a:t>
            </a:r>
          </a:p>
          <a:p>
            <a:pPr marL="800100" lvl="1" indent="-342900">
              <a:buFontTx/>
              <a:buNone/>
            </a:pP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vsx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, 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xA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),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vB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# Scatter incremented values</a:t>
            </a:r>
            <a:endParaRPr lang="en-US" altLang="ko-KR" sz="2000" b="1" dirty="0">
              <a:ea typeface="굴림" charset="-127"/>
              <a:cs typeface="굴림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F8693-2E2B-0545-B311-F87BF42F8141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25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499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Memory Models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8500" y="932602"/>
            <a:ext cx="7683500" cy="532299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Some vector machines have a very relaxed memory model, e.g.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charset="0"/>
              </a:rPr>
              <a:t>vst</a:t>
            </a:r>
            <a:r>
              <a:rPr lang="en-US" b="1" dirty="0">
                <a:latin typeface="Courier New" charset="0"/>
              </a:rPr>
              <a:t> v1, (x1)   # Store vector to x1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charset="0"/>
              </a:rPr>
              <a:t>vld</a:t>
            </a:r>
            <a:r>
              <a:rPr lang="en-US" b="1" dirty="0">
                <a:latin typeface="Courier New" charset="0"/>
              </a:rPr>
              <a:t> v2, (x1)   # Load vector from x1</a:t>
            </a:r>
          </a:p>
          <a:p>
            <a:pPr lvl="1"/>
            <a:r>
              <a:rPr lang="en-US" sz="1600" dirty="0"/>
              <a:t>No guarantee that elements of v2 will have value of elements of v1 even when store and load execute by </a:t>
            </a:r>
            <a:r>
              <a:rPr lang="en-US" sz="1600" i="1" dirty="0"/>
              <a:t>same </a:t>
            </a:r>
            <a:r>
              <a:rPr lang="en-US" sz="1600" dirty="0"/>
              <a:t>processor!</a:t>
            </a:r>
          </a:p>
          <a:p>
            <a:endParaRPr lang="en-US" sz="2000" dirty="0"/>
          </a:p>
          <a:p>
            <a:r>
              <a:rPr lang="en-US" sz="2000" dirty="0"/>
              <a:t>So require explicit memory barrier or fence</a:t>
            </a:r>
            <a:endParaRPr lang="en-US" dirty="0"/>
          </a:p>
          <a:p>
            <a:pPr lvl="1">
              <a:buFontTx/>
              <a:buNone/>
            </a:pPr>
            <a:r>
              <a:rPr lang="en-US" b="1" dirty="0" err="1">
                <a:latin typeface="Courier New" charset="0"/>
              </a:rPr>
              <a:t>vst</a:t>
            </a:r>
            <a:r>
              <a:rPr lang="en-US" b="1" dirty="0">
                <a:latin typeface="Courier New" charset="0"/>
              </a:rPr>
              <a:t> v1, (x1)   # Store vector to x1</a:t>
            </a:r>
          </a:p>
          <a:p>
            <a:pPr lvl="1">
              <a:buFontTx/>
              <a:buNone/>
            </a:pPr>
            <a:r>
              <a:rPr lang="en-US" b="1" dirty="0">
                <a:latin typeface="Courier New" charset="0"/>
              </a:rPr>
              <a:t>fence        # Enforce ordering s-&gt;l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charset="0"/>
              </a:rPr>
              <a:t>vld</a:t>
            </a:r>
            <a:r>
              <a:rPr lang="en-US" b="1" dirty="0">
                <a:latin typeface="Courier New" charset="0"/>
              </a:rPr>
              <a:t> v2, (x1)   # Load vector from x1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000" dirty="0"/>
              <a:t>Vector machines support highly parallel memory systems (multiple lanes and multiple load and store units) with long latency (100+ clock cycles)</a:t>
            </a:r>
          </a:p>
          <a:p>
            <a:pPr lvl="1"/>
            <a:r>
              <a:rPr lang="en-US" dirty="0"/>
              <a:t>hardware coherence checks would be prohibitively expensive</a:t>
            </a:r>
          </a:p>
          <a:p>
            <a:pPr lvl="1"/>
            <a:r>
              <a:rPr lang="en-US" dirty="0" err="1"/>
              <a:t>vectorizing</a:t>
            </a:r>
            <a:r>
              <a:rPr lang="en-US" dirty="0"/>
              <a:t> compiler can eliminate most dependencies</a:t>
            </a:r>
          </a:p>
        </p:txBody>
      </p:sp>
    </p:spTree>
    <p:extLst>
      <p:ext uri="{BB962C8B-B14F-4D97-AF65-F5344CB8AC3E}">
        <p14:creationId xmlns:p14="http://schemas.microsoft.com/office/powerpoint/2010/main" val="3281136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736600"/>
          </a:xfrm>
        </p:spPr>
        <p:txBody>
          <a:bodyPr/>
          <a:lstStyle/>
          <a:p>
            <a:r>
              <a:rPr lang="en-US" altLang="ko-KR" dirty="0"/>
              <a:t>Packed SIMD Extensions</a:t>
            </a:r>
          </a:p>
        </p:txBody>
      </p:sp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DF0-0C8F-B149-A9AF-654FAA8D0415}" type="slidenum">
              <a:rPr lang="en-US"/>
              <a:pPr/>
              <a:t>32</a:t>
            </a:fld>
            <a:endParaRPr lang="en-US"/>
          </a:p>
        </p:txBody>
      </p:sp>
      <p:sp>
        <p:nvSpPr>
          <p:cNvPr id="13834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6800" y="2514600"/>
            <a:ext cx="8077200" cy="2387962"/>
          </a:xfrm>
          <a:noFill/>
          <a:ln/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ea typeface="굴림" charset="-127"/>
                <a:cs typeface="굴림" charset="-127"/>
              </a:rPr>
              <a:t>Very short vectors added to existing </a:t>
            </a:r>
            <a:r>
              <a:rPr lang="en-US" altLang="ko-KR" sz="2000" dirty="0" err="1">
                <a:ea typeface="굴림" charset="-127"/>
                <a:cs typeface="굴림" charset="-127"/>
              </a:rPr>
              <a:t>ISAs</a:t>
            </a:r>
            <a:r>
              <a:rPr lang="en-US" altLang="ko-KR" sz="2000" dirty="0">
                <a:ea typeface="굴림" charset="-127"/>
                <a:cs typeface="굴림" charset="-127"/>
              </a:rPr>
              <a:t> for microprocessors</a:t>
            </a:r>
          </a:p>
          <a:p>
            <a:r>
              <a:rPr lang="en-US" altLang="ko-KR" sz="2000" dirty="0">
                <a:ea typeface="굴림" charset="-127"/>
                <a:cs typeface="굴림" charset="-127"/>
              </a:rPr>
              <a:t>Use existing 64-bit registers split into 2x32b or 4x16b or 8x8b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Lincoln Labs TX-2 from 1957 had 36b </a:t>
            </a:r>
            <a:r>
              <a:rPr lang="en-US" altLang="ko-KR" dirty="0" err="1">
                <a:ea typeface="굴림" charset="-127"/>
                <a:cs typeface="굴림" charset="-127"/>
              </a:rPr>
              <a:t>datapath</a:t>
            </a:r>
            <a:r>
              <a:rPr lang="en-US" altLang="ko-KR" dirty="0">
                <a:ea typeface="굴림" charset="-127"/>
                <a:cs typeface="굴림" charset="-127"/>
              </a:rPr>
              <a:t> split into 2x18b or 4x9b</a:t>
            </a:r>
          </a:p>
          <a:p>
            <a:pPr lvl="1"/>
            <a:r>
              <a:rPr lang="en-US" altLang="ko-KR" dirty="0">
                <a:ea typeface="굴림" charset="-127"/>
                <a:cs typeface="굴림" charset="-127"/>
              </a:rPr>
              <a:t>Newer designs have wider registers</a:t>
            </a:r>
          </a:p>
          <a:p>
            <a:pPr lvl="2"/>
            <a:r>
              <a:rPr lang="en-US" altLang="ko-KR" dirty="0">
                <a:ea typeface="굴림" charset="-127"/>
                <a:cs typeface="굴림" charset="-127"/>
              </a:rPr>
              <a:t>128b for PowerPC </a:t>
            </a:r>
            <a:r>
              <a:rPr lang="en-US" altLang="ko-KR" dirty="0" err="1">
                <a:ea typeface="굴림" charset="-127"/>
                <a:cs typeface="굴림" charset="-127"/>
              </a:rPr>
              <a:t>Altivec</a:t>
            </a:r>
            <a:r>
              <a:rPr lang="en-US" altLang="ko-KR" dirty="0">
                <a:ea typeface="굴림" charset="-127"/>
                <a:cs typeface="굴림" charset="-127"/>
              </a:rPr>
              <a:t>, Intel SSE2/3/4</a:t>
            </a:r>
          </a:p>
          <a:p>
            <a:pPr lvl="2"/>
            <a:r>
              <a:rPr lang="en-US" altLang="ko-KR" dirty="0">
                <a:ea typeface="굴림" charset="-127"/>
                <a:cs typeface="굴림" charset="-127"/>
              </a:rPr>
              <a:t>256b/512b for Intel AVX </a:t>
            </a:r>
          </a:p>
          <a:p>
            <a:r>
              <a:rPr lang="en-US" altLang="ko-KR" sz="2000" dirty="0">
                <a:ea typeface="굴림" charset="-127"/>
                <a:cs typeface="굴림" charset="-127"/>
              </a:rPr>
              <a:t>Single instruction operates on all elements within register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762000" y="1655767"/>
            <a:ext cx="7924800" cy="400051"/>
            <a:chOff x="480" y="1091"/>
            <a:chExt cx="4992" cy="252"/>
          </a:xfrm>
        </p:grpSpPr>
        <p:sp>
          <p:nvSpPr>
            <p:cNvPr id="1383436" name="Rectangle 12"/>
            <p:cNvSpPr>
              <a:spLocks noChangeArrowheads="1"/>
            </p:cNvSpPr>
            <p:nvPr/>
          </p:nvSpPr>
          <p:spPr bwMode="auto">
            <a:xfrm>
              <a:off x="480" y="1091"/>
              <a:ext cx="1248" cy="2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16b</a:t>
              </a:r>
            </a:p>
          </p:txBody>
        </p:sp>
        <p:sp>
          <p:nvSpPr>
            <p:cNvPr id="1383437" name="Rectangle 13"/>
            <p:cNvSpPr>
              <a:spLocks noChangeArrowheads="1"/>
            </p:cNvSpPr>
            <p:nvPr/>
          </p:nvSpPr>
          <p:spPr bwMode="auto">
            <a:xfrm>
              <a:off x="1728" y="1091"/>
              <a:ext cx="1248" cy="2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16b</a:t>
              </a:r>
            </a:p>
          </p:txBody>
        </p:sp>
        <p:sp>
          <p:nvSpPr>
            <p:cNvPr id="1383438" name="Rectangle 14"/>
            <p:cNvSpPr>
              <a:spLocks noChangeArrowheads="1"/>
            </p:cNvSpPr>
            <p:nvPr/>
          </p:nvSpPr>
          <p:spPr bwMode="auto">
            <a:xfrm>
              <a:off x="2976" y="1091"/>
              <a:ext cx="1248" cy="2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16b</a:t>
              </a:r>
            </a:p>
          </p:txBody>
        </p:sp>
        <p:sp>
          <p:nvSpPr>
            <p:cNvPr id="1383439" name="Rectangle 15"/>
            <p:cNvSpPr>
              <a:spLocks noChangeArrowheads="1"/>
            </p:cNvSpPr>
            <p:nvPr/>
          </p:nvSpPr>
          <p:spPr bwMode="auto">
            <a:xfrm>
              <a:off x="4224" y="1091"/>
              <a:ext cx="1248" cy="2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16b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762000" y="1198565"/>
            <a:ext cx="7924800" cy="400051"/>
            <a:chOff x="480" y="803"/>
            <a:chExt cx="4992" cy="252"/>
          </a:xfrm>
        </p:grpSpPr>
        <p:sp>
          <p:nvSpPr>
            <p:cNvPr id="1383440" name="Rectangle 16"/>
            <p:cNvSpPr>
              <a:spLocks noChangeArrowheads="1"/>
            </p:cNvSpPr>
            <p:nvPr/>
          </p:nvSpPr>
          <p:spPr bwMode="auto">
            <a:xfrm>
              <a:off x="480" y="803"/>
              <a:ext cx="2496" cy="2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32b</a:t>
              </a:r>
            </a:p>
          </p:txBody>
        </p:sp>
        <p:sp>
          <p:nvSpPr>
            <p:cNvPr id="1383441" name="Rectangle 17"/>
            <p:cNvSpPr>
              <a:spLocks noChangeArrowheads="1"/>
            </p:cNvSpPr>
            <p:nvPr/>
          </p:nvSpPr>
          <p:spPr bwMode="auto">
            <a:xfrm>
              <a:off x="2976" y="803"/>
              <a:ext cx="2496" cy="2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32b</a:t>
              </a:r>
            </a:p>
          </p:txBody>
        </p:sp>
      </p:grpSp>
      <p:sp>
        <p:nvSpPr>
          <p:cNvPr id="1383442" name="Rectangle 18"/>
          <p:cNvSpPr>
            <a:spLocks noChangeArrowheads="1"/>
          </p:cNvSpPr>
          <p:nvPr/>
        </p:nvSpPr>
        <p:spPr bwMode="auto">
          <a:xfrm>
            <a:off x="762000" y="742920"/>
            <a:ext cx="7924800" cy="4001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64b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62000" y="2133600"/>
            <a:ext cx="7924800" cy="361950"/>
            <a:chOff x="480" y="1392"/>
            <a:chExt cx="4992" cy="228"/>
          </a:xfrm>
        </p:grpSpPr>
        <p:sp>
          <p:nvSpPr>
            <p:cNvPr id="1383443" name="Rectangle 19"/>
            <p:cNvSpPr>
              <a:spLocks noChangeArrowheads="1"/>
            </p:cNvSpPr>
            <p:nvPr/>
          </p:nvSpPr>
          <p:spPr bwMode="auto">
            <a:xfrm>
              <a:off x="480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44" name="Rectangle 20"/>
            <p:cNvSpPr>
              <a:spLocks noChangeArrowheads="1"/>
            </p:cNvSpPr>
            <p:nvPr/>
          </p:nvSpPr>
          <p:spPr bwMode="auto">
            <a:xfrm>
              <a:off x="1104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45" name="Rectangle 21"/>
            <p:cNvSpPr>
              <a:spLocks noChangeArrowheads="1"/>
            </p:cNvSpPr>
            <p:nvPr/>
          </p:nvSpPr>
          <p:spPr bwMode="auto">
            <a:xfrm>
              <a:off x="1728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46" name="Rectangle 22"/>
            <p:cNvSpPr>
              <a:spLocks noChangeArrowheads="1"/>
            </p:cNvSpPr>
            <p:nvPr/>
          </p:nvSpPr>
          <p:spPr bwMode="auto">
            <a:xfrm>
              <a:off x="2352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47" name="Rectangle 23"/>
            <p:cNvSpPr>
              <a:spLocks noChangeArrowheads="1"/>
            </p:cNvSpPr>
            <p:nvPr/>
          </p:nvSpPr>
          <p:spPr bwMode="auto">
            <a:xfrm>
              <a:off x="2976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48" name="Rectangle 24"/>
            <p:cNvSpPr>
              <a:spLocks noChangeArrowheads="1"/>
            </p:cNvSpPr>
            <p:nvPr/>
          </p:nvSpPr>
          <p:spPr bwMode="auto">
            <a:xfrm>
              <a:off x="3600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49" name="Rectangle 25"/>
            <p:cNvSpPr>
              <a:spLocks noChangeArrowheads="1"/>
            </p:cNvSpPr>
            <p:nvPr/>
          </p:nvSpPr>
          <p:spPr bwMode="auto">
            <a:xfrm>
              <a:off x="4224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  <p:sp>
          <p:nvSpPr>
            <p:cNvPr id="1383450" name="Rectangle 26"/>
            <p:cNvSpPr>
              <a:spLocks noChangeArrowheads="1"/>
            </p:cNvSpPr>
            <p:nvPr/>
          </p:nvSpPr>
          <p:spPr bwMode="auto">
            <a:xfrm>
              <a:off x="4848" y="1392"/>
              <a:ext cx="624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Calibri"/>
                  <a:cs typeface="Calibri"/>
                </a:rPr>
                <a:t>8b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492" y="4887912"/>
            <a:ext cx="8771708" cy="1741488"/>
            <a:chOff x="-8708" y="4643440"/>
            <a:chExt cx="8771708" cy="1741488"/>
          </a:xfrm>
        </p:grpSpPr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533400" y="4643440"/>
              <a:ext cx="7924800" cy="369888"/>
              <a:chOff x="480" y="1101"/>
              <a:chExt cx="4992" cy="233"/>
            </a:xfrm>
          </p:grpSpPr>
          <p:sp>
            <p:nvSpPr>
              <p:cNvPr id="1383456" name="Rectangle 32"/>
              <p:cNvSpPr>
                <a:spLocks noChangeArrowheads="1"/>
              </p:cNvSpPr>
              <p:nvPr/>
            </p:nvSpPr>
            <p:spPr bwMode="auto">
              <a:xfrm>
                <a:off x="480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57" name="Rectangle 33"/>
              <p:cNvSpPr>
                <a:spLocks noChangeArrowheads="1"/>
              </p:cNvSpPr>
              <p:nvPr/>
            </p:nvSpPr>
            <p:spPr bwMode="auto">
              <a:xfrm>
                <a:off x="1728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58" name="Rectangle 34"/>
              <p:cNvSpPr>
                <a:spLocks noChangeArrowheads="1"/>
              </p:cNvSpPr>
              <p:nvPr/>
            </p:nvSpPr>
            <p:spPr bwMode="auto">
              <a:xfrm>
                <a:off x="2976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59" name="Rectangle 35"/>
              <p:cNvSpPr>
                <a:spLocks noChangeArrowheads="1"/>
              </p:cNvSpPr>
              <p:nvPr/>
            </p:nvSpPr>
            <p:spPr bwMode="auto">
              <a:xfrm>
                <a:off x="4224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</p:grp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838200" y="5100640"/>
              <a:ext cx="7924800" cy="369888"/>
              <a:chOff x="480" y="1101"/>
              <a:chExt cx="4992" cy="233"/>
            </a:xfrm>
          </p:grpSpPr>
          <p:sp>
            <p:nvSpPr>
              <p:cNvPr id="1383461" name="Rectangle 37"/>
              <p:cNvSpPr>
                <a:spLocks noChangeArrowheads="1"/>
              </p:cNvSpPr>
              <p:nvPr/>
            </p:nvSpPr>
            <p:spPr bwMode="auto">
              <a:xfrm>
                <a:off x="480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62" name="Rectangle 38"/>
              <p:cNvSpPr>
                <a:spLocks noChangeArrowheads="1"/>
              </p:cNvSpPr>
              <p:nvPr/>
            </p:nvSpPr>
            <p:spPr bwMode="auto">
              <a:xfrm>
                <a:off x="1728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63" name="Rectangle 39"/>
              <p:cNvSpPr>
                <a:spLocks noChangeArrowheads="1"/>
              </p:cNvSpPr>
              <p:nvPr/>
            </p:nvSpPr>
            <p:spPr bwMode="auto">
              <a:xfrm>
                <a:off x="2976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64" name="Rectangle 40"/>
              <p:cNvSpPr>
                <a:spLocks noChangeArrowheads="1"/>
              </p:cNvSpPr>
              <p:nvPr/>
            </p:nvSpPr>
            <p:spPr bwMode="auto">
              <a:xfrm>
                <a:off x="4224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533400" y="6015040"/>
              <a:ext cx="7924800" cy="369888"/>
              <a:chOff x="480" y="1101"/>
              <a:chExt cx="4992" cy="233"/>
            </a:xfrm>
          </p:grpSpPr>
          <p:sp>
            <p:nvSpPr>
              <p:cNvPr id="1383466" name="Rectangle 42"/>
              <p:cNvSpPr>
                <a:spLocks noChangeArrowheads="1"/>
              </p:cNvSpPr>
              <p:nvPr/>
            </p:nvSpPr>
            <p:spPr bwMode="auto">
              <a:xfrm>
                <a:off x="480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67" name="Rectangle 43"/>
              <p:cNvSpPr>
                <a:spLocks noChangeArrowheads="1"/>
              </p:cNvSpPr>
              <p:nvPr/>
            </p:nvSpPr>
            <p:spPr bwMode="auto">
              <a:xfrm>
                <a:off x="1728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68" name="Rectangle 44"/>
              <p:cNvSpPr>
                <a:spLocks noChangeArrowheads="1"/>
              </p:cNvSpPr>
              <p:nvPr/>
            </p:nvSpPr>
            <p:spPr bwMode="auto">
              <a:xfrm>
                <a:off x="2976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  <p:sp>
            <p:nvSpPr>
              <p:cNvPr id="1383469" name="Rectangle 45"/>
              <p:cNvSpPr>
                <a:spLocks noChangeArrowheads="1"/>
              </p:cNvSpPr>
              <p:nvPr/>
            </p:nvSpPr>
            <p:spPr bwMode="auto">
              <a:xfrm>
                <a:off x="4224" y="1101"/>
                <a:ext cx="1248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16b</a:t>
                </a:r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1143000" y="4953000"/>
              <a:ext cx="762000" cy="1143000"/>
              <a:chOff x="720" y="3120"/>
              <a:chExt cx="480" cy="720"/>
            </a:xfrm>
          </p:grpSpPr>
          <p:sp>
            <p:nvSpPr>
              <p:cNvPr id="1383471" name="Line 47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472" name="Line 48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473" name="Line 49"/>
              <p:cNvSpPr>
                <a:spLocks noChangeShapeType="1"/>
              </p:cNvSpPr>
              <p:nvPr/>
            </p:nvSpPr>
            <p:spPr bwMode="auto">
              <a:xfrm flipH="1">
                <a:off x="960" y="36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470" name="Oval 46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239" cy="21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grpSp>
          <p:nvGrpSpPr>
            <p:cNvPr id="9" name="Group 51"/>
            <p:cNvGrpSpPr>
              <a:grpSpLocks/>
            </p:cNvGrpSpPr>
            <p:nvPr/>
          </p:nvGrpSpPr>
          <p:grpSpPr bwMode="auto">
            <a:xfrm>
              <a:off x="3124200" y="4953000"/>
              <a:ext cx="762000" cy="1143000"/>
              <a:chOff x="720" y="3120"/>
              <a:chExt cx="480" cy="720"/>
            </a:xfrm>
          </p:grpSpPr>
          <p:sp>
            <p:nvSpPr>
              <p:cNvPr id="1383476" name="Line 52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477" name="Line 53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478" name="Line 54"/>
              <p:cNvSpPr>
                <a:spLocks noChangeShapeType="1"/>
              </p:cNvSpPr>
              <p:nvPr/>
            </p:nvSpPr>
            <p:spPr bwMode="auto">
              <a:xfrm flipH="1">
                <a:off x="960" y="36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479" name="Oval 55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239" cy="21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5105400" y="4953000"/>
              <a:ext cx="762000" cy="1143000"/>
              <a:chOff x="720" y="3120"/>
              <a:chExt cx="480" cy="720"/>
            </a:xfrm>
          </p:grpSpPr>
          <p:sp>
            <p:nvSpPr>
              <p:cNvPr id="1383481" name="Line 57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482" name="Line 58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483" name="Line 59"/>
              <p:cNvSpPr>
                <a:spLocks noChangeShapeType="1"/>
              </p:cNvSpPr>
              <p:nvPr/>
            </p:nvSpPr>
            <p:spPr bwMode="auto">
              <a:xfrm flipH="1">
                <a:off x="960" y="36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484" name="Oval 60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239" cy="21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7086600" y="4953000"/>
              <a:ext cx="762000" cy="1143000"/>
              <a:chOff x="720" y="3120"/>
              <a:chExt cx="480" cy="720"/>
            </a:xfrm>
          </p:grpSpPr>
          <p:sp>
            <p:nvSpPr>
              <p:cNvPr id="1383486" name="Line 62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192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487" name="Line 63"/>
              <p:cNvSpPr>
                <a:spLocks noChangeShapeType="1"/>
              </p:cNvSpPr>
              <p:nvPr/>
            </p:nvSpPr>
            <p:spPr bwMode="auto">
              <a:xfrm flipH="1">
                <a:off x="1056" y="340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488" name="Line 64"/>
              <p:cNvSpPr>
                <a:spLocks noChangeShapeType="1"/>
              </p:cNvSpPr>
              <p:nvPr/>
            </p:nvSpPr>
            <p:spPr bwMode="auto">
              <a:xfrm flipH="1">
                <a:off x="960" y="36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489" name="Oval 65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239" cy="21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sp>
          <p:nvSpPr>
            <p:cNvPr id="1383490" name="Text Box 66"/>
            <p:cNvSpPr txBox="1">
              <a:spLocks noChangeArrowheads="1"/>
            </p:cNvSpPr>
            <p:nvPr/>
          </p:nvSpPr>
          <p:spPr bwMode="auto">
            <a:xfrm>
              <a:off x="-8708" y="5622409"/>
              <a:ext cx="125249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4x16b adds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027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Packed SIMD versus Vectors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534400" cy="5054600"/>
          </a:xfrm>
        </p:spPr>
        <p:txBody>
          <a:bodyPr/>
          <a:lstStyle/>
          <a:p>
            <a:r>
              <a:rPr lang="en-US" altLang="ko-KR" sz="2800" dirty="0"/>
              <a:t>Limited instruction set:</a:t>
            </a:r>
          </a:p>
          <a:p>
            <a:pPr lvl="1"/>
            <a:r>
              <a:rPr lang="en-US" altLang="ko-KR" sz="2000" dirty="0"/>
              <a:t>no vector length control</a:t>
            </a:r>
          </a:p>
          <a:p>
            <a:pPr lvl="1"/>
            <a:r>
              <a:rPr lang="en-US" altLang="ko-KR" sz="2000" dirty="0"/>
              <a:t>no </a:t>
            </a:r>
            <a:r>
              <a:rPr lang="en-US" altLang="ko-KR" sz="2000" dirty="0" err="1"/>
              <a:t>strided</a:t>
            </a:r>
            <a:r>
              <a:rPr lang="en-US" altLang="ko-KR" sz="2000" dirty="0"/>
              <a:t> load/store or scatter/gather</a:t>
            </a:r>
          </a:p>
          <a:p>
            <a:pPr lvl="1"/>
            <a:r>
              <a:rPr lang="en-US" altLang="ko-KR" sz="2000" dirty="0"/>
              <a:t>unit-stride loads must be aligned to 64/128-bit boundary</a:t>
            </a:r>
          </a:p>
          <a:p>
            <a:r>
              <a:rPr lang="en-US" altLang="ko-KR" sz="2800" dirty="0"/>
              <a:t>Limited vector register length:</a:t>
            </a:r>
          </a:p>
          <a:p>
            <a:pPr lvl="1"/>
            <a:r>
              <a:rPr lang="en-US" altLang="ko-KR" sz="2000" dirty="0"/>
              <a:t>requires superscalar dispatch to keep multiply/add/load units busy</a:t>
            </a:r>
          </a:p>
          <a:p>
            <a:pPr lvl="1"/>
            <a:r>
              <a:rPr lang="en-US" altLang="ko-KR" sz="2000" dirty="0"/>
              <a:t>loop unrolling to hide latencies increases register pressure</a:t>
            </a:r>
          </a:p>
          <a:p>
            <a:r>
              <a:rPr lang="en-US" altLang="ko-KR" sz="2800" dirty="0"/>
              <a:t>Trend towards fuller vector support in microprocessors</a:t>
            </a:r>
          </a:p>
          <a:p>
            <a:pPr lvl="1"/>
            <a:r>
              <a:rPr lang="en-US" altLang="ko-KR" sz="2000" dirty="0"/>
              <a:t>Better support for misaligned memory accesses</a:t>
            </a:r>
          </a:p>
          <a:p>
            <a:pPr lvl="1"/>
            <a:r>
              <a:rPr lang="en-US" altLang="ko-KR" sz="2000" dirty="0"/>
              <a:t>Support of double-precision (64-bit floating-point)</a:t>
            </a:r>
          </a:p>
          <a:p>
            <a:pPr lvl="1"/>
            <a:r>
              <a:rPr lang="en-US" altLang="ko-KR" sz="2000" dirty="0"/>
              <a:t>New Intel AVX spec (announced April 2008), 256b vector registers (expandable up to 1024b), gather added, scatter to follow</a:t>
            </a:r>
          </a:p>
          <a:p>
            <a:pPr lvl="1"/>
            <a:r>
              <a:rPr lang="en-US" altLang="ko-KR" sz="2000" dirty="0"/>
              <a:t>ARM Scalable Vector Extensions (SVE)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43D2-23AB-7F45-BCAB-30388B96714E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21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partly inspired by previous MIT 6.823 and Berkeley CS252 computer architecture courses created by my collaborators and colleagues:</a:t>
            </a:r>
          </a:p>
          <a:p>
            <a:pPr lvl="1"/>
            <a:r>
              <a:rPr lang="en-US" dirty="0" err="1"/>
              <a:t>Arvind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Joel </a:t>
            </a:r>
            <a:r>
              <a:rPr lang="en-US" dirty="0" err="1"/>
              <a:t>Emer</a:t>
            </a:r>
            <a:r>
              <a:rPr lang="en-US" dirty="0"/>
              <a:t> (Intel/MIT)</a:t>
            </a:r>
          </a:p>
          <a:p>
            <a:pPr lvl="1"/>
            <a:r>
              <a:rPr lang="en-US" dirty="0"/>
              <a:t>James Hoe (CMU)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Kubiatowicz</a:t>
            </a:r>
            <a:r>
              <a:rPr lang="en-US" dirty="0"/>
              <a:t> (UCB)</a:t>
            </a:r>
          </a:p>
          <a:p>
            <a:pPr lvl="1"/>
            <a:r>
              <a:rPr lang="en-US" dirty="0"/>
              <a:t>David Patterson (UCB)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3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00004254-03-0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 r="20000"/>
          <a:stretch/>
        </p:blipFill>
        <p:spPr>
          <a:xfrm>
            <a:off x="-76200" y="685800"/>
            <a:ext cx="4675090" cy="5938440"/>
          </a:xfrm>
          <a:prstGeom prst="rect">
            <a:avLst/>
          </a:prstGeom>
        </p:spPr>
      </p:pic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292975" cy="736600"/>
          </a:xfrm>
        </p:spPr>
        <p:txBody>
          <a:bodyPr/>
          <a:lstStyle/>
          <a:p>
            <a:r>
              <a:rPr lang="en-US" altLang="ko-KR" dirty="0"/>
              <a:t>Vector Supercomputers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838200"/>
            <a:ext cx="4038600" cy="5054600"/>
          </a:xfrm>
        </p:spPr>
        <p:txBody>
          <a:bodyPr/>
          <a:lstStyle/>
          <a:p>
            <a:r>
              <a:rPr lang="en-US" altLang="ko-KR" sz="2800" dirty="0"/>
              <a:t>Epitomized by Cray-1, 1976:</a:t>
            </a:r>
          </a:p>
          <a:p>
            <a:r>
              <a:rPr lang="en-US" altLang="ko-KR" sz="2800" dirty="0"/>
              <a:t>Scalar Unit</a:t>
            </a:r>
          </a:p>
          <a:p>
            <a:pPr lvl="1"/>
            <a:r>
              <a:rPr lang="en-US" altLang="ko-KR" sz="2000" dirty="0"/>
              <a:t>Load/Store Architecture</a:t>
            </a:r>
          </a:p>
          <a:p>
            <a:r>
              <a:rPr lang="en-US" altLang="ko-KR" sz="2800" dirty="0"/>
              <a:t>Vector Extension</a:t>
            </a:r>
          </a:p>
          <a:p>
            <a:pPr lvl="1"/>
            <a:r>
              <a:rPr lang="en-US" altLang="ko-KR" sz="2000" dirty="0"/>
              <a:t>Vector Registers</a:t>
            </a:r>
          </a:p>
          <a:p>
            <a:pPr lvl="1"/>
            <a:r>
              <a:rPr lang="en-US" altLang="ko-KR" sz="2000" dirty="0"/>
              <a:t>Vector Instructions</a:t>
            </a:r>
          </a:p>
          <a:p>
            <a:r>
              <a:rPr lang="en-US" altLang="ko-KR" sz="2800" dirty="0"/>
              <a:t>Implementation</a:t>
            </a:r>
          </a:p>
          <a:p>
            <a:pPr lvl="1"/>
            <a:r>
              <a:rPr lang="en-US" altLang="ko-KR" sz="2000" dirty="0"/>
              <a:t>Hardwired Control</a:t>
            </a:r>
          </a:p>
          <a:p>
            <a:pPr lvl="1"/>
            <a:r>
              <a:rPr lang="en-US" altLang="ko-KR" sz="2000" dirty="0"/>
              <a:t>Highly Pipelined Functional Units</a:t>
            </a:r>
          </a:p>
          <a:p>
            <a:pPr lvl="1"/>
            <a:r>
              <a:rPr lang="en-US" altLang="ko-KR" sz="2000" dirty="0"/>
              <a:t>Interleaved Memory System</a:t>
            </a:r>
          </a:p>
          <a:p>
            <a:pPr lvl="1"/>
            <a:r>
              <a:rPr lang="en-US" altLang="ko-KR" sz="2000" dirty="0"/>
              <a:t>No Data Caches</a:t>
            </a:r>
          </a:p>
          <a:p>
            <a:pPr lvl="1"/>
            <a:r>
              <a:rPr lang="en-US" altLang="ko-KR" sz="2000" dirty="0"/>
              <a:t>No Virtual Memory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99A-32D5-FB4F-8136-05CDC3A78BC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48400"/>
            <a:ext cx="272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white"/>
                </a:solidFill>
                <a:latin typeface="Calibri"/>
                <a:ea typeface="ＭＳ Ｐゴシック"/>
                <a:cs typeface="Calibri"/>
              </a:rPr>
              <a:t>[©Cray Research, 1976]</a:t>
            </a:r>
          </a:p>
        </p:txBody>
      </p:sp>
    </p:spTree>
    <p:extLst>
      <p:ext uri="{BB962C8B-B14F-4D97-AF65-F5344CB8AC3E}">
        <p14:creationId xmlns:p14="http://schemas.microsoft.com/office/powerpoint/2010/main" val="156624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273"/>
          <p:cNvSpPr>
            <a:spLocks noGrp="1"/>
          </p:cNvSpPr>
          <p:nvPr>
            <p:ph type="title"/>
          </p:nvPr>
        </p:nvSpPr>
        <p:spPr>
          <a:xfrm>
            <a:off x="838200" y="25400"/>
            <a:ext cx="7292975" cy="736600"/>
          </a:xfrm>
        </p:spPr>
        <p:txBody>
          <a:bodyPr/>
          <a:lstStyle/>
          <a:p>
            <a:r>
              <a:rPr lang="en-US" altLang="ko-KR" dirty="0"/>
              <a:t>Vector Programming Model</a:t>
            </a:r>
            <a:endParaRPr lang="en-US" dirty="0"/>
          </a:p>
        </p:txBody>
      </p:sp>
      <p:sp>
        <p:nvSpPr>
          <p:cNvPr id="2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C434-AF2A-0A49-A972-634FEAE2AC28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28131" name="Group 3"/>
          <p:cNvGrpSpPr>
            <a:grpSpLocks/>
          </p:cNvGrpSpPr>
          <p:nvPr/>
        </p:nvGrpSpPr>
        <p:grpSpPr bwMode="auto">
          <a:xfrm>
            <a:off x="228600" y="2894013"/>
            <a:ext cx="8686800" cy="1677988"/>
            <a:chOff x="144" y="1967"/>
            <a:chExt cx="5472" cy="1057"/>
          </a:xfrm>
        </p:grpSpPr>
        <p:sp>
          <p:nvSpPr>
            <p:cNvPr id="1328132" name="Rectangle 4"/>
            <p:cNvSpPr>
              <a:spLocks noChangeArrowheads="1"/>
            </p:cNvSpPr>
            <p:nvPr/>
          </p:nvSpPr>
          <p:spPr bwMode="auto">
            <a:xfrm>
              <a:off x="2400" y="2640"/>
              <a:ext cx="2592" cy="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33" name="Rectangle 5"/>
            <p:cNvSpPr>
              <a:spLocks noChangeArrowheads="1"/>
            </p:cNvSpPr>
            <p:nvPr/>
          </p:nvSpPr>
          <p:spPr bwMode="auto">
            <a:xfrm>
              <a:off x="2400" y="2064"/>
              <a:ext cx="2592" cy="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34" name="Rectangle 6"/>
            <p:cNvSpPr>
              <a:spLocks noChangeArrowheads="1"/>
            </p:cNvSpPr>
            <p:nvPr/>
          </p:nvSpPr>
          <p:spPr bwMode="auto">
            <a:xfrm>
              <a:off x="2400" y="2208"/>
              <a:ext cx="2592" cy="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328135" name="Group 7"/>
            <p:cNvGrpSpPr>
              <a:grpSpLocks/>
            </p:cNvGrpSpPr>
            <p:nvPr/>
          </p:nvGrpSpPr>
          <p:grpSpPr bwMode="auto">
            <a:xfrm>
              <a:off x="2400" y="2640"/>
              <a:ext cx="2160" cy="48"/>
              <a:chOff x="1824" y="2928"/>
              <a:chExt cx="2160" cy="48"/>
            </a:xfrm>
          </p:grpSpPr>
          <p:sp>
            <p:nvSpPr>
              <p:cNvPr id="1328136" name="Rectangle 8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37" name="Rectangle 9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38" name="Rectangle 10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39" name="Rectangle 11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40" name="Rectangle 12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28141" name="Rectangle 13"/>
            <p:cNvSpPr>
              <a:spLocks noChangeArrowheads="1"/>
            </p:cNvSpPr>
            <p:nvPr/>
          </p:nvSpPr>
          <p:spPr bwMode="auto">
            <a:xfrm>
              <a:off x="4560" y="26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42" name="Rectangle 14"/>
            <p:cNvSpPr>
              <a:spLocks noChangeArrowheads="1"/>
            </p:cNvSpPr>
            <p:nvPr/>
          </p:nvSpPr>
          <p:spPr bwMode="auto">
            <a:xfrm>
              <a:off x="2400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43" name="Rectangle 15"/>
            <p:cNvSpPr>
              <a:spLocks noChangeArrowheads="1"/>
            </p:cNvSpPr>
            <p:nvPr/>
          </p:nvSpPr>
          <p:spPr bwMode="auto">
            <a:xfrm>
              <a:off x="2832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44" name="Rectangle 16"/>
            <p:cNvSpPr>
              <a:spLocks noChangeArrowheads="1"/>
            </p:cNvSpPr>
            <p:nvPr/>
          </p:nvSpPr>
          <p:spPr bwMode="auto">
            <a:xfrm>
              <a:off x="3264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45" name="Rectangle 17"/>
            <p:cNvSpPr>
              <a:spLocks noChangeArrowheads="1"/>
            </p:cNvSpPr>
            <p:nvPr/>
          </p:nvSpPr>
          <p:spPr bwMode="auto">
            <a:xfrm>
              <a:off x="3696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46" name="Rectangle 18"/>
            <p:cNvSpPr>
              <a:spLocks noChangeArrowheads="1"/>
            </p:cNvSpPr>
            <p:nvPr/>
          </p:nvSpPr>
          <p:spPr bwMode="auto">
            <a:xfrm>
              <a:off x="4128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47" name="Rectangle 19"/>
            <p:cNvSpPr>
              <a:spLocks noChangeArrowheads="1"/>
            </p:cNvSpPr>
            <p:nvPr/>
          </p:nvSpPr>
          <p:spPr bwMode="auto">
            <a:xfrm>
              <a:off x="4560" y="2208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48" name="Rectangle 20"/>
            <p:cNvSpPr>
              <a:spLocks noChangeArrowheads="1"/>
            </p:cNvSpPr>
            <p:nvPr/>
          </p:nvSpPr>
          <p:spPr bwMode="auto">
            <a:xfrm>
              <a:off x="2400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49" name="Rectangle 21"/>
            <p:cNvSpPr>
              <a:spLocks noChangeArrowheads="1"/>
            </p:cNvSpPr>
            <p:nvPr/>
          </p:nvSpPr>
          <p:spPr bwMode="auto">
            <a:xfrm>
              <a:off x="2832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50" name="Rectangle 22"/>
            <p:cNvSpPr>
              <a:spLocks noChangeArrowheads="1"/>
            </p:cNvSpPr>
            <p:nvPr/>
          </p:nvSpPr>
          <p:spPr bwMode="auto">
            <a:xfrm>
              <a:off x="3264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51" name="Rectangle 23"/>
            <p:cNvSpPr>
              <a:spLocks noChangeArrowheads="1"/>
            </p:cNvSpPr>
            <p:nvPr/>
          </p:nvSpPr>
          <p:spPr bwMode="auto">
            <a:xfrm>
              <a:off x="3696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52" name="Rectangle 24"/>
            <p:cNvSpPr>
              <a:spLocks noChangeArrowheads="1"/>
            </p:cNvSpPr>
            <p:nvPr/>
          </p:nvSpPr>
          <p:spPr bwMode="auto">
            <a:xfrm>
              <a:off x="4128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153" name="Rectangle 25"/>
            <p:cNvSpPr>
              <a:spLocks noChangeArrowheads="1"/>
            </p:cNvSpPr>
            <p:nvPr/>
          </p:nvSpPr>
          <p:spPr bwMode="auto">
            <a:xfrm>
              <a:off x="4560" y="2064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328154" name="Group 26"/>
            <p:cNvGrpSpPr>
              <a:grpSpLocks/>
            </p:cNvGrpSpPr>
            <p:nvPr/>
          </p:nvGrpSpPr>
          <p:grpSpPr bwMode="auto">
            <a:xfrm>
              <a:off x="2544" y="2112"/>
              <a:ext cx="192" cy="528"/>
              <a:chOff x="1968" y="2400"/>
              <a:chExt cx="192" cy="528"/>
            </a:xfrm>
          </p:grpSpPr>
          <p:sp>
            <p:nvSpPr>
              <p:cNvPr id="1328155" name="Oval 2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</a:pPr>
                <a:r>
                  <a:rPr lang="en-US" altLang="ko-KR" sz="2400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56" name="Line 28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57" name="Line 29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58" name="Line 30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328159" name="Group 31"/>
            <p:cNvGrpSpPr>
              <a:grpSpLocks/>
            </p:cNvGrpSpPr>
            <p:nvPr/>
          </p:nvGrpSpPr>
          <p:grpSpPr bwMode="auto">
            <a:xfrm>
              <a:off x="2976" y="2112"/>
              <a:ext cx="192" cy="528"/>
              <a:chOff x="1968" y="2400"/>
              <a:chExt cx="192" cy="528"/>
            </a:xfrm>
          </p:grpSpPr>
          <p:sp>
            <p:nvSpPr>
              <p:cNvPr id="1328160" name="Oval 32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</a:pPr>
                <a:r>
                  <a:rPr lang="en-US" altLang="ko-KR" sz="24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61" name="Line 33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62" name="Line 34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63" name="Line 35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328164" name="Group 36"/>
            <p:cNvGrpSpPr>
              <a:grpSpLocks/>
            </p:cNvGrpSpPr>
            <p:nvPr/>
          </p:nvGrpSpPr>
          <p:grpSpPr bwMode="auto">
            <a:xfrm>
              <a:off x="3408" y="2112"/>
              <a:ext cx="192" cy="528"/>
              <a:chOff x="1968" y="2400"/>
              <a:chExt cx="192" cy="528"/>
            </a:xfrm>
          </p:grpSpPr>
          <p:sp>
            <p:nvSpPr>
              <p:cNvPr id="1328165" name="Oval 3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</a:pPr>
                <a:r>
                  <a:rPr lang="en-US" altLang="ko-KR" sz="24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66" name="Line 38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67" name="Line 39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68" name="Line 40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328169" name="Group 41"/>
            <p:cNvGrpSpPr>
              <a:grpSpLocks/>
            </p:cNvGrpSpPr>
            <p:nvPr/>
          </p:nvGrpSpPr>
          <p:grpSpPr bwMode="auto">
            <a:xfrm>
              <a:off x="3840" y="2112"/>
              <a:ext cx="192" cy="528"/>
              <a:chOff x="1968" y="2400"/>
              <a:chExt cx="192" cy="528"/>
            </a:xfrm>
          </p:grpSpPr>
          <p:sp>
            <p:nvSpPr>
              <p:cNvPr id="1328170" name="Oval 42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</a:pPr>
                <a:r>
                  <a:rPr lang="en-US" altLang="ko-KR" sz="24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71" name="Line 43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72" name="Line 44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73" name="Line 45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328174" name="Group 46"/>
            <p:cNvGrpSpPr>
              <a:grpSpLocks/>
            </p:cNvGrpSpPr>
            <p:nvPr/>
          </p:nvGrpSpPr>
          <p:grpSpPr bwMode="auto">
            <a:xfrm>
              <a:off x="4272" y="2112"/>
              <a:ext cx="192" cy="528"/>
              <a:chOff x="1968" y="2400"/>
              <a:chExt cx="192" cy="528"/>
            </a:xfrm>
          </p:grpSpPr>
          <p:sp>
            <p:nvSpPr>
              <p:cNvPr id="1328175" name="Oval 4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</a:pPr>
                <a:r>
                  <a:rPr lang="en-US" altLang="ko-KR" sz="240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76" name="Line 48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77" name="Line 49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78" name="Line 50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grpSp>
          <p:nvGrpSpPr>
            <p:cNvPr id="1328179" name="Group 51"/>
            <p:cNvGrpSpPr>
              <a:grpSpLocks/>
            </p:cNvGrpSpPr>
            <p:nvPr/>
          </p:nvGrpSpPr>
          <p:grpSpPr bwMode="auto">
            <a:xfrm>
              <a:off x="4704" y="2112"/>
              <a:ext cx="192" cy="528"/>
              <a:chOff x="1968" y="2400"/>
              <a:chExt cx="192" cy="528"/>
            </a:xfrm>
          </p:grpSpPr>
          <p:sp>
            <p:nvSpPr>
              <p:cNvPr id="1328180" name="Oval 52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185" cy="19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</a:pPr>
                <a:r>
                  <a:rPr lang="en-US" altLang="ko-KR" sz="2400" dirty="0">
                    <a:solidFill>
                      <a:prstClr val="black"/>
                    </a:solidFill>
                    <a:latin typeface="Calibri"/>
                    <a:ea typeface="굴림" charset="-127"/>
                    <a:cs typeface="Calibri"/>
                  </a:rPr>
                  <a:t>+</a:t>
                </a:r>
              </a:p>
            </p:txBody>
          </p:sp>
          <p:sp>
            <p:nvSpPr>
              <p:cNvPr id="1328181" name="Line 53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48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82" name="Line 54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48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83" name="Line 55"/>
              <p:cNvSpPr>
                <a:spLocks noChangeShapeType="1"/>
              </p:cNvSpPr>
              <p:nvPr/>
            </p:nvSpPr>
            <p:spPr bwMode="auto">
              <a:xfrm>
                <a:off x="2064" y="2832"/>
                <a:ext cx="0" cy="9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28184" name="Text Box 56"/>
            <p:cNvSpPr txBox="1">
              <a:spLocks noChangeArrowheads="1"/>
            </p:cNvSpPr>
            <p:nvPr/>
          </p:nvSpPr>
          <p:spPr bwMode="auto">
            <a:xfrm>
              <a:off x="2448" y="2688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[0]</a:t>
              </a:r>
            </a:p>
          </p:txBody>
        </p:sp>
        <p:sp>
          <p:nvSpPr>
            <p:cNvPr id="1328185" name="Text Box 57"/>
            <p:cNvSpPr txBox="1">
              <a:spLocks noChangeArrowheads="1"/>
            </p:cNvSpPr>
            <p:nvPr/>
          </p:nvSpPr>
          <p:spPr bwMode="auto">
            <a:xfrm>
              <a:off x="2880" y="2688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[1]</a:t>
              </a:r>
            </a:p>
          </p:txBody>
        </p:sp>
        <p:sp>
          <p:nvSpPr>
            <p:cNvPr id="1328186" name="Text Box 58"/>
            <p:cNvSpPr txBox="1">
              <a:spLocks noChangeArrowheads="1"/>
            </p:cNvSpPr>
            <p:nvPr/>
          </p:nvSpPr>
          <p:spPr bwMode="auto">
            <a:xfrm>
              <a:off x="4416" y="2688"/>
              <a:ext cx="698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[vl-1]</a:t>
              </a:r>
            </a:p>
          </p:txBody>
        </p:sp>
        <p:sp>
          <p:nvSpPr>
            <p:cNvPr id="1328187" name="Text Box 59"/>
            <p:cNvSpPr txBox="1">
              <a:spLocks noChangeArrowheads="1"/>
            </p:cNvSpPr>
            <p:nvPr/>
          </p:nvSpPr>
          <p:spPr bwMode="auto">
            <a:xfrm>
              <a:off x="288" y="2109"/>
              <a:ext cx="1728" cy="64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Vector Arithmetic Instructions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2000" b="1" dirty="0" err="1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vadd</a:t>
              </a: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 v3,v1,v2</a:t>
              </a:r>
            </a:p>
          </p:txBody>
        </p:sp>
        <p:sp>
          <p:nvSpPr>
            <p:cNvPr id="1328188" name="Text Box 60"/>
            <p:cNvSpPr txBox="1">
              <a:spLocks noChangeArrowheads="1"/>
            </p:cNvSpPr>
            <p:nvPr/>
          </p:nvSpPr>
          <p:spPr bwMode="auto">
            <a:xfrm>
              <a:off x="2102" y="2543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v3</a:t>
              </a:r>
            </a:p>
          </p:txBody>
        </p:sp>
        <p:sp>
          <p:nvSpPr>
            <p:cNvPr id="1328189" name="Text Box 61"/>
            <p:cNvSpPr txBox="1">
              <a:spLocks noChangeArrowheads="1"/>
            </p:cNvSpPr>
            <p:nvPr/>
          </p:nvSpPr>
          <p:spPr bwMode="auto">
            <a:xfrm>
              <a:off x="2102" y="2111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v2</a:t>
              </a:r>
            </a:p>
          </p:txBody>
        </p:sp>
        <p:sp>
          <p:nvSpPr>
            <p:cNvPr id="1328190" name="Text Box 62"/>
            <p:cNvSpPr txBox="1">
              <a:spLocks noChangeArrowheads="1"/>
            </p:cNvSpPr>
            <p:nvPr/>
          </p:nvSpPr>
          <p:spPr bwMode="auto">
            <a:xfrm>
              <a:off x="2102" y="1967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v1</a:t>
              </a:r>
            </a:p>
          </p:txBody>
        </p:sp>
        <p:sp>
          <p:nvSpPr>
            <p:cNvPr id="1328191" name="AutoShape 63"/>
            <p:cNvSpPr>
              <a:spLocks noChangeArrowheads="1"/>
            </p:cNvSpPr>
            <p:nvPr/>
          </p:nvSpPr>
          <p:spPr bwMode="auto">
            <a:xfrm>
              <a:off x="144" y="2016"/>
              <a:ext cx="5472" cy="1008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28192" name="Group 64"/>
          <p:cNvGrpSpPr>
            <a:grpSpLocks/>
          </p:cNvGrpSpPr>
          <p:nvPr/>
        </p:nvGrpSpPr>
        <p:grpSpPr bwMode="auto">
          <a:xfrm>
            <a:off x="228600" y="547688"/>
            <a:ext cx="8686800" cy="2276475"/>
            <a:chOff x="144" y="489"/>
            <a:chExt cx="5472" cy="1434"/>
          </a:xfrm>
        </p:grpSpPr>
        <p:grpSp>
          <p:nvGrpSpPr>
            <p:cNvPr id="1328193" name="Group 65"/>
            <p:cNvGrpSpPr>
              <a:grpSpLocks/>
            </p:cNvGrpSpPr>
            <p:nvPr/>
          </p:nvGrpSpPr>
          <p:grpSpPr bwMode="auto">
            <a:xfrm>
              <a:off x="768" y="768"/>
              <a:ext cx="429" cy="624"/>
              <a:chOff x="864" y="912"/>
              <a:chExt cx="528" cy="768"/>
            </a:xfrm>
          </p:grpSpPr>
          <p:sp>
            <p:nvSpPr>
              <p:cNvPr id="1328194" name="Rectangle 66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95" name="Rectangle 67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96" name="Rectangle 68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97" name="Rectangle 69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98" name="Rectangle 70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199" name="Rectangle 71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00" name="Rectangle 72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01" name="Rectangle 73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02" name="Rectangle 74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03" name="Rectangle 75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04" name="Rectangle 76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05" name="Rectangle 77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06" name="Rectangle 78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07" name="Rectangle 79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08" name="Rectangle 80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09" name="Rectangle 81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28210" name="Text Box 82"/>
            <p:cNvSpPr txBox="1">
              <a:spLocks noChangeArrowheads="1"/>
            </p:cNvSpPr>
            <p:nvPr/>
          </p:nvSpPr>
          <p:spPr bwMode="auto">
            <a:xfrm>
              <a:off x="271" y="489"/>
              <a:ext cx="1403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Scalar Registers</a:t>
              </a:r>
            </a:p>
          </p:txBody>
        </p:sp>
        <p:sp>
          <p:nvSpPr>
            <p:cNvPr id="1328211" name="Text Box 83"/>
            <p:cNvSpPr txBox="1">
              <a:spLocks noChangeArrowheads="1"/>
            </p:cNvSpPr>
            <p:nvPr/>
          </p:nvSpPr>
          <p:spPr bwMode="auto">
            <a:xfrm>
              <a:off x="480" y="1247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x0</a:t>
              </a:r>
            </a:p>
          </p:txBody>
        </p:sp>
        <p:sp>
          <p:nvSpPr>
            <p:cNvPr id="1328212" name="Text Box 84"/>
            <p:cNvSpPr txBox="1">
              <a:spLocks noChangeArrowheads="1"/>
            </p:cNvSpPr>
            <p:nvPr/>
          </p:nvSpPr>
          <p:spPr bwMode="auto">
            <a:xfrm>
              <a:off x="384" y="671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x31</a:t>
              </a:r>
            </a:p>
          </p:txBody>
        </p:sp>
        <p:sp>
          <p:nvSpPr>
            <p:cNvPr id="1328213" name="Text Box 85"/>
            <p:cNvSpPr txBox="1">
              <a:spLocks noChangeArrowheads="1"/>
            </p:cNvSpPr>
            <p:nvPr/>
          </p:nvSpPr>
          <p:spPr bwMode="auto">
            <a:xfrm>
              <a:off x="3006" y="489"/>
              <a:ext cx="1438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Vector Registers</a:t>
              </a:r>
            </a:p>
          </p:txBody>
        </p:sp>
        <p:sp>
          <p:nvSpPr>
            <p:cNvPr id="1328214" name="Text Box 86"/>
            <p:cNvSpPr txBox="1">
              <a:spLocks noChangeArrowheads="1"/>
            </p:cNvSpPr>
            <p:nvPr/>
          </p:nvSpPr>
          <p:spPr bwMode="auto">
            <a:xfrm>
              <a:off x="1488" y="1247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v0</a:t>
              </a:r>
            </a:p>
          </p:txBody>
        </p:sp>
        <p:sp>
          <p:nvSpPr>
            <p:cNvPr id="1328215" name="Text Box 87"/>
            <p:cNvSpPr txBox="1">
              <a:spLocks noChangeArrowheads="1"/>
            </p:cNvSpPr>
            <p:nvPr/>
          </p:nvSpPr>
          <p:spPr bwMode="auto">
            <a:xfrm>
              <a:off x="1424" y="671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v31</a:t>
              </a:r>
            </a:p>
          </p:txBody>
        </p:sp>
        <p:grpSp>
          <p:nvGrpSpPr>
            <p:cNvPr id="1328216" name="Group 88"/>
            <p:cNvGrpSpPr>
              <a:grpSpLocks/>
            </p:cNvGrpSpPr>
            <p:nvPr/>
          </p:nvGrpSpPr>
          <p:grpSpPr bwMode="auto">
            <a:xfrm>
              <a:off x="1776" y="768"/>
              <a:ext cx="429" cy="624"/>
              <a:chOff x="864" y="912"/>
              <a:chExt cx="528" cy="768"/>
            </a:xfrm>
          </p:grpSpPr>
          <p:sp>
            <p:nvSpPr>
              <p:cNvPr id="1328217" name="Rectangle 89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18" name="Rectangle 90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19" name="Rectangle 91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20" name="Rectangle 92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21" name="Rectangle 93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22" name="Rectangle 94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23" name="Rectangle 95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24" name="Rectangle 96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25" name="Rectangle 97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26" name="Rectangle 98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27" name="Rectangle 99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28" name="Rectangle 100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29" name="Rectangle 101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30" name="Rectangle 102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31" name="Rectangle 103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32" name="Rectangle 104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28233" name="Text Box 105"/>
            <p:cNvSpPr txBox="1">
              <a:spLocks noChangeArrowheads="1"/>
            </p:cNvSpPr>
            <p:nvPr/>
          </p:nvSpPr>
          <p:spPr bwMode="auto">
            <a:xfrm>
              <a:off x="1809" y="1343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[0]</a:t>
              </a:r>
            </a:p>
          </p:txBody>
        </p:sp>
        <p:grpSp>
          <p:nvGrpSpPr>
            <p:cNvPr id="1328234" name="Group 106"/>
            <p:cNvGrpSpPr>
              <a:grpSpLocks/>
            </p:cNvGrpSpPr>
            <p:nvPr/>
          </p:nvGrpSpPr>
          <p:grpSpPr bwMode="auto">
            <a:xfrm>
              <a:off x="2208" y="768"/>
              <a:ext cx="429" cy="624"/>
              <a:chOff x="864" y="912"/>
              <a:chExt cx="528" cy="768"/>
            </a:xfrm>
          </p:grpSpPr>
          <p:sp>
            <p:nvSpPr>
              <p:cNvPr id="1328235" name="Rectangle 107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36" name="Rectangle 108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37" name="Rectangle 109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38" name="Rectangle 110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39" name="Rectangle 111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40" name="Rectangle 112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41" name="Rectangle 113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42" name="Rectangle 114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43" name="Rectangle 115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44" name="Rectangle 116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45" name="Rectangle 117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46" name="Rectangle 118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47" name="Rectangle 119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48" name="Rectangle 120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49" name="Rectangle 121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50" name="Rectangle 122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28251" name="Text Box 123"/>
            <p:cNvSpPr txBox="1">
              <a:spLocks noChangeArrowheads="1"/>
            </p:cNvSpPr>
            <p:nvPr/>
          </p:nvSpPr>
          <p:spPr bwMode="auto">
            <a:xfrm>
              <a:off x="2241" y="1343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[1]</a:t>
              </a:r>
            </a:p>
          </p:txBody>
        </p:sp>
        <p:grpSp>
          <p:nvGrpSpPr>
            <p:cNvPr id="1328252" name="Group 124"/>
            <p:cNvGrpSpPr>
              <a:grpSpLocks/>
            </p:cNvGrpSpPr>
            <p:nvPr/>
          </p:nvGrpSpPr>
          <p:grpSpPr bwMode="auto">
            <a:xfrm>
              <a:off x="2640" y="768"/>
              <a:ext cx="429" cy="624"/>
              <a:chOff x="864" y="912"/>
              <a:chExt cx="528" cy="768"/>
            </a:xfrm>
          </p:grpSpPr>
          <p:sp>
            <p:nvSpPr>
              <p:cNvPr id="1328253" name="Rectangle 125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54" name="Rectangle 126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55" name="Rectangle 127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56" name="Rectangle 128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57" name="Rectangle 12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58" name="Rectangle 130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59" name="Rectangle 131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60" name="Rectangle 132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61" name="Rectangle 133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62" name="Rectangle 134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63" name="Rectangle 135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64" name="Rectangle 136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65" name="Rectangle 137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66" name="Rectangle 138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67" name="Rectangle 139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68" name="Rectangle 140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28269" name="Text Box 141"/>
            <p:cNvSpPr txBox="1">
              <a:spLocks noChangeArrowheads="1"/>
            </p:cNvSpPr>
            <p:nvPr/>
          </p:nvSpPr>
          <p:spPr bwMode="auto">
            <a:xfrm>
              <a:off x="2673" y="1343"/>
              <a:ext cx="407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[2]</a:t>
              </a:r>
            </a:p>
          </p:txBody>
        </p:sp>
        <p:grpSp>
          <p:nvGrpSpPr>
            <p:cNvPr id="1328270" name="Group 142"/>
            <p:cNvGrpSpPr>
              <a:grpSpLocks/>
            </p:cNvGrpSpPr>
            <p:nvPr/>
          </p:nvGrpSpPr>
          <p:grpSpPr bwMode="auto">
            <a:xfrm>
              <a:off x="3072" y="768"/>
              <a:ext cx="429" cy="624"/>
              <a:chOff x="864" y="912"/>
              <a:chExt cx="528" cy="768"/>
            </a:xfrm>
          </p:grpSpPr>
          <p:sp>
            <p:nvSpPr>
              <p:cNvPr id="1328271" name="Rectangle 143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72" name="Rectangle 144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73" name="Rectangle 145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74" name="Rectangle 146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75" name="Rectangle 14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76" name="Rectangle 148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77" name="Rectangle 149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78" name="Rectangle 150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79" name="Rectangle 151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80" name="Rectangle 152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81" name="Rectangle 153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82" name="Rectangle 154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83" name="Rectangle 155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84" name="Rectangle 156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85" name="Rectangle 157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86" name="Rectangle 158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28287" name="Text Box 159"/>
            <p:cNvSpPr txBox="1">
              <a:spLocks noChangeArrowheads="1"/>
            </p:cNvSpPr>
            <p:nvPr/>
          </p:nvSpPr>
          <p:spPr bwMode="auto">
            <a:xfrm>
              <a:off x="3228" y="1344"/>
              <a:ext cx="116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ko-KR" altLang="en-US" sz="2000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328288" name="Group 160"/>
            <p:cNvGrpSpPr>
              <a:grpSpLocks/>
            </p:cNvGrpSpPr>
            <p:nvPr/>
          </p:nvGrpSpPr>
          <p:grpSpPr bwMode="auto">
            <a:xfrm>
              <a:off x="3504" y="768"/>
              <a:ext cx="429" cy="624"/>
              <a:chOff x="864" y="912"/>
              <a:chExt cx="528" cy="768"/>
            </a:xfrm>
          </p:grpSpPr>
          <p:sp>
            <p:nvSpPr>
              <p:cNvPr id="1328289" name="Rectangle 161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90" name="Rectangle 162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91" name="Rectangle 163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92" name="Rectangle 164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93" name="Rectangle 165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94" name="Rectangle 166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95" name="Rectangle 167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96" name="Rectangle 168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97" name="Rectangle 169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98" name="Rectangle 170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299" name="Rectangle 171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00" name="Rectangle 17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01" name="Rectangle 173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02" name="Rectangle 174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03" name="Rectangle 175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04" name="Rectangle 176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28305" name="Text Box 177"/>
            <p:cNvSpPr txBox="1">
              <a:spLocks noChangeArrowheads="1"/>
            </p:cNvSpPr>
            <p:nvPr/>
          </p:nvSpPr>
          <p:spPr bwMode="auto">
            <a:xfrm>
              <a:off x="3660" y="1344"/>
              <a:ext cx="116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ko-KR" altLang="en-US" sz="2000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328306" name="Group 178"/>
            <p:cNvGrpSpPr>
              <a:grpSpLocks/>
            </p:cNvGrpSpPr>
            <p:nvPr/>
          </p:nvGrpSpPr>
          <p:grpSpPr bwMode="auto">
            <a:xfrm>
              <a:off x="3936" y="768"/>
              <a:ext cx="429" cy="624"/>
              <a:chOff x="864" y="912"/>
              <a:chExt cx="528" cy="768"/>
            </a:xfrm>
          </p:grpSpPr>
          <p:sp>
            <p:nvSpPr>
              <p:cNvPr id="1328307" name="Rectangle 179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08" name="Rectangle 180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09" name="Rectangle 181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10" name="Rectangle 182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11" name="Rectangle 183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12" name="Rectangle 184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13" name="Rectangle 185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14" name="Rectangle 186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15" name="Rectangle 187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16" name="Rectangle 188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17" name="Rectangle 189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18" name="Rectangle 190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19" name="Rectangle 191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20" name="Rectangle 192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21" name="Rectangle 193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22" name="Rectangle 194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28323" name="Text Box 195"/>
            <p:cNvSpPr txBox="1">
              <a:spLocks noChangeArrowheads="1"/>
            </p:cNvSpPr>
            <p:nvPr/>
          </p:nvSpPr>
          <p:spPr bwMode="auto">
            <a:xfrm>
              <a:off x="4092" y="1344"/>
              <a:ext cx="116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ko-KR" altLang="en-US" sz="2000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328324" name="Group 196"/>
            <p:cNvGrpSpPr>
              <a:grpSpLocks/>
            </p:cNvGrpSpPr>
            <p:nvPr/>
          </p:nvGrpSpPr>
          <p:grpSpPr bwMode="auto">
            <a:xfrm>
              <a:off x="4368" y="768"/>
              <a:ext cx="429" cy="624"/>
              <a:chOff x="864" y="912"/>
              <a:chExt cx="528" cy="768"/>
            </a:xfrm>
          </p:grpSpPr>
          <p:sp>
            <p:nvSpPr>
              <p:cNvPr id="1328325" name="Rectangle 197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26" name="Rectangle 198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27" name="Rectangle 199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28" name="Rectangle 200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29" name="Rectangle 201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30" name="Rectangle 202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31" name="Rectangle 203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32" name="Rectangle 204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33" name="Rectangle 205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34" name="Rectangle 206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35" name="Rectangle 207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36" name="Rectangle 208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37" name="Rectangle 209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38" name="Rectangle 210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39" name="Rectangle 211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40" name="Rectangle 212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28341" name="Text Box 213"/>
            <p:cNvSpPr txBox="1">
              <a:spLocks noChangeArrowheads="1"/>
            </p:cNvSpPr>
            <p:nvPr/>
          </p:nvSpPr>
          <p:spPr bwMode="auto">
            <a:xfrm>
              <a:off x="4524" y="1344"/>
              <a:ext cx="116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ko-KR" altLang="en-US" sz="2000">
                <a:solidFill>
                  <a:prstClr val="black"/>
                </a:solidFill>
                <a:latin typeface="Verdana" charset="0"/>
                <a:ea typeface="굴림" charset="-127"/>
                <a:cs typeface="굴림" charset="-127"/>
              </a:endParaRPr>
            </a:p>
          </p:txBody>
        </p:sp>
        <p:grpSp>
          <p:nvGrpSpPr>
            <p:cNvPr id="1328342" name="Group 214"/>
            <p:cNvGrpSpPr>
              <a:grpSpLocks/>
            </p:cNvGrpSpPr>
            <p:nvPr/>
          </p:nvGrpSpPr>
          <p:grpSpPr bwMode="auto">
            <a:xfrm>
              <a:off x="4800" y="768"/>
              <a:ext cx="429" cy="624"/>
              <a:chOff x="864" y="912"/>
              <a:chExt cx="528" cy="768"/>
            </a:xfrm>
          </p:grpSpPr>
          <p:sp>
            <p:nvSpPr>
              <p:cNvPr id="1328343" name="Rectangle 215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44" name="Rectangle 216"/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45" name="Rectangle 217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46" name="Rectangle 218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47" name="Rectangle 21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48" name="Rectangle 220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49" name="Rectangle 221"/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50" name="Rectangle 222"/>
              <p:cNvSpPr>
                <a:spLocks noChangeArrowheads="1"/>
              </p:cNvSpPr>
              <p:nvPr/>
            </p:nvSpPr>
            <p:spPr bwMode="auto">
              <a:xfrm>
                <a:off x="864" y="124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51" name="Rectangle 223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52" name="Rectangle 224"/>
              <p:cNvSpPr>
                <a:spLocks noChangeArrowheads="1"/>
              </p:cNvSpPr>
              <p:nvPr/>
            </p:nvSpPr>
            <p:spPr bwMode="auto">
              <a:xfrm>
                <a:off x="864" y="134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53" name="Rectangle 225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54" name="Rectangle 226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55" name="Rectangle 227"/>
              <p:cNvSpPr>
                <a:spLocks noChangeArrowheads="1"/>
              </p:cNvSpPr>
              <p:nvPr/>
            </p:nvSpPr>
            <p:spPr bwMode="auto">
              <a:xfrm>
                <a:off x="864" y="1488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56" name="Rectangle 228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57" name="Rectangle 229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8358" name="Rectangle 230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528" cy="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328359" name="Text Box 231"/>
            <p:cNvSpPr txBox="1">
              <a:spLocks noChangeArrowheads="1"/>
            </p:cNvSpPr>
            <p:nvPr/>
          </p:nvSpPr>
          <p:spPr bwMode="auto">
            <a:xfrm>
              <a:off x="4435" y="1343"/>
              <a:ext cx="989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[VLMAX-1]</a:t>
              </a:r>
            </a:p>
          </p:txBody>
        </p:sp>
        <p:sp>
          <p:nvSpPr>
            <p:cNvPr id="1328360" name="Rectangle 232"/>
            <p:cNvSpPr>
              <a:spLocks noChangeArrowheads="1"/>
            </p:cNvSpPr>
            <p:nvPr/>
          </p:nvSpPr>
          <p:spPr bwMode="auto">
            <a:xfrm>
              <a:off x="3984" y="1728"/>
              <a:ext cx="720" cy="1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ko-KR" sz="2000" b="1" dirty="0" err="1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vl</a:t>
              </a:r>
              <a:endParaRPr lang="en-US" altLang="ko-KR" sz="2000" b="1" dirty="0">
                <a:solidFill>
                  <a:prstClr val="black"/>
                </a:solidFill>
                <a:latin typeface="Courier New"/>
                <a:ea typeface="굴림" charset="-127"/>
                <a:cs typeface="Courier New"/>
              </a:endParaRPr>
            </a:p>
          </p:txBody>
        </p:sp>
        <p:sp>
          <p:nvSpPr>
            <p:cNvPr id="1328361" name="AutoShape 233"/>
            <p:cNvSpPr>
              <a:spLocks noChangeArrowheads="1"/>
            </p:cNvSpPr>
            <p:nvPr/>
          </p:nvSpPr>
          <p:spPr bwMode="auto">
            <a:xfrm>
              <a:off x="144" y="528"/>
              <a:ext cx="5472" cy="1392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62" name="Text Box 234"/>
            <p:cNvSpPr txBox="1">
              <a:spLocks noChangeArrowheads="1"/>
            </p:cNvSpPr>
            <p:nvPr/>
          </p:nvSpPr>
          <p:spPr bwMode="auto">
            <a:xfrm>
              <a:off x="2064" y="1632"/>
              <a:ext cx="1945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4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Vector Length Register</a:t>
              </a:r>
            </a:p>
          </p:txBody>
        </p:sp>
      </p:grpSp>
      <p:grpSp>
        <p:nvGrpSpPr>
          <p:cNvPr id="1328363" name="Group 235"/>
          <p:cNvGrpSpPr>
            <a:grpSpLocks/>
          </p:cNvGrpSpPr>
          <p:nvPr/>
        </p:nvGrpSpPr>
        <p:grpSpPr bwMode="auto">
          <a:xfrm>
            <a:off x="228600" y="4597401"/>
            <a:ext cx="8686800" cy="1897063"/>
            <a:chOff x="144" y="3040"/>
            <a:chExt cx="5472" cy="1195"/>
          </a:xfrm>
        </p:grpSpPr>
        <p:sp>
          <p:nvSpPr>
            <p:cNvPr id="1328364" name="Rectangle 236"/>
            <p:cNvSpPr>
              <a:spLocks noChangeArrowheads="1"/>
            </p:cNvSpPr>
            <p:nvPr/>
          </p:nvSpPr>
          <p:spPr bwMode="auto">
            <a:xfrm>
              <a:off x="2784" y="3360"/>
              <a:ext cx="2592" cy="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65" name="Rectangle 237"/>
            <p:cNvSpPr>
              <a:spLocks noChangeArrowheads="1"/>
            </p:cNvSpPr>
            <p:nvPr/>
          </p:nvSpPr>
          <p:spPr bwMode="auto">
            <a:xfrm>
              <a:off x="2784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66" name="Rectangle 238"/>
            <p:cNvSpPr>
              <a:spLocks noChangeArrowheads="1"/>
            </p:cNvSpPr>
            <p:nvPr/>
          </p:nvSpPr>
          <p:spPr bwMode="auto">
            <a:xfrm>
              <a:off x="3216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67" name="Rectangle 239"/>
            <p:cNvSpPr>
              <a:spLocks noChangeArrowheads="1"/>
            </p:cNvSpPr>
            <p:nvPr/>
          </p:nvSpPr>
          <p:spPr bwMode="auto">
            <a:xfrm>
              <a:off x="3648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68" name="Rectangle 240"/>
            <p:cNvSpPr>
              <a:spLocks noChangeArrowheads="1"/>
            </p:cNvSpPr>
            <p:nvPr/>
          </p:nvSpPr>
          <p:spPr bwMode="auto">
            <a:xfrm>
              <a:off x="4080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69" name="Rectangle 241"/>
            <p:cNvSpPr>
              <a:spLocks noChangeArrowheads="1"/>
            </p:cNvSpPr>
            <p:nvPr/>
          </p:nvSpPr>
          <p:spPr bwMode="auto">
            <a:xfrm>
              <a:off x="4512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70" name="Rectangle 242"/>
            <p:cNvSpPr>
              <a:spLocks noChangeArrowheads="1"/>
            </p:cNvSpPr>
            <p:nvPr/>
          </p:nvSpPr>
          <p:spPr bwMode="auto">
            <a:xfrm>
              <a:off x="4944" y="336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71" name="Rectangle 243"/>
            <p:cNvSpPr>
              <a:spLocks noChangeArrowheads="1"/>
            </p:cNvSpPr>
            <p:nvPr/>
          </p:nvSpPr>
          <p:spPr bwMode="auto">
            <a:xfrm>
              <a:off x="624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72" name="Rectangle 244"/>
            <p:cNvSpPr>
              <a:spLocks noChangeArrowheads="1"/>
            </p:cNvSpPr>
            <p:nvPr/>
          </p:nvSpPr>
          <p:spPr bwMode="auto">
            <a:xfrm>
              <a:off x="1056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73" name="Rectangle 245"/>
            <p:cNvSpPr>
              <a:spLocks noChangeArrowheads="1"/>
            </p:cNvSpPr>
            <p:nvPr/>
          </p:nvSpPr>
          <p:spPr bwMode="auto">
            <a:xfrm>
              <a:off x="1488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74" name="Rectangle 246"/>
            <p:cNvSpPr>
              <a:spLocks noChangeArrowheads="1"/>
            </p:cNvSpPr>
            <p:nvPr/>
          </p:nvSpPr>
          <p:spPr bwMode="auto">
            <a:xfrm>
              <a:off x="1920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75" name="Rectangle 247"/>
            <p:cNvSpPr>
              <a:spLocks noChangeArrowheads="1"/>
            </p:cNvSpPr>
            <p:nvPr/>
          </p:nvSpPr>
          <p:spPr bwMode="auto">
            <a:xfrm>
              <a:off x="2352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76" name="Rectangle 248"/>
            <p:cNvSpPr>
              <a:spLocks noChangeArrowheads="1"/>
            </p:cNvSpPr>
            <p:nvPr/>
          </p:nvSpPr>
          <p:spPr bwMode="auto">
            <a:xfrm>
              <a:off x="2784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77" name="Rectangle 249"/>
            <p:cNvSpPr>
              <a:spLocks noChangeArrowheads="1"/>
            </p:cNvSpPr>
            <p:nvPr/>
          </p:nvSpPr>
          <p:spPr bwMode="auto">
            <a:xfrm>
              <a:off x="3216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78" name="Rectangle 250"/>
            <p:cNvSpPr>
              <a:spLocks noChangeArrowheads="1"/>
            </p:cNvSpPr>
            <p:nvPr/>
          </p:nvSpPr>
          <p:spPr bwMode="auto">
            <a:xfrm>
              <a:off x="3648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79" name="Rectangle 251"/>
            <p:cNvSpPr>
              <a:spLocks noChangeArrowheads="1"/>
            </p:cNvSpPr>
            <p:nvPr/>
          </p:nvSpPr>
          <p:spPr bwMode="auto">
            <a:xfrm>
              <a:off x="4080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80" name="Rectangle 252"/>
            <p:cNvSpPr>
              <a:spLocks noChangeArrowheads="1"/>
            </p:cNvSpPr>
            <p:nvPr/>
          </p:nvSpPr>
          <p:spPr bwMode="auto">
            <a:xfrm>
              <a:off x="4512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81" name="Rectangle 253"/>
            <p:cNvSpPr>
              <a:spLocks noChangeArrowheads="1"/>
            </p:cNvSpPr>
            <p:nvPr/>
          </p:nvSpPr>
          <p:spPr bwMode="auto">
            <a:xfrm>
              <a:off x="4944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82" name="Line 254"/>
            <p:cNvSpPr>
              <a:spLocks noChangeShapeType="1"/>
            </p:cNvSpPr>
            <p:nvPr/>
          </p:nvSpPr>
          <p:spPr bwMode="auto">
            <a:xfrm flipV="1">
              <a:off x="864" y="3408"/>
              <a:ext cx="2160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83" name="Line 255"/>
            <p:cNvSpPr>
              <a:spLocks noChangeShapeType="1"/>
            </p:cNvSpPr>
            <p:nvPr/>
          </p:nvSpPr>
          <p:spPr bwMode="auto">
            <a:xfrm flipV="1">
              <a:off x="1728" y="3408"/>
              <a:ext cx="1680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84" name="Line 256"/>
            <p:cNvSpPr>
              <a:spLocks noChangeShapeType="1"/>
            </p:cNvSpPr>
            <p:nvPr/>
          </p:nvSpPr>
          <p:spPr bwMode="auto">
            <a:xfrm flipV="1">
              <a:off x="2592" y="3408"/>
              <a:ext cx="1296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85" name="Line 257"/>
            <p:cNvSpPr>
              <a:spLocks noChangeShapeType="1"/>
            </p:cNvSpPr>
            <p:nvPr/>
          </p:nvSpPr>
          <p:spPr bwMode="auto">
            <a:xfrm flipV="1">
              <a:off x="3408" y="3408"/>
              <a:ext cx="864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86" name="Line 258"/>
            <p:cNvSpPr>
              <a:spLocks noChangeShapeType="1"/>
            </p:cNvSpPr>
            <p:nvPr/>
          </p:nvSpPr>
          <p:spPr bwMode="auto">
            <a:xfrm flipV="1">
              <a:off x="4272" y="3408"/>
              <a:ext cx="432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87" name="Line 259"/>
            <p:cNvSpPr>
              <a:spLocks noChangeShapeType="1"/>
            </p:cNvSpPr>
            <p:nvPr/>
          </p:nvSpPr>
          <p:spPr bwMode="auto">
            <a:xfrm flipV="1">
              <a:off x="5136" y="3408"/>
              <a:ext cx="0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88" name="Text Box 260"/>
            <p:cNvSpPr txBox="1">
              <a:spLocks noChangeArrowheads="1"/>
            </p:cNvSpPr>
            <p:nvPr/>
          </p:nvSpPr>
          <p:spPr bwMode="auto">
            <a:xfrm>
              <a:off x="2486" y="3215"/>
              <a:ext cx="310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v1</a:t>
              </a:r>
            </a:p>
          </p:txBody>
        </p:sp>
        <p:sp>
          <p:nvSpPr>
            <p:cNvPr id="1328389" name="Text Box 261"/>
            <p:cNvSpPr txBox="1">
              <a:spLocks noChangeArrowheads="1"/>
            </p:cNvSpPr>
            <p:nvPr/>
          </p:nvSpPr>
          <p:spPr bwMode="auto">
            <a:xfrm>
              <a:off x="240" y="3040"/>
              <a:ext cx="1680" cy="64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Vector Load and Store Instructions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2000" b="1" dirty="0" err="1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vls</a:t>
              </a: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 v1,(x1),x2</a:t>
              </a:r>
            </a:p>
          </p:txBody>
        </p:sp>
        <p:sp>
          <p:nvSpPr>
            <p:cNvPr id="1328390" name="Line 262"/>
            <p:cNvSpPr>
              <a:spLocks noChangeShapeType="1"/>
            </p:cNvSpPr>
            <p:nvPr/>
          </p:nvSpPr>
          <p:spPr bwMode="auto">
            <a:xfrm flipV="1">
              <a:off x="624" y="3888"/>
              <a:ext cx="0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91" name="Text Box 263"/>
            <p:cNvSpPr txBox="1">
              <a:spLocks noChangeArrowheads="1"/>
            </p:cNvSpPr>
            <p:nvPr/>
          </p:nvSpPr>
          <p:spPr bwMode="auto">
            <a:xfrm>
              <a:off x="313" y="3983"/>
              <a:ext cx="696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Base, </a:t>
              </a: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x1</a:t>
              </a:r>
            </a:p>
          </p:txBody>
        </p:sp>
        <p:sp>
          <p:nvSpPr>
            <p:cNvPr id="1328392" name="Line 264"/>
            <p:cNvSpPr>
              <a:spLocks noChangeShapeType="1"/>
            </p:cNvSpPr>
            <p:nvPr/>
          </p:nvSpPr>
          <p:spPr bwMode="auto">
            <a:xfrm>
              <a:off x="1488" y="3936"/>
              <a:ext cx="0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93" name="Line 265"/>
            <p:cNvSpPr>
              <a:spLocks noChangeShapeType="1"/>
            </p:cNvSpPr>
            <p:nvPr/>
          </p:nvSpPr>
          <p:spPr bwMode="auto">
            <a:xfrm>
              <a:off x="2352" y="3936"/>
              <a:ext cx="0" cy="1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94" name="Line 266"/>
            <p:cNvSpPr>
              <a:spLocks noChangeShapeType="1"/>
            </p:cNvSpPr>
            <p:nvPr/>
          </p:nvSpPr>
          <p:spPr bwMode="auto">
            <a:xfrm>
              <a:off x="1488" y="3984"/>
              <a:ext cx="86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95" name="Text Box 267"/>
            <p:cNvSpPr txBox="1">
              <a:spLocks noChangeArrowheads="1"/>
            </p:cNvSpPr>
            <p:nvPr/>
          </p:nvSpPr>
          <p:spPr bwMode="auto">
            <a:xfrm>
              <a:off x="1501" y="3983"/>
              <a:ext cx="774" cy="25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2000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Stride, </a:t>
              </a:r>
              <a:r>
                <a:rPr lang="en-US" altLang="ko-KR" sz="2000" b="1" dirty="0">
                  <a:solidFill>
                    <a:prstClr val="black"/>
                  </a:solidFill>
                  <a:latin typeface="Courier New"/>
                  <a:ea typeface="굴림" charset="-127"/>
                  <a:cs typeface="Courier New"/>
                </a:rPr>
                <a:t>x2</a:t>
              </a:r>
            </a:p>
          </p:txBody>
        </p:sp>
        <p:sp>
          <p:nvSpPr>
            <p:cNvPr id="1328396" name="AutoShape 268"/>
            <p:cNvSpPr>
              <a:spLocks noChangeArrowheads="1"/>
            </p:cNvSpPr>
            <p:nvPr/>
          </p:nvSpPr>
          <p:spPr bwMode="auto">
            <a:xfrm>
              <a:off x="144" y="3072"/>
              <a:ext cx="5472" cy="1152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97" name="Text Box 269"/>
            <p:cNvSpPr txBox="1">
              <a:spLocks noChangeArrowheads="1"/>
            </p:cNvSpPr>
            <p:nvPr/>
          </p:nvSpPr>
          <p:spPr bwMode="auto">
            <a:xfrm>
              <a:off x="3442" y="3887"/>
              <a:ext cx="650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Memory</a:t>
              </a:r>
            </a:p>
          </p:txBody>
        </p:sp>
        <p:sp>
          <p:nvSpPr>
            <p:cNvPr id="1328398" name="Rectangle 270"/>
            <p:cNvSpPr>
              <a:spLocks noChangeArrowheads="1"/>
            </p:cNvSpPr>
            <p:nvPr/>
          </p:nvSpPr>
          <p:spPr bwMode="auto">
            <a:xfrm>
              <a:off x="192" y="3840"/>
              <a:ext cx="432" cy="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28399" name="Text Box 271"/>
            <p:cNvSpPr txBox="1">
              <a:spLocks noChangeArrowheads="1"/>
            </p:cNvSpPr>
            <p:nvPr/>
          </p:nvSpPr>
          <p:spPr bwMode="auto">
            <a:xfrm>
              <a:off x="3408" y="3120"/>
              <a:ext cx="1051" cy="23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 i="1" dirty="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Vector 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36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Code Example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87F9-B113-7C46-85DD-8A6DD11DC085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330179" name="Group 3"/>
          <p:cNvGrpSpPr>
            <a:grpSpLocks/>
          </p:cNvGrpSpPr>
          <p:nvPr/>
        </p:nvGrpSpPr>
        <p:grpSpPr bwMode="auto">
          <a:xfrm>
            <a:off x="3352800" y="1600200"/>
            <a:ext cx="2743200" cy="4038600"/>
            <a:chOff x="2112" y="1008"/>
            <a:chExt cx="1728" cy="2544"/>
          </a:xfrm>
        </p:grpSpPr>
        <p:sp>
          <p:nvSpPr>
            <p:cNvPr id="1330180" name="Rectangle 4"/>
            <p:cNvSpPr>
              <a:spLocks noChangeArrowheads="1"/>
            </p:cNvSpPr>
            <p:nvPr/>
          </p:nvSpPr>
          <p:spPr bwMode="auto">
            <a:xfrm>
              <a:off x="2112" y="1008"/>
              <a:ext cx="1728" cy="25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0181" name="Text Box 5"/>
            <p:cNvSpPr txBox="1">
              <a:spLocks noChangeArrowheads="1"/>
            </p:cNvSpPr>
            <p:nvPr/>
          </p:nvSpPr>
          <p:spPr bwMode="auto">
            <a:xfrm>
              <a:off x="2112" y="1213"/>
              <a:ext cx="1600" cy="21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# Scalar Code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li x4, 64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loop: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fld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f1, 0(x1)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fld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f2, 0(x2)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fadd.d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f3,f1,f2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fsd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f3, 0(x3)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addi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x1, x1, 8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addi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x2, x2, 8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addi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x3, x3, 8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subi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x4, x4, 1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bnez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x4, loop</a:t>
              </a:r>
            </a:p>
          </p:txBody>
        </p:sp>
      </p:grpSp>
      <p:grpSp>
        <p:nvGrpSpPr>
          <p:cNvPr id="1330182" name="Group 6"/>
          <p:cNvGrpSpPr>
            <a:grpSpLocks/>
          </p:cNvGrpSpPr>
          <p:nvPr/>
        </p:nvGrpSpPr>
        <p:grpSpPr bwMode="auto">
          <a:xfrm>
            <a:off x="6019800" y="1600200"/>
            <a:ext cx="2743200" cy="4038600"/>
            <a:chOff x="3792" y="1008"/>
            <a:chExt cx="1728" cy="2544"/>
          </a:xfrm>
        </p:grpSpPr>
        <p:sp>
          <p:nvSpPr>
            <p:cNvPr id="1330183" name="Rectangle 7"/>
            <p:cNvSpPr>
              <a:spLocks noChangeArrowheads="1"/>
            </p:cNvSpPr>
            <p:nvPr/>
          </p:nvSpPr>
          <p:spPr bwMode="auto">
            <a:xfrm>
              <a:off x="3840" y="1008"/>
              <a:ext cx="1680" cy="25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0184" name="Text Box 8"/>
            <p:cNvSpPr txBox="1">
              <a:spLocks noChangeArrowheads="1"/>
            </p:cNvSpPr>
            <p:nvPr/>
          </p:nvSpPr>
          <p:spPr bwMode="auto">
            <a:xfrm>
              <a:off x="3792" y="1026"/>
              <a:ext cx="1425" cy="12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# Vector Code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li x4, 64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vsetvl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x4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vld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v1, (x1)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vld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v2, (x2)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vadd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v3,v1,v2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vst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v3, (x3)</a:t>
              </a:r>
            </a:p>
          </p:txBody>
        </p:sp>
      </p:grpSp>
      <p:grpSp>
        <p:nvGrpSpPr>
          <p:cNvPr id="1330185" name="Group 9"/>
          <p:cNvGrpSpPr>
            <a:grpSpLocks/>
          </p:cNvGrpSpPr>
          <p:nvPr/>
        </p:nvGrpSpPr>
        <p:grpSpPr bwMode="auto">
          <a:xfrm>
            <a:off x="381000" y="1600200"/>
            <a:ext cx="3065463" cy="4038600"/>
            <a:chOff x="240" y="1008"/>
            <a:chExt cx="1931" cy="2544"/>
          </a:xfrm>
        </p:grpSpPr>
        <p:sp>
          <p:nvSpPr>
            <p:cNvPr id="1330186" name="Rectangle 10"/>
            <p:cNvSpPr>
              <a:spLocks noChangeArrowheads="1"/>
            </p:cNvSpPr>
            <p:nvPr/>
          </p:nvSpPr>
          <p:spPr bwMode="auto">
            <a:xfrm>
              <a:off x="240" y="1008"/>
              <a:ext cx="1872" cy="254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0187" name="Text Box 11"/>
            <p:cNvSpPr txBox="1">
              <a:spLocks noChangeArrowheads="1"/>
            </p:cNvSpPr>
            <p:nvPr/>
          </p:nvSpPr>
          <p:spPr bwMode="auto">
            <a:xfrm>
              <a:off x="240" y="1104"/>
              <a:ext cx="1931" cy="5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# C code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for (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=0;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&lt;64; 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++)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  C[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] = A[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] + B[</a:t>
              </a:r>
              <a:r>
                <a:rPr lang="en-US" altLang="ko-KR" sz="1800" b="1" dirty="0" err="1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  <a:r>
                <a:rPr lang="en-US" altLang="ko-KR" sz="1800" b="1" dirty="0">
                  <a:solidFill>
                    <a:prstClr val="black"/>
                  </a:solidFill>
                  <a:latin typeface="Courier New" charset="0"/>
                  <a:ea typeface="굴림" charset="-127"/>
                  <a:cs typeface="굴림" charset="-127"/>
                </a:rPr>
                <a:t>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65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Cray-1 (1976)</a:t>
            </a:r>
          </a:p>
        </p:txBody>
      </p:sp>
      <p:sp>
        <p:nvSpPr>
          <p:cNvPr id="1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3988-88BA-5F45-BE9B-E8806CE633EE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26083" name="Rectangle 3"/>
          <p:cNvSpPr>
            <a:spLocks noChangeArrowheads="1"/>
          </p:cNvSpPr>
          <p:nvPr/>
        </p:nvSpPr>
        <p:spPr bwMode="auto">
          <a:xfrm>
            <a:off x="609600" y="901700"/>
            <a:ext cx="1906588" cy="48148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084" name="Rectangle 4"/>
          <p:cNvSpPr>
            <a:spLocks noChangeArrowheads="1"/>
          </p:cNvSpPr>
          <p:nvPr/>
        </p:nvSpPr>
        <p:spPr bwMode="auto">
          <a:xfrm>
            <a:off x="609600" y="1587500"/>
            <a:ext cx="1981200" cy="3933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Single-Port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Memory</a:t>
            </a:r>
          </a:p>
          <a:p>
            <a:pPr eaLnBrk="1" hangingPunct="1">
              <a:spcBef>
                <a:spcPct val="0"/>
              </a:spcBef>
            </a:pPr>
            <a:endParaRPr lang="en-US" altLang="ko-KR" sz="1800" dirty="0">
              <a:solidFill>
                <a:prstClr val="black"/>
              </a:solidFill>
              <a:latin typeface="Calibri"/>
              <a:ea typeface="굴림" charset="-127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16 banks of 64-bit words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+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8-bit SECDED</a:t>
            </a:r>
          </a:p>
          <a:p>
            <a:pPr eaLnBrk="1" hangingPunct="1">
              <a:spcBef>
                <a:spcPct val="0"/>
              </a:spcBef>
            </a:pPr>
            <a:endParaRPr lang="en-US" altLang="ko-KR" sz="1800" dirty="0">
              <a:solidFill>
                <a:prstClr val="black"/>
              </a:solidFill>
              <a:latin typeface="Calibri"/>
              <a:ea typeface="굴림" charset="-127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80MW/sec data load/store</a:t>
            </a:r>
          </a:p>
          <a:p>
            <a:pPr eaLnBrk="1" hangingPunct="1">
              <a:spcBef>
                <a:spcPct val="0"/>
              </a:spcBef>
            </a:pPr>
            <a:endParaRPr lang="en-US" altLang="ko-KR" sz="1800" dirty="0">
              <a:solidFill>
                <a:prstClr val="black"/>
              </a:solidFill>
              <a:latin typeface="Calibri"/>
              <a:ea typeface="굴림" charset="-127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320MW/sec instruction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buffer refill</a:t>
            </a:r>
          </a:p>
        </p:txBody>
      </p:sp>
      <p:sp>
        <p:nvSpPr>
          <p:cNvPr id="1326085" name="Rectangle 5"/>
          <p:cNvSpPr>
            <a:spLocks noChangeArrowheads="1"/>
          </p:cNvSpPr>
          <p:nvPr/>
        </p:nvSpPr>
        <p:spPr bwMode="auto">
          <a:xfrm>
            <a:off x="2655888" y="5702300"/>
            <a:ext cx="2478087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4 Instruction Buffers</a:t>
            </a:r>
          </a:p>
        </p:txBody>
      </p:sp>
      <p:sp>
        <p:nvSpPr>
          <p:cNvPr id="1326086" name="Line 6"/>
          <p:cNvSpPr>
            <a:spLocks noChangeShapeType="1"/>
          </p:cNvSpPr>
          <p:nvPr/>
        </p:nvSpPr>
        <p:spPr bwMode="auto">
          <a:xfrm flipV="1">
            <a:off x="2960688" y="5143500"/>
            <a:ext cx="43180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087" name="Line 7"/>
          <p:cNvSpPr>
            <a:spLocks noChangeShapeType="1"/>
          </p:cNvSpPr>
          <p:nvPr/>
        </p:nvSpPr>
        <p:spPr bwMode="auto">
          <a:xfrm>
            <a:off x="3036888" y="55372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088" name="Line 8"/>
          <p:cNvSpPr>
            <a:spLocks noChangeShapeType="1"/>
          </p:cNvSpPr>
          <p:nvPr/>
        </p:nvSpPr>
        <p:spPr bwMode="auto">
          <a:xfrm>
            <a:off x="3113088" y="54610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089" name="Line 9"/>
          <p:cNvSpPr>
            <a:spLocks noChangeShapeType="1"/>
          </p:cNvSpPr>
          <p:nvPr/>
        </p:nvSpPr>
        <p:spPr bwMode="auto">
          <a:xfrm>
            <a:off x="3189288" y="53848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090" name="Line 10"/>
          <p:cNvSpPr>
            <a:spLocks noChangeShapeType="1"/>
          </p:cNvSpPr>
          <p:nvPr/>
        </p:nvSpPr>
        <p:spPr bwMode="auto">
          <a:xfrm>
            <a:off x="3265488" y="53086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091" name="Rectangle 11"/>
          <p:cNvSpPr>
            <a:spLocks noChangeArrowheads="1"/>
          </p:cNvSpPr>
          <p:nvPr/>
        </p:nvSpPr>
        <p:spPr bwMode="auto">
          <a:xfrm>
            <a:off x="3570288" y="5092700"/>
            <a:ext cx="889000" cy="355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092" name="Rectangle 12"/>
          <p:cNvSpPr>
            <a:spLocks noChangeArrowheads="1"/>
          </p:cNvSpPr>
          <p:nvPr/>
        </p:nvSpPr>
        <p:spPr bwMode="auto">
          <a:xfrm>
            <a:off x="3494088" y="5168900"/>
            <a:ext cx="889000" cy="355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093" name="Rectangle 13"/>
          <p:cNvSpPr>
            <a:spLocks noChangeArrowheads="1"/>
          </p:cNvSpPr>
          <p:nvPr/>
        </p:nvSpPr>
        <p:spPr bwMode="auto">
          <a:xfrm>
            <a:off x="3417888" y="5245100"/>
            <a:ext cx="889000" cy="355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094" name="Rectangle 14"/>
          <p:cNvSpPr>
            <a:spLocks noChangeArrowheads="1"/>
          </p:cNvSpPr>
          <p:nvPr/>
        </p:nvSpPr>
        <p:spPr bwMode="auto">
          <a:xfrm>
            <a:off x="3341688" y="5321300"/>
            <a:ext cx="889000" cy="355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095" name="Rectangle 15"/>
          <p:cNvSpPr>
            <a:spLocks noChangeArrowheads="1"/>
          </p:cNvSpPr>
          <p:nvPr/>
        </p:nvSpPr>
        <p:spPr bwMode="auto">
          <a:xfrm>
            <a:off x="3314700" y="5332413"/>
            <a:ext cx="88806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64-bitx16</a:t>
            </a:r>
          </a:p>
        </p:txBody>
      </p:sp>
      <p:sp>
        <p:nvSpPr>
          <p:cNvPr id="1326096" name="Line 16"/>
          <p:cNvSpPr>
            <a:spLocks noChangeShapeType="1"/>
          </p:cNvSpPr>
          <p:nvPr/>
        </p:nvSpPr>
        <p:spPr bwMode="auto">
          <a:xfrm>
            <a:off x="2503488" y="56134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097" name="Line 17"/>
          <p:cNvSpPr>
            <a:spLocks noChangeShapeType="1"/>
          </p:cNvSpPr>
          <p:nvPr/>
        </p:nvSpPr>
        <p:spPr bwMode="auto">
          <a:xfrm>
            <a:off x="2503488" y="54610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098" name="Line 18"/>
          <p:cNvSpPr>
            <a:spLocks noChangeShapeType="1"/>
          </p:cNvSpPr>
          <p:nvPr/>
        </p:nvSpPr>
        <p:spPr bwMode="auto">
          <a:xfrm>
            <a:off x="2503488" y="5308600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099" name="Line 19"/>
          <p:cNvSpPr>
            <a:spLocks noChangeShapeType="1"/>
          </p:cNvSpPr>
          <p:nvPr/>
        </p:nvSpPr>
        <p:spPr bwMode="auto">
          <a:xfrm>
            <a:off x="2503488" y="51562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00" name="Rectangle 20"/>
          <p:cNvSpPr>
            <a:spLocks noChangeArrowheads="1"/>
          </p:cNvSpPr>
          <p:nvPr/>
        </p:nvSpPr>
        <p:spPr bwMode="auto">
          <a:xfrm>
            <a:off x="5399088" y="5321300"/>
            <a:ext cx="838200" cy="203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01" name="Rectangle 21"/>
          <p:cNvSpPr>
            <a:spLocks noChangeArrowheads="1"/>
          </p:cNvSpPr>
          <p:nvPr/>
        </p:nvSpPr>
        <p:spPr bwMode="auto">
          <a:xfrm>
            <a:off x="5600700" y="5268913"/>
            <a:ext cx="444421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NIP</a:t>
            </a:r>
          </a:p>
        </p:txBody>
      </p:sp>
      <p:sp>
        <p:nvSpPr>
          <p:cNvPr id="1326102" name="Rectangle 22"/>
          <p:cNvSpPr>
            <a:spLocks noChangeArrowheads="1"/>
          </p:cNvSpPr>
          <p:nvPr/>
        </p:nvSpPr>
        <p:spPr bwMode="auto">
          <a:xfrm>
            <a:off x="5399088" y="5702300"/>
            <a:ext cx="812800" cy="203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03" name="Rectangle 23"/>
          <p:cNvSpPr>
            <a:spLocks noChangeArrowheads="1"/>
          </p:cNvSpPr>
          <p:nvPr/>
        </p:nvSpPr>
        <p:spPr bwMode="auto">
          <a:xfrm>
            <a:off x="5600700" y="5649913"/>
            <a:ext cx="40207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LIP</a:t>
            </a:r>
          </a:p>
        </p:txBody>
      </p:sp>
      <p:grpSp>
        <p:nvGrpSpPr>
          <p:cNvPr id="1326104" name="Group 24"/>
          <p:cNvGrpSpPr>
            <a:grpSpLocks/>
          </p:cNvGrpSpPr>
          <p:nvPr/>
        </p:nvGrpSpPr>
        <p:grpSpPr bwMode="auto">
          <a:xfrm>
            <a:off x="6999288" y="5268913"/>
            <a:ext cx="812800" cy="304800"/>
            <a:chOff x="4368" y="3327"/>
            <a:chExt cx="512" cy="192"/>
          </a:xfrm>
        </p:grpSpPr>
        <p:sp>
          <p:nvSpPr>
            <p:cNvPr id="1326105" name="Rectangle 25"/>
            <p:cNvSpPr>
              <a:spLocks noChangeArrowheads="1"/>
            </p:cNvSpPr>
            <p:nvPr/>
          </p:nvSpPr>
          <p:spPr bwMode="auto">
            <a:xfrm>
              <a:off x="4368" y="3360"/>
              <a:ext cx="512" cy="1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06" name="Rectangle 26"/>
            <p:cNvSpPr>
              <a:spLocks noChangeArrowheads="1"/>
            </p:cNvSpPr>
            <p:nvPr/>
          </p:nvSpPr>
          <p:spPr bwMode="auto">
            <a:xfrm>
              <a:off x="4495" y="3327"/>
              <a:ext cx="265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4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CIP</a:t>
              </a:r>
            </a:p>
          </p:txBody>
        </p:sp>
      </p:grpSp>
      <p:sp>
        <p:nvSpPr>
          <p:cNvPr id="1326107" name="Line 27"/>
          <p:cNvSpPr>
            <a:spLocks noChangeShapeType="1"/>
          </p:cNvSpPr>
          <p:nvPr/>
        </p:nvSpPr>
        <p:spPr bwMode="auto">
          <a:xfrm flipV="1">
            <a:off x="4560888" y="5295900"/>
            <a:ext cx="2032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08" name="Line 28"/>
          <p:cNvSpPr>
            <a:spLocks noChangeShapeType="1"/>
          </p:cNvSpPr>
          <p:nvPr/>
        </p:nvSpPr>
        <p:spPr bwMode="auto">
          <a:xfrm>
            <a:off x="4637088" y="53975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09" name="Line 29"/>
          <p:cNvSpPr>
            <a:spLocks noChangeShapeType="1"/>
          </p:cNvSpPr>
          <p:nvPr/>
        </p:nvSpPr>
        <p:spPr bwMode="auto">
          <a:xfrm>
            <a:off x="4256088" y="55372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10" name="Line 30"/>
          <p:cNvSpPr>
            <a:spLocks noChangeShapeType="1"/>
          </p:cNvSpPr>
          <p:nvPr/>
        </p:nvSpPr>
        <p:spPr bwMode="auto">
          <a:xfrm>
            <a:off x="4332288" y="54610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11" name="Line 31"/>
          <p:cNvSpPr>
            <a:spLocks noChangeShapeType="1"/>
          </p:cNvSpPr>
          <p:nvPr/>
        </p:nvSpPr>
        <p:spPr bwMode="auto">
          <a:xfrm>
            <a:off x="4408488" y="53975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12" name="Line 32"/>
          <p:cNvSpPr>
            <a:spLocks noChangeShapeType="1"/>
          </p:cNvSpPr>
          <p:nvPr/>
        </p:nvSpPr>
        <p:spPr bwMode="auto">
          <a:xfrm>
            <a:off x="4484688" y="53086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13" name="Freeform 33"/>
          <p:cNvSpPr>
            <a:spLocks/>
          </p:cNvSpPr>
          <p:nvPr/>
        </p:nvSpPr>
        <p:spPr bwMode="auto">
          <a:xfrm>
            <a:off x="5018088" y="5397500"/>
            <a:ext cx="369887" cy="369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240" y="240"/>
              </a:cxn>
            </a:cxnLst>
            <a:rect l="0" t="0" r="r" b="b"/>
            <a:pathLst>
              <a:path w="241" h="241">
                <a:moveTo>
                  <a:pt x="0" y="0"/>
                </a:moveTo>
                <a:lnTo>
                  <a:pt x="0" y="240"/>
                </a:lnTo>
                <a:lnTo>
                  <a:pt x="240" y="24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14" name="Line 34"/>
          <p:cNvSpPr>
            <a:spLocks noChangeShapeType="1"/>
          </p:cNvSpPr>
          <p:nvPr/>
        </p:nvSpPr>
        <p:spPr bwMode="auto">
          <a:xfrm flipV="1">
            <a:off x="6237288" y="53975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15" name="Rectangle 35"/>
          <p:cNvSpPr>
            <a:spLocks noChangeArrowheads="1"/>
          </p:cNvSpPr>
          <p:nvPr/>
        </p:nvSpPr>
        <p:spPr bwMode="auto">
          <a:xfrm>
            <a:off x="3519488" y="2884488"/>
            <a:ext cx="812800" cy="584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16" name="Line 36"/>
          <p:cNvSpPr>
            <a:spLocks noChangeShapeType="1"/>
          </p:cNvSpPr>
          <p:nvPr/>
        </p:nvSpPr>
        <p:spPr bwMode="auto">
          <a:xfrm flipH="1">
            <a:off x="2503488" y="3176588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17" name="Line 37"/>
          <p:cNvSpPr>
            <a:spLocks noChangeShapeType="1"/>
          </p:cNvSpPr>
          <p:nvPr/>
        </p:nvSpPr>
        <p:spPr bwMode="auto">
          <a:xfrm flipV="1">
            <a:off x="4332288" y="30353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18" name="Line 38"/>
          <p:cNvSpPr>
            <a:spLocks noChangeShapeType="1"/>
          </p:cNvSpPr>
          <p:nvPr/>
        </p:nvSpPr>
        <p:spPr bwMode="auto">
          <a:xfrm flipH="1">
            <a:off x="4332288" y="3328988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19" name="Rectangle 39"/>
          <p:cNvSpPr>
            <a:spLocks noChangeArrowheads="1"/>
          </p:cNvSpPr>
          <p:nvPr/>
        </p:nvSpPr>
        <p:spPr bwMode="auto">
          <a:xfrm>
            <a:off x="2717800" y="2882900"/>
            <a:ext cx="46487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(A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0</a:t>
            </a: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)</a:t>
            </a:r>
          </a:p>
        </p:txBody>
      </p:sp>
      <p:sp>
        <p:nvSpPr>
          <p:cNvPr id="1326120" name="Line 40"/>
          <p:cNvSpPr>
            <a:spLocks noChangeShapeType="1"/>
          </p:cNvSpPr>
          <p:nvPr/>
        </p:nvSpPr>
        <p:spPr bwMode="auto">
          <a:xfrm flipH="1">
            <a:off x="2503488" y="2719388"/>
            <a:ext cx="269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21" name="Rectangle 41"/>
          <p:cNvSpPr>
            <a:spLocks noChangeArrowheads="1"/>
          </p:cNvSpPr>
          <p:nvPr/>
        </p:nvSpPr>
        <p:spPr bwMode="auto">
          <a:xfrm>
            <a:off x="3098800" y="2425700"/>
            <a:ext cx="119050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( (A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h</a:t>
            </a: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) + j k m )</a:t>
            </a:r>
          </a:p>
        </p:txBody>
      </p:sp>
      <p:sp>
        <p:nvSpPr>
          <p:cNvPr id="1326122" name="Rectangle 42"/>
          <p:cNvSpPr>
            <a:spLocks noChangeArrowheads="1"/>
          </p:cNvSpPr>
          <p:nvPr/>
        </p:nvSpPr>
        <p:spPr bwMode="auto">
          <a:xfrm>
            <a:off x="3479800" y="2836863"/>
            <a:ext cx="798296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64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T </a:t>
            </a:r>
            <a:r>
              <a:rPr lang="en-US" altLang="ko-KR" sz="1800" dirty="0" err="1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Regs</a:t>
            </a:r>
            <a:endParaRPr lang="en-US" altLang="ko-KR" sz="1800" dirty="0">
              <a:solidFill>
                <a:prstClr val="black"/>
              </a:solidFill>
              <a:latin typeface="Calibri"/>
              <a:ea typeface="굴림" charset="-127"/>
              <a:cs typeface="Calibri"/>
            </a:endParaRPr>
          </a:p>
        </p:txBody>
      </p:sp>
      <p:sp>
        <p:nvSpPr>
          <p:cNvPr id="1326123" name="Rectangle 43"/>
          <p:cNvSpPr>
            <a:spLocks noChangeArrowheads="1"/>
          </p:cNvSpPr>
          <p:nvPr/>
        </p:nvSpPr>
        <p:spPr bwMode="auto">
          <a:xfrm>
            <a:off x="3519488" y="4332288"/>
            <a:ext cx="812800" cy="584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24" name="Line 44"/>
          <p:cNvSpPr>
            <a:spLocks noChangeShapeType="1"/>
          </p:cNvSpPr>
          <p:nvPr/>
        </p:nvSpPr>
        <p:spPr bwMode="auto">
          <a:xfrm flipH="1">
            <a:off x="2503488" y="4624388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25" name="Line 45"/>
          <p:cNvSpPr>
            <a:spLocks noChangeShapeType="1"/>
          </p:cNvSpPr>
          <p:nvPr/>
        </p:nvSpPr>
        <p:spPr bwMode="auto">
          <a:xfrm>
            <a:off x="4357688" y="4471988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26" name="Line 46"/>
          <p:cNvSpPr>
            <a:spLocks noChangeShapeType="1"/>
          </p:cNvSpPr>
          <p:nvPr/>
        </p:nvSpPr>
        <p:spPr bwMode="auto">
          <a:xfrm flipH="1">
            <a:off x="4332288" y="4776788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27" name="Rectangle 47"/>
          <p:cNvSpPr>
            <a:spLocks noChangeArrowheads="1"/>
          </p:cNvSpPr>
          <p:nvPr/>
        </p:nvSpPr>
        <p:spPr bwMode="auto">
          <a:xfrm>
            <a:off x="2717800" y="4330700"/>
            <a:ext cx="46487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(A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0</a:t>
            </a: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)</a:t>
            </a:r>
          </a:p>
        </p:txBody>
      </p:sp>
      <p:sp>
        <p:nvSpPr>
          <p:cNvPr id="1326128" name="Line 48"/>
          <p:cNvSpPr>
            <a:spLocks noChangeShapeType="1"/>
          </p:cNvSpPr>
          <p:nvPr/>
        </p:nvSpPr>
        <p:spPr bwMode="auto">
          <a:xfrm flipH="1">
            <a:off x="2503488" y="4167188"/>
            <a:ext cx="269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29" name="Rectangle 49"/>
          <p:cNvSpPr>
            <a:spLocks noChangeArrowheads="1"/>
          </p:cNvSpPr>
          <p:nvPr/>
        </p:nvSpPr>
        <p:spPr bwMode="auto">
          <a:xfrm>
            <a:off x="3098800" y="3873500"/>
            <a:ext cx="119050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( (A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h</a:t>
            </a: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) + j k m )</a:t>
            </a:r>
          </a:p>
        </p:txBody>
      </p:sp>
      <p:sp>
        <p:nvSpPr>
          <p:cNvPr id="1326130" name="Rectangle 50"/>
          <p:cNvSpPr>
            <a:spLocks noChangeArrowheads="1"/>
          </p:cNvSpPr>
          <p:nvPr/>
        </p:nvSpPr>
        <p:spPr bwMode="auto">
          <a:xfrm>
            <a:off x="3467100" y="4297363"/>
            <a:ext cx="81201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64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18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B Regs</a:t>
            </a:r>
          </a:p>
        </p:txBody>
      </p:sp>
      <p:grpSp>
        <p:nvGrpSpPr>
          <p:cNvPr id="1326131" name="Group 51"/>
          <p:cNvGrpSpPr>
            <a:grpSpLocks/>
          </p:cNvGrpSpPr>
          <p:nvPr/>
        </p:nvGrpSpPr>
        <p:grpSpPr bwMode="auto">
          <a:xfrm>
            <a:off x="5189538" y="2319339"/>
            <a:ext cx="901700" cy="1309688"/>
            <a:chOff x="3236" y="988"/>
            <a:chExt cx="568" cy="825"/>
          </a:xfrm>
        </p:grpSpPr>
        <p:sp>
          <p:nvSpPr>
            <p:cNvPr id="1326132" name="Rectangle 52"/>
            <p:cNvSpPr>
              <a:spLocks noChangeArrowheads="1"/>
            </p:cNvSpPr>
            <p:nvPr/>
          </p:nvSpPr>
          <p:spPr bwMode="auto">
            <a:xfrm>
              <a:off x="3240" y="1008"/>
              <a:ext cx="560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33" name="Line 53"/>
            <p:cNvSpPr>
              <a:spLocks noChangeShapeType="1"/>
            </p:cNvSpPr>
            <p:nvPr/>
          </p:nvSpPr>
          <p:spPr bwMode="auto">
            <a:xfrm>
              <a:off x="3236" y="1096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34" name="Line 54"/>
            <p:cNvSpPr>
              <a:spLocks noChangeShapeType="1"/>
            </p:cNvSpPr>
            <p:nvPr/>
          </p:nvSpPr>
          <p:spPr bwMode="auto">
            <a:xfrm>
              <a:off x="3236" y="119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35" name="Line 55"/>
            <p:cNvSpPr>
              <a:spLocks noChangeShapeType="1"/>
            </p:cNvSpPr>
            <p:nvPr/>
          </p:nvSpPr>
          <p:spPr bwMode="auto">
            <a:xfrm>
              <a:off x="3236" y="1288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36" name="Line 56"/>
            <p:cNvSpPr>
              <a:spLocks noChangeShapeType="1"/>
            </p:cNvSpPr>
            <p:nvPr/>
          </p:nvSpPr>
          <p:spPr bwMode="auto">
            <a:xfrm>
              <a:off x="3236" y="138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37" name="Line 57"/>
            <p:cNvSpPr>
              <a:spLocks noChangeShapeType="1"/>
            </p:cNvSpPr>
            <p:nvPr/>
          </p:nvSpPr>
          <p:spPr bwMode="auto">
            <a:xfrm>
              <a:off x="3236" y="148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38" name="Line 58"/>
            <p:cNvSpPr>
              <a:spLocks noChangeShapeType="1"/>
            </p:cNvSpPr>
            <p:nvPr/>
          </p:nvSpPr>
          <p:spPr bwMode="auto">
            <a:xfrm>
              <a:off x="3236" y="1576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39" name="Line 59"/>
            <p:cNvSpPr>
              <a:spLocks noChangeShapeType="1"/>
            </p:cNvSpPr>
            <p:nvPr/>
          </p:nvSpPr>
          <p:spPr bwMode="auto">
            <a:xfrm>
              <a:off x="3236" y="167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40" name="Rectangle 60"/>
            <p:cNvSpPr>
              <a:spLocks noChangeArrowheads="1"/>
            </p:cNvSpPr>
            <p:nvPr/>
          </p:nvSpPr>
          <p:spPr bwMode="auto">
            <a:xfrm>
              <a:off x="3407" y="988"/>
              <a:ext cx="196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S0</a:t>
              </a:r>
            </a:p>
          </p:txBody>
        </p:sp>
        <p:sp>
          <p:nvSpPr>
            <p:cNvPr id="1326141" name="Rectangle 61"/>
            <p:cNvSpPr>
              <a:spLocks noChangeArrowheads="1"/>
            </p:cNvSpPr>
            <p:nvPr/>
          </p:nvSpPr>
          <p:spPr bwMode="auto">
            <a:xfrm>
              <a:off x="3407" y="1084"/>
              <a:ext cx="19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S1</a:t>
              </a:r>
            </a:p>
          </p:txBody>
        </p:sp>
        <p:sp>
          <p:nvSpPr>
            <p:cNvPr id="1326142" name="Rectangle 62"/>
            <p:cNvSpPr>
              <a:spLocks noChangeArrowheads="1"/>
            </p:cNvSpPr>
            <p:nvPr/>
          </p:nvSpPr>
          <p:spPr bwMode="auto">
            <a:xfrm>
              <a:off x="3407" y="1180"/>
              <a:ext cx="196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S2</a:t>
              </a:r>
            </a:p>
          </p:txBody>
        </p:sp>
        <p:sp>
          <p:nvSpPr>
            <p:cNvPr id="1326143" name="Rectangle 63"/>
            <p:cNvSpPr>
              <a:spLocks noChangeArrowheads="1"/>
            </p:cNvSpPr>
            <p:nvPr/>
          </p:nvSpPr>
          <p:spPr bwMode="auto">
            <a:xfrm>
              <a:off x="3407" y="1276"/>
              <a:ext cx="196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S3</a:t>
              </a:r>
            </a:p>
          </p:txBody>
        </p:sp>
        <p:sp>
          <p:nvSpPr>
            <p:cNvPr id="1326144" name="Rectangle 64"/>
            <p:cNvSpPr>
              <a:spLocks noChangeArrowheads="1"/>
            </p:cNvSpPr>
            <p:nvPr/>
          </p:nvSpPr>
          <p:spPr bwMode="auto">
            <a:xfrm>
              <a:off x="3407" y="1372"/>
              <a:ext cx="196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S4</a:t>
              </a:r>
            </a:p>
          </p:txBody>
        </p:sp>
        <p:sp>
          <p:nvSpPr>
            <p:cNvPr id="1326145" name="Rectangle 65"/>
            <p:cNvSpPr>
              <a:spLocks noChangeArrowheads="1"/>
            </p:cNvSpPr>
            <p:nvPr/>
          </p:nvSpPr>
          <p:spPr bwMode="auto">
            <a:xfrm>
              <a:off x="3407" y="1468"/>
              <a:ext cx="19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S5</a:t>
              </a:r>
            </a:p>
          </p:txBody>
        </p:sp>
        <p:sp>
          <p:nvSpPr>
            <p:cNvPr id="1326146" name="Rectangle 66"/>
            <p:cNvSpPr>
              <a:spLocks noChangeArrowheads="1"/>
            </p:cNvSpPr>
            <p:nvPr/>
          </p:nvSpPr>
          <p:spPr bwMode="auto">
            <a:xfrm>
              <a:off x="3407" y="1564"/>
              <a:ext cx="196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S6</a:t>
              </a:r>
            </a:p>
          </p:txBody>
        </p:sp>
        <p:sp>
          <p:nvSpPr>
            <p:cNvPr id="1326147" name="Rectangle 67"/>
            <p:cNvSpPr>
              <a:spLocks noChangeArrowheads="1"/>
            </p:cNvSpPr>
            <p:nvPr/>
          </p:nvSpPr>
          <p:spPr bwMode="auto">
            <a:xfrm>
              <a:off x="3407" y="1660"/>
              <a:ext cx="19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S7</a:t>
              </a:r>
            </a:p>
          </p:txBody>
        </p:sp>
      </p:grpSp>
      <p:grpSp>
        <p:nvGrpSpPr>
          <p:cNvPr id="1326148" name="Group 68"/>
          <p:cNvGrpSpPr>
            <a:grpSpLocks/>
          </p:cNvGrpSpPr>
          <p:nvPr/>
        </p:nvGrpSpPr>
        <p:grpSpPr bwMode="auto">
          <a:xfrm>
            <a:off x="5189538" y="3767139"/>
            <a:ext cx="901700" cy="1309688"/>
            <a:chOff x="3236" y="1900"/>
            <a:chExt cx="568" cy="825"/>
          </a:xfrm>
        </p:grpSpPr>
        <p:sp>
          <p:nvSpPr>
            <p:cNvPr id="1326149" name="Rectangle 69"/>
            <p:cNvSpPr>
              <a:spLocks noChangeArrowheads="1"/>
            </p:cNvSpPr>
            <p:nvPr/>
          </p:nvSpPr>
          <p:spPr bwMode="auto">
            <a:xfrm>
              <a:off x="3240" y="1920"/>
              <a:ext cx="560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50" name="Line 70"/>
            <p:cNvSpPr>
              <a:spLocks noChangeShapeType="1"/>
            </p:cNvSpPr>
            <p:nvPr/>
          </p:nvSpPr>
          <p:spPr bwMode="auto">
            <a:xfrm>
              <a:off x="3236" y="2008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51" name="Line 71"/>
            <p:cNvSpPr>
              <a:spLocks noChangeShapeType="1"/>
            </p:cNvSpPr>
            <p:nvPr/>
          </p:nvSpPr>
          <p:spPr bwMode="auto">
            <a:xfrm>
              <a:off x="3236" y="210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52" name="Line 72"/>
            <p:cNvSpPr>
              <a:spLocks noChangeShapeType="1"/>
            </p:cNvSpPr>
            <p:nvPr/>
          </p:nvSpPr>
          <p:spPr bwMode="auto">
            <a:xfrm>
              <a:off x="3236" y="220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53" name="Line 73"/>
            <p:cNvSpPr>
              <a:spLocks noChangeShapeType="1"/>
            </p:cNvSpPr>
            <p:nvPr/>
          </p:nvSpPr>
          <p:spPr bwMode="auto">
            <a:xfrm>
              <a:off x="3236" y="2296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54" name="Line 74"/>
            <p:cNvSpPr>
              <a:spLocks noChangeShapeType="1"/>
            </p:cNvSpPr>
            <p:nvPr/>
          </p:nvSpPr>
          <p:spPr bwMode="auto">
            <a:xfrm>
              <a:off x="3236" y="239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55" name="Line 75"/>
            <p:cNvSpPr>
              <a:spLocks noChangeShapeType="1"/>
            </p:cNvSpPr>
            <p:nvPr/>
          </p:nvSpPr>
          <p:spPr bwMode="auto">
            <a:xfrm>
              <a:off x="3236" y="2488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56" name="Line 76"/>
            <p:cNvSpPr>
              <a:spLocks noChangeShapeType="1"/>
            </p:cNvSpPr>
            <p:nvPr/>
          </p:nvSpPr>
          <p:spPr bwMode="auto">
            <a:xfrm>
              <a:off x="3236" y="258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57" name="Rectangle 77"/>
            <p:cNvSpPr>
              <a:spLocks noChangeArrowheads="1"/>
            </p:cNvSpPr>
            <p:nvPr/>
          </p:nvSpPr>
          <p:spPr bwMode="auto">
            <a:xfrm>
              <a:off x="3407" y="1900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A0</a:t>
              </a:r>
            </a:p>
          </p:txBody>
        </p:sp>
        <p:sp>
          <p:nvSpPr>
            <p:cNvPr id="1326158" name="Rectangle 78"/>
            <p:cNvSpPr>
              <a:spLocks noChangeArrowheads="1"/>
            </p:cNvSpPr>
            <p:nvPr/>
          </p:nvSpPr>
          <p:spPr bwMode="auto">
            <a:xfrm>
              <a:off x="3407" y="1996"/>
              <a:ext cx="203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A1</a:t>
              </a:r>
            </a:p>
          </p:txBody>
        </p:sp>
        <p:sp>
          <p:nvSpPr>
            <p:cNvPr id="1326159" name="Rectangle 79"/>
            <p:cNvSpPr>
              <a:spLocks noChangeArrowheads="1"/>
            </p:cNvSpPr>
            <p:nvPr/>
          </p:nvSpPr>
          <p:spPr bwMode="auto">
            <a:xfrm>
              <a:off x="3407" y="2092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A2</a:t>
              </a:r>
            </a:p>
          </p:txBody>
        </p:sp>
        <p:sp>
          <p:nvSpPr>
            <p:cNvPr id="1326160" name="Rectangle 80"/>
            <p:cNvSpPr>
              <a:spLocks noChangeArrowheads="1"/>
            </p:cNvSpPr>
            <p:nvPr/>
          </p:nvSpPr>
          <p:spPr bwMode="auto">
            <a:xfrm>
              <a:off x="3407" y="2188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A3</a:t>
              </a:r>
            </a:p>
          </p:txBody>
        </p:sp>
        <p:sp>
          <p:nvSpPr>
            <p:cNvPr id="1326161" name="Rectangle 81"/>
            <p:cNvSpPr>
              <a:spLocks noChangeArrowheads="1"/>
            </p:cNvSpPr>
            <p:nvPr/>
          </p:nvSpPr>
          <p:spPr bwMode="auto">
            <a:xfrm>
              <a:off x="3407" y="2284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A4</a:t>
              </a:r>
            </a:p>
          </p:txBody>
        </p:sp>
        <p:sp>
          <p:nvSpPr>
            <p:cNvPr id="1326162" name="Rectangle 82"/>
            <p:cNvSpPr>
              <a:spLocks noChangeArrowheads="1"/>
            </p:cNvSpPr>
            <p:nvPr/>
          </p:nvSpPr>
          <p:spPr bwMode="auto">
            <a:xfrm>
              <a:off x="3407" y="2380"/>
              <a:ext cx="203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A5</a:t>
              </a:r>
            </a:p>
          </p:txBody>
        </p:sp>
        <p:sp>
          <p:nvSpPr>
            <p:cNvPr id="1326163" name="Rectangle 83"/>
            <p:cNvSpPr>
              <a:spLocks noChangeArrowheads="1"/>
            </p:cNvSpPr>
            <p:nvPr/>
          </p:nvSpPr>
          <p:spPr bwMode="auto">
            <a:xfrm>
              <a:off x="3407" y="2476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A6</a:t>
              </a:r>
            </a:p>
          </p:txBody>
        </p:sp>
        <p:sp>
          <p:nvSpPr>
            <p:cNvPr id="1326164" name="Rectangle 84"/>
            <p:cNvSpPr>
              <a:spLocks noChangeArrowheads="1"/>
            </p:cNvSpPr>
            <p:nvPr/>
          </p:nvSpPr>
          <p:spPr bwMode="auto">
            <a:xfrm>
              <a:off x="3407" y="2572"/>
              <a:ext cx="203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A7</a:t>
              </a:r>
            </a:p>
          </p:txBody>
        </p:sp>
      </p:grpSp>
      <p:sp>
        <p:nvSpPr>
          <p:cNvPr id="1326165" name="Rectangle 85"/>
          <p:cNvSpPr>
            <a:spLocks noChangeArrowheads="1"/>
          </p:cNvSpPr>
          <p:nvPr/>
        </p:nvSpPr>
        <p:spPr bwMode="auto">
          <a:xfrm>
            <a:off x="4622800" y="2730500"/>
            <a:ext cx="29816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S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i</a:t>
            </a:r>
          </a:p>
        </p:txBody>
      </p:sp>
      <p:sp>
        <p:nvSpPr>
          <p:cNvPr id="1326166" name="Rectangle 86"/>
          <p:cNvSpPr>
            <a:spLocks noChangeArrowheads="1"/>
          </p:cNvSpPr>
          <p:nvPr/>
        </p:nvSpPr>
        <p:spPr bwMode="auto">
          <a:xfrm>
            <a:off x="4622800" y="3035300"/>
            <a:ext cx="36228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T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jk</a:t>
            </a:r>
          </a:p>
        </p:txBody>
      </p:sp>
      <p:sp>
        <p:nvSpPr>
          <p:cNvPr id="1326167" name="Rectangle 87"/>
          <p:cNvSpPr>
            <a:spLocks noChangeArrowheads="1"/>
          </p:cNvSpPr>
          <p:nvPr/>
        </p:nvSpPr>
        <p:spPr bwMode="auto">
          <a:xfrm>
            <a:off x="4622800" y="4178300"/>
            <a:ext cx="31409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A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i</a:t>
            </a:r>
          </a:p>
        </p:txBody>
      </p:sp>
      <p:sp>
        <p:nvSpPr>
          <p:cNvPr id="1326168" name="Rectangle 88"/>
          <p:cNvSpPr>
            <a:spLocks noChangeArrowheads="1"/>
          </p:cNvSpPr>
          <p:nvPr/>
        </p:nvSpPr>
        <p:spPr bwMode="auto">
          <a:xfrm>
            <a:off x="4622800" y="4483100"/>
            <a:ext cx="375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B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jk</a:t>
            </a:r>
          </a:p>
        </p:txBody>
      </p:sp>
      <p:sp>
        <p:nvSpPr>
          <p:cNvPr id="1326169" name="Rectangle 89"/>
          <p:cNvSpPr>
            <a:spLocks noChangeArrowheads="1"/>
          </p:cNvSpPr>
          <p:nvPr/>
        </p:nvSpPr>
        <p:spPr bwMode="auto">
          <a:xfrm>
            <a:off x="7405688" y="1970088"/>
            <a:ext cx="965200" cy="889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70" name="Rectangle 90"/>
          <p:cNvSpPr>
            <a:spLocks noChangeArrowheads="1"/>
          </p:cNvSpPr>
          <p:nvPr/>
        </p:nvSpPr>
        <p:spPr bwMode="auto">
          <a:xfrm>
            <a:off x="7442200" y="1968500"/>
            <a:ext cx="70276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FP Add</a:t>
            </a:r>
          </a:p>
        </p:txBody>
      </p:sp>
      <p:sp>
        <p:nvSpPr>
          <p:cNvPr id="1326171" name="Rectangle 91"/>
          <p:cNvSpPr>
            <a:spLocks noChangeArrowheads="1"/>
          </p:cNvSpPr>
          <p:nvPr/>
        </p:nvSpPr>
        <p:spPr bwMode="auto">
          <a:xfrm>
            <a:off x="7442200" y="2273300"/>
            <a:ext cx="698647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FP Mul</a:t>
            </a:r>
          </a:p>
        </p:txBody>
      </p:sp>
      <p:sp>
        <p:nvSpPr>
          <p:cNvPr id="1326172" name="Rectangle 92"/>
          <p:cNvSpPr>
            <a:spLocks noChangeArrowheads="1"/>
          </p:cNvSpPr>
          <p:nvPr/>
        </p:nvSpPr>
        <p:spPr bwMode="auto">
          <a:xfrm>
            <a:off x="7442200" y="2578100"/>
            <a:ext cx="80831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FP Recip</a:t>
            </a:r>
          </a:p>
        </p:txBody>
      </p:sp>
      <p:sp>
        <p:nvSpPr>
          <p:cNvPr id="1326173" name="Line 93"/>
          <p:cNvSpPr>
            <a:spLocks noChangeShapeType="1"/>
          </p:cNvSpPr>
          <p:nvPr/>
        </p:nvSpPr>
        <p:spPr bwMode="auto">
          <a:xfrm>
            <a:off x="7405688" y="22621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74" name="Line 94"/>
          <p:cNvSpPr>
            <a:spLocks noChangeShapeType="1"/>
          </p:cNvSpPr>
          <p:nvPr/>
        </p:nvSpPr>
        <p:spPr bwMode="auto">
          <a:xfrm>
            <a:off x="7405688" y="25669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326175" name="Group 95"/>
          <p:cNvGrpSpPr>
            <a:grpSpLocks/>
          </p:cNvGrpSpPr>
          <p:nvPr/>
        </p:nvGrpSpPr>
        <p:grpSpPr bwMode="auto">
          <a:xfrm>
            <a:off x="7405688" y="2959100"/>
            <a:ext cx="965200" cy="1219200"/>
            <a:chOff x="4624" y="1872"/>
            <a:chExt cx="608" cy="768"/>
          </a:xfrm>
        </p:grpSpPr>
        <p:sp>
          <p:nvSpPr>
            <p:cNvPr id="1326176" name="Rectangle 96"/>
            <p:cNvSpPr>
              <a:spLocks noChangeArrowheads="1"/>
            </p:cNvSpPr>
            <p:nvPr/>
          </p:nvSpPr>
          <p:spPr bwMode="auto">
            <a:xfrm>
              <a:off x="4624" y="1873"/>
              <a:ext cx="608" cy="7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77" name="Rectangle 97"/>
            <p:cNvSpPr>
              <a:spLocks noChangeArrowheads="1"/>
            </p:cNvSpPr>
            <p:nvPr/>
          </p:nvSpPr>
          <p:spPr bwMode="auto">
            <a:xfrm>
              <a:off x="4647" y="1872"/>
              <a:ext cx="46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4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Int Add</a:t>
              </a:r>
            </a:p>
          </p:txBody>
        </p:sp>
        <p:sp>
          <p:nvSpPr>
            <p:cNvPr id="1326178" name="Rectangle 98"/>
            <p:cNvSpPr>
              <a:spLocks noChangeArrowheads="1"/>
            </p:cNvSpPr>
            <p:nvPr/>
          </p:nvSpPr>
          <p:spPr bwMode="auto">
            <a:xfrm>
              <a:off x="4647" y="2064"/>
              <a:ext cx="51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4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Int Logic</a:t>
              </a:r>
            </a:p>
          </p:txBody>
        </p:sp>
        <p:sp>
          <p:nvSpPr>
            <p:cNvPr id="1326179" name="Rectangle 99"/>
            <p:cNvSpPr>
              <a:spLocks noChangeArrowheads="1"/>
            </p:cNvSpPr>
            <p:nvPr/>
          </p:nvSpPr>
          <p:spPr bwMode="auto">
            <a:xfrm>
              <a:off x="4647" y="2256"/>
              <a:ext cx="485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4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Int Shift</a:t>
              </a:r>
            </a:p>
          </p:txBody>
        </p:sp>
        <p:sp>
          <p:nvSpPr>
            <p:cNvPr id="1326180" name="Line 100"/>
            <p:cNvSpPr>
              <a:spLocks noChangeShapeType="1"/>
            </p:cNvSpPr>
            <p:nvPr/>
          </p:nvSpPr>
          <p:spPr bwMode="auto">
            <a:xfrm>
              <a:off x="4624" y="2057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81" name="Line 101"/>
            <p:cNvSpPr>
              <a:spLocks noChangeShapeType="1"/>
            </p:cNvSpPr>
            <p:nvPr/>
          </p:nvSpPr>
          <p:spPr bwMode="auto">
            <a:xfrm>
              <a:off x="4624" y="2249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182" name="Rectangle 102"/>
            <p:cNvSpPr>
              <a:spLocks noChangeArrowheads="1"/>
            </p:cNvSpPr>
            <p:nvPr/>
          </p:nvSpPr>
          <p:spPr bwMode="auto">
            <a:xfrm>
              <a:off x="4647" y="2448"/>
              <a:ext cx="487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4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Pop Cnt</a:t>
              </a:r>
            </a:p>
          </p:txBody>
        </p:sp>
        <p:sp>
          <p:nvSpPr>
            <p:cNvPr id="1326183" name="Line 103"/>
            <p:cNvSpPr>
              <a:spLocks noChangeShapeType="1"/>
            </p:cNvSpPr>
            <p:nvPr/>
          </p:nvSpPr>
          <p:spPr bwMode="auto">
            <a:xfrm>
              <a:off x="4624" y="2441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326184" name="Freeform 104"/>
          <p:cNvSpPr>
            <a:spLocks/>
          </p:cNvSpPr>
          <p:nvPr/>
        </p:nvSpPr>
        <p:spPr bwMode="auto">
          <a:xfrm>
            <a:off x="6084888" y="2273300"/>
            <a:ext cx="1296987" cy="306388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88" y="192"/>
              </a:cxn>
              <a:cxn ang="0">
                <a:pos x="288" y="0"/>
              </a:cxn>
              <a:cxn ang="0">
                <a:pos x="816" y="0"/>
              </a:cxn>
            </a:cxnLst>
            <a:rect l="0" t="0" r="r" b="b"/>
            <a:pathLst>
              <a:path w="817" h="193">
                <a:moveTo>
                  <a:pt x="0" y="192"/>
                </a:moveTo>
                <a:lnTo>
                  <a:pt x="288" y="192"/>
                </a:lnTo>
                <a:lnTo>
                  <a:pt x="288" y="0"/>
                </a:lnTo>
                <a:lnTo>
                  <a:pt x="8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85" name="Freeform 105"/>
          <p:cNvSpPr>
            <a:spLocks/>
          </p:cNvSpPr>
          <p:nvPr/>
        </p:nvSpPr>
        <p:spPr bwMode="auto">
          <a:xfrm>
            <a:off x="6542088" y="2578100"/>
            <a:ext cx="839787" cy="839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528" y="528"/>
              </a:cxn>
            </a:cxnLst>
            <a:rect l="0" t="0" r="r" b="b"/>
            <a:pathLst>
              <a:path w="529" h="529">
                <a:moveTo>
                  <a:pt x="0" y="0"/>
                </a:moveTo>
                <a:lnTo>
                  <a:pt x="0" y="528"/>
                </a:lnTo>
                <a:lnTo>
                  <a:pt x="528" y="5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86" name="Freeform 106"/>
          <p:cNvSpPr>
            <a:spLocks/>
          </p:cNvSpPr>
          <p:nvPr/>
        </p:nvSpPr>
        <p:spPr bwMode="auto">
          <a:xfrm>
            <a:off x="6084888" y="2425700"/>
            <a:ext cx="1296987" cy="458788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288"/>
              </a:cxn>
              <a:cxn ang="0">
                <a:pos x="384" y="0"/>
              </a:cxn>
              <a:cxn ang="0">
                <a:pos x="816" y="0"/>
              </a:cxn>
            </a:cxnLst>
            <a:rect l="0" t="0" r="r" b="b"/>
            <a:pathLst>
              <a:path w="817" h="289">
                <a:moveTo>
                  <a:pt x="0" y="288"/>
                </a:moveTo>
                <a:lnTo>
                  <a:pt x="384" y="288"/>
                </a:lnTo>
                <a:lnTo>
                  <a:pt x="384" y="0"/>
                </a:lnTo>
                <a:lnTo>
                  <a:pt x="8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87" name="Freeform 107"/>
          <p:cNvSpPr>
            <a:spLocks/>
          </p:cNvSpPr>
          <p:nvPr/>
        </p:nvSpPr>
        <p:spPr bwMode="auto">
          <a:xfrm>
            <a:off x="6694488" y="2882900"/>
            <a:ext cx="687387" cy="687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432" y="432"/>
              </a:cxn>
            </a:cxnLst>
            <a:rect l="0" t="0" r="r" b="b"/>
            <a:pathLst>
              <a:path w="433" h="433">
                <a:moveTo>
                  <a:pt x="0" y="0"/>
                </a:moveTo>
                <a:lnTo>
                  <a:pt x="0" y="432"/>
                </a:lnTo>
                <a:lnTo>
                  <a:pt x="432" y="43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88" name="Freeform 108"/>
          <p:cNvSpPr>
            <a:spLocks/>
          </p:cNvSpPr>
          <p:nvPr/>
        </p:nvSpPr>
        <p:spPr bwMode="auto">
          <a:xfrm>
            <a:off x="6084888" y="2578100"/>
            <a:ext cx="1296987" cy="611188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480" y="0"/>
              </a:cxn>
              <a:cxn ang="0">
                <a:pos x="480" y="384"/>
              </a:cxn>
              <a:cxn ang="0">
                <a:pos x="0" y="384"/>
              </a:cxn>
            </a:cxnLst>
            <a:rect l="0" t="0" r="r" b="b"/>
            <a:pathLst>
              <a:path w="817" h="385">
                <a:moveTo>
                  <a:pt x="816" y="0"/>
                </a:moveTo>
                <a:lnTo>
                  <a:pt x="480" y="0"/>
                </a:lnTo>
                <a:lnTo>
                  <a:pt x="480" y="384"/>
                </a:lnTo>
                <a:lnTo>
                  <a:pt x="0" y="38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89" name="Freeform 109"/>
          <p:cNvSpPr>
            <a:spLocks/>
          </p:cNvSpPr>
          <p:nvPr/>
        </p:nvSpPr>
        <p:spPr bwMode="auto">
          <a:xfrm>
            <a:off x="6846888" y="3187700"/>
            <a:ext cx="534987" cy="534988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336"/>
              </a:cxn>
              <a:cxn ang="0">
                <a:pos x="0" y="0"/>
              </a:cxn>
            </a:cxnLst>
            <a:rect l="0" t="0" r="r" b="b"/>
            <a:pathLst>
              <a:path w="337" h="337">
                <a:moveTo>
                  <a:pt x="336" y="336"/>
                </a:moveTo>
                <a:lnTo>
                  <a:pt x="0" y="33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90" name="Rectangle 110"/>
          <p:cNvSpPr>
            <a:spLocks noChangeArrowheads="1"/>
          </p:cNvSpPr>
          <p:nvPr/>
        </p:nvSpPr>
        <p:spPr bwMode="auto">
          <a:xfrm>
            <a:off x="6223000" y="2273300"/>
            <a:ext cx="29816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S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j</a:t>
            </a:r>
          </a:p>
        </p:txBody>
      </p:sp>
      <p:sp>
        <p:nvSpPr>
          <p:cNvPr id="1326191" name="Rectangle 111"/>
          <p:cNvSpPr>
            <a:spLocks noChangeArrowheads="1"/>
          </p:cNvSpPr>
          <p:nvPr/>
        </p:nvSpPr>
        <p:spPr bwMode="auto">
          <a:xfrm>
            <a:off x="6223000" y="2882900"/>
            <a:ext cx="29816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S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i</a:t>
            </a:r>
          </a:p>
        </p:txBody>
      </p:sp>
      <p:sp>
        <p:nvSpPr>
          <p:cNvPr id="1326192" name="Rectangle 112"/>
          <p:cNvSpPr>
            <a:spLocks noChangeArrowheads="1"/>
          </p:cNvSpPr>
          <p:nvPr/>
        </p:nvSpPr>
        <p:spPr bwMode="auto">
          <a:xfrm>
            <a:off x="6223000" y="2578100"/>
            <a:ext cx="31964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S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k</a:t>
            </a:r>
          </a:p>
        </p:txBody>
      </p:sp>
      <p:sp>
        <p:nvSpPr>
          <p:cNvPr id="1326193" name="Rectangle 113"/>
          <p:cNvSpPr>
            <a:spLocks noChangeArrowheads="1"/>
          </p:cNvSpPr>
          <p:nvPr/>
        </p:nvSpPr>
        <p:spPr bwMode="auto">
          <a:xfrm>
            <a:off x="7405688" y="4332288"/>
            <a:ext cx="965200" cy="584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94" name="Rectangle 114"/>
          <p:cNvSpPr>
            <a:spLocks noChangeArrowheads="1"/>
          </p:cNvSpPr>
          <p:nvPr/>
        </p:nvSpPr>
        <p:spPr bwMode="auto">
          <a:xfrm>
            <a:off x="7442200" y="4330700"/>
            <a:ext cx="90293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Addr Add</a:t>
            </a:r>
          </a:p>
        </p:txBody>
      </p:sp>
      <p:sp>
        <p:nvSpPr>
          <p:cNvPr id="1326195" name="Rectangle 115"/>
          <p:cNvSpPr>
            <a:spLocks noChangeArrowheads="1"/>
          </p:cNvSpPr>
          <p:nvPr/>
        </p:nvSpPr>
        <p:spPr bwMode="auto">
          <a:xfrm>
            <a:off x="7442200" y="4635500"/>
            <a:ext cx="89881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Addr Mul</a:t>
            </a:r>
          </a:p>
        </p:txBody>
      </p:sp>
      <p:sp>
        <p:nvSpPr>
          <p:cNvPr id="1326196" name="Line 116"/>
          <p:cNvSpPr>
            <a:spLocks noChangeShapeType="1"/>
          </p:cNvSpPr>
          <p:nvPr/>
        </p:nvSpPr>
        <p:spPr bwMode="auto">
          <a:xfrm>
            <a:off x="7405688" y="46243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97" name="Line 117"/>
          <p:cNvSpPr>
            <a:spLocks noChangeShapeType="1"/>
          </p:cNvSpPr>
          <p:nvPr/>
        </p:nvSpPr>
        <p:spPr bwMode="auto">
          <a:xfrm>
            <a:off x="6110288" y="4395788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98" name="Line 118"/>
          <p:cNvSpPr>
            <a:spLocks noChangeShapeType="1"/>
          </p:cNvSpPr>
          <p:nvPr/>
        </p:nvSpPr>
        <p:spPr bwMode="auto">
          <a:xfrm>
            <a:off x="6110288" y="4624388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199" name="Line 119"/>
          <p:cNvSpPr>
            <a:spLocks noChangeShapeType="1"/>
          </p:cNvSpPr>
          <p:nvPr/>
        </p:nvSpPr>
        <p:spPr bwMode="auto">
          <a:xfrm flipH="1">
            <a:off x="6084888" y="4852988"/>
            <a:ext cx="132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00" name="Rectangle 120"/>
          <p:cNvSpPr>
            <a:spLocks noChangeArrowheads="1"/>
          </p:cNvSpPr>
          <p:nvPr/>
        </p:nvSpPr>
        <p:spPr bwMode="auto">
          <a:xfrm>
            <a:off x="6527800" y="4102100"/>
            <a:ext cx="31526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A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j</a:t>
            </a:r>
          </a:p>
        </p:txBody>
      </p:sp>
      <p:sp>
        <p:nvSpPr>
          <p:cNvPr id="1326201" name="Rectangle 121"/>
          <p:cNvSpPr>
            <a:spLocks noChangeArrowheads="1"/>
          </p:cNvSpPr>
          <p:nvPr/>
        </p:nvSpPr>
        <p:spPr bwMode="auto">
          <a:xfrm>
            <a:off x="6527800" y="4559300"/>
            <a:ext cx="31409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A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i</a:t>
            </a:r>
          </a:p>
        </p:txBody>
      </p:sp>
      <p:sp>
        <p:nvSpPr>
          <p:cNvPr id="1326202" name="Rectangle 122"/>
          <p:cNvSpPr>
            <a:spLocks noChangeArrowheads="1"/>
          </p:cNvSpPr>
          <p:nvPr/>
        </p:nvSpPr>
        <p:spPr bwMode="auto">
          <a:xfrm>
            <a:off x="6527800" y="4330700"/>
            <a:ext cx="34103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A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k</a:t>
            </a:r>
          </a:p>
        </p:txBody>
      </p:sp>
      <p:sp>
        <p:nvSpPr>
          <p:cNvPr id="1326203" name="Rectangle 123"/>
          <p:cNvSpPr>
            <a:spLocks noChangeArrowheads="1"/>
          </p:cNvSpPr>
          <p:nvPr/>
        </p:nvSpPr>
        <p:spPr bwMode="auto">
          <a:xfrm>
            <a:off x="914400" y="6172200"/>
            <a:ext cx="653064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000" i="1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memory bank cycle </a:t>
            </a:r>
            <a:r>
              <a:rPr lang="en-US" altLang="ko-KR" sz="20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50 ns     </a:t>
            </a:r>
            <a:r>
              <a:rPr lang="en-US" altLang="ko-KR" sz="2000" i="1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processor cycle </a:t>
            </a:r>
            <a:r>
              <a:rPr lang="en-US" altLang="ko-KR" sz="20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12.5 ns (80MHz)</a:t>
            </a:r>
          </a:p>
        </p:txBody>
      </p:sp>
      <p:sp>
        <p:nvSpPr>
          <p:cNvPr id="1326204" name="Rectangle 124"/>
          <p:cNvSpPr>
            <a:spLocks noChangeArrowheads="1"/>
          </p:cNvSpPr>
          <p:nvPr/>
        </p:nvSpPr>
        <p:spPr bwMode="auto">
          <a:xfrm>
            <a:off x="2884488" y="901700"/>
            <a:ext cx="3200400" cy="1225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05" name="Line 125"/>
          <p:cNvSpPr>
            <a:spLocks noChangeShapeType="1"/>
          </p:cNvSpPr>
          <p:nvPr/>
        </p:nvSpPr>
        <p:spPr bwMode="auto">
          <a:xfrm>
            <a:off x="2884488" y="104457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06" name="Line 126"/>
          <p:cNvSpPr>
            <a:spLocks noChangeShapeType="1"/>
          </p:cNvSpPr>
          <p:nvPr/>
        </p:nvSpPr>
        <p:spPr bwMode="auto">
          <a:xfrm>
            <a:off x="2884488" y="1201738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07" name="Line 127"/>
          <p:cNvSpPr>
            <a:spLocks noChangeShapeType="1"/>
          </p:cNvSpPr>
          <p:nvPr/>
        </p:nvSpPr>
        <p:spPr bwMode="auto">
          <a:xfrm>
            <a:off x="2884488" y="1357313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08" name="Line 128"/>
          <p:cNvSpPr>
            <a:spLocks noChangeShapeType="1"/>
          </p:cNvSpPr>
          <p:nvPr/>
        </p:nvSpPr>
        <p:spPr bwMode="auto">
          <a:xfrm>
            <a:off x="2884488" y="151447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09" name="Line 129"/>
          <p:cNvSpPr>
            <a:spLocks noChangeShapeType="1"/>
          </p:cNvSpPr>
          <p:nvPr/>
        </p:nvSpPr>
        <p:spPr bwMode="auto">
          <a:xfrm>
            <a:off x="2884488" y="1671638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10" name="Line 130"/>
          <p:cNvSpPr>
            <a:spLocks noChangeShapeType="1"/>
          </p:cNvSpPr>
          <p:nvPr/>
        </p:nvSpPr>
        <p:spPr bwMode="auto">
          <a:xfrm>
            <a:off x="2884488" y="1827213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11" name="Line 131"/>
          <p:cNvSpPr>
            <a:spLocks noChangeShapeType="1"/>
          </p:cNvSpPr>
          <p:nvPr/>
        </p:nvSpPr>
        <p:spPr bwMode="auto">
          <a:xfrm>
            <a:off x="2884488" y="198437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326212" name="Group 132"/>
          <p:cNvGrpSpPr>
            <a:grpSpLocks/>
          </p:cNvGrpSpPr>
          <p:nvPr/>
        </p:nvGrpSpPr>
        <p:grpSpPr bwMode="auto">
          <a:xfrm>
            <a:off x="5475288" y="868363"/>
            <a:ext cx="336550" cy="1309688"/>
            <a:chOff x="2282" y="576"/>
            <a:chExt cx="212" cy="825"/>
          </a:xfrm>
        </p:grpSpPr>
        <p:sp>
          <p:nvSpPr>
            <p:cNvPr id="1326213" name="Rectangle 133"/>
            <p:cNvSpPr>
              <a:spLocks noChangeArrowheads="1"/>
            </p:cNvSpPr>
            <p:nvPr/>
          </p:nvSpPr>
          <p:spPr bwMode="auto">
            <a:xfrm>
              <a:off x="2282" y="576"/>
              <a:ext cx="212" cy="1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V0</a:t>
              </a:r>
            </a:p>
          </p:txBody>
        </p:sp>
        <p:sp>
          <p:nvSpPr>
            <p:cNvPr id="1326214" name="Rectangle 134"/>
            <p:cNvSpPr>
              <a:spLocks noChangeArrowheads="1"/>
            </p:cNvSpPr>
            <p:nvPr/>
          </p:nvSpPr>
          <p:spPr bwMode="auto">
            <a:xfrm>
              <a:off x="2282" y="672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V1</a:t>
              </a:r>
            </a:p>
          </p:txBody>
        </p:sp>
        <p:sp>
          <p:nvSpPr>
            <p:cNvPr id="1326215" name="Rectangle 135"/>
            <p:cNvSpPr>
              <a:spLocks noChangeArrowheads="1"/>
            </p:cNvSpPr>
            <p:nvPr/>
          </p:nvSpPr>
          <p:spPr bwMode="auto">
            <a:xfrm>
              <a:off x="2282" y="768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V2</a:t>
              </a:r>
            </a:p>
          </p:txBody>
        </p:sp>
        <p:sp>
          <p:nvSpPr>
            <p:cNvPr id="1326216" name="Rectangle 136"/>
            <p:cNvSpPr>
              <a:spLocks noChangeArrowheads="1"/>
            </p:cNvSpPr>
            <p:nvPr/>
          </p:nvSpPr>
          <p:spPr bwMode="auto">
            <a:xfrm>
              <a:off x="2282" y="864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V3</a:t>
              </a:r>
            </a:p>
          </p:txBody>
        </p:sp>
        <p:sp>
          <p:nvSpPr>
            <p:cNvPr id="1326217" name="Rectangle 137"/>
            <p:cNvSpPr>
              <a:spLocks noChangeArrowheads="1"/>
            </p:cNvSpPr>
            <p:nvPr/>
          </p:nvSpPr>
          <p:spPr bwMode="auto">
            <a:xfrm>
              <a:off x="2282" y="960"/>
              <a:ext cx="212" cy="1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V4</a:t>
              </a:r>
            </a:p>
          </p:txBody>
        </p:sp>
        <p:sp>
          <p:nvSpPr>
            <p:cNvPr id="1326218" name="Rectangle 138"/>
            <p:cNvSpPr>
              <a:spLocks noChangeArrowheads="1"/>
            </p:cNvSpPr>
            <p:nvPr/>
          </p:nvSpPr>
          <p:spPr bwMode="auto">
            <a:xfrm>
              <a:off x="2282" y="1056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V5</a:t>
              </a:r>
            </a:p>
          </p:txBody>
        </p:sp>
        <p:sp>
          <p:nvSpPr>
            <p:cNvPr id="1326219" name="Rectangle 139"/>
            <p:cNvSpPr>
              <a:spLocks noChangeArrowheads="1"/>
            </p:cNvSpPr>
            <p:nvPr/>
          </p:nvSpPr>
          <p:spPr bwMode="auto">
            <a:xfrm>
              <a:off x="2282" y="1152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V6</a:t>
              </a:r>
            </a:p>
          </p:txBody>
        </p:sp>
        <p:sp>
          <p:nvSpPr>
            <p:cNvPr id="1326220" name="Rectangle 140"/>
            <p:cNvSpPr>
              <a:spLocks noChangeArrowheads="1"/>
            </p:cNvSpPr>
            <p:nvPr/>
          </p:nvSpPr>
          <p:spPr bwMode="auto">
            <a:xfrm>
              <a:off x="2282" y="1248"/>
              <a:ext cx="204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0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V7</a:t>
              </a:r>
            </a:p>
          </p:txBody>
        </p:sp>
      </p:grpSp>
      <p:sp>
        <p:nvSpPr>
          <p:cNvPr id="1326221" name="Line 141"/>
          <p:cNvSpPr>
            <a:spLocks noChangeShapeType="1"/>
          </p:cNvSpPr>
          <p:nvPr/>
        </p:nvSpPr>
        <p:spPr bwMode="auto">
          <a:xfrm flipH="1">
            <a:off x="2514600" y="1512888"/>
            <a:ext cx="376238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22" name="Line 142"/>
          <p:cNvSpPr>
            <a:spLocks noChangeShapeType="1"/>
          </p:cNvSpPr>
          <p:nvPr/>
        </p:nvSpPr>
        <p:spPr bwMode="auto">
          <a:xfrm flipV="1">
            <a:off x="6846888" y="11303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23" name="Line 143"/>
          <p:cNvSpPr>
            <a:spLocks noChangeShapeType="1"/>
          </p:cNvSpPr>
          <p:nvPr/>
        </p:nvSpPr>
        <p:spPr bwMode="auto">
          <a:xfrm flipH="1">
            <a:off x="6084888" y="11303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24" name="Line 144"/>
          <p:cNvSpPr>
            <a:spLocks noChangeShapeType="1"/>
          </p:cNvSpPr>
          <p:nvPr/>
        </p:nvSpPr>
        <p:spPr bwMode="auto">
          <a:xfrm>
            <a:off x="6084888" y="14351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25" name="Line 145"/>
          <p:cNvSpPr>
            <a:spLocks noChangeShapeType="1"/>
          </p:cNvSpPr>
          <p:nvPr/>
        </p:nvSpPr>
        <p:spPr bwMode="auto">
          <a:xfrm>
            <a:off x="6542088" y="1739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26" name="Line 146"/>
          <p:cNvSpPr>
            <a:spLocks noChangeShapeType="1"/>
          </p:cNvSpPr>
          <p:nvPr/>
        </p:nvSpPr>
        <p:spPr bwMode="auto">
          <a:xfrm>
            <a:off x="6084888" y="17399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27" name="Line 147"/>
          <p:cNvSpPr>
            <a:spLocks noChangeShapeType="1"/>
          </p:cNvSpPr>
          <p:nvPr/>
        </p:nvSpPr>
        <p:spPr bwMode="auto">
          <a:xfrm flipV="1">
            <a:off x="6694488" y="14351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26228" name="Rectangle 148"/>
          <p:cNvSpPr>
            <a:spLocks noChangeArrowheads="1"/>
          </p:cNvSpPr>
          <p:nvPr/>
        </p:nvSpPr>
        <p:spPr bwMode="auto">
          <a:xfrm>
            <a:off x="6161088" y="1435100"/>
            <a:ext cx="34945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V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k</a:t>
            </a:r>
          </a:p>
        </p:txBody>
      </p:sp>
      <p:sp>
        <p:nvSpPr>
          <p:cNvPr id="1326229" name="Rectangle 149"/>
          <p:cNvSpPr>
            <a:spLocks noChangeArrowheads="1"/>
          </p:cNvSpPr>
          <p:nvPr/>
        </p:nvSpPr>
        <p:spPr bwMode="auto">
          <a:xfrm>
            <a:off x="6161088" y="1130300"/>
            <a:ext cx="31947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V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j</a:t>
            </a:r>
          </a:p>
        </p:txBody>
      </p:sp>
      <p:sp>
        <p:nvSpPr>
          <p:cNvPr id="1326230" name="Rectangle 150"/>
          <p:cNvSpPr>
            <a:spLocks noChangeArrowheads="1"/>
          </p:cNvSpPr>
          <p:nvPr/>
        </p:nvSpPr>
        <p:spPr bwMode="auto">
          <a:xfrm>
            <a:off x="6161088" y="825500"/>
            <a:ext cx="318301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4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V</a:t>
            </a:r>
            <a:r>
              <a:rPr lang="en-US" altLang="ko-KR" sz="1400" baseline="-250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i</a:t>
            </a:r>
          </a:p>
        </p:txBody>
      </p:sp>
      <p:grpSp>
        <p:nvGrpSpPr>
          <p:cNvPr id="1326231" name="Group 151"/>
          <p:cNvGrpSpPr>
            <a:grpSpLocks/>
          </p:cNvGrpSpPr>
          <p:nvPr/>
        </p:nvGrpSpPr>
        <p:grpSpPr bwMode="auto">
          <a:xfrm>
            <a:off x="7388225" y="901700"/>
            <a:ext cx="974725" cy="304800"/>
            <a:chOff x="4613" y="576"/>
            <a:chExt cx="614" cy="192"/>
          </a:xfrm>
        </p:grpSpPr>
        <p:sp>
          <p:nvSpPr>
            <p:cNvPr id="1326232" name="Rectangle 152"/>
            <p:cNvSpPr>
              <a:spLocks noChangeArrowheads="1"/>
            </p:cNvSpPr>
            <p:nvPr/>
          </p:nvSpPr>
          <p:spPr bwMode="auto">
            <a:xfrm>
              <a:off x="4613" y="609"/>
              <a:ext cx="614" cy="1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233" name="Rectangle 153"/>
            <p:cNvSpPr>
              <a:spLocks noChangeArrowheads="1"/>
            </p:cNvSpPr>
            <p:nvPr/>
          </p:nvSpPr>
          <p:spPr bwMode="auto">
            <a:xfrm>
              <a:off x="4655" y="576"/>
              <a:ext cx="495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4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V. Mask</a:t>
              </a:r>
            </a:p>
          </p:txBody>
        </p:sp>
      </p:grpSp>
      <p:grpSp>
        <p:nvGrpSpPr>
          <p:cNvPr id="1326234" name="Group 154"/>
          <p:cNvGrpSpPr>
            <a:grpSpLocks/>
          </p:cNvGrpSpPr>
          <p:nvPr/>
        </p:nvGrpSpPr>
        <p:grpSpPr bwMode="auto">
          <a:xfrm>
            <a:off x="7380284" y="1282700"/>
            <a:ext cx="971909" cy="304800"/>
            <a:chOff x="4624" y="576"/>
            <a:chExt cx="520" cy="192"/>
          </a:xfrm>
        </p:grpSpPr>
        <p:sp>
          <p:nvSpPr>
            <p:cNvPr id="1326235" name="Rectangle 155"/>
            <p:cNvSpPr>
              <a:spLocks noChangeArrowheads="1"/>
            </p:cNvSpPr>
            <p:nvPr/>
          </p:nvSpPr>
          <p:spPr bwMode="auto">
            <a:xfrm>
              <a:off x="4632" y="609"/>
              <a:ext cx="512" cy="1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26236" name="Rectangle 156"/>
            <p:cNvSpPr>
              <a:spLocks noChangeArrowheads="1"/>
            </p:cNvSpPr>
            <p:nvPr/>
          </p:nvSpPr>
          <p:spPr bwMode="auto">
            <a:xfrm>
              <a:off x="4624" y="576"/>
              <a:ext cx="473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ko-KR" sz="1400">
                  <a:solidFill>
                    <a:prstClr val="black"/>
                  </a:solidFill>
                  <a:latin typeface="Calibri"/>
                  <a:ea typeface="굴림" charset="-127"/>
                  <a:cs typeface="Calibri"/>
                </a:rPr>
                <a:t>V. Length</a:t>
              </a:r>
            </a:p>
          </p:txBody>
        </p:sp>
      </p:grpSp>
      <p:sp>
        <p:nvSpPr>
          <p:cNvPr id="1326237" name="Text Box 157"/>
          <p:cNvSpPr txBox="1">
            <a:spLocks noChangeArrowheads="1"/>
          </p:cNvSpPr>
          <p:nvPr/>
        </p:nvSpPr>
        <p:spPr bwMode="auto">
          <a:xfrm>
            <a:off x="3122613" y="1173163"/>
            <a:ext cx="20891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80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64 Element Vector Registers</a:t>
            </a:r>
            <a:endParaRPr lang="en-US" altLang="ko-KR" sz="2400">
              <a:solidFill>
                <a:prstClr val="black"/>
              </a:solidFill>
              <a:latin typeface="Calibri"/>
              <a:ea typeface="굴림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76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Instruction Set Advantages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Compact</a:t>
            </a:r>
          </a:p>
          <a:p>
            <a:pPr lvl="1"/>
            <a:r>
              <a:rPr lang="en-US" altLang="ko-KR" sz="2000" dirty="0"/>
              <a:t>one short instruction encodes N operations</a:t>
            </a:r>
          </a:p>
          <a:p>
            <a:r>
              <a:rPr lang="en-US" altLang="ko-KR" sz="2800" dirty="0"/>
              <a:t>Expressive, tells hardware that these N operations:</a:t>
            </a:r>
          </a:p>
          <a:p>
            <a:pPr lvl="1"/>
            <a:r>
              <a:rPr lang="en-US" altLang="ko-KR" sz="2000" dirty="0"/>
              <a:t>are independent</a:t>
            </a:r>
          </a:p>
          <a:p>
            <a:pPr lvl="1"/>
            <a:r>
              <a:rPr lang="en-US" altLang="ko-KR" sz="2000" dirty="0"/>
              <a:t>use the same functional unit</a:t>
            </a:r>
          </a:p>
          <a:p>
            <a:pPr lvl="1"/>
            <a:r>
              <a:rPr lang="en-US" altLang="ko-KR" sz="2000" dirty="0"/>
              <a:t>access disjoint registers</a:t>
            </a:r>
          </a:p>
          <a:p>
            <a:pPr lvl="1"/>
            <a:r>
              <a:rPr lang="en-US" altLang="ko-KR" sz="2000" dirty="0"/>
              <a:t>access registers in same pattern as previous instructions</a:t>
            </a:r>
          </a:p>
          <a:p>
            <a:pPr lvl="1"/>
            <a:r>
              <a:rPr lang="en-US" altLang="ko-KR" sz="2000" dirty="0"/>
              <a:t>access a contiguous block of memory</a:t>
            </a:r>
            <a:br>
              <a:rPr lang="en-US" altLang="ko-KR" sz="2000" dirty="0"/>
            </a:br>
            <a:r>
              <a:rPr lang="en-US" altLang="ko-KR" sz="2000" dirty="0"/>
              <a:t> (unit-stride load/store)</a:t>
            </a:r>
          </a:p>
          <a:p>
            <a:pPr lvl="1"/>
            <a:r>
              <a:rPr lang="en-US" altLang="ko-KR" sz="2000" dirty="0"/>
              <a:t>access memory in a known pattern 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en-US" altLang="ko-KR" sz="2000" dirty="0" err="1"/>
              <a:t>strided</a:t>
            </a:r>
            <a:r>
              <a:rPr lang="en-US" altLang="ko-KR" sz="2000" dirty="0"/>
              <a:t> load/store) </a:t>
            </a:r>
          </a:p>
          <a:p>
            <a:r>
              <a:rPr lang="en-US" altLang="ko-KR" sz="2800" dirty="0"/>
              <a:t>Scalable</a:t>
            </a:r>
          </a:p>
          <a:p>
            <a:pPr lvl="1"/>
            <a:r>
              <a:rPr lang="en-US" altLang="ko-KR" sz="2000" dirty="0"/>
              <a:t>can run same code on more parallel pipelines (lanes)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87BB-8E8E-7843-BA82-ADCCE7B2A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7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 Arithmetic Execution</a:t>
            </a:r>
            <a:br>
              <a:rPr lang="en-US" altLang="ko-KR"/>
            </a:br>
            <a:endParaRPr lang="en-US" dirty="0"/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ECFF-ED5D-E044-B2D1-1016CEAE44D3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34275" name="Rectangle 3"/>
          <p:cNvSpPr>
            <a:spLocks noChangeArrowheads="1"/>
          </p:cNvSpPr>
          <p:nvPr/>
        </p:nvSpPr>
        <p:spPr bwMode="auto">
          <a:xfrm>
            <a:off x="479425" y="1408489"/>
            <a:ext cx="5562600" cy="216777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ko-KR" sz="2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Use deep pipeline (=&gt; fast clock) to execute element operations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ko-KR" sz="2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Simplifies control of deep pipeline because elements in vector are independent (=&gt; no hazards!) </a:t>
            </a:r>
            <a:endParaRPr lang="en-US" altLang="ko-KR" sz="2000" dirty="0">
              <a:solidFill>
                <a:prstClr val="black"/>
              </a:solidFill>
              <a:latin typeface="Calibri"/>
              <a:ea typeface="굴림" charset="-127"/>
              <a:cs typeface="Calibri"/>
            </a:endParaRPr>
          </a:p>
        </p:txBody>
      </p:sp>
      <p:sp>
        <p:nvSpPr>
          <p:cNvPr id="1334276" name="Freeform 4"/>
          <p:cNvSpPr>
            <a:spLocks/>
          </p:cNvSpPr>
          <p:nvPr/>
        </p:nvSpPr>
        <p:spPr bwMode="auto">
          <a:xfrm>
            <a:off x="6477000" y="2971800"/>
            <a:ext cx="914400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672"/>
              </a:cxn>
              <a:cxn ang="0">
                <a:pos x="450" y="672"/>
              </a:cxn>
              <a:cxn ang="0">
                <a:pos x="576" y="0"/>
              </a:cxn>
              <a:cxn ang="0">
                <a:pos x="336" y="0"/>
              </a:cxn>
              <a:cxn ang="0">
                <a:pos x="288" y="96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576" h="672">
                <a:moveTo>
                  <a:pt x="0" y="0"/>
                </a:moveTo>
                <a:lnTo>
                  <a:pt x="144" y="672"/>
                </a:lnTo>
                <a:lnTo>
                  <a:pt x="450" y="672"/>
                </a:lnTo>
                <a:lnTo>
                  <a:pt x="576" y="0"/>
                </a:lnTo>
                <a:lnTo>
                  <a:pt x="336" y="0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334277" name="Group 5"/>
          <p:cNvGrpSpPr>
            <a:grpSpLocks/>
          </p:cNvGrpSpPr>
          <p:nvPr/>
        </p:nvGrpSpPr>
        <p:grpSpPr bwMode="auto">
          <a:xfrm>
            <a:off x="6477000" y="3886200"/>
            <a:ext cx="993775" cy="76200"/>
            <a:chOff x="1536" y="2256"/>
            <a:chExt cx="626" cy="48"/>
          </a:xfrm>
        </p:grpSpPr>
        <p:sp>
          <p:nvSpPr>
            <p:cNvPr id="1334278" name="Rectangle 6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4279" name="Freeform 7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4280" name="Line 8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34281" name="Group 9"/>
          <p:cNvGrpSpPr>
            <a:grpSpLocks/>
          </p:cNvGrpSpPr>
          <p:nvPr/>
        </p:nvGrpSpPr>
        <p:grpSpPr bwMode="auto">
          <a:xfrm>
            <a:off x="6477000" y="3124200"/>
            <a:ext cx="993775" cy="76200"/>
            <a:chOff x="1536" y="2256"/>
            <a:chExt cx="626" cy="48"/>
          </a:xfrm>
        </p:grpSpPr>
        <p:sp>
          <p:nvSpPr>
            <p:cNvPr id="1334282" name="Rectangle 10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4283" name="Freeform 11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4284" name="Line 12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34285" name="Group 13"/>
          <p:cNvGrpSpPr>
            <a:grpSpLocks/>
          </p:cNvGrpSpPr>
          <p:nvPr/>
        </p:nvGrpSpPr>
        <p:grpSpPr bwMode="auto">
          <a:xfrm>
            <a:off x="6477000" y="3505200"/>
            <a:ext cx="993775" cy="76200"/>
            <a:chOff x="1536" y="2256"/>
            <a:chExt cx="626" cy="48"/>
          </a:xfrm>
        </p:grpSpPr>
        <p:sp>
          <p:nvSpPr>
            <p:cNvPr id="1334286" name="Rectangle 14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4287" name="Freeform 15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4288" name="Line 16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34289" name="Line 17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34290" name="Line 18"/>
          <p:cNvSpPr>
            <a:spLocks noChangeShapeType="1"/>
          </p:cNvSpPr>
          <p:nvPr/>
        </p:nvSpPr>
        <p:spPr bwMode="auto">
          <a:xfrm>
            <a:off x="6629400" y="2667000"/>
            <a:ext cx="0" cy="304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34291" name="Freeform 19"/>
          <p:cNvSpPr>
            <a:spLocks/>
          </p:cNvSpPr>
          <p:nvPr/>
        </p:nvSpPr>
        <p:spPr bwMode="auto">
          <a:xfrm>
            <a:off x="6934200" y="2667000"/>
            <a:ext cx="762000" cy="2743200"/>
          </a:xfrm>
          <a:custGeom>
            <a:avLst/>
            <a:gdLst/>
            <a:ahLst/>
            <a:cxnLst>
              <a:cxn ang="0">
                <a:pos x="0" y="1490"/>
              </a:cxn>
              <a:cxn ang="0">
                <a:pos x="2" y="1584"/>
              </a:cxn>
              <a:cxn ang="0">
                <a:pos x="482" y="1584"/>
              </a:cxn>
              <a:cxn ang="0">
                <a:pos x="482" y="0"/>
              </a:cxn>
            </a:cxnLst>
            <a:rect l="0" t="0" r="r" b="b"/>
            <a:pathLst>
              <a:path w="482" h="1584">
                <a:moveTo>
                  <a:pt x="0" y="1490"/>
                </a:moveTo>
                <a:lnTo>
                  <a:pt x="2" y="1584"/>
                </a:lnTo>
                <a:lnTo>
                  <a:pt x="482" y="1584"/>
                </a:lnTo>
                <a:lnTo>
                  <a:pt x="48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34292" name="Rectangle 20"/>
          <p:cNvSpPr>
            <a:spLocks noChangeArrowheads="1"/>
          </p:cNvSpPr>
          <p:nvPr/>
        </p:nvSpPr>
        <p:spPr bwMode="auto">
          <a:xfrm>
            <a:off x="6400800" y="1371600"/>
            <a:ext cx="457200" cy="13049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v1</a:t>
            </a:r>
          </a:p>
        </p:txBody>
      </p:sp>
      <p:sp>
        <p:nvSpPr>
          <p:cNvPr id="1334293" name="Rectangle 21"/>
          <p:cNvSpPr>
            <a:spLocks noChangeArrowheads="1"/>
          </p:cNvSpPr>
          <p:nvPr/>
        </p:nvSpPr>
        <p:spPr bwMode="auto">
          <a:xfrm>
            <a:off x="6934200" y="1371600"/>
            <a:ext cx="457200" cy="13049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v2</a:t>
            </a:r>
          </a:p>
        </p:txBody>
      </p:sp>
      <p:sp>
        <p:nvSpPr>
          <p:cNvPr id="1334294" name="Rectangle 22"/>
          <p:cNvSpPr>
            <a:spLocks noChangeArrowheads="1"/>
          </p:cNvSpPr>
          <p:nvPr/>
        </p:nvSpPr>
        <p:spPr bwMode="auto">
          <a:xfrm>
            <a:off x="7467600" y="1371600"/>
            <a:ext cx="457200" cy="13049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v3</a:t>
            </a:r>
          </a:p>
        </p:txBody>
      </p:sp>
      <p:sp>
        <p:nvSpPr>
          <p:cNvPr id="1334295" name="Text Box 23"/>
          <p:cNvSpPr txBox="1">
            <a:spLocks noChangeArrowheads="1"/>
          </p:cNvSpPr>
          <p:nvPr/>
        </p:nvSpPr>
        <p:spPr bwMode="auto">
          <a:xfrm>
            <a:off x="5943600" y="5575629"/>
            <a:ext cx="2009484" cy="52322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v3 &lt;- v1 * v2</a:t>
            </a:r>
          </a:p>
        </p:txBody>
      </p:sp>
      <p:grpSp>
        <p:nvGrpSpPr>
          <p:cNvPr id="1334296" name="Group 24"/>
          <p:cNvGrpSpPr>
            <a:grpSpLocks/>
          </p:cNvGrpSpPr>
          <p:nvPr/>
        </p:nvGrpSpPr>
        <p:grpSpPr bwMode="auto">
          <a:xfrm>
            <a:off x="6477000" y="5029200"/>
            <a:ext cx="993775" cy="76200"/>
            <a:chOff x="1536" y="2256"/>
            <a:chExt cx="626" cy="48"/>
          </a:xfrm>
        </p:grpSpPr>
        <p:sp>
          <p:nvSpPr>
            <p:cNvPr id="1334297" name="Rectangle 25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4298" name="Freeform 26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4299" name="Line 27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34300" name="Group 28"/>
          <p:cNvGrpSpPr>
            <a:grpSpLocks/>
          </p:cNvGrpSpPr>
          <p:nvPr/>
        </p:nvGrpSpPr>
        <p:grpSpPr bwMode="auto">
          <a:xfrm>
            <a:off x="6477000" y="4267200"/>
            <a:ext cx="993775" cy="76200"/>
            <a:chOff x="1536" y="2256"/>
            <a:chExt cx="626" cy="48"/>
          </a:xfrm>
        </p:grpSpPr>
        <p:sp>
          <p:nvSpPr>
            <p:cNvPr id="1334301" name="Rectangle 29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4302" name="Freeform 30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4303" name="Line 31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334304" name="Group 32"/>
          <p:cNvGrpSpPr>
            <a:grpSpLocks/>
          </p:cNvGrpSpPr>
          <p:nvPr/>
        </p:nvGrpSpPr>
        <p:grpSpPr bwMode="auto">
          <a:xfrm>
            <a:off x="6477000" y="4648200"/>
            <a:ext cx="993775" cy="76200"/>
            <a:chOff x="1536" y="2256"/>
            <a:chExt cx="626" cy="48"/>
          </a:xfrm>
        </p:grpSpPr>
        <p:sp>
          <p:nvSpPr>
            <p:cNvPr id="1334305" name="Rectangle 33"/>
            <p:cNvSpPr>
              <a:spLocks noChangeArrowheads="1"/>
            </p:cNvSpPr>
            <p:nvPr/>
          </p:nvSpPr>
          <p:spPr bwMode="auto">
            <a:xfrm>
              <a:off x="1536" y="2256"/>
              <a:ext cx="576" cy="4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4306" name="Freeform 34"/>
            <p:cNvSpPr>
              <a:spLocks/>
            </p:cNvSpPr>
            <p:nvPr/>
          </p:nvSpPr>
          <p:spPr bwMode="auto">
            <a:xfrm>
              <a:off x="2064" y="2256"/>
              <a:ext cx="48" cy="48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  <a:cxn ang="0">
                  <a:pos x="48" y="96"/>
                </a:cxn>
              </a:cxnLst>
              <a:rect l="0" t="0" r="r" b="b"/>
              <a:pathLst>
                <a:path w="48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34307" name="Line 35"/>
            <p:cNvSpPr>
              <a:spLocks noChangeShapeType="1"/>
            </p:cNvSpPr>
            <p:nvPr/>
          </p:nvSpPr>
          <p:spPr bwMode="auto">
            <a:xfrm>
              <a:off x="2114" y="2280"/>
              <a:ext cx="4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334308" name="Text Box 36"/>
          <p:cNvSpPr txBox="1">
            <a:spLocks noChangeArrowheads="1"/>
          </p:cNvSpPr>
          <p:nvPr/>
        </p:nvSpPr>
        <p:spPr bwMode="auto">
          <a:xfrm>
            <a:off x="3733800" y="3962400"/>
            <a:ext cx="18288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ko-KR" altLang="en-US" sz="2400">
              <a:solidFill>
                <a:prstClr val="black"/>
              </a:solidFill>
              <a:latin typeface="Verdana" charset="0"/>
              <a:ea typeface="굴림" charset="-127"/>
              <a:cs typeface="굴림" charset="-127"/>
            </a:endParaRPr>
          </a:p>
        </p:txBody>
      </p:sp>
      <p:sp>
        <p:nvSpPr>
          <p:cNvPr id="1334309" name="Text Box 37"/>
          <p:cNvSpPr txBox="1">
            <a:spLocks noChangeArrowheads="1"/>
          </p:cNvSpPr>
          <p:nvPr/>
        </p:nvSpPr>
        <p:spPr bwMode="auto">
          <a:xfrm>
            <a:off x="2248680" y="4491038"/>
            <a:ext cx="4041804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2800" i="1" dirty="0">
                <a:solidFill>
                  <a:prstClr val="black"/>
                </a:solidFill>
                <a:latin typeface="Calibri"/>
                <a:ea typeface="굴림" charset="-127"/>
                <a:cs typeface="Calibri"/>
              </a:rPr>
              <a:t>Six-stage multiply pipeline</a:t>
            </a:r>
          </a:p>
        </p:txBody>
      </p:sp>
      <p:sp>
        <p:nvSpPr>
          <p:cNvPr id="1334310" name="Line 38"/>
          <p:cNvSpPr>
            <a:spLocks noChangeShapeType="1"/>
          </p:cNvSpPr>
          <p:nvPr/>
        </p:nvSpPr>
        <p:spPr bwMode="auto">
          <a:xfrm flipV="1">
            <a:off x="5715000" y="43434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4736560"/>
      </p:ext>
    </p:extLst>
  </p:cSld>
  <p:clrMapOvr>
    <a:masterClrMapping/>
  </p:clrMapOvr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4519</TotalTime>
  <Pages>12</Pages>
  <Words>3267</Words>
  <Application>Microsoft Macintosh PowerPoint</Application>
  <PresentationFormat>Letter Paper (8.5x11 in)</PresentationFormat>
  <Paragraphs>813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34</vt:i4>
      </vt:variant>
    </vt:vector>
  </HeadingPairs>
  <TitlesOfParts>
    <vt:vector size="51" baseType="lpstr">
      <vt:lpstr>Arial</vt:lpstr>
      <vt:lpstr>Arial Narrow</vt:lpstr>
      <vt:lpstr>Calibri</vt:lpstr>
      <vt:lpstr>Courier</vt:lpstr>
      <vt:lpstr>Courier New</vt:lpstr>
      <vt:lpstr>Symbol</vt:lpstr>
      <vt:lpstr>Times New Roman</vt:lpstr>
      <vt:lpstr>Verdana</vt:lpstr>
      <vt:lpstr>Wingdings</vt:lpstr>
      <vt:lpstr>1_CS252-template</vt:lpstr>
      <vt:lpstr>2_CS252-template</vt:lpstr>
      <vt:lpstr>3_CS252-template</vt:lpstr>
      <vt:lpstr>4_CS252-template</vt:lpstr>
      <vt:lpstr>5_CS252-template</vt:lpstr>
      <vt:lpstr>6_CS252-template</vt:lpstr>
      <vt:lpstr>7_CS252-template</vt:lpstr>
      <vt:lpstr>8_CS252-template</vt:lpstr>
      <vt:lpstr>CS 152 Computer Architecture and Engineering CS252 Graduate Computer Architecture   Lecture 15 – Vectors</vt:lpstr>
      <vt:lpstr>Last Time Lecture 14: Multithreading</vt:lpstr>
      <vt:lpstr>Supercomputer Applications</vt:lpstr>
      <vt:lpstr>Vector Supercomputers</vt:lpstr>
      <vt:lpstr>Vector Programming Model</vt:lpstr>
      <vt:lpstr>Vector Code Example</vt:lpstr>
      <vt:lpstr>Cray-1 (1976)</vt:lpstr>
      <vt:lpstr>Vector Instruction Set Advantages</vt:lpstr>
      <vt:lpstr>Vector Arithmetic Execution </vt:lpstr>
      <vt:lpstr>Vector Instruction Execution</vt:lpstr>
      <vt:lpstr>Interleaved Vector Memory System</vt:lpstr>
      <vt:lpstr>Vector Unit Structure</vt:lpstr>
      <vt:lpstr>T0 Vector Microprocessor (UCB/ICSI, 1995)</vt:lpstr>
      <vt:lpstr>Vector Instruction Parallelism</vt:lpstr>
      <vt:lpstr>Vector Chaining</vt:lpstr>
      <vt:lpstr>Vector Chaining Advantage</vt:lpstr>
      <vt:lpstr>Vector Startup</vt:lpstr>
      <vt:lpstr>Dead Time and Short Vectors</vt:lpstr>
      <vt:lpstr>Vector Memory-Memory versus Vector Register Machines</vt:lpstr>
      <vt:lpstr>Vector Memory-Memory vs. Vector Register Machines</vt:lpstr>
      <vt:lpstr>CS152 Administrivia</vt:lpstr>
      <vt:lpstr>CS252 Administrivia</vt:lpstr>
      <vt:lpstr>Automatic Code Vectorization</vt:lpstr>
      <vt:lpstr>Vector Stripmining</vt:lpstr>
      <vt:lpstr>Vector Conditional Execution</vt:lpstr>
      <vt:lpstr>Masked Vector Instructions</vt:lpstr>
      <vt:lpstr>Compress/Expand Operations</vt:lpstr>
      <vt:lpstr>Vector Reductions</vt:lpstr>
      <vt:lpstr>Vector Scatter/Gather</vt:lpstr>
      <vt:lpstr>Histogram with Scatter/Gather</vt:lpstr>
      <vt:lpstr>Vector Memory Models</vt:lpstr>
      <vt:lpstr>Packed SIMD Extensions</vt:lpstr>
      <vt:lpstr>Packed SIMD versus Vectors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770</cp:revision>
  <cp:lastPrinted>2013-01-24T23:37:40Z</cp:lastPrinted>
  <dcterms:created xsi:type="dcterms:W3CDTF">2012-01-24T20:37:12Z</dcterms:created>
  <dcterms:modified xsi:type="dcterms:W3CDTF">2021-03-17T07:17:48Z</dcterms:modified>
  <cp:category/>
</cp:coreProperties>
</file>