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6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8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9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  <p:sldMasterId id="2147483735" r:id="rId7"/>
    <p:sldMasterId id="2147483740" r:id="rId8"/>
    <p:sldMasterId id="2147483749" r:id="rId9"/>
    <p:sldMasterId id="2147483758" r:id="rId10"/>
    <p:sldMasterId id="2147483763" r:id="rId11"/>
    <p:sldMasterId id="2147483783" r:id="rId12"/>
    <p:sldMasterId id="2147483795" r:id="rId13"/>
    <p:sldMasterId id="2147483801" r:id="rId14"/>
    <p:sldMasterId id="2147483810" r:id="rId15"/>
    <p:sldMasterId id="2147483815" r:id="rId16"/>
    <p:sldMasterId id="2147483820" r:id="rId17"/>
    <p:sldMasterId id="2147483829" r:id="rId18"/>
    <p:sldMasterId id="2147483839" r:id="rId19"/>
    <p:sldMasterId id="2147483848" r:id="rId20"/>
  </p:sldMasterIdLst>
  <p:notesMasterIdLst>
    <p:notesMasterId r:id="rId52"/>
  </p:notesMasterIdLst>
  <p:handoutMasterIdLst>
    <p:handoutMasterId r:id="rId53"/>
  </p:handoutMasterIdLst>
  <p:sldIdLst>
    <p:sldId id="322" r:id="rId21"/>
    <p:sldId id="740" r:id="rId22"/>
    <p:sldId id="713" r:id="rId23"/>
    <p:sldId id="714" r:id="rId24"/>
    <p:sldId id="711" r:id="rId25"/>
    <p:sldId id="712" r:id="rId26"/>
    <p:sldId id="715" r:id="rId27"/>
    <p:sldId id="716" r:id="rId28"/>
    <p:sldId id="717" r:id="rId29"/>
    <p:sldId id="718" r:id="rId30"/>
    <p:sldId id="719" r:id="rId31"/>
    <p:sldId id="720" r:id="rId32"/>
    <p:sldId id="733" r:id="rId33"/>
    <p:sldId id="721" r:id="rId34"/>
    <p:sldId id="722" r:id="rId35"/>
    <p:sldId id="660" r:id="rId36"/>
    <p:sldId id="677" r:id="rId37"/>
    <p:sldId id="724" r:id="rId38"/>
    <p:sldId id="725" r:id="rId39"/>
    <p:sldId id="737" r:id="rId40"/>
    <p:sldId id="738" r:id="rId41"/>
    <p:sldId id="739" r:id="rId42"/>
    <p:sldId id="726" r:id="rId43"/>
    <p:sldId id="727" r:id="rId44"/>
    <p:sldId id="728" r:id="rId45"/>
    <p:sldId id="729" r:id="rId46"/>
    <p:sldId id="730" r:id="rId47"/>
    <p:sldId id="736" r:id="rId48"/>
    <p:sldId id="731" r:id="rId49"/>
    <p:sldId id="735" r:id="rId50"/>
    <p:sldId id="732" r:id="rId5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FA00"/>
    <a:srgbClr val="FF7E79"/>
    <a:srgbClr val="55FC02"/>
    <a:srgbClr val="F1FF9E"/>
    <a:srgbClr val="FBBA03"/>
    <a:srgbClr val="0332B7"/>
    <a:srgbClr val="000000"/>
    <a:srgbClr val="114FFB"/>
    <a:srgbClr val="7B00E4"/>
    <a:srgbClr val="EFF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5374" autoAdjust="0"/>
  </p:normalViewPr>
  <p:slideViewPr>
    <p:cSldViewPr>
      <p:cViewPr varScale="1">
        <p:scale>
          <a:sx n="117" d="100"/>
          <a:sy n="117" d="100"/>
        </p:scale>
        <p:origin x="2016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3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/>
              <a:pPr/>
              <a:t>2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1C1C0-64A6-5E45-A205-A7DB54DCE83A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E448B-8F6C-7249-9004-84627110DE5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16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r>
              <a:rPr lang="en-US">
                <a:solidFill>
                  <a:prstClr val="black"/>
                </a:solidFill>
              </a:rPr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fld id="{ADEFD281-E0A6-4F8A-97D3-E281FD9FFE7C}" type="datetime3">
              <a:rPr lang="en-US" smtClean="0">
                <a:solidFill>
                  <a:prstClr val="black"/>
                </a:solidFill>
              </a:rPr>
              <a:pPr>
                <a:buClr>
                  <a:prstClr val="black"/>
                </a:buClr>
              </a:pPr>
              <a:t>30 March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r>
              <a:rPr lang="en-US">
                <a:solidFill>
                  <a:prstClr val="black"/>
                </a:solidFill>
              </a:rPr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fld id="{AD67176E-D0DA-4D40-9114-1A30A59F807E}" type="slidenum">
              <a:rPr lang="en-US">
                <a:solidFill>
                  <a:prstClr val="black"/>
                </a:solidFill>
              </a:rPr>
              <a:pPr>
                <a:buClr>
                  <a:prstClr val="black"/>
                </a:buClr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99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r>
              <a:rPr lang="en-US">
                <a:solidFill>
                  <a:prstClr val="black"/>
                </a:solidFill>
              </a:rPr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fld id="{A04E1AA4-5F9B-45BF-AEF2-984289476092}" type="datetime3">
              <a:rPr lang="en-US" smtClean="0">
                <a:solidFill>
                  <a:prstClr val="black"/>
                </a:solidFill>
              </a:rPr>
              <a:pPr>
                <a:buClr>
                  <a:prstClr val="black"/>
                </a:buClr>
              </a:pPr>
              <a:t>30 March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r>
              <a:rPr lang="en-US">
                <a:solidFill>
                  <a:prstClr val="black"/>
                </a:solidFill>
              </a:rPr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fld id="{AD67176E-D0DA-4D40-9114-1A30A59F807E}" type="slidenum">
              <a:rPr lang="en-US">
                <a:solidFill>
                  <a:prstClr val="black"/>
                </a:solidFill>
              </a:rPr>
              <a:pPr>
                <a:buClr>
                  <a:prstClr val="black"/>
                </a:buClr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74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r>
              <a:rPr lang="en-US">
                <a:solidFill>
                  <a:prstClr val="black"/>
                </a:solidFill>
              </a:rPr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fld id="{40DE305C-46C2-43D2-A304-E04B3E8E75A4}" type="datetime3">
              <a:rPr lang="en-US" smtClean="0">
                <a:solidFill>
                  <a:prstClr val="black"/>
                </a:solidFill>
              </a:rPr>
              <a:pPr>
                <a:buClr>
                  <a:prstClr val="black"/>
                </a:buClr>
              </a:pPr>
              <a:t>30 March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r>
              <a:rPr lang="en-US">
                <a:solidFill>
                  <a:prstClr val="black"/>
                </a:solidFill>
              </a:rPr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buClr>
                <a:prstClr val="black"/>
              </a:buClr>
            </a:pPr>
            <a:fld id="{AD67176E-D0DA-4D40-9114-1A30A59F807E}" type="slidenum">
              <a:rPr lang="en-US">
                <a:solidFill>
                  <a:prstClr val="black"/>
                </a:solidFill>
              </a:rPr>
              <a:pPr>
                <a:buClr>
                  <a:prstClr val="black"/>
                </a:buClr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6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49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724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896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9600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3213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1279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982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565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345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1032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6851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72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GB" sz="2400">
              <a:solidFill>
                <a:srgbClr val="FFFFFF"/>
              </a:solidFill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0"/>
              </a:spcBef>
            </a:pPr>
            <a:fld id="{63BBFCE6-A6C8-4251-973B-1D0917AA6A4E}" type="slidenum">
              <a:rPr lang="en-AU" sz="1200" b="1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1212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47415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9516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72524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86206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61373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42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78560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7090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9465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5065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0184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07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61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59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6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6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667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070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01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73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07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497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71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20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491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592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November 1,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http://www.csg.csail.mit.edu/6.823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/>
                </a:solidFill>
              </a:rPr>
              <a:t>6.823 L15- </a:t>
            </a:r>
            <a:fld id="{2B456248-3B3E-A241-A5C8-2793A6C571D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Emer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557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27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37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98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340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1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976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089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693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421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14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923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128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3956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90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932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406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648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226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510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369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2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8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9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0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5</a:t>
            </a:r>
          </a:p>
        </p:txBody>
      </p:sp>
    </p:spTree>
    <p:extLst>
      <p:ext uri="{BB962C8B-B14F-4D97-AF65-F5344CB8AC3E}">
        <p14:creationId xmlns:p14="http://schemas.microsoft.com/office/powerpoint/2010/main" val="104466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617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7</a:t>
            </a:r>
          </a:p>
        </p:txBody>
      </p:sp>
    </p:spTree>
    <p:extLst>
      <p:ext uri="{BB962C8B-B14F-4D97-AF65-F5344CB8AC3E}">
        <p14:creationId xmlns:p14="http://schemas.microsoft.com/office/powerpoint/2010/main" val="12810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8</a:t>
            </a:r>
          </a:p>
        </p:txBody>
      </p:sp>
    </p:spTree>
    <p:extLst>
      <p:ext uri="{BB962C8B-B14F-4D97-AF65-F5344CB8AC3E}">
        <p14:creationId xmlns:p14="http://schemas.microsoft.com/office/powerpoint/2010/main" val="16505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5470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10</a:t>
            </a:r>
          </a:p>
        </p:txBody>
      </p:sp>
    </p:spTree>
    <p:extLst>
      <p:ext uri="{BB962C8B-B14F-4D97-AF65-F5344CB8AC3E}">
        <p14:creationId xmlns:p14="http://schemas.microsoft.com/office/powerpoint/2010/main" val="24233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14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87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13</a:t>
            </a:r>
          </a:p>
        </p:txBody>
      </p:sp>
    </p:spTree>
    <p:extLst>
      <p:ext uri="{BB962C8B-B14F-4D97-AF65-F5344CB8AC3E}">
        <p14:creationId xmlns:p14="http://schemas.microsoft.com/office/powerpoint/2010/main" val="13069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42631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885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Spring 2015, Lecture 9</a:t>
            </a:r>
          </a:p>
        </p:txBody>
      </p:sp>
    </p:spTree>
    <p:extLst>
      <p:ext uri="{BB962C8B-B14F-4D97-AF65-F5344CB8AC3E}">
        <p14:creationId xmlns:p14="http://schemas.microsoft.com/office/powerpoint/2010/main" val="10547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716" y="6538156"/>
            <a:ext cx="967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4/2/2013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84070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0"/>
              </a:spcBef>
            </a:pPr>
            <a:fld id="{28EC741E-FC11-4977-9AC4-393A11CE0A97}" type="slidenum">
              <a:rPr lang="en-AU" sz="1200" b="1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</a:pPr>
            <a:endParaRPr lang="en-US" sz="320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5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16</a:t>
            </a:r>
          </a:p>
        </p:txBody>
      </p:sp>
    </p:spTree>
    <p:extLst>
      <p:ext uri="{BB962C8B-B14F-4D97-AF65-F5344CB8AC3E}">
        <p14:creationId xmlns:p14="http://schemas.microsoft.com/office/powerpoint/2010/main" val="3811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16 GPUs</a:t>
            </a:r>
            <a:br>
              <a:rPr lang="en-US" dirty="0"/>
            </a:br>
            <a:r>
              <a:rPr lang="en-US" sz="2400" dirty="0"/>
              <a:t>(Graphics Processing Units)</a:t>
            </a:r>
            <a:endParaRPr 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CUDA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54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Computation performed by a very large number of independent small scalar threads (</a:t>
            </a:r>
            <a:r>
              <a:rPr lang="en-US" i="1" dirty="0"/>
              <a:t>CUDA threads </a:t>
            </a:r>
            <a:r>
              <a:rPr lang="en-US" dirty="0"/>
              <a:t>or </a:t>
            </a:r>
            <a:r>
              <a:rPr lang="en-US" i="1" dirty="0" err="1"/>
              <a:t>microthreads</a:t>
            </a:r>
            <a:r>
              <a:rPr lang="en-US" dirty="0"/>
              <a:t>) grouped into </a:t>
            </a:r>
            <a:r>
              <a:rPr lang="en-US" i="1" dirty="0"/>
              <a:t>thread blocks.</a:t>
            </a:r>
            <a:endParaRPr lang="en-US" dirty="0"/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// C version of DAXPY loop.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void </a:t>
            </a:r>
            <a:r>
              <a:rPr lang="en-US" sz="2000" b="1" dirty="0" err="1">
                <a:latin typeface="Courier New"/>
                <a:cs typeface="Courier New"/>
              </a:rPr>
              <a:t>daxpy(int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n</a:t>
            </a:r>
            <a:r>
              <a:rPr lang="en-US" sz="2000" b="1" dirty="0">
                <a:latin typeface="Courier New"/>
                <a:cs typeface="Courier New"/>
              </a:rPr>
              <a:t>, double a, double*</a:t>
            </a:r>
            <a:r>
              <a:rPr lang="en-US" sz="2000" b="1" dirty="0" err="1"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, double*</a:t>
            </a:r>
            <a:r>
              <a:rPr lang="en-US" sz="2000" b="1" dirty="0" err="1"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{	for (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=0;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&lt;</a:t>
            </a:r>
            <a:r>
              <a:rPr lang="en-US" sz="2000" b="1" dirty="0" err="1">
                <a:latin typeface="Courier New"/>
                <a:cs typeface="Courier New"/>
              </a:rPr>
              <a:t>n</a:t>
            </a:r>
            <a:r>
              <a:rPr lang="en-US" sz="2000" b="1" dirty="0">
                <a:latin typeface="Courier New"/>
                <a:cs typeface="Courier New"/>
              </a:rPr>
              <a:t>;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++)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>
                <a:latin typeface="Courier New"/>
                <a:cs typeface="Courier New"/>
              </a:rPr>
              <a:t>y[i</a:t>
            </a:r>
            <a:r>
              <a:rPr lang="en-US" sz="2000" b="1" dirty="0">
                <a:latin typeface="Courier New"/>
                <a:cs typeface="Courier New"/>
              </a:rPr>
              <a:t>] = a*</a:t>
            </a:r>
            <a:r>
              <a:rPr lang="en-US" sz="2000" b="1" dirty="0" err="1">
                <a:latin typeface="Courier New"/>
                <a:cs typeface="Courier New"/>
              </a:rPr>
              <a:t>x[i</a:t>
            </a:r>
            <a:r>
              <a:rPr lang="en-US" sz="2000" b="1" dirty="0">
                <a:latin typeface="Courier New"/>
                <a:cs typeface="Courier New"/>
              </a:rPr>
              <a:t>] + </a:t>
            </a:r>
            <a:r>
              <a:rPr lang="en-US" sz="2000" b="1" dirty="0" err="1">
                <a:latin typeface="Courier New"/>
                <a:cs typeface="Courier New"/>
              </a:rPr>
              <a:t>y[i</a:t>
            </a:r>
            <a:r>
              <a:rPr lang="en-US" sz="2000" b="1" dirty="0">
                <a:latin typeface="Courier New"/>
                <a:cs typeface="Courier New"/>
              </a:rPr>
              <a:t>]; }</a:t>
            </a:r>
          </a:p>
          <a:p>
            <a:pPr>
              <a:spcBef>
                <a:spcPts val="12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// CUDA version.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__host__  // Piece run on host processor.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nblocks</a:t>
            </a:r>
            <a:r>
              <a:rPr lang="en-US" sz="2000" b="1" dirty="0">
                <a:latin typeface="Courier New"/>
                <a:cs typeface="Courier New"/>
              </a:rPr>
              <a:t> = (n+255)/256; //256 CUDA threads/block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 err="1">
                <a:latin typeface="Courier New"/>
                <a:cs typeface="Courier New"/>
              </a:rPr>
              <a:t>daxpy</a:t>
            </a:r>
            <a:r>
              <a:rPr lang="en-US" sz="2000" b="1" dirty="0">
                <a:latin typeface="Courier New"/>
                <a:cs typeface="Courier New"/>
              </a:rPr>
              <a:t>&lt;&lt;&lt;nblocks,256&gt;&gt;&gt;(n,2.0,x,y);</a:t>
            </a:r>
          </a:p>
          <a:p>
            <a:pPr>
              <a:spcBef>
                <a:spcPts val="12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__device__  // Piece run on GP-GPU.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void </a:t>
            </a:r>
            <a:r>
              <a:rPr lang="en-US" sz="2000" b="1" dirty="0" err="1">
                <a:latin typeface="Courier New"/>
                <a:cs typeface="Courier New"/>
              </a:rPr>
              <a:t>daxpy(int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n</a:t>
            </a:r>
            <a:r>
              <a:rPr lang="en-US" sz="2000" b="1" dirty="0">
                <a:latin typeface="Courier New"/>
                <a:cs typeface="Courier New"/>
              </a:rPr>
              <a:t>, double a, double*</a:t>
            </a:r>
            <a:r>
              <a:rPr lang="en-US" sz="2000" b="1" dirty="0" err="1"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, double*</a:t>
            </a:r>
            <a:r>
              <a:rPr lang="en-US" sz="2000" b="1" dirty="0" err="1"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{	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blockIdx.x</a:t>
            </a:r>
            <a:r>
              <a:rPr lang="en-US" sz="2000" b="1" dirty="0">
                <a:latin typeface="Courier New"/>
                <a:cs typeface="Courier New"/>
              </a:rPr>
              <a:t>*</a:t>
            </a:r>
            <a:r>
              <a:rPr lang="en-US" sz="2000" b="1" dirty="0" err="1">
                <a:latin typeface="Courier New"/>
                <a:cs typeface="Courier New"/>
              </a:rPr>
              <a:t>blockDim.x</a:t>
            </a:r>
            <a:r>
              <a:rPr lang="en-US" sz="2000" b="1" dirty="0">
                <a:latin typeface="Courier New"/>
                <a:cs typeface="Courier New"/>
              </a:rPr>
              <a:t> + </a:t>
            </a:r>
            <a:r>
              <a:rPr lang="en-US" sz="2000" b="1" dirty="0" err="1">
                <a:latin typeface="Courier New"/>
                <a:cs typeface="Courier New"/>
              </a:rPr>
              <a:t>threadId.x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>
              <a:spcBef>
                <a:spcPts val="12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	if 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&lt;</a:t>
            </a:r>
            <a:r>
              <a:rPr lang="en-US" sz="2000" b="1" dirty="0" err="1">
                <a:latin typeface="Courier New"/>
                <a:cs typeface="Courier New"/>
              </a:rPr>
              <a:t>n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err="1">
                <a:latin typeface="Courier New"/>
                <a:cs typeface="Courier New"/>
              </a:rPr>
              <a:t>y[i</a:t>
            </a:r>
            <a:r>
              <a:rPr lang="en-US" sz="2000" b="1" dirty="0">
                <a:latin typeface="Courier New"/>
                <a:cs typeface="Courier New"/>
              </a:rPr>
              <a:t>]=a*</a:t>
            </a:r>
            <a:r>
              <a:rPr lang="en-US" sz="2000" b="1" dirty="0" err="1">
                <a:latin typeface="Courier New"/>
                <a:cs typeface="Courier New"/>
              </a:rPr>
              <a:t>x[i]+y[i</a:t>
            </a:r>
            <a:r>
              <a:rPr lang="en-US" sz="2000" b="1" dirty="0">
                <a:latin typeface="Courier New"/>
                <a:cs typeface="Courier New"/>
              </a:rPr>
              <a:t>]; 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View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2370-D467-2B46-91E4-2EEA74322F17}" type="slidenum">
              <a:rPr lang="en-US"/>
              <a:pPr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0" y="1295400"/>
            <a:ext cx="2819400" cy="1371600"/>
            <a:chOff x="2057400" y="1371600"/>
            <a:chExt cx="2819400" cy="13716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Calibri"/>
                  <a:cs typeface="Calibri"/>
                </a:rPr>
                <a:t>blockIdx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 0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76600" y="1524000"/>
              <a:ext cx="1448991" cy="1066799"/>
              <a:chOff x="1370806" y="2286000"/>
              <a:chExt cx="1678782" cy="106679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0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255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6" name="Group 25"/>
          <p:cNvGrpSpPr/>
          <p:nvPr/>
        </p:nvGrpSpPr>
        <p:grpSpPr>
          <a:xfrm>
            <a:off x="3048000" y="2743200"/>
            <a:ext cx="2819400" cy="1371600"/>
            <a:chOff x="2057400" y="1371600"/>
            <a:chExt cx="2819400" cy="13716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Calibri"/>
                  <a:cs typeface="Calibri"/>
                </a:rPr>
                <a:t>blockIdx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 1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276599" y="1524000"/>
              <a:ext cx="1448991" cy="1066799"/>
              <a:chOff x="1370806" y="2286000"/>
              <a:chExt cx="1678782" cy="1066799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0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255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4" name="Group 33"/>
          <p:cNvGrpSpPr/>
          <p:nvPr/>
        </p:nvGrpSpPr>
        <p:grpSpPr>
          <a:xfrm>
            <a:off x="3048000" y="4648200"/>
            <a:ext cx="2819400" cy="1371600"/>
            <a:chOff x="2057400" y="1371600"/>
            <a:chExt cx="2819400" cy="13716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Calibri"/>
                  <a:cs typeface="Calibri"/>
                </a:rPr>
                <a:t>blockIdx</a:t>
              </a: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(n+255/256)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76598" y="1524000"/>
              <a:ext cx="1448991" cy="1066799"/>
              <a:chOff x="1370806" y="2286000"/>
              <a:chExt cx="1678782" cy="1066799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8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threadId</a:t>
                </a: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255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3" name="Straight Connector 42"/>
          <p:cNvCxnSpPr/>
          <p:nvPr/>
        </p:nvCxnSpPr>
        <p:spPr bwMode="auto">
          <a:xfrm rot="5400000">
            <a:off x="2781986" y="4380816"/>
            <a:ext cx="533401" cy="13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5601385" y="4380815"/>
            <a:ext cx="533401" cy="137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ight Brace 45"/>
          <p:cNvSpPr/>
          <p:nvPr/>
        </p:nvSpPr>
        <p:spPr bwMode="auto">
          <a:xfrm flipH="1">
            <a:off x="2362200" y="1295400"/>
            <a:ext cx="533400" cy="4724400"/>
          </a:xfrm>
          <a:prstGeom prst="rightBrace">
            <a:avLst>
              <a:gd name="adj1" fmla="val 8333"/>
              <a:gd name="adj2" fmla="val 49051"/>
            </a:avLst>
          </a:prstGeom>
          <a:noFill/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" y="3048000"/>
            <a:ext cx="24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Create enough blocks to cover input vector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(NVIDIA calls this ensemble of blocks a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Grid,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can be 2-dimensional)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72200" y="4800600"/>
            <a:ext cx="266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Conditional 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turns off unused threads in last block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5715000" y="5181600"/>
            <a:ext cx="838200" cy="3048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5400000">
            <a:off x="5410200" y="1981200"/>
            <a:ext cx="13716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3600" y="1447800"/>
            <a:ext cx="266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blockDim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= 256 (programmer can choose)</a:t>
            </a:r>
          </a:p>
        </p:txBody>
      </p:sp>
    </p:spTree>
    <p:extLst>
      <p:ext uri="{BB962C8B-B14F-4D97-AF65-F5344CB8AC3E}">
        <p14:creationId xmlns:p14="http://schemas.microsoft.com/office/powerpoint/2010/main" val="291581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3505200" y="1143000"/>
            <a:ext cx="4953000" cy="198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GPU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Execution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2370-D467-2B46-91E4-2EEA74322F17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4038600"/>
            <a:ext cx="8534400" cy="2209800"/>
          </a:xfrm>
        </p:spPr>
        <p:txBody>
          <a:bodyPr/>
          <a:lstStyle/>
          <a:p>
            <a:r>
              <a:rPr lang="en-US" dirty="0"/>
              <a:t>GPU is built from multiple parallel cores, each core contains a multithreaded SIMD processor with multiple lanes but with no scalar processor</a:t>
            </a:r>
          </a:p>
          <a:p>
            <a:pPr lvl="1"/>
            <a:r>
              <a:rPr lang="en-US" dirty="0"/>
              <a:t>some adding “scalar coprocessors” now</a:t>
            </a:r>
          </a:p>
          <a:p>
            <a:r>
              <a:rPr lang="en-US" dirty="0"/>
              <a:t>CPU sends whole “grid” over to GPU, which distributes thread blocks among cores (each thread block executes on one core)</a:t>
            </a:r>
          </a:p>
          <a:p>
            <a:pPr lvl="1"/>
            <a:r>
              <a:rPr lang="en-US" dirty="0"/>
              <a:t>Programmer unaware of number of cores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581400" y="1219200"/>
            <a:ext cx="4800600" cy="1601788"/>
            <a:chOff x="1828800" y="2743200"/>
            <a:chExt cx="4800600" cy="1601788"/>
          </a:xfrm>
        </p:grpSpPr>
        <p:grpSp>
          <p:nvGrpSpPr>
            <p:cNvPr id="12" name="Group 11"/>
            <p:cNvGrpSpPr/>
            <p:nvPr/>
          </p:nvGrpSpPr>
          <p:grpSpPr>
            <a:xfrm>
              <a:off x="18288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1" name="Rectangle 10"/>
              <p:cNvSpPr/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Core 0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0 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15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12"/>
            <p:cNvGrpSpPr/>
            <p:nvPr/>
          </p:nvGrpSpPr>
          <p:grpSpPr>
            <a:xfrm>
              <a:off x="32004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4" name="Rectangle 13"/>
              <p:cNvSpPr/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Core 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0 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15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486400" y="2743200"/>
              <a:ext cx="1143000" cy="1600200"/>
              <a:chOff x="2514600" y="3733800"/>
              <a:chExt cx="1143000" cy="1600200"/>
            </a:xfrm>
          </p:grpSpPr>
          <p:sp>
            <p:nvSpPr>
              <p:cNvPr id="21" name="Rectangle 20"/>
              <p:cNvSpPr/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Core 15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0 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Lane 15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Straight Connector 27"/>
            <p:cNvCxnSpPr/>
            <p:nvPr/>
          </p:nvCxnSpPr>
          <p:spPr bwMode="auto">
            <a:xfrm>
              <a:off x="4495800" y="2743200"/>
              <a:ext cx="838200" cy="1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495800" y="4343400"/>
              <a:ext cx="838200" cy="1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Rectangle 35"/>
          <p:cNvSpPr/>
          <p:nvPr/>
        </p:nvSpPr>
        <p:spPr bwMode="auto">
          <a:xfrm>
            <a:off x="4953000" y="3352800"/>
            <a:ext cx="2133600" cy="533400"/>
          </a:xfrm>
          <a:prstGeom prst="rect">
            <a:avLst/>
          </a:prstGeom>
          <a:solidFill>
            <a:srgbClr val="8EFA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GPU Memory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>
            <a:off x="5906294" y="3237706"/>
            <a:ext cx="2286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219200" y="1295400"/>
            <a:ext cx="1600200" cy="1295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914400" y="2819400"/>
            <a:ext cx="2133600" cy="533400"/>
          </a:xfrm>
          <a:prstGeom prst="rect">
            <a:avLst/>
          </a:prstGeom>
          <a:solidFill>
            <a:srgbClr val="8EFA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CPU Memory</a:t>
            </a: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1867694" y="2704306"/>
            <a:ext cx="2286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5" name="Straight Connector 64"/>
          <p:cNvCxnSpPr>
            <a:stCxn id="61" idx="3"/>
          </p:cNvCxnSpPr>
          <p:nvPr/>
        </p:nvCxnSpPr>
        <p:spPr bwMode="auto">
          <a:xfrm>
            <a:off x="2819400" y="1943100"/>
            <a:ext cx="685800" cy="381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646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Retrospective, Cray-2 (1985)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685800" y="762000"/>
            <a:ext cx="7683500" cy="3657600"/>
          </a:xfrm>
        </p:spPr>
        <p:txBody>
          <a:bodyPr/>
          <a:lstStyle/>
          <a:p>
            <a:r>
              <a:rPr lang="en-US" dirty="0"/>
              <a:t>243MHz ECL logic</a:t>
            </a:r>
          </a:p>
          <a:p>
            <a:r>
              <a:rPr lang="en-US" dirty="0"/>
              <a:t>2GB DRAM main memory (128 banks of 16MB each)</a:t>
            </a:r>
          </a:p>
          <a:p>
            <a:pPr lvl="1"/>
            <a:r>
              <a:rPr lang="en-US" dirty="0"/>
              <a:t>Bank busy time 57 clocks!</a:t>
            </a:r>
          </a:p>
          <a:p>
            <a:r>
              <a:rPr lang="en-US" dirty="0"/>
              <a:t>Local memory of 128KB/core</a:t>
            </a:r>
          </a:p>
          <a:p>
            <a:r>
              <a:rPr lang="en-US" dirty="0"/>
              <a:t>1 foreground + 4 background vector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971800"/>
            <a:ext cx="5181600" cy="420299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533400" y="4191000"/>
            <a:ext cx="121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Foreground CPU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85800" y="5867400"/>
            <a:ext cx="2743200" cy="533400"/>
          </a:xfrm>
          <a:prstGeom prst="rect">
            <a:avLst/>
          </a:prstGeom>
          <a:solidFill>
            <a:srgbClr val="8EFA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Shared Memory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724694" y="5371306"/>
            <a:ext cx="9906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057400" y="3733800"/>
            <a:ext cx="1600200" cy="1752600"/>
            <a:chOff x="2819400" y="762000"/>
            <a:chExt cx="1600200" cy="1752600"/>
          </a:xfrm>
        </p:grpSpPr>
        <p:grpSp>
          <p:nvGrpSpPr>
            <p:cNvPr id="9" name="Group 11"/>
            <p:cNvGrpSpPr/>
            <p:nvPr/>
          </p:nvGrpSpPr>
          <p:grpSpPr>
            <a:xfrm>
              <a:off x="2819400" y="762000"/>
              <a:ext cx="1143000" cy="1295400"/>
              <a:chOff x="2514600" y="4648200"/>
              <a:chExt cx="1143000" cy="1295400"/>
            </a:xfrm>
          </p:grpSpPr>
          <p:sp>
            <p:nvSpPr>
              <p:cNvPr id="26" name="Rectangle 25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Core 0</a:t>
                </a:r>
              </a:p>
            </p:txBody>
          </p:sp>
          <p:sp>
            <p:nvSpPr>
              <p:cNvPr id="27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Lane</a:t>
                </a:r>
              </a:p>
            </p:txBody>
          </p:sp>
          <p:sp>
            <p:nvSpPr>
              <p:cNvPr id="38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rgbClr val="8EFA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Local Memory</a:t>
                </a:r>
              </a:p>
            </p:txBody>
          </p:sp>
        </p:grpSp>
        <p:grpSp>
          <p:nvGrpSpPr>
            <p:cNvPr id="39" name="Group 11"/>
            <p:cNvGrpSpPr/>
            <p:nvPr/>
          </p:nvGrpSpPr>
          <p:grpSpPr>
            <a:xfrm>
              <a:off x="2971800" y="914400"/>
              <a:ext cx="1143000" cy="1295400"/>
              <a:chOff x="2514600" y="4648200"/>
              <a:chExt cx="1143000" cy="1295400"/>
            </a:xfrm>
          </p:grpSpPr>
          <p:sp>
            <p:nvSpPr>
              <p:cNvPr id="40" name="Rectangle 39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Core 0</a:t>
                </a:r>
              </a:p>
            </p:txBody>
          </p:sp>
          <p:sp>
            <p:nvSpPr>
              <p:cNvPr id="41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Lane</a:t>
                </a:r>
              </a:p>
            </p:txBody>
          </p:sp>
          <p:sp>
            <p:nvSpPr>
              <p:cNvPr id="42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rgbClr val="8EFA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Local Memory</a:t>
                </a:r>
              </a:p>
            </p:txBody>
          </p:sp>
        </p:grpSp>
        <p:grpSp>
          <p:nvGrpSpPr>
            <p:cNvPr id="43" name="Group 11"/>
            <p:cNvGrpSpPr/>
            <p:nvPr/>
          </p:nvGrpSpPr>
          <p:grpSpPr>
            <a:xfrm>
              <a:off x="3124200" y="1066800"/>
              <a:ext cx="1143000" cy="1295400"/>
              <a:chOff x="2514600" y="4648200"/>
              <a:chExt cx="1143000" cy="1295400"/>
            </a:xfrm>
          </p:grpSpPr>
          <p:sp>
            <p:nvSpPr>
              <p:cNvPr id="44" name="Rectangle 43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Core 0</a:t>
                </a:r>
              </a:p>
            </p:txBody>
          </p:sp>
          <p:sp>
            <p:nvSpPr>
              <p:cNvPr id="45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Lane</a:t>
                </a:r>
              </a:p>
            </p:txBody>
          </p:sp>
          <p:sp>
            <p:nvSpPr>
              <p:cNvPr id="46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rgbClr val="8EFA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Local Memory</a:t>
                </a:r>
              </a:p>
            </p:txBody>
          </p:sp>
        </p:grpSp>
        <p:grpSp>
          <p:nvGrpSpPr>
            <p:cNvPr id="47" name="Group 11"/>
            <p:cNvGrpSpPr/>
            <p:nvPr/>
          </p:nvGrpSpPr>
          <p:grpSpPr>
            <a:xfrm>
              <a:off x="3276600" y="1219200"/>
              <a:ext cx="1143000" cy="1295400"/>
              <a:chOff x="2514600" y="4648200"/>
              <a:chExt cx="1143000" cy="1295400"/>
            </a:xfrm>
          </p:grpSpPr>
          <p:sp>
            <p:nvSpPr>
              <p:cNvPr id="48" name="Rectangle 47"/>
              <p:cNvSpPr/>
              <p:nvPr/>
            </p:nvSpPr>
            <p:spPr bwMode="auto">
              <a:xfrm flipH="1">
                <a:off x="2514600" y="4648200"/>
                <a:ext cx="1143000" cy="1295400"/>
              </a:xfrm>
              <a:prstGeom prst="rect">
                <a:avLst/>
              </a:prstGeom>
              <a:solidFill>
                <a:srgbClr val="FF7E7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91440" bIns="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Core 0</a:t>
                </a:r>
              </a:p>
            </p:txBody>
          </p:sp>
          <p:sp>
            <p:nvSpPr>
              <p:cNvPr id="49" name="Rectangle 4"/>
              <p:cNvSpPr/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Lane</a:t>
                </a:r>
              </a:p>
            </p:txBody>
          </p:sp>
          <p:sp>
            <p:nvSpPr>
              <p:cNvPr id="50" name="Rectangle 4"/>
              <p:cNvSpPr/>
              <p:nvPr/>
            </p:nvSpPr>
            <p:spPr bwMode="auto">
              <a:xfrm>
                <a:off x="2590800" y="5181600"/>
                <a:ext cx="990599" cy="457200"/>
              </a:xfrm>
              <a:prstGeom prst="rect">
                <a:avLst/>
              </a:prstGeom>
              <a:solidFill>
                <a:srgbClr val="8EFA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Local Memory</a:t>
                </a: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 bwMode="auto">
          <a:xfrm rot="5400000">
            <a:off x="2401094" y="5676106"/>
            <a:ext cx="3810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>
            <a:off x="2171700" y="5600700"/>
            <a:ext cx="5334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1943100" y="5524500"/>
            <a:ext cx="6858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1714500" y="5448300"/>
            <a:ext cx="8382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676400" y="4495800"/>
            <a:ext cx="381000" cy="15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754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36600"/>
          </a:xfrm>
        </p:spPr>
        <p:txBody>
          <a:bodyPr/>
          <a:lstStyle/>
          <a:p>
            <a:r>
              <a:rPr lang="en-US" dirty="0"/>
              <a:t>“Single Instruction, Multiple Thread” (SIMT)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use a SIMT model, where individual scalar instruction streams for each CUDA thread are grouped together for SIMD execution on hardware (NVIDIA groups 32 CUDA threads into a </a:t>
            </a:r>
            <a:r>
              <a:rPr lang="en-US" i="1" dirty="0"/>
              <a:t>warp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8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82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76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6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50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µT3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098" y="3200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µT4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8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µT5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7912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52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µT6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3246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638" y="3200400"/>
            <a:ext cx="5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µT7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858000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4008" y="35052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x, (z)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242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576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910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7244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7912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3246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61624" y="3733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mul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a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1242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6576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41910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47244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52578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57912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3246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858000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814009" y="39624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ld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y, (w)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31242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6576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41910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7244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52578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57912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3246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858000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84754" y="4191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add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242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36576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1910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47244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52578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57912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63246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858000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814009" y="44196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y, (w)</a:t>
            </a:r>
          </a:p>
        </p:txBody>
      </p:sp>
      <p:cxnSp>
        <p:nvCxnSpPr>
          <p:cNvPr id="232" name="Straight Arrow Connector 231"/>
          <p:cNvCxnSpPr/>
          <p:nvPr/>
        </p:nvCxnSpPr>
        <p:spPr bwMode="auto">
          <a:xfrm rot="5400000">
            <a:off x="1296194" y="4190206"/>
            <a:ext cx="13716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233" name="TextBox 232"/>
          <p:cNvSpPr txBox="1"/>
          <p:nvPr/>
        </p:nvSpPr>
        <p:spPr>
          <a:xfrm>
            <a:off x="685800" y="3733800"/>
            <a:ext cx="128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Scalar instruction stream</a:t>
            </a:r>
          </a:p>
        </p:txBody>
      </p:sp>
      <p:cxnSp>
        <p:nvCxnSpPr>
          <p:cNvPr id="235" name="Straight Arrow Connector 234"/>
          <p:cNvCxnSpPr/>
          <p:nvPr/>
        </p:nvCxnSpPr>
        <p:spPr bwMode="auto">
          <a:xfrm>
            <a:off x="3124200" y="5029200"/>
            <a:ext cx="42672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6" name="TextBox 235"/>
          <p:cNvSpPr txBox="1"/>
          <p:nvPr/>
        </p:nvSpPr>
        <p:spPr>
          <a:xfrm>
            <a:off x="3200400" y="5105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SIMD execution across warp</a:t>
            </a:r>
          </a:p>
        </p:txBody>
      </p:sp>
    </p:spTree>
    <p:extLst>
      <p:ext uri="{BB962C8B-B14F-4D97-AF65-F5344CB8AC3E}">
        <p14:creationId xmlns:p14="http://schemas.microsoft.com/office/powerpoint/2010/main" val="386157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SIMT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“vector” loads and stores are scatter-gather, as individual µthreads perform scalar loads and stores</a:t>
            </a:r>
          </a:p>
          <a:p>
            <a:pPr lvl="1"/>
            <a:r>
              <a:rPr lang="en-US" dirty="0"/>
              <a:t>GPU adds hardware to dynamically coalesce individual µthread loads and stores to mimic vector loads and stores</a:t>
            </a:r>
          </a:p>
          <a:p>
            <a:r>
              <a:rPr lang="en-US" dirty="0"/>
              <a:t>Every µthread has to perform </a:t>
            </a:r>
            <a:r>
              <a:rPr lang="en-US" dirty="0" err="1"/>
              <a:t>stripmining</a:t>
            </a:r>
            <a:r>
              <a:rPr lang="en-US" dirty="0"/>
              <a:t> calculations redundantly (“am I active?”) as there is no scalar processor equivalent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4 and Lab 3 due Monday April 5</a:t>
            </a:r>
          </a:p>
          <a:p>
            <a:r>
              <a:rPr lang="en-US" dirty="0"/>
              <a:t>Lab 4 out on Wednesday March 31</a:t>
            </a:r>
          </a:p>
          <a:p>
            <a:endParaRPr lang="en-US" dirty="0"/>
          </a:p>
          <a:p>
            <a:r>
              <a:rPr lang="en-US" dirty="0"/>
              <a:t>Special Announcement, Project Prizes!</a:t>
            </a:r>
          </a:p>
          <a:p>
            <a:pPr lvl="1"/>
            <a:r>
              <a:rPr lang="en-US" dirty="0"/>
              <a:t>Apple donating specially engraved </a:t>
            </a:r>
            <a:r>
              <a:rPr lang="en-US" dirty="0" err="1"/>
              <a:t>Airpod</a:t>
            </a:r>
            <a:r>
              <a:rPr lang="en-US" dirty="0"/>
              <a:t> Pro as prizes</a:t>
            </a:r>
          </a:p>
          <a:p>
            <a:pPr lvl="1"/>
            <a:r>
              <a:rPr lang="en-US" dirty="0"/>
              <a:t>Awarded to top two teams in open-ended portions of labs 3,4,5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16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week’s readings: Branch Prediction</a:t>
            </a:r>
          </a:p>
          <a:p>
            <a:endParaRPr lang="en-US" dirty="0"/>
          </a:p>
          <a:p>
            <a:r>
              <a:rPr lang="en-US" dirty="0"/>
              <a:t>Project prize, sponsored by Apple</a:t>
            </a:r>
          </a:p>
          <a:p>
            <a:pPr lvl="1"/>
            <a:r>
              <a:rPr lang="en-US" dirty="0"/>
              <a:t>Top team receives engraved </a:t>
            </a:r>
            <a:r>
              <a:rPr lang="en-US" dirty="0" err="1"/>
              <a:t>Airpod</a:t>
            </a:r>
            <a:r>
              <a:rPr lang="en-US" dirty="0"/>
              <a:t> Pros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SIMT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if-then-else are compiled into predicated execution, equivalent to vector masking</a:t>
            </a:r>
          </a:p>
          <a:p>
            <a:r>
              <a:rPr lang="en-US" dirty="0"/>
              <a:t>More complex control flow compiled into branches</a:t>
            </a:r>
          </a:p>
          <a:p>
            <a:r>
              <a:rPr lang="en-US" dirty="0"/>
              <a:t>How to execute a vector of branches? Vector function calls?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96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0296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30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630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64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964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98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298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32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µT4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632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66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6966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00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µT6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2300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3464" y="3200400"/>
            <a:ext cx="5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µT7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763464" y="3581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5766" y="3505200"/>
            <a:ext cx="166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threadid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96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630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964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298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1632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6966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2300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763464" y="38100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8982" y="3733800"/>
            <a:ext cx="2401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If 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&gt;=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skip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0296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630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964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298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1632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966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300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763464" y="40386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3798" y="3962400"/>
            <a:ext cx="141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Call func1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0296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5630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0964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298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632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966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300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763464" y="42672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4754" y="4191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add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0296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630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0964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298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32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6966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2300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763464" y="44958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19381" y="441960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rot="5400000">
            <a:off x="534194" y="4190206"/>
            <a:ext cx="13716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6200" y="3733800"/>
            <a:ext cx="128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Scalar instruction stream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029664" y="5376446"/>
            <a:ext cx="42672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105864" y="54526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SIMD execution across warp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438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5772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1106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6440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1774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7108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42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777683" y="4724400"/>
            <a:ext cx="5334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9481" y="46482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05770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tracks which µthreads take or don’t take branch</a:t>
            </a:r>
          </a:p>
          <a:p>
            <a:r>
              <a:rPr lang="en-US" dirty="0"/>
              <a:t>If all go the same way, then keep going in SIMD fashion</a:t>
            </a:r>
          </a:p>
          <a:p>
            <a:r>
              <a:rPr lang="en-US" dirty="0"/>
              <a:t>If not, create mask vector indicating taken/not-taken</a:t>
            </a:r>
          </a:p>
          <a:p>
            <a:r>
              <a:rPr lang="en-US" dirty="0"/>
              <a:t>Keep executing not-taken path under mask, push taken branch </a:t>
            </a:r>
            <a:r>
              <a:rPr lang="en-US" dirty="0" err="1"/>
              <a:t>PC+mask</a:t>
            </a:r>
            <a:r>
              <a:rPr lang="en-US" dirty="0"/>
              <a:t> onto a hardware stack and execute later</a:t>
            </a:r>
          </a:p>
          <a:p>
            <a:r>
              <a:rPr lang="en-US" dirty="0"/>
              <a:t>When can execution of µthreads in warp </a:t>
            </a:r>
            <a:r>
              <a:rPr lang="en-US" dirty="0" err="1"/>
              <a:t>reconverge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15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Vector supercomputers</a:t>
            </a:r>
          </a:p>
          <a:p>
            <a:r>
              <a:rPr lang="en-US" dirty="0"/>
              <a:t>Vector register versus vector memory</a:t>
            </a:r>
          </a:p>
          <a:p>
            <a:r>
              <a:rPr lang="en-US" dirty="0"/>
              <a:t>Scaling performance with lanes</a:t>
            </a:r>
          </a:p>
          <a:p>
            <a:r>
              <a:rPr lang="en-US" dirty="0" err="1"/>
              <a:t>Stripmining</a:t>
            </a:r>
            <a:endParaRPr lang="en-US" dirty="0"/>
          </a:p>
          <a:p>
            <a:r>
              <a:rPr lang="en-US" dirty="0"/>
              <a:t>Chaining</a:t>
            </a:r>
          </a:p>
          <a:p>
            <a:r>
              <a:rPr lang="en-US" dirty="0"/>
              <a:t>Masking</a:t>
            </a:r>
          </a:p>
          <a:p>
            <a:r>
              <a:rPr lang="en-US" dirty="0"/>
              <a:t>Scatter/Gather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05800" y="6619876"/>
            <a:ext cx="838200" cy="238125"/>
          </a:xfrm>
          <a:prstGeom prst="rect">
            <a:avLst/>
          </a:prstGeom>
        </p:spPr>
        <p:txBody>
          <a:bodyPr/>
          <a:lstStyle/>
          <a:p>
            <a:fld id="{C7B2343A-8D84-C940-A55B-E75DDCD656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Instruction Set Arch.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ISA is an abstraction of the hardware instruction set</a:t>
            </a:r>
          </a:p>
          <a:p>
            <a:pPr lvl="1"/>
            <a:r>
              <a:rPr lang="en-US" sz="2000" dirty="0"/>
              <a:t>“Parallel Thread Execution (</a:t>
            </a:r>
            <a:r>
              <a:rPr lang="en-US" sz="2000"/>
              <a:t>PTX)”</a:t>
            </a:r>
          </a:p>
          <a:p>
            <a:pPr lvl="2"/>
            <a:r>
              <a:rPr lang="en-US" sz="1800"/>
              <a:t>opcode.type d,a,b,c;</a:t>
            </a:r>
            <a:endParaRPr lang="en-US" sz="1800" dirty="0"/>
          </a:p>
          <a:p>
            <a:pPr lvl="1"/>
            <a:r>
              <a:rPr lang="en-US" sz="2000" dirty="0"/>
              <a:t>Uses virtual registers</a:t>
            </a:r>
          </a:p>
          <a:p>
            <a:pPr lvl="1"/>
            <a:r>
              <a:rPr lang="en-US" sz="2000" dirty="0"/>
              <a:t>Translation to machine code is performed in software</a:t>
            </a:r>
          </a:p>
          <a:p>
            <a:pPr lvl="1"/>
            <a:r>
              <a:rPr lang="en-US" sz="2000" dirty="0"/>
              <a:t>Example:</a:t>
            </a:r>
          </a:p>
          <a:p>
            <a:pPr lvl="1">
              <a:buNone/>
            </a:pPr>
            <a:r>
              <a:rPr lang="en-US" sz="1600" dirty="0"/>
              <a:t>shl.s32	R8, </a:t>
            </a:r>
            <a:r>
              <a:rPr lang="en-US" sz="1600" dirty="0" err="1"/>
              <a:t>blockIdx</a:t>
            </a:r>
            <a:r>
              <a:rPr lang="en-US" sz="1600" dirty="0"/>
              <a:t>, 9	; Thread Block ID * Block size (512 or 29)</a:t>
            </a:r>
          </a:p>
          <a:p>
            <a:pPr lvl="1">
              <a:buNone/>
            </a:pPr>
            <a:r>
              <a:rPr lang="en-US" sz="1600" dirty="0"/>
              <a:t>add.s32	R8, R8, </a:t>
            </a:r>
            <a:r>
              <a:rPr lang="en-US" sz="1600" dirty="0" err="1"/>
              <a:t>threadIdx</a:t>
            </a:r>
            <a:r>
              <a:rPr lang="en-US" sz="1600" dirty="0"/>
              <a:t>	; R8 = </a:t>
            </a:r>
            <a:r>
              <a:rPr lang="en-US" sz="1600" dirty="0" err="1"/>
              <a:t>i</a:t>
            </a:r>
            <a:r>
              <a:rPr lang="en-US" sz="1600" dirty="0"/>
              <a:t> = my CUDA thread ID</a:t>
            </a:r>
          </a:p>
          <a:p>
            <a:pPr lvl="1">
              <a:buNone/>
            </a:pPr>
            <a:r>
              <a:rPr lang="en-US" sz="1600" dirty="0"/>
              <a:t>ld.global.f64	RD0, [X+R8]	; RD0 = X[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lvl="1">
              <a:buNone/>
            </a:pPr>
            <a:r>
              <a:rPr lang="es-ES" sz="1600" dirty="0"/>
              <a:t>ld.global.f64	RD2, [Y+R8]	; RD2 = Y[i]</a:t>
            </a:r>
          </a:p>
          <a:p>
            <a:pPr lvl="1">
              <a:buNone/>
            </a:pPr>
            <a:r>
              <a:rPr lang="en-US" sz="1600" dirty="0"/>
              <a:t>mul.f64 R0D, RD0, RD4	; Product in RD0 = RD0 * RD4 (scalar a)</a:t>
            </a:r>
          </a:p>
          <a:p>
            <a:pPr lvl="1">
              <a:buNone/>
            </a:pPr>
            <a:r>
              <a:rPr lang="en-US" sz="1600" dirty="0"/>
              <a:t>add.f64 R0D, RD0, RD2	; Sum in RD0 = RD0 + RD2 (Y[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pPr lvl="1">
              <a:buNone/>
            </a:pPr>
            <a:r>
              <a:rPr lang="es-ES" sz="1600" dirty="0"/>
              <a:t>st.global.f64 [Y+R8], RD0	; Y[i] = </a:t>
            </a:r>
            <a:r>
              <a:rPr lang="es-ES" sz="1600" dirty="0" err="1"/>
              <a:t>sum</a:t>
            </a:r>
            <a:r>
              <a:rPr lang="es-ES" sz="1600" dirty="0"/>
              <a:t> (X[i]*a + Y[i])</a:t>
            </a:r>
            <a:endParaRPr lang="en-US" sz="16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66FF"/>
                </a:solidFill>
              </a:rPr>
              <a:t>Graphical Processing Units</a:t>
            </a:r>
          </a:p>
        </p:txBody>
      </p:sp>
    </p:spTree>
    <p:extLst>
      <p:ext uri="{BB962C8B-B14F-4D97-AF65-F5344CB8AC3E}">
        <p14:creationId xmlns:p14="http://schemas.microsoft.com/office/powerpoint/2010/main" val="31078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Like vector architectures, GPU branch hardware uses internal masks</a:t>
            </a:r>
          </a:p>
          <a:p>
            <a:r>
              <a:rPr lang="en-US" sz="2400" dirty="0"/>
              <a:t>Also uses</a:t>
            </a:r>
          </a:p>
          <a:p>
            <a:pPr lvl="1"/>
            <a:r>
              <a:rPr lang="en-US" sz="2000" dirty="0"/>
              <a:t>Branch synchronization stack</a:t>
            </a:r>
          </a:p>
          <a:p>
            <a:pPr lvl="2"/>
            <a:r>
              <a:rPr lang="en-US" sz="1800" dirty="0"/>
              <a:t>Entries consist of masks for each SIMD lane</a:t>
            </a:r>
          </a:p>
          <a:p>
            <a:pPr lvl="2"/>
            <a:r>
              <a:rPr lang="en-US" sz="1800" dirty="0"/>
              <a:t>I.e. which threads commit their results (all threads execute)</a:t>
            </a:r>
          </a:p>
          <a:p>
            <a:pPr lvl="1"/>
            <a:r>
              <a:rPr lang="en-US" sz="2000" dirty="0"/>
              <a:t>Instruction markers to manage when a branch diverges into multiple execution paths</a:t>
            </a:r>
          </a:p>
          <a:p>
            <a:pPr lvl="2"/>
            <a:r>
              <a:rPr lang="en-US" sz="1800" dirty="0"/>
              <a:t>Push on divergent branch</a:t>
            </a:r>
          </a:p>
          <a:p>
            <a:pPr lvl="1"/>
            <a:r>
              <a:rPr lang="en-US" sz="2000" dirty="0"/>
              <a:t>…and when paths converge</a:t>
            </a:r>
          </a:p>
          <a:p>
            <a:pPr lvl="2"/>
            <a:r>
              <a:rPr lang="en-US" sz="1800" dirty="0"/>
              <a:t>Act as barriers</a:t>
            </a:r>
          </a:p>
          <a:p>
            <a:pPr lvl="2"/>
            <a:r>
              <a:rPr lang="en-US" sz="1800" dirty="0"/>
              <a:t>Pops stack</a:t>
            </a:r>
          </a:p>
          <a:p>
            <a:r>
              <a:rPr lang="en-US" sz="2400" dirty="0"/>
              <a:t>Per-thread-lane 1-bit predicate register, specified by programmer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66FF"/>
                </a:solidFill>
              </a:rPr>
              <a:t>Graphical Processing Units</a:t>
            </a:r>
          </a:p>
        </p:txBody>
      </p:sp>
    </p:spTree>
    <p:extLst>
      <p:ext uri="{BB962C8B-B14F-4D97-AF65-F5344CB8AC3E}">
        <p14:creationId xmlns:p14="http://schemas.microsoft.com/office/powerpoint/2010/main" val="392847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Copyright © 2019, Elsevier Inc. All rights Reserved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	if (X[</a:t>
            </a:r>
            <a:r>
              <a:rPr lang="en-US" sz="1600" dirty="0" err="1"/>
              <a:t>i</a:t>
            </a:r>
            <a:r>
              <a:rPr lang="en-US" sz="1600" dirty="0"/>
              <a:t>] != 0)	</a:t>
            </a:r>
          </a:p>
          <a:p>
            <a:pPr>
              <a:buNone/>
            </a:pPr>
            <a:r>
              <a:rPr lang="en-US" sz="1600" dirty="0"/>
              <a:t>		X[</a:t>
            </a:r>
            <a:r>
              <a:rPr lang="en-US" sz="1600" dirty="0" err="1"/>
              <a:t>i</a:t>
            </a:r>
            <a:r>
              <a:rPr lang="en-US" sz="1600" dirty="0"/>
              <a:t>] = X[</a:t>
            </a:r>
            <a:r>
              <a:rPr lang="en-US" sz="1600" dirty="0" err="1"/>
              <a:t>i</a:t>
            </a:r>
            <a:r>
              <a:rPr lang="en-US" sz="1600" dirty="0"/>
              <a:t>] – Y[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buNone/>
            </a:pPr>
            <a:r>
              <a:rPr lang="en-US" sz="1600" dirty="0"/>
              <a:t>	else X[</a:t>
            </a:r>
            <a:r>
              <a:rPr lang="en-US" sz="1600" dirty="0" err="1"/>
              <a:t>i</a:t>
            </a:r>
            <a:r>
              <a:rPr lang="en-US" sz="1600" dirty="0"/>
              <a:t>] = Z[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	ld.global.f64	RD0, [X+R8]		; RD0 = X[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>
              <a:buNone/>
            </a:pPr>
            <a:r>
              <a:rPr lang="en-US" sz="1600" dirty="0"/>
              <a:t>	setp.neq.s32	P1, RD0, #0		; P1 is predicate register 1</a:t>
            </a:r>
          </a:p>
          <a:p>
            <a:pPr>
              <a:buNone/>
            </a:pPr>
            <a:r>
              <a:rPr lang="en-US" sz="1600" dirty="0"/>
              <a:t>	@!P1, bra	ELSE1, </a:t>
            </a:r>
            <a:r>
              <a:rPr lang="en-US" sz="1600" i="1" dirty="0"/>
              <a:t>*Push		; Push old mask, set new mask bits</a:t>
            </a:r>
          </a:p>
          <a:p>
            <a:pPr>
              <a:buNone/>
            </a:pPr>
            <a:r>
              <a:rPr lang="en-US" sz="1600" dirty="0"/>
              <a:t>						; if P1 false, go to ELSE1</a:t>
            </a:r>
          </a:p>
          <a:p>
            <a:pPr>
              <a:buNone/>
            </a:pPr>
            <a:r>
              <a:rPr lang="es-ES" sz="1600" dirty="0"/>
              <a:t>	ld.global.f64	RD2, [Y+R8]		; RD2 = Y[i]</a:t>
            </a:r>
          </a:p>
          <a:p>
            <a:pPr>
              <a:buNone/>
            </a:pPr>
            <a:r>
              <a:rPr lang="en-US" sz="1600" dirty="0"/>
              <a:t>	sub.f64	RD0, RD0, RD2		; Difference in RD0</a:t>
            </a:r>
          </a:p>
          <a:p>
            <a:pPr>
              <a:buNone/>
            </a:pPr>
            <a:r>
              <a:rPr lang="nn-NO" sz="1600" dirty="0"/>
              <a:t>	st.global.f64	[X+R8], RD0		; X[i] = RD0</a:t>
            </a:r>
          </a:p>
          <a:p>
            <a:pPr>
              <a:buNone/>
            </a:pPr>
            <a:r>
              <a:rPr lang="en-US" sz="1600" dirty="0"/>
              <a:t>	@P1, bra	ENDIF1, </a:t>
            </a:r>
            <a:r>
              <a:rPr lang="en-US" sz="1600" i="1" dirty="0"/>
              <a:t>*Comp		; complement mask bits</a:t>
            </a:r>
          </a:p>
          <a:p>
            <a:pPr>
              <a:buNone/>
            </a:pPr>
            <a:r>
              <a:rPr lang="en-US" sz="1600" dirty="0"/>
              <a:t>						; if P1 true, go to ENDIF1</a:t>
            </a:r>
          </a:p>
          <a:p>
            <a:pPr>
              <a:buNone/>
            </a:pPr>
            <a:r>
              <a:rPr lang="pl-PL" sz="1600" dirty="0"/>
              <a:t>ELSE1:</a:t>
            </a:r>
            <a:r>
              <a:rPr lang="en-US" sz="1600" dirty="0"/>
              <a:t>		</a:t>
            </a:r>
            <a:r>
              <a:rPr lang="pl-PL" sz="1600" dirty="0"/>
              <a:t>ld.global.f64 RD0, [Z+R8]</a:t>
            </a:r>
            <a:r>
              <a:rPr lang="en-US" sz="1600" dirty="0"/>
              <a:t>	</a:t>
            </a:r>
            <a:r>
              <a:rPr lang="pl-PL" sz="1600" dirty="0"/>
              <a:t>; RD0 = Z[i]</a:t>
            </a:r>
          </a:p>
          <a:p>
            <a:pPr>
              <a:buNone/>
            </a:pPr>
            <a:r>
              <a:rPr lang="nn-NO" sz="1600" dirty="0"/>
              <a:t>			st.global.f64 [X+R8], RD0	; X[i] = RD0</a:t>
            </a:r>
          </a:p>
          <a:p>
            <a:pPr>
              <a:buNone/>
            </a:pPr>
            <a:r>
              <a:rPr lang="en-US" sz="1600" dirty="0"/>
              <a:t>ENDIF1: 	</a:t>
            </a:r>
            <a:r>
              <a:rPr lang="en-US" sz="1600" i="1" dirty="0"/>
              <a:t>&lt;next instruction&gt;, *Pop	; pop to restore old mask</a:t>
            </a:r>
            <a:endParaRPr lang="en-US" sz="16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75598" y="1300265"/>
            <a:ext cx="29674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66FF"/>
                </a:solidFill>
              </a:rPr>
              <a:t>Graphical Processing Units</a:t>
            </a:r>
          </a:p>
        </p:txBody>
      </p:sp>
    </p:spTree>
    <p:extLst>
      <p:ext uri="{BB962C8B-B14F-4D97-AF65-F5344CB8AC3E}">
        <p14:creationId xmlns:p14="http://schemas.microsoft.com/office/powerpoint/2010/main" val="240195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Warps are multithreaded on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066800"/>
            <a:ext cx="4114800" cy="5054600"/>
          </a:xfrm>
        </p:spPr>
        <p:txBody>
          <a:bodyPr/>
          <a:lstStyle/>
          <a:p>
            <a:r>
              <a:rPr lang="en-US" dirty="0"/>
              <a:t>One warp of 32 µthreads is a single thread in the hardware</a:t>
            </a:r>
          </a:p>
          <a:p>
            <a:r>
              <a:rPr lang="en-US" dirty="0"/>
              <a:t>Multiple warp threads are interleaved in  execution on a single core to hide latencies (memory and functional unit)</a:t>
            </a:r>
          </a:p>
          <a:p>
            <a:r>
              <a:rPr lang="en-US" dirty="0"/>
              <a:t>A single thread block can contain multiple warps (up to 512 µT max in CUDA), all mapped to single core</a:t>
            </a:r>
          </a:p>
          <a:p>
            <a:r>
              <a:rPr lang="en-US" dirty="0"/>
              <a:t>Can have multiple blocks executing on one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25623"/>
          <a:stretch>
            <a:fillRect/>
          </a:stretch>
        </p:blipFill>
        <p:spPr>
          <a:xfrm>
            <a:off x="228600" y="762000"/>
            <a:ext cx="4127902" cy="563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767" y="6400800"/>
            <a:ext cx="1439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Nvidia</a:t>
            </a:r>
            <a:r>
              <a:rPr lang="en-US" dirty="0">
                <a:solidFill>
                  <a:srgbClr val="000000"/>
                </a:solidFill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56089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Memory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5410200" cy="5587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6019800"/>
            <a:ext cx="149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[ </a:t>
            </a:r>
            <a:r>
              <a:rPr lang="en-US" dirty="0" err="1">
                <a:solidFill>
                  <a:srgbClr val="000000"/>
                </a:solidFill>
              </a:rPr>
              <a:t>Nvidia</a:t>
            </a:r>
            <a:r>
              <a:rPr lang="en-US" dirty="0">
                <a:solidFill>
                  <a:srgbClr val="000000"/>
                </a:solidFill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21327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Illusion of many independent threads</a:t>
            </a:r>
          </a:p>
          <a:p>
            <a:r>
              <a:rPr lang="en-US" sz="3200" dirty="0"/>
              <a:t>But for efficiency, programmer must try and keep µthreads aligned in a SIMD fashion</a:t>
            </a:r>
          </a:p>
          <a:p>
            <a:pPr lvl="1"/>
            <a:r>
              <a:rPr lang="en-US" sz="2400" dirty="0"/>
              <a:t>Try and do unit-stride loads and store so memory coalescing kicks in</a:t>
            </a:r>
          </a:p>
          <a:p>
            <a:pPr lvl="1"/>
            <a:r>
              <a:rPr lang="en-US" sz="2400" dirty="0"/>
              <a:t>Avoid branch divergence so most instruction slots execute useful work and are not masked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4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Nvidia</a:t>
            </a:r>
            <a:r>
              <a:rPr lang="en-US" dirty="0"/>
              <a:t> Fermi GF100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556467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24200"/>
            <a:ext cx="91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Nvidia</a:t>
            </a:r>
            <a:r>
              <a:rPr lang="en-US" dirty="0">
                <a:solidFill>
                  <a:srgbClr val="000000"/>
                </a:solidFill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29611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2400"/>
            <a:ext cx="5105400" cy="736600"/>
          </a:xfrm>
        </p:spPr>
        <p:txBody>
          <a:bodyPr/>
          <a:lstStyle/>
          <a:p>
            <a:r>
              <a:rPr lang="en-US" dirty="0"/>
              <a:t>Fermi “Streaming Multiprocessor”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07474"/>
            <a:ext cx="2514600" cy="6511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1810567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4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Pascal Multithreaded GPU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676537" cy="55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 Dual-Issue Warp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41807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2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Instruction-Level Parallelism (ILP)</a:t>
            </a:r>
          </a:p>
          <a:p>
            <a:pPr lvl="1"/>
            <a:r>
              <a:rPr lang="en-US" dirty="0"/>
              <a:t>Execute independent instructions from one instruction stream in parallel (pipelining, superscalar, VLIW)</a:t>
            </a:r>
          </a:p>
          <a:p>
            <a:r>
              <a:rPr lang="en-US" dirty="0"/>
              <a:t>Thread-Level Parallelism (TLP)</a:t>
            </a:r>
          </a:p>
          <a:p>
            <a:pPr lvl="1"/>
            <a:r>
              <a:rPr lang="en-US" dirty="0"/>
              <a:t>Execute independent instruction streams in parallel (multithreading, multiple cores)</a:t>
            </a:r>
          </a:p>
          <a:p>
            <a:r>
              <a:rPr lang="en-US" dirty="0"/>
              <a:t>Data-Level Parallelism (DLP)</a:t>
            </a:r>
          </a:p>
          <a:p>
            <a:pPr lvl="1"/>
            <a:r>
              <a:rPr lang="en-US" dirty="0"/>
              <a:t>Execute multiple operations of the same type in parallel (vector/SIMD execution)</a:t>
            </a:r>
          </a:p>
          <a:p>
            <a:pPr lvl="1"/>
            <a:endParaRPr lang="en-US" dirty="0"/>
          </a:p>
          <a:p>
            <a:r>
              <a:rPr lang="en-US" dirty="0"/>
              <a:t>Which is easiest to program?</a:t>
            </a:r>
          </a:p>
          <a:p>
            <a:r>
              <a:rPr lang="en-US" dirty="0"/>
              <a:t>Which is most flexible form of parallelism?</a:t>
            </a:r>
          </a:p>
          <a:p>
            <a:pPr lvl="1"/>
            <a:r>
              <a:rPr lang="en-US" dirty="0"/>
              <a:t>i.e., can be used in more situations</a:t>
            </a:r>
          </a:p>
          <a:p>
            <a:r>
              <a:rPr lang="en-US" dirty="0"/>
              <a:t>Which is most efficient?</a:t>
            </a:r>
          </a:p>
          <a:p>
            <a:pPr lvl="1"/>
            <a:r>
              <a:rPr lang="en-US" dirty="0"/>
              <a:t>i.e., greatest tasks/second/area, lowest energy/task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of Machine Learning for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287" y="54519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NVIDIA stock price 40x in 9 years (since deep learning became important)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13F56-D210-7645-9550-16C716BB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29"/>
            <a:ext cx="9144000" cy="41398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7BDE69-60CE-E745-9311-4830EFC23ADA}"/>
              </a:ext>
            </a:extLst>
          </p:cNvPr>
          <p:cNvCxnSpPr>
            <a:cxnSpLocks/>
          </p:cNvCxnSpPr>
          <p:nvPr/>
        </p:nvCxnSpPr>
        <p:spPr bwMode="auto">
          <a:xfrm flipV="1">
            <a:off x="5638800" y="2971800"/>
            <a:ext cx="0" cy="19812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961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-57943"/>
            <a:ext cx="5768584" cy="736600"/>
          </a:xfrm>
        </p:spPr>
        <p:txBody>
          <a:bodyPr/>
          <a:lstStyle/>
          <a:p>
            <a:r>
              <a:rPr lang="en-US" sz="2800" dirty="0"/>
              <a:t>Apple A12 Processor (2018)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7138647" y="1447800"/>
            <a:ext cx="2057400" cy="663418"/>
          </a:xfrm>
        </p:spPr>
        <p:txBody>
          <a:bodyPr/>
          <a:lstStyle/>
          <a:p>
            <a:pPr marL="119063" indent="-119063">
              <a:buFont typeface="Arial"/>
              <a:buChar char="•"/>
            </a:pPr>
            <a:r>
              <a:rPr lang="en-US" sz="2000" dirty="0"/>
              <a:t> 83.27mm</a:t>
            </a:r>
            <a:r>
              <a:rPr lang="en-US" sz="2000" baseline="30000" dirty="0"/>
              <a:t>2</a:t>
            </a:r>
          </a:p>
          <a:p>
            <a:pPr marL="119063" indent="-119063">
              <a:buFont typeface="Arial"/>
              <a:buChar char="•"/>
            </a:pPr>
            <a:r>
              <a:rPr lang="en-US" sz="2000" dirty="0"/>
              <a:t> 7nm technology</a:t>
            </a:r>
          </a:p>
          <a:p>
            <a:pPr>
              <a:buFont typeface="Arial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28322" y="6438384"/>
            <a:ext cx="538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0000"/>
                </a:solidFill>
              </a:rPr>
              <a:t>[Source: Tech Insights, </a:t>
            </a:r>
            <a:r>
              <a:rPr lang="en-US" sz="1800" b="1" i="1" dirty="0" err="1">
                <a:solidFill>
                  <a:srgbClr val="000000"/>
                </a:solidFill>
              </a:rPr>
              <a:t>AnandTech</a:t>
            </a:r>
            <a:r>
              <a:rPr lang="en-US" sz="1800" b="1" i="1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8" name="Picture 7" descr="A large brick building&#10;&#10;Description automatically generated">
            <a:extLst>
              <a:ext uri="{FF2B5EF4-FFF2-40B4-BE49-F238E27FC236}">
                <a16:creationId xmlns:a16="http://schemas.microsoft.com/office/drawing/2014/main" id="{1E6E751F-2E1F-9B4E-90A7-FA48160C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1" y="533400"/>
            <a:ext cx="6993819" cy="58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Resurgence of DLP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of application demands and technology constraints drives architecture choice</a:t>
            </a:r>
          </a:p>
          <a:p>
            <a:endParaRPr lang="en-US" dirty="0"/>
          </a:p>
          <a:p>
            <a:r>
              <a:rPr lang="en-US" dirty="0"/>
              <a:t>New applications, such as graphics, machine vision, speech recognition, machine learning, etc. all require large numerical computations that are often trivially data parallel</a:t>
            </a:r>
          </a:p>
          <a:p>
            <a:endParaRPr lang="en-US" dirty="0"/>
          </a:p>
          <a:p>
            <a:r>
              <a:rPr lang="en-US" dirty="0"/>
              <a:t>SIMD-based architectures (vector-SIMD, </a:t>
            </a:r>
            <a:r>
              <a:rPr lang="en-US" dirty="0" err="1"/>
              <a:t>subword</a:t>
            </a:r>
            <a:r>
              <a:rPr lang="en-US" dirty="0"/>
              <a:t>-SIMD, SIMT/</a:t>
            </a:r>
            <a:r>
              <a:rPr lang="en-US" dirty="0" err="1"/>
              <a:t>GPUs</a:t>
            </a:r>
            <a:r>
              <a:rPr lang="en-US" dirty="0"/>
              <a:t>) are most efficient way to execute these algorithms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Packed SIMD Extensions</a:t>
            </a:r>
            <a:endParaRPr lang="en-US" altLang="ko-KR" sz="2800" i="1" dirty="0">
              <a:ea typeface="굴림" charset="-127"/>
              <a:cs typeface="굴림" charset="-127"/>
            </a:endParaRPr>
          </a:p>
        </p:txBody>
      </p:sp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2524255"/>
            <a:ext cx="7683500" cy="2139689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sz="1800" dirty="0">
                <a:ea typeface="굴림" charset="-127"/>
                <a:cs typeface="굴림" charset="-127"/>
              </a:rPr>
              <a:t>Short vectors added to existing microprocessors ISAs, for multimedia</a:t>
            </a:r>
          </a:p>
          <a:p>
            <a:r>
              <a:rPr lang="en-US" altLang="ko-KR" sz="1800" dirty="0">
                <a:ea typeface="굴림" charset="-127"/>
                <a:cs typeface="굴림" charset="-127"/>
              </a:rPr>
              <a:t>Use existing 64-bit registers split into 2x32b or 4x16b or 8x8b</a:t>
            </a:r>
          </a:p>
          <a:p>
            <a:pPr lvl="1"/>
            <a:r>
              <a:rPr lang="en-US" altLang="ko-KR" sz="1600" dirty="0">
                <a:ea typeface="굴림" charset="-127"/>
                <a:cs typeface="굴림" charset="-127"/>
              </a:rPr>
              <a:t>Lincoln Labs TX-2 from 1957 had 36b </a:t>
            </a:r>
            <a:r>
              <a:rPr lang="en-US" altLang="ko-KR" sz="1600" dirty="0" err="1">
                <a:ea typeface="굴림" charset="-127"/>
                <a:cs typeface="굴림" charset="-127"/>
              </a:rPr>
              <a:t>datapath</a:t>
            </a:r>
            <a:r>
              <a:rPr lang="en-US" altLang="ko-KR" sz="1600" dirty="0">
                <a:ea typeface="굴림" charset="-127"/>
                <a:cs typeface="굴림" charset="-127"/>
              </a:rPr>
              <a:t> split into 2x18b or 4x9b</a:t>
            </a:r>
          </a:p>
          <a:p>
            <a:pPr lvl="1"/>
            <a:r>
              <a:rPr lang="en-US" altLang="ko-KR" sz="1600" dirty="0">
                <a:ea typeface="굴림" charset="-127"/>
                <a:cs typeface="굴림" charset="-127"/>
              </a:rPr>
              <a:t>Newer designs have wider registers</a:t>
            </a:r>
          </a:p>
          <a:p>
            <a:pPr lvl="2"/>
            <a:r>
              <a:rPr lang="en-US" altLang="ko-KR" sz="1600" dirty="0">
                <a:ea typeface="굴림" charset="-127"/>
                <a:cs typeface="굴림" charset="-127"/>
              </a:rPr>
              <a:t>128b for PowerPC </a:t>
            </a:r>
            <a:r>
              <a:rPr lang="en-US" altLang="ko-KR" sz="1600" dirty="0" err="1">
                <a:ea typeface="굴림" charset="-127"/>
                <a:cs typeface="굴림" charset="-127"/>
              </a:rPr>
              <a:t>Altivec</a:t>
            </a:r>
            <a:r>
              <a:rPr lang="en-US" altLang="ko-KR" sz="1600" dirty="0">
                <a:ea typeface="굴림" charset="-127"/>
                <a:cs typeface="굴림" charset="-127"/>
              </a:rPr>
              <a:t>, Intel SSE2/3/4</a:t>
            </a:r>
          </a:p>
          <a:p>
            <a:pPr lvl="2"/>
            <a:r>
              <a:rPr lang="en-US" altLang="ko-KR" sz="1600" dirty="0">
                <a:ea typeface="굴림" charset="-127"/>
                <a:cs typeface="굴림" charset="-127"/>
              </a:rPr>
              <a:t>256b for Intel AVX</a:t>
            </a:r>
          </a:p>
          <a:p>
            <a:r>
              <a:rPr lang="en-US" altLang="ko-KR" sz="1800" dirty="0">
                <a:ea typeface="굴림" charset="-127"/>
                <a:cs typeface="굴림" charset="-127"/>
              </a:rPr>
              <a:t>Single instruction operates on all elements within register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DF0-0C8F-B149-A9AF-654FAA8D0415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62000" y="1671640"/>
            <a:ext cx="7924800" cy="369888"/>
            <a:chOff x="480" y="1101"/>
            <a:chExt cx="4992" cy="233"/>
          </a:xfrm>
        </p:grpSpPr>
        <p:sp>
          <p:nvSpPr>
            <p:cNvPr id="1383436" name="Rectangle 12"/>
            <p:cNvSpPr>
              <a:spLocks noChangeArrowheads="1"/>
            </p:cNvSpPr>
            <p:nvPr/>
          </p:nvSpPr>
          <p:spPr bwMode="auto">
            <a:xfrm>
              <a:off x="480" y="1101"/>
              <a:ext cx="124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  <p:sp>
          <p:nvSpPr>
            <p:cNvPr id="1383437" name="Rectangle 13"/>
            <p:cNvSpPr>
              <a:spLocks noChangeArrowheads="1"/>
            </p:cNvSpPr>
            <p:nvPr/>
          </p:nvSpPr>
          <p:spPr bwMode="auto">
            <a:xfrm>
              <a:off x="1728" y="1101"/>
              <a:ext cx="124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  <p:sp>
          <p:nvSpPr>
            <p:cNvPr id="1383438" name="Rectangle 14"/>
            <p:cNvSpPr>
              <a:spLocks noChangeArrowheads="1"/>
            </p:cNvSpPr>
            <p:nvPr/>
          </p:nvSpPr>
          <p:spPr bwMode="auto">
            <a:xfrm>
              <a:off x="2976" y="1101"/>
              <a:ext cx="124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  <p:sp>
          <p:nvSpPr>
            <p:cNvPr id="1383439" name="Rectangle 15"/>
            <p:cNvSpPr>
              <a:spLocks noChangeArrowheads="1"/>
            </p:cNvSpPr>
            <p:nvPr/>
          </p:nvSpPr>
          <p:spPr bwMode="auto">
            <a:xfrm>
              <a:off x="4224" y="1101"/>
              <a:ext cx="1248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62000" y="1214439"/>
            <a:ext cx="7924800" cy="369888"/>
            <a:chOff x="480" y="813"/>
            <a:chExt cx="4992" cy="233"/>
          </a:xfrm>
        </p:grpSpPr>
        <p:sp>
          <p:nvSpPr>
            <p:cNvPr id="1383440" name="Rectangle 16"/>
            <p:cNvSpPr>
              <a:spLocks noChangeArrowheads="1"/>
            </p:cNvSpPr>
            <p:nvPr/>
          </p:nvSpPr>
          <p:spPr bwMode="auto">
            <a:xfrm>
              <a:off x="480" y="813"/>
              <a:ext cx="2496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32b</a:t>
              </a:r>
            </a:p>
          </p:txBody>
        </p:sp>
        <p:sp>
          <p:nvSpPr>
            <p:cNvPr id="1383441" name="Rectangle 17"/>
            <p:cNvSpPr>
              <a:spLocks noChangeArrowheads="1"/>
            </p:cNvSpPr>
            <p:nvPr/>
          </p:nvSpPr>
          <p:spPr bwMode="auto">
            <a:xfrm>
              <a:off x="2976" y="813"/>
              <a:ext cx="2496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32b</a:t>
              </a:r>
            </a:p>
          </p:txBody>
        </p:sp>
      </p:grpSp>
      <p:sp>
        <p:nvSpPr>
          <p:cNvPr id="1383442" name="Rectangle 18"/>
          <p:cNvSpPr>
            <a:spLocks noChangeArrowheads="1"/>
          </p:cNvSpPr>
          <p:nvPr/>
        </p:nvSpPr>
        <p:spPr bwMode="auto">
          <a:xfrm>
            <a:off x="762000" y="758309"/>
            <a:ext cx="79248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64b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62000" y="2133600"/>
            <a:ext cx="7924800" cy="361950"/>
            <a:chOff x="480" y="1392"/>
            <a:chExt cx="4992" cy="228"/>
          </a:xfrm>
        </p:grpSpPr>
        <p:sp>
          <p:nvSpPr>
            <p:cNvPr id="1383443" name="Rectangle 19"/>
            <p:cNvSpPr>
              <a:spLocks noChangeArrowheads="1"/>
            </p:cNvSpPr>
            <p:nvPr/>
          </p:nvSpPr>
          <p:spPr bwMode="auto">
            <a:xfrm>
              <a:off x="480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4" name="Rectangle 20"/>
            <p:cNvSpPr>
              <a:spLocks noChangeArrowheads="1"/>
            </p:cNvSpPr>
            <p:nvPr/>
          </p:nvSpPr>
          <p:spPr bwMode="auto">
            <a:xfrm>
              <a:off x="1104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5" name="Rectangle 21"/>
            <p:cNvSpPr>
              <a:spLocks noChangeArrowheads="1"/>
            </p:cNvSpPr>
            <p:nvPr/>
          </p:nvSpPr>
          <p:spPr bwMode="auto">
            <a:xfrm>
              <a:off x="1728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6" name="Rectangle 22"/>
            <p:cNvSpPr>
              <a:spLocks noChangeArrowheads="1"/>
            </p:cNvSpPr>
            <p:nvPr/>
          </p:nvSpPr>
          <p:spPr bwMode="auto">
            <a:xfrm>
              <a:off x="2352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7" name="Rectangle 23"/>
            <p:cNvSpPr>
              <a:spLocks noChangeArrowheads="1"/>
            </p:cNvSpPr>
            <p:nvPr/>
          </p:nvSpPr>
          <p:spPr bwMode="auto">
            <a:xfrm>
              <a:off x="2976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8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9" name="Rectangle 25"/>
            <p:cNvSpPr>
              <a:spLocks noChangeArrowheads="1"/>
            </p:cNvSpPr>
            <p:nvPr/>
          </p:nvSpPr>
          <p:spPr bwMode="auto">
            <a:xfrm>
              <a:off x="4224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50" name="Rectangle 26"/>
            <p:cNvSpPr>
              <a:spLocks noChangeArrowheads="1"/>
            </p:cNvSpPr>
            <p:nvPr/>
          </p:nvSpPr>
          <p:spPr bwMode="auto">
            <a:xfrm>
              <a:off x="4848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</p:grpSp>
      <p:grpSp>
        <p:nvGrpSpPr>
          <p:cNvPr id="5" name="Group 59"/>
          <p:cNvGrpSpPr/>
          <p:nvPr/>
        </p:nvGrpSpPr>
        <p:grpSpPr>
          <a:xfrm>
            <a:off x="67492" y="4643440"/>
            <a:ext cx="8771708" cy="1741488"/>
            <a:chOff x="-8708" y="4643440"/>
            <a:chExt cx="8771708" cy="1741488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533400" y="4643440"/>
              <a:ext cx="7924800" cy="369888"/>
              <a:chOff x="480" y="1101"/>
              <a:chExt cx="4992" cy="233"/>
            </a:xfrm>
          </p:grpSpPr>
          <p:sp>
            <p:nvSpPr>
              <p:cNvPr id="1383456" name="Rectangle 32"/>
              <p:cNvSpPr>
                <a:spLocks noChangeArrowheads="1"/>
              </p:cNvSpPr>
              <p:nvPr/>
            </p:nvSpPr>
            <p:spPr bwMode="auto">
              <a:xfrm>
                <a:off x="480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57" name="Rectangle 33"/>
              <p:cNvSpPr>
                <a:spLocks noChangeArrowheads="1"/>
              </p:cNvSpPr>
              <p:nvPr/>
            </p:nvSpPr>
            <p:spPr bwMode="auto">
              <a:xfrm>
                <a:off x="1728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58" name="Rectangle 34"/>
              <p:cNvSpPr>
                <a:spLocks noChangeArrowheads="1"/>
              </p:cNvSpPr>
              <p:nvPr/>
            </p:nvSpPr>
            <p:spPr bwMode="auto">
              <a:xfrm>
                <a:off x="2976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59" name="Rectangle 35"/>
              <p:cNvSpPr>
                <a:spLocks noChangeArrowheads="1"/>
              </p:cNvSpPr>
              <p:nvPr/>
            </p:nvSpPr>
            <p:spPr bwMode="auto">
              <a:xfrm>
                <a:off x="4224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838200" y="5100640"/>
              <a:ext cx="7924800" cy="369888"/>
              <a:chOff x="480" y="1101"/>
              <a:chExt cx="4992" cy="233"/>
            </a:xfrm>
          </p:grpSpPr>
          <p:sp>
            <p:nvSpPr>
              <p:cNvPr id="1383461" name="Rectangle 37"/>
              <p:cNvSpPr>
                <a:spLocks noChangeArrowheads="1"/>
              </p:cNvSpPr>
              <p:nvPr/>
            </p:nvSpPr>
            <p:spPr bwMode="auto">
              <a:xfrm>
                <a:off x="480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2" name="Rectangle 38"/>
              <p:cNvSpPr>
                <a:spLocks noChangeArrowheads="1"/>
              </p:cNvSpPr>
              <p:nvPr/>
            </p:nvSpPr>
            <p:spPr bwMode="auto">
              <a:xfrm>
                <a:off x="1728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3" name="Rectangle 39"/>
              <p:cNvSpPr>
                <a:spLocks noChangeArrowheads="1"/>
              </p:cNvSpPr>
              <p:nvPr/>
            </p:nvSpPr>
            <p:spPr bwMode="auto">
              <a:xfrm>
                <a:off x="2976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4" name="Rectangle 40"/>
              <p:cNvSpPr>
                <a:spLocks noChangeArrowheads="1"/>
              </p:cNvSpPr>
              <p:nvPr/>
            </p:nvSpPr>
            <p:spPr bwMode="auto">
              <a:xfrm>
                <a:off x="4224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533400" y="6015040"/>
              <a:ext cx="7924800" cy="369888"/>
              <a:chOff x="480" y="1101"/>
              <a:chExt cx="4992" cy="233"/>
            </a:xfrm>
          </p:grpSpPr>
          <p:sp>
            <p:nvSpPr>
              <p:cNvPr id="1383466" name="Rectangle 42"/>
              <p:cNvSpPr>
                <a:spLocks noChangeArrowheads="1"/>
              </p:cNvSpPr>
              <p:nvPr/>
            </p:nvSpPr>
            <p:spPr bwMode="auto">
              <a:xfrm>
                <a:off x="480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7" name="Rectangle 43"/>
              <p:cNvSpPr>
                <a:spLocks noChangeArrowheads="1"/>
              </p:cNvSpPr>
              <p:nvPr/>
            </p:nvSpPr>
            <p:spPr bwMode="auto">
              <a:xfrm>
                <a:off x="1728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8" name="Rectangle 44"/>
              <p:cNvSpPr>
                <a:spLocks noChangeArrowheads="1"/>
              </p:cNvSpPr>
              <p:nvPr/>
            </p:nvSpPr>
            <p:spPr bwMode="auto">
              <a:xfrm>
                <a:off x="2976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9" name="Rectangle 45"/>
              <p:cNvSpPr>
                <a:spLocks noChangeArrowheads="1"/>
              </p:cNvSpPr>
              <p:nvPr/>
            </p:nvSpPr>
            <p:spPr bwMode="auto">
              <a:xfrm>
                <a:off x="4224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143000" y="4953000"/>
              <a:ext cx="762000" cy="1143000"/>
              <a:chOff x="720" y="3120"/>
              <a:chExt cx="480" cy="720"/>
            </a:xfrm>
          </p:grpSpPr>
          <p:sp>
            <p:nvSpPr>
              <p:cNvPr id="1383471" name="Line 47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72" name="Line 48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73" name="Line 49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70" name="Oval 46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+</a:t>
                </a:r>
              </a:p>
            </p:txBody>
          </p:sp>
        </p:grp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124200" y="4953000"/>
              <a:ext cx="762000" cy="1143000"/>
              <a:chOff x="720" y="3120"/>
              <a:chExt cx="480" cy="720"/>
            </a:xfrm>
          </p:grpSpPr>
          <p:sp>
            <p:nvSpPr>
              <p:cNvPr id="1383476" name="Line 5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77" name="Line 53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78" name="Line 54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79" name="Oval 5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+</a:t>
                </a:r>
              </a:p>
            </p:txBody>
          </p:sp>
        </p:grp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5105400" y="4953000"/>
              <a:ext cx="762000" cy="1143000"/>
              <a:chOff x="720" y="3120"/>
              <a:chExt cx="480" cy="720"/>
            </a:xfrm>
          </p:grpSpPr>
          <p:sp>
            <p:nvSpPr>
              <p:cNvPr id="1383481" name="Line 57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82" name="Line 58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83" name="Line 59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84" name="Oval 60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+</a:t>
                </a:r>
              </a:p>
            </p:txBody>
          </p:sp>
        </p:grp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7086600" y="4953000"/>
              <a:ext cx="762000" cy="1143000"/>
              <a:chOff x="720" y="3120"/>
              <a:chExt cx="480" cy="720"/>
            </a:xfrm>
          </p:grpSpPr>
          <p:sp>
            <p:nvSpPr>
              <p:cNvPr id="1383486" name="Line 6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87" name="Line 63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88" name="Line 64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3489" name="Oval 6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+</a:t>
                </a:r>
              </a:p>
            </p:txBody>
          </p:sp>
        </p:grpSp>
        <p:sp>
          <p:nvSpPr>
            <p:cNvPr id="1383490" name="Text Box 66"/>
            <p:cNvSpPr txBox="1">
              <a:spLocks noChangeArrowheads="1"/>
            </p:cNvSpPr>
            <p:nvPr/>
          </p:nvSpPr>
          <p:spPr bwMode="auto">
            <a:xfrm>
              <a:off x="-8708" y="5622409"/>
              <a:ext cx="125249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4x16b adds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Multimedia Extensions versus Vectors</a:t>
            </a:r>
            <a:endParaRPr lang="en-US" altLang="ko-KR" sz="2800" i="1">
              <a:ea typeface="굴림" charset="-127"/>
              <a:cs typeface="굴림" charset="-127"/>
            </a:endParaRPr>
          </a:p>
        </p:txBody>
      </p:sp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703757"/>
            <a:ext cx="7683500" cy="5780686"/>
          </a:xfrm>
          <a:noFill/>
          <a:ln/>
        </p:spPr>
        <p:txBody>
          <a:bodyPr anchor="ctr">
            <a:spAutoFit/>
          </a:bodyPr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Limited instruction set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no vector length control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no </a:t>
            </a:r>
            <a:r>
              <a:rPr lang="en-US" altLang="ko-KR" sz="2000" dirty="0" err="1">
                <a:ea typeface="굴림" charset="-127"/>
                <a:cs typeface="굴림" charset="-127"/>
              </a:rPr>
              <a:t>strided</a:t>
            </a:r>
            <a:r>
              <a:rPr lang="en-US" altLang="ko-KR" sz="2000" dirty="0">
                <a:ea typeface="굴림" charset="-127"/>
                <a:cs typeface="굴림" charset="-127"/>
              </a:rPr>
              <a:t> load/store or scatter/gather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unit-stride loads must be naturally aligned to whole register width (e.g., 64 or 128-bit) </a:t>
            </a:r>
          </a:p>
          <a:p>
            <a:r>
              <a:rPr lang="en-US" altLang="ko-KR" sz="2800" dirty="0">
                <a:ea typeface="굴림" charset="-127"/>
                <a:cs typeface="굴림" charset="-127"/>
              </a:rPr>
              <a:t>Limited vector register length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requires superscalar issue to keep multiply/add/load units busy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loop unrolling to hide latencies increases register pressure</a:t>
            </a:r>
          </a:p>
          <a:p>
            <a:r>
              <a:rPr lang="en-US" altLang="ko-KR" sz="2800" dirty="0">
                <a:ea typeface="굴림" charset="-127"/>
                <a:cs typeface="굴림" charset="-127"/>
              </a:rPr>
              <a:t>Trend towards fuller vector support in microprocessors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Better support for misaligned memory accesses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Support of double-precision (64-bit floating-point)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New Intel AVX spec (announced April 2008), 256b vector registers (expandable up to 1024b) , adding scatter/gather</a:t>
            </a:r>
          </a:p>
          <a:p>
            <a:pPr lvl="1"/>
            <a:r>
              <a:rPr lang="en-US" altLang="ko-KR" sz="2000" dirty="0">
                <a:ea typeface="굴림" charset="-127"/>
                <a:cs typeface="굴림" charset="-127"/>
              </a:rPr>
              <a:t>New ARM SVE/MVE vector ISA closer to traditional vector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3D2-23AB-7F45-BCAB-30388B96714E}" type="slidenum">
              <a:rPr lang="en-US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0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334000" cy="5611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important for conventional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B3A1320D-FF2F-A94C-9A34-32FFF06B41E5}" type="slidenum">
              <a:rPr lang="en-US"/>
              <a:pPr/>
              <a:t>7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1600" y="1143000"/>
            <a:ext cx="3962400" cy="5105400"/>
          </a:xfrm>
        </p:spPr>
        <p:txBody>
          <a:bodyPr bIns="0"/>
          <a:lstStyle/>
          <a:p>
            <a:r>
              <a:rPr lang="en-US" sz="2000" dirty="0"/>
              <a:t>Prediction for x86 processors, from Hennessy &amp; Patterson, 5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  <a:p>
            <a:pPr lvl="1"/>
            <a:r>
              <a:rPr lang="en-US" sz="1400" b="1" i="1" dirty="0">
                <a:solidFill>
                  <a:srgbClr val="FF0000"/>
                </a:solidFill>
              </a:rPr>
              <a:t>Note: Educated guess, not Intel product plans!</a:t>
            </a:r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dirty="0"/>
              <a:t>TLP: 2+ cores / 2 years</a:t>
            </a:r>
          </a:p>
          <a:p>
            <a:r>
              <a:rPr lang="en-US" sz="2000" dirty="0"/>
              <a:t>DLP: 2x width / 4 years</a:t>
            </a:r>
          </a:p>
          <a:p>
            <a:endParaRPr lang="en-US" sz="2000" dirty="0"/>
          </a:p>
          <a:p>
            <a:r>
              <a:rPr lang="en-US" sz="2000" dirty="0"/>
              <a:t>DLP will account for more mainstream parallelism growth than TLP in next decade.</a:t>
            </a:r>
          </a:p>
          <a:p>
            <a:pPr lvl="1"/>
            <a:r>
              <a:rPr lang="en-US" sz="1400" dirty="0"/>
              <a:t>SIMD –single-instruction multiple-data (DLP)</a:t>
            </a:r>
          </a:p>
          <a:p>
            <a:pPr lvl="1"/>
            <a:r>
              <a:rPr lang="en-US" sz="1400" dirty="0"/>
              <a:t>MIMD- multiple-instruction multiple-data (TLP)</a:t>
            </a:r>
          </a:p>
        </p:txBody>
      </p:sp>
    </p:spTree>
    <p:extLst>
      <p:ext uri="{BB962C8B-B14F-4D97-AF65-F5344CB8AC3E}">
        <p14:creationId xmlns:p14="http://schemas.microsoft.com/office/powerpoint/2010/main" val="153352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Processing Units (</a:t>
            </a:r>
            <a:r>
              <a:rPr lang="en-US" dirty="0" err="1"/>
              <a:t>GPUs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GPUs</a:t>
            </a:r>
            <a:r>
              <a:rPr lang="en-US" dirty="0"/>
              <a:t> were dedicated fixed-function devices for generating 3D graphics (mid-late 1990s) including high-performance floating-point units</a:t>
            </a:r>
          </a:p>
          <a:p>
            <a:pPr lvl="1"/>
            <a:r>
              <a:rPr lang="en-US" dirty="0"/>
              <a:t>Provide workstation-like graphics for PCs</a:t>
            </a:r>
          </a:p>
          <a:p>
            <a:pPr lvl="1"/>
            <a:r>
              <a:rPr lang="en-US" dirty="0"/>
              <a:t>User could configure graphics pipeline, but not really program it</a:t>
            </a:r>
          </a:p>
          <a:p>
            <a:r>
              <a:rPr lang="en-US" dirty="0"/>
              <a:t>Over time, more programmability added (2001-2005)</a:t>
            </a:r>
          </a:p>
          <a:p>
            <a:pPr lvl="1"/>
            <a:r>
              <a:rPr lang="en-US" dirty="0"/>
              <a:t>E.g., New language Cg for writing small programs run on each vertex or each pixel, also Windows DirectX variants</a:t>
            </a:r>
          </a:p>
          <a:p>
            <a:pPr lvl="1"/>
            <a:r>
              <a:rPr lang="en-US" dirty="0"/>
              <a:t>Massively parallel (millions of vertices or pixels per frame) but very constrained programming model</a:t>
            </a:r>
          </a:p>
          <a:p>
            <a:r>
              <a:rPr lang="en-US" dirty="0"/>
              <a:t>Some users noticed they could do general-purpose computation by mapping input and output data to images, and computation to vertex and pixel shading computations</a:t>
            </a:r>
          </a:p>
          <a:p>
            <a:pPr lvl="1"/>
            <a:r>
              <a:rPr lang="en-US" dirty="0"/>
              <a:t>Incredibly difficult programming model as had to use graphics pipeline model for general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</a:t>
            </a:r>
            <a:r>
              <a:rPr lang="en-US" dirty="0" err="1"/>
              <a:t>GPUs</a:t>
            </a:r>
            <a:r>
              <a:rPr lang="en-US" dirty="0"/>
              <a:t> (GP-</a:t>
            </a:r>
            <a:r>
              <a:rPr lang="en-US" dirty="0" err="1"/>
              <a:t>GPUs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2006, Nvidia introduced GeForce 8800 GPU, which supported a new programming language CUDA (in 2007)</a:t>
            </a:r>
          </a:p>
          <a:p>
            <a:pPr lvl="1"/>
            <a:r>
              <a:rPr lang="en-US" dirty="0"/>
              <a:t>“Compute Unified Device Architecture”</a:t>
            </a:r>
          </a:p>
          <a:p>
            <a:pPr lvl="1"/>
            <a:r>
              <a:rPr lang="en-US" dirty="0"/>
              <a:t>Subsequently, broader industry pushing for </a:t>
            </a:r>
            <a:r>
              <a:rPr lang="en-US" dirty="0" err="1"/>
              <a:t>OpenCL</a:t>
            </a:r>
            <a:r>
              <a:rPr lang="en-US" dirty="0"/>
              <a:t>, a vendor-neutral version of same ideas.</a:t>
            </a:r>
          </a:p>
          <a:p>
            <a:r>
              <a:rPr lang="en-US" dirty="0"/>
              <a:t>Idea: Take advantage of GPU computational performance and memory bandwidth to accelerate some kernels for general-purpose computing</a:t>
            </a:r>
          </a:p>
          <a:p>
            <a:r>
              <a:rPr lang="en-US" dirty="0"/>
              <a:t>Attached processor model:  Host CPU issues data-parallel kernels to GP-GPU for execution</a:t>
            </a:r>
          </a:p>
          <a:p>
            <a:r>
              <a:rPr lang="en-US" dirty="0"/>
              <a:t>This lecture has a simplified version of </a:t>
            </a:r>
            <a:r>
              <a:rPr lang="en-US" dirty="0" err="1"/>
              <a:t>Nvidia</a:t>
            </a:r>
            <a:r>
              <a:rPr lang="en-US" dirty="0"/>
              <a:t> CUDA-style model and only considers GPU execution for computational kernels, not graphics</a:t>
            </a:r>
          </a:p>
          <a:p>
            <a:pPr lvl="1"/>
            <a:r>
              <a:rPr lang="en-US" dirty="0"/>
              <a:t>Would need whole other course to describe graphics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320D-FF2F-A94C-9A34-32FFF06B41E5}" type="slidenum">
              <a:rPr lang="en-US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0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8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</TotalTime>
  <Pages>12</Pages>
  <Words>2391</Words>
  <Application>Microsoft Macintosh PowerPoint</Application>
  <PresentationFormat>Letter Paper (8.5x11 in)</PresentationFormat>
  <Paragraphs>371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31</vt:i4>
      </vt:variant>
    </vt:vector>
  </HeadingPairs>
  <TitlesOfParts>
    <vt:vector size="61" baseType="lpstr">
      <vt:lpstr>Arial</vt:lpstr>
      <vt:lpstr>Arial Black</vt:lpstr>
      <vt:lpstr>Calibri</vt:lpstr>
      <vt:lpstr>Courier</vt:lpstr>
      <vt:lpstr>Courier New</vt:lpstr>
      <vt:lpstr>Helvetica</vt:lpstr>
      <vt:lpstr>Lucida Grande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1_ParLab Template</vt:lpstr>
      <vt:lpstr>5_CS252-template</vt:lpstr>
      <vt:lpstr>6_CS252-template</vt:lpstr>
      <vt:lpstr>2_ParLab Template</vt:lpstr>
      <vt:lpstr>3_ParLab Template</vt:lpstr>
      <vt:lpstr>7_ParLab Template</vt:lpstr>
      <vt:lpstr>9_ParLab Template</vt:lpstr>
      <vt:lpstr>7_CS252-template</vt:lpstr>
      <vt:lpstr>10_ParLab Template</vt:lpstr>
      <vt:lpstr>11_ParLab Template</vt:lpstr>
      <vt:lpstr>8_CS252-template</vt:lpstr>
      <vt:lpstr>12_ParLab Template</vt:lpstr>
      <vt:lpstr>9_CS252-template</vt:lpstr>
      <vt:lpstr>1_cod4e</vt:lpstr>
      <vt:lpstr>CS 152 Computer Architecture and Engineering CS252 Graduate Computer Architecture   Lecture 16 GPUs (Graphics Processing Units)</vt:lpstr>
      <vt:lpstr>Last Time in Lecture 15</vt:lpstr>
      <vt:lpstr>Types of Parallelism</vt:lpstr>
      <vt:lpstr>Resurgence of DLP</vt:lpstr>
      <vt:lpstr>Packed SIMD Extensions</vt:lpstr>
      <vt:lpstr>Multimedia Extensions versus Vectors</vt:lpstr>
      <vt:lpstr>DLP important for conventional CPUs</vt:lpstr>
      <vt:lpstr>Graphics Processing Units (GPUs)</vt:lpstr>
      <vt:lpstr>General-Purpose GPUs (GP-GPUs)</vt:lpstr>
      <vt:lpstr>Simplified CUDA Programming Model</vt:lpstr>
      <vt:lpstr>Programmer’s View of Execution</vt:lpstr>
      <vt:lpstr>Hardware Execution Model</vt:lpstr>
      <vt:lpstr>Historical Retrospective, Cray-2 (1985)</vt:lpstr>
      <vt:lpstr>“Single Instruction, Multiple Thread” (SIMT)</vt:lpstr>
      <vt:lpstr>Implications of SIMT Model</vt:lpstr>
      <vt:lpstr>CS152 Administrivia</vt:lpstr>
      <vt:lpstr>CS252 Administrivia</vt:lpstr>
      <vt:lpstr>Conditionals in SIMT model</vt:lpstr>
      <vt:lpstr>Branch Divergence</vt:lpstr>
      <vt:lpstr>NVIDIA Instruction Set Arch.</vt:lpstr>
      <vt:lpstr>Conditional Branching</vt:lpstr>
      <vt:lpstr>Example</vt:lpstr>
      <vt:lpstr>Warps are multithreaded on core</vt:lpstr>
      <vt:lpstr>GPU Memory Hierarchy</vt:lpstr>
      <vt:lpstr>SIMT</vt:lpstr>
      <vt:lpstr>Nvidia Fermi GF100 GPU</vt:lpstr>
      <vt:lpstr>Fermi “Streaming Multiprocessor” Core</vt:lpstr>
      <vt:lpstr>NVIDIA Pascal Multithreaded GPU Core</vt:lpstr>
      <vt:lpstr>Fermi Dual-Issue Warp Scheduler</vt:lpstr>
      <vt:lpstr>Important of Machine Learning for GPUs</vt:lpstr>
      <vt:lpstr>Apple A12 Processor (2018)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869</cp:revision>
  <cp:lastPrinted>2013-01-24T23:37:40Z</cp:lastPrinted>
  <dcterms:created xsi:type="dcterms:W3CDTF">2012-01-24T20:37:12Z</dcterms:created>
  <dcterms:modified xsi:type="dcterms:W3CDTF">2021-03-30T17:51:04Z</dcterms:modified>
  <cp:category/>
</cp:coreProperties>
</file>