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  <p:sldMasterId id="2147483707" r:id="rId3"/>
    <p:sldMasterId id="2147483715" r:id="rId4"/>
  </p:sldMasterIdLst>
  <p:notesMasterIdLst>
    <p:notesMasterId r:id="rId38"/>
  </p:notesMasterIdLst>
  <p:handoutMasterIdLst>
    <p:handoutMasterId r:id="rId39"/>
  </p:handoutMasterIdLst>
  <p:sldIdLst>
    <p:sldId id="322" r:id="rId5"/>
    <p:sldId id="678" r:id="rId6"/>
    <p:sldId id="711" r:id="rId7"/>
    <p:sldId id="496" r:id="rId8"/>
    <p:sldId id="713" r:id="rId9"/>
    <p:sldId id="725" r:id="rId10"/>
    <p:sldId id="723" r:id="rId11"/>
    <p:sldId id="726" r:id="rId12"/>
    <p:sldId id="730" r:id="rId13"/>
    <p:sldId id="727" r:id="rId14"/>
    <p:sldId id="731" r:id="rId15"/>
    <p:sldId id="732" r:id="rId16"/>
    <p:sldId id="734" r:id="rId17"/>
    <p:sldId id="735" r:id="rId18"/>
    <p:sldId id="736" r:id="rId19"/>
    <p:sldId id="737" r:id="rId20"/>
    <p:sldId id="742" r:id="rId21"/>
    <p:sldId id="743" r:id="rId22"/>
    <p:sldId id="753" r:id="rId23"/>
    <p:sldId id="754" r:id="rId24"/>
    <p:sldId id="746" r:id="rId25"/>
    <p:sldId id="749" r:id="rId26"/>
    <p:sldId id="748" r:id="rId27"/>
    <p:sldId id="755" r:id="rId28"/>
    <p:sldId id="741" r:id="rId29"/>
    <p:sldId id="744" r:id="rId30"/>
    <p:sldId id="745" r:id="rId31"/>
    <p:sldId id="738" r:id="rId32"/>
    <p:sldId id="739" r:id="rId33"/>
    <p:sldId id="747" r:id="rId34"/>
    <p:sldId id="750" r:id="rId35"/>
    <p:sldId id="751" r:id="rId36"/>
    <p:sldId id="752" r:id="rId3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 userDrawn="1">
          <p15:clr>
            <a:srgbClr val="A4A3A4"/>
          </p15:clr>
        </p15:guide>
        <p15:guide id="2" pos="2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9" autoAdjust="0"/>
    <p:restoredTop sz="95319" autoAdjust="0"/>
  </p:normalViewPr>
  <p:slideViewPr>
    <p:cSldViewPr>
      <p:cViewPr varScale="1">
        <p:scale>
          <a:sx n="205" d="100"/>
          <a:sy n="205" d="100"/>
        </p:scale>
        <p:origin x="848" y="184"/>
      </p:cViewPr>
      <p:guideLst>
        <p:guide orient="horz" pos="1668"/>
        <p:guide pos="2112"/>
      </p:guideLst>
    </p:cSldViewPr>
  </p:slideViewPr>
  <p:outlineViewPr>
    <p:cViewPr>
      <p:scale>
        <a:sx n="33" d="100"/>
        <a:sy n="33" d="100"/>
      </p:scale>
      <p:origin x="0" y="39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7563" y="923925"/>
            <a:ext cx="5680075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7563" y="923925"/>
            <a:ext cx="5680075" cy="3195638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D30B2-5371-3646-82BF-EA599888780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7563" y="923925"/>
            <a:ext cx="5680075" cy="3195638"/>
          </a:xfrm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2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70CD9-B453-4640-9189-5FDFDF953687}" type="slidenum">
              <a:rPr lang="en-US"/>
              <a:pPr/>
              <a:t>4</a:t>
            </a:fld>
            <a:endParaRPr lang="en-US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7563" y="923925"/>
            <a:ext cx="5680075" cy="3195638"/>
          </a:xfrm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889F7-70D0-5A4F-884D-48B5C2AEA4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DA7F65-C480-6045-BAA2-8852E0C74057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895350"/>
            <a:ext cx="3765550" cy="369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895350"/>
            <a:ext cx="3765550" cy="369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7150"/>
            <a:ext cx="7162800" cy="514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91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63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6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895350"/>
            <a:ext cx="3765550" cy="36957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895350"/>
            <a:ext cx="3765550" cy="36957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5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23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80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19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91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6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500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895350"/>
            <a:ext cx="3765550" cy="36957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895350"/>
            <a:ext cx="3765550" cy="36957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414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70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73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3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7150"/>
            <a:ext cx="7162800" cy="514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2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895350"/>
            <a:ext cx="3765550" cy="3695700"/>
          </a:xfrm>
        </p:spPr>
        <p:txBody>
          <a:bodyPr/>
          <a:lstStyle>
            <a:lvl1pPr marL="182880" indent="-173038">
              <a:spcBef>
                <a:spcPts val="0"/>
              </a:spcBef>
              <a:tabLst/>
              <a:defRPr sz="2000"/>
            </a:lvl1pPr>
            <a:lvl2pPr marL="457200" indent="-228600">
              <a:tabLst/>
              <a:defRPr sz="1800"/>
            </a:lvl2pPr>
            <a:lvl3pPr marL="631825" indent="-174625">
              <a:tabLst/>
              <a:defRPr sz="1600"/>
            </a:lvl3pPr>
            <a:lvl4pPr marL="746125" indent="-114300">
              <a:tabLst/>
              <a:defRPr sz="1400"/>
            </a:lvl4pPr>
            <a:lvl5pPr marL="915988" indent="-169863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895350"/>
            <a:ext cx="3765550" cy="3695700"/>
          </a:xfrm>
        </p:spPr>
        <p:txBody>
          <a:bodyPr/>
          <a:lstStyle>
            <a:lvl1pPr marL="173736" indent="-173038">
              <a:spcBef>
                <a:spcPts val="0"/>
              </a:spcBef>
              <a:tabLst/>
              <a:defRPr sz="2000"/>
            </a:lvl1pPr>
            <a:lvl2pPr marL="403225" indent="-230188">
              <a:tabLst/>
              <a:defRPr sz="1800"/>
            </a:lvl2pPr>
            <a:lvl3pPr marL="571500" indent="-168275">
              <a:tabLst/>
              <a:defRPr sz="1600"/>
            </a:lvl3pPr>
            <a:lvl4pPr marL="685800" indent="-114300">
              <a:tabLst/>
              <a:defRPr sz="1400"/>
            </a:lvl4pPr>
            <a:lvl5pPr marL="860425" indent="-174625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"/>
            <a:ext cx="8077200" cy="552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4857750"/>
            <a:ext cx="1905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4300"/>
            <a:ext cx="7924799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800100"/>
            <a:ext cx="76835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4857750"/>
            <a:ext cx="1905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114300"/>
            <a:ext cx="72929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800100"/>
            <a:ext cx="76835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478096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4857750"/>
            <a:ext cx="1905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114300"/>
            <a:ext cx="72929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800100"/>
            <a:ext cx="76835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913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172641" indent="-172641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857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157288" indent="-12858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1500188" indent="-12858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4857750"/>
            <a:ext cx="1905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114300"/>
            <a:ext cx="72929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800100"/>
            <a:ext cx="76835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4" y="478096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36091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172641" indent="-172641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857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157288" indent="-12858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1500188" indent="-12858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st.eecs.berkeley.edu/~cs15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inst.eecs.berkeley.edu/~cs152/sp21/lectures/L17-RISCV-Vectors.pptx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742951"/>
            <a:ext cx="8686800" cy="1666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17 </a:t>
            </a:r>
            <a:r>
              <a:rPr lang="mr-IN" dirty="0"/>
              <a:t>–</a:t>
            </a:r>
            <a:r>
              <a:rPr lang="en-US" dirty="0"/>
              <a:t> RISC-V Vectors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952750"/>
            <a:ext cx="7696200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  <a:hlinkClick r:id="rId3"/>
              </a:rPr>
              <a:t>http://inst.eecs.berkeley.edu/~cs152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/>
              <a:t>Released Under Creative Commons CC BY-SA 4.0 </a:t>
            </a:r>
            <a:r>
              <a:rPr lang="en-US" sz="2000" b="1" dirty="0" err="1"/>
              <a:t>Licence</a:t>
            </a:r>
            <a:r>
              <a:rPr lang="en-US" sz="2000" b="1" dirty="0"/>
              <a:t> (see last slide)</a:t>
            </a:r>
          </a:p>
          <a:p>
            <a:pPr>
              <a:lnSpc>
                <a:spcPct val="70000"/>
              </a:lnSpc>
            </a:pPr>
            <a:endParaRPr lang="en-US" sz="2000" dirty="0">
              <a:latin typeface="Courier" charset="0"/>
            </a:endParaRP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E792-21D2-B541-8F4D-8202CD26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stripmined</a:t>
            </a:r>
            <a:r>
              <a:rPr lang="en-US" dirty="0"/>
              <a:t> vector </a:t>
            </a:r>
            <a:r>
              <a:rPr lang="en-US" b="0" dirty="0" err="1">
                <a:latin typeface="Courier" pitchFamily="2" charset="0"/>
              </a:rPr>
              <a:t>memcpy</a:t>
            </a:r>
            <a:r>
              <a:rPr lang="en-US" dirty="0"/>
              <a:t>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DDAC9-DCAA-FA4A-9C15-1C3FE374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939D9-BB03-E044-83DA-770AEC84A386}"/>
              </a:ext>
            </a:extLst>
          </p:cNvPr>
          <p:cNvSpPr txBox="1"/>
          <p:nvPr/>
        </p:nvSpPr>
        <p:spPr>
          <a:xfrm>
            <a:off x="187725" y="2667189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Unit-stride vector load elements (bytes)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F77471-1D82-964A-A459-99F518287C54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0220" y="2724150"/>
            <a:ext cx="985780" cy="14360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20BCA2-773B-4040-BF8B-DE9ACFBA46BC}"/>
              </a:ext>
            </a:extLst>
          </p:cNvPr>
          <p:cNvSpPr txBox="1"/>
          <p:nvPr/>
        </p:nvSpPr>
        <p:spPr>
          <a:xfrm>
            <a:off x="455875" y="3572505"/>
            <a:ext cx="1688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Unit-stride vector store elements (bytes)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5FA86-4831-C043-BFCD-E9C3FA04C7A6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2600" y="3486150"/>
            <a:ext cx="533400" cy="1445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356B4A-6B00-154D-8B07-3657E956228F}"/>
              </a:ext>
            </a:extLst>
          </p:cNvPr>
          <p:cNvCxnSpPr>
            <a:cxnSpLocks/>
          </p:cNvCxnSpPr>
          <p:nvPr/>
        </p:nvCxnSpPr>
        <p:spPr bwMode="auto">
          <a:xfrm>
            <a:off x="1302743" y="2274642"/>
            <a:ext cx="997693" cy="2469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FD1D45-C535-8748-B580-530840CDCB31}"/>
              </a:ext>
            </a:extLst>
          </p:cNvPr>
          <p:cNvSpPr txBox="1"/>
          <p:nvPr/>
        </p:nvSpPr>
        <p:spPr>
          <a:xfrm>
            <a:off x="227937" y="1669540"/>
            <a:ext cx="2144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Set configuration, calculate vector strip length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FCBA3-198E-8649-BF3A-0D2EBCC8AF7A}"/>
              </a:ext>
            </a:extLst>
          </p:cNvPr>
          <p:cNvSpPr txBox="1"/>
          <p:nvPr/>
        </p:nvSpPr>
        <p:spPr>
          <a:xfrm>
            <a:off x="511652" y="4468530"/>
            <a:ext cx="809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Same binary machine code can run on machines with any VLEN!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DE9D5B-F746-0D4F-BD2A-52D1AA9A752F}"/>
              </a:ext>
            </a:extLst>
          </p:cNvPr>
          <p:cNvSpPr txBox="1"/>
          <p:nvPr/>
        </p:nvSpPr>
        <p:spPr>
          <a:xfrm>
            <a:off x="4526280" y="2286000"/>
            <a:ext cx="457200" cy="4161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F64573-4B72-EF45-AD96-40DEB6976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02" y="805657"/>
            <a:ext cx="6477000" cy="35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2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1EB8-8A10-7747-8C70-DE508130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Load and Store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06485-7F1E-FF44-BEAB-32429C06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746B6-1232-624C-9DA3-A9FCBE0C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" y="706124"/>
            <a:ext cx="9144000" cy="16796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323040-BB6E-4746-B030-6A15D992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2750"/>
            <a:ext cx="9144000" cy="16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7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0D75-D75A-8342-92CD-FBEAC053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Unit-Stride Loads/Stores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EE631-6F7F-CC4B-AE27-7F335991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BCCF45-B7A6-0F40-B414-3F41FABA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8" y="1197987"/>
            <a:ext cx="8263812" cy="12235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CCDAAC-105D-DB4E-8877-E006E38B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3333750"/>
            <a:ext cx="8263812" cy="11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BAB5-EE21-A145-BF4C-385685B4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Strided</a:t>
            </a:r>
            <a:r>
              <a:rPr lang="en-US" dirty="0"/>
              <a:t> Load/Store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DFD95-AFBE-3442-A915-269E6630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B9D3F-AFF0-C140-9D17-E2D1801A4947}"/>
              </a:ext>
            </a:extLst>
          </p:cNvPr>
          <p:cNvSpPr txBox="1"/>
          <p:nvPr/>
        </p:nvSpPr>
        <p:spPr>
          <a:xfrm>
            <a:off x="1371600" y="1047750"/>
            <a:ext cx="6096000" cy="1828800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64B84-356B-264A-9129-62B4C956AF1B}"/>
              </a:ext>
            </a:extLst>
          </p:cNvPr>
          <p:cNvSpPr txBox="1"/>
          <p:nvPr/>
        </p:nvSpPr>
        <p:spPr>
          <a:xfrm>
            <a:off x="1394309" y="3714750"/>
            <a:ext cx="6096000" cy="709622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4AC091-0202-B34C-9C7A-1D4191C63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1850"/>
            <a:ext cx="76454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15E503-359F-0549-B7E8-CB4E9CDB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76550"/>
            <a:ext cx="8204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0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4722-9292-5F46-9773-C97FE366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Indexed Loads/Stores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E8A6E-64B4-6841-A338-47821006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FEED1-02AF-1941-A3AB-90272DB91F45}"/>
              </a:ext>
            </a:extLst>
          </p:cNvPr>
          <p:cNvSpPr txBox="1"/>
          <p:nvPr/>
        </p:nvSpPr>
        <p:spPr>
          <a:xfrm>
            <a:off x="1796076" y="3105150"/>
            <a:ext cx="5638800" cy="609600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17F03-6AAB-114D-B7B8-3C1613F6E58B}"/>
              </a:ext>
            </a:extLst>
          </p:cNvPr>
          <p:cNvSpPr txBox="1"/>
          <p:nvPr/>
        </p:nvSpPr>
        <p:spPr>
          <a:xfrm>
            <a:off x="1773872" y="4251809"/>
            <a:ext cx="5638800" cy="609600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16306E-4E95-D243-B2E4-AA89F61F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52597"/>
            <a:ext cx="5826762" cy="4524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1A0A4-63F4-A046-890F-0F31FD37B7DA}"/>
              </a:ext>
            </a:extLst>
          </p:cNvPr>
          <p:cNvSpPr txBox="1"/>
          <p:nvPr/>
        </p:nvSpPr>
        <p:spPr>
          <a:xfrm>
            <a:off x="6239069" y="2356523"/>
            <a:ext cx="2819400" cy="1030529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Index data width encoded in instruction, while data size encoded in 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vtype.vsew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112928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9938-4BB3-0247-8229-E8941DA8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Length Multiplier, LMUL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A774C-4C46-174D-882C-BFD9244AD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2854769"/>
            <a:ext cx="7439323" cy="400050"/>
          </a:xfrm>
        </p:spPr>
        <p:txBody>
          <a:bodyPr/>
          <a:lstStyle/>
          <a:p>
            <a:r>
              <a:rPr lang="en-US" dirty="0"/>
              <a:t>Set by </a:t>
            </a:r>
            <a:r>
              <a:rPr lang="en-US" b="1" dirty="0" err="1">
                <a:latin typeface="Courier" pitchFamily="2" charset="0"/>
              </a:rPr>
              <a:t>vlmul</a:t>
            </a:r>
            <a:r>
              <a:rPr lang="en-US" b="1" dirty="0">
                <a:latin typeface="Courier" pitchFamily="2" charset="0"/>
              </a:rPr>
              <a:t>[2:0]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field in </a:t>
            </a:r>
            <a:r>
              <a:rPr lang="en-US" b="1" dirty="0" err="1">
                <a:latin typeface="Courier" pitchFamily="2" charset="0"/>
              </a:rPr>
              <a:t>vtype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lang="en-US" b="1" dirty="0">
                <a:latin typeface="Courier" pitchFamily="2" charset="0"/>
              </a:rPr>
              <a:t> </a:t>
            </a:r>
            <a:r>
              <a:rPr lang="en-US" b="1" dirty="0" err="1">
                <a:latin typeface="Courier" pitchFamily="2" charset="0"/>
              </a:rPr>
              <a:t>setvli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1A9B48-E3D4-6A42-BDE0-4609CDFA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DDF134-D01B-F541-8273-344CC5EAF7D7}"/>
              </a:ext>
            </a:extLst>
          </p:cNvPr>
          <p:cNvSpPr txBox="1">
            <a:spLocks/>
          </p:cNvSpPr>
          <p:nvPr/>
        </p:nvSpPr>
        <p:spPr bwMode="auto">
          <a:xfrm>
            <a:off x="511629" y="559244"/>
            <a:ext cx="7683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Gives fewer but longer vector registers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Called “vector register groups” – operate as single vectors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Must use even register names only for LMUL=2 (v0,v2,..), and every fourth register for LMUL=4 (v0,v4, …), etc.</a:t>
            </a:r>
          </a:p>
          <a:p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Used for 1) accommodate mixed-width operations, and/or 2) to increase efficiency by using longer vectors when fewer separate registers needed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82A661-AF58-714F-9B64-D0B31602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3254819"/>
            <a:ext cx="6324600" cy="18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3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E89AD97-F555-3044-BDD7-5A12E7A9E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502" y="805657"/>
            <a:ext cx="6477000" cy="35947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6CE792-21D2-B541-8F4D-8202CD26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LMUL=8 </a:t>
            </a:r>
            <a:r>
              <a:rPr lang="en-US" dirty="0" err="1"/>
              <a:t>stripmined</a:t>
            </a:r>
            <a:r>
              <a:rPr lang="en-US" dirty="0"/>
              <a:t> vector </a:t>
            </a:r>
            <a:r>
              <a:rPr lang="en-US" b="0" dirty="0" err="1">
                <a:latin typeface="Courier" pitchFamily="2" charset="0"/>
              </a:rPr>
              <a:t>memcpy</a:t>
            </a:r>
            <a:r>
              <a:rPr lang="en-US" dirty="0"/>
              <a:t>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DDAC9-DCAA-FA4A-9C15-1C3FE374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939D9-BB03-E044-83DA-770AEC84A386}"/>
              </a:ext>
            </a:extLst>
          </p:cNvPr>
          <p:cNvSpPr txBox="1"/>
          <p:nvPr/>
        </p:nvSpPr>
        <p:spPr>
          <a:xfrm>
            <a:off x="187725" y="266718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Unit-stride vector load bytes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F77471-1D82-964A-A459-99F518287C54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0220" y="2724150"/>
            <a:ext cx="985780" cy="14360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20BCA2-773B-4040-BF8B-DE9ACFBA46BC}"/>
              </a:ext>
            </a:extLst>
          </p:cNvPr>
          <p:cNvSpPr txBox="1"/>
          <p:nvPr/>
        </p:nvSpPr>
        <p:spPr>
          <a:xfrm>
            <a:off x="455875" y="3572505"/>
            <a:ext cx="1688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Unit-stride vector store bytes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5FA86-4831-C043-BFCD-E9C3FA04C7A6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2600" y="3486150"/>
            <a:ext cx="533400" cy="14455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356B4A-6B00-154D-8B07-3657E956228F}"/>
              </a:ext>
            </a:extLst>
          </p:cNvPr>
          <p:cNvCxnSpPr>
            <a:cxnSpLocks/>
          </p:cNvCxnSpPr>
          <p:nvPr/>
        </p:nvCxnSpPr>
        <p:spPr bwMode="auto">
          <a:xfrm>
            <a:off x="1302743" y="2274642"/>
            <a:ext cx="997693" cy="2469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FD1D45-C535-8748-B580-530840CDCB31}"/>
              </a:ext>
            </a:extLst>
          </p:cNvPr>
          <p:cNvSpPr txBox="1"/>
          <p:nvPr/>
        </p:nvSpPr>
        <p:spPr>
          <a:xfrm>
            <a:off x="227937" y="1669540"/>
            <a:ext cx="2144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Set configuration, calculate vector strip length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FCBA3-198E-8649-BF3A-0D2EBCC8AF7A}"/>
              </a:ext>
            </a:extLst>
          </p:cNvPr>
          <p:cNvSpPr txBox="1"/>
          <p:nvPr/>
        </p:nvSpPr>
        <p:spPr>
          <a:xfrm>
            <a:off x="1682389" y="4462793"/>
            <a:ext cx="6213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Binary machine code can run on machines with any VLEN!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AAA0C-FD86-D84E-8D4A-24CFF79625C0}"/>
              </a:ext>
            </a:extLst>
          </p:cNvPr>
          <p:cNvSpPr txBox="1"/>
          <p:nvPr/>
        </p:nvSpPr>
        <p:spPr>
          <a:xfrm>
            <a:off x="6730150" y="1139011"/>
            <a:ext cx="2144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Combine eight vector registers into group</a:t>
            </a:r>
          </a:p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(v0,v1,…,v7)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6F3AB9-C4D6-384E-B5B7-22E2C88DEF27}"/>
              </a:ext>
            </a:extLst>
          </p:cNvPr>
          <p:cNvCxnSpPr>
            <a:cxnSpLocks/>
          </p:cNvCxnSpPr>
          <p:nvPr/>
        </p:nvCxnSpPr>
        <p:spPr bwMode="auto">
          <a:xfrm flipH="1">
            <a:off x="4999321" y="1596369"/>
            <a:ext cx="1752600" cy="72856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1405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F391-8876-014E-8ED9-2B900FE3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Integer Add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7584A-4BC1-FE44-801A-CB77D374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FFE01-643A-CE42-91D0-9926614C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82900"/>
            <a:ext cx="6972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6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F391-8876-014E-8ED9-2B900FE3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FP Add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7584A-4BC1-FE44-801A-CB77D374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832B7-4441-DB47-8F06-ABF8CE06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16934"/>
            <a:ext cx="8763000" cy="2525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F2804-1D93-EC44-A233-FA705216CBC5}"/>
              </a:ext>
            </a:extLst>
          </p:cNvPr>
          <p:cNvSpPr txBox="1"/>
          <p:nvPr/>
        </p:nvSpPr>
        <p:spPr>
          <a:xfrm>
            <a:off x="1173248" y="3962392"/>
            <a:ext cx="67975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SEW can be 16b, 32b, 64b, 128b for half/single/double/quad FP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Scalar values come from floating-point 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registers</a:t>
            </a:r>
          </a:p>
        </p:txBody>
      </p:sp>
    </p:spTree>
    <p:extLst>
      <p:ext uri="{BB962C8B-B14F-4D97-AF65-F5344CB8AC3E}">
        <p14:creationId xmlns:p14="http://schemas.microsoft.com/office/powerpoint/2010/main" val="37415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4 and Lab 3 due Monday April 5</a:t>
            </a:r>
          </a:p>
          <a:p>
            <a:r>
              <a:rPr lang="en-US" dirty="0"/>
              <a:t>Lab 4 out today!</a:t>
            </a:r>
          </a:p>
          <a:p>
            <a:endParaRPr lang="en-US" dirty="0"/>
          </a:p>
          <a:p>
            <a:r>
              <a:rPr lang="en-US" dirty="0"/>
              <a:t>Special Announcement, Project Prizes!</a:t>
            </a:r>
          </a:p>
          <a:p>
            <a:pPr lvl="1"/>
            <a:r>
              <a:rPr lang="en-US" dirty="0"/>
              <a:t>Apple donating specially engraved </a:t>
            </a:r>
            <a:r>
              <a:rPr lang="en-US" dirty="0" err="1"/>
              <a:t>Airpod</a:t>
            </a:r>
            <a:r>
              <a:rPr lang="en-US" dirty="0"/>
              <a:t> Pro as prizes</a:t>
            </a:r>
          </a:p>
          <a:p>
            <a:pPr lvl="1"/>
            <a:r>
              <a:rPr lang="en-US" dirty="0"/>
              <a:t>Awarded to top two teams in open-ended portions of labs 3,4,5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6AAD4F1-ACE6-1045-95DB-F7171134E652}" type="slidenum">
              <a:rPr lang="en-US"/>
              <a:pPr defTabSz="685800"/>
              <a:t>19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1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in Lecture 16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730250" y="742950"/>
            <a:ext cx="7683500" cy="37909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GPU architecture</a:t>
            </a:r>
          </a:p>
          <a:p>
            <a:r>
              <a:rPr lang="en-US" sz="2000" dirty="0"/>
              <a:t>Evolved from graphics-only, to more general-purpose computing</a:t>
            </a:r>
          </a:p>
          <a:p>
            <a:r>
              <a:rPr lang="en-US" sz="2000" dirty="0"/>
              <a:t>GPUs programmed as attached accelerators, with software required to separate GPU from CPU code, move memory</a:t>
            </a:r>
          </a:p>
          <a:p>
            <a:r>
              <a:rPr lang="en-US" sz="2000" dirty="0"/>
              <a:t>Many cores, each with many lanes</a:t>
            </a:r>
          </a:p>
          <a:p>
            <a:pPr lvl="1"/>
            <a:r>
              <a:rPr lang="en-US" sz="1600" dirty="0"/>
              <a:t>thousands of lanes on current high-end  GPUs</a:t>
            </a:r>
          </a:p>
          <a:p>
            <a:r>
              <a:rPr lang="en-US" sz="2000" dirty="0"/>
              <a:t>SIMT model has hardware management of conditional execution</a:t>
            </a:r>
          </a:p>
          <a:p>
            <a:pPr lvl="1"/>
            <a:r>
              <a:rPr lang="en-US" sz="1600" dirty="0"/>
              <a:t>code written as scalar code with branches, executed as vector code with predication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43A-8D84-C940-A55B-E75DDCD6568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0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week’s readings: Branch Prediction</a:t>
            </a:r>
          </a:p>
          <a:p>
            <a:endParaRPr lang="en-US" dirty="0"/>
          </a:p>
          <a:p>
            <a:r>
              <a:rPr lang="en-US" dirty="0"/>
              <a:t>Project prize, sponsored by Apple</a:t>
            </a:r>
          </a:p>
          <a:p>
            <a:pPr lvl="1"/>
            <a:r>
              <a:rPr lang="en-US" dirty="0"/>
              <a:t>Top team receives engraved </a:t>
            </a:r>
            <a:r>
              <a:rPr lang="en-US" dirty="0" err="1"/>
              <a:t>Airpod</a:t>
            </a:r>
            <a:r>
              <a:rPr lang="en-US" dirty="0"/>
              <a:t> Pros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A8C89C21-81C6-1849-AF7F-456E69B3BB35}" type="slidenum">
              <a:rPr lang="en-US"/>
              <a:pPr defTabSz="685800"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3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35E7-6AE6-1B4B-822B-81DFA3BF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75895-FD33-BE41-BC59-7A518A88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all operations can be optionally under a mask (or predicate) held in vector register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dirty="0"/>
              <a:t>A single </a:t>
            </a:r>
            <a:r>
              <a:rPr lang="en-US" i="1" dirty="0" err="1"/>
              <a:t>vm</a:t>
            </a:r>
            <a:r>
              <a:rPr lang="en-US" dirty="0"/>
              <a:t> bit in instruction encoding selects whether unmasked or under control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Constrained by encoding space in 32-bit instructions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Longer 64-bit encoding extension will support predicate in any register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Integer and FP compare instructions provided to set masks into any vector register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perform mask logical operations between any vector  registers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8027C1-5541-1346-ADFE-E5E71CBD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8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3FD-486F-2F41-927C-E69469ED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Compare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6A784-D84B-F44C-801E-27E6AFC9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6BEC0-E024-9645-9F10-DDB7C1CA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66750"/>
            <a:ext cx="6835624" cy="437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7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697A-486B-9941-991B-DDE3421F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Logical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E8FB1-C304-0D4C-8EED-78C4E6A1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44157-BC49-DA4F-9293-D72F80ED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2" y="781162"/>
            <a:ext cx="8812276" cy="37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04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33EF-F133-C94D-99DC-50429048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Prestart, Active, Inactive, Body, and Tail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5F267-643D-874C-9CFD-145950E8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F8C60-D2F9-6040-9F49-9C247892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2950"/>
            <a:ext cx="8839200" cy="3355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31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7480-1C9C-1D4F-9549-867F3708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Arithmetic Instruction Encodings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C54DE4-568A-264F-825A-833D5B5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0C758-845C-B94C-93C3-D3670A48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1" y="819150"/>
            <a:ext cx="8991600" cy="37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0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F391-8876-014E-8ED9-2B900FE3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 Integer Add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7584A-4BC1-FE44-801A-CB77D374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E1874-33DD-C940-A4E3-25C46255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13003"/>
            <a:ext cx="5257800" cy="45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9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F391-8876-014E-8ED9-2B900FE3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 FP </a:t>
            </a:r>
            <a:r>
              <a:rPr lang="en-US" dirty="0" err="1"/>
              <a:t>Mul</a:t>
            </a:r>
            <a:r>
              <a:rPr lang="en-US" dirty="0"/>
              <a:t>-Add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7584A-4BC1-FE44-801A-CB77D374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8B291-52DC-614F-8BA5-52FF50B9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719739"/>
            <a:ext cx="8077200" cy="408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1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DC7B-25E0-1648-8862-78F01A2A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Mixed-Width 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B19DC-1EED-A14B-A98C-C221064F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49" y="666750"/>
            <a:ext cx="7683500" cy="704850"/>
          </a:xfrm>
        </p:spPr>
        <p:txBody>
          <a:bodyPr/>
          <a:lstStyle/>
          <a:p>
            <a:r>
              <a:rPr lang="en-US" dirty="0"/>
              <a:t>Have different element widths in one loop, even in one instruction</a:t>
            </a:r>
          </a:p>
          <a:p>
            <a:pPr lvl="1"/>
            <a:r>
              <a:rPr lang="en-US" dirty="0"/>
              <a:t>e.g., widening multiply, 16b*16b -&gt; 32b product</a:t>
            </a:r>
          </a:p>
          <a:p>
            <a:r>
              <a:rPr lang="en-US" dirty="0"/>
              <a:t>Want same number of elements in each vector register, even if different bits/element</a:t>
            </a:r>
          </a:p>
          <a:p>
            <a:r>
              <a:rPr lang="en-US" dirty="0"/>
              <a:t>Solution: Keep SEW/LMUL constant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5EB90-F06D-2846-A56D-5BA6A78C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36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5EB90-F06D-2846-A56D-5BA6A78C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D8163-B4E3-9446-B529-C48DB418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85" y="36739"/>
            <a:ext cx="6529415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68BAB-408F-A242-96F1-DAD2F5FAE4F6}"/>
              </a:ext>
            </a:extLst>
          </p:cNvPr>
          <p:cNvSpPr txBox="1"/>
          <p:nvPr/>
        </p:nvSpPr>
        <p:spPr>
          <a:xfrm>
            <a:off x="1131393" y="3537302"/>
            <a:ext cx="3414366" cy="16158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AA8F8-8BD8-3042-9828-DE94C944CE94}"/>
              </a:ext>
            </a:extLst>
          </p:cNvPr>
          <p:cNvSpPr txBox="1"/>
          <p:nvPr/>
        </p:nvSpPr>
        <p:spPr>
          <a:xfrm>
            <a:off x="1219200" y="2266951"/>
            <a:ext cx="3338166" cy="9144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8EEA3-531F-7B46-BB67-B26CCDF76348}"/>
              </a:ext>
            </a:extLst>
          </p:cNvPr>
          <p:cNvSpPr txBox="1"/>
          <p:nvPr/>
        </p:nvSpPr>
        <p:spPr>
          <a:xfrm>
            <a:off x="1207593" y="1352551"/>
            <a:ext cx="3338166" cy="6857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05F21-6A1A-874E-BB36-DB4BAD948820}"/>
              </a:ext>
            </a:extLst>
          </p:cNvPr>
          <p:cNvSpPr txBox="1"/>
          <p:nvPr/>
        </p:nvSpPr>
        <p:spPr>
          <a:xfrm>
            <a:off x="1195985" y="666750"/>
            <a:ext cx="3349773" cy="457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51EDF-3D9F-A241-9443-ABC523348881}"/>
              </a:ext>
            </a:extLst>
          </p:cNvPr>
          <p:cNvSpPr txBox="1"/>
          <p:nvPr/>
        </p:nvSpPr>
        <p:spPr>
          <a:xfrm>
            <a:off x="1524000" y="72857"/>
            <a:ext cx="5257800" cy="3298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VLEN=128b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1823A-080A-5040-8C71-9494B28DD119}"/>
              </a:ext>
            </a:extLst>
          </p:cNvPr>
          <p:cNvSpPr txBox="1"/>
          <p:nvPr/>
        </p:nvSpPr>
        <p:spPr>
          <a:xfrm>
            <a:off x="2888283" y="439104"/>
            <a:ext cx="847695" cy="3298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VLMAX=16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16F04F-CCAF-3748-AF86-2A9D4A0B326E}"/>
              </a:ext>
            </a:extLst>
          </p:cNvPr>
          <p:cNvSpPr txBox="1"/>
          <p:nvPr/>
        </p:nvSpPr>
        <p:spPr>
          <a:xfrm>
            <a:off x="2971800" y="1150051"/>
            <a:ext cx="847695" cy="3298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VLMAX=16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CFC24-F700-B146-96C0-811546D44FD7}"/>
              </a:ext>
            </a:extLst>
          </p:cNvPr>
          <p:cNvSpPr txBox="1"/>
          <p:nvPr/>
        </p:nvSpPr>
        <p:spPr>
          <a:xfrm>
            <a:off x="2983566" y="2051400"/>
            <a:ext cx="847695" cy="3298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VLMAX=16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B5359-6AFB-CB4A-A9E9-61D9507F898B}"/>
              </a:ext>
            </a:extLst>
          </p:cNvPr>
          <p:cNvSpPr txBox="1"/>
          <p:nvPr/>
        </p:nvSpPr>
        <p:spPr>
          <a:xfrm>
            <a:off x="2983566" y="3308700"/>
            <a:ext cx="847695" cy="3298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VLMAX=16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7D53A-3C67-094B-A7AE-B036492DAC0C}"/>
              </a:ext>
            </a:extLst>
          </p:cNvPr>
          <p:cNvSpPr txBox="1"/>
          <p:nvPr/>
        </p:nvSpPr>
        <p:spPr>
          <a:xfrm>
            <a:off x="74935" y="1577739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SEW/LMUL=8</a:t>
            </a:r>
          </a:p>
        </p:txBody>
      </p:sp>
    </p:spTree>
    <p:extLst>
      <p:ext uri="{BB962C8B-B14F-4D97-AF65-F5344CB8AC3E}">
        <p14:creationId xmlns:p14="http://schemas.microsoft.com/office/powerpoint/2010/main" val="36670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RISC-V “V” Vector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added as a standard extension to the RISC-V ISA</a:t>
            </a:r>
          </a:p>
          <a:p>
            <a:pPr lvl="1"/>
            <a:r>
              <a:rPr lang="en-US" dirty="0"/>
              <a:t>An updated form of Cray-style vectors for modern microprocessors</a:t>
            </a:r>
          </a:p>
          <a:p>
            <a:pPr lvl="1"/>
            <a:r>
              <a:rPr lang="en-US" dirty="0"/>
              <a:t>Appearing in commercial implementations from Alibaba, Andes, </a:t>
            </a:r>
            <a:r>
              <a:rPr lang="en-US" dirty="0" err="1"/>
              <a:t>Semidynamics</a:t>
            </a:r>
            <a:r>
              <a:rPr lang="en-US" dirty="0"/>
              <a:t>, </a:t>
            </a:r>
            <a:r>
              <a:rPr lang="en-US" dirty="0" err="1"/>
              <a:t>SiFive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Basis of European supercomputer initiative (EPI)</a:t>
            </a:r>
          </a:p>
          <a:p>
            <a:r>
              <a:rPr lang="en-US" dirty="0"/>
              <a:t>Today, a short tutorial on current draft standard, v0.10</a:t>
            </a:r>
          </a:p>
          <a:p>
            <a:pPr lvl="1"/>
            <a:r>
              <a:rPr lang="en-US" dirty="0"/>
              <a:t>v0.10 is intended to be close to final version of RISC-V vector extension</a:t>
            </a:r>
          </a:p>
          <a:p>
            <a:pPr lvl="1"/>
            <a:r>
              <a:rPr lang="en-US" dirty="0"/>
              <a:t>Still a work in progress, so details might change before standardization</a:t>
            </a:r>
          </a:p>
          <a:p>
            <a:pPr lvl="1"/>
            <a:r>
              <a:rPr lang="en-US" b="1" dirty="0">
                <a:latin typeface="Courier" pitchFamily="2" charset="0"/>
              </a:rPr>
              <a:t>https://</a:t>
            </a:r>
            <a:r>
              <a:rPr lang="en-US" b="1" dirty="0" err="1">
                <a:latin typeface="Courier" pitchFamily="2" charset="0"/>
              </a:rPr>
              <a:t>github.com</a:t>
            </a:r>
            <a:r>
              <a:rPr lang="en-US" b="1" dirty="0">
                <a:latin typeface="Courier" pitchFamily="2" charset="0"/>
              </a:rPr>
              <a:t>/</a:t>
            </a:r>
            <a:r>
              <a:rPr lang="en-US" b="1" dirty="0" err="1">
                <a:latin typeface="Courier" pitchFamily="2" charset="0"/>
              </a:rPr>
              <a:t>riscv</a:t>
            </a:r>
            <a:r>
              <a:rPr lang="en-US" b="1" dirty="0">
                <a:latin typeface="Courier" pitchFamily="2" charset="0"/>
              </a:rPr>
              <a:t>/</a:t>
            </a:r>
            <a:r>
              <a:rPr lang="en-US" b="1" dirty="0" err="1">
                <a:latin typeface="Courier" pitchFamily="2" charset="0"/>
              </a:rPr>
              <a:t>riscv</a:t>
            </a:r>
            <a:r>
              <a:rPr lang="en-US" b="1" dirty="0">
                <a:latin typeface="Courier" pitchFamily="2" charset="0"/>
              </a:rPr>
              <a:t>-v-spec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57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35E7-6AE6-1B4B-822B-81DFA3BF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Register Layout</a:t>
            </a: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B6C4E764-D81D-5A4A-8F64-30360BF79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Masks always held in a single vector register (no groups)</a:t>
            </a:r>
          </a:p>
          <a:p>
            <a:pPr lvl="1"/>
            <a:r>
              <a:rPr lang="en-US" dirty="0"/>
              <a:t>Single bit per mask element, stored packed</a:t>
            </a:r>
          </a:p>
          <a:p>
            <a:pPr lvl="1"/>
            <a:r>
              <a:rPr lang="en-US" dirty="0"/>
              <a:t>With maximum LMUL=8 and minimum SEW=8, all bits of vector register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8027C1-5541-1346-ADFE-E5E71CBD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4822743"/>
            <a:ext cx="1905000" cy="219075"/>
          </a:xfrm>
        </p:spPr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63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2ACA-67BE-794D-BE13-A06819F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SAXPY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A52AA-A750-6F4D-8835-5784C708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6B9B23-2C43-C64D-88CE-A1FB0332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66750"/>
            <a:ext cx="4648200" cy="2506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C4F60-6BC5-8A47-A866-21E21CB57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52550"/>
            <a:ext cx="4724400" cy="354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6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2ACA-67BE-794D-BE13-A06819F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Conditional/Mixed Width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A52AA-A750-6F4D-8835-5784C708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C128-BD3B-BA47-9A8F-8C412D24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88955"/>
            <a:ext cx="6858000" cy="44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17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F22B-547E-1644-A05D-921FB67B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Commons </a:t>
            </a:r>
            <a:r>
              <a:rPr lang="en-US" dirty="0" err="1"/>
              <a:t>Licence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5F5A-4877-6540-8135-069ABA48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These lecture slides are made available under a CC SY-BA 4.0 license</a:t>
            </a:r>
          </a:p>
          <a:p>
            <a:r>
              <a:rPr lang="en-US" sz="2000" dirty="0">
                <a:hlinkClick r:id="rId2"/>
              </a:rPr>
              <a:t>https://creativecommons.org/licenses/by-sa/4.0/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Attribution Title: “RISC-V Vectors, CS152, Spring 2021”</a:t>
            </a:r>
          </a:p>
          <a:p>
            <a:r>
              <a:rPr lang="en-US" sz="2000" dirty="0"/>
              <a:t>Attribution Author: Krste Asanovic</a:t>
            </a:r>
          </a:p>
          <a:p>
            <a:r>
              <a:rPr lang="en-US" sz="2000" dirty="0"/>
              <a:t>Original content link: </a:t>
            </a:r>
            <a:r>
              <a:rPr lang="en-US" sz="2000" dirty="0">
                <a:hlinkClick r:id="rId3"/>
              </a:rPr>
              <a:t>http://inst.eecs.berkeley.edu/~cs152/sp21/lectures/L17-RISCV-Vectors.pptx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B20E3F-FA76-2848-A765-D1347DBD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33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4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08" y="63160"/>
            <a:ext cx="4800600" cy="618100"/>
          </a:xfrm>
        </p:spPr>
        <p:txBody>
          <a:bodyPr/>
          <a:lstStyle/>
          <a:p>
            <a:pPr algn="l"/>
            <a:r>
              <a:rPr lang="en-US" dirty="0"/>
              <a:t>RISC-V Scalar State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8021D6-F11C-4549-BA95-72277D4B0568}"/>
              </a:ext>
            </a:extLst>
          </p:cNvPr>
          <p:cNvGrpSpPr/>
          <p:nvPr/>
        </p:nvGrpSpPr>
        <p:grpSpPr>
          <a:xfrm>
            <a:off x="4609728" y="96462"/>
            <a:ext cx="4191000" cy="5047038"/>
            <a:chOff x="4206661" y="-158106"/>
            <a:chExt cx="4861139" cy="58540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4879BA-7FBE-B14D-89DD-71AD3AA9A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6661" y="-158106"/>
              <a:ext cx="2438400" cy="58540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3F0FFF-5369-294F-B582-6F6C5539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8128" y="-158106"/>
              <a:ext cx="2439672" cy="5854056"/>
            </a:xfrm>
            <a:prstGeom prst="rect">
              <a:avLst/>
            </a:prstGeom>
          </p:spPr>
        </p:pic>
      </p:grp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AD2-AEEE-4B40-97E6-A13DA535700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24355" name="Rectangle 3"/>
          <p:cNvSpPr>
            <a:spLocks noChangeArrowheads="1"/>
          </p:cNvSpPr>
          <p:nvPr/>
        </p:nvSpPr>
        <p:spPr bwMode="auto">
          <a:xfrm>
            <a:off x="398877" y="594761"/>
            <a:ext cx="4191000" cy="43001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Program counter (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pc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32x32/64-bit integer registers (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x0-x31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x0 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always contains a 0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Floating-point (FP), adds 32 registers (</a:t>
            </a: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f0-f31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each can contain a single- or double-precision FP value (32-bit or 64-bit IEEE FP)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FP status register (</a:t>
            </a:r>
            <a:r>
              <a:rPr lang="en-US" b="1" dirty="0" err="1">
                <a:solidFill>
                  <a:schemeClr val="tx1"/>
                </a:solidFill>
                <a:latin typeface="Calibri"/>
                <a:cs typeface="Calibri"/>
              </a:rPr>
              <a:t>fcsr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), used for FP rounding mode &amp; exception reporting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ISA string options:</a:t>
            </a:r>
          </a:p>
          <a:p>
            <a:pPr marL="174625" indent="-1746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RV32I 	(XLEN=32, no FP)</a:t>
            </a:r>
          </a:p>
          <a:p>
            <a:pPr marL="174625" indent="-1746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RV32IF 	(XLEN=32, FLEN=32)</a:t>
            </a:r>
          </a:p>
          <a:p>
            <a:pPr marL="174625" indent="-1746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RV32ID 	(XLEN=32, FLEN=64)</a:t>
            </a:r>
          </a:p>
          <a:p>
            <a:pPr marL="174625" indent="-1746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RV64I 	(XLEN=64, no FP)</a:t>
            </a:r>
          </a:p>
          <a:p>
            <a:pPr marL="174625" indent="-1746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RV64IF  	(XLEN=64, FLEN=32)</a:t>
            </a:r>
          </a:p>
          <a:p>
            <a:pPr marL="174625" indent="-174625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RV64ID  (XLEN=64, FLEN=64)</a:t>
            </a:r>
          </a:p>
        </p:txBody>
      </p:sp>
    </p:spTree>
    <p:extLst>
      <p:ext uri="{BB962C8B-B14F-4D97-AF65-F5344CB8AC3E}">
        <p14:creationId xmlns:p14="http://schemas.microsoft.com/office/powerpoint/2010/main" val="15836717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Extension Additional State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201A62-0EB6-DD4B-86D7-45812B79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499" y="895350"/>
            <a:ext cx="3873497" cy="3695700"/>
          </a:xfrm>
        </p:spPr>
        <p:txBody>
          <a:bodyPr/>
          <a:lstStyle/>
          <a:p>
            <a:r>
              <a:rPr lang="en-US" sz="2000" dirty="0"/>
              <a:t>32 vector data registers, </a:t>
            </a:r>
            <a:r>
              <a:rPr lang="en-US" sz="1800" b="1" dirty="0">
                <a:latin typeface="Courier" pitchFamily="2" charset="0"/>
              </a:rPr>
              <a:t>v0-v31</a:t>
            </a:r>
            <a:r>
              <a:rPr lang="en-US" sz="2000" dirty="0"/>
              <a:t>, each VLEN bits long</a:t>
            </a:r>
          </a:p>
          <a:p>
            <a:r>
              <a:rPr lang="en-US" sz="2000" dirty="0"/>
              <a:t>Vector length register </a:t>
            </a:r>
            <a:r>
              <a:rPr lang="en-US" sz="2000" b="1" dirty="0" err="1">
                <a:latin typeface="Courier"/>
                <a:cs typeface="Courier"/>
              </a:rPr>
              <a:t>vl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dirty="0"/>
              <a:t>Vector type register </a:t>
            </a:r>
            <a:r>
              <a:rPr lang="en-US" sz="2000" b="1" dirty="0" err="1">
                <a:latin typeface="Courier"/>
                <a:cs typeface="Courier"/>
              </a:rPr>
              <a:t>vtype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Other control registers:</a:t>
            </a:r>
            <a:endParaRPr lang="en-US" b="1" dirty="0"/>
          </a:p>
          <a:p>
            <a:pPr lvl="1"/>
            <a:r>
              <a:rPr lang="en-US" sz="1600" b="1" dirty="0" err="1">
                <a:latin typeface="Courier"/>
                <a:cs typeface="Courier"/>
              </a:rPr>
              <a:t>vstart</a:t>
            </a:r>
            <a:endParaRPr lang="en-US" sz="1600" b="1" dirty="0">
              <a:latin typeface="Courier"/>
              <a:cs typeface="Courier"/>
            </a:endParaRPr>
          </a:p>
          <a:p>
            <a:pPr marL="801688" lvl="2" indent="-115888"/>
            <a:r>
              <a:rPr lang="en-US" sz="1400" kern="1200" dirty="0">
                <a:solidFill>
                  <a:srgbClr val="000000"/>
                </a:solidFill>
                <a:ea typeface="+mn-ea"/>
              </a:rPr>
              <a:t>For trap handling</a:t>
            </a:r>
          </a:p>
          <a:p>
            <a:pPr lvl="1"/>
            <a:r>
              <a:rPr lang="en-US" sz="1600" b="1" dirty="0" err="1">
                <a:latin typeface="Courier"/>
                <a:cs typeface="Courier"/>
              </a:rPr>
              <a:t>vrm</a:t>
            </a:r>
            <a:r>
              <a:rPr lang="en-US" sz="1600" b="1" dirty="0">
                <a:latin typeface="Courier"/>
                <a:cs typeface="Courier"/>
              </a:rPr>
              <a:t>/</a:t>
            </a:r>
            <a:r>
              <a:rPr lang="en-US" sz="1600" b="1" dirty="0" err="1">
                <a:latin typeface="Courier"/>
                <a:cs typeface="Courier"/>
              </a:rPr>
              <a:t>vxsat</a:t>
            </a:r>
            <a:endParaRPr lang="en-US" sz="1600" b="1" dirty="0">
              <a:latin typeface="Courier"/>
              <a:cs typeface="Courier"/>
            </a:endParaRPr>
          </a:p>
          <a:p>
            <a:pPr marL="801688" lvl="2" indent="-115888"/>
            <a:r>
              <a:rPr lang="en-US" sz="1200" kern="1200" dirty="0">
                <a:solidFill>
                  <a:srgbClr val="000000"/>
                </a:solidFill>
              </a:rPr>
              <a:t>Fixed-point rounding mode/saturation</a:t>
            </a:r>
          </a:p>
          <a:p>
            <a:pPr marL="801688" lvl="2" indent="-115888"/>
            <a:r>
              <a:rPr lang="en-US" sz="1200" kern="1200" dirty="0">
                <a:solidFill>
                  <a:srgbClr val="000000"/>
                </a:solidFill>
              </a:rPr>
              <a:t>Also appear in separate </a:t>
            </a:r>
            <a:r>
              <a:rPr lang="en-US" sz="1200" b="1" kern="1200" dirty="0" err="1">
                <a:solidFill>
                  <a:srgbClr val="000000"/>
                </a:solidFill>
                <a:latin typeface="Courier" pitchFamily="2" charset="0"/>
              </a:rPr>
              <a:t>vcsr</a:t>
            </a:r>
            <a:endParaRPr lang="en-US" sz="1200" b="1" kern="1200" dirty="0">
              <a:solidFill>
                <a:srgbClr val="000000"/>
              </a:solidFill>
              <a:latin typeface="Courier" pitchFamily="2" charset="0"/>
            </a:endParaRPr>
          </a:p>
          <a:p>
            <a:pPr lvl="1"/>
            <a:r>
              <a:rPr lang="en-US" sz="1600" b="1" dirty="0" err="1">
                <a:latin typeface="Courier"/>
                <a:cs typeface="Courier"/>
              </a:rPr>
              <a:t>vlenb</a:t>
            </a:r>
            <a:endParaRPr lang="en-US" sz="1600" b="1" dirty="0">
              <a:latin typeface="Courier"/>
              <a:cs typeface="Courier"/>
            </a:endParaRPr>
          </a:p>
          <a:p>
            <a:pPr marL="801688" lvl="2" indent="-115888"/>
            <a:r>
              <a:rPr lang="en-US" sz="1200" kern="1200" dirty="0">
                <a:solidFill>
                  <a:srgbClr val="000000"/>
                </a:solidFill>
              </a:rPr>
              <a:t>Gives vector length in bytes (read-only)</a:t>
            </a:r>
            <a:endParaRPr lang="en-US" kern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2" indent="0">
              <a:buNone/>
            </a:pPr>
            <a:endParaRPr lang="en-US" sz="1200" b="1" kern="12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7812" y="1897825"/>
            <a:ext cx="3220385" cy="3048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800" b="1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2744" y="31544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v31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5244146" y="2240027"/>
            <a:ext cx="0" cy="9144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cxnSpLocks/>
          </p:cNvCxnSpPr>
          <p:nvPr/>
        </p:nvCxnSpPr>
        <p:spPr bwMode="auto">
          <a:xfrm>
            <a:off x="8443492" y="2225665"/>
            <a:ext cx="0" cy="9144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6991280" y="3850346"/>
            <a:ext cx="914400" cy="2331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Courier"/>
                <a:cs typeface="Courier"/>
              </a:rPr>
              <a:t>vl</a:t>
            </a:r>
            <a:endParaRPr lang="en-US" sz="1800" b="1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91280" y="4318362"/>
            <a:ext cx="914400" cy="2286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Courier"/>
                <a:cs typeface="Courier"/>
              </a:rPr>
              <a:t>vtype</a:t>
            </a:r>
            <a:endParaRPr lang="en-US" sz="1800" b="1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99995" y="3787494"/>
            <a:ext cx="222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Vector length register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99995" y="88759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Vector data registers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 bwMode="auto">
          <a:xfrm>
            <a:off x="5257800" y="1733550"/>
            <a:ext cx="318569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135473" y="1179668"/>
            <a:ext cx="345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VLEN bits per vector register, (implementation-dependent)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515689-5D8E-4441-9DDA-1511553E4914}"/>
              </a:ext>
            </a:extLst>
          </p:cNvPr>
          <p:cNvSpPr/>
          <p:nvPr/>
        </p:nvSpPr>
        <p:spPr>
          <a:xfrm>
            <a:off x="5237811" y="3186693"/>
            <a:ext cx="3205681" cy="3048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1800" b="1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C22416-7215-794C-923B-F9A22231B6CC}"/>
              </a:ext>
            </a:extLst>
          </p:cNvPr>
          <p:cNvSpPr txBox="1"/>
          <p:nvPr/>
        </p:nvSpPr>
        <p:spPr>
          <a:xfrm>
            <a:off x="4683756" y="1856333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v0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9892D9-B239-CF41-81C8-E9D7F5E5F1AD}"/>
              </a:ext>
            </a:extLst>
          </p:cNvPr>
          <p:cNvSpPr txBox="1"/>
          <p:nvPr/>
        </p:nvSpPr>
        <p:spPr>
          <a:xfrm>
            <a:off x="4719982" y="4226344"/>
            <a:ext cx="20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Vector type register</a:t>
            </a:r>
          </a:p>
        </p:txBody>
      </p:sp>
    </p:spTree>
    <p:extLst>
      <p:ext uri="{BB962C8B-B14F-4D97-AF65-F5344CB8AC3E}">
        <p14:creationId xmlns:p14="http://schemas.microsoft.com/office/powerpoint/2010/main" val="267438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5636D-61CD-4A40-8ED9-28F67E9E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7" y="1207539"/>
            <a:ext cx="9074020" cy="4239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BD1F7-791C-DF4A-B098-8CE50B8C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Type Register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vtype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DC252-0AF5-564F-A956-E7E9ECEB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7546-6874-DF43-9D9F-828C20612237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FE4D2D-E431-F340-A451-E0E5C44E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79" y="2165350"/>
            <a:ext cx="2476500" cy="2921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C982A2-F5C0-C64A-80A1-E8970DA98FF9}"/>
              </a:ext>
            </a:extLst>
          </p:cNvPr>
          <p:cNvCxnSpPr>
            <a:cxnSpLocks/>
          </p:cNvCxnSpPr>
          <p:nvPr/>
        </p:nvCxnSpPr>
        <p:spPr bwMode="auto">
          <a:xfrm flipH="1">
            <a:off x="7086600" y="1496157"/>
            <a:ext cx="381000" cy="7151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886DCA-0E8F-214F-AAB2-35659103812C}"/>
              </a:ext>
            </a:extLst>
          </p:cNvPr>
          <p:cNvSpPr txBox="1"/>
          <p:nvPr/>
        </p:nvSpPr>
        <p:spPr>
          <a:xfrm>
            <a:off x="604172" y="2234783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vsew</a:t>
            </a:r>
            <a:r>
              <a:rPr lang="en-US" b="1" dirty="0">
                <a:solidFill>
                  <a:srgbClr val="000000"/>
                </a:solidFill>
                <a:latin typeface="Courier" pitchFamily="2" charset="0"/>
                <a:cs typeface="Calibri"/>
              </a:rPr>
              <a:t>[2:0]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field encodes standard element width (SEW) in bits of elements in vector register (SEW = 8*2</a:t>
            </a:r>
            <a:r>
              <a:rPr lang="en-US" b="1" baseline="30000" dirty="0">
                <a:solidFill>
                  <a:srgbClr val="000000"/>
                </a:solidFill>
                <a:latin typeface="Courier" pitchFamily="2" charset="0"/>
                <a:cs typeface="Calibri"/>
              </a:rPr>
              <a:t>vsew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BE4779-4000-AB4E-A84E-BC38455213E6}"/>
              </a:ext>
            </a:extLst>
          </p:cNvPr>
          <p:cNvSpPr txBox="1"/>
          <p:nvPr/>
        </p:nvSpPr>
        <p:spPr>
          <a:xfrm>
            <a:off x="604173" y="2819558"/>
            <a:ext cx="5029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vlmul</a:t>
            </a:r>
            <a:r>
              <a:rPr lang="en-US" b="1" dirty="0">
                <a:solidFill>
                  <a:srgbClr val="000000"/>
                </a:solidFill>
                <a:latin typeface="Courier" pitchFamily="2" charset="0"/>
                <a:cs typeface="Calibri"/>
              </a:rPr>
              <a:t>[2:0]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encodes vector register length multiplier (LMUL = 2</a:t>
            </a:r>
            <a:r>
              <a:rPr lang="en-US" b="1" baseline="30000" dirty="0">
                <a:solidFill>
                  <a:srgbClr val="000000"/>
                </a:solidFill>
                <a:latin typeface="Courier" pitchFamily="2" charset="0"/>
                <a:cs typeface="Calibri"/>
              </a:rPr>
              <a:t>vlmul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= 1/8 - 8)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B5F66A-95B6-4442-8965-FE01AE5046E5}"/>
              </a:ext>
            </a:extLst>
          </p:cNvPr>
          <p:cNvSpPr txBox="1"/>
          <p:nvPr/>
        </p:nvSpPr>
        <p:spPr>
          <a:xfrm>
            <a:off x="609601" y="4340746"/>
            <a:ext cx="495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7D29F-098E-D147-A448-9053E00EB3D4}"/>
              </a:ext>
            </a:extLst>
          </p:cNvPr>
          <p:cNvSpPr txBox="1"/>
          <p:nvPr/>
        </p:nvSpPr>
        <p:spPr>
          <a:xfrm>
            <a:off x="2514600" y="400219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F4C3-45BC-FA4B-B05F-69EA2175C7CD}"/>
              </a:ext>
            </a:extLst>
          </p:cNvPr>
          <p:cNvSpPr txBox="1"/>
          <p:nvPr/>
        </p:nvSpPr>
        <p:spPr>
          <a:xfrm>
            <a:off x="1371600" y="535077"/>
            <a:ext cx="6835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Ideally, info would be in instruction encoding, but no space in 32-bit instructions.</a:t>
            </a:r>
          </a:p>
          <a:p>
            <a:pPr>
              <a:spcBef>
                <a:spcPts val="0"/>
              </a:spcBef>
            </a:pP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Planned 64-bit encoding extension would add these as instruction bits.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5DA85-D82F-DB43-BC29-A5847712C4BB}"/>
              </a:ext>
            </a:extLst>
          </p:cNvPr>
          <p:cNvSpPr txBox="1"/>
          <p:nvPr/>
        </p:nvSpPr>
        <p:spPr>
          <a:xfrm>
            <a:off x="566059" y="3404333"/>
            <a:ext cx="5029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vta</a:t>
            </a:r>
            <a:r>
              <a:rPr lang="en-US" b="1" dirty="0">
                <a:solidFill>
                  <a:srgbClr val="000000"/>
                </a:solidFill>
                <a:latin typeface="Courier" pitchFamily="2" charset="0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specifies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tail-agnostic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8F17AF-EB82-CB42-ABC6-1A26A081164B}"/>
              </a:ext>
            </a:extLst>
          </p:cNvPr>
          <p:cNvSpPr txBox="1"/>
          <p:nvPr/>
        </p:nvSpPr>
        <p:spPr>
          <a:xfrm>
            <a:off x="548012" y="3680557"/>
            <a:ext cx="5029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vma</a:t>
            </a:r>
            <a:r>
              <a:rPr lang="en-US" b="1" dirty="0">
                <a:solidFill>
                  <a:srgbClr val="000000"/>
                </a:solidFill>
                <a:latin typeface="Courier" pitchFamily="2" charset="0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specifies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mask-agnostic</a:t>
            </a:r>
          </a:p>
        </p:txBody>
      </p:sp>
    </p:spTree>
    <p:extLst>
      <p:ext uri="{BB962C8B-B14F-4D97-AF65-F5344CB8AC3E}">
        <p14:creationId xmlns:p14="http://schemas.microsoft.com/office/powerpoint/2010/main" val="405847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275A4A7-9E19-E548-A41B-09676909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09587"/>
            <a:ext cx="5562600" cy="4457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569DE-EA4E-C940-99A7-C4B9143B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8"/>
            <a:ext cx="7558652" cy="552450"/>
          </a:xfrm>
        </p:spPr>
        <p:txBody>
          <a:bodyPr/>
          <a:lstStyle/>
          <a:p>
            <a:r>
              <a:rPr lang="en-US" sz="2800" dirty="0"/>
              <a:t>Example Vector Register Data Layouts (LMUL=1)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1B0A2-1FDB-FA45-8EBC-E7C27708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A54D-D38A-6449-A27D-1BD4A1440D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7CC0-FB21-D34D-9243-15DA27CB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Setting vector configuration, </a:t>
            </a:r>
            <a:r>
              <a:rPr lang="en-US" sz="2000" dirty="0" err="1">
                <a:latin typeface="Courier" pitchFamily="2" charset="0"/>
              </a:rPr>
              <a:t>vsetvli</a:t>
            </a:r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vsetivli</a:t>
            </a:r>
            <a:r>
              <a:rPr lang="en-US" sz="2000" dirty="0">
                <a:latin typeface="Courier" pitchFamily="2" charset="0"/>
              </a:rPr>
              <a:t>/</a:t>
            </a:r>
            <a:r>
              <a:rPr lang="en-US" sz="2000" dirty="0" err="1">
                <a:latin typeface="Courier" pitchFamily="2" charset="0"/>
              </a:rPr>
              <a:t>vsetvl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98C6F-EAC4-ED49-A7B9-8D971C85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FD25C-348B-DA47-90B1-383F0E743C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5833" y="1449834"/>
            <a:ext cx="8267698" cy="863888"/>
          </a:xfrm>
        </p:spPr>
        <p:txBody>
          <a:bodyPr/>
          <a:lstStyle/>
          <a:p>
            <a:pPr marL="1588" indent="0">
              <a:buNone/>
            </a:pPr>
            <a:r>
              <a:rPr lang="en-US" sz="1600" b="1" dirty="0" err="1">
                <a:latin typeface="Courier" pitchFamily="2" charset="0"/>
              </a:rPr>
              <a:t>vsetvli</a:t>
            </a:r>
            <a:r>
              <a:rPr lang="en-US" sz="1600" b="1" dirty="0">
                <a:latin typeface="Courier" pitchFamily="2" charset="0"/>
              </a:rPr>
              <a:t> </a:t>
            </a:r>
            <a:r>
              <a:rPr lang="en-US" sz="1600" b="1" dirty="0" err="1">
                <a:latin typeface="Courier" pitchFamily="2" charset="0"/>
              </a:rPr>
              <a:t>rd</a:t>
            </a:r>
            <a:r>
              <a:rPr lang="en-US" sz="1600" b="1" dirty="0">
                <a:latin typeface="Courier" pitchFamily="2" charset="0"/>
              </a:rPr>
              <a:t>, rs1, e8 # Set SEW=8, </a:t>
            </a:r>
            <a:r>
              <a:rPr lang="en-US" sz="1600" b="1" dirty="0" err="1">
                <a:latin typeface="Courier" pitchFamily="2" charset="0"/>
              </a:rPr>
              <a:t>vl</a:t>
            </a:r>
            <a:r>
              <a:rPr lang="en-US" sz="1600" b="1" dirty="0">
                <a:latin typeface="Courier" pitchFamily="2" charset="0"/>
              </a:rPr>
              <a:t>=min(VLEN/SEW,rs1), </a:t>
            </a:r>
            <a:r>
              <a:rPr lang="en-US" sz="1600" b="1" dirty="0" err="1">
                <a:latin typeface="Courier" pitchFamily="2" charset="0"/>
              </a:rPr>
              <a:t>rd</a:t>
            </a:r>
            <a:r>
              <a:rPr lang="en-US" sz="1600" b="1" dirty="0">
                <a:latin typeface="Courier" pitchFamily="2" charset="0"/>
              </a:rPr>
              <a:t>=</a:t>
            </a:r>
            <a:r>
              <a:rPr lang="en-US" sz="1600" b="1" dirty="0" err="1">
                <a:latin typeface="Courier" pitchFamily="2" charset="0"/>
              </a:rPr>
              <a:t>vl</a:t>
            </a:r>
            <a:endParaRPr lang="en-US" sz="1600" dirty="0"/>
          </a:p>
          <a:p>
            <a:pPr lvl="1"/>
            <a:endParaRPr lang="en-US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AEA743-B750-4B46-961F-B11D6E692E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88474" y="1767357"/>
            <a:ext cx="0" cy="9019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96D0BA-81F2-C945-94FD-16C83064F09A}"/>
              </a:ext>
            </a:extLst>
          </p:cNvPr>
          <p:cNvSpPr txBox="1"/>
          <p:nvPr/>
        </p:nvSpPr>
        <p:spPr>
          <a:xfrm>
            <a:off x="2455073" y="2634912"/>
            <a:ext cx="3200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Requested application vector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F82CA-1E28-4946-B721-FABEE3C47DD3}"/>
              </a:ext>
            </a:extLst>
          </p:cNvPr>
          <p:cNvSpPr txBox="1"/>
          <p:nvPr/>
        </p:nvSpPr>
        <p:spPr>
          <a:xfrm>
            <a:off x="381001" y="2355336"/>
            <a:ext cx="192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Resulting machine vector length setting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09287-C8E6-374F-9E51-461138D68797}"/>
              </a:ext>
            </a:extLst>
          </p:cNvPr>
          <p:cNvCxnSpPr>
            <a:cxnSpLocks/>
          </p:cNvCxnSpPr>
          <p:nvPr/>
        </p:nvCxnSpPr>
        <p:spPr bwMode="auto">
          <a:xfrm flipV="1">
            <a:off x="1618819" y="1753531"/>
            <a:ext cx="850394" cy="64974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DF6CCA-5D30-D241-8652-4000D9431A0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10248" y="1724334"/>
            <a:ext cx="445007" cy="3678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EA6688-7831-104D-BAAE-3A9A545987CD}"/>
              </a:ext>
            </a:extLst>
          </p:cNvPr>
          <p:cNvSpPr txBox="1"/>
          <p:nvPr/>
        </p:nvSpPr>
        <p:spPr>
          <a:xfrm>
            <a:off x="4060027" y="1994899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vtype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parameters (SEW,LMUL,TA,MA) encoded as immediate in instruction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22FFA-7E71-2D4C-BBEE-F7B37A9AFB17}"/>
              </a:ext>
            </a:extLst>
          </p:cNvPr>
          <p:cNvSpPr txBox="1"/>
          <p:nvPr/>
        </p:nvSpPr>
        <p:spPr>
          <a:xfrm>
            <a:off x="609600" y="697759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vset</a:t>
            </a:r>
            <a:r>
              <a:rPr lang="en-US" b="1" dirty="0">
                <a:solidFill>
                  <a:srgbClr val="000000"/>
                </a:solidFill>
                <a:latin typeface="Courier" pitchFamily="2" charset="0"/>
                <a:cs typeface="Calibri"/>
              </a:rPr>
              <a:t>{</a:t>
            </a:r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" pitchFamily="2" charset="0"/>
                <a:cs typeface="Calibri"/>
              </a:rPr>
              <a:t>}</a:t>
            </a:r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vl</a:t>
            </a:r>
            <a:r>
              <a:rPr lang="en-US" b="1" dirty="0">
                <a:solidFill>
                  <a:srgbClr val="000000"/>
                </a:solidFill>
                <a:latin typeface="Courier" pitchFamily="2" charset="0"/>
                <a:cs typeface="Calibri"/>
              </a:rPr>
              <a:t>{</a:t>
            </a:r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" pitchFamily="2" charset="0"/>
                <a:cs typeface="Calibri"/>
              </a:rPr>
              <a:t>}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configuration instructions set the </a:t>
            </a:r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vtype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register, and also set the </a:t>
            </a:r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vl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register, returning the </a:t>
            </a:r>
            <a:r>
              <a:rPr lang="en-US" b="1" dirty="0" err="1">
                <a:solidFill>
                  <a:srgbClr val="000000"/>
                </a:solidFill>
                <a:latin typeface="Courier" pitchFamily="2" charset="0"/>
                <a:cs typeface="Calibri"/>
              </a:rPr>
              <a:t>vl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value in a scalar register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B0238C-8378-364D-9BB5-1011B0555554}"/>
              </a:ext>
            </a:extLst>
          </p:cNvPr>
          <p:cNvGrpSpPr/>
          <p:nvPr/>
        </p:nvGrpSpPr>
        <p:grpSpPr>
          <a:xfrm>
            <a:off x="185057" y="2922040"/>
            <a:ext cx="8882743" cy="2221460"/>
            <a:chOff x="185057" y="2922040"/>
            <a:chExt cx="8882743" cy="22214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FCE0227-80EB-FA42-A848-2D8A8321E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7400" y="2922040"/>
              <a:ext cx="7790400" cy="144188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4DA319-E009-4B4F-8CB8-64F270271024}"/>
                </a:ext>
              </a:extLst>
            </p:cNvPr>
            <p:cNvSpPr txBox="1"/>
            <p:nvPr/>
          </p:nvSpPr>
          <p:spPr>
            <a:xfrm>
              <a:off x="194999" y="4312503"/>
              <a:ext cx="71128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Usually use register-immediate form, </a:t>
              </a:r>
              <a:r>
                <a:rPr lang="en-US" b="1" dirty="0" err="1">
                  <a:solidFill>
                    <a:srgbClr val="000000"/>
                  </a:solidFill>
                  <a:latin typeface="Courier" pitchFamily="2" charset="0"/>
                  <a:cs typeface="Calibri"/>
                </a:rPr>
                <a:t>vsetvli</a:t>
              </a:r>
              <a:r>
                <a:rPr lang="en-US" b="1" dirty="0">
                  <a:solidFill>
                    <a:srgbClr val="000000"/>
                  </a:solidFill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 to set </a:t>
              </a:r>
              <a:r>
                <a:rPr lang="en-US" b="1" dirty="0" err="1">
                  <a:solidFill>
                    <a:srgbClr val="000000"/>
                  </a:solidFill>
                  <a:latin typeface="Courier" pitchFamily="2" charset="0"/>
                  <a:cs typeface="Calibri"/>
                </a:rPr>
                <a:t>vtype</a:t>
              </a:r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 parameters.</a:t>
              </a:r>
            </a:p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Immediate-immediate form, </a:t>
              </a:r>
              <a:r>
                <a:rPr lang="en-US" b="1" dirty="0" err="1">
                  <a:solidFill>
                    <a:srgbClr val="000000"/>
                  </a:solidFill>
                  <a:latin typeface="Courier" pitchFamily="2" charset="0"/>
                  <a:cs typeface="Calibri"/>
                </a:rPr>
                <a:t>vsetivli</a:t>
              </a:r>
              <a:r>
                <a:rPr lang="en-US" b="1" dirty="0">
                  <a:solidFill>
                    <a:srgbClr val="000000"/>
                  </a:solidFill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 used when vector length known statically</a:t>
              </a:r>
            </a:p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The register-register version </a:t>
              </a:r>
              <a:r>
                <a:rPr lang="en-US" b="1" dirty="0" err="1">
                  <a:solidFill>
                    <a:srgbClr val="000000"/>
                  </a:solidFill>
                  <a:latin typeface="Courier" pitchFamily="2" charset="0"/>
                  <a:cs typeface="Calibri"/>
                </a:rPr>
                <a:t>vsetvl</a:t>
              </a:r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 is usually used only for context save/restore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CB8ED5-4A9D-8740-8179-BF9710E48C20}"/>
                </a:ext>
              </a:extLst>
            </p:cNvPr>
            <p:cNvSpPr txBox="1"/>
            <p:nvPr/>
          </p:nvSpPr>
          <p:spPr>
            <a:xfrm>
              <a:off x="185057" y="3162366"/>
              <a:ext cx="1415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/>
                  <a:cs typeface="Calibri"/>
                </a:rPr>
                <a:t>Instruction encoding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30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A044-F3DA-A94D-BEDF-C3821EA4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Vset</a:t>
            </a:r>
            <a:r>
              <a:rPr lang="en-US" dirty="0">
                <a:latin typeface="Courier" pitchFamily="2" charset="0"/>
              </a:rPr>
              <a:t>{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}</a:t>
            </a:r>
            <a:r>
              <a:rPr lang="en-US" dirty="0" err="1">
                <a:latin typeface="Courier" pitchFamily="2" charset="0"/>
              </a:rPr>
              <a:t>vl</a:t>
            </a:r>
            <a:r>
              <a:rPr lang="en-US" dirty="0">
                <a:latin typeface="Courier" pitchFamily="2" charset="0"/>
              </a:rPr>
              <a:t>{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}</a:t>
            </a:r>
            <a:r>
              <a:rPr lang="en-US" dirty="0"/>
              <a:t> 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DE9D1-0798-EF4E-A51D-0FC374CA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first argument, </a:t>
            </a:r>
            <a:r>
              <a:rPr lang="en-US" sz="2000" i="1" dirty="0"/>
              <a:t>rs1 </a:t>
            </a:r>
            <a:r>
              <a:rPr lang="en-US" sz="2000" dirty="0"/>
              <a:t>or 5-bit immediate, is the requested application vector length (AVL)</a:t>
            </a:r>
          </a:p>
          <a:p>
            <a:r>
              <a:rPr lang="en-US" sz="2000" dirty="0"/>
              <a:t>The type argument (either 10/11-bit immediate or second register </a:t>
            </a:r>
            <a:r>
              <a:rPr lang="en-US" sz="2000" i="1" dirty="0"/>
              <a:t>rs2</a:t>
            </a:r>
            <a:r>
              <a:rPr lang="en-US" sz="2000" dirty="0"/>
              <a:t>) indicates how the vector registers should be configured</a:t>
            </a:r>
          </a:p>
          <a:p>
            <a:pPr lvl="1"/>
            <a:r>
              <a:rPr lang="en-US" sz="1600" dirty="0"/>
              <a:t>Configuration includes size of each element, SEW, and LMUL value</a:t>
            </a:r>
          </a:p>
          <a:p>
            <a:r>
              <a:rPr lang="en-US" sz="2000" dirty="0"/>
              <a:t>The vector length is set to the minimum of requested AVL and the maximum supported vector length (VLMAX) in the new configuration</a:t>
            </a:r>
          </a:p>
          <a:p>
            <a:pPr lvl="1"/>
            <a:r>
              <a:rPr lang="en-US" sz="1600" dirty="0"/>
              <a:t>VLMAX = LMUL*VLEN/SEW</a:t>
            </a:r>
          </a:p>
          <a:p>
            <a:pPr lvl="1"/>
            <a:r>
              <a:rPr lang="en-US" sz="1600" b="1" dirty="0" err="1">
                <a:latin typeface="Courier" pitchFamily="2" charset="0"/>
              </a:rPr>
              <a:t>vl</a:t>
            </a:r>
            <a:r>
              <a:rPr lang="en-US" sz="1600" b="1" dirty="0">
                <a:latin typeface="Courier" pitchFamily="2" charset="0"/>
              </a:rPr>
              <a:t> </a:t>
            </a:r>
            <a:r>
              <a:rPr lang="en-US" sz="1600" dirty="0"/>
              <a:t>= min(AVL, VLMAX)</a:t>
            </a:r>
          </a:p>
          <a:p>
            <a:r>
              <a:rPr lang="en-US" sz="2000" dirty="0"/>
              <a:t>The value placed in </a:t>
            </a:r>
            <a:r>
              <a:rPr lang="en-US" sz="2000" b="1" dirty="0" err="1">
                <a:latin typeface="Courier" pitchFamily="2" charset="0"/>
              </a:rPr>
              <a:t>vl</a:t>
            </a:r>
            <a:r>
              <a:rPr lang="en-US" sz="2000" dirty="0"/>
              <a:t> is also written to the scalar destination register </a:t>
            </a:r>
            <a:r>
              <a:rPr lang="en-US" sz="2000" i="1" dirty="0" err="1"/>
              <a:t>rd</a:t>
            </a:r>
            <a:endParaRPr lang="en-US" sz="20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32BA0-0B36-2142-87B5-53A6DC52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81561"/>
      </p:ext>
    </p:extLst>
  </p:cSld>
  <p:clrMapOvr>
    <a:masterClrMapping/>
  </p:clrMapOvr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chemeClr val="tx1"/>
          </a:solidFill>
        </a:ln>
      </a:spPr>
      <a:bodyPr vert="horz" wrap="square" lIns="91440" tIns="45720" rIns="91440" bIns="0" numCol="1" rtlCol="0" anchor="ctr" anchorCtr="0" compatLnSpc="1">
        <a:prstTxWarp prst="textNoShape">
          <a:avLst/>
        </a:prstTxWarp>
        <a:norm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chemeClr val="tx1"/>
          </a:solidFill>
        </a:ln>
      </a:spPr>
      <a:bodyPr vert="horz" wrap="square" lIns="91440" tIns="45720" rIns="91440" bIns="0" numCol="1" rtlCol="0" anchor="ctr" anchorCtr="0" compatLnSpc="1">
        <a:prstTxWarp prst="textNoShape">
          <a:avLst/>
        </a:prstTxWarp>
        <a:norm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5095</TotalTime>
  <Pages>12</Pages>
  <Words>1399</Words>
  <Application>Microsoft Macintosh PowerPoint</Application>
  <PresentationFormat>On-screen Show (16:9)</PresentationFormat>
  <Paragraphs>214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Times New Roman</vt:lpstr>
      <vt:lpstr>Wingdings</vt:lpstr>
      <vt:lpstr>1_CS252-template</vt:lpstr>
      <vt:lpstr>2_CS252-template</vt:lpstr>
      <vt:lpstr>3_CS252-template</vt:lpstr>
      <vt:lpstr>4_CS252-template</vt:lpstr>
      <vt:lpstr>CS 152 Computer Architecture and Engineering CS252 Graduate Computer Architecture   Lecture 17 – RISC-V Vectors</vt:lpstr>
      <vt:lpstr>Last Time in Lecture 16</vt:lpstr>
      <vt:lpstr>New RISC-V “V” Vector Extension</vt:lpstr>
      <vt:lpstr>RISC-V Scalar State</vt:lpstr>
      <vt:lpstr>Vector Extension Additional State</vt:lpstr>
      <vt:lpstr>Vector Type Register (vtype)</vt:lpstr>
      <vt:lpstr>Example Vector Register Data Layouts (LMUL=1)</vt:lpstr>
      <vt:lpstr>Setting vector configuration, vsetvli/vsetivli/vsetvl</vt:lpstr>
      <vt:lpstr>Vset{i}vl{i} operation</vt:lpstr>
      <vt:lpstr>Simple stripmined vector memcpy example</vt:lpstr>
      <vt:lpstr>Vector Load and Store Instructions</vt:lpstr>
      <vt:lpstr>Vector Unit-Stride Loads/Stores</vt:lpstr>
      <vt:lpstr>Vector Strided Load/Store Instructions</vt:lpstr>
      <vt:lpstr>Vector Indexed Loads/Stores</vt:lpstr>
      <vt:lpstr>Vector Length Multiplier, LMUL</vt:lpstr>
      <vt:lpstr>LMUL=8 stripmined vector memcpy example</vt:lpstr>
      <vt:lpstr>Vector Integer Add Instructions</vt:lpstr>
      <vt:lpstr>Vector FP Add Instructions</vt:lpstr>
      <vt:lpstr>CS152 Administrivia</vt:lpstr>
      <vt:lpstr>CS252 Administrivia</vt:lpstr>
      <vt:lpstr>Masking</vt:lpstr>
      <vt:lpstr>Integer Compare Instructions</vt:lpstr>
      <vt:lpstr>Mask Logical Operations</vt:lpstr>
      <vt:lpstr>Prestart, Active, Inactive, Body, and Tail Elements</vt:lpstr>
      <vt:lpstr>Vector Arithmetic Instruction Encodings</vt:lpstr>
      <vt:lpstr>Widening Integer Add Instructions</vt:lpstr>
      <vt:lpstr>Widening FP Mul-Add</vt:lpstr>
      <vt:lpstr>Mixed-Width Loops</vt:lpstr>
      <vt:lpstr>PowerPoint Presentation</vt:lpstr>
      <vt:lpstr>Mask Register Layout</vt:lpstr>
      <vt:lpstr>SAXPY Example</vt:lpstr>
      <vt:lpstr>Conditional/Mixed Width Example</vt:lpstr>
      <vt:lpstr>Creative Commons Licence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1101</cp:revision>
  <cp:lastPrinted>2020-04-01T17:26:46Z</cp:lastPrinted>
  <dcterms:created xsi:type="dcterms:W3CDTF">2012-01-24T20:37:12Z</dcterms:created>
  <dcterms:modified xsi:type="dcterms:W3CDTF">2021-03-31T07:08:49Z</dcterms:modified>
  <cp:category/>
</cp:coreProperties>
</file>