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  <p:sldMasterId id="2147483698" r:id="rId2"/>
  </p:sldMasterIdLst>
  <p:notesMasterIdLst>
    <p:notesMasterId r:id="rId33"/>
  </p:notesMasterIdLst>
  <p:handoutMasterIdLst>
    <p:handoutMasterId r:id="rId34"/>
  </p:handoutMasterIdLst>
  <p:sldIdLst>
    <p:sldId id="322" r:id="rId3"/>
    <p:sldId id="678" r:id="rId4"/>
    <p:sldId id="704" r:id="rId5"/>
    <p:sldId id="703" r:id="rId6"/>
    <p:sldId id="679" r:id="rId7"/>
    <p:sldId id="680" r:id="rId8"/>
    <p:sldId id="681" r:id="rId9"/>
    <p:sldId id="682" r:id="rId10"/>
    <p:sldId id="683" r:id="rId11"/>
    <p:sldId id="684" r:id="rId12"/>
    <p:sldId id="685" r:id="rId13"/>
    <p:sldId id="686" r:id="rId14"/>
    <p:sldId id="687" r:id="rId15"/>
    <p:sldId id="688" r:id="rId16"/>
    <p:sldId id="689" r:id="rId17"/>
    <p:sldId id="690" r:id="rId18"/>
    <p:sldId id="691" r:id="rId19"/>
    <p:sldId id="692" r:id="rId20"/>
    <p:sldId id="693" r:id="rId21"/>
    <p:sldId id="660" r:id="rId22"/>
    <p:sldId id="677" r:id="rId23"/>
    <p:sldId id="694" r:id="rId24"/>
    <p:sldId id="695" r:id="rId25"/>
    <p:sldId id="696" r:id="rId26"/>
    <p:sldId id="697" r:id="rId27"/>
    <p:sldId id="698" r:id="rId28"/>
    <p:sldId id="699" r:id="rId29"/>
    <p:sldId id="700" r:id="rId30"/>
    <p:sldId id="701" r:id="rId31"/>
    <p:sldId id="702" r:id="rId32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1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F9E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8" autoAdjust="0"/>
    <p:restoredTop sz="96327" autoAdjust="0"/>
  </p:normalViewPr>
  <p:slideViewPr>
    <p:cSldViewPr>
      <p:cViewPr varScale="1">
        <p:scale>
          <a:sx n="119" d="100"/>
          <a:sy n="119" d="100"/>
        </p:scale>
        <p:origin x="816" y="184"/>
      </p:cViewPr>
      <p:guideLst>
        <p:guide orient="horz" pos="2208"/>
        <p:guide pos="2112"/>
      </p:guideLst>
    </p:cSldViewPr>
  </p:slideViewPr>
  <p:outlineViewPr>
    <p:cViewPr>
      <p:scale>
        <a:sx n="33" d="100"/>
        <a:sy n="33" d="100"/>
      </p:scale>
      <p:origin x="0" y="39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1830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en-US"/>
              <a:t>CS252 S05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fld id="{F00E107E-D012-E24C-A720-81082AB523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1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r>
              <a:rPr lang="en-US"/>
              <a:t>CS252 S05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CBD889F7-70D0-5A4F-884D-48B5C2AEA4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D69BA9E0-E144-6649-918E-93571149F481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751062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A8BD4-06CA-C241-9CF8-A2F132F37E8E}" type="slidenum">
              <a:rPr lang="en-US"/>
              <a:pPr/>
              <a:t>1</a:t>
            </a:fld>
            <a:endParaRPr lang="en-US"/>
          </a:p>
        </p:txBody>
      </p:sp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C290C5-F8A8-2D45-AC05-197BAB173352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8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9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3139" y="4559301"/>
            <a:ext cx="5367337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40" tIns="47520" rIns="95040" bIns="47520">
            <a:prstTxWarp prst="textNoShape">
              <a:avLst/>
            </a:prstTxWarp>
          </a:bodyPr>
          <a:lstStyle/>
          <a:p>
            <a:r>
              <a:rPr lang="en-US"/>
              <a:t>Interlocks are required when both CPU-L1 and L2-Bus interactions involve </a:t>
            </a:r>
          </a:p>
          <a:p>
            <a:r>
              <a:rPr lang="en-US"/>
              <a:t>the same address.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764AB8-A3A7-F04E-997D-085C7425025A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912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1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60889"/>
            <a:ext cx="5359401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569" tIns="45785" rIns="91569" bIns="45785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3EBC1C-575C-BF47-8D26-8D3B4E7C5421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9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3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3139" y="4559301"/>
            <a:ext cx="5367337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40" tIns="47520" rIns="95040" bIns="47520">
            <a:prstTxWarp prst="textNoShape">
              <a:avLst/>
            </a:prstTxWarp>
          </a:bodyPr>
          <a:lstStyle/>
          <a:p>
            <a:r>
              <a:rPr lang="en-US"/>
              <a:t>The block may be invalidated many times unnecessarily because</a:t>
            </a:r>
          </a:p>
          <a:p>
            <a:r>
              <a:rPr lang="en-US"/>
              <a:t>the addresses share a common block.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0F2BC0-FAC0-984C-95FA-9E946F480422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527175" y="922338"/>
            <a:ext cx="4262438" cy="3197225"/>
          </a:xfrm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0889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F59C19-D928-4748-A2B6-F90C725949E6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527175" y="922338"/>
            <a:ext cx="4262438" cy="3197225"/>
          </a:xfrm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0889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32BCE6-EF00-814B-BDEF-5EFF23D13882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527175" y="922338"/>
            <a:ext cx="4262438" cy="3197225"/>
          </a:xfrm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0889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65FFE5-7DB4-DE40-BF9E-713176ECF1E0}" type="slidenum">
              <a:rPr lang="en-US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527175" y="922338"/>
            <a:ext cx="4262438" cy="3197225"/>
          </a:xfrm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0889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F34930-682F-A94A-9D36-296D9C41C4FC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527175" y="922338"/>
            <a:ext cx="4262438" cy="3197225"/>
          </a:xfrm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0889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DA7F65-C480-6045-BAA2-8852E0C74057}" type="slidenum">
              <a:rPr lang="en-US">
                <a:solidFill>
                  <a:srgbClr val="0000FF"/>
                </a:solidFill>
              </a:rPr>
              <a:pPr/>
              <a:t>20</a:t>
            </a:fld>
            <a:endParaRPr lang="en-US">
              <a:solidFill>
                <a:srgbClr val="0000FF"/>
              </a:solidFill>
            </a:endParaRPr>
          </a:p>
        </p:txBody>
      </p:sp>
      <p:sp>
        <p:nvSpPr>
          <p:cNvPr id="119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D5B088-8295-7745-B77B-E5D6D563B618}" type="slidenum">
              <a:rPr lang="en-US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8D30B2-5371-3646-82BF-EA599888780C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2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55382-1A6D-9649-ADFE-0489B381D722}" type="slidenum">
              <a:rPr lang="en-US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6429D1-FCB3-7240-91E7-EC8CE02CC7F4}" type="slidenum">
              <a:rPr lang="en-US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Delay is a fact of life</a:t>
            </a:r>
          </a:p>
          <a:p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Serialization by directory, no longer the bus</a:t>
            </a:r>
          </a:p>
          <a:p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SC not guarantied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3A792C-E020-CF46-A2C2-0C20A05B001E}" type="slidenum">
              <a:rPr lang="en-US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- common cases</a:t>
            </a:r>
          </a:p>
          <a:p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 	- read miss to private (victim clean or dirty)</a:t>
            </a:r>
          </a:p>
          <a:p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	- write miss to private</a:t>
            </a:r>
          </a:p>
          <a:p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	- read miss to shared</a:t>
            </a:r>
          </a:p>
          <a:p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	- write miss to shared</a:t>
            </a:r>
          </a:p>
          <a:p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0AFF13-EB44-5E41-BE98-EDF7AF32BC18}" type="slidenum">
              <a:rPr lang="en-US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6429D1-FCB3-7240-91E7-EC8CE02CC7F4}" type="slidenum">
              <a:rPr lang="en-US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Delay is a fact of life</a:t>
            </a:r>
          </a:p>
          <a:p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Serialization by directory, no longer the bus</a:t>
            </a:r>
          </a:p>
          <a:p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SC not guarantied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6429D1-FCB3-7240-91E7-EC8CE02CC7F4}" type="slidenum">
              <a:rPr lang="en-US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Delay is a fact of life</a:t>
            </a:r>
          </a:p>
          <a:p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Serialization by directory, no longer the bus</a:t>
            </a:r>
          </a:p>
          <a:p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SC not guarantied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D6654A-78B0-C446-92CD-35C6F08BAE8C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790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60889"/>
            <a:ext cx="5359401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569" tIns="45785" rIns="91569" bIns="45785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C96425-20D2-CC44-86FB-F9CE864EF6F5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749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4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60889"/>
            <a:ext cx="5359401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569" tIns="45785" rIns="91569" bIns="45785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5FE307-49E5-3D45-8534-B1A736D242C4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6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8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3139" y="4559301"/>
            <a:ext cx="5367337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40" tIns="47520" rIns="95040" bIns="47520">
            <a:prstTxWarp prst="textNoShape">
              <a:avLst/>
            </a:prstTxWarp>
          </a:bodyPr>
          <a:lstStyle/>
          <a:p>
            <a:r>
              <a:rPr lang="en-US"/>
              <a:t>Update protocols, or write broadcast.  Latency between writing a word in one processor</a:t>
            </a:r>
          </a:p>
          <a:p>
            <a:r>
              <a:rPr lang="en-US"/>
              <a:t>and reading it in another is usually smaller in a write update scheme.</a:t>
            </a:r>
          </a:p>
          <a:p>
            <a:r>
              <a:rPr lang="en-US"/>
              <a:t>But since bandwidth is more precious, most multiprocessors use a write invalidate scheme.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420036-1E86-1745-8F70-6C7AE8D49C1F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810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1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60889"/>
            <a:ext cx="5359401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569" tIns="45785" rIns="91569" bIns="45785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10C6E-57E1-DB4D-AD99-544660EA6ED9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831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3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60889"/>
            <a:ext cx="5359401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569" tIns="45785" rIns="91569" bIns="45785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31BA81-2AC1-2041-AA6C-629F67F74E35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851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5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60889"/>
            <a:ext cx="5359401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569" tIns="45785" rIns="91569" bIns="45785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743810-DC55-4B42-8B95-43413A782DF4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872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60889"/>
            <a:ext cx="5359401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569" tIns="45785" rIns="91569" bIns="45785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99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22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224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394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705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685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21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89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28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60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14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43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42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33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19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4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82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F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4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4523" y="6374621"/>
            <a:ext cx="961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/>
                <a:cs typeface="Calibri"/>
              </a:rPr>
              <a:t>CS252</a:t>
            </a:r>
          </a:p>
        </p:txBody>
      </p:sp>
    </p:spTree>
    <p:extLst>
      <p:ext uri="{BB962C8B-B14F-4D97-AF65-F5344CB8AC3E}">
        <p14:creationId xmlns:p14="http://schemas.microsoft.com/office/powerpoint/2010/main" val="266502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600200"/>
            <a:ext cx="8686800" cy="16668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CS 152 Computer Architecture and Engineering</a:t>
            </a:r>
            <a:br>
              <a:rPr lang="en-US" dirty="0"/>
            </a:br>
            <a:r>
              <a:rPr lang="en-US" dirty="0"/>
              <a:t>CS252 Graduate Computer Architecture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Lecture 18 Cache Coherence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/>
              <a:t>Krste Asanovic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Electrical Engineering and Computer Sciences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University of California at Berkeley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r>
              <a:rPr lang="en-US" sz="2000" b="1" dirty="0">
                <a:latin typeface="Courier" charset="0"/>
              </a:rPr>
              <a:t>http://</a:t>
            </a:r>
            <a:r>
              <a:rPr lang="en-US" sz="2000" b="1" dirty="0" err="1">
                <a:latin typeface="Courier" charset="0"/>
              </a:rPr>
              <a:t>www.eecs.berkeley.edu</a:t>
            </a:r>
            <a:r>
              <a:rPr lang="en-US" sz="2000" b="1" dirty="0">
                <a:latin typeface="Courier" charset="0"/>
              </a:rPr>
              <a:t>/~</a:t>
            </a:r>
            <a:r>
              <a:rPr lang="en-US" sz="2000" b="1" dirty="0" err="1">
                <a:latin typeface="Courier" charset="0"/>
              </a:rPr>
              <a:t>krste</a:t>
            </a:r>
            <a:endParaRPr lang="en-US" sz="2000" b="1" dirty="0">
              <a:latin typeface="Courier" charset="0"/>
            </a:endParaRPr>
          </a:p>
          <a:p>
            <a:pPr>
              <a:lnSpc>
                <a:spcPct val="70000"/>
              </a:lnSpc>
            </a:pPr>
            <a:r>
              <a:rPr lang="en-US" sz="2000" b="1" dirty="0">
                <a:latin typeface="Courier" charset="0"/>
              </a:rPr>
              <a:t>http://</a:t>
            </a:r>
            <a:r>
              <a:rPr lang="en-US" sz="2000" b="1" dirty="0" err="1">
                <a:latin typeface="Courier" charset="0"/>
              </a:rPr>
              <a:t>inst.eecs.berkeley.edu</a:t>
            </a:r>
            <a:r>
              <a:rPr lang="en-US" sz="2000" b="1" dirty="0">
                <a:latin typeface="Courier" charset="0"/>
              </a:rPr>
              <a:t>/~cs152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</a:t>
            </a:r>
          </a:p>
        </p:txBody>
      </p:sp>
      <p:sp>
        <p:nvSpPr>
          <p:cNvPr id="15841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648200"/>
            <a:ext cx="7683500" cy="1549400"/>
          </a:xfrm>
        </p:spPr>
        <p:txBody>
          <a:bodyPr/>
          <a:lstStyle/>
          <a:p>
            <a:r>
              <a:rPr lang="en-US" dirty="0"/>
              <a:t>If a line is in the </a:t>
            </a:r>
            <a:r>
              <a:rPr lang="en-US" dirty="0">
                <a:solidFill>
                  <a:srgbClr val="56127A"/>
                </a:solidFill>
              </a:rPr>
              <a:t>M</a:t>
            </a:r>
            <a:r>
              <a:rPr lang="en-US" dirty="0"/>
              <a:t> state then no other cache can have a copy of the line!</a:t>
            </a:r>
          </a:p>
          <a:p>
            <a:r>
              <a:rPr lang="en-US" dirty="0"/>
              <a:t> Memory stays coherent, multiple differing copies cannot exist</a:t>
            </a:r>
          </a:p>
        </p:txBody>
      </p:sp>
      <p:sp>
        <p:nvSpPr>
          <p:cNvPr id="36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A830192E-9F7C-9F40-9174-01876195A016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srgbClr val="FBBA03"/>
              </a:solidFill>
            </a:endParaRPr>
          </a:p>
        </p:txBody>
      </p:sp>
      <p:grpSp>
        <p:nvGrpSpPr>
          <p:cNvPr id="1584132" name="Group 4"/>
          <p:cNvGrpSpPr>
            <a:grpSpLocks/>
          </p:cNvGrpSpPr>
          <p:nvPr/>
        </p:nvGrpSpPr>
        <p:grpSpPr bwMode="auto">
          <a:xfrm>
            <a:off x="885825" y="1066800"/>
            <a:ext cx="7267575" cy="3232150"/>
            <a:chOff x="662" y="937"/>
            <a:chExt cx="4578" cy="2036"/>
          </a:xfrm>
        </p:grpSpPr>
        <p:sp>
          <p:nvSpPr>
            <p:cNvPr id="1584133" name="Oval 5"/>
            <p:cNvSpPr>
              <a:spLocks noChangeArrowheads="1"/>
            </p:cNvSpPr>
            <p:nvPr/>
          </p:nvSpPr>
          <p:spPr bwMode="auto">
            <a:xfrm>
              <a:off x="3608" y="1008"/>
              <a:ext cx="464" cy="4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584134" name="Oval 6"/>
            <p:cNvSpPr>
              <a:spLocks noChangeArrowheads="1"/>
            </p:cNvSpPr>
            <p:nvPr/>
          </p:nvSpPr>
          <p:spPr bwMode="auto">
            <a:xfrm>
              <a:off x="1880" y="2256"/>
              <a:ext cx="464" cy="4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584135" name="Oval 7"/>
            <p:cNvSpPr>
              <a:spLocks noChangeArrowheads="1"/>
            </p:cNvSpPr>
            <p:nvPr/>
          </p:nvSpPr>
          <p:spPr bwMode="auto">
            <a:xfrm>
              <a:off x="3608" y="2256"/>
              <a:ext cx="464" cy="4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584136" name="Rectangle 8"/>
            <p:cNvSpPr>
              <a:spLocks noChangeArrowheads="1"/>
            </p:cNvSpPr>
            <p:nvPr/>
          </p:nvSpPr>
          <p:spPr bwMode="auto">
            <a:xfrm>
              <a:off x="3702" y="1096"/>
              <a:ext cx="2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M</a:t>
              </a:r>
            </a:p>
          </p:txBody>
        </p:sp>
        <p:sp>
          <p:nvSpPr>
            <p:cNvPr id="1584137" name="Rectangle 9"/>
            <p:cNvSpPr>
              <a:spLocks noChangeArrowheads="1"/>
            </p:cNvSpPr>
            <p:nvPr/>
          </p:nvSpPr>
          <p:spPr bwMode="auto">
            <a:xfrm>
              <a:off x="1990" y="2344"/>
              <a:ext cx="2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S</a:t>
              </a:r>
            </a:p>
          </p:txBody>
        </p:sp>
        <p:sp>
          <p:nvSpPr>
            <p:cNvPr id="1584138" name="Rectangle 10"/>
            <p:cNvSpPr>
              <a:spLocks noChangeArrowheads="1"/>
            </p:cNvSpPr>
            <p:nvPr/>
          </p:nvSpPr>
          <p:spPr bwMode="auto">
            <a:xfrm>
              <a:off x="3756" y="2344"/>
              <a:ext cx="1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I</a:t>
              </a:r>
            </a:p>
          </p:txBody>
        </p:sp>
        <p:grpSp>
          <p:nvGrpSpPr>
            <p:cNvPr id="1584139" name="Group 11"/>
            <p:cNvGrpSpPr>
              <a:grpSpLocks/>
            </p:cNvGrpSpPr>
            <p:nvPr/>
          </p:nvGrpSpPr>
          <p:grpSpPr bwMode="auto">
            <a:xfrm>
              <a:off x="4032" y="1336"/>
              <a:ext cx="1208" cy="264"/>
              <a:chOff x="4032" y="2304"/>
              <a:chExt cx="1208" cy="264"/>
            </a:xfrm>
          </p:grpSpPr>
          <p:sp>
            <p:nvSpPr>
              <p:cNvPr id="1584140" name="Line 12"/>
              <p:cNvSpPr>
                <a:spLocks noChangeShapeType="1"/>
              </p:cNvSpPr>
              <p:nvPr/>
            </p:nvSpPr>
            <p:spPr bwMode="auto">
              <a:xfrm flipH="1" flipV="1">
                <a:off x="4032" y="2304"/>
                <a:ext cx="336" cy="144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stealth" w="lg" len="lg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584141" name="Rectangle 13"/>
              <p:cNvSpPr>
                <a:spLocks noChangeArrowheads="1"/>
              </p:cNvSpPr>
              <p:nvPr/>
            </p:nvSpPr>
            <p:spPr bwMode="auto">
              <a:xfrm>
                <a:off x="4358" y="2337"/>
                <a:ext cx="8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Write miss</a:t>
                </a:r>
              </a:p>
            </p:txBody>
          </p:sp>
        </p:grpSp>
        <p:grpSp>
          <p:nvGrpSpPr>
            <p:cNvPr id="1584142" name="Group 14"/>
            <p:cNvGrpSpPr>
              <a:grpSpLocks/>
            </p:cNvGrpSpPr>
            <p:nvPr/>
          </p:nvGrpSpPr>
          <p:grpSpPr bwMode="auto">
            <a:xfrm>
              <a:off x="3840" y="1480"/>
              <a:ext cx="1311" cy="768"/>
              <a:chOff x="3840" y="2448"/>
              <a:chExt cx="1311" cy="768"/>
            </a:xfrm>
          </p:grpSpPr>
          <p:sp>
            <p:nvSpPr>
              <p:cNvPr id="1584143" name="Line 15"/>
              <p:cNvSpPr>
                <a:spLocks noChangeShapeType="1"/>
              </p:cNvSpPr>
              <p:nvPr/>
            </p:nvSpPr>
            <p:spPr bwMode="auto">
              <a:xfrm>
                <a:off x="3840" y="2448"/>
                <a:ext cx="0" cy="768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stealth" w="lg" len="lg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584144" name="Rectangle 16"/>
              <p:cNvSpPr>
                <a:spLocks noChangeArrowheads="1"/>
              </p:cNvSpPr>
              <p:nvPr/>
            </p:nvSpPr>
            <p:spPr bwMode="auto">
              <a:xfrm>
                <a:off x="3878" y="2625"/>
                <a:ext cx="1273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Other processor</a:t>
                </a:r>
              </a:p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intent to write</a:t>
                </a:r>
              </a:p>
            </p:txBody>
          </p:sp>
        </p:grpSp>
        <p:grpSp>
          <p:nvGrpSpPr>
            <p:cNvPr id="1584145" name="Group 17"/>
            <p:cNvGrpSpPr>
              <a:grpSpLocks/>
            </p:cNvGrpSpPr>
            <p:nvPr/>
          </p:nvGrpSpPr>
          <p:grpSpPr bwMode="auto">
            <a:xfrm>
              <a:off x="998" y="2150"/>
              <a:ext cx="922" cy="370"/>
              <a:chOff x="998" y="3118"/>
              <a:chExt cx="922" cy="370"/>
            </a:xfrm>
          </p:grpSpPr>
          <p:sp>
            <p:nvSpPr>
              <p:cNvPr id="1584146" name="Line 18"/>
              <p:cNvSpPr>
                <a:spLocks noChangeShapeType="1"/>
              </p:cNvSpPr>
              <p:nvPr/>
            </p:nvSpPr>
            <p:spPr bwMode="auto">
              <a:xfrm>
                <a:off x="1488" y="3264"/>
                <a:ext cx="432" cy="9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stealth" w="lg" len="lg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584147" name="Rectangle 19"/>
              <p:cNvSpPr>
                <a:spLocks noChangeArrowheads="1"/>
              </p:cNvSpPr>
              <p:nvPr/>
            </p:nvSpPr>
            <p:spPr bwMode="auto">
              <a:xfrm>
                <a:off x="998" y="3118"/>
                <a:ext cx="529" cy="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 Read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 miss</a:t>
                </a:r>
              </a:p>
            </p:txBody>
          </p:sp>
        </p:grpSp>
        <p:grpSp>
          <p:nvGrpSpPr>
            <p:cNvPr id="1584148" name="Group 20"/>
            <p:cNvGrpSpPr>
              <a:grpSpLocks/>
            </p:cNvGrpSpPr>
            <p:nvPr/>
          </p:nvGrpSpPr>
          <p:grpSpPr bwMode="auto">
            <a:xfrm>
              <a:off x="2256" y="1336"/>
              <a:ext cx="1495" cy="1008"/>
              <a:chOff x="2256" y="2304"/>
              <a:chExt cx="1495" cy="1008"/>
            </a:xfrm>
          </p:grpSpPr>
          <p:sp>
            <p:nvSpPr>
              <p:cNvPr id="1584149" name="Line 21"/>
              <p:cNvSpPr>
                <a:spLocks noChangeShapeType="1"/>
              </p:cNvSpPr>
              <p:nvPr/>
            </p:nvSpPr>
            <p:spPr bwMode="auto">
              <a:xfrm flipV="1">
                <a:off x="2256" y="2304"/>
                <a:ext cx="1392" cy="1008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stealth" w="lg" len="lg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584150" name="Rectangle 22"/>
              <p:cNvSpPr>
                <a:spLocks noChangeArrowheads="1"/>
              </p:cNvSpPr>
              <p:nvPr/>
            </p:nvSpPr>
            <p:spPr bwMode="auto">
              <a:xfrm rot="19440000">
                <a:off x="2409" y="2781"/>
                <a:ext cx="134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</a:t>
                </a:r>
                <a:r>
                  <a:rPr lang="en-US" sz="1800" baseline="-250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1</a:t>
                </a: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 intent to write</a:t>
                </a:r>
              </a:p>
            </p:txBody>
          </p:sp>
        </p:grpSp>
        <p:grpSp>
          <p:nvGrpSpPr>
            <p:cNvPr id="1584151" name="Group 23"/>
            <p:cNvGrpSpPr>
              <a:grpSpLocks/>
            </p:cNvGrpSpPr>
            <p:nvPr/>
          </p:nvGrpSpPr>
          <p:grpSpPr bwMode="auto">
            <a:xfrm>
              <a:off x="2342" y="2488"/>
              <a:ext cx="1273" cy="437"/>
              <a:chOff x="2342" y="3456"/>
              <a:chExt cx="1273" cy="437"/>
            </a:xfrm>
          </p:grpSpPr>
          <p:sp>
            <p:nvSpPr>
              <p:cNvPr id="1584152" name="Line 24"/>
              <p:cNvSpPr>
                <a:spLocks noChangeShapeType="1"/>
              </p:cNvSpPr>
              <p:nvPr/>
            </p:nvSpPr>
            <p:spPr bwMode="auto">
              <a:xfrm>
                <a:off x="2352" y="3456"/>
                <a:ext cx="1248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stealth" w="lg" len="lg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584153" name="Rectangle 25"/>
              <p:cNvSpPr>
                <a:spLocks noChangeArrowheads="1"/>
              </p:cNvSpPr>
              <p:nvPr/>
            </p:nvSpPr>
            <p:spPr bwMode="auto">
              <a:xfrm>
                <a:off x="2342" y="3489"/>
                <a:ext cx="1273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Other processor</a:t>
                </a:r>
              </a:p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intent to write</a:t>
                </a:r>
              </a:p>
            </p:txBody>
          </p:sp>
        </p:grpSp>
        <p:grpSp>
          <p:nvGrpSpPr>
            <p:cNvPr id="1584154" name="Group 26"/>
            <p:cNvGrpSpPr>
              <a:grpSpLocks/>
            </p:cNvGrpSpPr>
            <p:nvPr/>
          </p:nvGrpSpPr>
          <p:grpSpPr bwMode="auto">
            <a:xfrm>
              <a:off x="662" y="2441"/>
              <a:ext cx="1442" cy="532"/>
              <a:chOff x="662" y="3409"/>
              <a:chExt cx="1442" cy="532"/>
            </a:xfrm>
          </p:grpSpPr>
          <p:sp>
            <p:nvSpPr>
              <p:cNvPr id="1584155" name="Arc 27"/>
              <p:cNvSpPr>
                <a:spLocks/>
              </p:cNvSpPr>
              <p:nvPr/>
            </p:nvSpPr>
            <p:spPr bwMode="auto">
              <a:xfrm>
                <a:off x="1632" y="3409"/>
                <a:ext cx="472" cy="432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42457 w 42457"/>
                  <a:gd name="T1" fmla="*/ 27218 h 43200"/>
                  <a:gd name="T2" fmla="*/ 21510 w 42457"/>
                  <a:gd name="T3" fmla="*/ 0 h 43200"/>
                  <a:gd name="T4" fmla="*/ 21600 w 42457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457" h="43200" fill="none" extrusionOk="0">
                    <a:moveTo>
                      <a:pt x="42456" y="27217"/>
                    </a:moveTo>
                    <a:cubicBezTo>
                      <a:pt x="39916" y="36647"/>
                      <a:pt x="31365" y="43199"/>
                      <a:pt x="21600" y="43199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705"/>
                      <a:pt x="9615" y="49"/>
                      <a:pt x="21510" y="0"/>
                    </a:cubicBezTo>
                  </a:path>
                  <a:path w="42457" h="43200" stroke="0" extrusionOk="0">
                    <a:moveTo>
                      <a:pt x="42456" y="27217"/>
                    </a:moveTo>
                    <a:cubicBezTo>
                      <a:pt x="39916" y="36647"/>
                      <a:pt x="31365" y="43199"/>
                      <a:pt x="21600" y="43199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705"/>
                      <a:pt x="9615" y="49"/>
                      <a:pt x="21510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hlink"/>
                </a:solidFill>
                <a:round/>
                <a:headEnd type="stealth" w="lg" len="lg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584156" name="Rectangle 28"/>
              <p:cNvSpPr>
                <a:spLocks noChangeArrowheads="1"/>
              </p:cNvSpPr>
              <p:nvPr/>
            </p:nvSpPr>
            <p:spPr bwMode="auto">
              <a:xfrm>
                <a:off x="662" y="3537"/>
                <a:ext cx="1017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Read by any</a:t>
                </a:r>
              </a:p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 processor</a:t>
                </a:r>
              </a:p>
            </p:txBody>
          </p:sp>
        </p:grpSp>
        <p:grpSp>
          <p:nvGrpSpPr>
            <p:cNvPr id="1584157" name="Group 29"/>
            <p:cNvGrpSpPr>
              <a:grpSpLocks/>
            </p:cNvGrpSpPr>
            <p:nvPr/>
          </p:nvGrpSpPr>
          <p:grpSpPr bwMode="auto">
            <a:xfrm>
              <a:off x="3918" y="937"/>
              <a:ext cx="1096" cy="404"/>
              <a:chOff x="3918" y="1905"/>
              <a:chExt cx="1096" cy="404"/>
            </a:xfrm>
          </p:grpSpPr>
          <p:sp>
            <p:nvSpPr>
              <p:cNvPr id="1584158" name="Arc 30"/>
              <p:cNvSpPr>
                <a:spLocks/>
              </p:cNvSpPr>
              <p:nvPr/>
            </p:nvSpPr>
            <p:spPr bwMode="auto">
              <a:xfrm>
                <a:off x="3918" y="1921"/>
                <a:ext cx="354" cy="288"/>
              </a:xfrm>
              <a:custGeom>
                <a:avLst/>
                <a:gdLst>
                  <a:gd name="G0" fmla="+- 18277 0 0"/>
                  <a:gd name="G1" fmla="+- 21600 0 0"/>
                  <a:gd name="G2" fmla="+- 21600 0 0"/>
                  <a:gd name="T0" fmla="*/ 0 w 39877"/>
                  <a:gd name="T1" fmla="*/ 10088 h 43200"/>
                  <a:gd name="T2" fmla="*/ 18277 w 39877"/>
                  <a:gd name="T3" fmla="*/ 43200 h 43200"/>
                  <a:gd name="T4" fmla="*/ 18277 w 39877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877" h="43200" fill="none" extrusionOk="0">
                    <a:moveTo>
                      <a:pt x="0" y="10088"/>
                    </a:moveTo>
                    <a:cubicBezTo>
                      <a:pt x="3955" y="3809"/>
                      <a:pt x="10856" y="-1"/>
                      <a:pt x="18277" y="-1"/>
                    </a:cubicBezTo>
                    <a:cubicBezTo>
                      <a:pt x="30206" y="0"/>
                      <a:pt x="39877" y="9670"/>
                      <a:pt x="39877" y="21600"/>
                    </a:cubicBezTo>
                    <a:cubicBezTo>
                      <a:pt x="39877" y="33529"/>
                      <a:pt x="30206" y="43200"/>
                      <a:pt x="18276" y="43200"/>
                    </a:cubicBezTo>
                  </a:path>
                  <a:path w="39877" h="43200" stroke="0" extrusionOk="0">
                    <a:moveTo>
                      <a:pt x="0" y="10088"/>
                    </a:moveTo>
                    <a:cubicBezTo>
                      <a:pt x="3955" y="3809"/>
                      <a:pt x="10856" y="-1"/>
                      <a:pt x="18277" y="-1"/>
                    </a:cubicBezTo>
                    <a:cubicBezTo>
                      <a:pt x="30206" y="0"/>
                      <a:pt x="39877" y="9670"/>
                      <a:pt x="39877" y="21600"/>
                    </a:cubicBezTo>
                    <a:cubicBezTo>
                      <a:pt x="39877" y="33529"/>
                      <a:pt x="30206" y="43200"/>
                      <a:pt x="18276" y="43200"/>
                    </a:cubicBezTo>
                    <a:lnTo>
                      <a:pt x="18277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hlink"/>
                </a:solidFill>
                <a:round/>
                <a:headEnd type="stealth" w="lg" len="lg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584159" name="Rectangle 31"/>
              <p:cNvSpPr>
                <a:spLocks noChangeArrowheads="1"/>
              </p:cNvSpPr>
              <p:nvPr/>
            </p:nvSpPr>
            <p:spPr bwMode="auto">
              <a:xfrm>
                <a:off x="4262" y="1905"/>
                <a:ext cx="75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</a:t>
                </a:r>
                <a:r>
                  <a:rPr lang="en-US" sz="1800" baseline="-250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1</a:t>
                </a: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 reads</a:t>
                </a:r>
              </a:p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or writes</a:t>
                </a:r>
              </a:p>
            </p:txBody>
          </p:sp>
        </p:grpSp>
        <p:grpSp>
          <p:nvGrpSpPr>
            <p:cNvPr id="1584160" name="Group 32"/>
            <p:cNvGrpSpPr>
              <a:grpSpLocks/>
            </p:cNvGrpSpPr>
            <p:nvPr/>
          </p:nvGrpSpPr>
          <p:grpSpPr bwMode="auto">
            <a:xfrm>
              <a:off x="1550" y="1185"/>
              <a:ext cx="2050" cy="1087"/>
              <a:chOff x="1550" y="2153"/>
              <a:chExt cx="2050" cy="1087"/>
            </a:xfrm>
          </p:grpSpPr>
          <p:sp>
            <p:nvSpPr>
              <p:cNvPr id="1584161" name="Rectangle 33"/>
              <p:cNvSpPr>
                <a:spLocks noChangeArrowheads="1"/>
              </p:cNvSpPr>
              <p:nvPr/>
            </p:nvSpPr>
            <p:spPr bwMode="auto">
              <a:xfrm>
                <a:off x="1550" y="2153"/>
                <a:ext cx="172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Other processor reads</a:t>
                </a:r>
              </a:p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</a:t>
                </a:r>
                <a:r>
                  <a:rPr lang="en-US" sz="1800" baseline="-250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1</a:t>
                </a: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 writes back</a:t>
                </a:r>
              </a:p>
            </p:txBody>
          </p:sp>
          <p:sp>
            <p:nvSpPr>
              <p:cNvPr id="1584162" name="Freeform 34"/>
              <p:cNvSpPr>
                <a:spLocks/>
              </p:cNvSpPr>
              <p:nvPr/>
            </p:nvSpPr>
            <p:spPr bwMode="auto">
              <a:xfrm>
                <a:off x="2192" y="2232"/>
                <a:ext cx="1408" cy="1008"/>
              </a:xfrm>
              <a:custGeom>
                <a:avLst/>
                <a:gdLst/>
                <a:ahLst/>
                <a:cxnLst>
                  <a:cxn ang="0">
                    <a:pos x="0" y="1008"/>
                  </a:cxn>
                  <a:cxn ang="0">
                    <a:pos x="520" y="376"/>
                  </a:cxn>
                  <a:cxn ang="0">
                    <a:pos x="1408" y="0"/>
                  </a:cxn>
                </a:cxnLst>
                <a:rect l="0" t="0" r="r" b="b"/>
                <a:pathLst>
                  <a:path w="1408" h="1008">
                    <a:moveTo>
                      <a:pt x="0" y="1008"/>
                    </a:moveTo>
                    <a:cubicBezTo>
                      <a:pt x="142" y="776"/>
                      <a:pt x="285" y="544"/>
                      <a:pt x="520" y="376"/>
                    </a:cubicBezTo>
                    <a:cubicBezTo>
                      <a:pt x="755" y="208"/>
                      <a:pt x="1081" y="104"/>
                      <a:pt x="1408" y="0"/>
                    </a:cubicBezTo>
                  </a:path>
                </a:pathLst>
              </a:custGeom>
              <a:noFill/>
              <a:ln w="28575" cap="flat" cmpd="sng">
                <a:solidFill>
                  <a:srgbClr val="B69CAC"/>
                </a:solidFill>
                <a:prstDash val="solid"/>
                <a:round/>
                <a:headEnd type="stealth" w="lg" len="lg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3203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MESI: An Enhanced MSI protocol</a:t>
            </a:r>
            <a:br>
              <a:rPr lang="en-US" sz="2800"/>
            </a:br>
            <a:r>
              <a:rPr lang="en-US" sz="2800"/>
              <a:t> </a:t>
            </a:r>
            <a:r>
              <a:rPr lang="en-US" sz="2000"/>
              <a:t>increased performance for private data</a:t>
            </a:r>
            <a:endParaRPr lang="en-US" sz="2800"/>
          </a:p>
        </p:txBody>
      </p:sp>
      <p:sp>
        <p:nvSpPr>
          <p:cNvPr id="5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9361BDC0-8534-3640-B1D2-DF85C3420C2E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586179" name="Oval 3"/>
          <p:cNvSpPr>
            <a:spLocks noChangeArrowheads="1"/>
          </p:cNvSpPr>
          <p:nvPr/>
        </p:nvSpPr>
        <p:spPr bwMode="auto">
          <a:xfrm>
            <a:off x="2984500" y="2959100"/>
            <a:ext cx="736600" cy="7366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86180" name="Oval 4"/>
          <p:cNvSpPr>
            <a:spLocks noChangeArrowheads="1"/>
          </p:cNvSpPr>
          <p:nvPr/>
        </p:nvSpPr>
        <p:spPr bwMode="auto">
          <a:xfrm>
            <a:off x="5727700" y="2959100"/>
            <a:ext cx="736600" cy="7366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86181" name="Oval 5"/>
          <p:cNvSpPr>
            <a:spLocks noChangeArrowheads="1"/>
          </p:cNvSpPr>
          <p:nvPr/>
        </p:nvSpPr>
        <p:spPr bwMode="auto">
          <a:xfrm>
            <a:off x="2984500" y="4940300"/>
            <a:ext cx="736600" cy="7366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86182" name="Oval 6"/>
          <p:cNvSpPr>
            <a:spLocks noChangeArrowheads="1"/>
          </p:cNvSpPr>
          <p:nvPr/>
        </p:nvSpPr>
        <p:spPr bwMode="auto">
          <a:xfrm>
            <a:off x="5727700" y="4940300"/>
            <a:ext cx="736600" cy="7366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86183" name="Rectangle 7"/>
          <p:cNvSpPr>
            <a:spLocks noChangeArrowheads="1"/>
          </p:cNvSpPr>
          <p:nvPr/>
        </p:nvSpPr>
        <p:spPr bwMode="auto">
          <a:xfrm>
            <a:off x="3133725" y="3098800"/>
            <a:ext cx="44909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M</a:t>
            </a:r>
          </a:p>
        </p:txBody>
      </p:sp>
      <p:sp>
        <p:nvSpPr>
          <p:cNvPr id="1586184" name="Rectangle 8"/>
          <p:cNvSpPr>
            <a:spLocks noChangeArrowheads="1"/>
          </p:cNvSpPr>
          <p:nvPr/>
        </p:nvSpPr>
        <p:spPr bwMode="auto">
          <a:xfrm>
            <a:off x="5876925" y="3098800"/>
            <a:ext cx="33623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E</a:t>
            </a:r>
          </a:p>
        </p:txBody>
      </p:sp>
      <p:sp>
        <p:nvSpPr>
          <p:cNvPr id="1586185" name="Rectangle 9"/>
          <p:cNvSpPr>
            <a:spLocks noChangeArrowheads="1"/>
          </p:cNvSpPr>
          <p:nvPr/>
        </p:nvSpPr>
        <p:spPr bwMode="auto">
          <a:xfrm>
            <a:off x="3159125" y="5080000"/>
            <a:ext cx="327363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S</a:t>
            </a:r>
          </a:p>
        </p:txBody>
      </p:sp>
      <p:sp>
        <p:nvSpPr>
          <p:cNvPr id="1586186" name="Rectangle 10"/>
          <p:cNvSpPr>
            <a:spLocks noChangeArrowheads="1"/>
          </p:cNvSpPr>
          <p:nvPr/>
        </p:nvSpPr>
        <p:spPr bwMode="auto">
          <a:xfrm>
            <a:off x="5962650" y="5080000"/>
            <a:ext cx="263494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I</a:t>
            </a:r>
          </a:p>
        </p:txBody>
      </p:sp>
      <p:grpSp>
        <p:nvGrpSpPr>
          <p:cNvPr id="1586187" name="Group 11"/>
          <p:cNvGrpSpPr>
            <a:grpSpLocks/>
          </p:cNvGrpSpPr>
          <p:nvPr/>
        </p:nvGrpSpPr>
        <p:grpSpPr bwMode="auto">
          <a:xfrm>
            <a:off x="974725" y="1147763"/>
            <a:ext cx="7156451" cy="1649412"/>
            <a:chOff x="614" y="835"/>
            <a:chExt cx="4508" cy="1039"/>
          </a:xfrm>
        </p:grpSpPr>
        <p:sp>
          <p:nvSpPr>
            <p:cNvPr id="1586188" name="Rectangle 12"/>
            <p:cNvSpPr>
              <a:spLocks noChangeArrowheads="1"/>
            </p:cNvSpPr>
            <p:nvPr/>
          </p:nvSpPr>
          <p:spPr bwMode="auto">
            <a:xfrm>
              <a:off x="3200" y="835"/>
              <a:ext cx="1922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M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: Modified Exclusive</a:t>
              </a:r>
              <a:endParaRPr lang="en-US" sz="2000" dirty="0">
                <a:solidFill>
                  <a:srgbClr val="244A58"/>
                </a:solidFill>
                <a:latin typeface="Calibri"/>
                <a:ea typeface="ＭＳ Ｐゴシック"/>
                <a:cs typeface="Calibri"/>
              </a:endParaRPr>
            </a:p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: Exclusive but unmodified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S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: Shared</a:t>
              </a:r>
              <a:r>
                <a:rPr lang="en-US" sz="2000" dirty="0">
                  <a:solidFill>
                    <a:srgbClr val="244A58"/>
                  </a:solidFill>
                  <a:latin typeface="Calibri"/>
                  <a:ea typeface="ＭＳ Ｐゴシック"/>
                  <a:cs typeface="Calibri"/>
                </a:rPr>
                <a:t> 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I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: Invalid</a:t>
              </a:r>
            </a:p>
          </p:txBody>
        </p:sp>
        <p:sp>
          <p:nvSpPr>
            <p:cNvPr id="1586189" name="Rectangle 13"/>
            <p:cNvSpPr>
              <a:spLocks noChangeArrowheads="1"/>
            </p:cNvSpPr>
            <p:nvPr/>
          </p:nvSpPr>
          <p:spPr bwMode="auto">
            <a:xfrm>
              <a:off x="614" y="854"/>
              <a:ext cx="20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i="1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Each </a:t>
              </a:r>
              <a:r>
                <a:rPr lang="en-US" sz="24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cache line has a tag</a:t>
              </a:r>
            </a:p>
          </p:txBody>
        </p:sp>
        <p:sp>
          <p:nvSpPr>
            <p:cNvPr id="1586190" name="Rectangle 14"/>
            <p:cNvSpPr>
              <a:spLocks noChangeArrowheads="1"/>
            </p:cNvSpPr>
            <p:nvPr/>
          </p:nvSpPr>
          <p:spPr bwMode="auto">
            <a:xfrm>
              <a:off x="680" y="1256"/>
              <a:ext cx="2336" cy="27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586191" name="Line 15"/>
            <p:cNvSpPr>
              <a:spLocks noChangeShapeType="1"/>
            </p:cNvSpPr>
            <p:nvPr/>
          </p:nvSpPr>
          <p:spPr bwMode="auto">
            <a:xfrm>
              <a:off x="864" y="1248"/>
              <a:ext cx="0" cy="28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586192" name="Line 16"/>
            <p:cNvSpPr>
              <a:spLocks noChangeShapeType="1"/>
            </p:cNvSpPr>
            <p:nvPr/>
          </p:nvSpPr>
          <p:spPr bwMode="auto">
            <a:xfrm>
              <a:off x="1056" y="1248"/>
              <a:ext cx="0" cy="28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586193" name="Rectangle 17"/>
            <p:cNvSpPr>
              <a:spLocks noChangeArrowheads="1"/>
            </p:cNvSpPr>
            <p:nvPr/>
          </p:nvSpPr>
          <p:spPr bwMode="auto">
            <a:xfrm>
              <a:off x="1382" y="1267"/>
              <a:ext cx="8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Address tag</a:t>
              </a:r>
            </a:p>
          </p:txBody>
        </p:sp>
        <p:sp>
          <p:nvSpPr>
            <p:cNvPr id="1586194" name="Rectangle 18"/>
            <p:cNvSpPr>
              <a:spLocks noChangeArrowheads="1"/>
            </p:cNvSpPr>
            <p:nvPr/>
          </p:nvSpPr>
          <p:spPr bwMode="auto">
            <a:xfrm>
              <a:off x="647" y="1530"/>
              <a:ext cx="413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state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bits</a:t>
              </a:r>
            </a:p>
          </p:txBody>
        </p:sp>
        <p:sp>
          <p:nvSpPr>
            <p:cNvPr id="1586195" name="Line 19"/>
            <p:cNvSpPr>
              <a:spLocks noChangeShapeType="1"/>
            </p:cNvSpPr>
            <p:nvPr/>
          </p:nvSpPr>
          <p:spPr bwMode="auto">
            <a:xfrm>
              <a:off x="672" y="1536"/>
              <a:ext cx="0" cy="4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586196" name="Line 20"/>
            <p:cNvSpPr>
              <a:spLocks noChangeShapeType="1"/>
            </p:cNvSpPr>
            <p:nvPr/>
          </p:nvSpPr>
          <p:spPr bwMode="auto">
            <a:xfrm>
              <a:off x="1056" y="1536"/>
              <a:ext cx="0" cy="4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grpSp>
        <p:nvGrpSpPr>
          <p:cNvPr id="1586197" name="Group 21"/>
          <p:cNvGrpSpPr>
            <a:grpSpLocks/>
          </p:cNvGrpSpPr>
          <p:nvPr/>
        </p:nvGrpSpPr>
        <p:grpSpPr bwMode="auto">
          <a:xfrm>
            <a:off x="1828801" y="2590800"/>
            <a:ext cx="1447800" cy="381000"/>
            <a:chOff x="1243" y="1641"/>
            <a:chExt cx="912" cy="240"/>
          </a:xfrm>
        </p:grpSpPr>
        <p:sp>
          <p:nvSpPr>
            <p:cNvPr id="1586198" name="Line 22"/>
            <p:cNvSpPr>
              <a:spLocks noChangeShapeType="1"/>
            </p:cNvSpPr>
            <p:nvPr/>
          </p:nvSpPr>
          <p:spPr bwMode="auto">
            <a:xfrm>
              <a:off x="2059" y="1833"/>
              <a:ext cx="96" cy="4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586199" name="Rectangle 23"/>
            <p:cNvSpPr>
              <a:spLocks noChangeArrowheads="1"/>
            </p:cNvSpPr>
            <p:nvPr/>
          </p:nvSpPr>
          <p:spPr bwMode="auto">
            <a:xfrm>
              <a:off x="1243" y="1641"/>
              <a:ext cx="74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Write miss</a:t>
              </a:r>
            </a:p>
          </p:txBody>
        </p:sp>
      </p:grpSp>
      <p:grpSp>
        <p:nvGrpSpPr>
          <p:cNvPr id="1586200" name="Group 24"/>
          <p:cNvGrpSpPr>
            <a:grpSpLocks/>
          </p:cNvGrpSpPr>
          <p:nvPr/>
        </p:nvGrpSpPr>
        <p:grpSpPr bwMode="auto">
          <a:xfrm>
            <a:off x="6096000" y="3708400"/>
            <a:ext cx="1763713" cy="1219200"/>
            <a:chOff x="3840" y="2448"/>
            <a:chExt cx="1111" cy="768"/>
          </a:xfrm>
        </p:grpSpPr>
        <p:sp>
          <p:nvSpPr>
            <p:cNvPr id="1586201" name="Line 25"/>
            <p:cNvSpPr>
              <a:spLocks noChangeShapeType="1"/>
            </p:cNvSpPr>
            <p:nvPr/>
          </p:nvSpPr>
          <p:spPr bwMode="auto">
            <a:xfrm>
              <a:off x="3840" y="2448"/>
              <a:ext cx="0" cy="76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586202" name="Rectangle 26"/>
            <p:cNvSpPr>
              <a:spLocks noChangeArrowheads="1"/>
            </p:cNvSpPr>
            <p:nvPr/>
          </p:nvSpPr>
          <p:spPr bwMode="auto">
            <a:xfrm>
              <a:off x="3878" y="2625"/>
              <a:ext cx="1073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Other processor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intent to write</a:t>
              </a:r>
            </a:p>
          </p:txBody>
        </p:sp>
      </p:grpSp>
      <p:sp>
        <p:nvSpPr>
          <p:cNvPr id="1586203" name="Line 27"/>
          <p:cNvSpPr>
            <a:spLocks noChangeShapeType="1"/>
          </p:cNvSpPr>
          <p:nvPr/>
        </p:nvSpPr>
        <p:spPr bwMode="auto">
          <a:xfrm>
            <a:off x="2362200" y="5003800"/>
            <a:ext cx="685800" cy="152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86204" name="Rectangle 28"/>
          <p:cNvSpPr>
            <a:spLocks noChangeArrowheads="1"/>
          </p:cNvSpPr>
          <p:nvPr/>
        </p:nvSpPr>
        <p:spPr bwMode="auto">
          <a:xfrm>
            <a:off x="1141413" y="4627563"/>
            <a:ext cx="1185696" cy="596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Read miss,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shared</a:t>
            </a:r>
          </a:p>
        </p:txBody>
      </p:sp>
      <p:grpSp>
        <p:nvGrpSpPr>
          <p:cNvPr id="1586205" name="Group 29"/>
          <p:cNvGrpSpPr>
            <a:grpSpLocks/>
          </p:cNvGrpSpPr>
          <p:nvPr/>
        </p:nvGrpSpPr>
        <p:grpSpPr bwMode="auto">
          <a:xfrm>
            <a:off x="3717924" y="5308600"/>
            <a:ext cx="1997075" cy="700088"/>
            <a:chOff x="2342" y="3456"/>
            <a:chExt cx="1258" cy="441"/>
          </a:xfrm>
        </p:grpSpPr>
        <p:sp>
          <p:nvSpPr>
            <p:cNvPr id="1586206" name="Line 30"/>
            <p:cNvSpPr>
              <a:spLocks noChangeShapeType="1"/>
            </p:cNvSpPr>
            <p:nvPr/>
          </p:nvSpPr>
          <p:spPr bwMode="auto">
            <a:xfrm>
              <a:off x="2352" y="3456"/>
              <a:ext cx="1248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586207" name="Rectangle 31"/>
            <p:cNvSpPr>
              <a:spLocks noChangeArrowheads="1"/>
            </p:cNvSpPr>
            <p:nvPr/>
          </p:nvSpPr>
          <p:spPr bwMode="auto">
            <a:xfrm>
              <a:off x="2342" y="3489"/>
              <a:ext cx="1073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Other processor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intent to write</a:t>
              </a:r>
            </a:p>
          </p:txBody>
        </p:sp>
      </p:grpSp>
      <p:grpSp>
        <p:nvGrpSpPr>
          <p:cNvPr id="1586208" name="Group 32"/>
          <p:cNvGrpSpPr>
            <a:grpSpLocks/>
          </p:cNvGrpSpPr>
          <p:nvPr/>
        </p:nvGrpSpPr>
        <p:grpSpPr bwMode="auto">
          <a:xfrm>
            <a:off x="3733800" y="2922588"/>
            <a:ext cx="1981200" cy="404812"/>
            <a:chOff x="2352" y="1953"/>
            <a:chExt cx="1248" cy="255"/>
          </a:xfrm>
        </p:grpSpPr>
        <p:sp>
          <p:nvSpPr>
            <p:cNvPr id="1586209" name="Line 33"/>
            <p:cNvSpPr>
              <a:spLocks noChangeShapeType="1"/>
            </p:cNvSpPr>
            <p:nvPr/>
          </p:nvSpPr>
          <p:spPr bwMode="auto">
            <a:xfrm flipH="1">
              <a:off x="2352" y="2208"/>
              <a:ext cx="1248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586210" name="Rectangle 34"/>
            <p:cNvSpPr>
              <a:spLocks noChangeArrowheads="1"/>
            </p:cNvSpPr>
            <p:nvPr/>
          </p:nvSpPr>
          <p:spPr bwMode="auto">
            <a:xfrm>
              <a:off x="2726" y="1953"/>
              <a:ext cx="58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P</a:t>
              </a:r>
              <a:r>
                <a:rPr lang="en-US" sz="1800" baseline="-25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1</a:t>
              </a: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 write</a:t>
              </a:r>
            </a:p>
          </p:txBody>
        </p:sp>
      </p:grpSp>
      <p:grpSp>
        <p:nvGrpSpPr>
          <p:cNvPr id="1586211" name="Group 35"/>
          <p:cNvGrpSpPr>
            <a:grpSpLocks/>
          </p:cNvGrpSpPr>
          <p:nvPr/>
        </p:nvGrpSpPr>
        <p:grpSpPr bwMode="auto">
          <a:xfrm>
            <a:off x="1050925" y="5233988"/>
            <a:ext cx="2289175" cy="850900"/>
            <a:chOff x="662" y="3409"/>
            <a:chExt cx="1442" cy="536"/>
          </a:xfrm>
        </p:grpSpPr>
        <p:sp>
          <p:nvSpPr>
            <p:cNvPr id="1586212" name="Arc 36"/>
            <p:cNvSpPr>
              <a:spLocks/>
            </p:cNvSpPr>
            <p:nvPr/>
          </p:nvSpPr>
          <p:spPr bwMode="auto">
            <a:xfrm>
              <a:off x="1632" y="3409"/>
              <a:ext cx="472" cy="43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2457 w 42457"/>
                <a:gd name="T1" fmla="*/ 27218 h 43200"/>
                <a:gd name="T2" fmla="*/ 21510 w 42457"/>
                <a:gd name="T3" fmla="*/ 0 h 43200"/>
                <a:gd name="T4" fmla="*/ 21600 w 42457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457" h="43200" fill="none" extrusionOk="0">
                  <a:moveTo>
                    <a:pt x="42456" y="27217"/>
                  </a:moveTo>
                  <a:cubicBezTo>
                    <a:pt x="39916" y="36647"/>
                    <a:pt x="31365" y="43199"/>
                    <a:pt x="21600" y="43199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705"/>
                    <a:pt x="9615" y="49"/>
                    <a:pt x="21510" y="0"/>
                  </a:cubicBezTo>
                </a:path>
                <a:path w="42457" h="43200" stroke="0" extrusionOk="0">
                  <a:moveTo>
                    <a:pt x="42456" y="27217"/>
                  </a:moveTo>
                  <a:cubicBezTo>
                    <a:pt x="39916" y="36647"/>
                    <a:pt x="31365" y="43199"/>
                    <a:pt x="21600" y="43199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705"/>
                    <a:pt x="9615" y="49"/>
                    <a:pt x="21510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hlink"/>
              </a:solidFill>
              <a:round/>
              <a:headEnd type="stealth" w="lg" len="lg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586213" name="Rectangle 37"/>
            <p:cNvSpPr>
              <a:spLocks noChangeArrowheads="1"/>
            </p:cNvSpPr>
            <p:nvPr/>
          </p:nvSpPr>
          <p:spPr bwMode="auto">
            <a:xfrm>
              <a:off x="662" y="3537"/>
              <a:ext cx="836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Read by any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 processor</a:t>
              </a:r>
            </a:p>
          </p:txBody>
        </p:sp>
      </p:grpSp>
      <p:grpSp>
        <p:nvGrpSpPr>
          <p:cNvPr id="1586214" name="Group 38"/>
          <p:cNvGrpSpPr>
            <a:grpSpLocks/>
          </p:cNvGrpSpPr>
          <p:nvPr/>
        </p:nvGrpSpPr>
        <p:grpSpPr bwMode="auto">
          <a:xfrm>
            <a:off x="1138238" y="3708400"/>
            <a:ext cx="2276475" cy="1219200"/>
            <a:chOff x="717" y="2448"/>
            <a:chExt cx="1434" cy="768"/>
          </a:xfrm>
        </p:grpSpPr>
        <p:sp>
          <p:nvSpPr>
            <p:cNvPr id="1586215" name="Line 39"/>
            <p:cNvSpPr>
              <a:spLocks noChangeShapeType="1"/>
            </p:cNvSpPr>
            <p:nvPr/>
          </p:nvSpPr>
          <p:spPr bwMode="auto">
            <a:xfrm>
              <a:off x="2112" y="2448"/>
              <a:ext cx="0" cy="76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586216" name="Rectangle 40"/>
            <p:cNvSpPr>
              <a:spLocks noChangeArrowheads="1"/>
            </p:cNvSpPr>
            <p:nvPr/>
          </p:nvSpPr>
          <p:spPr bwMode="auto">
            <a:xfrm>
              <a:off x="717" y="2577"/>
              <a:ext cx="1434" cy="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Other processor reads</a:t>
              </a:r>
            </a:p>
            <a:p>
              <a:pPr algn="r"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P</a:t>
              </a:r>
              <a:r>
                <a:rPr lang="en-US" sz="2000" baseline="-25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1</a:t>
              </a: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 </a:t>
              </a: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writes back</a:t>
              </a:r>
            </a:p>
          </p:txBody>
        </p:sp>
      </p:grpSp>
      <p:grpSp>
        <p:nvGrpSpPr>
          <p:cNvPr id="1586217" name="Group 41"/>
          <p:cNvGrpSpPr>
            <a:grpSpLocks/>
          </p:cNvGrpSpPr>
          <p:nvPr/>
        </p:nvGrpSpPr>
        <p:grpSpPr bwMode="auto">
          <a:xfrm>
            <a:off x="6219827" y="2846388"/>
            <a:ext cx="1408113" cy="482600"/>
            <a:chOff x="3918" y="1905"/>
            <a:chExt cx="887" cy="304"/>
          </a:xfrm>
        </p:grpSpPr>
        <p:sp>
          <p:nvSpPr>
            <p:cNvPr id="1586218" name="Arc 42"/>
            <p:cNvSpPr>
              <a:spLocks/>
            </p:cNvSpPr>
            <p:nvPr/>
          </p:nvSpPr>
          <p:spPr bwMode="auto">
            <a:xfrm>
              <a:off x="3918" y="1921"/>
              <a:ext cx="354" cy="288"/>
            </a:xfrm>
            <a:custGeom>
              <a:avLst/>
              <a:gdLst>
                <a:gd name="G0" fmla="+- 18277 0 0"/>
                <a:gd name="G1" fmla="+- 21600 0 0"/>
                <a:gd name="G2" fmla="+- 21600 0 0"/>
                <a:gd name="T0" fmla="*/ 0 w 39877"/>
                <a:gd name="T1" fmla="*/ 10088 h 43200"/>
                <a:gd name="T2" fmla="*/ 18277 w 39877"/>
                <a:gd name="T3" fmla="*/ 43200 h 43200"/>
                <a:gd name="T4" fmla="*/ 18277 w 39877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877" h="43200" fill="none" extrusionOk="0">
                  <a:moveTo>
                    <a:pt x="0" y="10088"/>
                  </a:moveTo>
                  <a:cubicBezTo>
                    <a:pt x="3955" y="3809"/>
                    <a:pt x="10856" y="-1"/>
                    <a:pt x="18277" y="-1"/>
                  </a:cubicBezTo>
                  <a:cubicBezTo>
                    <a:pt x="30206" y="0"/>
                    <a:pt x="39877" y="9670"/>
                    <a:pt x="39877" y="21600"/>
                  </a:cubicBezTo>
                  <a:cubicBezTo>
                    <a:pt x="39877" y="33529"/>
                    <a:pt x="30206" y="43200"/>
                    <a:pt x="18276" y="43200"/>
                  </a:cubicBezTo>
                </a:path>
                <a:path w="39877" h="43200" stroke="0" extrusionOk="0">
                  <a:moveTo>
                    <a:pt x="0" y="10088"/>
                  </a:moveTo>
                  <a:cubicBezTo>
                    <a:pt x="3955" y="3809"/>
                    <a:pt x="10856" y="-1"/>
                    <a:pt x="18277" y="-1"/>
                  </a:cubicBezTo>
                  <a:cubicBezTo>
                    <a:pt x="30206" y="0"/>
                    <a:pt x="39877" y="9670"/>
                    <a:pt x="39877" y="21600"/>
                  </a:cubicBezTo>
                  <a:cubicBezTo>
                    <a:pt x="39877" y="33529"/>
                    <a:pt x="30206" y="43200"/>
                    <a:pt x="18276" y="43200"/>
                  </a:cubicBezTo>
                  <a:lnTo>
                    <a:pt x="18277" y="21600"/>
                  </a:lnTo>
                  <a:close/>
                </a:path>
              </a:pathLst>
            </a:custGeom>
            <a:noFill/>
            <a:ln w="25400" cap="rnd">
              <a:solidFill>
                <a:schemeClr val="hlink"/>
              </a:solidFill>
              <a:round/>
              <a:headEnd type="stealth" w="lg" len="lg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586219" name="Rectangle 43"/>
            <p:cNvSpPr>
              <a:spLocks noChangeArrowheads="1"/>
            </p:cNvSpPr>
            <p:nvPr/>
          </p:nvSpPr>
          <p:spPr bwMode="auto">
            <a:xfrm>
              <a:off x="4262" y="1905"/>
              <a:ext cx="5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P</a:t>
              </a:r>
              <a:r>
                <a:rPr lang="en-US" sz="1800" baseline="-25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1</a:t>
              </a: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 read</a:t>
              </a:r>
            </a:p>
          </p:txBody>
        </p:sp>
      </p:grpSp>
      <p:grpSp>
        <p:nvGrpSpPr>
          <p:cNvPr id="1586220" name="Group 44"/>
          <p:cNvGrpSpPr>
            <a:grpSpLocks/>
          </p:cNvGrpSpPr>
          <p:nvPr/>
        </p:nvGrpSpPr>
        <p:grpSpPr bwMode="auto">
          <a:xfrm>
            <a:off x="1508125" y="3074988"/>
            <a:ext cx="1550988" cy="647700"/>
            <a:chOff x="950" y="2049"/>
            <a:chExt cx="977" cy="408"/>
          </a:xfrm>
        </p:grpSpPr>
        <p:sp>
          <p:nvSpPr>
            <p:cNvPr id="1586221" name="Rectangle 45"/>
            <p:cNvSpPr>
              <a:spLocks noChangeArrowheads="1"/>
            </p:cNvSpPr>
            <p:nvPr/>
          </p:nvSpPr>
          <p:spPr bwMode="auto">
            <a:xfrm>
              <a:off x="950" y="2049"/>
              <a:ext cx="583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P</a:t>
              </a:r>
              <a:r>
                <a:rPr lang="en-US" sz="1800" baseline="-25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1</a:t>
              </a: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 write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or read</a:t>
              </a:r>
            </a:p>
          </p:txBody>
        </p:sp>
        <p:sp>
          <p:nvSpPr>
            <p:cNvPr id="1586222" name="Arc 46"/>
            <p:cNvSpPr>
              <a:spLocks/>
            </p:cNvSpPr>
            <p:nvPr/>
          </p:nvSpPr>
          <p:spPr bwMode="auto">
            <a:xfrm>
              <a:off x="1633" y="2065"/>
              <a:ext cx="294" cy="28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2053 w 22053"/>
                <a:gd name="T1" fmla="*/ 43195 h 43200"/>
                <a:gd name="T2" fmla="*/ 21525 w 22053"/>
                <a:gd name="T3" fmla="*/ 0 h 43200"/>
                <a:gd name="T4" fmla="*/ 21600 w 2205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53" h="43200" fill="none" extrusionOk="0">
                  <a:moveTo>
                    <a:pt x="22053" y="43195"/>
                  </a:moveTo>
                  <a:cubicBezTo>
                    <a:pt x="21902" y="43198"/>
                    <a:pt x="21751" y="43199"/>
                    <a:pt x="21600" y="43199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99"/>
                    <a:pt x="9625" y="41"/>
                    <a:pt x="21525" y="0"/>
                  </a:cubicBezTo>
                </a:path>
                <a:path w="22053" h="43200" stroke="0" extrusionOk="0">
                  <a:moveTo>
                    <a:pt x="22053" y="43195"/>
                  </a:moveTo>
                  <a:cubicBezTo>
                    <a:pt x="21902" y="43198"/>
                    <a:pt x="21751" y="43199"/>
                    <a:pt x="21600" y="43199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99"/>
                    <a:pt x="9625" y="41"/>
                    <a:pt x="21525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hlink"/>
              </a:solidFill>
              <a:round/>
              <a:headEnd type="stealth" w="lg" len="lg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1586223" name="Text Box 47"/>
          <p:cNvSpPr txBox="1">
            <a:spLocks noChangeArrowheads="1"/>
          </p:cNvSpPr>
          <p:nvPr/>
        </p:nvSpPr>
        <p:spPr bwMode="auto">
          <a:xfrm>
            <a:off x="6461125" y="5815013"/>
            <a:ext cx="2189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Cache state in processor P</a:t>
            </a:r>
            <a:r>
              <a:rPr lang="en-US" sz="2000" baseline="-250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1</a:t>
            </a:r>
            <a:endParaRPr lang="en-US" sz="20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grpSp>
        <p:nvGrpSpPr>
          <p:cNvPr id="1586224" name="Group 48"/>
          <p:cNvGrpSpPr>
            <a:grpSpLocks/>
          </p:cNvGrpSpPr>
          <p:nvPr/>
        </p:nvGrpSpPr>
        <p:grpSpPr bwMode="auto">
          <a:xfrm>
            <a:off x="3505202" y="3581400"/>
            <a:ext cx="1371600" cy="1371600"/>
            <a:chOff x="2208" y="2368"/>
            <a:chExt cx="864" cy="864"/>
          </a:xfrm>
        </p:grpSpPr>
        <p:sp>
          <p:nvSpPr>
            <p:cNvPr id="1586225" name="Freeform 49"/>
            <p:cNvSpPr>
              <a:spLocks/>
            </p:cNvSpPr>
            <p:nvPr/>
          </p:nvSpPr>
          <p:spPr bwMode="auto">
            <a:xfrm>
              <a:off x="2227" y="2368"/>
              <a:ext cx="29" cy="864"/>
            </a:xfrm>
            <a:custGeom>
              <a:avLst/>
              <a:gdLst/>
              <a:ahLst/>
              <a:cxnLst>
                <a:cxn ang="0">
                  <a:pos x="1408" y="0"/>
                </a:cxn>
                <a:cxn ang="0">
                  <a:pos x="0" y="1008"/>
                </a:cxn>
              </a:cxnLst>
              <a:rect l="0" t="0" r="r" b="b"/>
              <a:pathLst>
                <a:path w="1408" h="1008">
                  <a:moveTo>
                    <a:pt x="1408" y="0"/>
                  </a:moveTo>
                  <a:cubicBezTo>
                    <a:pt x="1173" y="168"/>
                    <a:pt x="235" y="840"/>
                    <a:pt x="0" y="1008"/>
                  </a:cubicBezTo>
                </a:path>
              </a:pathLst>
            </a:custGeom>
            <a:noFill/>
            <a:ln w="28575" cap="flat" cmpd="sng">
              <a:solidFill>
                <a:srgbClr val="B69CAC"/>
              </a:solidFill>
              <a:prstDash val="solid"/>
              <a:round/>
              <a:headEnd type="stealth" w="lg" len="lg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586226" name="Rectangle 50"/>
            <p:cNvSpPr>
              <a:spLocks noChangeArrowheads="1"/>
            </p:cNvSpPr>
            <p:nvPr/>
          </p:nvSpPr>
          <p:spPr bwMode="auto">
            <a:xfrm>
              <a:off x="2208" y="2368"/>
              <a:ext cx="864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P</a:t>
              </a:r>
              <a:r>
                <a:rPr lang="en-US" sz="1800" baseline="-25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1</a:t>
              </a:r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 intent to write</a:t>
              </a:r>
            </a:p>
          </p:txBody>
        </p:sp>
      </p:grpSp>
      <p:grpSp>
        <p:nvGrpSpPr>
          <p:cNvPr id="1586227" name="Group 51"/>
          <p:cNvGrpSpPr>
            <a:grpSpLocks/>
          </p:cNvGrpSpPr>
          <p:nvPr/>
        </p:nvGrpSpPr>
        <p:grpSpPr bwMode="auto">
          <a:xfrm>
            <a:off x="6437313" y="3124200"/>
            <a:ext cx="2571750" cy="641350"/>
            <a:chOff x="4055" y="2080"/>
            <a:chExt cx="1620" cy="404"/>
          </a:xfrm>
        </p:grpSpPr>
        <p:sp>
          <p:nvSpPr>
            <p:cNvPr id="1586228" name="Line 52"/>
            <p:cNvSpPr>
              <a:spLocks noChangeShapeType="1"/>
            </p:cNvSpPr>
            <p:nvPr/>
          </p:nvSpPr>
          <p:spPr bwMode="auto">
            <a:xfrm flipH="1">
              <a:off x="4055" y="2280"/>
              <a:ext cx="736" cy="3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586229" name="Rectangle 53"/>
            <p:cNvSpPr>
              <a:spLocks noChangeArrowheads="1"/>
            </p:cNvSpPr>
            <p:nvPr/>
          </p:nvSpPr>
          <p:spPr bwMode="auto">
            <a:xfrm>
              <a:off x="4754" y="2080"/>
              <a:ext cx="92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Read miss, not shared</a:t>
              </a:r>
            </a:p>
          </p:txBody>
        </p:sp>
      </p:grpSp>
      <p:grpSp>
        <p:nvGrpSpPr>
          <p:cNvPr id="56" name="Group 29"/>
          <p:cNvGrpSpPr>
            <a:grpSpLocks/>
          </p:cNvGrpSpPr>
          <p:nvPr/>
        </p:nvGrpSpPr>
        <p:grpSpPr bwMode="auto">
          <a:xfrm>
            <a:off x="3581399" y="3428999"/>
            <a:ext cx="2667001" cy="1600201"/>
            <a:chOff x="182" y="2640"/>
            <a:chExt cx="1680" cy="1008"/>
          </a:xfrm>
        </p:grpSpPr>
        <p:sp>
          <p:nvSpPr>
            <p:cNvPr id="57" name="Line 30"/>
            <p:cNvSpPr>
              <a:spLocks noChangeShapeType="1"/>
            </p:cNvSpPr>
            <p:nvPr/>
          </p:nvSpPr>
          <p:spPr bwMode="auto">
            <a:xfrm flipH="1">
              <a:off x="182" y="2736"/>
              <a:ext cx="1440" cy="91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58" name="Rectangle 31"/>
            <p:cNvSpPr>
              <a:spLocks noChangeArrowheads="1"/>
            </p:cNvSpPr>
            <p:nvPr/>
          </p:nvSpPr>
          <p:spPr bwMode="auto">
            <a:xfrm>
              <a:off x="902" y="2640"/>
              <a:ext cx="960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Other processor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reads</a:t>
              </a:r>
            </a:p>
          </p:txBody>
        </p:sp>
      </p:grpSp>
      <p:grpSp>
        <p:nvGrpSpPr>
          <p:cNvPr id="60" name="Group 29"/>
          <p:cNvGrpSpPr>
            <a:grpSpLocks/>
          </p:cNvGrpSpPr>
          <p:nvPr/>
        </p:nvGrpSpPr>
        <p:grpSpPr bwMode="auto">
          <a:xfrm>
            <a:off x="3657600" y="3429000"/>
            <a:ext cx="2590801" cy="1914526"/>
            <a:chOff x="38" y="2352"/>
            <a:chExt cx="1632" cy="1206"/>
          </a:xfrm>
        </p:grpSpPr>
        <p:sp>
          <p:nvSpPr>
            <p:cNvPr id="61" name="Line 30"/>
            <p:cNvSpPr>
              <a:spLocks noChangeShapeType="1"/>
            </p:cNvSpPr>
            <p:nvPr/>
          </p:nvSpPr>
          <p:spPr bwMode="auto">
            <a:xfrm>
              <a:off x="38" y="2352"/>
              <a:ext cx="1344" cy="110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62" name="Rectangle 31"/>
            <p:cNvSpPr>
              <a:spLocks noChangeArrowheads="1"/>
            </p:cNvSpPr>
            <p:nvPr/>
          </p:nvSpPr>
          <p:spPr bwMode="auto">
            <a:xfrm>
              <a:off x="326" y="2976"/>
              <a:ext cx="1344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Other processor intent to write, P1 writes back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471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6203" grpId="0" animBg="1"/>
      <p:bldP spid="158620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2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Optimized Snoop with Level-2 Caches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3733800"/>
            <a:ext cx="7683500" cy="2540000"/>
          </a:xfrm>
        </p:spPr>
        <p:txBody>
          <a:bodyPr/>
          <a:lstStyle/>
          <a:p>
            <a:r>
              <a:rPr lang="en-US" sz="2800" dirty="0"/>
              <a:t>Processors often have two-level caches</a:t>
            </a:r>
          </a:p>
          <a:p>
            <a:pPr lvl="1"/>
            <a:r>
              <a:rPr lang="en-US" sz="2200" dirty="0"/>
              <a:t> small L1, large L2 (usually both on chip now)</a:t>
            </a:r>
          </a:p>
          <a:p>
            <a:r>
              <a:rPr lang="en-US" sz="2800" dirty="0"/>
              <a:t>Inclusion property: entries in L1 must be in L2</a:t>
            </a:r>
          </a:p>
          <a:p>
            <a:pPr lvl="1"/>
            <a:r>
              <a:rPr lang="en-US" sz="2200" dirty="0"/>
              <a:t>Miss in L2 </a:t>
            </a:r>
            <a:r>
              <a:rPr lang="en-US" sz="2200" dirty="0">
                <a:sym typeface="Wingdings" pitchFamily="2" charset="2"/>
              </a:rPr>
              <a:t>⇒ Not present in L1</a:t>
            </a:r>
            <a:endParaRPr lang="en-US" sz="2200" dirty="0"/>
          </a:p>
          <a:p>
            <a:pPr lvl="1"/>
            <a:r>
              <a:rPr lang="en-US" sz="2200" dirty="0"/>
              <a:t>Only if invalidation hits in L2 </a:t>
            </a:r>
            <a:r>
              <a:rPr lang="en-US" sz="2200" dirty="0">
                <a:sym typeface="Wingdings" pitchFamily="2" charset="2"/>
              </a:rPr>
              <a:t>⇒</a:t>
            </a:r>
            <a:r>
              <a:rPr lang="en-US" sz="2200" dirty="0"/>
              <a:t> probe and invalidate in L1</a:t>
            </a:r>
          </a:p>
          <a:p>
            <a:r>
              <a:rPr lang="en-US" sz="2800" dirty="0"/>
              <a:t>Snooping on L2 does not affect CPU-L1 bandwidth</a:t>
            </a:r>
          </a:p>
        </p:txBody>
      </p:sp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C9CE-17F1-9641-92F4-B1AD500AA489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88226" name="Rectangle 2"/>
          <p:cNvSpPr>
            <a:spLocks noChangeArrowheads="1"/>
          </p:cNvSpPr>
          <p:nvPr/>
        </p:nvSpPr>
        <p:spPr bwMode="auto">
          <a:xfrm>
            <a:off x="1890713" y="2965450"/>
            <a:ext cx="927100" cy="3175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3025" tIns="36512" rIns="73025" bIns="36512" anchor="ctr">
            <a:prstTxWarp prst="textNoShape">
              <a:avLst/>
            </a:prstTxWarp>
          </a:bodyPr>
          <a:lstStyle/>
          <a:p>
            <a:pPr defTabSz="585788" eaLnBrk="1" hangingPunct="1"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Snooper</a:t>
            </a:r>
          </a:p>
        </p:txBody>
      </p:sp>
      <p:sp>
        <p:nvSpPr>
          <p:cNvPr id="1588227" name="Rectangle 3"/>
          <p:cNvSpPr>
            <a:spLocks noChangeArrowheads="1"/>
          </p:cNvSpPr>
          <p:nvPr/>
        </p:nvSpPr>
        <p:spPr bwMode="auto">
          <a:xfrm>
            <a:off x="3279775" y="2962275"/>
            <a:ext cx="927100" cy="3159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3025" tIns="36512" rIns="73025" bIns="36512" anchor="ctr">
            <a:prstTxWarp prst="textNoShape">
              <a:avLst/>
            </a:prstTxWarp>
          </a:bodyPr>
          <a:lstStyle/>
          <a:p>
            <a:pPr defTabSz="585788" eaLnBrk="1" hangingPunct="1"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Snooper</a:t>
            </a:r>
          </a:p>
        </p:txBody>
      </p:sp>
      <p:sp>
        <p:nvSpPr>
          <p:cNvPr id="1588228" name="Rectangle 4"/>
          <p:cNvSpPr>
            <a:spLocks noChangeArrowheads="1"/>
          </p:cNvSpPr>
          <p:nvPr/>
        </p:nvSpPr>
        <p:spPr bwMode="auto">
          <a:xfrm>
            <a:off x="4670425" y="2957513"/>
            <a:ext cx="927100" cy="31908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3025" tIns="36512" rIns="73025" bIns="36512" anchor="ctr">
            <a:prstTxWarp prst="textNoShape">
              <a:avLst/>
            </a:prstTxWarp>
          </a:bodyPr>
          <a:lstStyle/>
          <a:p>
            <a:pPr defTabSz="585788" eaLnBrk="1" hangingPunct="1"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Snooper</a:t>
            </a:r>
          </a:p>
        </p:txBody>
      </p:sp>
      <p:sp>
        <p:nvSpPr>
          <p:cNvPr id="1588229" name="Rectangle 5"/>
          <p:cNvSpPr>
            <a:spLocks noChangeArrowheads="1"/>
          </p:cNvSpPr>
          <p:nvPr/>
        </p:nvSpPr>
        <p:spPr bwMode="auto">
          <a:xfrm>
            <a:off x="6059488" y="2954338"/>
            <a:ext cx="927100" cy="31908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3025" tIns="36512" rIns="73025" bIns="36512" anchor="ctr">
            <a:prstTxWarp prst="textNoShape">
              <a:avLst/>
            </a:prstTxWarp>
          </a:bodyPr>
          <a:lstStyle/>
          <a:p>
            <a:pPr defTabSz="585788" eaLnBrk="1" hangingPunct="1"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Snooper</a:t>
            </a:r>
          </a:p>
        </p:txBody>
      </p:sp>
      <p:sp>
        <p:nvSpPr>
          <p:cNvPr id="1588232" name="Rectangle 8"/>
          <p:cNvSpPr>
            <a:spLocks noChangeArrowheads="1"/>
          </p:cNvSpPr>
          <p:nvPr/>
        </p:nvSpPr>
        <p:spPr bwMode="auto">
          <a:xfrm>
            <a:off x="2047875" y="1108075"/>
            <a:ext cx="592138" cy="4746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3025" tIns="36512" rIns="73025" bIns="36512" anchor="ctr">
            <a:prstTxWarp prst="textNoShape">
              <a:avLst/>
            </a:prstTxWarp>
          </a:bodyPr>
          <a:lstStyle/>
          <a:p>
            <a:pPr defTabSz="585788" eaLnBrk="1" hangingPunct="1"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CPU</a:t>
            </a:r>
          </a:p>
        </p:txBody>
      </p:sp>
      <p:sp>
        <p:nvSpPr>
          <p:cNvPr id="1588233" name="Rectangle 9"/>
          <p:cNvSpPr>
            <a:spLocks noChangeArrowheads="1"/>
          </p:cNvSpPr>
          <p:nvPr/>
        </p:nvSpPr>
        <p:spPr bwMode="auto">
          <a:xfrm>
            <a:off x="2043113" y="1749425"/>
            <a:ext cx="593725" cy="3921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3025" tIns="36512" rIns="73025" bIns="36512" anchor="ctr">
            <a:prstTxWarp prst="textNoShape">
              <a:avLst/>
            </a:prstTxWarp>
          </a:bodyPr>
          <a:lstStyle/>
          <a:p>
            <a:pPr defTabSz="585788" eaLnBrk="1" hangingPunct="1"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L1 $</a:t>
            </a:r>
          </a:p>
        </p:txBody>
      </p:sp>
      <p:sp>
        <p:nvSpPr>
          <p:cNvPr id="1588234" name="Rectangle 10"/>
          <p:cNvSpPr>
            <a:spLocks noChangeArrowheads="1"/>
          </p:cNvSpPr>
          <p:nvPr/>
        </p:nvSpPr>
        <p:spPr bwMode="auto">
          <a:xfrm>
            <a:off x="1895475" y="2332038"/>
            <a:ext cx="923925" cy="6143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3025" tIns="36512" rIns="73025" bIns="36512" anchor="ctr">
            <a:prstTxWarp prst="textNoShape">
              <a:avLst/>
            </a:prstTxWarp>
          </a:bodyPr>
          <a:lstStyle/>
          <a:p>
            <a:pPr defTabSz="585788" eaLnBrk="1" hangingPunct="1"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L2 $</a:t>
            </a:r>
          </a:p>
        </p:txBody>
      </p:sp>
      <p:sp>
        <p:nvSpPr>
          <p:cNvPr id="1588235" name="Line 11"/>
          <p:cNvSpPr>
            <a:spLocks noChangeShapeType="1"/>
          </p:cNvSpPr>
          <p:nvPr/>
        </p:nvSpPr>
        <p:spPr bwMode="auto">
          <a:xfrm>
            <a:off x="2351088" y="1597025"/>
            <a:ext cx="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88236" name="Line 12"/>
          <p:cNvSpPr>
            <a:spLocks noChangeShapeType="1"/>
          </p:cNvSpPr>
          <p:nvPr/>
        </p:nvSpPr>
        <p:spPr bwMode="auto">
          <a:xfrm>
            <a:off x="2346325" y="2173288"/>
            <a:ext cx="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88237" name="Line 13"/>
          <p:cNvSpPr>
            <a:spLocks noChangeShapeType="1"/>
          </p:cNvSpPr>
          <p:nvPr/>
        </p:nvSpPr>
        <p:spPr bwMode="auto">
          <a:xfrm>
            <a:off x="2344738" y="3319463"/>
            <a:ext cx="0" cy="128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88238" name="Line 14"/>
          <p:cNvSpPr>
            <a:spLocks noChangeShapeType="1"/>
          </p:cNvSpPr>
          <p:nvPr/>
        </p:nvSpPr>
        <p:spPr bwMode="auto">
          <a:xfrm>
            <a:off x="1600200" y="3468688"/>
            <a:ext cx="56578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88239" name="Rectangle 15"/>
          <p:cNvSpPr>
            <a:spLocks noChangeArrowheads="1"/>
          </p:cNvSpPr>
          <p:nvPr/>
        </p:nvSpPr>
        <p:spPr bwMode="auto">
          <a:xfrm>
            <a:off x="3436938" y="1104900"/>
            <a:ext cx="592137" cy="4730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3025" tIns="36512" rIns="73025" bIns="36512" anchor="ctr">
            <a:prstTxWarp prst="textNoShape">
              <a:avLst/>
            </a:prstTxWarp>
          </a:bodyPr>
          <a:lstStyle/>
          <a:p>
            <a:pPr defTabSz="585788" eaLnBrk="1" hangingPunct="1"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CPU</a:t>
            </a:r>
          </a:p>
        </p:txBody>
      </p:sp>
      <p:sp>
        <p:nvSpPr>
          <p:cNvPr id="1588240" name="Rectangle 16"/>
          <p:cNvSpPr>
            <a:spLocks noChangeArrowheads="1"/>
          </p:cNvSpPr>
          <p:nvPr/>
        </p:nvSpPr>
        <p:spPr bwMode="auto">
          <a:xfrm>
            <a:off x="3432175" y="1746250"/>
            <a:ext cx="593725" cy="3937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3025" tIns="36512" rIns="73025" bIns="36512" anchor="ctr">
            <a:prstTxWarp prst="textNoShape">
              <a:avLst/>
            </a:prstTxWarp>
          </a:bodyPr>
          <a:lstStyle/>
          <a:p>
            <a:pPr defTabSz="585788" eaLnBrk="1" hangingPunct="1"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L1 $</a:t>
            </a:r>
          </a:p>
        </p:txBody>
      </p:sp>
      <p:sp>
        <p:nvSpPr>
          <p:cNvPr id="1588241" name="Rectangle 17"/>
          <p:cNvSpPr>
            <a:spLocks noChangeArrowheads="1"/>
          </p:cNvSpPr>
          <p:nvPr/>
        </p:nvSpPr>
        <p:spPr bwMode="auto">
          <a:xfrm>
            <a:off x="3284538" y="2328863"/>
            <a:ext cx="923925" cy="6143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3025" tIns="36512" rIns="73025" bIns="36512" anchor="ctr">
            <a:prstTxWarp prst="textNoShape">
              <a:avLst/>
            </a:prstTxWarp>
          </a:bodyPr>
          <a:lstStyle/>
          <a:p>
            <a:pPr defTabSz="585788" eaLnBrk="1" hangingPunct="1"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L2 $</a:t>
            </a:r>
          </a:p>
        </p:txBody>
      </p:sp>
      <p:sp>
        <p:nvSpPr>
          <p:cNvPr id="1588242" name="Line 18"/>
          <p:cNvSpPr>
            <a:spLocks noChangeShapeType="1"/>
          </p:cNvSpPr>
          <p:nvPr/>
        </p:nvSpPr>
        <p:spPr bwMode="auto">
          <a:xfrm>
            <a:off x="3740150" y="1593850"/>
            <a:ext cx="0" cy="130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88243" name="Line 19"/>
          <p:cNvSpPr>
            <a:spLocks noChangeShapeType="1"/>
          </p:cNvSpPr>
          <p:nvPr/>
        </p:nvSpPr>
        <p:spPr bwMode="auto">
          <a:xfrm>
            <a:off x="3736975" y="2170113"/>
            <a:ext cx="0" cy="128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88244" name="Line 20"/>
          <p:cNvSpPr>
            <a:spLocks noChangeShapeType="1"/>
          </p:cNvSpPr>
          <p:nvPr/>
        </p:nvSpPr>
        <p:spPr bwMode="auto">
          <a:xfrm>
            <a:off x="3733800" y="3316288"/>
            <a:ext cx="0" cy="128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88245" name="Rectangle 21"/>
          <p:cNvSpPr>
            <a:spLocks noChangeArrowheads="1"/>
          </p:cNvSpPr>
          <p:nvPr/>
        </p:nvSpPr>
        <p:spPr bwMode="auto">
          <a:xfrm>
            <a:off x="4826000" y="1104900"/>
            <a:ext cx="593725" cy="469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3025" tIns="36512" rIns="73025" bIns="36512" anchor="ctr">
            <a:prstTxWarp prst="textNoShape">
              <a:avLst/>
            </a:prstTxWarp>
          </a:bodyPr>
          <a:lstStyle/>
          <a:p>
            <a:pPr defTabSz="585788" eaLnBrk="1" hangingPunct="1"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CPU</a:t>
            </a:r>
          </a:p>
        </p:txBody>
      </p:sp>
      <p:sp>
        <p:nvSpPr>
          <p:cNvPr id="1588246" name="Rectangle 22"/>
          <p:cNvSpPr>
            <a:spLocks noChangeArrowheads="1"/>
          </p:cNvSpPr>
          <p:nvPr/>
        </p:nvSpPr>
        <p:spPr bwMode="auto">
          <a:xfrm>
            <a:off x="4822825" y="1741488"/>
            <a:ext cx="592138" cy="39528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3025" tIns="36512" rIns="73025" bIns="36512" anchor="ctr">
            <a:prstTxWarp prst="textNoShape">
              <a:avLst/>
            </a:prstTxWarp>
          </a:bodyPr>
          <a:lstStyle/>
          <a:p>
            <a:pPr defTabSz="585788" eaLnBrk="1" hangingPunct="1"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L1 $</a:t>
            </a:r>
          </a:p>
        </p:txBody>
      </p:sp>
      <p:sp>
        <p:nvSpPr>
          <p:cNvPr id="1588247" name="Rectangle 23"/>
          <p:cNvSpPr>
            <a:spLocks noChangeArrowheads="1"/>
          </p:cNvSpPr>
          <p:nvPr/>
        </p:nvSpPr>
        <p:spPr bwMode="auto">
          <a:xfrm>
            <a:off x="4673600" y="2325688"/>
            <a:ext cx="923925" cy="6159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3025" tIns="36512" rIns="73025" bIns="36512" anchor="ctr">
            <a:prstTxWarp prst="textNoShape">
              <a:avLst/>
            </a:prstTxWarp>
          </a:bodyPr>
          <a:lstStyle/>
          <a:p>
            <a:pPr defTabSz="585788" eaLnBrk="1" hangingPunct="1"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L2 $</a:t>
            </a:r>
          </a:p>
        </p:txBody>
      </p:sp>
      <p:sp>
        <p:nvSpPr>
          <p:cNvPr id="1588248" name="Line 24"/>
          <p:cNvSpPr>
            <a:spLocks noChangeShapeType="1"/>
          </p:cNvSpPr>
          <p:nvPr/>
        </p:nvSpPr>
        <p:spPr bwMode="auto">
          <a:xfrm>
            <a:off x="5129213" y="1592263"/>
            <a:ext cx="0" cy="128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88249" name="Line 25"/>
          <p:cNvSpPr>
            <a:spLocks noChangeShapeType="1"/>
          </p:cNvSpPr>
          <p:nvPr/>
        </p:nvSpPr>
        <p:spPr bwMode="auto">
          <a:xfrm>
            <a:off x="5126038" y="2166938"/>
            <a:ext cx="0" cy="130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88250" name="Line 26"/>
          <p:cNvSpPr>
            <a:spLocks noChangeShapeType="1"/>
          </p:cNvSpPr>
          <p:nvPr/>
        </p:nvSpPr>
        <p:spPr bwMode="auto">
          <a:xfrm>
            <a:off x="5122863" y="3313113"/>
            <a:ext cx="0" cy="128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88251" name="Rectangle 27"/>
          <p:cNvSpPr>
            <a:spLocks noChangeArrowheads="1"/>
          </p:cNvSpPr>
          <p:nvPr/>
        </p:nvSpPr>
        <p:spPr bwMode="auto">
          <a:xfrm>
            <a:off x="6215063" y="1100138"/>
            <a:ext cx="593725" cy="47148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3025" tIns="36512" rIns="73025" bIns="36512" anchor="ctr">
            <a:prstTxWarp prst="textNoShape">
              <a:avLst/>
            </a:prstTxWarp>
          </a:bodyPr>
          <a:lstStyle/>
          <a:p>
            <a:pPr defTabSz="585788" eaLnBrk="1" hangingPunct="1"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CPU</a:t>
            </a:r>
          </a:p>
        </p:txBody>
      </p:sp>
      <p:sp>
        <p:nvSpPr>
          <p:cNvPr id="1588252" name="Rectangle 28"/>
          <p:cNvSpPr>
            <a:spLocks noChangeArrowheads="1"/>
          </p:cNvSpPr>
          <p:nvPr/>
        </p:nvSpPr>
        <p:spPr bwMode="auto">
          <a:xfrm>
            <a:off x="6211888" y="1738313"/>
            <a:ext cx="592137" cy="3937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3025" tIns="36512" rIns="73025" bIns="36512" anchor="ctr">
            <a:prstTxWarp prst="textNoShape">
              <a:avLst/>
            </a:prstTxWarp>
          </a:bodyPr>
          <a:lstStyle/>
          <a:p>
            <a:pPr defTabSz="585788" eaLnBrk="1" hangingPunct="1"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L1 $</a:t>
            </a:r>
          </a:p>
        </p:txBody>
      </p:sp>
      <p:sp>
        <p:nvSpPr>
          <p:cNvPr id="1588253" name="Rectangle 29"/>
          <p:cNvSpPr>
            <a:spLocks noChangeArrowheads="1"/>
          </p:cNvSpPr>
          <p:nvPr/>
        </p:nvSpPr>
        <p:spPr bwMode="auto">
          <a:xfrm>
            <a:off x="6062663" y="2324100"/>
            <a:ext cx="925512" cy="614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3025" tIns="36512" rIns="73025" bIns="36512" anchor="ctr">
            <a:prstTxWarp prst="textNoShape">
              <a:avLst/>
            </a:prstTxWarp>
          </a:bodyPr>
          <a:lstStyle/>
          <a:p>
            <a:pPr defTabSz="585788" eaLnBrk="1" hangingPunct="1"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L2 $</a:t>
            </a:r>
          </a:p>
        </p:txBody>
      </p:sp>
      <p:sp>
        <p:nvSpPr>
          <p:cNvPr id="1588254" name="Line 30"/>
          <p:cNvSpPr>
            <a:spLocks noChangeShapeType="1"/>
          </p:cNvSpPr>
          <p:nvPr/>
        </p:nvSpPr>
        <p:spPr bwMode="auto">
          <a:xfrm>
            <a:off x="6518275" y="1587500"/>
            <a:ext cx="0" cy="128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88255" name="Line 31"/>
          <p:cNvSpPr>
            <a:spLocks noChangeShapeType="1"/>
          </p:cNvSpPr>
          <p:nvPr/>
        </p:nvSpPr>
        <p:spPr bwMode="auto">
          <a:xfrm>
            <a:off x="6515100" y="2163763"/>
            <a:ext cx="0" cy="128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88256" name="Line 32"/>
          <p:cNvSpPr>
            <a:spLocks noChangeShapeType="1"/>
          </p:cNvSpPr>
          <p:nvPr/>
        </p:nvSpPr>
        <p:spPr bwMode="auto">
          <a:xfrm>
            <a:off x="6511925" y="3308350"/>
            <a:ext cx="0" cy="128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88257" name="Rectangle 33"/>
          <p:cNvSpPr>
            <a:spLocks noChangeArrowheads="1"/>
          </p:cNvSpPr>
          <p:nvPr/>
        </p:nvSpPr>
        <p:spPr bwMode="auto">
          <a:xfrm>
            <a:off x="1884363" y="977900"/>
            <a:ext cx="919162" cy="1254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588258" name="Rectangle 34"/>
          <p:cNvSpPr>
            <a:spLocks noChangeArrowheads="1"/>
          </p:cNvSpPr>
          <p:nvPr/>
        </p:nvSpPr>
        <p:spPr bwMode="auto">
          <a:xfrm>
            <a:off x="3273425" y="976313"/>
            <a:ext cx="920750" cy="12525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588259" name="Rectangle 35"/>
          <p:cNvSpPr>
            <a:spLocks noChangeArrowheads="1"/>
          </p:cNvSpPr>
          <p:nvPr/>
        </p:nvSpPr>
        <p:spPr bwMode="auto">
          <a:xfrm>
            <a:off x="4664075" y="971550"/>
            <a:ext cx="919163" cy="1254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588260" name="Rectangle 36"/>
          <p:cNvSpPr>
            <a:spLocks noChangeArrowheads="1"/>
          </p:cNvSpPr>
          <p:nvPr/>
        </p:nvSpPr>
        <p:spPr bwMode="auto">
          <a:xfrm>
            <a:off x="6053138" y="968375"/>
            <a:ext cx="919162" cy="12525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60681910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2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Intervention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891021D-840E-FA4E-A150-1E3DB65F3400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590275" name="Rectangle 3"/>
          <p:cNvSpPr>
            <a:spLocks noChangeArrowheads="1"/>
          </p:cNvSpPr>
          <p:nvPr/>
        </p:nvSpPr>
        <p:spPr bwMode="auto">
          <a:xfrm>
            <a:off x="673100" y="3532188"/>
            <a:ext cx="8242300" cy="261353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When a read-miss for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 occurs in cache-2, </a:t>
            </a:r>
          </a:p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Cache-2 initiates a read request for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 on the bus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sz="20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 Cache-1 needs to supply &amp; change its state to shared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sz="20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 The memory may </a:t>
            </a:r>
            <a:r>
              <a:rPr lang="en-US" sz="24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respond</a:t>
            </a:r>
            <a:r>
              <a:rPr lang="en-US" sz="20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 to the request also!</a:t>
            </a:r>
            <a:endParaRPr lang="en-US" sz="2400" i="1" dirty="0">
              <a:solidFill>
                <a:srgbClr val="09213B"/>
              </a:solidFill>
              <a:latin typeface="Calibri"/>
              <a:ea typeface="ＭＳ Ｐゴシック"/>
              <a:cs typeface="Calibri"/>
            </a:endParaRPr>
          </a:p>
          <a:p>
            <a:pPr eaLnBrk="1" hangingPunct="1">
              <a:spcBef>
                <a:spcPct val="0"/>
              </a:spcBef>
            </a:pPr>
            <a:r>
              <a:rPr lang="en-US" sz="2400" i="1" dirty="0">
                <a:solidFill>
                  <a:srgbClr val="09213B"/>
                </a:solidFill>
                <a:latin typeface="Calibri"/>
                <a:ea typeface="ＭＳ Ｐゴシック"/>
                <a:cs typeface="Calibri"/>
              </a:rPr>
              <a:t>Does memory know it has stale data?</a:t>
            </a:r>
          </a:p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Cache-1 needs to </a:t>
            </a:r>
            <a:r>
              <a:rPr lang="en-US" sz="24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intervene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 through memory controller to supply correct data to cache-2</a:t>
            </a:r>
          </a:p>
        </p:txBody>
      </p:sp>
      <p:sp>
        <p:nvSpPr>
          <p:cNvPr id="1590276" name="Rectangle 4"/>
          <p:cNvSpPr>
            <a:spLocks noChangeArrowheads="1"/>
          </p:cNvSpPr>
          <p:nvPr/>
        </p:nvSpPr>
        <p:spPr bwMode="auto">
          <a:xfrm>
            <a:off x="3416300" y="1781175"/>
            <a:ext cx="115551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cache-1</a:t>
            </a:r>
          </a:p>
        </p:txBody>
      </p:sp>
      <p:sp>
        <p:nvSpPr>
          <p:cNvPr id="1590277" name="Rectangle 5"/>
          <p:cNvSpPr>
            <a:spLocks noChangeArrowheads="1"/>
          </p:cNvSpPr>
          <p:nvPr/>
        </p:nvSpPr>
        <p:spPr bwMode="auto">
          <a:xfrm>
            <a:off x="1423988" y="1701800"/>
            <a:ext cx="1943100" cy="5699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90278" name="Line 6"/>
          <p:cNvSpPr>
            <a:spLocks noChangeShapeType="1"/>
          </p:cNvSpPr>
          <p:nvPr/>
        </p:nvSpPr>
        <p:spPr bwMode="auto">
          <a:xfrm>
            <a:off x="2370138" y="1568450"/>
            <a:ext cx="0" cy="119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90279" name="Line 7"/>
          <p:cNvSpPr>
            <a:spLocks noChangeShapeType="1"/>
          </p:cNvSpPr>
          <p:nvPr/>
        </p:nvSpPr>
        <p:spPr bwMode="auto">
          <a:xfrm>
            <a:off x="1423988" y="1847850"/>
            <a:ext cx="1924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90280" name="Line 8"/>
          <p:cNvSpPr>
            <a:spLocks noChangeShapeType="1"/>
          </p:cNvSpPr>
          <p:nvPr/>
        </p:nvSpPr>
        <p:spPr bwMode="auto">
          <a:xfrm>
            <a:off x="1447800" y="2106613"/>
            <a:ext cx="1828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90281" name="Rectangle 9"/>
          <p:cNvSpPr>
            <a:spLocks noChangeArrowheads="1"/>
          </p:cNvSpPr>
          <p:nvPr/>
        </p:nvSpPr>
        <p:spPr bwMode="auto">
          <a:xfrm>
            <a:off x="1066800" y="1750700"/>
            <a:ext cx="1574050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A	200</a:t>
            </a:r>
          </a:p>
        </p:txBody>
      </p:sp>
      <p:sp>
        <p:nvSpPr>
          <p:cNvPr id="1590282" name="Rectangle 10"/>
          <p:cNvSpPr>
            <a:spLocks noChangeArrowheads="1"/>
          </p:cNvSpPr>
          <p:nvPr/>
        </p:nvSpPr>
        <p:spPr bwMode="auto">
          <a:xfrm>
            <a:off x="1339850" y="2411413"/>
            <a:ext cx="6203950" cy="269875"/>
          </a:xfrm>
          <a:prstGeom prst="rect">
            <a:avLst/>
          </a:prstGeom>
          <a:solidFill>
            <a:srgbClr val="FFFFFF"/>
          </a:solidFill>
          <a:ln w="19050" cmpd="sng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90283" name="Rectangle 11"/>
          <p:cNvSpPr>
            <a:spLocks noChangeArrowheads="1"/>
          </p:cNvSpPr>
          <p:nvPr/>
        </p:nvSpPr>
        <p:spPr bwMode="auto">
          <a:xfrm>
            <a:off x="3395663" y="2360613"/>
            <a:ext cx="2015427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CPU-Memory bus</a:t>
            </a:r>
          </a:p>
        </p:txBody>
      </p:sp>
      <p:sp>
        <p:nvSpPr>
          <p:cNvPr id="1590284" name="Rectangle 12"/>
          <p:cNvSpPr>
            <a:spLocks noChangeArrowheads="1"/>
          </p:cNvSpPr>
          <p:nvPr/>
        </p:nvSpPr>
        <p:spPr bwMode="auto">
          <a:xfrm>
            <a:off x="1531938" y="1168400"/>
            <a:ext cx="1587500" cy="3889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90285" name="Rectangle 13"/>
          <p:cNvSpPr>
            <a:spLocks noChangeArrowheads="1"/>
          </p:cNvSpPr>
          <p:nvPr/>
        </p:nvSpPr>
        <p:spPr bwMode="auto">
          <a:xfrm>
            <a:off x="1949450" y="1223963"/>
            <a:ext cx="82507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CPU-1</a:t>
            </a:r>
          </a:p>
        </p:txBody>
      </p:sp>
      <p:sp>
        <p:nvSpPr>
          <p:cNvPr id="1590286" name="Line 14"/>
          <p:cNvSpPr>
            <a:spLocks noChangeShapeType="1"/>
          </p:cNvSpPr>
          <p:nvPr/>
        </p:nvSpPr>
        <p:spPr bwMode="auto">
          <a:xfrm>
            <a:off x="2351088" y="2286000"/>
            <a:ext cx="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90287" name="Rectangle 15"/>
          <p:cNvSpPr>
            <a:spLocks noChangeArrowheads="1"/>
          </p:cNvSpPr>
          <p:nvPr/>
        </p:nvSpPr>
        <p:spPr bwMode="auto">
          <a:xfrm>
            <a:off x="5487988" y="1182688"/>
            <a:ext cx="1587500" cy="3905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90288" name="Rectangle 16"/>
          <p:cNvSpPr>
            <a:spLocks noChangeArrowheads="1"/>
          </p:cNvSpPr>
          <p:nvPr/>
        </p:nvSpPr>
        <p:spPr bwMode="auto">
          <a:xfrm>
            <a:off x="5867400" y="1238250"/>
            <a:ext cx="82507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CPU-2</a:t>
            </a:r>
          </a:p>
        </p:txBody>
      </p:sp>
      <p:sp>
        <p:nvSpPr>
          <p:cNvPr id="1590289" name="Line 17"/>
          <p:cNvSpPr>
            <a:spLocks noChangeShapeType="1"/>
          </p:cNvSpPr>
          <p:nvPr/>
        </p:nvSpPr>
        <p:spPr bwMode="auto">
          <a:xfrm>
            <a:off x="6421438" y="2306638"/>
            <a:ext cx="0" cy="841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90290" name="Rectangle 18"/>
          <p:cNvSpPr>
            <a:spLocks noChangeArrowheads="1"/>
          </p:cNvSpPr>
          <p:nvPr/>
        </p:nvSpPr>
        <p:spPr bwMode="auto">
          <a:xfrm>
            <a:off x="7454900" y="1811338"/>
            <a:ext cx="115551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cache-2</a:t>
            </a:r>
          </a:p>
        </p:txBody>
      </p:sp>
      <p:sp>
        <p:nvSpPr>
          <p:cNvPr id="1590291" name="Rectangle 19"/>
          <p:cNvSpPr>
            <a:spLocks noChangeArrowheads="1"/>
          </p:cNvSpPr>
          <p:nvPr/>
        </p:nvSpPr>
        <p:spPr bwMode="auto">
          <a:xfrm>
            <a:off x="5462588" y="1731963"/>
            <a:ext cx="1943100" cy="5699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90292" name="Line 20"/>
          <p:cNvSpPr>
            <a:spLocks noChangeShapeType="1"/>
          </p:cNvSpPr>
          <p:nvPr/>
        </p:nvSpPr>
        <p:spPr bwMode="auto">
          <a:xfrm>
            <a:off x="6408738" y="1597025"/>
            <a:ext cx="0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90293" name="Line 21"/>
          <p:cNvSpPr>
            <a:spLocks noChangeShapeType="1"/>
          </p:cNvSpPr>
          <p:nvPr/>
        </p:nvSpPr>
        <p:spPr bwMode="auto">
          <a:xfrm>
            <a:off x="5462588" y="1878013"/>
            <a:ext cx="1924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90294" name="Line 22"/>
          <p:cNvSpPr>
            <a:spLocks noChangeShapeType="1"/>
          </p:cNvSpPr>
          <p:nvPr/>
        </p:nvSpPr>
        <p:spPr bwMode="auto">
          <a:xfrm>
            <a:off x="5475288" y="2127250"/>
            <a:ext cx="1911350" cy="4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90295" name="Rectangle 23"/>
          <p:cNvSpPr>
            <a:spLocks noChangeArrowheads="1"/>
          </p:cNvSpPr>
          <p:nvPr/>
        </p:nvSpPr>
        <p:spPr bwMode="auto">
          <a:xfrm>
            <a:off x="5573713" y="2919413"/>
            <a:ext cx="2716640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memory (stale data)</a:t>
            </a:r>
          </a:p>
        </p:txBody>
      </p:sp>
      <p:sp>
        <p:nvSpPr>
          <p:cNvPr id="1590296" name="Rectangle 24"/>
          <p:cNvSpPr>
            <a:spLocks noChangeArrowheads="1"/>
          </p:cNvSpPr>
          <p:nvPr/>
        </p:nvSpPr>
        <p:spPr bwMode="auto">
          <a:xfrm>
            <a:off x="3543300" y="2840038"/>
            <a:ext cx="1943100" cy="5699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90297" name="Line 25"/>
          <p:cNvSpPr>
            <a:spLocks noChangeShapeType="1"/>
          </p:cNvSpPr>
          <p:nvPr/>
        </p:nvSpPr>
        <p:spPr bwMode="auto">
          <a:xfrm>
            <a:off x="4489450" y="2706688"/>
            <a:ext cx="0" cy="119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90298" name="Line 26"/>
          <p:cNvSpPr>
            <a:spLocks noChangeShapeType="1"/>
          </p:cNvSpPr>
          <p:nvPr/>
        </p:nvSpPr>
        <p:spPr bwMode="auto">
          <a:xfrm>
            <a:off x="3543300" y="2986088"/>
            <a:ext cx="1924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90299" name="Line 27"/>
          <p:cNvSpPr>
            <a:spLocks noChangeShapeType="1"/>
          </p:cNvSpPr>
          <p:nvPr/>
        </p:nvSpPr>
        <p:spPr bwMode="auto">
          <a:xfrm>
            <a:off x="3556000" y="3235325"/>
            <a:ext cx="1917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90300" name="Rectangle 28"/>
          <p:cNvSpPr>
            <a:spLocks noChangeArrowheads="1"/>
          </p:cNvSpPr>
          <p:nvPr/>
        </p:nvSpPr>
        <p:spPr bwMode="auto">
          <a:xfrm>
            <a:off x="3186113" y="2893700"/>
            <a:ext cx="1574050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A	100</a:t>
            </a:r>
          </a:p>
        </p:txBody>
      </p:sp>
    </p:spTree>
    <p:extLst>
      <p:ext uri="{BB962C8B-B14F-4D97-AF65-F5344CB8AC3E}">
        <p14:creationId xmlns:p14="http://schemas.microsoft.com/office/powerpoint/2010/main" val="4327012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3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False Sharing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31E8-4992-9148-BE7A-BEB6ECA9A0C0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srgbClr val="FBBA03"/>
              </a:solidFill>
            </a:endParaRPr>
          </a:p>
        </p:txBody>
      </p:sp>
      <p:sp>
        <p:nvSpPr>
          <p:cNvPr id="1592323" name="Rectangle 3"/>
          <p:cNvSpPr>
            <a:spLocks noChangeArrowheads="1"/>
          </p:cNvSpPr>
          <p:nvPr/>
        </p:nvSpPr>
        <p:spPr bwMode="auto">
          <a:xfrm>
            <a:off x="1747838" y="1690688"/>
            <a:ext cx="5551487" cy="276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92324" name="Rectangle 4"/>
          <p:cNvSpPr>
            <a:spLocks noChangeArrowheads="1"/>
          </p:cNvSpPr>
          <p:nvPr/>
        </p:nvSpPr>
        <p:spPr bwMode="auto">
          <a:xfrm>
            <a:off x="1736725" y="1639888"/>
            <a:ext cx="553494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state     line </a:t>
            </a:r>
            <a:r>
              <a:rPr lang="en-US" sz="2000" dirty="0" err="1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addr</a:t>
            </a:r>
            <a:r>
              <a:rPr lang="en-US" sz="20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   data0	data1        ...            </a:t>
            </a:r>
            <a:r>
              <a:rPr lang="en-US" sz="2000" dirty="0" err="1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dataN</a:t>
            </a:r>
            <a:endParaRPr lang="en-US" sz="2000" dirty="0">
              <a:solidFill>
                <a:srgbClr val="56127A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92325" name="Line 5"/>
          <p:cNvSpPr>
            <a:spLocks noChangeShapeType="1"/>
          </p:cNvSpPr>
          <p:nvPr/>
        </p:nvSpPr>
        <p:spPr bwMode="auto">
          <a:xfrm>
            <a:off x="2573338" y="1703388"/>
            <a:ext cx="0" cy="2619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92326" name="Line 6"/>
          <p:cNvSpPr>
            <a:spLocks noChangeShapeType="1"/>
          </p:cNvSpPr>
          <p:nvPr/>
        </p:nvSpPr>
        <p:spPr bwMode="auto">
          <a:xfrm>
            <a:off x="3692525" y="1697038"/>
            <a:ext cx="0" cy="2619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2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 </a:t>
            </a:r>
          </a:p>
        </p:txBody>
      </p:sp>
      <p:sp>
        <p:nvSpPr>
          <p:cNvPr id="1592327" name="Line 7"/>
          <p:cNvSpPr>
            <a:spLocks noChangeShapeType="1"/>
          </p:cNvSpPr>
          <p:nvPr/>
        </p:nvSpPr>
        <p:spPr bwMode="auto">
          <a:xfrm>
            <a:off x="4476750" y="1693863"/>
            <a:ext cx="0" cy="2619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92328" name="Line 8"/>
          <p:cNvSpPr>
            <a:spLocks noChangeShapeType="1"/>
          </p:cNvSpPr>
          <p:nvPr/>
        </p:nvSpPr>
        <p:spPr bwMode="auto">
          <a:xfrm>
            <a:off x="5322888" y="1701800"/>
            <a:ext cx="0" cy="2619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92329" name="Line 9"/>
          <p:cNvSpPr>
            <a:spLocks noChangeShapeType="1"/>
          </p:cNvSpPr>
          <p:nvPr/>
        </p:nvSpPr>
        <p:spPr bwMode="auto">
          <a:xfrm>
            <a:off x="6378575" y="1708150"/>
            <a:ext cx="0" cy="2619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92330" name="Rectangle 10"/>
          <p:cNvSpPr>
            <a:spLocks noChangeArrowheads="1"/>
          </p:cNvSpPr>
          <p:nvPr/>
        </p:nvSpPr>
        <p:spPr bwMode="auto">
          <a:xfrm>
            <a:off x="711200" y="2206625"/>
            <a:ext cx="7899400" cy="396775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A cache line contains more than one word</a:t>
            </a:r>
          </a:p>
          <a:p>
            <a:pPr eaLnBrk="1" hangingPunct="1">
              <a:spcBef>
                <a:spcPct val="0"/>
              </a:spcBef>
            </a:pPr>
            <a:endParaRPr lang="en-US" sz="28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  <a:p>
            <a:pPr eaLnBrk="1" hangingPunct="1">
              <a:spcBef>
                <a:spcPct val="0"/>
              </a:spcBef>
            </a:pPr>
            <a:r>
              <a:rPr lang="en-US" sz="2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Cache-coherence is done at the line-level and not word-level</a:t>
            </a:r>
          </a:p>
          <a:p>
            <a:pPr eaLnBrk="1" hangingPunct="1">
              <a:spcBef>
                <a:spcPct val="0"/>
              </a:spcBef>
            </a:pPr>
            <a:endParaRPr lang="en-US" sz="28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  <a:p>
            <a:pPr eaLnBrk="1" hangingPunct="1">
              <a:spcBef>
                <a:spcPct val="0"/>
              </a:spcBef>
            </a:pPr>
            <a:r>
              <a:rPr lang="en-US" sz="2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Suppose </a:t>
            </a:r>
            <a:r>
              <a:rPr lang="en-US" sz="28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M</a:t>
            </a:r>
            <a:r>
              <a:rPr lang="en-US" sz="2800" baseline="-250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 writes </a:t>
            </a:r>
            <a:r>
              <a:rPr lang="en-US" sz="2800" dirty="0" err="1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word</a:t>
            </a:r>
            <a:r>
              <a:rPr lang="en-US" sz="4000" baseline="-25000" dirty="0" err="1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i</a:t>
            </a:r>
            <a:r>
              <a:rPr lang="en-US" sz="28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and </a:t>
            </a:r>
            <a:r>
              <a:rPr lang="en-US" sz="28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M</a:t>
            </a:r>
            <a:r>
              <a:rPr lang="en-US" sz="2800" baseline="-250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 writes </a:t>
            </a:r>
            <a:r>
              <a:rPr lang="en-US" sz="2800" dirty="0" err="1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word</a:t>
            </a:r>
            <a:r>
              <a:rPr lang="en-US" sz="4000" baseline="-25000" dirty="0" err="1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k</a:t>
            </a:r>
            <a:r>
              <a:rPr lang="en-US" sz="2800" baseline="-250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and</a:t>
            </a:r>
          </a:p>
          <a:p>
            <a:pPr eaLnBrk="1" hangingPunct="1">
              <a:spcBef>
                <a:spcPct val="0"/>
              </a:spcBef>
            </a:pPr>
            <a:r>
              <a:rPr lang="en-US" sz="2800" dirty="0" err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i</a:t>
            </a:r>
            <a:r>
              <a:rPr lang="en-US" sz="2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 ≠ k but both words have the same line address.</a:t>
            </a:r>
          </a:p>
          <a:p>
            <a:pPr eaLnBrk="1" hangingPunct="1">
              <a:spcBef>
                <a:spcPct val="0"/>
              </a:spcBef>
            </a:pPr>
            <a:endParaRPr lang="en-US" sz="28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  <a:p>
            <a:pPr eaLnBrk="1" hangingPunct="1">
              <a:spcBef>
                <a:spcPct val="0"/>
              </a:spcBef>
            </a:pPr>
            <a:r>
              <a:rPr lang="en-US" sz="2800" i="1" dirty="0">
                <a:solidFill>
                  <a:srgbClr val="09213B"/>
                </a:solidFill>
                <a:latin typeface="Calibri"/>
                <a:ea typeface="ＭＳ Ｐゴシック"/>
                <a:cs typeface="Calibri"/>
              </a:rPr>
              <a:t>What can happen?</a:t>
            </a:r>
          </a:p>
        </p:txBody>
      </p:sp>
    </p:spTree>
    <p:extLst>
      <p:ext uri="{BB962C8B-B14F-4D97-AF65-F5344CB8AC3E}">
        <p14:creationId xmlns:p14="http://schemas.microsoft.com/office/powerpoint/2010/main" val="400690356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</a:t>
            </a:r>
            <a:br>
              <a:rPr lang="en-US" dirty="0"/>
            </a:br>
            <a:r>
              <a:rPr lang="en-US" dirty="0"/>
              <a:t>Symmetric Multiprocessors (SMPs)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Cache performance is combination of:</a:t>
            </a:r>
          </a:p>
          <a:p>
            <a:r>
              <a:rPr lang="en-US" sz="3200" dirty="0"/>
              <a:t>Uniprocessor cache miss traffic</a:t>
            </a:r>
          </a:p>
          <a:p>
            <a:r>
              <a:rPr lang="en-US" sz="3200" dirty="0"/>
              <a:t>Traffic caused by communication </a:t>
            </a:r>
          </a:p>
          <a:p>
            <a:pPr lvl="1"/>
            <a:r>
              <a:rPr lang="en-US" sz="2400" dirty="0"/>
              <a:t>Results in invalidations and subsequent cache misses</a:t>
            </a:r>
          </a:p>
          <a:p>
            <a:r>
              <a:rPr lang="en-US" sz="3200" dirty="0"/>
              <a:t>Coherence misses</a:t>
            </a:r>
          </a:p>
          <a:p>
            <a:pPr lvl="1"/>
            <a:r>
              <a:rPr lang="en-US" sz="2400" dirty="0"/>
              <a:t>Sometimes called a Communication miss</a:t>
            </a:r>
          </a:p>
          <a:p>
            <a:pPr lvl="1"/>
            <a:r>
              <a:rPr lang="en-US" sz="2400" dirty="0"/>
              <a:t>4th C of cache misses along with Compulsory, Capacity, &amp; Conflict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655E1-0784-1046-B36D-18C27B7D1076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148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Coherency Misses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True sharing misses arise from the communication of data through the cache coherence mechanism</a:t>
            </a:r>
          </a:p>
          <a:p>
            <a:pPr lvl="1"/>
            <a:r>
              <a:rPr lang="en-US" sz="2000" dirty="0"/>
              <a:t>Invalidates due to 1st write to shared line</a:t>
            </a:r>
          </a:p>
          <a:p>
            <a:pPr lvl="1"/>
            <a:r>
              <a:rPr lang="en-US" sz="2000" dirty="0"/>
              <a:t>Reads by another CPU of modified line in different cache</a:t>
            </a:r>
          </a:p>
          <a:p>
            <a:pPr lvl="1"/>
            <a:r>
              <a:rPr lang="en-US" sz="2000" dirty="0"/>
              <a:t>Miss would still occur if line size were 1 word</a:t>
            </a:r>
          </a:p>
          <a:p>
            <a:r>
              <a:rPr lang="en-US" sz="2800" dirty="0"/>
              <a:t>False sharing misses when a line is invalidated because some word in the line, other than the one being read, is written into</a:t>
            </a:r>
          </a:p>
          <a:p>
            <a:pPr lvl="1"/>
            <a:r>
              <a:rPr lang="en-US" sz="2000" dirty="0"/>
              <a:t>Invalidation does not cause a new value to be communicated, but only causes an extra cache miss</a:t>
            </a:r>
          </a:p>
          <a:p>
            <a:pPr lvl="1"/>
            <a:r>
              <a:rPr lang="en-US" sz="2000" dirty="0"/>
              <a:t>Line is shared, but no word in line is actually shared</a:t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dirty="0">
                <a:sym typeface="Symbol" charset="2"/>
              </a:rPr>
              <a:t></a:t>
            </a:r>
            <a:r>
              <a:rPr lang="en-US" sz="2000" dirty="0"/>
              <a:t> miss would not occur if line size were 1 word</a:t>
            </a:r>
          </a:p>
          <a:p>
            <a:pPr lvl="1"/>
            <a:endParaRPr lang="en-US" sz="2000" dirty="0"/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4DCD-8B30-444E-96E7-CCD59BC6B858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803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True v. False Sharing v. Hit?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C0D2-CD3D-314C-8F22-E87BE5BE5F8B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612803" name="Group 3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881024215"/>
              </p:ext>
            </p:extLst>
          </p:nvPr>
        </p:nvGraphicFramePr>
        <p:xfrm>
          <a:off x="228600" y="2438400"/>
          <a:ext cx="8534400" cy="32766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Time</a:t>
                      </a:r>
                    </a:p>
                  </a:txBody>
                  <a:tcPr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P1</a:t>
                      </a:r>
                    </a:p>
                  </a:txBody>
                  <a:tcPr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P2</a:t>
                      </a:r>
                    </a:p>
                  </a:txBody>
                  <a:tcPr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True, False, Hit? Why?</a:t>
                      </a:r>
                    </a:p>
                  </a:txBody>
                  <a:tcPr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Write x1</a:t>
                      </a:r>
                    </a:p>
                  </a:txBody>
                  <a:tcPr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Read x2</a:t>
                      </a:r>
                    </a:p>
                  </a:txBody>
                  <a:tcPr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Write x1</a:t>
                      </a:r>
                    </a:p>
                  </a:txBody>
                  <a:tcPr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Write x2</a:t>
                      </a:r>
                    </a:p>
                  </a:txBody>
                  <a:tcPr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Read x2</a:t>
                      </a:r>
                    </a:p>
                  </a:txBody>
                  <a:tcPr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667" name="Text Box 40"/>
          <p:cNvSpPr txBox="1">
            <a:spLocks noChangeArrowheads="1"/>
          </p:cNvSpPr>
          <p:nvPr/>
        </p:nvSpPr>
        <p:spPr bwMode="auto">
          <a:xfrm>
            <a:off x="1273175" y="811937"/>
            <a:ext cx="6858000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 MSI protocol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 Assume x1 and x2 in same cache line. </a:t>
            </a:r>
            <a:br>
              <a:rPr lang="en-US" sz="2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  P1 and P2 both read x1 and x2 before.</a:t>
            </a:r>
          </a:p>
        </p:txBody>
      </p:sp>
      <p:sp>
        <p:nvSpPr>
          <p:cNvPr id="26668" name="Text Box 41"/>
          <p:cNvSpPr txBox="1">
            <a:spLocks noChangeArrowheads="1"/>
          </p:cNvSpPr>
          <p:nvPr/>
        </p:nvSpPr>
        <p:spPr bwMode="auto">
          <a:xfrm>
            <a:off x="4343400" y="2971800"/>
            <a:ext cx="3897071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bIns="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 dirty="0">
                <a:solidFill>
                  <a:srgbClr val="244A58"/>
                </a:solidFill>
                <a:latin typeface="Calibri"/>
                <a:ea typeface="ＭＳ Ｐゴシック"/>
                <a:cs typeface="Calibri"/>
              </a:rPr>
              <a:t>True miss; invalidate x1 in P2</a:t>
            </a:r>
          </a:p>
        </p:txBody>
      </p:sp>
      <p:sp>
        <p:nvSpPr>
          <p:cNvPr id="26669" name="Text Box 42"/>
          <p:cNvSpPr txBox="1">
            <a:spLocks noChangeArrowheads="1"/>
          </p:cNvSpPr>
          <p:nvPr/>
        </p:nvSpPr>
        <p:spPr bwMode="auto">
          <a:xfrm>
            <a:off x="4343400" y="3581400"/>
            <a:ext cx="397416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bIns="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False miss; x1 irrelevant to P2</a:t>
            </a:r>
          </a:p>
        </p:txBody>
      </p:sp>
      <p:sp>
        <p:nvSpPr>
          <p:cNvPr id="26670" name="Text Box 43"/>
          <p:cNvSpPr txBox="1">
            <a:spLocks noChangeArrowheads="1"/>
          </p:cNvSpPr>
          <p:nvPr/>
        </p:nvSpPr>
        <p:spPr bwMode="auto">
          <a:xfrm>
            <a:off x="4343400" y="4114800"/>
            <a:ext cx="397416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bIns="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False miss; x1 irrelevant to P2</a:t>
            </a:r>
          </a:p>
        </p:txBody>
      </p:sp>
      <p:sp>
        <p:nvSpPr>
          <p:cNvPr id="26671" name="Text Box 44"/>
          <p:cNvSpPr txBox="1">
            <a:spLocks noChangeArrowheads="1"/>
          </p:cNvSpPr>
          <p:nvPr/>
        </p:nvSpPr>
        <p:spPr bwMode="auto">
          <a:xfrm>
            <a:off x="4343400" y="4648200"/>
            <a:ext cx="3659626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bIns="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 dirty="0">
                <a:solidFill>
                  <a:srgbClr val="008000"/>
                </a:solidFill>
                <a:latin typeface="Calibri"/>
                <a:ea typeface="ＭＳ Ｐゴシック"/>
                <a:cs typeface="Calibri"/>
              </a:rPr>
              <a:t>True miss; x2 not writeable</a:t>
            </a:r>
          </a:p>
        </p:txBody>
      </p:sp>
      <p:sp>
        <p:nvSpPr>
          <p:cNvPr id="26672" name="Text Box 45"/>
          <p:cNvSpPr txBox="1">
            <a:spLocks noChangeArrowheads="1"/>
          </p:cNvSpPr>
          <p:nvPr/>
        </p:nvSpPr>
        <p:spPr bwMode="auto">
          <a:xfrm>
            <a:off x="4343400" y="5181600"/>
            <a:ext cx="345421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bIns="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 dirty="0">
                <a:solidFill>
                  <a:srgbClr val="244A58"/>
                </a:solidFill>
                <a:latin typeface="Calibri"/>
                <a:ea typeface="ＭＳ Ｐゴシック"/>
                <a:cs typeface="Calibri"/>
              </a:rPr>
              <a:t>True miss; x2 invalid in P1</a:t>
            </a:r>
          </a:p>
        </p:txBody>
      </p:sp>
    </p:spTree>
    <p:extLst>
      <p:ext uri="{BB962C8B-B14F-4D97-AF65-F5344CB8AC3E}">
        <p14:creationId xmlns:p14="http://schemas.microsoft.com/office/powerpoint/2010/main" val="192956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68" grpId="0"/>
      <p:bldP spid="26669" grpId="0"/>
      <p:bldP spid="26670" grpId="0"/>
      <p:bldP spid="26671" grpId="0"/>
      <p:bldP spid="2667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8001000" cy="736600"/>
          </a:xfrm>
        </p:spPr>
        <p:txBody>
          <a:bodyPr/>
          <a:lstStyle/>
          <a:p>
            <a:r>
              <a:rPr lang="en-US" sz="2800" dirty="0"/>
              <a:t>MP Performance 4-Processor Commercial Workload:</a:t>
            </a:r>
            <a:br>
              <a:rPr lang="en-US" sz="2800" dirty="0"/>
            </a:br>
            <a:r>
              <a:rPr lang="en-US" sz="2800" dirty="0"/>
              <a:t>OLTP, Decision Support (Database), Search Engine</a:t>
            </a:r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5C06-E9A3-654D-A43E-668FAEF233E7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283200"/>
              </p:ext>
            </p:extLst>
          </p:nvPr>
        </p:nvGraphicFramePr>
        <p:xfrm>
          <a:off x="2514600" y="1271587"/>
          <a:ext cx="7848600" cy="5366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Worksheet" r:id="rId4" imgW="8674100" imgH="5930900" progId="Excel.Sheet.8">
                  <p:embed/>
                </p:oleObj>
              </mc:Choice>
              <mc:Fallback>
                <p:oleObj name="Worksheet" r:id="rId4" imgW="8674100" imgH="59309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71587"/>
                        <a:ext cx="7848600" cy="53667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Text Box 4"/>
          <p:cNvSpPr txBox="1">
            <a:spLocks noChangeArrowheads="1"/>
          </p:cNvSpPr>
          <p:nvPr/>
        </p:nvSpPr>
        <p:spPr bwMode="auto">
          <a:xfrm>
            <a:off x="517525" y="1838325"/>
            <a:ext cx="1841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bIns="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28680" name="Text Box 5"/>
          <p:cNvSpPr txBox="1">
            <a:spLocks noChangeArrowheads="1"/>
          </p:cNvSpPr>
          <p:nvPr/>
        </p:nvSpPr>
        <p:spPr bwMode="auto">
          <a:xfrm>
            <a:off x="0" y="1447800"/>
            <a:ext cx="2835275" cy="533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bIns="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Uniprocessor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 cache misses</a:t>
            </a:r>
            <a:b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improve with</a:t>
            </a:r>
            <a:b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cache size increase 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(Instruction, Capacity/Conflict, Compulsory)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US" sz="24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 True sharing and false sharing unchanged going from 1 </a:t>
            </a:r>
            <a:r>
              <a:rPr lang="en-US" sz="2400" dirty="0" err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MiB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 to 8 </a:t>
            </a:r>
            <a:r>
              <a:rPr lang="en-US" sz="2400" dirty="0" err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MiB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(L3 cache)</a:t>
            </a:r>
            <a:b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</a:br>
            <a:endParaRPr lang="en-US" sz="20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  <a:p>
            <a:pPr eaLnBrk="1" hangingPunct="1">
              <a:spcBef>
                <a:spcPct val="0"/>
              </a:spcBef>
            </a:pPr>
            <a:endParaRPr lang="en-US" sz="24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538666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8077200" cy="736600"/>
          </a:xfrm>
        </p:spPr>
        <p:txBody>
          <a:bodyPr/>
          <a:lstStyle/>
          <a:p>
            <a:r>
              <a:rPr lang="en-US" sz="2800" dirty="0"/>
              <a:t>MP Performance 2MiB Cache Commercial Workload:</a:t>
            </a:r>
            <a:br>
              <a:rPr lang="en-US" sz="2800" dirty="0"/>
            </a:br>
            <a:r>
              <a:rPr lang="en-US" sz="2800" dirty="0"/>
              <a:t>OLTP, Decision Support (Database), Search Engine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BEE5-6E72-DE4E-9BC6-55B373B537C0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30722" name="Object 2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67567838"/>
              </p:ext>
            </p:extLst>
          </p:nvPr>
        </p:nvGraphicFramePr>
        <p:xfrm>
          <a:off x="2152650" y="1066800"/>
          <a:ext cx="8134350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Worksheet" r:id="rId4" imgW="8674100" imgH="5930900" progId="Excel.Sheet.8">
                  <p:embed/>
                </p:oleObj>
              </mc:Choice>
              <mc:Fallback>
                <p:oleObj name="Worksheet" r:id="rId4" imgW="8674100" imgH="59309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1066800"/>
                        <a:ext cx="8134350" cy="556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Text Box 3"/>
          <p:cNvSpPr txBox="1">
            <a:spLocks noChangeArrowheads="1"/>
          </p:cNvSpPr>
          <p:nvPr/>
        </p:nvSpPr>
        <p:spPr bwMode="auto">
          <a:xfrm>
            <a:off x="517525" y="1709738"/>
            <a:ext cx="1841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bIns="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30728" name="Text Box 4"/>
          <p:cNvSpPr txBox="1">
            <a:spLocks noChangeArrowheads="1"/>
          </p:cNvSpPr>
          <p:nvPr/>
        </p:nvSpPr>
        <p:spPr bwMode="auto">
          <a:xfrm>
            <a:off x="13085" y="2057400"/>
            <a:ext cx="2286000" cy="15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bIns="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 True sharing,</a:t>
            </a:r>
            <a:b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false sharing increase going from 1 to 8 CPUs</a:t>
            </a:r>
            <a:endParaRPr lang="en-US" sz="28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698741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 in Lecture 17</a:t>
            </a:r>
          </a:p>
        </p:txBody>
      </p:sp>
      <p:sp>
        <p:nvSpPr>
          <p:cNvPr id="879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RISC-V Standard Vectors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343A-8D84-C940-A55B-E75DDCD6568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073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CS152 Administrivia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PS4 and Lab 3 due today</a:t>
            </a:r>
          </a:p>
          <a:p>
            <a:r>
              <a:rPr lang="en-US" dirty="0"/>
              <a:t>Lab 4 due Monday April 19</a:t>
            </a:r>
          </a:p>
          <a:p>
            <a:r>
              <a:rPr lang="en-US" dirty="0"/>
              <a:t>Midterm 2 Wednesday April 14</a:t>
            </a:r>
          </a:p>
          <a:p>
            <a:pPr lvl="1"/>
            <a:r>
              <a:rPr lang="en-US" dirty="0"/>
              <a:t>covers lectures 10-17, plus associated problem sets, labs, and readings</a:t>
            </a:r>
          </a:p>
          <a:p>
            <a:pPr lvl="1"/>
            <a:r>
              <a:rPr lang="en-US" dirty="0"/>
              <a:t>updated Zoom proctoring procedure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D4F1-ACE6-1045-95DB-F7171134E652}" type="slidenum">
              <a:rPr lang="en-US"/>
              <a:pPr/>
              <a:t>20</a:t>
            </a:fld>
            <a:endParaRPr lang="en-US" b="0" dirty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011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CS252 </a:t>
            </a:r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98500" y="1066800"/>
            <a:ext cx="7912100" cy="5054600"/>
          </a:xfrm>
        </p:spPr>
        <p:txBody>
          <a:bodyPr/>
          <a:lstStyle/>
          <a:p>
            <a:r>
              <a:rPr lang="en-US" dirty="0"/>
              <a:t>This week’s readings Cray-1 and VLIW machines</a:t>
            </a:r>
          </a:p>
          <a:p>
            <a:r>
              <a:rPr lang="en-US" dirty="0"/>
              <a:t>Thursday April 15</a:t>
            </a:r>
            <a:r>
              <a:rPr lang="en-US" baseline="30000" dirty="0"/>
              <a:t>th</a:t>
            </a:r>
            <a:r>
              <a:rPr lang="en-US" dirty="0"/>
              <a:t> Project Checkpoint</a:t>
            </a:r>
          </a:p>
          <a:p>
            <a:pPr lvl="1"/>
            <a:r>
              <a:rPr lang="en-US" dirty="0"/>
              <a:t>Schedule 10-minute individual group zoom calls during discussion period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739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Snoopy/Broadcast Coherence</a:t>
            </a:r>
            <a:endParaRPr lang="en-US" dirty="0"/>
          </a:p>
        </p:txBody>
      </p:sp>
      <p:sp>
        <p:nvSpPr>
          <p:cNvPr id="3482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534400" cy="5283200"/>
          </a:xfrm>
        </p:spPr>
        <p:txBody>
          <a:bodyPr/>
          <a:lstStyle/>
          <a:p>
            <a:r>
              <a:rPr lang="en-US" sz="2400" dirty="0"/>
              <a:t>When any processor gets a miss, must probe every other cache</a:t>
            </a:r>
          </a:p>
          <a:p>
            <a:r>
              <a:rPr lang="en-US" sz="2400" dirty="0"/>
              <a:t>Scaling up to more processors limited by:</a:t>
            </a:r>
          </a:p>
          <a:p>
            <a:pPr lvl="1"/>
            <a:r>
              <a:rPr lang="en-US" sz="2000" dirty="0"/>
              <a:t>Communication bandwidth over bus</a:t>
            </a:r>
          </a:p>
          <a:p>
            <a:pPr lvl="1"/>
            <a:r>
              <a:rPr lang="en-US" sz="2000" dirty="0"/>
              <a:t>Snoop bandwidth into tags</a:t>
            </a:r>
          </a:p>
          <a:p>
            <a:r>
              <a:rPr lang="en-US" sz="2400" dirty="0"/>
              <a:t>Can improve bandwidth by using multiple interleaved buses with interleaved tag banks</a:t>
            </a:r>
          </a:p>
          <a:p>
            <a:pPr lvl="1"/>
            <a:r>
              <a:rPr lang="en-US" sz="2000" dirty="0" err="1"/>
              <a:t>E.g</a:t>
            </a:r>
            <a:r>
              <a:rPr lang="en-US" sz="2000" dirty="0"/>
              <a:t>, two bits of address pick which of four buses and four tag banks to use – (e.g., bits 7:6 of address pick bus/tag bank, bits 5:0 pick byte in 64-byte line)</a:t>
            </a:r>
          </a:p>
          <a:p>
            <a:r>
              <a:rPr lang="en-US" sz="2400" dirty="0"/>
              <a:t>Buses don’t scale to large number of connections, so can use point-to-point network for larger number of nodes, but then limited by tag bandwidth when broadcasting snoop requests.</a:t>
            </a:r>
          </a:p>
          <a:p>
            <a:r>
              <a:rPr lang="en-US" sz="2400" b="1" dirty="0"/>
              <a:t>Insight</a:t>
            </a:r>
            <a:r>
              <a:rPr lang="en-US" sz="2400" dirty="0"/>
              <a:t>: Most snoops fail to find a match!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4CC4-1A31-7142-A572-CECD5A6E5CA4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8536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Scalable Approach: Directories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 Every memory line has associated directory information</a:t>
            </a:r>
          </a:p>
          <a:p>
            <a:pPr lvl="1"/>
            <a:r>
              <a:rPr lang="en-US" sz="2000" dirty="0"/>
              <a:t>keeps track of copies of cached lines and their states</a:t>
            </a:r>
          </a:p>
          <a:p>
            <a:pPr lvl="1"/>
            <a:r>
              <a:rPr lang="en-US" sz="2000" dirty="0"/>
              <a:t>on a miss, find directory entry, look it up, and communicate only with the nodes that have copies if necessary</a:t>
            </a:r>
          </a:p>
          <a:p>
            <a:pPr lvl="1"/>
            <a:r>
              <a:rPr lang="en-US" sz="2000" dirty="0"/>
              <a:t>in scalable networks, communication with directory and copies is through network transactions</a:t>
            </a:r>
          </a:p>
          <a:p>
            <a:r>
              <a:rPr lang="en-US" sz="2800" dirty="0"/>
              <a:t>Many alternatives for organizing directory information</a:t>
            </a:r>
          </a:p>
          <a:p>
            <a:pPr marL="0" indent="0">
              <a:buNone/>
            </a:pPr>
            <a:endParaRPr lang="en-US" sz="2800" i="1" dirty="0"/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29D2-18E4-6043-9442-8B5087576A89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06299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Directory Cache Protocol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FA6FE3-352D-7A47-A1D7-C13F7CC4E9FE}" type="slidenum">
              <a:rPr lang="en-US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4301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5800" y="5715000"/>
            <a:ext cx="8458200" cy="7620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Assumptions: Reliable network, FIFO message delivery between any given source-destination pair</a:t>
            </a:r>
          </a:p>
        </p:txBody>
      </p:sp>
      <p:grpSp>
        <p:nvGrpSpPr>
          <p:cNvPr id="43015" name="Group 85"/>
          <p:cNvGrpSpPr>
            <a:grpSpLocks/>
          </p:cNvGrpSpPr>
          <p:nvPr/>
        </p:nvGrpSpPr>
        <p:grpSpPr bwMode="auto">
          <a:xfrm>
            <a:off x="533400" y="1066800"/>
            <a:ext cx="838200" cy="2209800"/>
            <a:chOff x="864" y="816"/>
            <a:chExt cx="528" cy="1392"/>
          </a:xfrm>
        </p:grpSpPr>
        <p:sp>
          <p:nvSpPr>
            <p:cNvPr id="43268" name="Rectangle 4"/>
            <p:cNvSpPr>
              <a:spLocks noChangeArrowheads="1"/>
            </p:cNvSpPr>
            <p:nvPr/>
          </p:nvSpPr>
          <p:spPr bwMode="auto">
            <a:xfrm>
              <a:off x="864" y="816"/>
              <a:ext cx="528" cy="28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CPU</a:t>
              </a:r>
            </a:p>
          </p:txBody>
        </p:sp>
        <p:grpSp>
          <p:nvGrpSpPr>
            <p:cNvPr id="43269" name="Group 20"/>
            <p:cNvGrpSpPr>
              <a:grpSpLocks/>
            </p:cNvGrpSpPr>
            <p:nvPr/>
          </p:nvGrpSpPr>
          <p:grpSpPr bwMode="auto">
            <a:xfrm>
              <a:off x="912" y="1104"/>
              <a:ext cx="192" cy="432"/>
              <a:chOff x="1008" y="1536"/>
              <a:chExt cx="192" cy="432"/>
            </a:xfrm>
          </p:grpSpPr>
          <p:grpSp>
            <p:nvGrpSpPr>
              <p:cNvPr id="43295" name="Group 12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298" name="Rectangle 7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299" name="Rectangle 8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300" name="Rectangle 9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301" name="Freeform 11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43296" name="Line 18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3297" name="Line 19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  <p:grpSp>
          <p:nvGrpSpPr>
            <p:cNvPr id="43270" name="Group 21"/>
            <p:cNvGrpSpPr>
              <a:grpSpLocks/>
            </p:cNvGrpSpPr>
            <p:nvPr/>
          </p:nvGrpSpPr>
          <p:grpSpPr bwMode="auto">
            <a:xfrm flipV="1">
              <a:off x="1152" y="1104"/>
              <a:ext cx="192" cy="432"/>
              <a:chOff x="1008" y="1536"/>
              <a:chExt cx="192" cy="432"/>
            </a:xfrm>
          </p:grpSpPr>
          <p:grpSp>
            <p:nvGrpSpPr>
              <p:cNvPr id="43288" name="Group 22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291" name="Rectangle 23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292" name="Rectangle 24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293" name="Rectangle 25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294" name="Freeform 26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43289" name="Line 27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3290" name="Line 28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43271" name="Rectangle 29"/>
            <p:cNvSpPr>
              <a:spLocks noChangeArrowheads="1"/>
            </p:cNvSpPr>
            <p:nvPr/>
          </p:nvSpPr>
          <p:spPr bwMode="auto">
            <a:xfrm>
              <a:off x="864" y="1536"/>
              <a:ext cx="528" cy="24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Cache</a:t>
              </a:r>
            </a:p>
          </p:txBody>
        </p:sp>
        <p:grpSp>
          <p:nvGrpSpPr>
            <p:cNvPr id="43272" name="Group 30"/>
            <p:cNvGrpSpPr>
              <a:grpSpLocks/>
            </p:cNvGrpSpPr>
            <p:nvPr/>
          </p:nvGrpSpPr>
          <p:grpSpPr bwMode="auto">
            <a:xfrm flipV="1">
              <a:off x="1152" y="1776"/>
              <a:ext cx="192" cy="432"/>
              <a:chOff x="1008" y="1536"/>
              <a:chExt cx="192" cy="432"/>
            </a:xfrm>
          </p:grpSpPr>
          <p:grpSp>
            <p:nvGrpSpPr>
              <p:cNvPr id="43281" name="Group 31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284" name="Rectangle 32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285" name="Rectangle 33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286" name="Rectangle 34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287" name="Freeform 35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43282" name="Line 36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3283" name="Line 37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  <p:grpSp>
          <p:nvGrpSpPr>
            <p:cNvPr id="43273" name="Group 38"/>
            <p:cNvGrpSpPr>
              <a:grpSpLocks/>
            </p:cNvGrpSpPr>
            <p:nvPr/>
          </p:nvGrpSpPr>
          <p:grpSpPr bwMode="auto">
            <a:xfrm>
              <a:off x="912" y="1776"/>
              <a:ext cx="192" cy="432"/>
              <a:chOff x="1008" y="1536"/>
              <a:chExt cx="192" cy="432"/>
            </a:xfrm>
          </p:grpSpPr>
          <p:grpSp>
            <p:nvGrpSpPr>
              <p:cNvPr id="43274" name="Group 39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277" name="Rectangle 40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278" name="Rectangle 41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279" name="Rectangle 42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280" name="Freeform 43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43275" name="Line 44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3276" name="Line 45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</p:grpSp>
      <p:sp>
        <p:nvSpPr>
          <p:cNvPr id="43016" name="Rectangle 46"/>
          <p:cNvSpPr>
            <a:spLocks noChangeArrowheads="1"/>
          </p:cNvSpPr>
          <p:nvPr/>
        </p:nvSpPr>
        <p:spPr bwMode="auto">
          <a:xfrm>
            <a:off x="228600" y="3276600"/>
            <a:ext cx="64770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a typeface="ＭＳ Ｐゴシック"/>
                <a:cs typeface="ＭＳ Ｐゴシック"/>
              </a:rPr>
              <a:t>Interconnection Network</a:t>
            </a:r>
          </a:p>
        </p:txBody>
      </p:sp>
      <p:grpSp>
        <p:nvGrpSpPr>
          <p:cNvPr id="43017" name="Group 65"/>
          <p:cNvGrpSpPr>
            <a:grpSpLocks/>
          </p:cNvGrpSpPr>
          <p:nvPr/>
        </p:nvGrpSpPr>
        <p:grpSpPr bwMode="auto">
          <a:xfrm>
            <a:off x="228600" y="3733800"/>
            <a:ext cx="1371600" cy="1828800"/>
            <a:chOff x="1680" y="2496"/>
            <a:chExt cx="864" cy="1152"/>
          </a:xfrm>
        </p:grpSpPr>
        <p:grpSp>
          <p:nvGrpSpPr>
            <p:cNvPr id="43250" name="Group 47"/>
            <p:cNvGrpSpPr>
              <a:grpSpLocks/>
            </p:cNvGrpSpPr>
            <p:nvPr/>
          </p:nvGrpSpPr>
          <p:grpSpPr bwMode="auto">
            <a:xfrm>
              <a:off x="1872" y="2496"/>
              <a:ext cx="192" cy="432"/>
              <a:chOff x="1008" y="1536"/>
              <a:chExt cx="192" cy="432"/>
            </a:xfrm>
          </p:grpSpPr>
          <p:grpSp>
            <p:nvGrpSpPr>
              <p:cNvPr id="43261" name="Group 48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264" name="Rectangle 49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265" name="Rectangle 50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266" name="Rectangle 51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267" name="Freeform 52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43262" name="Line 53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3263" name="Line 54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  <p:grpSp>
          <p:nvGrpSpPr>
            <p:cNvPr id="43251" name="Group 55"/>
            <p:cNvGrpSpPr>
              <a:grpSpLocks/>
            </p:cNvGrpSpPr>
            <p:nvPr/>
          </p:nvGrpSpPr>
          <p:grpSpPr bwMode="auto">
            <a:xfrm flipV="1">
              <a:off x="2112" y="2496"/>
              <a:ext cx="192" cy="432"/>
              <a:chOff x="1008" y="1536"/>
              <a:chExt cx="192" cy="432"/>
            </a:xfrm>
          </p:grpSpPr>
          <p:grpSp>
            <p:nvGrpSpPr>
              <p:cNvPr id="43254" name="Group 56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257" name="Rectangle 57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258" name="Rectangle 58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259" name="Rectangle 59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260" name="Freeform 60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43255" name="Line 61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3256" name="Line 62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43252" name="Rectangle 63"/>
            <p:cNvSpPr>
              <a:spLocks noChangeArrowheads="1"/>
            </p:cNvSpPr>
            <p:nvPr/>
          </p:nvSpPr>
          <p:spPr bwMode="auto">
            <a:xfrm>
              <a:off x="1680" y="2928"/>
              <a:ext cx="864" cy="28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Directory Controller</a:t>
              </a:r>
            </a:p>
          </p:txBody>
        </p:sp>
        <p:sp>
          <p:nvSpPr>
            <p:cNvPr id="43253" name="Rectangle 64"/>
            <p:cNvSpPr>
              <a:spLocks noChangeArrowheads="1"/>
            </p:cNvSpPr>
            <p:nvPr/>
          </p:nvSpPr>
          <p:spPr bwMode="auto">
            <a:xfrm>
              <a:off x="1680" y="3216"/>
              <a:ext cx="864" cy="432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DRAM Bank</a:t>
              </a:r>
            </a:p>
          </p:txBody>
        </p:sp>
      </p:grpSp>
      <p:grpSp>
        <p:nvGrpSpPr>
          <p:cNvPr id="43018" name="Group 66"/>
          <p:cNvGrpSpPr>
            <a:grpSpLocks/>
          </p:cNvGrpSpPr>
          <p:nvPr/>
        </p:nvGrpSpPr>
        <p:grpSpPr bwMode="auto">
          <a:xfrm>
            <a:off x="5257800" y="3733800"/>
            <a:ext cx="1371600" cy="1828800"/>
            <a:chOff x="1680" y="2496"/>
            <a:chExt cx="864" cy="1152"/>
          </a:xfrm>
        </p:grpSpPr>
        <p:grpSp>
          <p:nvGrpSpPr>
            <p:cNvPr id="43232" name="Group 67"/>
            <p:cNvGrpSpPr>
              <a:grpSpLocks/>
            </p:cNvGrpSpPr>
            <p:nvPr/>
          </p:nvGrpSpPr>
          <p:grpSpPr bwMode="auto">
            <a:xfrm>
              <a:off x="1872" y="2496"/>
              <a:ext cx="192" cy="432"/>
              <a:chOff x="1008" y="1536"/>
              <a:chExt cx="192" cy="432"/>
            </a:xfrm>
          </p:grpSpPr>
          <p:grpSp>
            <p:nvGrpSpPr>
              <p:cNvPr id="43243" name="Group 68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246" name="Rectangle 69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247" name="Rectangle 70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248" name="Rectangle 71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249" name="Freeform 72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43244" name="Line 73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3245" name="Line 74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  <p:grpSp>
          <p:nvGrpSpPr>
            <p:cNvPr id="43233" name="Group 75"/>
            <p:cNvGrpSpPr>
              <a:grpSpLocks/>
            </p:cNvGrpSpPr>
            <p:nvPr/>
          </p:nvGrpSpPr>
          <p:grpSpPr bwMode="auto">
            <a:xfrm flipV="1">
              <a:off x="2112" y="2496"/>
              <a:ext cx="192" cy="432"/>
              <a:chOff x="1008" y="1536"/>
              <a:chExt cx="192" cy="432"/>
            </a:xfrm>
          </p:grpSpPr>
          <p:grpSp>
            <p:nvGrpSpPr>
              <p:cNvPr id="43236" name="Group 76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239" name="Rectangle 77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240" name="Rectangle 78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241" name="Rectangle 79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242" name="Freeform 80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43237" name="Line 81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3238" name="Line 82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43234" name="Rectangle 83"/>
            <p:cNvSpPr>
              <a:spLocks noChangeArrowheads="1"/>
            </p:cNvSpPr>
            <p:nvPr/>
          </p:nvSpPr>
          <p:spPr bwMode="auto">
            <a:xfrm>
              <a:off x="1680" y="2928"/>
              <a:ext cx="864" cy="28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Directory Controller</a:t>
              </a:r>
            </a:p>
          </p:txBody>
        </p:sp>
        <p:sp>
          <p:nvSpPr>
            <p:cNvPr id="43235" name="Rectangle 84"/>
            <p:cNvSpPr>
              <a:spLocks noChangeArrowheads="1"/>
            </p:cNvSpPr>
            <p:nvPr/>
          </p:nvSpPr>
          <p:spPr bwMode="auto">
            <a:xfrm>
              <a:off x="1680" y="3216"/>
              <a:ext cx="864" cy="432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DRAM Bank</a:t>
              </a:r>
            </a:p>
          </p:txBody>
        </p:sp>
      </p:grpSp>
      <p:grpSp>
        <p:nvGrpSpPr>
          <p:cNvPr id="43019" name="Group 86"/>
          <p:cNvGrpSpPr>
            <a:grpSpLocks/>
          </p:cNvGrpSpPr>
          <p:nvPr/>
        </p:nvGrpSpPr>
        <p:grpSpPr bwMode="auto">
          <a:xfrm>
            <a:off x="1524000" y="1066800"/>
            <a:ext cx="838200" cy="2209800"/>
            <a:chOff x="864" y="816"/>
            <a:chExt cx="528" cy="1392"/>
          </a:xfrm>
        </p:grpSpPr>
        <p:sp>
          <p:nvSpPr>
            <p:cNvPr id="43198" name="Rectangle 87"/>
            <p:cNvSpPr>
              <a:spLocks noChangeArrowheads="1"/>
            </p:cNvSpPr>
            <p:nvPr/>
          </p:nvSpPr>
          <p:spPr bwMode="auto">
            <a:xfrm>
              <a:off x="864" y="816"/>
              <a:ext cx="528" cy="28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CPU</a:t>
              </a:r>
            </a:p>
          </p:txBody>
        </p:sp>
        <p:grpSp>
          <p:nvGrpSpPr>
            <p:cNvPr id="43199" name="Group 88"/>
            <p:cNvGrpSpPr>
              <a:grpSpLocks/>
            </p:cNvGrpSpPr>
            <p:nvPr/>
          </p:nvGrpSpPr>
          <p:grpSpPr bwMode="auto">
            <a:xfrm>
              <a:off x="912" y="1104"/>
              <a:ext cx="192" cy="432"/>
              <a:chOff x="1008" y="1536"/>
              <a:chExt cx="192" cy="432"/>
            </a:xfrm>
          </p:grpSpPr>
          <p:grpSp>
            <p:nvGrpSpPr>
              <p:cNvPr id="43225" name="Group 89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228" name="Rectangle 90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229" name="Rectangle 91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230" name="Rectangle 92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231" name="Freeform 93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43226" name="Line 94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3227" name="Line 95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  <p:grpSp>
          <p:nvGrpSpPr>
            <p:cNvPr id="43200" name="Group 96"/>
            <p:cNvGrpSpPr>
              <a:grpSpLocks/>
            </p:cNvGrpSpPr>
            <p:nvPr/>
          </p:nvGrpSpPr>
          <p:grpSpPr bwMode="auto">
            <a:xfrm flipV="1">
              <a:off x="1152" y="1104"/>
              <a:ext cx="192" cy="432"/>
              <a:chOff x="1008" y="1536"/>
              <a:chExt cx="192" cy="432"/>
            </a:xfrm>
          </p:grpSpPr>
          <p:grpSp>
            <p:nvGrpSpPr>
              <p:cNvPr id="43218" name="Group 97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221" name="Rectangle 98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222" name="Rectangle 99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223" name="Rectangle 100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224" name="Freeform 101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43219" name="Line 102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3220" name="Line 103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43201" name="Rectangle 104"/>
            <p:cNvSpPr>
              <a:spLocks noChangeArrowheads="1"/>
            </p:cNvSpPr>
            <p:nvPr/>
          </p:nvSpPr>
          <p:spPr bwMode="auto">
            <a:xfrm>
              <a:off x="864" y="1536"/>
              <a:ext cx="528" cy="24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Cache</a:t>
              </a:r>
            </a:p>
          </p:txBody>
        </p:sp>
        <p:grpSp>
          <p:nvGrpSpPr>
            <p:cNvPr id="43202" name="Group 105"/>
            <p:cNvGrpSpPr>
              <a:grpSpLocks/>
            </p:cNvGrpSpPr>
            <p:nvPr/>
          </p:nvGrpSpPr>
          <p:grpSpPr bwMode="auto">
            <a:xfrm flipV="1">
              <a:off x="1152" y="1776"/>
              <a:ext cx="192" cy="432"/>
              <a:chOff x="1008" y="1536"/>
              <a:chExt cx="192" cy="432"/>
            </a:xfrm>
          </p:grpSpPr>
          <p:grpSp>
            <p:nvGrpSpPr>
              <p:cNvPr id="43211" name="Group 106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214" name="Rectangle 107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215" name="Rectangle 108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216" name="Rectangle 109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217" name="Freeform 110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43212" name="Line 111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3213" name="Line 112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  <p:grpSp>
          <p:nvGrpSpPr>
            <p:cNvPr id="43203" name="Group 113"/>
            <p:cNvGrpSpPr>
              <a:grpSpLocks/>
            </p:cNvGrpSpPr>
            <p:nvPr/>
          </p:nvGrpSpPr>
          <p:grpSpPr bwMode="auto">
            <a:xfrm>
              <a:off x="912" y="1776"/>
              <a:ext cx="192" cy="432"/>
              <a:chOff x="1008" y="1536"/>
              <a:chExt cx="192" cy="432"/>
            </a:xfrm>
          </p:grpSpPr>
          <p:grpSp>
            <p:nvGrpSpPr>
              <p:cNvPr id="43204" name="Group 114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207" name="Rectangle 115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208" name="Rectangle 116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209" name="Rectangle 117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210" name="Freeform 118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43205" name="Line 119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3206" name="Line 120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</p:grpSp>
      <p:grpSp>
        <p:nvGrpSpPr>
          <p:cNvPr id="43020" name="Group 121"/>
          <p:cNvGrpSpPr>
            <a:grpSpLocks/>
          </p:cNvGrpSpPr>
          <p:nvPr/>
        </p:nvGrpSpPr>
        <p:grpSpPr bwMode="auto">
          <a:xfrm>
            <a:off x="2514600" y="1066800"/>
            <a:ext cx="838200" cy="2209800"/>
            <a:chOff x="864" y="816"/>
            <a:chExt cx="528" cy="1392"/>
          </a:xfrm>
        </p:grpSpPr>
        <p:sp>
          <p:nvSpPr>
            <p:cNvPr id="43164" name="Rectangle 122"/>
            <p:cNvSpPr>
              <a:spLocks noChangeArrowheads="1"/>
            </p:cNvSpPr>
            <p:nvPr/>
          </p:nvSpPr>
          <p:spPr bwMode="auto">
            <a:xfrm>
              <a:off x="864" y="816"/>
              <a:ext cx="528" cy="28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CPU</a:t>
              </a:r>
            </a:p>
          </p:txBody>
        </p:sp>
        <p:grpSp>
          <p:nvGrpSpPr>
            <p:cNvPr id="43165" name="Group 123"/>
            <p:cNvGrpSpPr>
              <a:grpSpLocks/>
            </p:cNvGrpSpPr>
            <p:nvPr/>
          </p:nvGrpSpPr>
          <p:grpSpPr bwMode="auto">
            <a:xfrm>
              <a:off x="912" y="1104"/>
              <a:ext cx="192" cy="432"/>
              <a:chOff x="1008" y="1536"/>
              <a:chExt cx="192" cy="432"/>
            </a:xfrm>
          </p:grpSpPr>
          <p:grpSp>
            <p:nvGrpSpPr>
              <p:cNvPr id="43191" name="Group 124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194" name="Rectangle 125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195" name="Rectangle 126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196" name="Rectangle 127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197" name="Freeform 128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43192" name="Line 129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3193" name="Line 130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  <p:grpSp>
          <p:nvGrpSpPr>
            <p:cNvPr id="43166" name="Group 131"/>
            <p:cNvGrpSpPr>
              <a:grpSpLocks/>
            </p:cNvGrpSpPr>
            <p:nvPr/>
          </p:nvGrpSpPr>
          <p:grpSpPr bwMode="auto">
            <a:xfrm flipV="1">
              <a:off x="1152" y="1104"/>
              <a:ext cx="192" cy="432"/>
              <a:chOff x="1008" y="1536"/>
              <a:chExt cx="192" cy="432"/>
            </a:xfrm>
          </p:grpSpPr>
          <p:grpSp>
            <p:nvGrpSpPr>
              <p:cNvPr id="43184" name="Group 132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187" name="Rectangle 133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188" name="Rectangle 134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189" name="Rectangle 135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190" name="Freeform 136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43185" name="Line 137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3186" name="Line 138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43167" name="Rectangle 139"/>
            <p:cNvSpPr>
              <a:spLocks noChangeArrowheads="1"/>
            </p:cNvSpPr>
            <p:nvPr/>
          </p:nvSpPr>
          <p:spPr bwMode="auto">
            <a:xfrm>
              <a:off x="864" y="1536"/>
              <a:ext cx="528" cy="24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Cache</a:t>
              </a:r>
            </a:p>
          </p:txBody>
        </p:sp>
        <p:grpSp>
          <p:nvGrpSpPr>
            <p:cNvPr id="43168" name="Group 140"/>
            <p:cNvGrpSpPr>
              <a:grpSpLocks/>
            </p:cNvGrpSpPr>
            <p:nvPr/>
          </p:nvGrpSpPr>
          <p:grpSpPr bwMode="auto">
            <a:xfrm flipV="1">
              <a:off x="1152" y="1776"/>
              <a:ext cx="192" cy="432"/>
              <a:chOff x="1008" y="1536"/>
              <a:chExt cx="192" cy="432"/>
            </a:xfrm>
          </p:grpSpPr>
          <p:grpSp>
            <p:nvGrpSpPr>
              <p:cNvPr id="43177" name="Group 141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180" name="Rectangle 142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181" name="Rectangle 143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182" name="Rectangle 144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183" name="Freeform 145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43178" name="Line 146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3179" name="Line 147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  <p:grpSp>
          <p:nvGrpSpPr>
            <p:cNvPr id="43169" name="Group 148"/>
            <p:cNvGrpSpPr>
              <a:grpSpLocks/>
            </p:cNvGrpSpPr>
            <p:nvPr/>
          </p:nvGrpSpPr>
          <p:grpSpPr bwMode="auto">
            <a:xfrm>
              <a:off x="912" y="1776"/>
              <a:ext cx="192" cy="432"/>
              <a:chOff x="1008" y="1536"/>
              <a:chExt cx="192" cy="432"/>
            </a:xfrm>
          </p:grpSpPr>
          <p:grpSp>
            <p:nvGrpSpPr>
              <p:cNvPr id="43170" name="Group 149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173" name="Rectangle 150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174" name="Rectangle 151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175" name="Rectangle 152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176" name="Freeform 153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43171" name="Line 154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3172" name="Line 155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</p:grpSp>
      <p:grpSp>
        <p:nvGrpSpPr>
          <p:cNvPr id="43021" name="Group 156"/>
          <p:cNvGrpSpPr>
            <a:grpSpLocks/>
          </p:cNvGrpSpPr>
          <p:nvPr/>
        </p:nvGrpSpPr>
        <p:grpSpPr bwMode="auto">
          <a:xfrm>
            <a:off x="3505200" y="1066800"/>
            <a:ext cx="838200" cy="2209800"/>
            <a:chOff x="864" y="816"/>
            <a:chExt cx="528" cy="1392"/>
          </a:xfrm>
        </p:grpSpPr>
        <p:sp>
          <p:nvSpPr>
            <p:cNvPr id="43130" name="Rectangle 157"/>
            <p:cNvSpPr>
              <a:spLocks noChangeArrowheads="1"/>
            </p:cNvSpPr>
            <p:nvPr/>
          </p:nvSpPr>
          <p:spPr bwMode="auto">
            <a:xfrm>
              <a:off x="864" y="816"/>
              <a:ext cx="528" cy="28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CPU</a:t>
              </a:r>
            </a:p>
          </p:txBody>
        </p:sp>
        <p:grpSp>
          <p:nvGrpSpPr>
            <p:cNvPr id="43131" name="Group 158"/>
            <p:cNvGrpSpPr>
              <a:grpSpLocks/>
            </p:cNvGrpSpPr>
            <p:nvPr/>
          </p:nvGrpSpPr>
          <p:grpSpPr bwMode="auto">
            <a:xfrm>
              <a:off x="912" y="1104"/>
              <a:ext cx="192" cy="432"/>
              <a:chOff x="1008" y="1536"/>
              <a:chExt cx="192" cy="432"/>
            </a:xfrm>
          </p:grpSpPr>
          <p:grpSp>
            <p:nvGrpSpPr>
              <p:cNvPr id="43157" name="Group 159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160" name="Rectangle 160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161" name="Rectangle 161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162" name="Rectangle 162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163" name="Freeform 163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43158" name="Line 164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3159" name="Line 165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  <p:grpSp>
          <p:nvGrpSpPr>
            <p:cNvPr id="43132" name="Group 166"/>
            <p:cNvGrpSpPr>
              <a:grpSpLocks/>
            </p:cNvGrpSpPr>
            <p:nvPr/>
          </p:nvGrpSpPr>
          <p:grpSpPr bwMode="auto">
            <a:xfrm flipV="1">
              <a:off x="1152" y="1104"/>
              <a:ext cx="192" cy="432"/>
              <a:chOff x="1008" y="1536"/>
              <a:chExt cx="192" cy="432"/>
            </a:xfrm>
          </p:grpSpPr>
          <p:grpSp>
            <p:nvGrpSpPr>
              <p:cNvPr id="43150" name="Group 167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153" name="Rectangle 168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154" name="Rectangle 169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155" name="Rectangle 170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156" name="Freeform 171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43151" name="Line 172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3152" name="Line 173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43133" name="Rectangle 174"/>
            <p:cNvSpPr>
              <a:spLocks noChangeArrowheads="1"/>
            </p:cNvSpPr>
            <p:nvPr/>
          </p:nvSpPr>
          <p:spPr bwMode="auto">
            <a:xfrm>
              <a:off x="864" y="1536"/>
              <a:ext cx="528" cy="24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Cache</a:t>
              </a:r>
            </a:p>
          </p:txBody>
        </p:sp>
        <p:grpSp>
          <p:nvGrpSpPr>
            <p:cNvPr id="43134" name="Group 175"/>
            <p:cNvGrpSpPr>
              <a:grpSpLocks/>
            </p:cNvGrpSpPr>
            <p:nvPr/>
          </p:nvGrpSpPr>
          <p:grpSpPr bwMode="auto">
            <a:xfrm flipV="1">
              <a:off x="1152" y="1776"/>
              <a:ext cx="192" cy="432"/>
              <a:chOff x="1008" y="1536"/>
              <a:chExt cx="192" cy="432"/>
            </a:xfrm>
          </p:grpSpPr>
          <p:grpSp>
            <p:nvGrpSpPr>
              <p:cNvPr id="43143" name="Group 176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146" name="Rectangle 177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147" name="Rectangle 178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148" name="Rectangle 179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149" name="Freeform 180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43144" name="Line 181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3145" name="Line 182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  <p:grpSp>
          <p:nvGrpSpPr>
            <p:cNvPr id="43135" name="Group 183"/>
            <p:cNvGrpSpPr>
              <a:grpSpLocks/>
            </p:cNvGrpSpPr>
            <p:nvPr/>
          </p:nvGrpSpPr>
          <p:grpSpPr bwMode="auto">
            <a:xfrm>
              <a:off x="912" y="1776"/>
              <a:ext cx="192" cy="432"/>
              <a:chOff x="1008" y="1536"/>
              <a:chExt cx="192" cy="432"/>
            </a:xfrm>
          </p:grpSpPr>
          <p:grpSp>
            <p:nvGrpSpPr>
              <p:cNvPr id="43136" name="Group 184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139" name="Rectangle 185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140" name="Rectangle 186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141" name="Rectangle 187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142" name="Freeform 188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43137" name="Line 189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3138" name="Line 190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</p:grpSp>
      <p:grpSp>
        <p:nvGrpSpPr>
          <p:cNvPr id="43022" name="Group 191"/>
          <p:cNvGrpSpPr>
            <a:grpSpLocks/>
          </p:cNvGrpSpPr>
          <p:nvPr/>
        </p:nvGrpSpPr>
        <p:grpSpPr bwMode="auto">
          <a:xfrm>
            <a:off x="4495800" y="1066800"/>
            <a:ext cx="838200" cy="2209800"/>
            <a:chOff x="864" y="816"/>
            <a:chExt cx="528" cy="1392"/>
          </a:xfrm>
        </p:grpSpPr>
        <p:sp>
          <p:nvSpPr>
            <p:cNvPr id="43096" name="Rectangle 192"/>
            <p:cNvSpPr>
              <a:spLocks noChangeArrowheads="1"/>
            </p:cNvSpPr>
            <p:nvPr/>
          </p:nvSpPr>
          <p:spPr bwMode="auto">
            <a:xfrm>
              <a:off x="864" y="816"/>
              <a:ext cx="528" cy="28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CPU</a:t>
              </a:r>
            </a:p>
          </p:txBody>
        </p:sp>
        <p:grpSp>
          <p:nvGrpSpPr>
            <p:cNvPr id="43097" name="Group 193"/>
            <p:cNvGrpSpPr>
              <a:grpSpLocks/>
            </p:cNvGrpSpPr>
            <p:nvPr/>
          </p:nvGrpSpPr>
          <p:grpSpPr bwMode="auto">
            <a:xfrm>
              <a:off x="912" y="1104"/>
              <a:ext cx="192" cy="432"/>
              <a:chOff x="1008" y="1536"/>
              <a:chExt cx="192" cy="432"/>
            </a:xfrm>
          </p:grpSpPr>
          <p:grpSp>
            <p:nvGrpSpPr>
              <p:cNvPr id="43123" name="Group 194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126" name="Rectangle 195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127" name="Rectangle 196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128" name="Rectangle 197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129" name="Freeform 198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43124" name="Line 199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3125" name="Line 200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  <p:grpSp>
          <p:nvGrpSpPr>
            <p:cNvPr id="43098" name="Group 201"/>
            <p:cNvGrpSpPr>
              <a:grpSpLocks/>
            </p:cNvGrpSpPr>
            <p:nvPr/>
          </p:nvGrpSpPr>
          <p:grpSpPr bwMode="auto">
            <a:xfrm flipV="1">
              <a:off x="1152" y="1104"/>
              <a:ext cx="192" cy="432"/>
              <a:chOff x="1008" y="1536"/>
              <a:chExt cx="192" cy="432"/>
            </a:xfrm>
          </p:grpSpPr>
          <p:grpSp>
            <p:nvGrpSpPr>
              <p:cNvPr id="43116" name="Group 202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119" name="Rectangle 203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120" name="Rectangle 204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121" name="Rectangle 205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122" name="Freeform 206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43117" name="Line 207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3118" name="Line 208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43099" name="Rectangle 209"/>
            <p:cNvSpPr>
              <a:spLocks noChangeArrowheads="1"/>
            </p:cNvSpPr>
            <p:nvPr/>
          </p:nvSpPr>
          <p:spPr bwMode="auto">
            <a:xfrm>
              <a:off x="864" y="1536"/>
              <a:ext cx="528" cy="24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Cache</a:t>
              </a:r>
            </a:p>
          </p:txBody>
        </p:sp>
        <p:grpSp>
          <p:nvGrpSpPr>
            <p:cNvPr id="43100" name="Group 210"/>
            <p:cNvGrpSpPr>
              <a:grpSpLocks/>
            </p:cNvGrpSpPr>
            <p:nvPr/>
          </p:nvGrpSpPr>
          <p:grpSpPr bwMode="auto">
            <a:xfrm flipV="1">
              <a:off x="1152" y="1776"/>
              <a:ext cx="192" cy="432"/>
              <a:chOff x="1008" y="1536"/>
              <a:chExt cx="192" cy="432"/>
            </a:xfrm>
          </p:grpSpPr>
          <p:grpSp>
            <p:nvGrpSpPr>
              <p:cNvPr id="43109" name="Group 211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112" name="Rectangle 212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113" name="Rectangle 213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114" name="Rectangle 214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115" name="Freeform 215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43110" name="Line 216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3111" name="Line 217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  <p:grpSp>
          <p:nvGrpSpPr>
            <p:cNvPr id="43101" name="Group 218"/>
            <p:cNvGrpSpPr>
              <a:grpSpLocks/>
            </p:cNvGrpSpPr>
            <p:nvPr/>
          </p:nvGrpSpPr>
          <p:grpSpPr bwMode="auto">
            <a:xfrm>
              <a:off x="912" y="1776"/>
              <a:ext cx="192" cy="432"/>
              <a:chOff x="1008" y="1536"/>
              <a:chExt cx="192" cy="432"/>
            </a:xfrm>
          </p:grpSpPr>
          <p:grpSp>
            <p:nvGrpSpPr>
              <p:cNvPr id="43102" name="Group 219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105" name="Rectangle 220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106" name="Rectangle 221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107" name="Rectangle 222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108" name="Freeform 223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43103" name="Line 224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3104" name="Line 225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</p:grpSp>
      <p:grpSp>
        <p:nvGrpSpPr>
          <p:cNvPr id="43023" name="Group 226"/>
          <p:cNvGrpSpPr>
            <a:grpSpLocks/>
          </p:cNvGrpSpPr>
          <p:nvPr/>
        </p:nvGrpSpPr>
        <p:grpSpPr bwMode="auto">
          <a:xfrm>
            <a:off x="5486400" y="1066800"/>
            <a:ext cx="838200" cy="2209800"/>
            <a:chOff x="864" y="816"/>
            <a:chExt cx="528" cy="1392"/>
          </a:xfrm>
        </p:grpSpPr>
        <p:sp>
          <p:nvSpPr>
            <p:cNvPr id="43062" name="Rectangle 227"/>
            <p:cNvSpPr>
              <a:spLocks noChangeArrowheads="1"/>
            </p:cNvSpPr>
            <p:nvPr/>
          </p:nvSpPr>
          <p:spPr bwMode="auto">
            <a:xfrm>
              <a:off x="864" y="816"/>
              <a:ext cx="528" cy="28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CPU</a:t>
              </a:r>
            </a:p>
          </p:txBody>
        </p:sp>
        <p:grpSp>
          <p:nvGrpSpPr>
            <p:cNvPr id="43063" name="Group 228"/>
            <p:cNvGrpSpPr>
              <a:grpSpLocks/>
            </p:cNvGrpSpPr>
            <p:nvPr/>
          </p:nvGrpSpPr>
          <p:grpSpPr bwMode="auto">
            <a:xfrm>
              <a:off x="912" y="1104"/>
              <a:ext cx="192" cy="432"/>
              <a:chOff x="1008" y="1536"/>
              <a:chExt cx="192" cy="432"/>
            </a:xfrm>
          </p:grpSpPr>
          <p:grpSp>
            <p:nvGrpSpPr>
              <p:cNvPr id="43089" name="Group 229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092" name="Rectangle 230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093" name="Rectangle 231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094" name="Rectangle 232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095" name="Freeform 233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43090" name="Line 234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3091" name="Line 235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  <p:grpSp>
          <p:nvGrpSpPr>
            <p:cNvPr id="43064" name="Group 236"/>
            <p:cNvGrpSpPr>
              <a:grpSpLocks/>
            </p:cNvGrpSpPr>
            <p:nvPr/>
          </p:nvGrpSpPr>
          <p:grpSpPr bwMode="auto">
            <a:xfrm flipV="1">
              <a:off x="1152" y="1104"/>
              <a:ext cx="192" cy="432"/>
              <a:chOff x="1008" y="1536"/>
              <a:chExt cx="192" cy="432"/>
            </a:xfrm>
          </p:grpSpPr>
          <p:grpSp>
            <p:nvGrpSpPr>
              <p:cNvPr id="43082" name="Group 237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085" name="Rectangle 238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086" name="Rectangle 239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087" name="Rectangle 240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088" name="Freeform 241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43083" name="Line 242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3084" name="Line 243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43065" name="Rectangle 244"/>
            <p:cNvSpPr>
              <a:spLocks noChangeArrowheads="1"/>
            </p:cNvSpPr>
            <p:nvPr/>
          </p:nvSpPr>
          <p:spPr bwMode="auto">
            <a:xfrm>
              <a:off x="864" y="1536"/>
              <a:ext cx="528" cy="24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Cache</a:t>
              </a:r>
            </a:p>
          </p:txBody>
        </p:sp>
        <p:grpSp>
          <p:nvGrpSpPr>
            <p:cNvPr id="43066" name="Group 245"/>
            <p:cNvGrpSpPr>
              <a:grpSpLocks/>
            </p:cNvGrpSpPr>
            <p:nvPr/>
          </p:nvGrpSpPr>
          <p:grpSpPr bwMode="auto">
            <a:xfrm flipV="1">
              <a:off x="1152" y="1776"/>
              <a:ext cx="192" cy="432"/>
              <a:chOff x="1008" y="1536"/>
              <a:chExt cx="192" cy="432"/>
            </a:xfrm>
          </p:grpSpPr>
          <p:grpSp>
            <p:nvGrpSpPr>
              <p:cNvPr id="43075" name="Group 246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078" name="Rectangle 247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079" name="Rectangle 248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080" name="Rectangle 249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081" name="Freeform 250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43076" name="Line 251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3077" name="Line 252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  <p:grpSp>
          <p:nvGrpSpPr>
            <p:cNvPr id="43067" name="Group 253"/>
            <p:cNvGrpSpPr>
              <a:grpSpLocks/>
            </p:cNvGrpSpPr>
            <p:nvPr/>
          </p:nvGrpSpPr>
          <p:grpSpPr bwMode="auto">
            <a:xfrm>
              <a:off x="912" y="1776"/>
              <a:ext cx="192" cy="432"/>
              <a:chOff x="1008" y="1536"/>
              <a:chExt cx="192" cy="432"/>
            </a:xfrm>
          </p:grpSpPr>
          <p:grpSp>
            <p:nvGrpSpPr>
              <p:cNvPr id="43068" name="Group 254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071" name="Rectangle 255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072" name="Rectangle 256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073" name="Rectangle 257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074" name="Freeform 258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43069" name="Line 259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3070" name="Line 260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</p:grpSp>
      <p:grpSp>
        <p:nvGrpSpPr>
          <p:cNvPr id="43024" name="Group 262"/>
          <p:cNvGrpSpPr>
            <a:grpSpLocks/>
          </p:cNvGrpSpPr>
          <p:nvPr/>
        </p:nvGrpSpPr>
        <p:grpSpPr bwMode="auto">
          <a:xfrm>
            <a:off x="1905000" y="3733800"/>
            <a:ext cx="1371600" cy="1828800"/>
            <a:chOff x="1680" y="2496"/>
            <a:chExt cx="864" cy="1152"/>
          </a:xfrm>
        </p:grpSpPr>
        <p:grpSp>
          <p:nvGrpSpPr>
            <p:cNvPr id="43044" name="Group 263"/>
            <p:cNvGrpSpPr>
              <a:grpSpLocks/>
            </p:cNvGrpSpPr>
            <p:nvPr/>
          </p:nvGrpSpPr>
          <p:grpSpPr bwMode="auto">
            <a:xfrm>
              <a:off x="1872" y="2496"/>
              <a:ext cx="192" cy="432"/>
              <a:chOff x="1008" y="1536"/>
              <a:chExt cx="192" cy="432"/>
            </a:xfrm>
          </p:grpSpPr>
          <p:grpSp>
            <p:nvGrpSpPr>
              <p:cNvPr id="43055" name="Group 264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058" name="Rectangle 265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059" name="Rectangle 266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060" name="Rectangle 267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061" name="Freeform 268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43056" name="Line 269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3057" name="Line 270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  <p:grpSp>
          <p:nvGrpSpPr>
            <p:cNvPr id="43045" name="Group 271"/>
            <p:cNvGrpSpPr>
              <a:grpSpLocks/>
            </p:cNvGrpSpPr>
            <p:nvPr/>
          </p:nvGrpSpPr>
          <p:grpSpPr bwMode="auto">
            <a:xfrm flipV="1">
              <a:off x="2112" y="2496"/>
              <a:ext cx="192" cy="432"/>
              <a:chOff x="1008" y="1536"/>
              <a:chExt cx="192" cy="432"/>
            </a:xfrm>
          </p:grpSpPr>
          <p:grpSp>
            <p:nvGrpSpPr>
              <p:cNvPr id="43048" name="Group 272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051" name="Rectangle 273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052" name="Rectangle 274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053" name="Rectangle 275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054" name="Freeform 276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43049" name="Line 277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3050" name="Line 278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43046" name="Rectangle 279"/>
            <p:cNvSpPr>
              <a:spLocks noChangeArrowheads="1"/>
            </p:cNvSpPr>
            <p:nvPr/>
          </p:nvSpPr>
          <p:spPr bwMode="auto">
            <a:xfrm>
              <a:off x="1680" y="2928"/>
              <a:ext cx="864" cy="28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Directory Controller</a:t>
              </a:r>
            </a:p>
          </p:txBody>
        </p:sp>
        <p:sp>
          <p:nvSpPr>
            <p:cNvPr id="43047" name="Rectangle 280"/>
            <p:cNvSpPr>
              <a:spLocks noChangeArrowheads="1"/>
            </p:cNvSpPr>
            <p:nvPr/>
          </p:nvSpPr>
          <p:spPr bwMode="auto">
            <a:xfrm>
              <a:off x="1680" y="3216"/>
              <a:ext cx="864" cy="432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DRAM Bank</a:t>
              </a:r>
            </a:p>
          </p:txBody>
        </p:sp>
      </p:grpSp>
      <p:grpSp>
        <p:nvGrpSpPr>
          <p:cNvPr id="43025" name="Group 281"/>
          <p:cNvGrpSpPr>
            <a:grpSpLocks/>
          </p:cNvGrpSpPr>
          <p:nvPr/>
        </p:nvGrpSpPr>
        <p:grpSpPr bwMode="auto">
          <a:xfrm>
            <a:off x="3581400" y="3733800"/>
            <a:ext cx="1371600" cy="1828800"/>
            <a:chOff x="1680" y="2496"/>
            <a:chExt cx="864" cy="1152"/>
          </a:xfrm>
        </p:grpSpPr>
        <p:grpSp>
          <p:nvGrpSpPr>
            <p:cNvPr id="43026" name="Group 282"/>
            <p:cNvGrpSpPr>
              <a:grpSpLocks/>
            </p:cNvGrpSpPr>
            <p:nvPr/>
          </p:nvGrpSpPr>
          <p:grpSpPr bwMode="auto">
            <a:xfrm>
              <a:off x="1872" y="2496"/>
              <a:ext cx="192" cy="432"/>
              <a:chOff x="1008" y="1536"/>
              <a:chExt cx="192" cy="432"/>
            </a:xfrm>
          </p:grpSpPr>
          <p:grpSp>
            <p:nvGrpSpPr>
              <p:cNvPr id="43037" name="Group 283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040" name="Rectangle 284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041" name="Rectangle 285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042" name="Rectangle 286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043" name="Freeform 287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43038" name="Line 288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3039" name="Line 289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  <p:grpSp>
          <p:nvGrpSpPr>
            <p:cNvPr id="43027" name="Group 290"/>
            <p:cNvGrpSpPr>
              <a:grpSpLocks/>
            </p:cNvGrpSpPr>
            <p:nvPr/>
          </p:nvGrpSpPr>
          <p:grpSpPr bwMode="auto">
            <a:xfrm flipV="1">
              <a:off x="2112" y="2496"/>
              <a:ext cx="192" cy="432"/>
              <a:chOff x="1008" y="1536"/>
              <a:chExt cx="192" cy="432"/>
            </a:xfrm>
          </p:grpSpPr>
          <p:grpSp>
            <p:nvGrpSpPr>
              <p:cNvPr id="43030" name="Group 291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033" name="Rectangle 292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034" name="Rectangle 293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035" name="Rectangle 294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036" name="Freeform 295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43031" name="Line 296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3032" name="Line 297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43028" name="Rectangle 298"/>
            <p:cNvSpPr>
              <a:spLocks noChangeArrowheads="1"/>
            </p:cNvSpPr>
            <p:nvPr/>
          </p:nvSpPr>
          <p:spPr bwMode="auto">
            <a:xfrm>
              <a:off x="1680" y="2928"/>
              <a:ext cx="864" cy="28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Directory Controller</a:t>
              </a:r>
            </a:p>
          </p:txBody>
        </p:sp>
        <p:sp>
          <p:nvSpPr>
            <p:cNvPr id="43029" name="Rectangle 299"/>
            <p:cNvSpPr>
              <a:spLocks noChangeArrowheads="1"/>
            </p:cNvSpPr>
            <p:nvPr/>
          </p:nvSpPr>
          <p:spPr bwMode="auto">
            <a:xfrm>
              <a:off x="1680" y="3216"/>
              <a:ext cx="864" cy="432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DRAM Bank</a:t>
              </a:r>
            </a:p>
          </p:txBody>
        </p:sp>
      </p:grpSp>
      <p:grpSp>
        <p:nvGrpSpPr>
          <p:cNvPr id="316" name="Group 315"/>
          <p:cNvGrpSpPr/>
          <p:nvPr/>
        </p:nvGrpSpPr>
        <p:grpSpPr>
          <a:xfrm>
            <a:off x="6019800" y="1219200"/>
            <a:ext cx="2971800" cy="1068388"/>
            <a:chOff x="6019800" y="1219200"/>
            <a:chExt cx="2971800" cy="1068388"/>
          </a:xfrm>
        </p:grpSpPr>
        <p:sp>
          <p:nvSpPr>
            <p:cNvPr id="293" name="Rectangle 244"/>
            <p:cNvSpPr>
              <a:spLocks noChangeArrowheads="1"/>
            </p:cNvSpPr>
            <p:nvPr/>
          </p:nvSpPr>
          <p:spPr bwMode="auto">
            <a:xfrm>
              <a:off x="7620000" y="1905000"/>
              <a:ext cx="1295400" cy="2286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Data</a:t>
              </a:r>
            </a:p>
          </p:txBody>
        </p:sp>
        <p:sp>
          <p:nvSpPr>
            <p:cNvPr id="294" name="Rectangle 244"/>
            <p:cNvSpPr>
              <a:spLocks noChangeArrowheads="1"/>
            </p:cNvSpPr>
            <p:nvPr/>
          </p:nvSpPr>
          <p:spPr bwMode="auto">
            <a:xfrm>
              <a:off x="7086600" y="1905000"/>
              <a:ext cx="533400" cy="2286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Tag</a:t>
              </a:r>
            </a:p>
          </p:txBody>
        </p:sp>
        <p:sp>
          <p:nvSpPr>
            <p:cNvPr id="295" name="Rectangle 244"/>
            <p:cNvSpPr>
              <a:spLocks noChangeArrowheads="1"/>
            </p:cNvSpPr>
            <p:nvPr/>
          </p:nvSpPr>
          <p:spPr bwMode="auto">
            <a:xfrm>
              <a:off x="6477000" y="1905000"/>
              <a:ext cx="609600" cy="2286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Stat.</a:t>
              </a:r>
            </a:p>
          </p:txBody>
        </p:sp>
        <p:cxnSp>
          <p:nvCxnSpPr>
            <p:cNvPr id="297" name="Straight Connector 296"/>
            <p:cNvCxnSpPr/>
            <p:nvPr/>
          </p:nvCxnSpPr>
          <p:spPr bwMode="auto">
            <a:xfrm rot="10800000" flipV="1">
              <a:off x="6019800" y="1905000"/>
              <a:ext cx="457200" cy="381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8" name="Straight Connector 297"/>
            <p:cNvCxnSpPr/>
            <p:nvPr/>
          </p:nvCxnSpPr>
          <p:spPr bwMode="auto">
            <a:xfrm rot="10800000" flipV="1">
              <a:off x="6248400" y="2133600"/>
              <a:ext cx="2667000" cy="1524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1" name="Straight Connector 310"/>
            <p:cNvCxnSpPr/>
            <p:nvPr/>
          </p:nvCxnSpPr>
          <p:spPr bwMode="auto">
            <a:xfrm>
              <a:off x="6019800" y="2286000"/>
              <a:ext cx="228600" cy="15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4" name="TextBox 313"/>
            <p:cNvSpPr txBox="1"/>
            <p:nvPr/>
          </p:nvSpPr>
          <p:spPr>
            <a:xfrm>
              <a:off x="6629400" y="1219200"/>
              <a:ext cx="23622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Each line in cache has state field plus tag</a:t>
              </a:r>
            </a:p>
          </p:txBody>
        </p:sp>
      </p:grpSp>
      <p:grpSp>
        <p:nvGrpSpPr>
          <p:cNvPr id="317" name="Group 316"/>
          <p:cNvGrpSpPr/>
          <p:nvPr/>
        </p:nvGrpSpPr>
        <p:grpSpPr>
          <a:xfrm>
            <a:off x="6248400" y="2895600"/>
            <a:ext cx="2895600" cy="2135188"/>
            <a:chOff x="6248400" y="2895600"/>
            <a:chExt cx="2895600" cy="2135188"/>
          </a:xfrm>
        </p:grpSpPr>
        <p:sp>
          <p:nvSpPr>
            <p:cNvPr id="301" name="Rectangle 244"/>
            <p:cNvSpPr>
              <a:spLocks noChangeArrowheads="1"/>
            </p:cNvSpPr>
            <p:nvPr/>
          </p:nvSpPr>
          <p:spPr bwMode="auto">
            <a:xfrm>
              <a:off x="7848600" y="3962400"/>
              <a:ext cx="1143000" cy="2286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Data</a:t>
              </a:r>
            </a:p>
          </p:txBody>
        </p:sp>
        <p:sp>
          <p:nvSpPr>
            <p:cNvPr id="303" name="Rectangle 244"/>
            <p:cNvSpPr>
              <a:spLocks noChangeArrowheads="1"/>
            </p:cNvSpPr>
            <p:nvPr/>
          </p:nvSpPr>
          <p:spPr bwMode="auto">
            <a:xfrm>
              <a:off x="6400800" y="3962400"/>
              <a:ext cx="609600" cy="2286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Stat.</a:t>
              </a:r>
            </a:p>
          </p:txBody>
        </p:sp>
        <p:sp>
          <p:nvSpPr>
            <p:cNvPr id="304" name="Rectangle 244"/>
            <p:cNvSpPr>
              <a:spLocks noChangeArrowheads="1"/>
            </p:cNvSpPr>
            <p:nvPr/>
          </p:nvSpPr>
          <p:spPr bwMode="auto">
            <a:xfrm>
              <a:off x="7010400" y="3962400"/>
              <a:ext cx="838200" cy="2286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w="med" len="med"/>
            </a:ln>
          </p:spPr>
          <p:txBody>
            <a:bodyPr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Directry</a:t>
              </a:r>
              <a:endParaRPr lang="en-US" dirty="0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cxnSp>
          <p:nvCxnSpPr>
            <p:cNvPr id="305" name="Straight Connector 304"/>
            <p:cNvCxnSpPr/>
            <p:nvPr/>
          </p:nvCxnSpPr>
          <p:spPr bwMode="auto">
            <a:xfrm rot="10800000" flipV="1">
              <a:off x="6477000" y="4191000"/>
              <a:ext cx="2514600" cy="8382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" name="Straight Connector 306"/>
            <p:cNvCxnSpPr>
              <a:stCxn id="303" idx="1"/>
            </p:cNvCxnSpPr>
            <p:nvPr/>
          </p:nvCxnSpPr>
          <p:spPr bwMode="auto">
            <a:xfrm rot="10800000" flipV="1">
              <a:off x="6248400" y="4076700"/>
              <a:ext cx="152400" cy="9525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3" name="Straight Connector 312"/>
            <p:cNvCxnSpPr/>
            <p:nvPr/>
          </p:nvCxnSpPr>
          <p:spPr bwMode="auto">
            <a:xfrm>
              <a:off x="6248400" y="5029200"/>
              <a:ext cx="228600" cy="15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5" name="TextBox 314"/>
            <p:cNvSpPr txBox="1"/>
            <p:nvPr/>
          </p:nvSpPr>
          <p:spPr>
            <a:xfrm>
              <a:off x="6858000" y="2895600"/>
              <a:ext cx="2286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Each line in memory has state field plus bit vector directory with one bit per processor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466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 States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382000" cy="5054600"/>
          </a:xfrm>
        </p:spPr>
        <p:txBody>
          <a:bodyPr/>
          <a:lstStyle/>
          <a:p>
            <a:r>
              <a:rPr lang="en-US" sz="3200" dirty="0"/>
              <a:t>For each cache line, there are 4 possible states:</a:t>
            </a:r>
          </a:p>
          <a:p>
            <a:pPr lvl="1"/>
            <a:r>
              <a:rPr lang="en-US" sz="2400" b="1" dirty="0"/>
              <a:t>C-invalid</a:t>
            </a:r>
            <a:r>
              <a:rPr lang="en-US" sz="2400" dirty="0"/>
              <a:t> (= Nothing): The accessed data is not resident in the cache.</a:t>
            </a:r>
          </a:p>
          <a:p>
            <a:pPr lvl="1"/>
            <a:r>
              <a:rPr lang="en-US" sz="2400" b="1" dirty="0"/>
              <a:t>C-shared</a:t>
            </a:r>
            <a:r>
              <a:rPr lang="en-US" sz="2400" dirty="0"/>
              <a:t> (= </a:t>
            </a:r>
            <a:r>
              <a:rPr lang="en-US" sz="2400" dirty="0" err="1"/>
              <a:t>Sh</a:t>
            </a:r>
            <a:r>
              <a:rPr lang="en-US" sz="2400" dirty="0"/>
              <a:t>): The accessed data is resident in the cache, and possibly also cached at other sites. The data in memory is valid.</a:t>
            </a:r>
          </a:p>
          <a:p>
            <a:pPr lvl="1"/>
            <a:r>
              <a:rPr lang="en-US" sz="2400" b="1" dirty="0"/>
              <a:t>C-modified</a:t>
            </a:r>
            <a:r>
              <a:rPr lang="en-US" sz="2400" dirty="0"/>
              <a:t> (= Ex): The accessed data is exclusively resident in this cache, and has been modified. Memory does not have the most up-to-date data.</a:t>
            </a:r>
          </a:p>
          <a:p>
            <a:pPr lvl="1"/>
            <a:r>
              <a:rPr lang="en-US" sz="2400" b="1" dirty="0"/>
              <a:t>C-transient</a:t>
            </a:r>
            <a:r>
              <a:rPr lang="en-US" sz="2400" dirty="0"/>
              <a:t> (= Pending): The accessed data is in a transient state (for example, the site has just issued a protocol request, but has not received the corresponding protocol reply).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95B7-3FDC-C04E-99C2-2D55905C8D4F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2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 directory states</a:t>
            </a:r>
          </a:p>
        </p:txBody>
      </p:sp>
      <p:sp>
        <p:nvSpPr>
          <p:cNvPr id="47110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054600"/>
          </a:xfrm>
        </p:spPr>
        <p:txBody>
          <a:bodyPr/>
          <a:lstStyle/>
          <a:p>
            <a:r>
              <a:rPr lang="en-US" sz="3200" dirty="0"/>
              <a:t>For each memory line, there are 4 possible states:</a:t>
            </a:r>
          </a:p>
          <a:p>
            <a:pPr lvl="1"/>
            <a:r>
              <a:rPr lang="en-US" sz="2400" b="1" dirty="0"/>
              <a:t>R(</a:t>
            </a:r>
            <a:r>
              <a:rPr lang="en-US" sz="2400" b="1" dirty="0" err="1"/>
              <a:t>dir</a:t>
            </a:r>
            <a:r>
              <a:rPr lang="en-US" sz="2400" b="1" dirty="0"/>
              <a:t>):</a:t>
            </a:r>
            <a:r>
              <a:rPr lang="en-US" sz="2400" dirty="0"/>
              <a:t> The memory line is shared by the sites specified in </a:t>
            </a:r>
            <a:r>
              <a:rPr lang="en-US" sz="2400" dirty="0" err="1"/>
              <a:t>dir</a:t>
            </a:r>
            <a:r>
              <a:rPr lang="en-US" sz="2400" dirty="0"/>
              <a:t> (</a:t>
            </a:r>
            <a:r>
              <a:rPr lang="en-US" sz="2400" dirty="0" err="1"/>
              <a:t>dir</a:t>
            </a:r>
            <a:r>
              <a:rPr lang="en-US" sz="2400" dirty="0"/>
              <a:t> is a set of sites). The data in memory is valid in this state.  If </a:t>
            </a:r>
            <a:r>
              <a:rPr lang="en-US" sz="2400" dirty="0" err="1"/>
              <a:t>dir</a:t>
            </a:r>
            <a:r>
              <a:rPr lang="en-US" sz="2400" dirty="0"/>
              <a:t> is empty (i.e., </a:t>
            </a:r>
            <a:r>
              <a:rPr lang="en-US" sz="2400" dirty="0" err="1"/>
              <a:t>dir</a:t>
            </a:r>
            <a:r>
              <a:rPr lang="en-US" sz="2400" dirty="0"/>
              <a:t> = </a:t>
            </a:r>
            <a:r>
              <a:rPr lang="en-US" sz="2400" dirty="0" err="1"/>
              <a:t>ε</a:t>
            </a:r>
            <a:r>
              <a:rPr lang="en-US" sz="2400" dirty="0"/>
              <a:t>), the memory line is not cached by any site.</a:t>
            </a:r>
          </a:p>
          <a:p>
            <a:pPr lvl="1"/>
            <a:r>
              <a:rPr lang="en-US" sz="2400" b="1" dirty="0"/>
              <a:t>W(id):</a:t>
            </a:r>
            <a:r>
              <a:rPr lang="en-US" sz="2400" dirty="0"/>
              <a:t> The memory line is exclusively cached at site id, and has been modified at that site. Memory does not have the most up-to-date data.</a:t>
            </a:r>
          </a:p>
          <a:p>
            <a:pPr lvl="1"/>
            <a:r>
              <a:rPr lang="en-US" sz="2400" b="1" dirty="0"/>
              <a:t>TR(</a:t>
            </a:r>
            <a:r>
              <a:rPr lang="en-US" sz="2400" b="1" dirty="0" err="1"/>
              <a:t>dir</a:t>
            </a:r>
            <a:r>
              <a:rPr lang="en-US" sz="2400" b="1" dirty="0"/>
              <a:t>):</a:t>
            </a:r>
            <a:r>
              <a:rPr lang="en-US" sz="2400" dirty="0"/>
              <a:t> The memory line is in a transient state waiting for the acknowledgements to the invalidation requests that the home site has issued.</a:t>
            </a:r>
          </a:p>
          <a:p>
            <a:pPr lvl="1"/>
            <a:r>
              <a:rPr lang="en-US" sz="2400" b="1" dirty="0"/>
              <a:t>TW(id):</a:t>
            </a:r>
            <a:r>
              <a:rPr lang="en-US" sz="2400" dirty="0"/>
              <a:t> The memory line is in a transient state waiting for a line exclusively cached at site id (i.e., in C-modified state) to make the memory line at the home site up-to-date.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976F-8828-0F4E-AD28-52E02458AB64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682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Read miss, to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uncached</a:t>
            </a:r>
            <a:r>
              <a:rPr lang="en-US" dirty="0">
                <a:ea typeface="ＭＳ Ｐゴシック" charset="-128"/>
                <a:cs typeface="ＭＳ Ｐゴシック" charset="-128"/>
              </a:rPr>
              <a:t> or shared line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FA6FE3-352D-7A47-A1D7-C13F7CC4E9FE}" type="slidenum">
              <a:rPr lang="en-US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srgbClr val="FBBA03"/>
              </a:solidFill>
            </a:endParaRPr>
          </a:p>
        </p:txBody>
      </p:sp>
      <p:grpSp>
        <p:nvGrpSpPr>
          <p:cNvPr id="16" name="Group 66"/>
          <p:cNvGrpSpPr>
            <a:grpSpLocks/>
          </p:cNvGrpSpPr>
          <p:nvPr/>
        </p:nvGrpSpPr>
        <p:grpSpPr bwMode="auto">
          <a:xfrm>
            <a:off x="3200400" y="3733800"/>
            <a:ext cx="1371600" cy="1828800"/>
            <a:chOff x="1680" y="2496"/>
            <a:chExt cx="864" cy="1152"/>
          </a:xfrm>
        </p:grpSpPr>
        <p:grpSp>
          <p:nvGrpSpPr>
            <p:cNvPr id="17" name="Group 67"/>
            <p:cNvGrpSpPr>
              <a:grpSpLocks/>
            </p:cNvGrpSpPr>
            <p:nvPr/>
          </p:nvGrpSpPr>
          <p:grpSpPr bwMode="auto">
            <a:xfrm>
              <a:off x="1872" y="2496"/>
              <a:ext cx="192" cy="432"/>
              <a:chOff x="1008" y="1536"/>
              <a:chExt cx="192" cy="432"/>
            </a:xfrm>
          </p:grpSpPr>
          <p:grpSp>
            <p:nvGrpSpPr>
              <p:cNvPr id="18" name="Group 68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246" name="Rectangle 69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247" name="Rectangle 70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248" name="Rectangle 71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249" name="Freeform 72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43244" name="Line 73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3245" name="Line 74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  <p:grpSp>
          <p:nvGrpSpPr>
            <p:cNvPr id="19" name="Group 75"/>
            <p:cNvGrpSpPr>
              <a:grpSpLocks/>
            </p:cNvGrpSpPr>
            <p:nvPr/>
          </p:nvGrpSpPr>
          <p:grpSpPr bwMode="auto">
            <a:xfrm flipV="1">
              <a:off x="2112" y="2496"/>
              <a:ext cx="192" cy="432"/>
              <a:chOff x="1008" y="1536"/>
              <a:chExt cx="192" cy="432"/>
            </a:xfrm>
          </p:grpSpPr>
          <p:grpSp>
            <p:nvGrpSpPr>
              <p:cNvPr id="20" name="Group 76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239" name="Rectangle 77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240" name="Rectangle 78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241" name="Rectangle 79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242" name="Freeform 80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43237" name="Line 81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3238" name="Line 82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43234" name="Rectangle 83"/>
            <p:cNvSpPr>
              <a:spLocks noChangeArrowheads="1"/>
            </p:cNvSpPr>
            <p:nvPr/>
          </p:nvSpPr>
          <p:spPr bwMode="auto">
            <a:xfrm>
              <a:off x="1680" y="2928"/>
              <a:ext cx="864" cy="28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Directory Controller</a:t>
              </a:r>
            </a:p>
          </p:txBody>
        </p:sp>
        <p:sp>
          <p:nvSpPr>
            <p:cNvPr id="43235" name="Rectangle 84"/>
            <p:cNvSpPr>
              <a:spLocks noChangeArrowheads="1"/>
            </p:cNvSpPr>
            <p:nvPr/>
          </p:nvSpPr>
          <p:spPr bwMode="auto">
            <a:xfrm>
              <a:off x="1680" y="3216"/>
              <a:ext cx="864" cy="432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DRAM Bank</a:t>
              </a:r>
            </a:p>
          </p:txBody>
        </p:sp>
      </p:grpSp>
      <p:grpSp>
        <p:nvGrpSpPr>
          <p:cNvPr id="43019" name="Group 226"/>
          <p:cNvGrpSpPr>
            <a:grpSpLocks/>
          </p:cNvGrpSpPr>
          <p:nvPr/>
        </p:nvGrpSpPr>
        <p:grpSpPr bwMode="auto">
          <a:xfrm>
            <a:off x="3429000" y="1066800"/>
            <a:ext cx="838200" cy="2209800"/>
            <a:chOff x="864" y="816"/>
            <a:chExt cx="528" cy="1392"/>
          </a:xfrm>
        </p:grpSpPr>
        <p:sp>
          <p:nvSpPr>
            <p:cNvPr id="43062" name="Rectangle 227"/>
            <p:cNvSpPr>
              <a:spLocks noChangeArrowheads="1"/>
            </p:cNvSpPr>
            <p:nvPr/>
          </p:nvSpPr>
          <p:spPr bwMode="auto">
            <a:xfrm>
              <a:off x="864" y="816"/>
              <a:ext cx="528" cy="28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CPU</a:t>
              </a:r>
            </a:p>
          </p:txBody>
        </p:sp>
        <p:grpSp>
          <p:nvGrpSpPr>
            <p:cNvPr id="43020" name="Group 228"/>
            <p:cNvGrpSpPr>
              <a:grpSpLocks/>
            </p:cNvGrpSpPr>
            <p:nvPr/>
          </p:nvGrpSpPr>
          <p:grpSpPr bwMode="auto">
            <a:xfrm>
              <a:off x="912" y="1104"/>
              <a:ext cx="192" cy="432"/>
              <a:chOff x="1008" y="1536"/>
              <a:chExt cx="192" cy="432"/>
            </a:xfrm>
          </p:grpSpPr>
          <p:grpSp>
            <p:nvGrpSpPr>
              <p:cNvPr id="43021" name="Group 229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092" name="Rectangle 230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093" name="Rectangle 231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094" name="Rectangle 232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095" name="Freeform 233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43090" name="Line 234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3091" name="Line 235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  <p:grpSp>
          <p:nvGrpSpPr>
            <p:cNvPr id="43022" name="Group 236"/>
            <p:cNvGrpSpPr>
              <a:grpSpLocks/>
            </p:cNvGrpSpPr>
            <p:nvPr/>
          </p:nvGrpSpPr>
          <p:grpSpPr bwMode="auto">
            <a:xfrm flipV="1">
              <a:off x="1152" y="1104"/>
              <a:ext cx="192" cy="432"/>
              <a:chOff x="1008" y="1536"/>
              <a:chExt cx="192" cy="432"/>
            </a:xfrm>
          </p:grpSpPr>
          <p:grpSp>
            <p:nvGrpSpPr>
              <p:cNvPr id="43023" name="Group 237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085" name="Rectangle 238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086" name="Rectangle 239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087" name="Rectangle 240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088" name="Freeform 241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43083" name="Line 242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3084" name="Line 243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43065" name="Rectangle 244"/>
            <p:cNvSpPr>
              <a:spLocks noChangeArrowheads="1"/>
            </p:cNvSpPr>
            <p:nvPr/>
          </p:nvSpPr>
          <p:spPr bwMode="auto">
            <a:xfrm>
              <a:off x="864" y="1536"/>
              <a:ext cx="528" cy="24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Cache</a:t>
              </a:r>
            </a:p>
          </p:txBody>
        </p:sp>
        <p:grpSp>
          <p:nvGrpSpPr>
            <p:cNvPr id="43024" name="Group 245"/>
            <p:cNvGrpSpPr>
              <a:grpSpLocks/>
            </p:cNvGrpSpPr>
            <p:nvPr/>
          </p:nvGrpSpPr>
          <p:grpSpPr bwMode="auto">
            <a:xfrm flipV="1">
              <a:off x="1152" y="1776"/>
              <a:ext cx="192" cy="432"/>
              <a:chOff x="1008" y="1536"/>
              <a:chExt cx="192" cy="432"/>
            </a:xfrm>
          </p:grpSpPr>
          <p:grpSp>
            <p:nvGrpSpPr>
              <p:cNvPr id="43025" name="Group 246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078" name="Rectangle 247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079" name="Rectangle 248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080" name="Rectangle 249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081" name="Freeform 250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43076" name="Line 251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3077" name="Line 252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  <p:grpSp>
          <p:nvGrpSpPr>
            <p:cNvPr id="43026" name="Group 253"/>
            <p:cNvGrpSpPr>
              <a:grpSpLocks/>
            </p:cNvGrpSpPr>
            <p:nvPr/>
          </p:nvGrpSpPr>
          <p:grpSpPr bwMode="auto">
            <a:xfrm>
              <a:off x="912" y="1776"/>
              <a:ext cx="192" cy="432"/>
              <a:chOff x="1008" y="1536"/>
              <a:chExt cx="192" cy="432"/>
            </a:xfrm>
          </p:grpSpPr>
          <p:grpSp>
            <p:nvGrpSpPr>
              <p:cNvPr id="43027" name="Group 254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071" name="Rectangle 255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072" name="Rectangle 256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073" name="Rectangle 257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074" name="Freeform 258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43069" name="Line 259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3070" name="Line 260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</p:grpSp>
      <p:grpSp>
        <p:nvGrpSpPr>
          <p:cNvPr id="325" name="Group 324"/>
          <p:cNvGrpSpPr/>
          <p:nvPr/>
        </p:nvGrpSpPr>
        <p:grpSpPr>
          <a:xfrm>
            <a:off x="762000" y="1524000"/>
            <a:ext cx="2590800" cy="609600"/>
            <a:chOff x="762000" y="1524000"/>
            <a:chExt cx="2590800" cy="609600"/>
          </a:xfrm>
        </p:grpSpPr>
        <p:sp>
          <p:nvSpPr>
            <p:cNvPr id="321" name="Oval 320"/>
            <p:cNvSpPr/>
            <p:nvPr/>
          </p:nvSpPr>
          <p:spPr bwMode="auto">
            <a:xfrm>
              <a:off x="3048000" y="1828800"/>
              <a:ext cx="304800" cy="304800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 pitchFamily="-106" charset="0"/>
                  <a:ea typeface="ＭＳ Ｐゴシック"/>
                  <a:cs typeface="ＭＳ Ｐゴシック"/>
                </a:rPr>
                <a:t>1</a:t>
              </a: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762000" y="1524000"/>
              <a:ext cx="2490501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Load request at head of CPU-&gt;Cache queue.</a:t>
              </a:r>
            </a:p>
          </p:txBody>
        </p:sp>
      </p:grpSp>
      <p:grpSp>
        <p:nvGrpSpPr>
          <p:cNvPr id="326" name="Group 325"/>
          <p:cNvGrpSpPr/>
          <p:nvPr/>
        </p:nvGrpSpPr>
        <p:grpSpPr>
          <a:xfrm>
            <a:off x="762000" y="2209800"/>
            <a:ext cx="2590800" cy="381000"/>
            <a:chOff x="762000" y="2209800"/>
            <a:chExt cx="2590800" cy="381000"/>
          </a:xfrm>
        </p:grpSpPr>
        <p:sp>
          <p:nvSpPr>
            <p:cNvPr id="323" name="Oval 322"/>
            <p:cNvSpPr/>
            <p:nvPr/>
          </p:nvSpPr>
          <p:spPr bwMode="auto">
            <a:xfrm>
              <a:off x="3048000" y="2286000"/>
              <a:ext cx="304800" cy="304800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 pitchFamily="-106" charset="0"/>
                  <a:ea typeface="ＭＳ Ｐゴシック"/>
                  <a:cs typeface="ＭＳ Ｐゴシック"/>
                </a:rPr>
                <a:t>2</a:t>
              </a: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762000" y="2209800"/>
              <a:ext cx="24905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Load misses in cache.</a:t>
              </a:r>
            </a:p>
          </p:txBody>
        </p:sp>
      </p:grpSp>
      <p:grpSp>
        <p:nvGrpSpPr>
          <p:cNvPr id="327" name="Group 326"/>
          <p:cNvGrpSpPr/>
          <p:nvPr/>
        </p:nvGrpSpPr>
        <p:grpSpPr>
          <a:xfrm>
            <a:off x="990599" y="2667000"/>
            <a:ext cx="2362199" cy="584776"/>
            <a:chOff x="1336288" y="2209800"/>
            <a:chExt cx="2016512" cy="584776"/>
          </a:xfrm>
        </p:grpSpPr>
        <p:sp>
          <p:nvSpPr>
            <p:cNvPr id="328" name="Oval 327"/>
            <p:cNvSpPr/>
            <p:nvPr/>
          </p:nvSpPr>
          <p:spPr bwMode="auto">
            <a:xfrm>
              <a:off x="3092605" y="2286000"/>
              <a:ext cx="260195" cy="304800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 pitchFamily="-106" charset="0"/>
                  <a:ea typeface="ＭＳ Ｐゴシック"/>
                  <a:cs typeface="ＭＳ Ｐゴシック"/>
                </a:rPr>
                <a:t>3</a:t>
              </a: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1336288" y="2209800"/>
              <a:ext cx="188641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Send </a:t>
              </a:r>
              <a:r>
                <a:rPr lang="en-US" dirty="0" err="1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ShReq</a:t>
              </a:r>
              <a:r>
                <a:rPr lang="en-US" dirty="0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 message to directory.</a:t>
              </a:r>
            </a:p>
          </p:txBody>
        </p:sp>
      </p:grpSp>
      <p:grpSp>
        <p:nvGrpSpPr>
          <p:cNvPr id="331" name="Group 330"/>
          <p:cNvGrpSpPr/>
          <p:nvPr/>
        </p:nvGrpSpPr>
        <p:grpSpPr>
          <a:xfrm>
            <a:off x="914399" y="3810000"/>
            <a:ext cx="2514600" cy="584776"/>
            <a:chOff x="1206190" y="2057400"/>
            <a:chExt cx="2146610" cy="584776"/>
          </a:xfrm>
        </p:grpSpPr>
        <p:sp>
          <p:nvSpPr>
            <p:cNvPr id="332" name="Oval 331"/>
            <p:cNvSpPr/>
            <p:nvPr/>
          </p:nvSpPr>
          <p:spPr bwMode="auto">
            <a:xfrm>
              <a:off x="3092605" y="2286000"/>
              <a:ext cx="260195" cy="304800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 pitchFamily="-106" charset="0"/>
                  <a:ea typeface="ＭＳ Ｐゴシック"/>
                  <a:cs typeface="ＭＳ Ｐゴシック"/>
                </a:rPr>
                <a:t>4</a:t>
              </a: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1206190" y="2057400"/>
              <a:ext cx="2081561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Message received at directory controller.</a:t>
              </a:r>
            </a:p>
          </p:txBody>
        </p:sp>
      </p:grpSp>
      <p:grpSp>
        <p:nvGrpSpPr>
          <p:cNvPr id="334" name="Group 333"/>
          <p:cNvGrpSpPr/>
          <p:nvPr/>
        </p:nvGrpSpPr>
        <p:grpSpPr>
          <a:xfrm>
            <a:off x="533400" y="5562600"/>
            <a:ext cx="3581400" cy="830997"/>
            <a:chOff x="295507" y="2133600"/>
            <a:chExt cx="3057293" cy="830997"/>
          </a:xfrm>
        </p:grpSpPr>
        <p:sp>
          <p:nvSpPr>
            <p:cNvPr id="335" name="Oval 334"/>
            <p:cNvSpPr/>
            <p:nvPr/>
          </p:nvSpPr>
          <p:spPr bwMode="auto">
            <a:xfrm>
              <a:off x="3092605" y="2286000"/>
              <a:ext cx="260195" cy="304800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 pitchFamily="-106" charset="0"/>
                  <a:ea typeface="ＭＳ Ｐゴシック"/>
                  <a:cs typeface="ＭＳ Ｐゴシック"/>
                </a:rPr>
                <a:t>5</a:t>
              </a: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295507" y="2133600"/>
              <a:ext cx="28621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Access state and directory for line. Line’s state is R, with zero or more sharers.</a:t>
              </a:r>
            </a:p>
          </p:txBody>
        </p:sp>
      </p:grpSp>
      <p:grpSp>
        <p:nvGrpSpPr>
          <p:cNvPr id="337" name="Group 336"/>
          <p:cNvGrpSpPr/>
          <p:nvPr/>
        </p:nvGrpSpPr>
        <p:grpSpPr>
          <a:xfrm flipH="1">
            <a:off x="4724402" y="4572000"/>
            <a:ext cx="2286000" cy="830997"/>
            <a:chOff x="1401336" y="1981200"/>
            <a:chExt cx="1951464" cy="830997"/>
          </a:xfrm>
        </p:grpSpPr>
        <p:sp>
          <p:nvSpPr>
            <p:cNvPr id="338" name="Oval 337"/>
            <p:cNvSpPr/>
            <p:nvPr/>
          </p:nvSpPr>
          <p:spPr bwMode="auto">
            <a:xfrm>
              <a:off x="3092605" y="2286000"/>
              <a:ext cx="260195" cy="304800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 pitchFamily="-106" charset="0"/>
                  <a:ea typeface="ＭＳ Ｐゴシック"/>
                  <a:cs typeface="ＭＳ Ｐゴシック"/>
                </a:rPr>
                <a:t>6</a:t>
              </a:r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1401336" y="1981200"/>
              <a:ext cx="1886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Update directory by setting bit for new processor sharer.</a:t>
              </a:r>
            </a:p>
          </p:txBody>
        </p:sp>
      </p:grpSp>
      <p:grpSp>
        <p:nvGrpSpPr>
          <p:cNvPr id="341" name="Group 340"/>
          <p:cNvGrpSpPr/>
          <p:nvPr/>
        </p:nvGrpSpPr>
        <p:grpSpPr>
          <a:xfrm flipH="1">
            <a:off x="4419600" y="3733800"/>
            <a:ext cx="2971800" cy="584776"/>
            <a:chOff x="815897" y="2133600"/>
            <a:chExt cx="2536903" cy="584776"/>
          </a:xfrm>
        </p:grpSpPr>
        <p:sp>
          <p:nvSpPr>
            <p:cNvPr id="342" name="Oval 341"/>
            <p:cNvSpPr/>
            <p:nvPr/>
          </p:nvSpPr>
          <p:spPr bwMode="auto">
            <a:xfrm>
              <a:off x="3092605" y="2286000"/>
              <a:ext cx="260195" cy="304800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 pitchFamily="-106" charset="0"/>
                  <a:ea typeface="ＭＳ Ｐゴシック"/>
                  <a:cs typeface="ＭＳ Ｐゴシック"/>
                </a:rPr>
                <a:t>7</a:t>
              </a:r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815897" y="2133600"/>
              <a:ext cx="2276708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Send </a:t>
              </a:r>
              <a:r>
                <a:rPr lang="en-US" dirty="0" err="1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ShRep</a:t>
              </a:r>
              <a:r>
                <a:rPr lang="en-US" dirty="0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 message with contents of cache line.</a:t>
              </a:r>
            </a:p>
          </p:txBody>
        </p:sp>
      </p:grpSp>
      <p:grpSp>
        <p:nvGrpSpPr>
          <p:cNvPr id="344" name="Group 343"/>
          <p:cNvGrpSpPr/>
          <p:nvPr/>
        </p:nvGrpSpPr>
        <p:grpSpPr>
          <a:xfrm flipH="1">
            <a:off x="4267201" y="2590800"/>
            <a:ext cx="2743199" cy="338554"/>
            <a:chOff x="1011044" y="2286000"/>
            <a:chExt cx="2341756" cy="338554"/>
          </a:xfrm>
        </p:grpSpPr>
        <p:sp>
          <p:nvSpPr>
            <p:cNvPr id="345" name="Oval 344"/>
            <p:cNvSpPr/>
            <p:nvPr/>
          </p:nvSpPr>
          <p:spPr bwMode="auto">
            <a:xfrm>
              <a:off x="3092605" y="2286000"/>
              <a:ext cx="260195" cy="304800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 pitchFamily="-106" charset="0"/>
                  <a:ea typeface="ＭＳ Ｐゴシック"/>
                  <a:cs typeface="ＭＳ Ｐゴシック"/>
                </a:rPr>
                <a:t>8</a:t>
              </a:r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1011044" y="2286000"/>
              <a:ext cx="22116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ShRep</a:t>
              </a:r>
              <a:r>
                <a:rPr lang="en-US" dirty="0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 arrives at cache.</a:t>
              </a:r>
            </a:p>
          </p:txBody>
        </p:sp>
      </p:grpSp>
      <p:grpSp>
        <p:nvGrpSpPr>
          <p:cNvPr id="347" name="Group 346"/>
          <p:cNvGrpSpPr/>
          <p:nvPr/>
        </p:nvGrpSpPr>
        <p:grpSpPr>
          <a:xfrm flipH="1">
            <a:off x="4190999" y="1676400"/>
            <a:ext cx="3429000" cy="685800"/>
            <a:chOff x="620751" y="1905000"/>
            <a:chExt cx="2927195" cy="685800"/>
          </a:xfrm>
        </p:grpSpPr>
        <p:sp>
          <p:nvSpPr>
            <p:cNvPr id="348" name="Oval 347"/>
            <p:cNvSpPr/>
            <p:nvPr/>
          </p:nvSpPr>
          <p:spPr bwMode="auto">
            <a:xfrm>
              <a:off x="3092605" y="2286000"/>
              <a:ext cx="260195" cy="304800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 pitchFamily="-106" charset="0"/>
                  <a:ea typeface="ＭＳ Ｐゴシック"/>
                  <a:cs typeface="ＭＳ Ｐゴシック"/>
                </a:rPr>
                <a:t>9</a:t>
              </a:r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620751" y="1905000"/>
              <a:ext cx="292719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Update cache tag and data and return load data to CPU.</a:t>
              </a:r>
            </a:p>
          </p:txBody>
        </p:sp>
      </p:grpSp>
      <p:cxnSp>
        <p:nvCxnSpPr>
          <p:cNvPr id="351" name="Straight Connector 350"/>
          <p:cNvCxnSpPr/>
          <p:nvPr/>
        </p:nvCxnSpPr>
        <p:spPr bwMode="auto">
          <a:xfrm>
            <a:off x="2971800" y="3276600"/>
            <a:ext cx="19050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2" name="Straight Connector 351"/>
          <p:cNvCxnSpPr/>
          <p:nvPr/>
        </p:nvCxnSpPr>
        <p:spPr bwMode="auto">
          <a:xfrm>
            <a:off x="2895600" y="3733800"/>
            <a:ext cx="19050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4" name="Straight Connector 353"/>
          <p:cNvCxnSpPr/>
          <p:nvPr/>
        </p:nvCxnSpPr>
        <p:spPr bwMode="auto">
          <a:xfrm>
            <a:off x="4876800" y="3276600"/>
            <a:ext cx="6096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55" name="Straight Connector 354"/>
          <p:cNvCxnSpPr/>
          <p:nvPr/>
        </p:nvCxnSpPr>
        <p:spPr bwMode="auto">
          <a:xfrm>
            <a:off x="4876800" y="3733800"/>
            <a:ext cx="6096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56" name="Straight Connector 355"/>
          <p:cNvCxnSpPr/>
          <p:nvPr/>
        </p:nvCxnSpPr>
        <p:spPr bwMode="auto">
          <a:xfrm>
            <a:off x="2209800" y="3733800"/>
            <a:ext cx="6096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57" name="Straight Connector 356"/>
          <p:cNvCxnSpPr/>
          <p:nvPr/>
        </p:nvCxnSpPr>
        <p:spPr bwMode="auto">
          <a:xfrm>
            <a:off x="2362200" y="3276600"/>
            <a:ext cx="6096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58" name="TextBox 357"/>
          <p:cNvSpPr txBox="1"/>
          <p:nvPr/>
        </p:nvSpPr>
        <p:spPr>
          <a:xfrm>
            <a:off x="2667000" y="3352800"/>
            <a:ext cx="2416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a typeface="ＭＳ Ｐゴシック"/>
                <a:cs typeface="ＭＳ Ｐゴシック"/>
              </a:rPr>
              <a:t>Interconnection Network</a:t>
            </a:r>
          </a:p>
        </p:txBody>
      </p:sp>
    </p:spTree>
    <p:extLst>
      <p:ext uri="{BB962C8B-B14F-4D97-AF65-F5344CB8AC3E}">
        <p14:creationId xmlns:p14="http://schemas.microsoft.com/office/powerpoint/2010/main" val="319882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Write miss, to read shared line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FA6FE3-352D-7A47-A1D7-C13F7CC4E9FE}" type="slidenum">
              <a:rPr lang="en-US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srgbClr val="FBBA03"/>
              </a:solidFill>
            </a:endParaRP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2438400" y="3733800"/>
            <a:ext cx="1371600" cy="1828800"/>
            <a:chOff x="1680" y="2496"/>
            <a:chExt cx="864" cy="1152"/>
          </a:xfrm>
        </p:grpSpPr>
        <p:grpSp>
          <p:nvGrpSpPr>
            <p:cNvPr id="3" name="Group 67"/>
            <p:cNvGrpSpPr>
              <a:grpSpLocks/>
            </p:cNvGrpSpPr>
            <p:nvPr/>
          </p:nvGrpSpPr>
          <p:grpSpPr bwMode="auto">
            <a:xfrm>
              <a:off x="1872" y="2496"/>
              <a:ext cx="192" cy="432"/>
              <a:chOff x="1008" y="1536"/>
              <a:chExt cx="192" cy="432"/>
            </a:xfrm>
          </p:grpSpPr>
          <p:grpSp>
            <p:nvGrpSpPr>
              <p:cNvPr id="4" name="Group 68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246" name="Rectangle 69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247" name="Rectangle 70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248" name="Rectangle 71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249" name="Freeform 72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43244" name="Line 73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3245" name="Line 74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  <p:grpSp>
          <p:nvGrpSpPr>
            <p:cNvPr id="5" name="Group 75"/>
            <p:cNvGrpSpPr>
              <a:grpSpLocks/>
            </p:cNvGrpSpPr>
            <p:nvPr/>
          </p:nvGrpSpPr>
          <p:grpSpPr bwMode="auto">
            <a:xfrm flipV="1">
              <a:off x="2112" y="2496"/>
              <a:ext cx="192" cy="432"/>
              <a:chOff x="1008" y="1536"/>
              <a:chExt cx="192" cy="432"/>
            </a:xfrm>
          </p:grpSpPr>
          <p:grpSp>
            <p:nvGrpSpPr>
              <p:cNvPr id="6" name="Group 76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239" name="Rectangle 77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240" name="Rectangle 78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241" name="Rectangle 79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242" name="Freeform 80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43237" name="Line 81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3238" name="Line 82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43234" name="Rectangle 83"/>
            <p:cNvSpPr>
              <a:spLocks noChangeArrowheads="1"/>
            </p:cNvSpPr>
            <p:nvPr/>
          </p:nvSpPr>
          <p:spPr bwMode="auto">
            <a:xfrm>
              <a:off x="1680" y="2928"/>
              <a:ext cx="864" cy="28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Directory Controller</a:t>
              </a:r>
            </a:p>
          </p:txBody>
        </p:sp>
        <p:sp>
          <p:nvSpPr>
            <p:cNvPr id="43235" name="Rectangle 84"/>
            <p:cNvSpPr>
              <a:spLocks noChangeArrowheads="1"/>
            </p:cNvSpPr>
            <p:nvPr/>
          </p:nvSpPr>
          <p:spPr bwMode="auto">
            <a:xfrm>
              <a:off x="1680" y="3216"/>
              <a:ext cx="864" cy="432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DRAM Bank</a:t>
              </a:r>
            </a:p>
          </p:txBody>
        </p:sp>
      </p:grpSp>
      <p:grpSp>
        <p:nvGrpSpPr>
          <p:cNvPr id="7" name="Group 226"/>
          <p:cNvGrpSpPr>
            <a:grpSpLocks/>
          </p:cNvGrpSpPr>
          <p:nvPr/>
        </p:nvGrpSpPr>
        <p:grpSpPr bwMode="auto">
          <a:xfrm>
            <a:off x="2667000" y="1066800"/>
            <a:ext cx="838200" cy="2209800"/>
            <a:chOff x="864" y="816"/>
            <a:chExt cx="528" cy="1392"/>
          </a:xfrm>
        </p:grpSpPr>
        <p:sp>
          <p:nvSpPr>
            <p:cNvPr id="43062" name="Rectangle 227"/>
            <p:cNvSpPr>
              <a:spLocks noChangeArrowheads="1"/>
            </p:cNvSpPr>
            <p:nvPr/>
          </p:nvSpPr>
          <p:spPr bwMode="auto">
            <a:xfrm>
              <a:off x="864" y="816"/>
              <a:ext cx="528" cy="28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CPU</a:t>
              </a:r>
            </a:p>
          </p:txBody>
        </p:sp>
        <p:grpSp>
          <p:nvGrpSpPr>
            <p:cNvPr id="8" name="Group 228"/>
            <p:cNvGrpSpPr>
              <a:grpSpLocks/>
            </p:cNvGrpSpPr>
            <p:nvPr/>
          </p:nvGrpSpPr>
          <p:grpSpPr bwMode="auto">
            <a:xfrm>
              <a:off x="912" y="1104"/>
              <a:ext cx="192" cy="432"/>
              <a:chOff x="1008" y="1536"/>
              <a:chExt cx="192" cy="432"/>
            </a:xfrm>
          </p:grpSpPr>
          <p:grpSp>
            <p:nvGrpSpPr>
              <p:cNvPr id="9" name="Group 229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092" name="Rectangle 230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093" name="Rectangle 231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094" name="Rectangle 232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095" name="Freeform 233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43090" name="Line 234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3091" name="Line 235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  <p:grpSp>
          <p:nvGrpSpPr>
            <p:cNvPr id="10" name="Group 236"/>
            <p:cNvGrpSpPr>
              <a:grpSpLocks/>
            </p:cNvGrpSpPr>
            <p:nvPr/>
          </p:nvGrpSpPr>
          <p:grpSpPr bwMode="auto">
            <a:xfrm flipV="1">
              <a:off x="1152" y="1104"/>
              <a:ext cx="192" cy="432"/>
              <a:chOff x="1008" y="1536"/>
              <a:chExt cx="192" cy="432"/>
            </a:xfrm>
          </p:grpSpPr>
          <p:grpSp>
            <p:nvGrpSpPr>
              <p:cNvPr id="11" name="Group 237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085" name="Rectangle 238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086" name="Rectangle 239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087" name="Rectangle 240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088" name="Freeform 241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43083" name="Line 242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3084" name="Line 243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43065" name="Rectangle 244"/>
            <p:cNvSpPr>
              <a:spLocks noChangeArrowheads="1"/>
            </p:cNvSpPr>
            <p:nvPr/>
          </p:nvSpPr>
          <p:spPr bwMode="auto">
            <a:xfrm>
              <a:off x="864" y="1536"/>
              <a:ext cx="528" cy="24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Cache</a:t>
              </a:r>
            </a:p>
          </p:txBody>
        </p:sp>
        <p:grpSp>
          <p:nvGrpSpPr>
            <p:cNvPr id="12" name="Group 245"/>
            <p:cNvGrpSpPr>
              <a:grpSpLocks/>
            </p:cNvGrpSpPr>
            <p:nvPr/>
          </p:nvGrpSpPr>
          <p:grpSpPr bwMode="auto">
            <a:xfrm flipV="1">
              <a:off x="1152" y="1776"/>
              <a:ext cx="192" cy="432"/>
              <a:chOff x="1008" y="1536"/>
              <a:chExt cx="192" cy="432"/>
            </a:xfrm>
          </p:grpSpPr>
          <p:grpSp>
            <p:nvGrpSpPr>
              <p:cNvPr id="13" name="Group 246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078" name="Rectangle 247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079" name="Rectangle 248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080" name="Rectangle 249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081" name="Freeform 250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43076" name="Line 251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3077" name="Line 252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  <p:grpSp>
          <p:nvGrpSpPr>
            <p:cNvPr id="14" name="Group 253"/>
            <p:cNvGrpSpPr>
              <a:grpSpLocks/>
            </p:cNvGrpSpPr>
            <p:nvPr/>
          </p:nvGrpSpPr>
          <p:grpSpPr bwMode="auto">
            <a:xfrm>
              <a:off x="912" y="1776"/>
              <a:ext cx="192" cy="432"/>
              <a:chOff x="1008" y="1536"/>
              <a:chExt cx="192" cy="432"/>
            </a:xfrm>
          </p:grpSpPr>
          <p:grpSp>
            <p:nvGrpSpPr>
              <p:cNvPr id="15" name="Group 254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43071" name="Rectangle 255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072" name="Rectangle 256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073" name="Rectangle 257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43074" name="Freeform 258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43069" name="Line 259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3070" name="Line 260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</p:grpSp>
      <p:grpSp>
        <p:nvGrpSpPr>
          <p:cNvPr id="16" name="Group 324"/>
          <p:cNvGrpSpPr/>
          <p:nvPr/>
        </p:nvGrpSpPr>
        <p:grpSpPr>
          <a:xfrm>
            <a:off x="0" y="1524000"/>
            <a:ext cx="2590800" cy="609600"/>
            <a:chOff x="762000" y="1524000"/>
            <a:chExt cx="2590800" cy="609600"/>
          </a:xfrm>
        </p:grpSpPr>
        <p:sp>
          <p:nvSpPr>
            <p:cNvPr id="321" name="Oval 320"/>
            <p:cNvSpPr/>
            <p:nvPr/>
          </p:nvSpPr>
          <p:spPr bwMode="auto">
            <a:xfrm>
              <a:off x="3048000" y="1828800"/>
              <a:ext cx="304800" cy="304800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 pitchFamily="-106" charset="0"/>
                  <a:ea typeface="ＭＳ Ｐゴシック"/>
                  <a:cs typeface="ＭＳ Ｐゴシック"/>
                </a:rPr>
                <a:t>1</a:t>
              </a: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762000" y="1524000"/>
              <a:ext cx="2490501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Store request at head of CPU-&gt;Cache queue.</a:t>
              </a:r>
            </a:p>
          </p:txBody>
        </p:sp>
      </p:grpSp>
      <p:grpSp>
        <p:nvGrpSpPr>
          <p:cNvPr id="17" name="Group 325"/>
          <p:cNvGrpSpPr/>
          <p:nvPr/>
        </p:nvGrpSpPr>
        <p:grpSpPr>
          <a:xfrm>
            <a:off x="0" y="2209800"/>
            <a:ext cx="2590800" cy="381000"/>
            <a:chOff x="762000" y="2209800"/>
            <a:chExt cx="2590800" cy="381000"/>
          </a:xfrm>
        </p:grpSpPr>
        <p:sp>
          <p:nvSpPr>
            <p:cNvPr id="323" name="Oval 322"/>
            <p:cNvSpPr/>
            <p:nvPr/>
          </p:nvSpPr>
          <p:spPr bwMode="auto">
            <a:xfrm>
              <a:off x="3048000" y="2286000"/>
              <a:ext cx="304800" cy="304800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 pitchFamily="-106" charset="0"/>
                  <a:ea typeface="ＭＳ Ｐゴシック"/>
                  <a:cs typeface="ＭＳ Ｐゴシック"/>
                </a:rPr>
                <a:t>2</a:t>
              </a: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762000" y="2209800"/>
              <a:ext cx="24905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Store misses in cache.</a:t>
              </a:r>
            </a:p>
          </p:txBody>
        </p:sp>
      </p:grpSp>
      <p:grpSp>
        <p:nvGrpSpPr>
          <p:cNvPr id="18" name="Group 326"/>
          <p:cNvGrpSpPr/>
          <p:nvPr/>
        </p:nvGrpSpPr>
        <p:grpSpPr>
          <a:xfrm>
            <a:off x="76200" y="2667000"/>
            <a:ext cx="2514598" cy="584776"/>
            <a:chOff x="1206191" y="2209800"/>
            <a:chExt cx="2146609" cy="584776"/>
          </a:xfrm>
        </p:grpSpPr>
        <p:sp>
          <p:nvSpPr>
            <p:cNvPr id="328" name="Oval 327"/>
            <p:cNvSpPr/>
            <p:nvPr/>
          </p:nvSpPr>
          <p:spPr bwMode="auto">
            <a:xfrm>
              <a:off x="3092605" y="2286000"/>
              <a:ext cx="260195" cy="304800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 pitchFamily="-106" charset="0"/>
                  <a:ea typeface="ＭＳ Ｐゴシック"/>
                  <a:cs typeface="ＭＳ Ｐゴシック"/>
                </a:rPr>
                <a:t>3</a:t>
              </a: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1206191" y="2209800"/>
              <a:ext cx="188641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Send </a:t>
              </a:r>
              <a:r>
                <a:rPr lang="en-US" dirty="0" err="1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ExReq</a:t>
              </a:r>
              <a:r>
                <a:rPr lang="en-US" dirty="0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 message to directory.</a:t>
              </a:r>
            </a:p>
          </p:txBody>
        </p:sp>
      </p:grpSp>
      <p:grpSp>
        <p:nvGrpSpPr>
          <p:cNvPr id="19" name="Group 330"/>
          <p:cNvGrpSpPr/>
          <p:nvPr/>
        </p:nvGrpSpPr>
        <p:grpSpPr>
          <a:xfrm>
            <a:off x="-76200" y="3733800"/>
            <a:ext cx="2743200" cy="609600"/>
            <a:chOff x="1011044" y="1981200"/>
            <a:chExt cx="2341756" cy="609600"/>
          </a:xfrm>
        </p:grpSpPr>
        <p:sp>
          <p:nvSpPr>
            <p:cNvPr id="332" name="Oval 331"/>
            <p:cNvSpPr/>
            <p:nvPr/>
          </p:nvSpPr>
          <p:spPr bwMode="auto">
            <a:xfrm>
              <a:off x="3092605" y="2286000"/>
              <a:ext cx="260195" cy="304800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 pitchFamily="-106" charset="0"/>
                  <a:ea typeface="ＭＳ Ｐゴシック"/>
                  <a:cs typeface="ＭＳ Ｐゴシック"/>
                </a:rPr>
                <a:t>4</a:t>
              </a: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1011044" y="1981200"/>
              <a:ext cx="227670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ExReq</a:t>
              </a:r>
              <a:r>
                <a:rPr lang="en-US" dirty="0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 message received at directory controller.</a:t>
              </a:r>
            </a:p>
          </p:txBody>
        </p:sp>
      </p:grpSp>
      <p:grpSp>
        <p:nvGrpSpPr>
          <p:cNvPr id="20" name="Group 333"/>
          <p:cNvGrpSpPr/>
          <p:nvPr/>
        </p:nvGrpSpPr>
        <p:grpSpPr>
          <a:xfrm>
            <a:off x="0" y="5562600"/>
            <a:ext cx="3352800" cy="830997"/>
            <a:chOff x="490653" y="2133600"/>
            <a:chExt cx="2862147" cy="830997"/>
          </a:xfrm>
        </p:grpSpPr>
        <p:sp>
          <p:nvSpPr>
            <p:cNvPr id="335" name="Oval 334"/>
            <p:cNvSpPr/>
            <p:nvPr/>
          </p:nvSpPr>
          <p:spPr bwMode="auto">
            <a:xfrm>
              <a:off x="3092605" y="2286000"/>
              <a:ext cx="260195" cy="304800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 pitchFamily="-106" charset="0"/>
                  <a:ea typeface="ＭＳ Ｐゴシック"/>
                  <a:cs typeface="ＭＳ Ｐゴシック"/>
                </a:rPr>
                <a:t>5</a:t>
              </a: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490653" y="2133600"/>
              <a:ext cx="2667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Access state and directory for line. Line’s state is R, with some set of sharers.</a:t>
              </a:r>
            </a:p>
          </p:txBody>
        </p:sp>
      </p:grpSp>
      <p:grpSp>
        <p:nvGrpSpPr>
          <p:cNvPr id="21" name="Group 336"/>
          <p:cNvGrpSpPr/>
          <p:nvPr/>
        </p:nvGrpSpPr>
        <p:grpSpPr>
          <a:xfrm flipH="1">
            <a:off x="3810000" y="4495800"/>
            <a:ext cx="2514601" cy="584776"/>
            <a:chOff x="1596485" y="1219200"/>
            <a:chExt cx="2146612" cy="584776"/>
          </a:xfrm>
        </p:grpSpPr>
        <p:sp>
          <p:nvSpPr>
            <p:cNvPr id="338" name="Oval 337"/>
            <p:cNvSpPr/>
            <p:nvPr/>
          </p:nvSpPr>
          <p:spPr bwMode="auto">
            <a:xfrm>
              <a:off x="3417853" y="1219200"/>
              <a:ext cx="260195" cy="304800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 pitchFamily="-106" charset="0"/>
                  <a:ea typeface="ＭＳ Ｐゴシック"/>
                  <a:cs typeface="ＭＳ Ｐゴシック"/>
                </a:rPr>
                <a:t>6</a:t>
              </a:r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1596485" y="1219200"/>
              <a:ext cx="214661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Send one </a:t>
              </a:r>
              <a:r>
                <a:rPr lang="en-US" dirty="0" err="1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InvReq</a:t>
              </a:r>
              <a:r>
                <a:rPr lang="en-US" dirty="0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 message to each sharer. </a:t>
              </a:r>
            </a:p>
          </p:txBody>
        </p:sp>
      </p:grpSp>
      <p:grpSp>
        <p:nvGrpSpPr>
          <p:cNvPr id="23" name="Group 343"/>
          <p:cNvGrpSpPr/>
          <p:nvPr/>
        </p:nvGrpSpPr>
        <p:grpSpPr>
          <a:xfrm flipH="1">
            <a:off x="3505199" y="2438400"/>
            <a:ext cx="1600201" cy="685800"/>
            <a:chOff x="1986776" y="2133600"/>
            <a:chExt cx="1366026" cy="685800"/>
          </a:xfrm>
        </p:grpSpPr>
        <p:sp>
          <p:nvSpPr>
            <p:cNvPr id="345" name="Oval 344"/>
            <p:cNvSpPr/>
            <p:nvPr/>
          </p:nvSpPr>
          <p:spPr bwMode="auto">
            <a:xfrm>
              <a:off x="3092607" y="2514600"/>
              <a:ext cx="260195" cy="304800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 pitchFamily="-106" charset="0"/>
                  <a:ea typeface="ＭＳ Ｐゴシック"/>
                  <a:cs typeface="ＭＳ Ｐゴシック"/>
                </a:rPr>
                <a:t>11</a:t>
              </a:r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1986776" y="2133600"/>
              <a:ext cx="136602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ExRep</a:t>
              </a:r>
              <a:r>
                <a:rPr lang="en-US" dirty="0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 arrives at cache</a:t>
              </a:r>
            </a:p>
          </p:txBody>
        </p:sp>
      </p:grpSp>
      <p:grpSp>
        <p:nvGrpSpPr>
          <p:cNvPr id="24" name="Group 346"/>
          <p:cNvGrpSpPr/>
          <p:nvPr/>
        </p:nvGrpSpPr>
        <p:grpSpPr>
          <a:xfrm flipH="1">
            <a:off x="3581400" y="1447800"/>
            <a:ext cx="2209801" cy="914400"/>
            <a:chOff x="1531431" y="1676400"/>
            <a:chExt cx="1886415" cy="914400"/>
          </a:xfrm>
        </p:grpSpPr>
        <p:sp>
          <p:nvSpPr>
            <p:cNvPr id="348" name="Oval 347"/>
            <p:cNvSpPr/>
            <p:nvPr/>
          </p:nvSpPr>
          <p:spPr bwMode="auto">
            <a:xfrm>
              <a:off x="3092605" y="2286000"/>
              <a:ext cx="260195" cy="304800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 pitchFamily="-106" charset="0"/>
                  <a:ea typeface="ＭＳ Ｐゴシック"/>
                  <a:cs typeface="ＭＳ Ｐゴシック"/>
                </a:rPr>
                <a:t>12</a:t>
              </a:r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1531431" y="1676400"/>
              <a:ext cx="18864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Update cache tag and data, then store data from CPU</a:t>
              </a:r>
            </a:p>
          </p:txBody>
        </p:sp>
      </p:grpSp>
      <p:cxnSp>
        <p:nvCxnSpPr>
          <p:cNvPr id="351" name="Straight Connector 350"/>
          <p:cNvCxnSpPr/>
          <p:nvPr/>
        </p:nvCxnSpPr>
        <p:spPr bwMode="auto">
          <a:xfrm>
            <a:off x="2209800" y="3276600"/>
            <a:ext cx="54864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2" name="Straight Connector 351"/>
          <p:cNvCxnSpPr/>
          <p:nvPr/>
        </p:nvCxnSpPr>
        <p:spPr bwMode="auto">
          <a:xfrm>
            <a:off x="2133600" y="3733800"/>
            <a:ext cx="54864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4" name="Straight Connector 353"/>
          <p:cNvCxnSpPr/>
          <p:nvPr/>
        </p:nvCxnSpPr>
        <p:spPr bwMode="auto">
          <a:xfrm>
            <a:off x="7696200" y="3276600"/>
            <a:ext cx="6096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55" name="Straight Connector 354"/>
          <p:cNvCxnSpPr/>
          <p:nvPr/>
        </p:nvCxnSpPr>
        <p:spPr bwMode="auto">
          <a:xfrm>
            <a:off x="7620000" y="3733800"/>
            <a:ext cx="6096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56" name="Straight Connector 355"/>
          <p:cNvCxnSpPr/>
          <p:nvPr/>
        </p:nvCxnSpPr>
        <p:spPr bwMode="auto">
          <a:xfrm>
            <a:off x="1447800" y="3733800"/>
            <a:ext cx="6096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57" name="Straight Connector 356"/>
          <p:cNvCxnSpPr/>
          <p:nvPr/>
        </p:nvCxnSpPr>
        <p:spPr bwMode="auto">
          <a:xfrm>
            <a:off x="1600200" y="3276600"/>
            <a:ext cx="6096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58" name="TextBox 357"/>
          <p:cNvSpPr txBox="1"/>
          <p:nvPr/>
        </p:nvSpPr>
        <p:spPr>
          <a:xfrm>
            <a:off x="2743200" y="3352800"/>
            <a:ext cx="2416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a typeface="ＭＳ Ｐゴシック"/>
                <a:cs typeface="ＭＳ Ｐゴシック"/>
              </a:rPr>
              <a:t>Interconnection Network</a:t>
            </a:r>
          </a:p>
        </p:txBody>
      </p:sp>
      <p:grpSp>
        <p:nvGrpSpPr>
          <p:cNvPr id="94" name="Group 226"/>
          <p:cNvGrpSpPr>
            <a:grpSpLocks/>
          </p:cNvGrpSpPr>
          <p:nvPr/>
        </p:nvGrpSpPr>
        <p:grpSpPr bwMode="auto">
          <a:xfrm>
            <a:off x="6934200" y="1066800"/>
            <a:ext cx="838200" cy="2209800"/>
            <a:chOff x="864" y="816"/>
            <a:chExt cx="528" cy="1392"/>
          </a:xfrm>
        </p:grpSpPr>
        <p:sp>
          <p:nvSpPr>
            <p:cNvPr id="95" name="Rectangle 227"/>
            <p:cNvSpPr>
              <a:spLocks noChangeArrowheads="1"/>
            </p:cNvSpPr>
            <p:nvPr/>
          </p:nvSpPr>
          <p:spPr bwMode="auto">
            <a:xfrm>
              <a:off x="864" y="816"/>
              <a:ext cx="528" cy="28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CPU</a:t>
              </a:r>
            </a:p>
          </p:txBody>
        </p:sp>
        <p:grpSp>
          <p:nvGrpSpPr>
            <p:cNvPr id="96" name="Group 228"/>
            <p:cNvGrpSpPr>
              <a:grpSpLocks/>
            </p:cNvGrpSpPr>
            <p:nvPr/>
          </p:nvGrpSpPr>
          <p:grpSpPr bwMode="auto">
            <a:xfrm>
              <a:off x="912" y="1104"/>
              <a:ext cx="192" cy="432"/>
              <a:chOff x="1008" y="1536"/>
              <a:chExt cx="192" cy="432"/>
            </a:xfrm>
          </p:grpSpPr>
          <p:grpSp>
            <p:nvGrpSpPr>
              <p:cNvPr id="122" name="Group 229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125" name="Rectangle 230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26" name="Rectangle 231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27" name="Rectangle 232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28" name="Freeform 233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123" name="Line 234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24" name="Line 235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  <p:grpSp>
          <p:nvGrpSpPr>
            <p:cNvPr id="97" name="Group 236"/>
            <p:cNvGrpSpPr>
              <a:grpSpLocks/>
            </p:cNvGrpSpPr>
            <p:nvPr/>
          </p:nvGrpSpPr>
          <p:grpSpPr bwMode="auto">
            <a:xfrm flipV="1">
              <a:off x="1152" y="1104"/>
              <a:ext cx="192" cy="432"/>
              <a:chOff x="1008" y="1536"/>
              <a:chExt cx="192" cy="432"/>
            </a:xfrm>
          </p:grpSpPr>
          <p:grpSp>
            <p:nvGrpSpPr>
              <p:cNvPr id="115" name="Group 237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118" name="Rectangle 238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19" name="Rectangle 239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20" name="Rectangle 240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21" name="Freeform 241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116" name="Line 242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17" name="Line 243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98" name="Rectangle 244"/>
            <p:cNvSpPr>
              <a:spLocks noChangeArrowheads="1"/>
            </p:cNvSpPr>
            <p:nvPr/>
          </p:nvSpPr>
          <p:spPr bwMode="auto">
            <a:xfrm>
              <a:off x="864" y="1536"/>
              <a:ext cx="528" cy="24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Cache</a:t>
              </a:r>
            </a:p>
          </p:txBody>
        </p:sp>
        <p:grpSp>
          <p:nvGrpSpPr>
            <p:cNvPr id="99" name="Group 245"/>
            <p:cNvGrpSpPr>
              <a:grpSpLocks/>
            </p:cNvGrpSpPr>
            <p:nvPr/>
          </p:nvGrpSpPr>
          <p:grpSpPr bwMode="auto">
            <a:xfrm flipV="1">
              <a:off x="1152" y="1776"/>
              <a:ext cx="192" cy="432"/>
              <a:chOff x="1008" y="1536"/>
              <a:chExt cx="192" cy="432"/>
            </a:xfrm>
          </p:grpSpPr>
          <p:grpSp>
            <p:nvGrpSpPr>
              <p:cNvPr id="108" name="Group 246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111" name="Rectangle 247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12" name="Rectangle 248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13" name="Rectangle 249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14" name="Freeform 250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109" name="Line 251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10" name="Line 252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  <p:grpSp>
          <p:nvGrpSpPr>
            <p:cNvPr id="100" name="Group 253"/>
            <p:cNvGrpSpPr>
              <a:grpSpLocks/>
            </p:cNvGrpSpPr>
            <p:nvPr/>
          </p:nvGrpSpPr>
          <p:grpSpPr bwMode="auto">
            <a:xfrm>
              <a:off x="912" y="1776"/>
              <a:ext cx="192" cy="432"/>
              <a:chOff x="1008" y="1536"/>
              <a:chExt cx="192" cy="432"/>
            </a:xfrm>
          </p:grpSpPr>
          <p:grpSp>
            <p:nvGrpSpPr>
              <p:cNvPr id="101" name="Group 254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104" name="Rectangle 255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05" name="Rectangle 256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06" name="Rectangle 257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07" name="Freeform 258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102" name="Line 259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03" name="Line 260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</p:grpSp>
      <p:grpSp>
        <p:nvGrpSpPr>
          <p:cNvPr id="129" name="Group 343"/>
          <p:cNvGrpSpPr/>
          <p:nvPr/>
        </p:nvGrpSpPr>
        <p:grpSpPr>
          <a:xfrm flipH="1">
            <a:off x="7696199" y="2438400"/>
            <a:ext cx="1600201" cy="685800"/>
            <a:chOff x="1986776" y="2133600"/>
            <a:chExt cx="1366026" cy="685800"/>
          </a:xfrm>
        </p:grpSpPr>
        <p:sp>
          <p:nvSpPr>
            <p:cNvPr id="130" name="Oval 129"/>
            <p:cNvSpPr/>
            <p:nvPr/>
          </p:nvSpPr>
          <p:spPr bwMode="auto">
            <a:xfrm>
              <a:off x="3092607" y="2514600"/>
              <a:ext cx="260195" cy="304800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 pitchFamily="-106" charset="0"/>
                  <a:ea typeface="ＭＳ Ｐゴシック"/>
                  <a:cs typeface="ＭＳ Ｐゴシック"/>
                </a:rPr>
                <a:t>7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986776" y="2133600"/>
              <a:ext cx="136602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InvReq</a:t>
              </a:r>
              <a:r>
                <a:rPr lang="en-US" dirty="0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 arrives at cache.</a:t>
              </a:r>
            </a:p>
          </p:txBody>
        </p:sp>
      </p:grpSp>
      <p:grpSp>
        <p:nvGrpSpPr>
          <p:cNvPr id="132" name="Group 343"/>
          <p:cNvGrpSpPr/>
          <p:nvPr/>
        </p:nvGrpSpPr>
        <p:grpSpPr>
          <a:xfrm>
            <a:off x="5181599" y="2057400"/>
            <a:ext cx="1600201" cy="1077218"/>
            <a:chOff x="1986776" y="2057400"/>
            <a:chExt cx="1366026" cy="1077218"/>
          </a:xfrm>
        </p:grpSpPr>
        <p:sp>
          <p:nvSpPr>
            <p:cNvPr id="133" name="Oval 132"/>
            <p:cNvSpPr/>
            <p:nvPr/>
          </p:nvSpPr>
          <p:spPr bwMode="auto">
            <a:xfrm>
              <a:off x="3092607" y="2819400"/>
              <a:ext cx="260195" cy="304800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 pitchFamily="-106" charset="0"/>
                  <a:ea typeface="ＭＳ Ｐゴシック"/>
                  <a:cs typeface="ＭＳ Ｐゴシック"/>
                </a:rPr>
                <a:t>8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986776" y="2057400"/>
              <a:ext cx="117087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Invalidate cache line. Send </a:t>
              </a:r>
              <a:r>
                <a:rPr lang="en-US" dirty="0" err="1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InvRep</a:t>
              </a:r>
              <a:r>
                <a:rPr lang="en-US" dirty="0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 to directory.</a:t>
              </a:r>
            </a:p>
          </p:txBody>
        </p:sp>
      </p:grpSp>
      <p:grpSp>
        <p:nvGrpSpPr>
          <p:cNvPr id="135" name="Group 330"/>
          <p:cNvGrpSpPr/>
          <p:nvPr/>
        </p:nvGrpSpPr>
        <p:grpSpPr>
          <a:xfrm>
            <a:off x="0" y="4419600"/>
            <a:ext cx="2362201" cy="584776"/>
            <a:chOff x="1336287" y="2209800"/>
            <a:chExt cx="2016513" cy="584776"/>
          </a:xfrm>
        </p:grpSpPr>
        <p:sp>
          <p:nvSpPr>
            <p:cNvPr id="136" name="Oval 135"/>
            <p:cNvSpPr/>
            <p:nvPr/>
          </p:nvSpPr>
          <p:spPr bwMode="auto">
            <a:xfrm>
              <a:off x="3092605" y="2286000"/>
              <a:ext cx="260195" cy="304800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 pitchFamily="-106" charset="0"/>
                  <a:ea typeface="ＭＳ Ｐゴシック"/>
                  <a:cs typeface="ＭＳ Ｐゴシック"/>
                </a:rPr>
                <a:t>9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336287" y="2209800"/>
              <a:ext cx="1886414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InvRep</a:t>
              </a:r>
              <a:r>
                <a:rPr lang="en-US" dirty="0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 received.  Clear down sharer bit.</a:t>
              </a:r>
            </a:p>
          </p:txBody>
        </p:sp>
      </p:grpSp>
      <p:grpSp>
        <p:nvGrpSpPr>
          <p:cNvPr id="138" name="Group 336"/>
          <p:cNvGrpSpPr/>
          <p:nvPr/>
        </p:nvGrpSpPr>
        <p:grpSpPr>
          <a:xfrm flipH="1">
            <a:off x="3581400" y="3733800"/>
            <a:ext cx="2667000" cy="584776"/>
            <a:chOff x="1401340" y="1143000"/>
            <a:chExt cx="2276708" cy="584776"/>
          </a:xfrm>
        </p:grpSpPr>
        <p:sp>
          <p:nvSpPr>
            <p:cNvPr id="139" name="Oval 138"/>
            <p:cNvSpPr/>
            <p:nvPr/>
          </p:nvSpPr>
          <p:spPr bwMode="auto">
            <a:xfrm>
              <a:off x="3417853" y="1295400"/>
              <a:ext cx="260195" cy="304800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 pitchFamily="-106" charset="0"/>
                  <a:ea typeface="ＭＳ Ｐゴシック"/>
                  <a:cs typeface="ＭＳ Ｐゴシック"/>
                </a:rPr>
                <a:t>10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401340" y="1143000"/>
              <a:ext cx="2146611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When no more sharers, send </a:t>
              </a:r>
              <a:r>
                <a:rPr lang="en-US" dirty="0" err="1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ExRep</a:t>
              </a:r>
              <a:r>
                <a:rPr lang="en-US" dirty="0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 to cache.</a:t>
              </a: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6477000" y="762000"/>
            <a:ext cx="1632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a typeface="ＭＳ Ｐゴシック"/>
                <a:cs typeface="ＭＳ Ｐゴシック"/>
              </a:rPr>
              <a:t>Multiple sharers</a:t>
            </a:r>
          </a:p>
        </p:txBody>
      </p:sp>
      <p:grpSp>
        <p:nvGrpSpPr>
          <p:cNvPr id="142" name="Group 226"/>
          <p:cNvGrpSpPr>
            <a:grpSpLocks/>
          </p:cNvGrpSpPr>
          <p:nvPr/>
        </p:nvGrpSpPr>
        <p:grpSpPr bwMode="auto">
          <a:xfrm>
            <a:off x="6858000" y="1143000"/>
            <a:ext cx="838200" cy="2209800"/>
            <a:chOff x="864" y="816"/>
            <a:chExt cx="528" cy="1392"/>
          </a:xfrm>
        </p:grpSpPr>
        <p:sp>
          <p:nvSpPr>
            <p:cNvPr id="143" name="Rectangle 227"/>
            <p:cNvSpPr>
              <a:spLocks noChangeArrowheads="1"/>
            </p:cNvSpPr>
            <p:nvPr/>
          </p:nvSpPr>
          <p:spPr bwMode="auto">
            <a:xfrm>
              <a:off x="864" y="816"/>
              <a:ext cx="528" cy="28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CPU</a:t>
              </a:r>
            </a:p>
          </p:txBody>
        </p:sp>
        <p:grpSp>
          <p:nvGrpSpPr>
            <p:cNvPr id="144" name="Group 228"/>
            <p:cNvGrpSpPr>
              <a:grpSpLocks/>
            </p:cNvGrpSpPr>
            <p:nvPr/>
          </p:nvGrpSpPr>
          <p:grpSpPr bwMode="auto">
            <a:xfrm>
              <a:off x="912" y="1104"/>
              <a:ext cx="192" cy="432"/>
              <a:chOff x="1008" y="1536"/>
              <a:chExt cx="192" cy="432"/>
            </a:xfrm>
          </p:grpSpPr>
          <p:grpSp>
            <p:nvGrpSpPr>
              <p:cNvPr id="170" name="Group 229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173" name="Rectangle 230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74" name="Rectangle 231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75" name="Rectangle 232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76" name="Freeform 233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171" name="Line 234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72" name="Line 235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  <p:grpSp>
          <p:nvGrpSpPr>
            <p:cNvPr id="145" name="Group 236"/>
            <p:cNvGrpSpPr>
              <a:grpSpLocks/>
            </p:cNvGrpSpPr>
            <p:nvPr/>
          </p:nvGrpSpPr>
          <p:grpSpPr bwMode="auto">
            <a:xfrm flipV="1">
              <a:off x="1152" y="1104"/>
              <a:ext cx="192" cy="432"/>
              <a:chOff x="1008" y="1536"/>
              <a:chExt cx="192" cy="432"/>
            </a:xfrm>
          </p:grpSpPr>
          <p:grpSp>
            <p:nvGrpSpPr>
              <p:cNvPr id="163" name="Group 237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166" name="Rectangle 238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67" name="Rectangle 239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68" name="Rectangle 240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69" name="Freeform 241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164" name="Line 242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65" name="Line 243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46" name="Rectangle 244"/>
            <p:cNvSpPr>
              <a:spLocks noChangeArrowheads="1"/>
            </p:cNvSpPr>
            <p:nvPr/>
          </p:nvSpPr>
          <p:spPr bwMode="auto">
            <a:xfrm>
              <a:off x="864" y="1536"/>
              <a:ext cx="528" cy="24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Cache</a:t>
              </a:r>
            </a:p>
          </p:txBody>
        </p:sp>
        <p:grpSp>
          <p:nvGrpSpPr>
            <p:cNvPr id="147" name="Group 245"/>
            <p:cNvGrpSpPr>
              <a:grpSpLocks/>
            </p:cNvGrpSpPr>
            <p:nvPr/>
          </p:nvGrpSpPr>
          <p:grpSpPr bwMode="auto">
            <a:xfrm flipV="1">
              <a:off x="1152" y="1776"/>
              <a:ext cx="192" cy="432"/>
              <a:chOff x="1008" y="1536"/>
              <a:chExt cx="192" cy="432"/>
            </a:xfrm>
          </p:grpSpPr>
          <p:grpSp>
            <p:nvGrpSpPr>
              <p:cNvPr id="156" name="Group 246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159" name="Rectangle 247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60" name="Rectangle 248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61" name="Rectangle 249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62" name="Freeform 250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157" name="Line 251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58" name="Line 252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  <p:grpSp>
          <p:nvGrpSpPr>
            <p:cNvPr id="148" name="Group 253"/>
            <p:cNvGrpSpPr>
              <a:grpSpLocks/>
            </p:cNvGrpSpPr>
            <p:nvPr/>
          </p:nvGrpSpPr>
          <p:grpSpPr bwMode="auto">
            <a:xfrm>
              <a:off x="912" y="1776"/>
              <a:ext cx="192" cy="432"/>
              <a:chOff x="1008" y="1536"/>
              <a:chExt cx="192" cy="432"/>
            </a:xfrm>
          </p:grpSpPr>
          <p:grpSp>
            <p:nvGrpSpPr>
              <p:cNvPr id="149" name="Group 254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152" name="Rectangle 255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53" name="Rectangle 256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54" name="Rectangle 257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55" name="Freeform 258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150" name="Line 259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51" name="Line 260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</p:grpSp>
      <p:grpSp>
        <p:nvGrpSpPr>
          <p:cNvPr id="177" name="Group 226"/>
          <p:cNvGrpSpPr>
            <a:grpSpLocks/>
          </p:cNvGrpSpPr>
          <p:nvPr/>
        </p:nvGrpSpPr>
        <p:grpSpPr bwMode="auto">
          <a:xfrm>
            <a:off x="6781800" y="1219200"/>
            <a:ext cx="838200" cy="2209800"/>
            <a:chOff x="864" y="816"/>
            <a:chExt cx="528" cy="1392"/>
          </a:xfrm>
        </p:grpSpPr>
        <p:sp>
          <p:nvSpPr>
            <p:cNvPr id="178" name="Rectangle 227"/>
            <p:cNvSpPr>
              <a:spLocks noChangeArrowheads="1"/>
            </p:cNvSpPr>
            <p:nvPr/>
          </p:nvSpPr>
          <p:spPr bwMode="auto">
            <a:xfrm>
              <a:off x="864" y="816"/>
              <a:ext cx="528" cy="28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CPU</a:t>
              </a:r>
            </a:p>
          </p:txBody>
        </p:sp>
        <p:grpSp>
          <p:nvGrpSpPr>
            <p:cNvPr id="179" name="Group 228"/>
            <p:cNvGrpSpPr>
              <a:grpSpLocks/>
            </p:cNvGrpSpPr>
            <p:nvPr/>
          </p:nvGrpSpPr>
          <p:grpSpPr bwMode="auto">
            <a:xfrm>
              <a:off x="912" y="1104"/>
              <a:ext cx="192" cy="432"/>
              <a:chOff x="1008" y="1536"/>
              <a:chExt cx="192" cy="432"/>
            </a:xfrm>
          </p:grpSpPr>
          <p:grpSp>
            <p:nvGrpSpPr>
              <p:cNvPr id="205" name="Group 229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208" name="Rectangle 230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209" name="Rectangle 231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210" name="Rectangle 232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211" name="Freeform 233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206" name="Line 234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07" name="Line 235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  <p:grpSp>
          <p:nvGrpSpPr>
            <p:cNvPr id="180" name="Group 236"/>
            <p:cNvGrpSpPr>
              <a:grpSpLocks/>
            </p:cNvGrpSpPr>
            <p:nvPr/>
          </p:nvGrpSpPr>
          <p:grpSpPr bwMode="auto">
            <a:xfrm flipV="1">
              <a:off x="1152" y="1104"/>
              <a:ext cx="192" cy="432"/>
              <a:chOff x="1008" y="1536"/>
              <a:chExt cx="192" cy="432"/>
            </a:xfrm>
          </p:grpSpPr>
          <p:grpSp>
            <p:nvGrpSpPr>
              <p:cNvPr id="198" name="Group 237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201" name="Rectangle 238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202" name="Rectangle 239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203" name="Rectangle 240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204" name="Freeform 241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199" name="Line 242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00" name="Line 243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81" name="Rectangle 244"/>
            <p:cNvSpPr>
              <a:spLocks noChangeArrowheads="1"/>
            </p:cNvSpPr>
            <p:nvPr/>
          </p:nvSpPr>
          <p:spPr bwMode="auto">
            <a:xfrm>
              <a:off x="864" y="1536"/>
              <a:ext cx="528" cy="24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Cache</a:t>
              </a:r>
            </a:p>
          </p:txBody>
        </p:sp>
        <p:grpSp>
          <p:nvGrpSpPr>
            <p:cNvPr id="182" name="Group 245"/>
            <p:cNvGrpSpPr>
              <a:grpSpLocks/>
            </p:cNvGrpSpPr>
            <p:nvPr/>
          </p:nvGrpSpPr>
          <p:grpSpPr bwMode="auto">
            <a:xfrm flipV="1">
              <a:off x="1152" y="1776"/>
              <a:ext cx="192" cy="432"/>
              <a:chOff x="1008" y="1536"/>
              <a:chExt cx="192" cy="432"/>
            </a:xfrm>
          </p:grpSpPr>
          <p:grpSp>
            <p:nvGrpSpPr>
              <p:cNvPr id="191" name="Group 246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194" name="Rectangle 247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95" name="Rectangle 248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96" name="Rectangle 249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rot="1080000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97" name="Freeform 250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192" name="Line 251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" name="Line 252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  <p:grpSp>
          <p:nvGrpSpPr>
            <p:cNvPr id="183" name="Group 253"/>
            <p:cNvGrpSpPr>
              <a:grpSpLocks/>
            </p:cNvGrpSpPr>
            <p:nvPr/>
          </p:nvGrpSpPr>
          <p:grpSpPr bwMode="auto">
            <a:xfrm>
              <a:off x="912" y="1776"/>
              <a:ext cx="192" cy="432"/>
              <a:chOff x="1008" y="1536"/>
              <a:chExt cx="192" cy="432"/>
            </a:xfrm>
          </p:grpSpPr>
          <p:grpSp>
            <p:nvGrpSpPr>
              <p:cNvPr id="184" name="Group 254"/>
              <p:cNvGrpSpPr>
                <a:grpSpLocks/>
              </p:cNvGrpSpPr>
              <p:nvPr/>
            </p:nvGrpSpPr>
            <p:grpSpPr bwMode="auto">
              <a:xfrm>
                <a:off x="1008" y="1584"/>
                <a:ext cx="192" cy="240"/>
                <a:chOff x="1824" y="1296"/>
                <a:chExt cx="192" cy="240"/>
              </a:xfrm>
            </p:grpSpPr>
            <p:sp>
              <p:nvSpPr>
                <p:cNvPr id="187" name="Rectangle 255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88" name="Rectangle 256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89" name="Rectangle 257"/>
                <p:cNvSpPr>
                  <a:spLocks noChangeArrowheads="1"/>
                </p:cNvSpPr>
                <p:nvPr/>
              </p:nvSpPr>
              <p:spPr bwMode="auto">
                <a:xfrm>
                  <a:off x="1824" y="1392"/>
                  <a:ext cx="192" cy="48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w="med" len="med"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90" name="Freeform 258"/>
                <p:cNvSpPr>
                  <a:spLocks/>
                </p:cNvSpPr>
                <p:nvPr/>
              </p:nvSpPr>
              <p:spPr bwMode="auto">
                <a:xfrm>
                  <a:off x="1824" y="1296"/>
                  <a:ext cx="192" cy="240"/>
                </a:xfrm>
                <a:custGeom>
                  <a:avLst/>
                  <a:gdLst>
                    <a:gd name="T0" fmla="*/ 0 w 192"/>
                    <a:gd name="T1" fmla="*/ 0 h 240"/>
                    <a:gd name="T2" fmla="*/ 0 w 192"/>
                    <a:gd name="T3" fmla="*/ 240 h 240"/>
                    <a:gd name="T4" fmla="*/ 192 w 192"/>
                    <a:gd name="T5" fmla="*/ 240 h 240"/>
                    <a:gd name="T6" fmla="*/ 192 w 19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92" y="24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185" name="Line 259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86" name="Line 260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35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Concurrency Management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990600"/>
            <a:ext cx="7683500" cy="5054600"/>
          </a:xfrm>
        </p:spPr>
        <p:txBody>
          <a:bodyPr/>
          <a:lstStyle/>
          <a:p>
            <a:r>
              <a:rPr lang="en-US" sz="2800" dirty="0"/>
              <a:t>Protocol would be easy to design if only one transaction in flight across entire system</a:t>
            </a:r>
          </a:p>
          <a:p>
            <a:r>
              <a:rPr lang="en-US" sz="2800" dirty="0"/>
              <a:t>But, want greater throughput and don’t want to have to coordinate across entire system</a:t>
            </a:r>
          </a:p>
          <a:p>
            <a:r>
              <a:rPr lang="en-US" sz="2800" dirty="0"/>
              <a:t>Great complexity in managing multiple outstanding concurrent transactions to cache lines</a:t>
            </a:r>
          </a:p>
          <a:p>
            <a:pPr lvl="1"/>
            <a:r>
              <a:rPr lang="en-US" sz="2000" dirty="0"/>
              <a:t>Can have multiple requests in flight to same cache line!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E3B-FC35-674D-9478-9274E7C04CF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58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3199-DAC2-F242-8C0F-380FA9F7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Adopting Alternative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79AC1-E5F3-3440-A5B1-5AEA750DC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terms “master” and “slave” replaced with “initiator” and “responder”</a:t>
            </a:r>
          </a:p>
          <a:p>
            <a:r>
              <a:rPr lang="en-US" dirty="0"/>
              <a:t>Most extant documentation will refer to “bus masters” and “bus slaves”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7AC93-F465-A94A-B3E5-578DF4C7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9852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course is partly inspired by previous MIT 6.823 and Berkeley CS252 computer architecture courses created by my collaborators and colleagues:</a:t>
            </a:r>
          </a:p>
          <a:p>
            <a:pPr lvl="1"/>
            <a:r>
              <a:rPr lang="en-US" dirty="0" err="1"/>
              <a:t>Arvind</a:t>
            </a:r>
            <a:r>
              <a:rPr lang="en-US" dirty="0"/>
              <a:t> (MIT)</a:t>
            </a:r>
          </a:p>
          <a:p>
            <a:pPr lvl="1"/>
            <a:r>
              <a:rPr lang="en-US" dirty="0"/>
              <a:t>Joel </a:t>
            </a:r>
            <a:r>
              <a:rPr lang="en-US" dirty="0" err="1"/>
              <a:t>Emer</a:t>
            </a:r>
            <a:r>
              <a:rPr lang="en-US" dirty="0"/>
              <a:t> (Intel/MIT)</a:t>
            </a:r>
          </a:p>
          <a:p>
            <a:pPr lvl="1"/>
            <a:r>
              <a:rPr lang="en-US" dirty="0"/>
              <a:t>James Hoe (CMU)</a:t>
            </a:r>
          </a:p>
          <a:p>
            <a:pPr lvl="1"/>
            <a:r>
              <a:rPr lang="en-US" dirty="0"/>
              <a:t>John </a:t>
            </a:r>
            <a:r>
              <a:rPr lang="en-US" dirty="0" err="1"/>
              <a:t>Kubiatowicz</a:t>
            </a:r>
            <a:r>
              <a:rPr lang="en-US" dirty="0"/>
              <a:t> (UCB)</a:t>
            </a:r>
          </a:p>
          <a:p>
            <a:pPr lvl="1"/>
            <a:r>
              <a:rPr lang="en-US" dirty="0"/>
              <a:t>David Patterson (UCB)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583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Management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6700" y="3310353"/>
            <a:ext cx="8610600" cy="3429000"/>
          </a:xfrm>
        </p:spPr>
        <p:txBody>
          <a:bodyPr/>
          <a:lstStyle/>
          <a:p>
            <a:pPr>
              <a:spcBef>
                <a:spcPts val="264"/>
              </a:spcBef>
            </a:pPr>
            <a:r>
              <a:rPr lang="en-US" dirty="0"/>
              <a:t>A “bus” is a collection of shared wires</a:t>
            </a:r>
          </a:p>
          <a:p>
            <a:pPr lvl="1">
              <a:spcBef>
                <a:spcPts val="264"/>
              </a:spcBef>
            </a:pPr>
            <a:r>
              <a:rPr lang="en-US" dirty="0"/>
              <a:t>Newer “busses” use point-point links</a:t>
            </a:r>
          </a:p>
          <a:p>
            <a:pPr>
              <a:spcBef>
                <a:spcPts val="264"/>
              </a:spcBef>
            </a:pPr>
            <a:r>
              <a:rPr lang="en-US" dirty="0"/>
              <a:t>At any instant, only one “initiator” can initiate a transaction by driving wires</a:t>
            </a:r>
          </a:p>
          <a:p>
            <a:pPr lvl="1">
              <a:spcBef>
                <a:spcPts val="264"/>
              </a:spcBef>
            </a:pPr>
            <a:r>
              <a:rPr lang="en-US" dirty="0"/>
              <a:t>Initiators arbitrate for access with requests to bus “controller”</a:t>
            </a:r>
          </a:p>
          <a:p>
            <a:pPr lvl="1">
              <a:spcBef>
                <a:spcPts val="264"/>
              </a:spcBef>
            </a:pPr>
            <a:r>
              <a:rPr lang="en-US" dirty="0"/>
              <a:t>Some busses only allow one initiator (in which case, it’s also the controller)</a:t>
            </a:r>
          </a:p>
          <a:p>
            <a:pPr>
              <a:spcBef>
                <a:spcPts val="264"/>
              </a:spcBef>
            </a:pPr>
            <a:r>
              <a:rPr lang="en-US" dirty="0"/>
              <a:t>Multiple “responders” can observe and conditionally respond to the transaction on the wires</a:t>
            </a:r>
          </a:p>
          <a:p>
            <a:pPr lvl="1">
              <a:spcBef>
                <a:spcPts val="264"/>
              </a:spcBef>
            </a:pPr>
            <a:r>
              <a:rPr lang="en-US" dirty="0"/>
              <a:t>responders decode address on bus to see if they should respond (memory is most common responder)</a:t>
            </a:r>
          </a:p>
          <a:p>
            <a:pPr lvl="1">
              <a:spcBef>
                <a:spcPts val="264"/>
              </a:spcBef>
            </a:pPr>
            <a:r>
              <a:rPr lang="en-US" dirty="0"/>
              <a:t>some initiators can also act as responders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57200" y="914400"/>
            <a:ext cx="7772398" cy="2395954"/>
            <a:chOff x="76200" y="4191000"/>
            <a:chExt cx="7772398" cy="2395954"/>
          </a:xfrm>
        </p:grpSpPr>
        <p:sp>
          <p:nvSpPr>
            <p:cNvPr id="6" name="Rectangle 5"/>
            <p:cNvSpPr/>
            <p:nvPr/>
          </p:nvSpPr>
          <p:spPr>
            <a:xfrm>
              <a:off x="2743200" y="4724400"/>
              <a:ext cx="990600" cy="60960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txBody>
            <a:bodyPr vert="horz" wrap="square" lIns="91440" tIns="45720" rIns="9144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I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nitiator 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62400" y="4724400"/>
              <a:ext cx="990600" cy="60960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txBody>
            <a:bodyPr vert="horz" wrap="square" lIns="91440" tIns="45720" rIns="9144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Initiator 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181599" y="4724400"/>
              <a:ext cx="1219201" cy="60960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txBody>
            <a:bodyPr vert="horz" wrap="square" lIns="91440" tIns="45720" rIns="9144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esponder 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95189" y="4724400"/>
              <a:ext cx="1253409" cy="60960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txBody>
            <a:bodyPr vert="horz" wrap="square" lIns="91440" tIns="45720" rIns="9144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esponder 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71600" y="4724400"/>
              <a:ext cx="1066800" cy="60960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txBody>
            <a:bodyPr vert="horz" wrap="square" lIns="91440" tIns="45720" rIns="9144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Bus Controller</a:t>
              </a: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1371600" y="5715000"/>
              <a:ext cx="6324600" cy="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1371600" y="6096000"/>
              <a:ext cx="6324600" cy="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1371600" y="6477000"/>
              <a:ext cx="6324600" cy="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76200" y="5486400"/>
              <a:ext cx="13296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alibri"/>
                  <a:cs typeface="Calibri"/>
                </a:rPr>
                <a:t>Clock/Control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3400" y="5867400"/>
              <a:ext cx="8531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alibri"/>
                  <a:cs typeface="Calibri"/>
                </a:rPr>
                <a:t>Address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2000" y="6248400"/>
              <a:ext cx="5761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alibri"/>
                  <a:cs typeface="Calibri"/>
                </a:rPr>
                <a:t>Data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flipV="1">
              <a:off x="5791200" y="5334000"/>
              <a:ext cx="0" cy="7620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flipV="1">
              <a:off x="7162800" y="5334000"/>
              <a:ext cx="0" cy="7620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/>
              <a:tailEnd type="arrow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 flipV="1">
              <a:off x="3200400" y="5334000"/>
              <a:ext cx="0" cy="7620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 flipV="1">
              <a:off x="4419600" y="5334000"/>
              <a:ext cx="0" cy="7620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 flipV="1">
              <a:off x="4648200" y="5334000"/>
              <a:ext cx="0" cy="11430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flipV="1">
              <a:off x="6096000" y="5334000"/>
              <a:ext cx="0" cy="11430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 flipV="1">
              <a:off x="7467600" y="5334000"/>
              <a:ext cx="0" cy="11430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 flipV="1">
              <a:off x="4114800" y="5334000"/>
              <a:ext cx="0" cy="3810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flipV="1">
              <a:off x="2895600" y="5334000"/>
              <a:ext cx="0" cy="3810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 flipV="1">
              <a:off x="3505200" y="5334000"/>
              <a:ext cx="0" cy="11430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flipV="1">
              <a:off x="6858000" y="5334000"/>
              <a:ext cx="0" cy="3810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3" name="Straight Arrow Connector 32"/>
            <p:cNvCxnSpPr/>
            <p:nvPr/>
          </p:nvCxnSpPr>
          <p:spPr bwMode="auto">
            <a:xfrm flipV="1">
              <a:off x="5486400" y="5334000"/>
              <a:ext cx="0" cy="3810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4" name="Straight Arrow Connector 33"/>
            <p:cNvCxnSpPr/>
            <p:nvPr/>
          </p:nvCxnSpPr>
          <p:spPr bwMode="auto">
            <a:xfrm flipV="1">
              <a:off x="1905000" y="5334000"/>
              <a:ext cx="0" cy="3810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5" name="Freeform 34"/>
            <p:cNvSpPr/>
            <p:nvPr/>
          </p:nvSpPr>
          <p:spPr>
            <a:xfrm>
              <a:off x="2201269" y="4447979"/>
              <a:ext cx="1142366" cy="302491"/>
            </a:xfrm>
            <a:custGeom>
              <a:avLst/>
              <a:gdLst>
                <a:gd name="connsiteX0" fmla="*/ 766287 w 766287"/>
                <a:gd name="connsiteY0" fmla="*/ 134801 h 134801"/>
                <a:gd name="connsiteX1" fmla="*/ 766287 w 766287"/>
                <a:gd name="connsiteY1" fmla="*/ 14190 h 134801"/>
                <a:gd name="connsiteX2" fmla="*/ 0 w 766287"/>
                <a:gd name="connsiteY2" fmla="*/ 0 h 134801"/>
                <a:gd name="connsiteX3" fmla="*/ 7095 w 766287"/>
                <a:gd name="connsiteY3" fmla="*/ 120612 h 134801"/>
                <a:gd name="connsiteX0" fmla="*/ 766287 w 772836"/>
                <a:gd name="connsiteY0" fmla="*/ 166454 h 166454"/>
                <a:gd name="connsiteX1" fmla="*/ 772836 w 772836"/>
                <a:gd name="connsiteY1" fmla="*/ 0 h 166454"/>
                <a:gd name="connsiteX2" fmla="*/ 0 w 772836"/>
                <a:gd name="connsiteY2" fmla="*/ 31653 h 166454"/>
                <a:gd name="connsiteX3" fmla="*/ 7095 w 772836"/>
                <a:gd name="connsiteY3" fmla="*/ 152265 h 166454"/>
                <a:gd name="connsiteX0" fmla="*/ 772836 w 779385"/>
                <a:gd name="connsiteY0" fmla="*/ 174094 h 174094"/>
                <a:gd name="connsiteX1" fmla="*/ 779385 w 779385"/>
                <a:gd name="connsiteY1" fmla="*/ 7640 h 174094"/>
                <a:gd name="connsiteX2" fmla="*/ 0 w 779385"/>
                <a:gd name="connsiteY2" fmla="*/ 0 h 174094"/>
                <a:gd name="connsiteX3" fmla="*/ 13644 w 779385"/>
                <a:gd name="connsiteY3" fmla="*/ 159905 h 174094"/>
                <a:gd name="connsiteX0" fmla="*/ 783578 w 790127"/>
                <a:gd name="connsiteY0" fmla="*/ 174094 h 184738"/>
                <a:gd name="connsiteX1" fmla="*/ 790127 w 790127"/>
                <a:gd name="connsiteY1" fmla="*/ 7640 h 184738"/>
                <a:gd name="connsiteX2" fmla="*/ 10742 w 790127"/>
                <a:gd name="connsiteY2" fmla="*/ 0 h 184738"/>
                <a:gd name="connsiteX3" fmla="*/ 0 w 790127"/>
                <a:gd name="connsiteY3" fmla="*/ 184738 h 184738"/>
                <a:gd name="connsiteX0" fmla="*/ 772836 w 779385"/>
                <a:gd name="connsiteY0" fmla="*/ 174094 h 184738"/>
                <a:gd name="connsiteX1" fmla="*/ 779385 w 779385"/>
                <a:gd name="connsiteY1" fmla="*/ 7640 h 184738"/>
                <a:gd name="connsiteX2" fmla="*/ 0 w 779385"/>
                <a:gd name="connsiteY2" fmla="*/ 0 h 184738"/>
                <a:gd name="connsiteX3" fmla="*/ 18522 w 779385"/>
                <a:gd name="connsiteY3" fmla="*/ 184738 h 184738"/>
                <a:gd name="connsiteX0" fmla="*/ 778700 w 785249"/>
                <a:gd name="connsiteY0" fmla="*/ 174094 h 193016"/>
                <a:gd name="connsiteX1" fmla="*/ 785249 w 785249"/>
                <a:gd name="connsiteY1" fmla="*/ 7640 h 193016"/>
                <a:gd name="connsiteX2" fmla="*/ 5864 w 785249"/>
                <a:gd name="connsiteY2" fmla="*/ 0 h 193016"/>
                <a:gd name="connsiteX3" fmla="*/ 0 w 785249"/>
                <a:gd name="connsiteY3" fmla="*/ 193016 h 193016"/>
                <a:gd name="connsiteX0" fmla="*/ 778700 w 785249"/>
                <a:gd name="connsiteY0" fmla="*/ 166454 h 185376"/>
                <a:gd name="connsiteX1" fmla="*/ 785249 w 785249"/>
                <a:gd name="connsiteY1" fmla="*/ 0 h 185376"/>
                <a:gd name="connsiteX2" fmla="*/ 5864 w 785249"/>
                <a:gd name="connsiteY2" fmla="*/ 8915 h 185376"/>
                <a:gd name="connsiteX3" fmla="*/ 0 w 785249"/>
                <a:gd name="connsiteY3" fmla="*/ 185376 h 185376"/>
                <a:gd name="connsiteX0" fmla="*/ 778700 w 785249"/>
                <a:gd name="connsiteY0" fmla="*/ 157539 h 176461"/>
                <a:gd name="connsiteX1" fmla="*/ 785249 w 785249"/>
                <a:gd name="connsiteY1" fmla="*/ 7640 h 176461"/>
                <a:gd name="connsiteX2" fmla="*/ 5864 w 785249"/>
                <a:gd name="connsiteY2" fmla="*/ 0 h 176461"/>
                <a:gd name="connsiteX3" fmla="*/ 0 w 785249"/>
                <a:gd name="connsiteY3" fmla="*/ 176461 h 176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249" h="176461">
                  <a:moveTo>
                    <a:pt x="778700" y="157539"/>
                  </a:moveTo>
                  <a:lnTo>
                    <a:pt x="785249" y="7640"/>
                  </a:lnTo>
                  <a:lnTo>
                    <a:pt x="5864" y="0"/>
                  </a:lnTo>
                  <a:lnTo>
                    <a:pt x="0" y="176461"/>
                  </a:lnTo>
                </a:path>
              </a:pathLst>
            </a:custGeom>
            <a:ln w="19050" cmpd="sng">
              <a:solidFill>
                <a:schemeClr val="tx1"/>
              </a:solidFill>
              <a:headEnd type="none"/>
              <a:tailEnd type="arrow"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 flipH="1">
              <a:off x="2340913" y="4550714"/>
              <a:ext cx="858522" cy="194516"/>
            </a:xfrm>
            <a:custGeom>
              <a:avLst/>
              <a:gdLst>
                <a:gd name="connsiteX0" fmla="*/ 766287 w 766287"/>
                <a:gd name="connsiteY0" fmla="*/ 134801 h 134801"/>
                <a:gd name="connsiteX1" fmla="*/ 766287 w 766287"/>
                <a:gd name="connsiteY1" fmla="*/ 14190 h 134801"/>
                <a:gd name="connsiteX2" fmla="*/ 0 w 766287"/>
                <a:gd name="connsiteY2" fmla="*/ 0 h 134801"/>
                <a:gd name="connsiteX3" fmla="*/ 7095 w 766287"/>
                <a:gd name="connsiteY3" fmla="*/ 120612 h 134801"/>
                <a:gd name="connsiteX0" fmla="*/ 766287 w 772836"/>
                <a:gd name="connsiteY0" fmla="*/ 166454 h 166454"/>
                <a:gd name="connsiteX1" fmla="*/ 772836 w 772836"/>
                <a:gd name="connsiteY1" fmla="*/ 0 h 166454"/>
                <a:gd name="connsiteX2" fmla="*/ 0 w 772836"/>
                <a:gd name="connsiteY2" fmla="*/ 31653 h 166454"/>
                <a:gd name="connsiteX3" fmla="*/ 7095 w 772836"/>
                <a:gd name="connsiteY3" fmla="*/ 152265 h 166454"/>
                <a:gd name="connsiteX0" fmla="*/ 772836 w 779385"/>
                <a:gd name="connsiteY0" fmla="*/ 174094 h 174094"/>
                <a:gd name="connsiteX1" fmla="*/ 779385 w 779385"/>
                <a:gd name="connsiteY1" fmla="*/ 7640 h 174094"/>
                <a:gd name="connsiteX2" fmla="*/ 0 w 779385"/>
                <a:gd name="connsiteY2" fmla="*/ 0 h 174094"/>
                <a:gd name="connsiteX3" fmla="*/ 13644 w 779385"/>
                <a:gd name="connsiteY3" fmla="*/ 159905 h 174094"/>
                <a:gd name="connsiteX0" fmla="*/ 792483 w 792483"/>
                <a:gd name="connsiteY0" fmla="*/ 154447 h 159905"/>
                <a:gd name="connsiteX1" fmla="*/ 779385 w 792483"/>
                <a:gd name="connsiteY1" fmla="*/ 7640 h 159905"/>
                <a:gd name="connsiteX2" fmla="*/ 0 w 792483"/>
                <a:gd name="connsiteY2" fmla="*/ 0 h 159905"/>
                <a:gd name="connsiteX3" fmla="*/ 13644 w 792483"/>
                <a:gd name="connsiteY3" fmla="*/ 159905 h 159905"/>
                <a:gd name="connsiteX0" fmla="*/ 792483 w 799034"/>
                <a:gd name="connsiteY0" fmla="*/ 173003 h 178461"/>
                <a:gd name="connsiteX1" fmla="*/ 799034 w 799034"/>
                <a:gd name="connsiteY1" fmla="*/ 0 h 178461"/>
                <a:gd name="connsiteX2" fmla="*/ 0 w 799034"/>
                <a:gd name="connsiteY2" fmla="*/ 18556 h 178461"/>
                <a:gd name="connsiteX3" fmla="*/ 13644 w 799034"/>
                <a:gd name="connsiteY3" fmla="*/ 178461 h 178461"/>
                <a:gd name="connsiteX0" fmla="*/ 779384 w 785935"/>
                <a:gd name="connsiteY0" fmla="*/ 187193 h 192651"/>
                <a:gd name="connsiteX1" fmla="*/ 785935 w 785935"/>
                <a:gd name="connsiteY1" fmla="*/ 14190 h 192651"/>
                <a:gd name="connsiteX2" fmla="*/ 0 w 785935"/>
                <a:gd name="connsiteY2" fmla="*/ 0 h 192651"/>
                <a:gd name="connsiteX3" fmla="*/ 545 w 785935"/>
                <a:gd name="connsiteY3" fmla="*/ 192651 h 192651"/>
                <a:gd name="connsiteX0" fmla="*/ 785933 w 792484"/>
                <a:gd name="connsiteY0" fmla="*/ 174095 h 179553"/>
                <a:gd name="connsiteX1" fmla="*/ 792484 w 792484"/>
                <a:gd name="connsiteY1" fmla="*/ 1092 h 179553"/>
                <a:gd name="connsiteX2" fmla="*/ 0 w 792484"/>
                <a:gd name="connsiteY2" fmla="*/ 0 h 179553"/>
                <a:gd name="connsiteX3" fmla="*/ 7094 w 792484"/>
                <a:gd name="connsiteY3" fmla="*/ 179553 h 17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2484" h="179553">
                  <a:moveTo>
                    <a:pt x="785933" y="174095"/>
                  </a:moveTo>
                  <a:lnTo>
                    <a:pt x="792484" y="1092"/>
                  </a:lnTo>
                  <a:lnTo>
                    <a:pt x="0" y="0"/>
                  </a:lnTo>
                  <a:cubicBezTo>
                    <a:pt x="182" y="64217"/>
                    <a:pt x="6912" y="115336"/>
                    <a:pt x="7094" y="179553"/>
                  </a:cubicBezTo>
                </a:path>
              </a:pathLst>
            </a:custGeom>
            <a:ln w="19050" cmpd="sng">
              <a:solidFill>
                <a:schemeClr val="tx1"/>
              </a:solidFill>
              <a:headEnd type="none"/>
              <a:tailEnd type="arrow"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1904796" y="4191000"/>
              <a:ext cx="2895804" cy="545422"/>
            </a:xfrm>
            <a:custGeom>
              <a:avLst/>
              <a:gdLst>
                <a:gd name="connsiteX0" fmla="*/ 766287 w 766287"/>
                <a:gd name="connsiteY0" fmla="*/ 134801 h 134801"/>
                <a:gd name="connsiteX1" fmla="*/ 766287 w 766287"/>
                <a:gd name="connsiteY1" fmla="*/ 14190 h 134801"/>
                <a:gd name="connsiteX2" fmla="*/ 0 w 766287"/>
                <a:gd name="connsiteY2" fmla="*/ 0 h 134801"/>
                <a:gd name="connsiteX3" fmla="*/ 7095 w 766287"/>
                <a:gd name="connsiteY3" fmla="*/ 120612 h 134801"/>
                <a:gd name="connsiteX0" fmla="*/ 766287 w 772836"/>
                <a:gd name="connsiteY0" fmla="*/ 166454 h 166454"/>
                <a:gd name="connsiteX1" fmla="*/ 772836 w 772836"/>
                <a:gd name="connsiteY1" fmla="*/ 0 h 166454"/>
                <a:gd name="connsiteX2" fmla="*/ 0 w 772836"/>
                <a:gd name="connsiteY2" fmla="*/ 31653 h 166454"/>
                <a:gd name="connsiteX3" fmla="*/ 7095 w 772836"/>
                <a:gd name="connsiteY3" fmla="*/ 152265 h 166454"/>
                <a:gd name="connsiteX0" fmla="*/ 772836 w 779385"/>
                <a:gd name="connsiteY0" fmla="*/ 174094 h 174094"/>
                <a:gd name="connsiteX1" fmla="*/ 779385 w 779385"/>
                <a:gd name="connsiteY1" fmla="*/ 7640 h 174094"/>
                <a:gd name="connsiteX2" fmla="*/ 0 w 779385"/>
                <a:gd name="connsiteY2" fmla="*/ 0 h 174094"/>
                <a:gd name="connsiteX3" fmla="*/ 13644 w 779385"/>
                <a:gd name="connsiteY3" fmla="*/ 159905 h 174094"/>
                <a:gd name="connsiteX0" fmla="*/ 772836 w 772836"/>
                <a:gd name="connsiteY0" fmla="*/ 174094 h 174094"/>
                <a:gd name="connsiteX1" fmla="*/ 771556 w 772836"/>
                <a:gd name="connsiteY1" fmla="*/ 12647 h 174094"/>
                <a:gd name="connsiteX2" fmla="*/ 0 w 772836"/>
                <a:gd name="connsiteY2" fmla="*/ 0 h 174094"/>
                <a:gd name="connsiteX3" fmla="*/ 13644 w 772836"/>
                <a:gd name="connsiteY3" fmla="*/ 159905 h 174094"/>
                <a:gd name="connsiteX0" fmla="*/ 772892 w 772892"/>
                <a:gd name="connsiteY0" fmla="*/ 174094 h 192449"/>
                <a:gd name="connsiteX1" fmla="*/ 771612 w 772892"/>
                <a:gd name="connsiteY1" fmla="*/ 12647 h 192449"/>
                <a:gd name="connsiteX2" fmla="*/ 56 w 772892"/>
                <a:gd name="connsiteY2" fmla="*/ 0 h 192449"/>
                <a:gd name="connsiteX3" fmla="*/ 0 w 772892"/>
                <a:gd name="connsiteY3" fmla="*/ 192449 h 192449"/>
                <a:gd name="connsiteX0" fmla="*/ 772892 w 772993"/>
                <a:gd name="connsiteY0" fmla="*/ 174094 h 192449"/>
                <a:gd name="connsiteX1" fmla="*/ 771612 w 772993"/>
                <a:gd name="connsiteY1" fmla="*/ 12647 h 192449"/>
                <a:gd name="connsiteX2" fmla="*/ 772164 w 772993"/>
                <a:gd name="connsiteY2" fmla="*/ 3216 h 192449"/>
                <a:gd name="connsiteX3" fmla="*/ 56 w 772993"/>
                <a:gd name="connsiteY3" fmla="*/ 0 h 192449"/>
                <a:gd name="connsiteX4" fmla="*/ 0 w 772993"/>
                <a:gd name="connsiteY4" fmla="*/ 192449 h 192449"/>
                <a:gd name="connsiteX0" fmla="*/ 770935 w 772993"/>
                <a:gd name="connsiteY0" fmla="*/ 186611 h 192449"/>
                <a:gd name="connsiteX1" fmla="*/ 771612 w 772993"/>
                <a:gd name="connsiteY1" fmla="*/ 12647 h 192449"/>
                <a:gd name="connsiteX2" fmla="*/ 772164 w 772993"/>
                <a:gd name="connsiteY2" fmla="*/ 3216 h 192449"/>
                <a:gd name="connsiteX3" fmla="*/ 56 w 772993"/>
                <a:gd name="connsiteY3" fmla="*/ 0 h 192449"/>
                <a:gd name="connsiteX4" fmla="*/ 0 w 772993"/>
                <a:gd name="connsiteY4" fmla="*/ 192449 h 192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993" h="192449">
                  <a:moveTo>
                    <a:pt x="770935" y="186611"/>
                  </a:moveTo>
                  <a:cubicBezTo>
                    <a:pt x="770508" y="132795"/>
                    <a:pt x="772039" y="66463"/>
                    <a:pt x="771612" y="12647"/>
                  </a:cubicBezTo>
                  <a:cubicBezTo>
                    <a:pt x="768534" y="12007"/>
                    <a:pt x="775242" y="3856"/>
                    <a:pt x="772164" y="3216"/>
                  </a:cubicBezTo>
                  <a:lnTo>
                    <a:pt x="56" y="0"/>
                  </a:lnTo>
                  <a:cubicBezTo>
                    <a:pt x="37" y="64150"/>
                    <a:pt x="19" y="128299"/>
                    <a:pt x="0" y="192449"/>
                  </a:cubicBezTo>
                </a:path>
              </a:pathLst>
            </a:custGeom>
            <a:ln w="19050" cmpd="sng">
              <a:solidFill>
                <a:schemeClr val="tx1"/>
              </a:solidFill>
              <a:headEnd type="none"/>
              <a:tailEnd type="arrow"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 flipH="1">
              <a:off x="1981200" y="4267200"/>
              <a:ext cx="2667000" cy="469222"/>
            </a:xfrm>
            <a:custGeom>
              <a:avLst/>
              <a:gdLst>
                <a:gd name="connsiteX0" fmla="*/ 766287 w 766287"/>
                <a:gd name="connsiteY0" fmla="*/ 134801 h 134801"/>
                <a:gd name="connsiteX1" fmla="*/ 766287 w 766287"/>
                <a:gd name="connsiteY1" fmla="*/ 14190 h 134801"/>
                <a:gd name="connsiteX2" fmla="*/ 0 w 766287"/>
                <a:gd name="connsiteY2" fmla="*/ 0 h 134801"/>
                <a:gd name="connsiteX3" fmla="*/ 7095 w 766287"/>
                <a:gd name="connsiteY3" fmla="*/ 120612 h 134801"/>
                <a:gd name="connsiteX0" fmla="*/ 766287 w 772836"/>
                <a:gd name="connsiteY0" fmla="*/ 166454 h 166454"/>
                <a:gd name="connsiteX1" fmla="*/ 772836 w 772836"/>
                <a:gd name="connsiteY1" fmla="*/ 0 h 166454"/>
                <a:gd name="connsiteX2" fmla="*/ 0 w 772836"/>
                <a:gd name="connsiteY2" fmla="*/ 31653 h 166454"/>
                <a:gd name="connsiteX3" fmla="*/ 7095 w 772836"/>
                <a:gd name="connsiteY3" fmla="*/ 152265 h 166454"/>
                <a:gd name="connsiteX0" fmla="*/ 772836 w 779385"/>
                <a:gd name="connsiteY0" fmla="*/ 174094 h 174094"/>
                <a:gd name="connsiteX1" fmla="*/ 779385 w 779385"/>
                <a:gd name="connsiteY1" fmla="*/ 7640 h 174094"/>
                <a:gd name="connsiteX2" fmla="*/ 0 w 779385"/>
                <a:gd name="connsiteY2" fmla="*/ 0 h 174094"/>
                <a:gd name="connsiteX3" fmla="*/ 13644 w 779385"/>
                <a:gd name="connsiteY3" fmla="*/ 159905 h 174094"/>
                <a:gd name="connsiteX0" fmla="*/ 772836 w 772836"/>
                <a:gd name="connsiteY0" fmla="*/ 174094 h 174094"/>
                <a:gd name="connsiteX1" fmla="*/ 771556 w 772836"/>
                <a:gd name="connsiteY1" fmla="*/ 12647 h 174094"/>
                <a:gd name="connsiteX2" fmla="*/ 0 w 772836"/>
                <a:gd name="connsiteY2" fmla="*/ 0 h 174094"/>
                <a:gd name="connsiteX3" fmla="*/ 13644 w 772836"/>
                <a:gd name="connsiteY3" fmla="*/ 159905 h 174094"/>
                <a:gd name="connsiteX0" fmla="*/ 772892 w 772892"/>
                <a:gd name="connsiteY0" fmla="*/ 174094 h 192449"/>
                <a:gd name="connsiteX1" fmla="*/ 771612 w 772892"/>
                <a:gd name="connsiteY1" fmla="*/ 12647 h 192449"/>
                <a:gd name="connsiteX2" fmla="*/ 56 w 772892"/>
                <a:gd name="connsiteY2" fmla="*/ 0 h 192449"/>
                <a:gd name="connsiteX3" fmla="*/ 0 w 772892"/>
                <a:gd name="connsiteY3" fmla="*/ 192449 h 192449"/>
                <a:gd name="connsiteX0" fmla="*/ 772892 w 772993"/>
                <a:gd name="connsiteY0" fmla="*/ 174094 h 192449"/>
                <a:gd name="connsiteX1" fmla="*/ 771612 w 772993"/>
                <a:gd name="connsiteY1" fmla="*/ 12647 h 192449"/>
                <a:gd name="connsiteX2" fmla="*/ 772164 w 772993"/>
                <a:gd name="connsiteY2" fmla="*/ 3216 h 192449"/>
                <a:gd name="connsiteX3" fmla="*/ 56 w 772993"/>
                <a:gd name="connsiteY3" fmla="*/ 0 h 192449"/>
                <a:gd name="connsiteX4" fmla="*/ 0 w 772993"/>
                <a:gd name="connsiteY4" fmla="*/ 192449 h 192449"/>
                <a:gd name="connsiteX0" fmla="*/ 770935 w 772993"/>
                <a:gd name="connsiteY0" fmla="*/ 186611 h 192449"/>
                <a:gd name="connsiteX1" fmla="*/ 771612 w 772993"/>
                <a:gd name="connsiteY1" fmla="*/ 12647 h 192449"/>
                <a:gd name="connsiteX2" fmla="*/ 772164 w 772993"/>
                <a:gd name="connsiteY2" fmla="*/ 3216 h 192449"/>
                <a:gd name="connsiteX3" fmla="*/ 56 w 772993"/>
                <a:gd name="connsiteY3" fmla="*/ 0 h 192449"/>
                <a:gd name="connsiteX4" fmla="*/ 0 w 772993"/>
                <a:gd name="connsiteY4" fmla="*/ 192449 h 192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993" h="192449">
                  <a:moveTo>
                    <a:pt x="770935" y="186611"/>
                  </a:moveTo>
                  <a:cubicBezTo>
                    <a:pt x="770508" y="132795"/>
                    <a:pt x="772039" y="66463"/>
                    <a:pt x="771612" y="12647"/>
                  </a:cubicBezTo>
                  <a:cubicBezTo>
                    <a:pt x="768534" y="12007"/>
                    <a:pt x="775242" y="3856"/>
                    <a:pt x="772164" y="3216"/>
                  </a:cubicBezTo>
                  <a:lnTo>
                    <a:pt x="56" y="0"/>
                  </a:lnTo>
                  <a:cubicBezTo>
                    <a:pt x="37" y="64150"/>
                    <a:pt x="19" y="128299"/>
                    <a:pt x="0" y="192449"/>
                  </a:cubicBezTo>
                </a:path>
              </a:pathLst>
            </a:custGeom>
            <a:ln w="19050" cmpd="sng">
              <a:solidFill>
                <a:schemeClr val="tx1"/>
              </a:solidFill>
              <a:headEnd type="none"/>
              <a:tailEnd type="arrow"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724400" y="4267200"/>
              <a:ext cx="8648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alibri"/>
                  <a:cs typeface="Calibri"/>
                </a:rPr>
                <a:t>Request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038600" y="4267200"/>
              <a:ext cx="6604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alibri"/>
                  <a:cs typeface="Calibri"/>
                </a:rPr>
                <a:t>Grant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632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Shared-Memory Multiprocessor</a:t>
            </a: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9240-9C24-5A4F-93B6-429AE758A1C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77987" name="Rectangle 3"/>
          <p:cNvSpPr>
            <a:spLocks noChangeArrowheads="1"/>
          </p:cNvSpPr>
          <p:nvPr/>
        </p:nvSpPr>
        <p:spPr bwMode="auto">
          <a:xfrm>
            <a:off x="1143000" y="1905000"/>
            <a:ext cx="901700" cy="6858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CPU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1</a:t>
            </a:r>
          </a:p>
        </p:txBody>
      </p:sp>
      <p:sp>
        <p:nvSpPr>
          <p:cNvPr id="1577988" name="Rectangle 4"/>
          <p:cNvSpPr>
            <a:spLocks noChangeArrowheads="1"/>
          </p:cNvSpPr>
          <p:nvPr/>
        </p:nvSpPr>
        <p:spPr bwMode="auto">
          <a:xfrm>
            <a:off x="1143000" y="541020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285750" indent="-285750" eaLnBrk="1" hangingPunct="1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   Use snoopy mechanism to keep all processors’ view of memory coherent</a:t>
            </a:r>
          </a:p>
        </p:txBody>
      </p:sp>
      <p:sp>
        <p:nvSpPr>
          <p:cNvPr id="1578002" name="Line 18"/>
          <p:cNvSpPr>
            <a:spLocks noChangeShapeType="1"/>
          </p:cNvSpPr>
          <p:nvPr/>
        </p:nvSpPr>
        <p:spPr bwMode="auto">
          <a:xfrm flipV="1">
            <a:off x="2057400" y="2286000"/>
            <a:ext cx="609600" cy="1"/>
          </a:xfrm>
          <a:prstGeom prst="line">
            <a:avLst/>
          </a:prstGeom>
          <a:noFill/>
          <a:ln w="38100" cmpd="sng">
            <a:solidFill>
              <a:srgbClr val="000000"/>
            </a:solidFill>
            <a:round/>
            <a:headEnd type="triangle" w="med" len="lg"/>
            <a:tailEnd type="triangl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78005" name="Line 21"/>
          <p:cNvSpPr>
            <a:spLocks noChangeShapeType="1"/>
          </p:cNvSpPr>
          <p:nvPr/>
        </p:nvSpPr>
        <p:spPr bwMode="auto">
          <a:xfrm>
            <a:off x="4419600" y="1462086"/>
            <a:ext cx="0" cy="3795713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78006" name="Line 22"/>
          <p:cNvSpPr>
            <a:spLocks noChangeShapeType="1"/>
          </p:cNvSpPr>
          <p:nvPr/>
        </p:nvSpPr>
        <p:spPr bwMode="auto">
          <a:xfrm>
            <a:off x="3733800" y="2286000"/>
            <a:ext cx="68580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78009" name="Line 25"/>
          <p:cNvSpPr>
            <a:spLocks noChangeShapeType="1"/>
          </p:cNvSpPr>
          <p:nvPr/>
        </p:nvSpPr>
        <p:spPr bwMode="auto">
          <a:xfrm flipV="1">
            <a:off x="4419600" y="3124200"/>
            <a:ext cx="99060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78010" name="Line 26"/>
          <p:cNvSpPr>
            <a:spLocks noChangeShapeType="1"/>
          </p:cNvSpPr>
          <p:nvPr/>
        </p:nvSpPr>
        <p:spPr bwMode="auto">
          <a:xfrm>
            <a:off x="4419600" y="1995487"/>
            <a:ext cx="83820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78011" name="Rectangle 27"/>
          <p:cNvSpPr>
            <a:spLocks noChangeArrowheads="1"/>
          </p:cNvSpPr>
          <p:nvPr/>
        </p:nvSpPr>
        <p:spPr bwMode="auto">
          <a:xfrm>
            <a:off x="3876675" y="914400"/>
            <a:ext cx="1083630" cy="595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Memory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   Bus</a:t>
            </a:r>
          </a:p>
        </p:txBody>
      </p:sp>
      <p:sp>
        <p:nvSpPr>
          <p:cNvPr id="2" name="Rectangle 1"/>
          <p:cNvSpPr/>
          <p:nvPr/>
        </p:nvSpPr>
        <p:spPr>
          <a:xfrm>
            <a:off x="5257800" y="1524000"/>
            <a:ext cx="1371600" cy="9906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Main Memory (DRAM)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410200" y="2819400"/>
            <a:ext cx="838200" cy="6096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DMA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2667000" y="1905000"/>
            <a:ext cx="1066800" cy="6858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bIns="0"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Snoopy Cache</a:t>
            </a:r>
            <a:endParaRPr lang="en-US" sz="2000" baseline="-250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1143000" y="2819400"/>
            <a:ext cx="901700" cy="6858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CPU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2</a:t>
            </a: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 flipV="1">
            <a:off x="2057400" y="3200400"/>
            <a:ext cx="609600" cy="1"/>
          </a:xfrm>
          <a:prstGeom prst="line">
            <a:avLst/>
          </a:prstGeom>
          <a:noFill/>
          <a:ln w="38100" cmpd="sng">
            <a:solidFill>
              <a:srgbClr val="000000"/>
            </a:solidFill>
            <a:round/>
            <a:headEnd type="triangle" w="med" len="lg"/>
            <a:tailEnd type="triangl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>
            <a:off x="3733800" y="3200400"/>
            <a:ext cx="68580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2667000" y="2819400"/>
            <a:ext cx="1066800" cy="6858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bIns="0"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Snoopy Cache</a:t>
            </a:r>
            <a:endParaRPr lang="en-US" sz="2000" baseline="-250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1143000" y="3733800"/>
            <a:ext cx="901700" cy="6858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CPU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3</a:t>
            </a:r>
          </a:p>
        </p:txBody>
      </p:sp>
      <p:sp>
        <p:nvSpPr>
          <p:cNvPr id="48" name="Line 18"/>
          <p:cNvSpPr>
            <a:spLocks noChangeShapeType="1"/>
          </p:cNvSpPr>
          <p:nvPr/>
        </p:nvSpPr>
        <p:spPr bwMode="auto">
          <a:xfrm flipV="1">
            <a:off x="2057400" y="4114800"/>
            <a:ext cx="609600" cy="1"/>
          </a:xfrm>
          <a:prstGeom prst="line">
            <a:avLst/>
          </a:prstGeom>
          <a:noFill/>
          <a:ln w="38100" cmpd="sng">
            <a:solidFill>
              <a:srgbClr val="000000"/>
            </a:solidFill>
            <a:round/>
            <a:headEnd type="triangle" w="med" len="lg"/>
            <a:tailEnd type="triangl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49" name="Line 22"/>
          <p:cNvSpPr>
            <a:spLocks noChangeShapeType="1"/>
          </p:cNvSpPr>
          <p:nvPr/>
        </p:nvSpPr>
        <p:spPr bwMode="auto">
          <a:xfrm>
            <a:off x="3733800" y="4114800"/>
            <a:ext cx="68580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2667000" y="3733800"/>
            <a:ext cx="1066800" cy="6858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bIns="0"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Snoopy Cache</a:t>
            </a:r>
            <a:endParaRPr lang="en-US" sz="2000" baseline="-250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3" name="Magnetic Disk 2"/>
          <p:cNvSpPr/>
          <p:nvPr/>
        </p:nvSpPr>
        <p:spPr>
          <a:xfrm>
            <a:off x="6781800" y="2514600"/>
            <a:ext cx="762000" cy="1066800"/>
          </a:xfrm>
          <a:prstGeom prst="flowChartMagneticDisk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Disk</a:t>
            </a:r>
          </a:p>
        </p:txBody>
      </p:sp>
      <p:sp>
        <p:nvSpPr>
          <p:cNvPr id="52" name="Line 25"/>
          <p:cNvSpPr>
            <a:spLocks noChangeShapeType="1"/>
          </p:cNvSpPr>
          <p:nvPr/>
        </p:nvSpPr>
        <p:spPr bwMode="auto">
          <a:xfrm flipV="1">
            <a:off x="6248400" y="3124200"/>
            <a:ext cx="53340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53" name="Line 25"/>
          <p:cNvSpPr>
            <a:spLocks noChangeShapeType="1"/>
          </p:cNvSpPr>
          <p:nvPr/>
        </p:nvSpPr>
        <p:spPr bwMode="auto">
          <a:xfrm flipV="1">
            <a:off x="4419600" y="4343400"/>
            <a:ext cx="99060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410200" y="4038600"/>
            <a:ext cx="838200" cy="6096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DMA</a:t>
            </a:r>
          </a:p>
        </p:txBody>
      </p:sp>
      <p:sp>
        <p:nvSpPr>
          <p:cNvPr id="56" name="Line 25"/>
          <p:cNvSpPr>
            <a:spLocks noChangeShapeType="1"/>
          </p:cNvSpPr>
          <p:nvPr/>
        </p:nvSpPr>
        <p:spPr bwMode="auto">
          <a:xfrm flipV="1">
            <a:off x="6248400" y="4343400"/>
            <a:ext cx="68580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0" y="3962400"/>
            <a:ext cx="1066800" cy="6858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Network</a:t>
            </a:r>
          </a:p>
        </p:txBody>
      </p:sp>
      <p:sp>
        <p:nvSpPr>
          <p:cNvPr id="5" name="Freeform 4"/>
          <p:cNvSpPr/>
          <p:nvPr/>
        </p:nvSpPr>
        <p:spPr>
          <a:xfrm>
            <a:off x="7922217" y="4304829"/>
            <a:ext cx="597190" cy="631844"/>
          </a:xfrm>
          <a:custGeom>
            <a:avLst/>
            <a:gdLst>
              <a:gd name="connsiteX0" fmla="*/ 0 w 597190"/>
              <a:gd name="connsiteY0" fmla="*/ 18980 h 631844"/>
              <a:gd name="connsiteX1" fmla="*/ 385528 w 597190"/>
              <a:gd name="connsiteY1" fmla="*/ 26539 h 631844"/>
              <a:gd name="connsiteX2" fmla="*/ 423325 w 597190"/>
              <a:gd name="connsiteY2" fmla="*/ 41658 h 631844"/>
              <a:gd name="connsiteX3" fmla="*/ 483800 w 597190"/>
              <a:gd name="connsiteY3" fmla="*/ 102130 h 631844"/>
              <a:gd name="connsiteX4" fmla="*/ 521597 w 597190"/>
              <a:gd name="connsiteY4" fmla="*/ 170162 h 631844"/>
              <a:gd name="connsiteX5" fmla="*/ 529156 w 597190"/>
              <a:gd name="connsiteY5" fmla="*/ 200399 h 631844"/>
              <a:gd name="connsiteX6" fmla="*/ 536715 w 597190"/>
              <a:gd name="connsiteY6" fmla="*/ 223076 h 631844"/>
              <a:gd name="connsiteX7" fmla="*/ 514037 w 597190"/>
              <a:gd name="connsiteY7" fmla="*/ 344022 h 631844"/>
              <a:gd name="connsiteX8" fmla="*/ 498918 w 597190"/>
              <a:gd name="connsiteY8" fmla="*/ 374258 h 631844"/>
              <a:gd name="connsiteX9" fmla="*/ 476240 w 597190"/>
              <a:gd name="connsiteY9" fmla="*/ 434731 h 631844"/>
              <a:gd name="connsiteX10" fmla="*/ 468681 w 597190"/>
              <a:gd name="connsiteY10" fmla="*/ 480086 h 631844"/>
              <a:gd name="connsiteX11" fmla="*/ 453562 w 597190"/>
              <a:gd name="connsiteY11" fmla="*/ 540559 h 631844"/>
              <a:gd name="connsiteX12" fmla="*/ 468681 w 597190"/>
              <a:gd name="connsiteY12" fmla="*/ 570795 h 631844"/>
              <a:gd name="connsiteX13" fmla="*/ 506478 w 597190"/>
              <a:gd name="connsiteY13" fmla="*/ 585913 h 631844"/>
              <a:gd name="connsiteX14" fmla="*/ 559393 w 597190"/>
              <a:gd name="connsiteY14" fmla="*/ 608591 h 631844"/>
              <a:gd name="connsiteX15" fmla="*/ 597190 w 597190"/>
              <a:gd name="connsiteY15" fmla="*/ 631268 h 631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7190" h="631844">
                <a:moveTo>
                  <a:pt x="0" y="18980"/>
                </a:moveTo>
                <a:cubicBezTo>
                  <a:pt x="270587" y="12967"/>
                  <a:pt x="244589" y="-24711"/>
                  <a:pt x="385528" y="26539"/>
                </a:cubicBezTo>
                <a:cubicBezTo>
                  <a:pt x="398281" y="31176"/>
                  <a:pt x="410726" y="36618"/>
                  <a:pt x="423325" y="41658"/>
                </a:cubicBezTo>
                <a:cubicBezTo>
                  <a:pt x="443483" y="61815"/>
                  <a:pt x="471051" y="76632"/>
                  <a:pt x="483800" y="102130"/>
                </a:cubicBezTo>
                <a:cubicBezTo>
                  <a:pt x="505488" y="145508"/>
                  <a:pt x="493120" y="122704"/>
                  <a:pt x="521597" y="170162"/>
                </a:cubicBezTo>
                <a:cubicBezTo>
                  <a:pt x="524117" y="180241"/>
                  <a:pt x="526302" y="190410"/>
                  <a:pt x="529156" y="200399"/>
                </a:cubicBezTo>
                <a:cubicBezTo>
                  <a:pt x="531345" y="208060"/>
                  <a:pt x="537549" y="215152"/>
                  <a:pt x="536715" y="223076"/>
                </a:cubicBezTo>
                <a:cubicBezTo>
                  <a:pt x="532421" y="263869"/>
                  <a:pt x="523986" y="304229"/>
                  <a:pt x="514037" y="344022"/>
                </a:cubicBezTo>
                <a:cubicBezTo>
                  <a:pt x="511304" y="354954"/>
                  <a:pt x="503252" y="363856"/>
                  <a:pt x="498918" y="374258"/>
                </a:cubicBezTo>
                <a:cubicBezTo>
                  <a:pt x="490638" y="394130"/>
                  <a:pt x="483799" y="414573"/>
                  <a:pt x="476240" y="434731"/>
                </a:cubicBezTo>
                <a:cubicBezTo>
                  <a:pt x="473720" y="449849"/>
                  <a:pt x="471893" y="465099"/>
                  <a:pt x="468681" y="480086"/>
                </a:cubicBezTo>
                <a:cubicBezTo>
                  <a:pt x="464327" y="500403"/>
                  <a:pt x="453562" y="540559"/>
                  <a:pt x="453562" y="540559"/>
                </a:cubicBezTo>
                <a:cubicBezTo>
                  <a:pt x="458602" y="550638"/>
                  <a:pt x="460125" y="563462"/>
                  <a:pt x="468681" y="570795"/>
                </a:cubicBezTo>
                <a:cubicBezTo>
                  <a:pt x="478984" y="579626"/>
                  <a:pt x="493772" y="581149"/>
                  <a:pt x="506478" y="585913"/>
                </a:cubicBezTo>
                <a:cubicBezTo>
                  <a:pt x="550965" y="602595"/>
                  <a:pt x="506305" y="582046"/>
                  <a:pt x="559393" y="608591"/>
                </a:cubicBezTo>
                <a:cubicBezTo>
                  <a:pt x="578705" y="637558"/>
                  <a:pt x="565427" y="631268"/>
                  <a:pt x="597190" y="631268"/>
                </a:cubicBezTo>
              </a:path>
            </a:pathLst>
          </a:custGeom>
          <a:ln w="28575" cmpd="sng">
            <a:solidFill>
              <a:schemeClr val="tx1"/>
            </a:solidFill>
          </a:ln>
        </p:spPr>
        <p:txBody>
          <a:bodyPr rtlCol="0" anchor="ctr"/>
          <a:lstStyle/>
          <a:p>
            <a:pPr algn="ctr"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2286000" y="4648200"/>
            <a:ext cx="1447800" cy="457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bIns="0"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Bus Control</a:t>
            </a:r>
            <a:endParaRPr lang="en-US" sz="2000" baseline="-250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3733800" y="4876800"/>
            <a:ext cx="68580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2585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Snoopy Cache,</a:t>
            </a:r>
            <a:r>
              <a:rPr lang="en-US" sz="3600" i="1" dirty="0"/>
              <a:t> </a:t>
            </a:r>
            <a:r>
              <a:rPr lang="en-US" sz="2800" i="1" dirty="0"/>
              <a:t>Goodman 1983</a:t>
            </a:r>
          </a:p>
        </p:txBody>
      </p:sp>
      <p:sp>
        <p:nvSpPr>
          <p:cNvPr id="1573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Have cache watch (or snoop upon) other memory transactions, and then “do the right thing”</a:t>
            </a:r>
          </a:p>
          <a:p>
            <a:r>
              <a:rPr lang="en-US" dirty="0"/>
              <a:t>Snoopy cache tags are dual-ported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8884-EFCC-7C4C-8296-C859A3286BF4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srgbClr val="FBBA03"/>
              </a:solidFill>
            </a:endParaRPr>
          </a:p>
        </p:txBody>
      </p:sp>
      <p:grpSp>
        <p:nvGrpSpPr>
          <p:cNvPr id="1573892" name="Group 4"/>
          <p:cNvGrpSpPr>
            <a:grpSpLocks/>
          </p:cNvGrpSpPr>
          <p:nvPr/>
        </p:nvGrpSpPr>
        <p:grpSpPr bwMode="auto">
          <a:xfrm>
            <a:off x="1447800" y="2490788"/>
            <a:ext cx="6367463" cy="2919412"/>
            <a:chOff x="1054" y="1993"/>
            <a:chExt cx="4011" cy="1839"/>
          </a:xfrm>
        </p:grpSpPr>
        <p:sp>
          <p:nvSpPr>
            <p:cNvPr id="1573893" name="Rectangle 5"/>
            <p:cNvSpPr>
              <a:spLocks noChangeArrowheads="1"/>
            </p:cNvSpPr>
            <p:nvPr/>
          </p:nvSpPr>
          <p:spPr bwMode="auto">
            <a:xfrm>
              <a:off x="1064" y="2648"/>
              <a:ext cx="560" cy="7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573894" name="Rectangle 6"/>
            <p:cNvSpPr>
              <a:spLocks noChangeArrowheads="1"/>
            </p:cNvSpPr>
            <p:nvPr/>
          </p:nvSpPr>
          <p:spPr bwMode="auto">
            <a:xfrm>
              <a:off x="1054" y="2844"/>
              <a:ext cx="56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 Proc.</a:t>
              </a:r>
              <a:r>
                <a:rPr lang="en-US" sz="28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 </a:t>
              </a:r>
            </a:p>
          </p:txBody>
        </p:sp>
        <p:sp>
          <p:nvSpPr>
            <p:cNvPr id="1573895" name="Rectangle 7"/>
            <p:cNvSpPr>
              <a:spLocks noChangeArrowheads="1"/>
            </p:cNvSpPr>
            <p:nvPr/>
          </p:nvSpPr>
          <p:spPr bwMode="auto">
            <a:xfrm>
              <a:off x="2120" y="2552"/>
              <a:ext cx="944" cy="128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573896" name="Rectangle 8"/>
            <p:cNvSpPr>
              <a:spLocks noChangeArrowheads="1"/>
            </p:cNvSpPr>
            <p:nvPr/>
          </p:nvSpPr>
          <p:spPr bwMode="auto">
            <a:xfrm>
              <a:off x="2250" y="3534"/>
              <a:ext cx="63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 Cache</a:t>
              </a:r>
            </a:p>
          </p:txBody>
        </p:sp>
        <p:sp>
          <p:nvSpPr>
            <p:cNvPr id="1573897" name="Rectangle 9"/>
            <p:cNvSpPr>
              <a:spLocks noChangeArrowheads="1"/>
            </p:cNvSpPr>
            <p:nvPr/>
          </p:nvSpPr>
          <p:spPr bwMode="auto">
            <a:xfrm>
              <a:off x="3598" y="2584"/>
              <a:ext cx="1467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Snoopy read port</a:t>
              </a:r>
            </a:p>
            <a:p>
              <a:pPr>
                <a:spcBef>
                  <a:spcPct val="0"/>
                </a:spcBef>
              </a:pPr>
              <a:r>
                <a:rPr lang="en-US" sz="20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attached to Memory</a:t>
              </a:r>
            </a:p>
            <a:p>
              <a:pPr>
                <a:spcBef>
                  <a:spcPct val="0"/>
                </a:spcBef>
              </a:pPr>
              <a:r>
                <a:rPr lang="en-US" sz="20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Bus</a:t>
              </a:r>
            </a:p>
          </p:txBody>
        </p:sp>
        <p:sp>
          <p:nvSpPr>
            <p:cNvPr id="1573898" name="Line 10"/>
            <p:cNvSpPr>
              <a:spLocks noChangeShapeType="1"/>
            </p:cNvSpPr>
            <p:nvPr/>
          </p:nvSpPr>
          <p:spPr bwMode="auto">
            <a:xfrm>
              <a:off x="1632" y="2784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573899" name="Line 11"/>
            <p:cNvSpPr>
              <a:spLocks noChangeShapeType="1"/>
            </p:cNvSpPr>
            <p:nvPr/>
          </p:nvSpPr>
          <p:spPr bwMode="auto">
            <a:xfrm>
              <a:off x="1632" y="288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573900" name="Line 12"/>
            <p:cNvSpPr>
              <a:spLocks noChangeShapeType="1"/>
            </p:cNvSpPr>
            <p:nvPr/>
          </p:nvSpPr>
          <p:spPr bwMode="auto">
            <a:xfrm>
              <a:off x="1632" y="3264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573901" name="Rectangle 13"/>
            <p:cNvSpPr>
              <a:spLocks noChangeArrowheads="1"/>
            </p:cNvSpPr>
            <p:nvPr/>
          </p:nvSpPr>
          <p:spPr bwMode="auto">
            <a:xfrm>
              <a:off x="2264" y="3128"/>
              <a:ext cx="656" cy="3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573902" name="Rectangle 14"/>
            <p:cNvSpPr>
              <a:spLocks noChangeArrowheads="1"/>
            </p:cNvSpPr>
            <p:nvPr/>
          </p:nvSpPr>
          <p:spPr bwMode="auto">
            <a:xfrm>
              <a:off x="2264" y="2696"/>
              <a:ext cx="656" cy="3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573903" name="Rectangle 15"/>
            <p:cNvSpPr>
              <a:spLocks noChangeArrowheads="1"/>
            </p:cNvSpPr>
            <p:nvPr/>
          </p:nvSpPr>
          <p:spPr bwMode="auto">
            <a:xfrm>
              <a:off x="2350" y="3112"/>
              <a:ext cx="478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sz="18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 Data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sz="18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(lines)</a:t>
              </a:r>
            </a:p>
          </p:txBody>
        </p:sp>
        <p:sp>
          <p:nvSpPr>
            <p:cNvPr id="1573904" name="Rectangle 16"/>
            <p:cNvSpPr>
              <a:spLocks noChangeArrowheads="1"/>
            </p:cNvSpPr>
            <p:nvPr/>
          </p:nvSpPr>
          <p:spPr bwMode="auto">
            <a:xfrm>
              <a:off x="2308" y="2721"/>
              <a:ext cx="521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0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sz="18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Tags and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sz="18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    State</a:t>
              </a:r>
            </a:p>
          </p:txBody>
        </p:sp>
        <p:sp>
          <p:nvSpPr>
            <p:cNvPr id="1573905" name="Line 17"/>
            <p:cNvSpPr>
              <a:spLocks noChangeShapeType="1"/>
            </p:cNvSpPr>
            <p:nvPr/>
          </p:nvSpPr>
          <p:spPr bwMode="auto">
            <a:xfrm>
              <a:off x="2928" y="2784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573906" name="Line 18"/>
            <p:cNvSpPr>
              <a:spLocks noChangeShapeType="1"/>
            </p:cNvSpPr>
            <p:nvPr/>
          </p:nvSpPr>
          <p:spPr bwMode="auto">
            <a:xfrm>
              <a:off x="2928" y="288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573907" name="Rectangle 19"/>
            <p:cNvSpPr>
              <a:spLocks noChangeArrowheads="1"/>
            </p:cNvSpPr>
            <p:nvPr/>
          </p:nvSpPr>
          <p:spPr bwMode="auto">
            <a:xfrm>
              <a:off x="1712" y="2556"/>
              <a:ext cx="2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A</a:t>
              </a:r>
            </a:p>
          </p:txBody>
        </p:sp>
        <p:sp>
          <p:nvSpPr>
            <p:cNvPr id="1573908" name="Rectangle 20"/>
            <p:cNvSpPr>
              <a:spLocks noChangeArrowheads="1"/>
            </p:cNvSpPr>
            <p:nvPr/>
          </p:nvSpPr>
          <p:spPr bwMode="auto">
            <a:xfrm>
              <a:off x="1760" y="3276"/>
              <a:ext cx="20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D</a:t>
              </a:r>
            </a:p>
          </p:txBody>
        </p:sp>
        <p:sp>
          <p:nvSpPr>
            <p:cNvPr id="1573909" name="Rectangle 21"/>
            <p:cNvSpPr>
              <a:spLocks noChangeArrowheads="1"/>
            </p:cNvSpPr>
            <p:nvPr/>
          </p:nvSpPr>
          <p:spPr bwMode="auto">
            <a:xfrm>
              <a:off x="1672" y="2852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R/W </a:t>
              </a:r>
            </a:p>
          </p:txBody>
        </p:sp>
        <p:sp>
          <p:nvSpPr>
            <p:cNvPr id="1573910" name="Line 22"/>
            <p:cNvSpPr>
              <a:spLocks noChangeShapeType="1"/>
            </p:cNvSpPr>
            <p:nvPr/>
          </p:nvSpPr>
          <p:spPr bwMode="auto">
            <a:xfrm flipV="1">
              <a:off x="1920" y="2112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573911" name="Line 23"/>
            <p:cNvSpPr>
              <a:spLocks noChangeShapeType="1"/>
            </p:cNvSpPr>
            <p:nvPr/>
          </p:nvSpPr>
          <p:spPr bwMode="auto">
            <a:xfrm>
              <a:off x="1920" y="2112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573912" name="Line 24"/>
            <p:cNvSpPr>
              <a:spLocks noChangeShapeType="1"/>
            </p:cNvSpPr>
            <p:nvPr/>
          </p:nvSpPr>
          <p:spPr bwMode="auto">
            <a:xfrm flipV="1">
              <a:off x="2016" y="2256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573913" name="Line 25"/>
            <p:cNvSpPr>
              <a:spLocks noChangeShapeType="1"/>
            </p:cNvSpPr>
            <p:nvPr/>
          </p:nvSpPr>
          <p:spPr bwMode="auto">
            <a:xfrm>
              <a:off x="2016" y="2256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573914" name="Rectangle 26"/>
            <p:cNvSpPr>
              <a:spLocks noChangeArrowheads="1"/>
            </p:cNvSpPr>
            <p:nvPr/>
          </p:nvSpPr>
          <p:spPr bwMode="auto">
            <a:xfrm>
              <a:off x="2682" y="1993"/>
              <a:ext cx="1885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Used to drive Memory Bus</a:t>
              </a:r>
            </a:p>
            <a:p>
              <a:pPr>
                <a:spcBef>
                  <a:spcPct val="0"/>
                </a:spcBef>
              </a:pPr>
              <a:r>
                <a:rPr lang="en-US" sz="20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when Cache is Bus initiator</a:t>
              </a:r>
            </a:p>
          </p:txBody>
        </p:sp>
        <p:sp>
          <p:nvSpPr>
            <p:cNvPr id="1573915" name="Rectangle 27"/>
            <p:cNvSpPr>
              <a:spLocks noChangeArrowheads="1"/>
            </p:cNvSpPr>
            <p:nvPr/>
          </p:nvSpPr>
          <p:spPr bwMode="auto">
            <a:xfrm>
              <a:off x="3248" y="2556"/>
              <a:ext cx="2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A</a:t>
              </a:r>
            </a:p>
          </p:txBody>
        </p:sp>
        <p:sp>
          <p:nvSpPr>
            <p:cNvPr id="1573916" name="Rectangle 28"/>
            <p:cNvSpPr>
              <a:spLocks noChangeArrowheads="1"/>
            </p:cNvSpPr>
            <p:nvPr/>
          </p:nvSpPr>
          <p:spPr bwMode="auto">
            <a:xfrm>
              <a:off x="3168" y="2860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R/W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7829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Snoopy Cache-Coherence Protocols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7924800" cy="5054600"/>
          </a:xfrm>
        </p:spPr>
        <p:txBody>
          <a:bodyPr/>
          <a:lstStyle/>
          <a:p>
            <a:r>
              <a:rPr lang="en-US" sz="3200" dirty="0"/>
              <a:t>Write miss:  </a:t>
            </a:r>
          </a:p>
          <a:p>
            <a:pPr lvl="1"/>
            <a:r>
              <a:rPr lang="en-US" sz="2400" dirty="0"/>
              <a:t>the address is invalidated in all other caches before the write is performed</a:t>
            </a:r>
          </a:p>
          <a:p>
            <a:endParaRPr lang="en-US" sz="3200" dirty="0"/>
          </a:p>
          <a:p>
            <a:r>
              <a:rPr lang="en-US" sz="3200" dirty="0"/>
              <a:t>Read miss:  </a:t>
            </a:r>
          </a:p>
          <a:p>
            <a:pPr lvl="1"/>
            <a:r>
              <a:rPr lang="en-US" sz="2400" dirty="0"/>
              <a:t>if a dirty copy is found in some cache, a write-back is performed before the memory is read  </a:t>
            </a:r>
          </a:p>
          <a:p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87FB-5CB8-A64C-AE19-3252980805D3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67747" name="Rectangle 3"/>
          <p:cNvSpPr>
            <a:spLocks noChangeArrowheads="1"/>
          </p:cNvSpPr>
          <p:nvPr/>
        </p:nvSpPr>
        <p:spPr bwMode="auto">
          <a:xfrm>
            <a:off x="685800" y="1600200"/>
            <a:ext cx="8050213" cy="8284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lvl="1"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	</a:t>
            </a:r>
            <a:endParaRPr lang="en-US" sz="2400" dirty="0">
              <a:solidFill>
                <a:prstClr val="black"/>
              </a:solidFill>
              <a:latin typeface="Verdana" charset="0"/>
              <a:ea typeface="ＭＳ Ｐゴシック"/>
              <a:cs typeface="ＭＳ Ｐゴシック"/>
            </a:endParaRPr>
          </a:p>
          <a:p>
            <a:pPr lvl="1" eaLnBrk="1" hangingPunct="1">
              <a:spcBef>
                <a:spcPct val="0"/>
              </a:spcBef>
            </a:pPr>
            <a:endParaRPr lang="en-US" sz="2400" dirty="0">
              <a:solidFill>
                <a:prstClr val="black"/>
              </a:solidFill>
              <a:latin typeface="Verdana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1229573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State-Transition Diagram</a:t>
            </a:r>
            <a:br>
              <a:rPr lang="en-US" sz="2000" dirty="0"/>
            </a:br>
            <a:r>
              <a:rPr lang="en-US" sz="2000" i="1" dirty="0"/>
              <a:t>The MSI protocol</a:t>
            </a:r>
            <a:endParaRPr lang="en-US" dirty="0"/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812891D1-3774-A449-A842-0068DC89C93C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580035" name="Oval 3"/>
          <p:cNvSpPr>
            <a:spLocks noChangeArrowheads="1"/>
          </p:cNvSpPr>
          <p:nvPr/>
        </p:nvSpPr>
        <p:spPr bwMode="auto">
          <a:xfrm>
            <a:off x="5727700" y="2959100"/>
            <a:ext cx="736600" cy="7366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580036" name="Oval 4"/>
          <p:cNvSpPr>
            <a:spLocks noChangeArrowheads="1"/>
          </p:cNvSpPr>
          <p:nvPr/>
        </p:nvSpPr>
        <p:spPr bwMode="auto">
          <a:xfrm>
            <a:off x="2984500" y="4940300"/>
            <a:ext cx="736600" cy="7366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580037" name="Oval 5"/>
          <p:cNvSpPr>
            <a:spLocks noChangeArrowheads="1"/>
          </p:cNvSpPr>
          <p:nvPr/>
        </p:nvSpPr>
        <p:spPr bwMode="auto">
          <a:xfrm>
            <a:off x="5727700" y="4940300"/>
            <a:ext cx="736600" cy="7366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580038" name="Rectangle 6"/>
          <p:cNvSpPr>
            <a:spLocks noChangeArrowheads="1"/>
          </p:cNvSpPr>
          <p:nvPr/>
        </p:nvSpPr>
        <p:spPr bwMode="auto">
          <a:xfrm>
            <a:off x="5876925" y="3098800"/>
            <a:ext cx="441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M</a:t>
            </a:r>
          </a:p>
        </p:txBody>
      </p:sp>
      <p:sp>
        <p:nvSpPr>
          <p:cNvPr id="1580039" name="Rectangle 7"/>
          <p:cNvSpPr>
            <a:spLocks noChangeArrowheads="1"/>
          </p:cNvSpPr>
          <p:nvPr/>
        </p:nvSpPr>
        <p:spPr bwMode="auto">
          <a:xfrm>
            <a:off x="3159125" y="5080000"/>
            <a:ext cx="392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S</a:t>
            </a:r>
          </a:p>
        </p:txBody>
      </p:sp>
      <p:sp>
        <p:nvSpPr>
          <p:cNvPr id="1580040" name="Rectangle 8"/>
          <p:cNvSpPr>
            <a:spLocks noChangeArrowheads="1"/>
          </p:cNvSpPr>
          <p:nvPr/>
        </p:nvSpPr>
        <p:spPr bwMode="auto">
          <a:xfrm>
            <a:off x="5962650" y="5080000"/>
            <a:ext cx="312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I</a:t>
            </a:r>
          </a:p>
        </p:txBody>
      </p:sp>
      <p:grpSp>
        <p:nvGrpSpPr>
          <p:cNvPr id="1580041" name="Group 9"/>
          <p:cNvGrpSpPr>
            <a:grpSpLocks/>
          </p:cNvGrpSpPr>
          <p:nvPr/>
        </p:nvGrpSpPr>
        <p:grpSpPr bwMode="auto">
          <a:xfrm>
            <a:off x="949325" y="1160463"/>
            <a:ext cx="5772150" cy="1633537"/>
            <a:chOff x="614" y="835"/>
            <a:chExt cx="3636" cy="1029"/>
          </a:xfrm>
        </p:grpSpPr>
        <p:sp>
          <p:nvSpPr>
            <p:cNvPr id="1580042" name="Rectangle 10"/>
            <p:cNvSpPr>
              <a:spLocks noChangeArrowheads="1"/>
            </p:cNvSpPr>
            <p:nvPr/>
          </p:nvSpPr>
          <p:spPr bwMode="auto">
            <a:xfrm>
              <a:off x="3200" y="835"/>
              <a:ext cx="1050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M</a:t>
              </a:r>
              <a:r>
                <a:rPr lang="en-US" sz="20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: Modified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S</a:t>
              </a:r>
              <a:r>
                <a:rPr lang="en-US" sz="20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: Shared</a:t>
              </a:r>
              <a:r>
                <a:rPr lang="en-US" sz="2000">
                  <a:solidFill>
                    <a:srgbClr val="244A58"/>
                  </a:solidFill>
                  <a:latin typeface="Verdana" charset="0"/>
                  <a:ea typeface="ＭＳ Ｐゴシック"/>
                  <a:cs typeface="ＭＳ Ｐゴシック"/>
                </a:rPr>
                <a:t> </a:t>
              </a:r>
              <a:endParaRPr lang="en-US" sz="20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 I</a:t>
              </a:r>
              <a:r>
                <a:rPr lang="en-US" sz="20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: Invalid</a:t>
              </a:r>
            </a:p>
          </p:txBody>
        </p:sp>
        <p:sp>
          <p:nvSpPr>
            <p:cNvPr id="1580043" name="Rectangle 11"/>
            <p:cNvSpPr>
              <a:spLocks noChangeArrowheads="1"/>
            </p:cNvSpPr>
            <p:nvPr/>
          </p:nvSpPr>
          <p:spPr bwMode="auto">
            <a:xfrm>
              <a:off x="614" y="854"/>
              <a:ext cx="252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Each </a:t>
              </a:r>
              <a:r>
                <a:rPr lang="en-US" sz="2000" dirty="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cache line has state bits</a:t>
              </a:r>
            </a:p>
          </p:txBody>
        </p:sp>
        <p:sp>
          <p:nvSpPr>
            <p:cNvPr id="1580044" name="Rectangle 12"/>
            <p:cNvSpPr>
              <a:spLocks noChangeArrowheads="1"/>
            </p:cNvSpPr>
            <p:nvPr/>
          </p:nvSpPr>
          <p:spPr bwMode="auto">
            <a:xfrm>
              <a:off x="680" y="1256"/>
              <a:ext cx="2336" cy="27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580045" name="Line 13"/>
            <p:cNvSpPr>
              <a:spLocks noChangeShapeType="1"/>
            </p:cNvSpPr>
            <p:nvPr/>
          </p:nvSpPr>
          <p:spPr bwMode="auto">
            <a:xfrm>
              <a:off x="864" y="1248"/>
              <a:ext cx="0" cy="28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580046" name="Line 14"/>
            <p:cNvSpPr>
              <a:spLocks noChangeShapeType="1"/>
            </p:cNvSpPr>
            <p:nvPr/>
          </p:nvSpPr>
          <p:spPr bwMode="auto">
            <a:xfrm>
              <a:off x="1056" y="1248"/>
              <a:ext cx="0" cy="28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580047" name="Rectangle 15"/>
            <p:cNvSpPr>
              <a:spLocks noChangeArrowheads="1"/>
            </p:cNvSpPr>
            <p:nvPr/>
          </p:nvSpPr>
          <p:spPr bwMode="auto">
            <a:xfrm>
              <a:off x="1382" y="1267"/>
              <a:ext cx="107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Address tag</a:t>
              </a:r>
            </a:p>
          </p:txBody>
        </p:sp>
        <p:sp>
          <p:nvSpPr>
            <p:cNvPr id="1580048" name="Rectangle 16"/>
            <p:cNvSpPr>
              <a:spLocks noChangeArrowheads="1"/>
            </p:cNvSpPr>
            <p:nvPr/>
          </p:nvSpPr>
          <p:spPr bwMode="auto">
            <a:xfrm>
              <a:off x="647" y="1530"/>
              <a:ext cx="477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state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 bits</a:t>
              </a:r>
            </a:p>
          </p:txBody>
        </p:sp>
        <p:sp>
          <p:nvSpPr>
            <p:cNvPr id="1580049" name="Line 17"/>
            <p:cNvSpPr>
              <a:spLocks noChangeShapeType="1"/>
            </p:cNvSpPr>
            <p:nvPr/>
          </p:nvSpPr>
          <p:spPr bwMode="auto">
            <a:xfrm>
              <a:off x="672" y="1536"/>
              <a:ext cx="0" cy="4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580050" name="Line 18"/>
            <p:cNvSpPr>
              <a:spLocks noChangeShapeType="1"/>
            </p:cNvSpPr>
            <p:nvPr/>
          </p:nvSpPr>
          <p:spPr bwMode="auto">
            <a:xfrm>
              <a:off x="1056" y="1536"/>
              <a:ext cx="0" cy="4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580051" name="Group 19"/>
          <p:cNvGrpSpPr>
            <a:grpSpLocks/>
          </p:cNvGrpSpPr>
          <p:nvPr/>
        </p:nvGrpSpPr>
        <p:grpSpPr bwMode="auto">
          <a:xfrm>
            <a:off x="2363042" y="2437423"/>
            <a:ext cx="3429650" cy="923300"/>
            <a:chOff x="2407" y="1938"/>
            <a:chExt cx="1376" cy="311"/>
          </a:xfrm>
        </p:grpSpPr>
        <p:sp>
          <p:nvSpPr>
            <p:cNvPr id="1580052" name="Line 20"/>
            <p:cNvSpPr>
              <a:spLocks noChangeShapeType="1"/>
            </p:cNvSpPr>
            <p:nvPr/>
          </p:nvSpPr>
          <p:spPr bwMode="auto">
            <a:xfrm>
              <a:off x="3691" y="2144"/>
              <a:ext cx="92" cy="2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580053" name="Rectangle 21"/>
            <p:cNvSpPr>
              <a:spLocks noChangeArrowheads="1"/>
            </p:cNvSpPr>
            <p:nvPr/>
          </p:nvSpPr>
          <p:spPr bwMode="auto">
            <a:xfrm>
              <a:off x="2407" y="1938"/>
              <a:ext cx="1376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Write miss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18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(P1 gets line from memory)</a:t>
              </a:r>
            </a:p>
            <a:p>
              <a:pPr eaLnBrk="1" hangingPunct="1">
                <a:spcBef>
                  <a:spcPct val="0"/>
                </a:spcBef>
              </a:pPr>
              <a:endParaRPr lang="en-US" sz="18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580054" name="Group 22"/>
          <p:cNvGrpSpPr>
            <a:grpSpLocks/>
          </p:cNvGrpSpPr>
          <p:nvPr/>
        </p:nvGrpSpPr>
        <p:grpSpPr bwMode="auto">
          <a:xfrm>
            <a:off x="6096013" y="3708400"/>
            <a:ext cx="2454279" cy="1406525"/>
            <a:chOff x="3840" y="2448"/>
            <a:chExt cx="1546" cy="886"/>
          </a:xfrm>
        </p:grpSpPr>
        <p:sp>
          <p:nvSpPr>
            <p:cNvPr id="1580055" name="Line 23"/>
            <p:cNvSpPr>
              <a:spLocks noChangeShapeType="1"/>
            </p:cNvSpPr>
            <p:nvPr/>
          </p:nvSpPr>
          <p:spPr bwMode="auto">
            <a:xfrm>
              <a:off x="3840" y="2448"/>
              <a:ext cx="0" cy="76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580056" name="Rectangle 24"/>
            <p:cNvSpPr>
              <a:spLocks noChangeArrowheads="1"/>
            </p:cNvSpPr>
            <p:nvPr/>
          </p:nvSpPr>
          <p:spPr bwMode="auto">
            <a:xfrm>
              <a:off x="3984" y="2752"/>
              <a:ext cx="1402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Other processor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18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intent to write (P</a:t>
              </a:r>
              <a:r>
                <a:rPr lang="en-US" sz="1800" baseline="-250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1</a:t>
              </a:r>
              <a:r>
                <a:rPr lang="en-US" sz="18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 writes back)</a:t>
              </a:r>
            </a:p>
          </p:txBody>
        </p:sp>
      </p:grpSp>
      <p:grpSp>
        <p:nvGrpSpPr>
          <p:cNvPr id="1580057" name="Group 25"/>
          <p:cNvGrpSpPr>
            <a:grpSpLocks/>
          </p:cNvGrpSpPr>
          <p:nvPr/>
        </p:nvGrpSpPr>
        <p:grpSpPr bwMode="auto">
          <a:xfrm>
            <a:off x="0" y="4267200"/>
            <a:ext cx="3429000" cy="762000"/>
            <a:chOff x="998" y="3118"/>
            <a:chExt cx="946" cy="480"/>
          </a:xfrm>
        </p:grpSpPr>
        <p:sp>
          <p:nvSpPr>
            <p:cNvPr id="1580058" name="Line 26"/>
            <p:cNvSpPr>
              <a:spLocks noChangeShapeType="1"/>
            </p:cNvSpPr>
            <p:nvPr/>
          </p:nvSpPr>
          <p:spPr bwMode="auto">
            <a:xfrm>
              <a:off x="1566" y="3454"/>
              <a:ext cx="294" cy="14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580059" name="Rectangle 27"/>
            <p:cNvSpPr>
              <a:spLocks noChangeArrowheads="1"/>
            </p:cNvSpPr>
            <p:nvPr/>
          </p:nvSpPr>
          <p:spPr bwMode="auto">
            <a:xfrm>
              <a:off x="998" y="3118"/>
              <a:ext cx="946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0"/>
                </a:spcBef>
              </a:pPr>
              <a:r>
                <a:rPr lang="en-US" sz="18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 Read miss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</a:pPr>
              <a:r>
                <a:rPr lang="en-US" sz="18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(P1 gets line from memory)</a:t>
              </a:r>
            </a:p>
          </p:txBody>
        </p:sp>
      </p:grpSp>
      <p:grpSp>
        <p:nvGrpSpPr>
          <p:cNvPr id="1580060" name="Group 28"/>
          <p:cNvGrpSpPr>
            <a:grpSpLocks/>
          </p:cNvGrpSpPr>
          <p:nvPr/>
        </p:nvGrpSpPr>
        <p:grpSpPr bwMode="auto">
          <a:xfrm>
            <a:off x="3581400" y="3479800"/>
            <a:ext cx="2373313" cy="1600200"/>
            <a:chOff x="2256" y="2304"/>
            <a:chExt cx="1495" cy="1008"/>
          </a:xfrm>
        </p:grpSpPr>
        <p:sp>
          <p:nvSpPr>
            <p:cNvPr id="1580061" name="Line 29"/>
            <p:cNvSpPr>
              <a:spLocks noChangeShapeType="1"/>
            </p:cNvSpPr>
            <p:nvPr/>
          </p:nvSpPr>
          <p:spPr bwMode="auto">
            <a:xfrm flipV="1">
              <a:off x="2256" y="2304"/>
              <a:ext cx="1392" cy="100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580062" name="Rectangle 30"/>
            <p:cNvSpPr>
              <a:spLocks noChangeArrowheads="1"/>
            </p:cNvSpPr>
            <p:nvPr/>
          </p:nvSpPr>
          <p:spPr bwMode="auto">
            <a:xfrm rot="19440000">
              <a:off x="2409" y="2781"/>
              <a:ext cx="13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  <a:r>
                <a:rPr lang="en-US" sz="1800" baseline="-250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1</a:t>
              </a: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 intent to write</a:t>
              </a:r>
            </a:p>
          </p:txBody>
        </p:sp>
      </p:grpSp>
      <p:grpSp>
        <p:nvGrpSpPr>
          <p:cNvPr id="1580063" name="Group 31"/>
          <p:cNvGrpSpPr>
            <a:grpSpLocks/>
          </p:cNvGrpSpPr>
          <p:nvPr/>
        </p:nvGrpSpPr>
        <p:grpSpPr bwMode="auto">
          <a:xfrm>
            <a:off x="3717925" y="5308600"/>
            <a:ext cx="2020888" cy="693738"/>
            <a:chOff x="2342" y="3456"/>
            <a:chExt cx="1273" cy="437"/>
          </a:xfrm>
        </p:grpSpPr>
        <p:sp>
          <p:nvSpPr>
            <p:cNvPr id="1580064" name="Line 32"/>
            <p:cNvSpPr>
              <a:spLocks noChangeShapeType="1"/>
            </p:cNvSpPr>
            <p:nvPr/>
          </p:nvSpPr>
          <p:spPr bwMode="auto">
            <a:xfrm>
              <a:off x="2352" y="3456"/>
              <a:ext cx="1248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580065" name="Rectangle 33"/>
            <p:cNvSpPr>
              <a:spLocks noChangeArrowheads="1"/>
            </p:cNvSpPr>
            <p:nvPr/>
          </p:nvSpPr>
          <p:spPr bwMode="auto">
            <a:xfrm>
              <a:off x="2342" y="3489"/>
              <a:ext cx="127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Other processor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intent to write</a:t>
              </a:r>
            </a:p>
          </p:txBody>
        </p:sp>
      </p:grpSp>
      <p:grpSp>
        <p:nvGrpSpPr>
          <p:cNvPr id="1580066" name="Group 34"/>
          <p:cNvGrpSpPr>
            <a:grpSpLocks/>
          </p:cNvGrpSpPr>
          <p:nvPr/>
        </p:nvGrpSpPr>
        <p:grpSpPr bwMode="auto">
          <a:xfrm>
            <a:off x="1050925" y="5233988"/>
            <a:ext cx="2289175" cy="844550"/>
            <a:chOff x="662" y="3409"/>
            <a:chExt cx="1442" cy="532"/>
          </a:xfrm>
        </p:grpSpPr>
        <p:sp>
          <p:nvSpPr>
            <p:cNvPr id="1580067" name="Arc 35"/>
            <p:cNvSpPr>
              <a:spLocks/>
            </p:cNvSpPr>
            <p:nvPr/>
          </p:nvSpPr>
          <p:spPr bwMode="auto">
            <a:xfrm>
              <a:off x="1632" y="3409"/>
              <a:ext cx="472" cy="43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2457 w 42457"/>
                <a:gd name="T1" fmla="*/ 27218 h 43200"/>
                <a:gd name="T2" fmla="*/ 21510 w 42457"/>
                <a:gd name="T3" fmla="*/ 0 h 43200"/>
                <a:gd name="T4" fmla="*/ 21600 w 42457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457" h="43200" fill="none" extrusionOk="0">
                  <a:moveTo>
                    <a:pt x="42456" y="27217"/>
                  </a:moveTo>
                  <a:cubicBezTo>
                    <a:pt x="39916" y="36647"/>
                    <a:pt x="31365" y="43199"/>
                    <a:pt x="21600" y="43199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705"/>
                    <a:pt x="9615" y="49"/>
                    <a:pt x="21510" y="0"/>
                  </a:cubicBezTo>
                </a:path>
                <a:path w="42457" h="43200" stroke="0" extrusionOk="0">
                  <a:moveTo>
                    <a:pt x="42456" y="27217"/>
                  </a:moveTo>
                  <a:cubicBezTo>
                    <a:pt x="39916" y="36647"/>
                    <a:pt x="31365" y="43199"/>
                    <a:pt x="21600" y="43199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705"/>
                    <a:pt x="9615" y="49"/>
                    <a:pt x="21510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hlink"/>
              </a:solidFill>
              <a:round/>
              <a:headEnd type="stealth" w="lg" len="lg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580068" name="Rectangle 36"/>
            <p:cNvSpPr>
              <a:spLocks noChangeArrowheads="1"/>
            </p:cNvSpPr>
            <p:nvPr/>
          </p:nvSpPr>
          <p:spPr bwMode="auto">
            <a:xfrm>
              <a:off x="662" y="3537"/>
              <a:ext cx="101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Read by any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 processor</a:t>
              </a:r>
            </a:p>
          </p:txBody>
        </p:sp>
      </p:grpSp>
      <p:grpSp>
        <p:nvGrpSpPr>
          <p:cNvPr id="1580069" name="Group 37"/>
          <p:cNvGrpSpPr>
            <a:grpSpLocks/>
          </p:cNvGrpSpPr>
          <p:nvPr/>
        </p:nvGrpSpPr>
        <p:grpSpPr bwMode="auto">
          <a:xfrm>
            <a:off x="6219825" y="2846388"/>
            <a:ext cx="1739900" cy="641350"/>
            <a:chOff x="3918" y="1905"/>
            <a:chExt cx="1096" cy="404"/>
          </a:xfrm>
        </p:grpSpPr>
        <p:sp>
          <p:nvSpPr>
            <p:cNvPr id="1580070" name="Arc 38"/>
            <p:cNvSpPr>
              <a:spLocks/>
            </p:cNvSpPr>
            <p:nvPr/>
          </p:nvSpPr>
          <p:spPr bwMode="auto">
            <a:xfrm>
              <a:off x="3918" y="1921"/>
              <a:ext cx="354" cy="288"/>
            </a:xfrm>
            <a:custGeom>
              <a:avLst/>
              <a:gdLst>
                <a:gd name="G0" fmla="+- 18277 0 0"/>
                <a:gd name="G1" fmla="+- 21600 0 0"/>
                <a:gd name="G2" fmla="+- 21600 0 0"/>
                <a:gd name="T0" fmla="*/ 0 w 39877"/>
                <a:gd name="T1" fmla="*/ 10088 h 43200"/>
                <a:gd name="T2" fmla="*/ 18277 w 39877"/>
                <a:gd name="T3" fmla="*/ 43200 h 43200"/>
                <a:gd name="T4" fmla="*/ 18277 w 39877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877" h="43200" fill="none" extrusionOk="0">
                  <a:moveTo>
                    <a:pt x="0" y="10088"/>
                  </a:moveTo>
                  <a:cubicBezTo>
                    <a:pt x="3955" y="3809"/>
                    <a:pt x="10856" y="-1"/>
                    <a:pt x="18277" y="-1"/>
                  </a:cubicBezTo>
                  <a:cubicBezTo>
                    <a:pt x="30206" y="0"/>
                    <a:pt x="39877" y="9670"/>
                    <a:pt x="39877" y="21600"/>
                  </a:cubicBezTo>
                  <a:cubicBezTo>
                    <a:pt x="39877" y="33529"/>
                    <a:pt x="30206" y="43200"/>
                    <a:pt x="18276" y="43200"/>
                  </a:cubicBezTo>
                </a:path>
                <a:path w="39877" h="43200" stroke="0" extrusionOk="0">
                  <a:moveTo>
                    <a:pt x="0" y="10088"/>
                  </a:moveTo>
                  <a:cubicBezTo>
                    <a:pt x="3955" y="3809"/>
                    <a:pt x="10856" y="-1"/>
                    <a:pt x="18277" y="-1"/>
                  </a:cubicBezTo>
                  <a:cubicBezTo>
                    <a:pt x="30206" y="0"/>
                    <a:pt x="39877" y="9670"/>
                    <a:pt x="39877" y="21600"/>
                  </a:cubicBezTo>
                  <a:cubicBezTo>
                    <a:pt x="39877" y="33529"/>
                    <a:pt x="30206" y="43200"/>
                    <a:pt x="18276" y="43200"/>
                  </a:cubicBezTo>
                  <a:lnTo>
                    <a:pt x="18277" y="21600"/>
                  </a:lnTo>
                  <a:close/>
                </a:path>
              </a:pathLst>
            </a:custGeom>
            <a:noFill/>
            <a:ln w="25400" cap="rnd">
              <a:solidFill>
                <a:schemeClr val="hlink"/>
              </a:solidFill>
              <a:round/>
              <a:headEnd type="stealth" w="lg" len="lg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580071" name="Rectangle 39"/>
            <p:cNvSpPr>
              <a:spLocks noChangeArrowheads="1"/>
            </p:cNvSpPr>
            <p:nvPr/>
          </p:nvSpPr>
          <p:spPr bwMode="auto">
            <a:xfrm>
              <a:off x="4262" y="1905"/>
              <a:ext cx="75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  <a:r>
                <a:rPr lang="en-US" sz="1800" baseline="-250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1</a:t>
              </a: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 reads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or writes</a:t>
              </a:r>
            </a:p>
          </p:txBody>
        </p:sp>
      </p:grpSp>
      <p:sp>
        <p:nvSpPr>
          <p:cNvPr id="1580072" name="Text Box 40"/>
          <p:cNvSpPr txBox="1">
            <a:spLocks noChangeArrowheads="1"/>
          </p:cNvSpPr>
          <p:nvPr/>
        </p:nvSpPr>
        <p:spPr bwMode="auto">
          <a:xfrm>
            <a:off x="6461125" y="5638800"/>
            <a:ext cx="2189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Cache state in processor P</a:t>
            </a:r>
            <a:r>
              <a:rPr lang="en-US" sz="2000" baseline="-250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1</a:t>
            </a:r>
            <a:endParaRPr lang="en-US" sz="2000">
              <a:solidFill>
                <a:prstClr val="black"/>
              </a:solidFill>
              <a:latin typeface="Verdana" charset="0"/>
              <a:ea typeface="ＭＳ Ｐゴシック"/>
              <a:cs typeface="ＭＳ Ｐゴシック"/>
            </a:endParaRPr>
          </a:p>
        </p:txBody>
      </p:sp>
      <p:grpSp>
        <p:nvGrpSpPr>
          <p:cNvPr id="1580073" name="Group 41"/>
          <p:cNvGrpSpPr>
            <a:grpSpLocks/>
          </p:cNvGrpSpPr>
          <p:nvPr/>
        </p:nvGrpSpPr>
        <p:grpSpPr bwMode="auto">
          <a:xfrm>
            <a:off x="2460625" y="3240088"/>
            <a:ext cx="3254375" cy="1725612"/>
            <a:chOff x="1550" y="2153"/>
            <a:chExt cx="2050" cy="1087"/>
          </a:xfrm>
        </p:grpSpPr>
        <p:sp>
          <p:nvSpPr>
            <p:cNvPr id="1580074" name="Rectangle 42"/>
            <p:cNvSpPr>
              <a:spLocks noChangeArrowheads="1"/>
            </p:cNvSpPr>
            <p:nvPr/>
          </p:nvSpPr>
          <p:spPr bwMode="auto">
            <a:xfrm>
              <a:off x="1550" y="2153"/>
              <a:ext cx="1739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Other processor reads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18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(P</a:t>
              </a:r>
              <a:r>
                <a:rPr lang="en-US" sz="1800" baseline="-250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1</a:t>
              </a:r>
              <a:r>
                <a:rPr lang="en-US" sz="18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 writes back)</a:t>
              </a:r>
            </a:p>
          </p:txBody>
        </p:sp>
        <p:sp>
          <p:nvSpPr>
            <p:cNvPr id="1580075" name="Freeform 43"/>
            <p:cNvSpPr>
              <a:spLocks/>
            </p:cNvSpPr>
            <p:nvPr/>
          </p:nvSpPr>
          <p:spPr bwMode="auto">
            <a:xfrm>
              <a:off x="2192" y="2232"/>
              <a:ext cx="1408" cy="1008"/>
            </a:xfrm>
            <a:custGeom>
              <a:avLst/>
              <a:gdLst/>
              <a:ahLst/>
              <a:cxnLst>
                <a:cxn ang="0">
                  <a:pos x="0" y="1008"/>
                </a:cxn>
                <a:cxn ang="0">
                  <a:pos x="520" y="376"/>
                </a:cxn>
                <a:cxn ang="0">
                  <a:pos x="1408" y="0"/>
                </a:cxn>
              </a:cxnLst>
              <a:rect l="0" t="0" r="r" b="b"/>
              <a:pathLst>
                <a:path w="1408" h="1008">
                  <a:moveTo>
                    <a:pt x="0" y="1008"/>
                  </a:moveTo>
                  <a:cubicBezTo>
                    <a:pt x="142" y="776"/>
                    <a:pt x="285" y="544"/>
                    <a:pt x="520" y="376"/>
                  </a:cubicBezTo>
                  <a:cubicBezTo>
                    <a:pt x="755" y="208"/>
                    <a:pt x="1081" y="104"/>
                    <a:pt x="1408" y="0"/>
                  </a:cubicBezTo>
                </a:path>
              </a:pathLst>
            </a:custGeom>
            <a:noFill/>
            <a:ln w="28575" cap="flat" cmpd="sng">
              <a:solidFill>
                <a:srgbClr val="B69CAC"/>
              </a:solidFill>
              <a:prstDash val="solid"/>
              <a:round/>
              <a:headEnd type="stealth" w="lg" len="lg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26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580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Two-Processor Example</a:t>
            </a:r>
            <a:br>
              <a:rPr lang="en-US" dirty="0"/>
            </a:br>
            <a:r>
              <a:rPr lang="en-US" dirty="0"/>
              <a:t>(Reading and writing the same cache line)</a:t>
            </a:r>
          </a:p>
        </p:txBody>
      </p:sp>
      <p:sp>
        <p:nvSpPr>
          <p:cNvPr id="5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9EFC-93FE-DB4D-857C-A272C7409456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82083" name="Arc 3"/>
          <p:cNvSpPr>
            <a:spLocks/>
          </p:cNvSpPr>
          <p:nvPr/>
        </p:nvSpPr>
        <p:spPr bwMode="auto">
          <a:xfrm>
            <a:off x="6518275" y="1055688"/>
            <a:ext cx="561975" cy="457200"/>
          </a:xfrm>
          <a:custGeom>
            <a:avLst/>
            <a:gdLst>
              <a:gd name="G0" fmla="+- 18277 0 0"/>
              <a:gd name="G1" fmla="+- 21600 0 0"/>
              <a:gd name="G2" fmla="+- 21600 0 0"/>
              <a:gd name="T0" fmla="*/ 0 w 39877"/>
              <a:gd name="T1" fmla="*/ 10088 h 43200"/>
              <a:gd name="T2" fmla="*/ 18277 w 39877"/>
              <a:gd name="T3" fmla="*/ 43200 h 43200"/>
              <a:gd name="T4" fmla="*/ 18277 w 39877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877" h="43200" fill="none" extrusionOk="0">
                <a:moveTo>
                  <a:pt x="0" y="10088"/>
                </a:moveTo>
                <a:cubicBezTo>
                  <a:pt x="3955" y="3809"/>
                  <a:pt x="10856" y="-1"/>
                  <a:pt x="18277" y="-1"/>
                </a:cubicBezTo>
                <a:cubicBezTo>
                  <a:pt x="30206" y="0"/>
                  <a:pt x="39877" y="9670"/>
                  <a:pt x="39877" y="21600"/>
                </a:cubicBezTo>
                <a:cubicBezTo>
                  <a:pt x="39877" y="33529"/>
                  <a:pt x="30206" y="43200"/>
                  <a:pt x="18276" y="43200"/>
                </a:cubicBezTo>
              </a:path>
              <a:path w="39877" h="43200" stroke="0" extrusionOk="0">
                <a:moveTo>
                  <a:pt x="0" y="10088"/>
                </a:moveTo>
                <a:cubicBezTo>
                  <a:pt x="3955" y="3809"/>
                  <a:pt x="10856" y="-1"/>
                  <a:pt x="18277" y="-1"/>
                </a:cubicBezTo>
                <a:cubicBezTo>
                  <a:pt x="30206" y="0"/>
                  <a:pt x="39877" y="9670"/>
                  <a:pt x="39877" y="21600"/>
                </a:cubicBezTo>
                <a:cubicBezTo>
                  <a:pt x="39877" y="33529"/>
                  <a:pt x="30206" y="43200"/>
                  <a:pt x="18276" y="43200"/>
                </a:cubicBezTo>
                <a:lnTo>
                  <a:pt x="18277" y="21600"/>
                </a:lnTo>
                <a:close/>
              </a:path>
            </a:pathLst>
          </a:custGeom>
          <a:noFill/>
          <a:ln w="25400" cap="rnd">
            <a:solidFill>
              <a:schemeClr val="hlink"/>
            </a:solidFill>
            <a:round/>
            <a:headEnd type="stealth" w="lg" len="lg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82084" name="Line 4"/>
          <p:cNvSpPr>
            <a:spLocks noChangeShapeType="1"/>
          </p:cNvSpPr>
          <p:nvPr/>
        </p:nvSpPr>
        <p:spPr bwMode="auto">
          <a:xfrm flipH="1" flipV="1">
            <a:off x="6699250" y="1663700"/>
            <a:ext cx="533400" cy="2286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82085" name="Oval 5"/>
          <p:cNvSpPr>
            <a:spLocks noChangeArrowheads="1"/>
          </p:cNvSpPr>
          <p:nvPr/>
        </p:nvSpPr>
        <p:spPr bwMode="auto">
          <a:xfrm>
            <a:off x="6026150" y="1143000"/>
            <a:ext cx="736600" cy="7366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82086" name="Oval 6"/>
          <p:cNvSpPr>
            <a:spLocks noChangeArrowheads="1"/>
          </p:cNvSpPr>
          <p:nvPr/>
        </p:nvSpPr>
        <p:spPr bwMode="auto">
          <a:xfrm>
            <a:off x="3282950" y="2767013"/>
            <a:ext cx="736600" cy="7366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82087" name="Oval 7"/>
          <p:cNvSpPr>
            <a:spLocks noChangeArrowheads="1"/>
          </p:cNvSpPr>
          <p:nvPr/>
        </p:nvSpPr>
        <p:spPr bwMode="auto">
          <a:xfrm>
            <a:off x="6026150" y="2767013"/>
            <a:ext cx="736600" cy="7366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82088" name="Rectangle 8"/>
          <p:cNvSpPr>
            <a:spLocks noChangeArrowheads="1"/>
          </p:cNvSpPr>
          <p:nvPr/>
        </p:nvSpPr>
        <p:spPr bwMode="auto">
          <a:xfrm>
            <a:off x="6175375" y="1282700"/>
            <a:ext cx="44909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M</a:t>
            </a:r>
          </a:p>
        </p:txBody>
      </p:sp>
      <p:sp>
        <p:nvSpPr>
          <p:cNvPr id="1582089" name="Rectangle 9"/>
          <p:cNvSpPr>
            <a:spLocks noChangeArrowheads="1"/>
          </p:cNvSpPr>
          <p:nvPr/>
        </p:nvSpPr>
        <p:spPr bwMode="auto">
          <a:xfrm>
            <a:off x="3457575" y="2906713"/>
            <a:ext cx="327363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S</a:t>
            </a:r>
          </a:p>
        </p:txBody>
      </p:sp>
      <p:sp>
        <p:nvSpPr>
          <p:cNvPr id="1582090" name="Rectangle 10"/>
          <p:cNvSpPr>
            <a:spLocks noChangeArrowheads="1"/>
          </p:cNvSpPr>
          <p:nvPr/>
        </p:nvSpPr>
        <p:spPr bwMode="auto">
          <a:xfrm>
            <a:off x="6261100" y="2906713"/>
            <a:ext cx="263494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I</a:t>
            </a:r>
          </a:p>
        </p:txBody>
      </p:sp>
      <p:sp>
        <p:nvSpPr>
          <p:cNvPr id="1582091" name="Line 11"/>
          <p:cNvSpPr>
            <a:spLocks noChangeShapeType="1"/>
          </p:cNvSpPr>
          <p:nvPr/>
        </p:nvSpPr>
        <p:spPr bwMode="auto">
          <a:xfrm>
            <a:off x="4032250" y="3135313"/>
            <a:ext cx="1981200" cy="0"/>
          </a:xfrm>
          <a:prstGeom prst="line">
            <a:avLst/>
          </a:prstGeom>
          <a:noFill/>
          <a:ln w="25400">
            <a:solidFill>
              <a:schemeClr val="accent2"/>
            </a:solidFill>
            <a:prstDash val="lgDashDotDot"/>
            <a:round/>
            <a:headEnd type="none" w="sm" len="sm"/>
            <a:tailEnd type="stealth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82092" name="Line 12"/>
          <p:cNvSpPr>
            <a:spLocks noChangeShapeType="1"/>
          </p:cNvSpPr>
          <p:nvPr/>
        </p:nvSpPr>
        <p:spPr bwMode="auto">
          <a:xfrm>
            <a:off x="6394450" y="1892300"/>
            <a:ext cx="0" cy="914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82093" name="Rectangle 13"/>
          <p:cNvSpPr>
            <a:spLocks noChangeArrowheads="1"/>
          </p:cNvSpPr>
          <p:nvPr/>
        </p:nvSpPr>
        <p:spPr bwMode="auto">
          <a:xfrm>
            <a:off x="7216775" y="1716088"/>
            <a:ext cx="1520749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Write miss</a:t>
            </a:r>
          </a:p>
        </p:txBody>
      </p:sp>
      <p:sp>
        <p:nvSpPr>
          <p:cNvPr id="1582094" name="Rectangle 14"/>
          <p:cNvSpPr>
            <a:spLocks noChangeArrowheads="1"/>
          </p:cNvSpPr>
          <p:nvPr/>
        </p:nvSpPr>
        <p:spPr bwMode="auto">
          <a:xfrm>
            <a:off x="1974850" y="2601913"/>
            <a:ext cx="884908" cy="763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 Read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 miss</a:t>
            </a:r>
          </a:p>
        </p:txBody>
      </p:sp>
      <p:sp>
        <p:nvSpPr>
          <p:cNvPr id="1582095" name="Rectangle 15"/>
          <p:cNvSpPr>
            <a:spLocks noChangeArrowheads="1"/>
          </p:cNvSpPr>
          <p:nvPr/>
        </p:nvSpPr>
        <p:spPr bwMode="auto">
          <a:xfrm rot="19798330">
            <a:off x="4046455" y="2185022"/>
            <a:ext cx="2330616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P</a:t>
            </a:r>
            <a:r>
              <a:rPr lang="en-US" sz="2400" baseline="-250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1</a:t>
            </a: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 intent to write</a:t>
            </a:r>
          </a:p>
        </p:txBody>
      </p:sp>
      <p:sp>
        <p:nvSpPr>
          <p:cNvPr id="1582096" name="Rectangle 16"/>
          <p:cNvSpPr>
            <a:spLocks noChangeArrowheads="1"/>
          </p:cNvSpPr>
          <p:nvPr/>
        </p:nvSpPr>
        <p:spPr bwMode="auto">
          <a:xfrm>
            <a:off x="4016375" y="3187700"/>
            <a:ext cx="2330616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P</a:t>
            </a:r>
            <a:r>
              <a:rPr lang="en-US" sz="2400" baseline="-250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2</a:t>
            </a: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 intent to write</a:t>
            </a:r>
          </a:p>
        </p:txBody>
      </p:sp>
      <p:sp>
        <p:nvSpPr>
          <p:cNvPr id="1582097" name="Rectangle 17"/>
          <p:cNvSpPr>
            <a:spLocks noChangeArrowheads="1"/>
          </p:cNvSpPr>
          <p:nvPr/>
        </p:nvSpPr>
        <p:spPr bwMode="auto">
          <a:xfrm>
            <a:off x="3443288" y="1270000"/>
            <a:ext cx="1942840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P</a:t>
            </a:r>
            <a:r>
              <a:rPr lang="en-US" sz="2400" baseline="-250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2</a:t>
            </a: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 reads,</a:t>
            </a: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P</a:t>
            </a:r>
            <a:r>
              <a:rPr lang="en-US" sz="2400" baseline="-250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1</a:t>
            </a: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 writes back</a:t>
            </a:r>
          </a:p>
        </p:txBody>
      </p:sp>
      <p:sp>
        <p:nvSpPr>
          <p:cNvPr id="1582098" name="Rectangle 18"/>
          <p:cNvSpPr>
            <a:spLocks noChangeArrowheads="1"/>
          </p:cNvSpPr>
          <p:nvPr/>
        </p:nvSpPr>
        <p:spPr bwMode="auto">
          <a:xfrm>
            <a:off x="7064375" y="1030288"/>
            <a:ext cx="1299685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P</a:t>
            </a:r>
            <a:r>
              <a:rPr lang="en-US" sz="2400" baseline="-250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1</a:t>
            </a: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 reads</a:t>
            </a:r>
          </a:p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or writes</a:t>
            </a:r>
          </a:p>
        </p:txBody>
      </p:sp>
      <p:sp>
        <p:nvSpPr>
          <p:cNvPr id="1582099" name="Rectangle 19"/>
          <p:cNvSpPr>
            <a:spLocks noChangeArrowheads="1"/>
          </p:cNvSpPr>
          <p:nvPr/>
        </p:nvSpPr>
        <p:spPr bwMode="auto">
          <a:xfrm>
            <a:off x="6394450" y="2197100"/>
            <a:ext cx="2330616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P</a:t>
            </a:r>
            <a:r>
              <a:rPr lang="en-US" sz="2400" baseline="-250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2</a:t>
            </a: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 intent to write</a:t>
            </a:r>
          </a:p>
        </p:txBody>
      </p:sp>
      <p:sp>
        <p:nvSpPr>
          <p:cNvPr id="1582100" name="Rectangle 20"/>
          <p:cNvSpPr>
            <a:spLocks noChangeArrowheads="1"/>
          </p:cNvSpPr>
          <p:nvPr/>
        </p:nvSpPr>
        <p:spPr bwMode="auto">
          <a:xfrm>
            <a:off x="1878013" y="1031875"/>
            <a:ext cx="60960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P</a:t>
            </a:r>
            <a:r>
              <a:rPr lang="en-US" sz="2400" baseline="-250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1</a:t>
            </a: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82101" name="Arc 21"/>
          <p:cNvSpPr>
            <a:spLocks/>
          </p:cNvSpPr>
          <p:nvPr/>
        </p:nvSpPr>
        <p:spPr bwMode="auto">
          <a:xfrm>
            <a:off x="6505575" y="3825875"/>
            <a:ext cx="561975" cy="457200"/>
          </a:xfrm>
          <a:custGeom>
            <a:avLst/>
            <a:gdLst>
              <a:gd name="G0" fmla="+- 18277 0 0"/>
              <a:gd name="G1" fmla="+- 21600 0 0"/>
              <a:gd name="G2" fmla="+- 21600 0 0"/>
              <a:gd name="T0" fmla="*/ 0 w 39877"/>
              <a:gd name="T1" fmla="*/ 10088 h 43200"/>
              <a:gd name="T2" fmla="*/ 18277 w 39877"/>
              <a:gd name="T3" fmla="*/ 43200 h 43200"/>
              <a:gd name="T4" fmla="*/ 18277 w 39877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877" h="43200" fill="none" extrusionOk="0">
                <a:moveTo>
                  <a:pt x="0" y="10088"/>
                </a:moveTo>
                <a:cubicBezTo>
                  <a:pt x="3955" y="3809"/>
                  <a:pt x="10856" y="-1"/>
                  <a:pt x="18277" y="-1"/>
                </a:cubicBezTo>
                <a:cubicBezTo>
                  <a:pt x="30206" y="0"/>
                  <a:pt x="39877" y="9670"/>
                  <a:pt x="39877" y="21600"/>
                </a:cubicBezTo>
                <a:cubicBezTo>
                  <a:pt x="39877" y="33529"/>
                  <a:pt x="30206" y="43200"/>
                  <a:pt x="18276" y="43200"/>
                </a:cubicBezTo>
              </a:path>
              <a:path w="39877" h="43200" stroke="0" extrusionOk="0">
                <a:moveTo>
                  <a:pt x="0" y="10088"/>
                </a:moveTo>
                <a:cubicBezTo>
                  <a:pt x="3955" y="3809"/>
                  <a:pt x="10856" y="-1"/>
                  <a:pt x="18277" y="-1"/>
                </a:cubicBezTo>
                <a:cubicBezTo>
                  <a:pt x="30206" y="0"/>
                  <a:pt x="39877" y="9670"/>
                  <a:pt x="39877" y="21600"/>
                </a:cubicBezTo>
                <a:cubicBezTo>
                  <a:pt x="39877" y="33529"/>
                  <a:pt x="30206" y="43200"/>
                  <a:pt x="18276" y="43200"/>
                </a:cubicBezTo>
                <a:lnTo>
                  <a:pt x="18277" y="21600"/>
                </a:lnTo>
                <a:close/>
              </a:path>
            </a:pathLst>
          </a:custGeom>
          <a:noFill/>
          <a:ln w="25400" cap="rnd">
            <a:solidFill>
              <a:schemeClr val="hlink"/>
            </a:solidFill>
            <a:round/>
            <a:headEnd type="stealth" w="lg" len="lg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82102" name="Line 22"/>
          <p:cNvSpPr>
            <a:spLocks noChangeShapeType="1"/>
          </p:cNvSpPr>
          <p:nvPr/>
        </p:nvSpPr>
        <p:spPr bwMode="auto">
          <a:xfrm flipH="1" flipV="1">
            <a:off x="6686550" y="4433888"/>
            <a:ext cx="533400" cy="2286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82103" name="Oval 23"/>
          <p:cNvSpPr>
            <a:spLocks noChangeArrowheads="1"/>
          </p:cNvSpPr>
          <p:nvPr/>
        </p:nvSpPr>
        <p:spPr bwMode="auto">
          <a:xfrm>
            <a:off x="5988050" y="3913188"/>
            <a:ext cx="736600" cy="7366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82104" name="Oval 24"/>
          <p:cNvSpPr>
            <a:spLocks noChangeArrowheads="1"/>
          </p:cNvSpPr>
          <p:nvPr/>
        </p:nvSpPr>
        <p:spPr bwMode="auto">
          <a:xfrm>
            <a:off x="3270250" y="5537200"/>
            <a:ext cx="736600" cy="7366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82105" name="Oval 25"/>
          <p:cNvSpPr>
            <a:spLocks noChangeArrowheads="1"/>
          </p:cNvSpPr>
          <p:nvPr/>
        </p:nvSpPr>
        <p:spPr bwMode="auto">
          <a:xfrm>
            <a:off x="6013450" y="5537200"/>
            <a:ext cx="736600" cy="7366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82106" name="Rectangle 26"/>
          <p:cNvSpPr>
            <a:spLocks noChangeArrowheads="1"/>
          </p:cNvSpPr>
          <p:nvPr/>
        </p:nvSpPr>
        <p:spPr bwMode="auto">
          <a:xfrm>
            <a:off x="6162675" y="4052888"/>
            <a:ext cx="44909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M</a:t>
            </a:r>
          </a:p>
        </p:txBody>
      </p:sp>
      <p:sp>
        <p:nvSpPr>
          <p:cNvPr id="1582107" name="Rectangle 27"/>
          <p:cNvSpPr>
            <a:spLocks noChangeArrowheads="1"/>
          </p:cNvSpPr>
          <p:nvPr/>
        </p:nvSpPr>
        <p:spPr bwMode="auto">
          <a:xfrm>
            <a:off x="3444875" y="5676900"/>
            <a:ext cx="327363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S</a:t>
            </a:r>
          </a:p>
        </p:txBody>
      </p:sp>
      <p:sp>
        <p:nvSpPr>
          <p:cNvPr id="1582108" name="Rectangle 28"/>
          <p:cNvSpPr>
            <a:spLocks noChangeArrowheads="1"/>
          </p:cNvSpPr>
          <p:nvPr/>
        </p:nvSpPr>
        <p:spPr bwMode="auto">
          <a:xfrm>
            <a:off x="6248400" y="5676900"/>
            <a:ext cx="263494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I</a:t>
            </a:r>
          </a:p>
        </p:txBody>
      </p:sp>
      <p:sp>
        <p:nvSpPr>
          <p:cNvPr id="1582109" name="Line 29"/>
          <p:cNvSpPr>
            <a:spLocks noChangeShapeType="1"/>
          </p:cNvSpPr>
          <p:nvPr/>
        </p:nvSpPr>
        <p:spPr bwMode="auto">
          <a:xfrm>
            <a:off x="4019550" y="5905500"/>
            <a:ext cx="1981200" cy="0"/>
          </a:xfrm>
          <a:prstGeom prst="line">
            <a:avLst/>
          </a:prstGeom>
          <a:noFill/>
          <a:ln w="25400" cap="rnd">
            <a:solidFill>
              <a:schemeClr val="bg2"/>
            </a:solidFill>
            <a:prstDash val="sysDot"/>
            <a:round/>
            <a:headEnd type="none" w="sm" len="sm"/>
            <a:tailEnd type="stealth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82110" name="Line 30"/>
          <p:cNvSpPr>
            <a:spLocks noChangeShapeType="1"/>
          </p:cNvSpPr>
          <p:nvPr/>
        </p:nvSpPr>
        <p:spPr bwMode="auto">
          <a:xfrm>
            <a:off x="6381750" y="4662488"/>
            <a:ext cx="0" cy="914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82111" name="Rectangle 31"/>
          <p:cNvSpPr>
            <a:spLocks noChangeArrowheads="1"/>
          </p:cNvSpPr>
          <p:nvPr/>
        </p:nvSpPr>
        <p:spPr bwMode="auto">
          <a:xfrm>
            <a:off x="7204075" y="4486275"/>
            <a:ext cx="1520749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Write miss</a:t>
            </a:r>
          </a:p>
        </p:txBody>
      </p:sp>
      <p:sp>
        <p:nvSpPr>
          <p:cNvPr id="1582112" name="Rectangle 32"/>
          <p:cNvSpPr>
            <a:spLocks noChangeArrowheads="1"/>
          </p:cNvSpPr>
          <p:nvPr/>
        </p:nvSpPr>
        <p:spPr bwMode="auto">
          <a:xfrm>
            <a:off x="1962150" y="5372100"/>
            <a:ext cx="884908" cy="763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 Read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 miss</a:t>
            </a:r>
          </a:p>
        </p:txBody>
      </p:sp>
      <p:sp>
        <p:nvSpPr>
          <p:cNvPr id="1582113" name="Rectangle 33"/>
          <p:cNvSpPr>
            <a:spLocks noChangeArrowheads="1"/>
          </p:cNvSpPr>
          <p:nvPr/>
        </p:nvSpPr>
        <p:spPr bwMode="auto">
          <a:xfrm rot="19798330">
            <a:off x="4033755" y="4955210"/>
            <a:ext cx="2330616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P</a:t>
            </a:r>
            <a:r>
              <a:rPr lang="en-US" sz="2400" baseline="-250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2</a:t>
            </a: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 intent to write</a:t>
            </a:r>
          </a:p>
        </p:txBody>
      </p:sp>
      <p:sp>
        <p:nvSpPr>
          <p:cNvPr id="1582114" name="Rectangle 34"/>
          <p:cNvSpPr>
            <a:spLocks noChangeArrowheads="1"/>
          </p:cNvSpPr>
          <p:nvPr/>
        </p:nvSpPr>
        <p:spPr bwMode="auto">
          <a:xfrm>
            <a:off x="4003675" y="5957888"/>
            <a:ext cx="2330616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P</a:t>
            </a:r>
            <a:r>
              <a:rPr lang="en-US" sz="2400" baseline="-250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1</a:t>
            </a: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 intent to write</a:t>
            </a:r>
          </a:p>
        </p:txBody>
      </p:sp>
      <p:sp>
        <p:nvSpPr>
          <p:cNvPr id="1582115" name="Rectangle 35"/>
          <p:cNvSpPr>
            <a:spLocks noChangeArrowheads="1"/>
          </p:cNvSpPr>
          <p:nvPr/>
        </p:nvSpPr>
        <p:spPr bwMode="auto">
          <a:xfrm>
            <a:off x="3494088" y="3938588"/>
            <a:ext cx="1942840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P</a:t>
            </a:r>
            <a:r>
              <a:rPr lang="en-US" sz="2400" baseline="-250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1</a:t>
            </a: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 reads,</a:t>
            </a: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P</a:t>
            </a:r>
            <a:r>
              <a:rPr lang="en-US" sz="2400" baseline="-250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2</a:t>
            </a: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 writes back</a:t>
            </a:r>
          </a:p>
        </p:txBody>
      </p:sp>
      <p:sp>
        <p:nvSpPr>
          <p:cNvPr id="1582116" name="Rectangle 36"/>
          <p:cNvSpPr>
            <a:spLocks noChangeArrowheads="1"/>
          </p:cNvSpPr>
          <p:nvPr/>
        </p:nvSpPr>
        <p:spPr bwMode="auto">
          <a:xfrm>
            <a:off x="7051675" y="3800475"/>
            <a:ext cx="1299685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P</a:t>
            </a:r>
            <a:r>
              <a:rPr lang="en-US" sz="2400" baseline="-250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2</a:t>
            </a: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 reads</a:t>
            </a:r>
          </a:p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or writes</a:t>
            </a:r>
          </a:p>
        </p:txBody>
      </p:sp>
      <p:sp>
        <p:nvSpPr>
          <p:cNvPr id="1582117" name="Rectangle 37"/>
          <p:cNvSpPr>
            <a:spLocks noChangeArrowheads="1"/>
          </p:cNvSpPr>
          <p:nvPr/>
        </p:nvSpPr>
        <p:spPr bwMode="auto">
          <a:xfrm>
            <a:off x="6381750" y="4967288"/>
            <a:ext cx="2330616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P</a:t>
            </a:r>
            <a:r>
              <a:rPr lang="en-US" sz="2400" baseline="-250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1</a:t>
            </a: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 intent to write</a:t>
            </a:r>
          </a:p>
        </p:txBody>
      </p:sp>
      <p:sp>
        <p:nvSpPr>
          <p:cNvPr id="1582118" name="Freeform 38"/>
          <p:cNvSpPr>
            <a:spLocks/>
          </p:cNvSpPr>
          <p:nvPr/>
        </p:nvSpPr>
        <p:spPr bwMode="auto">
          <a:xfrm>
            <a:off x="3822700" y="1536700"/>
            <a:ext cx="2222500" cy="1270000"/>
          </a:xfrm>
          <a:custGeom>
            <a:avLst/>
            <a:gdLst/>
            <a:ahLst/>
            <a:cxnLst>
              <a:cxn ang="0">
                <a:pos x="1400" y="0"/>
              </a:cxn>
              <a:cxn ang="0">
                <a:pos x="560" y="240"/>
              </a:cxn>
              <a:cxn ang="0">
                <a:pos x="0" y="800"/>
              </a:cxn>
            </a:cxnLst>
            <a:rect l="0" t="0" r="r" b="b"/>
            <a:pathLst>
              <a:path w="1400" h="800">
                <a:moveTo>
                  <a:pt x="1400" y="0"/>
                </a:moveTo>
                <a:cubicBezTo>
                  <a:pt x="1096" y="53"/>
                  <a:pt x="793" y="107"/>
                  <a:pt x="560" y="240"/>
                </a:cubicBezTo>
                <a:cubicBezTo>
                  <a:pt x="327" y="373"/>
                  <a:pt x="163" y="586"/>
                  <a:pt x="0" y="80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lgDashDot"/>
            <a:round/>
            <a:headEnd type="none" w="med" len="med"/>
            <a:tailEnd type="stealth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82119" name="Freeform 39"/>
          <p:cNvSpPr>
            <a:spLocks/>
          </p:cNvSpPr>
          <p:nvPr/>
        </p:nvSpPr>
        <p:spPr bwMode="auto">
          <a:xfrm>
            <a:off x="3733800" y="4241800"/>
            <a:ext cx="2222500" cy="1270000"/>
          </a:xfrm>
          <a:custGeom>
            <a:avLst/>
            <a:gdLst/>
            <a:ahLst/>
            <a:cxnLst>
              <a:cxn ang="0">
                <a:pos x="1400" y="0"/>
              </a:cxn>
              <a:cxn ang="0">
                <a:pos x="560" y="240"/>
              </a:cxn>
              <a:cxn ang="0">
                <a:pos x="0" y="800"/>
              </a:cxn>
            </a:cxnLst>
            <a:rect l="0" t="0" r="r" b="b"/>
            <a:pathLst>
              <a:path w="1400" h="800">
                <a:moveTo>
                  <a:pt x="1400" y="0"/>
                </a:moveTo>
                <a:cubicBezTo>
                  <a:pt x="1096" y="53"/>
                  <a:pt x="793" y="107"/>
                  <a:pt x="560" y="240"/>
                </a:cubicBezTo>
                <a:cubicBezTo>
                  <a:pt x="327" y="373"/>
                  <a:pt x="163" y="586"/>
                  <a:pt x="0" y="80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lgDashDot"/>
            <a:round/>
            <a:headEnd type="none" w="med" len="med"/>
            <a:tailEnd type="stealth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82120" name="Line 40"/>
          <p:cNvSpPr>
            <a:spLocks noChangeShapeType="1"/>
          </p:cNvSpPr>
          <p:nvPr/>
        </p:nvSpPr>
        <p:spPr bwMode="auto">
          <a:xfrm flipV="1">
            <a:off x="3867150" y="4433888"/>
            <a:ext cx="2209800" cy="1295400"/>
          </a:xfrm>
          <a:prstGeom prst="line">
            <a:avLst/>
          </a:prstGeom>
          <a:noFill/>
          <a:ln w="25400">
            <a:solidFill>
              <a:schemeClr val="accent2"/>
            </a:solidFill>
            <a:prstDash val="lgDashDotDot"/>
            <a:round/>
            <a:headEnd type="none" w="sm" len="sm"/>
            <a:tailEnd type="stealth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82121" name="Line 41"/>
          <p:cNvSpPr>
            <a:spLocks noChangeShapeType="1"/>
          </p:cNvSpPr>
          <p:nvPr/>
        </p:nvSpPr>
        <p:spPr bwMode="auto">
          <a:xfrm>
            <a:off x="2647950" y="5600700"/>
            <a:ext cx="685800" cy="152400"/>
          </a:xfrm>
          <a:prstGeom prst="line">
            <a:avLst/>
          </a:prstGeom>
          <a:noFill/>
          <a:ln w="25400">
            <a:solidFill>
              <a:schemeClr val="accent2"/>
            </a:solidFill>
            <a:prstDash val="dashDot"/>
            <a:round/>
            <a:headEnd type="none" w="sm" len="sm"/>
            <a:tailEnd type="stealth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82122" name="Line 42"/>
          <p:cNvSpPr>
            <a:spLocks noChangeShapeType="1"/>
          </p:cNvSpPr>
          <p:nvPr/>
        </p:nvSpPr>
        <p:spPr bwMode="auto">
          <a:xfrm flipV="1">
            <a:off x="3879850" y="1663700"/>
            <a:ext cx="2209800" cy="1295400"/>
          </a:xfrm>
          <a:prstGeom prst="line">
            <a:avLst/>
          </a:prstGeom>
          <a:noFill/>
          <a:ln w="25400" cap="rnd">
            <a:solidFill>
              <a:schemeClr val="bg2"/>
            </a:solidFill>
            <a:prstDash val="sysDot"/>
            <a:round/>
            <a:headEnd type="none" w="sm" len="sm"/>
            <a:tailEnd type="stealth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82123" name="Line 43"/>
          <p:cNvSpPr>
            <a:spLocks noChangeShapeType="1"/>
          </p:cNvSpPr>
          <p:nvPr/>
        </p:nvSpPr>
        <p:spPr bwMode="auto">
          <a:xfrm>
            <a:off x="2660650" y="2830513"/>
            <a:ext cx="685800" cy="152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82124" name="Rectangle 44"/>
          <p:cNvSpPr>
            <a:spLocks noChangeArrowheads="1"/>
          </p:cNvSpPr>
          <p:nvPr/>
        </p:nvSpPr>
        <p:spPr bwMode="auto">
          <a:xfrm>
            <a:off x="1866900" y="1006475"/>
            <a:ext cx="6642100" cy="2560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82125" name="Rectangle 45"/>
          <p:cNvSpPr>
            <a:spLocks noChangeArrowheads="1"/>
          </p:cNvSpPr>
          <p:nvPr/>
        </p:nvSpPr>
        <p:spPr bwMode="auto">
          <a:xfrm>
            <a:off x="1885950" y="3787775"/>
            <a:ext cx="60960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P</a:t>
            </a:r>
            <a:r>
              <a:rPr lang="en-US" sz="2400" baseline="-250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2</a:t>
            </a: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82126" name="Rectangle 46"/>
          <p:cNvSpPr>
            <a:spLocks noChangeArrowheads="1"/>
          </p:cNvSpPr>
          <p:nvPr/>
        </p:nvSpPr>
        <p:spPr bwMode="auto">
          <a:xfrm>
            <a:off x="1874838" y="3762375"/>
            <a:ext cx="6642100" cy="2560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82127" name="Rectangle 47"/>
          <p:cNvSpPr>
            <a:spLocks noChangeArrowheads="1"/>
          </p:cNvSpPr>
          <p:nvPr/>
        </p:nvSpPr>
        <p:spPr bwMode="auto">
          <a:xfrm>
            <a:off x="355600" y="1146175"/>
            <a:ext cx="134937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P</a:t>
            </a:r>
            <a:r>
              <a:rPr lang="en-US" sz="2400" baseline="-250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1 </a:t>
            </a: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reads</a:t>
            </a:r>
          </a:p>
        </p:txBody>
      </p:sp>
      <p:sp>
        <p:nvSpPr>
          <p:cNvPr id="1582128" name="Rectangle 48"/>
          <p:cNvSpPr>
            <a:spLocks noChangeArrowheads="1"/>
          </p:cNvSpPr>
          <p:nvPr/>
        </p:nvSpPr>
        <p:spPr bwMode="auto">
          <a:xfrm>
            <a:off x="355600" y="1450975"/>
            <a:ext cx="134937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P</a:t>
            </a:r>
            <a:r>
              <a:rPr lang="en-US" sz="2400" baseline="-250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1 </a:t>
            </a: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writes</a:t>
            </a:r>
          </a:p>
        </p:txBody>
      </p:sp>
      <p:sp>
        <p:nvSpPr>
          <p:cNvPr id="1582129" name="Rectangle 49"/>
          <p:cNvSpPr>
            <a:spLocks noChangeArrowheads="1"/>
          </p:cNvSpPr>
          <p:nvPr/>
        </p:nvSpPr>
        <p:spPr bwMode="auto">
          <a:xfrm>
            <a:off x="355600" y="1765300"/>
            <a:ext cx="134937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P</a:t>
            </a:r>
            <a:r>
              <a:rPr lang="en-US" sz="2400" baseline="-250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2 </a:t>
            </a: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reads</a:t>
            </a:r>
          </a:p>
        </p:txBody>
      </p:sp>
      <p:sp>
        <p:nvSpPr>
          <p:cNvPr id="1582130" name="Rectangle 50"/>
          <p:cNvSpPr>
            <a:spLocks noChangeArrowheads="1"/>
          </p:cNvSpPr>
          <p:nvPr/>
        </p:nvSpPr>
        <p:spPr bwMode="auto">
          <a:xfrm>
            <a:off x="355600" y="2041525"/>
            <a:ext cx="134937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P</a:t>
            </a:r>
            <a:r>
              <a:rPr lang="en-US" sz="2400" baseline="-250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2 </a:t>
            </a: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writes</a:t>
            </a:r>
          </a:p>
        </p:txBody>
      </p:sp>
      <p:sp>
        <p:nvSpPr>
          <p:cNvPr id="1582131" name="Rectangle 51"/>
          <p:cNvSpPr>
            <a:spLocks noChangeArrowheads="1"/>
          </p:cNvSpPr>
          <p:nvPr/>
        </p:nvSpPr>
        <p:spPr bwMode="auto">
          <a:xfrm>
            <a:off x="346075" y="2641600"/>
            <a:ext cx="134937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P</a:t>
            </a:r>
            <a:r>
              <a:rPr lang="en-US" sz="2400" baseline="-250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1 </a:t>
            </a: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writes</a:t>
            </a:r>
          </a:p>
        </p:txBody>
      </p:sp>
      <p:sp>
        <p:nvSpPr>
          <p:cNvPr id="1582132" name="Rectangle 52"/>
          <p:cNvSpPr>
            <a:spLocks noChangeArrowheads="1"/>
          </p:cNvSpPr>
          <p:nvPr/>
        </p:nvSpPr>
        <p:spPr bwMode="auto">
          <a:xfrm>
            <a:off x="346075" y="2936875"/>
            <a:ext cx="134937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P</a:t>
            </a:r>
            <a:r>
              <a:rPr lang="en-US" sz="2400" baseline="-250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2 </a:t>
            </a: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writes</a:t>
            </a:r>
          </a:p>
        </p:txBody>
      </p:sp>
      <p:sp>
        <p:nvSpPr>
          <p:cNvPr id="1582133" name="Rectangle 53"/>
          <p:cNvSpPr>
            <a:spLocks noChangeArrowheads="1"/>
          </p:cNvSpPr>
          <p:nvPr/>
        </p:nvSpPr>
        <p:spPr bwMode="auto">
          <a:xfrm>
            <a:off x="361950" y="2338388"/>
            <a:ext cx="134937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P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reads</a:t>
            </a:r>
          </a:p>
        </p:txBody>
      </p:sp>
      <p:sp>
        <p:nvSpPr>
          <p:cNvPr id="1582134" name="Rectangle 54"/>
          <p:cNvSpPr>
            <a:spLocks noChangeArrowheads="1"/>
          </p:cNvSpPr>
          <p:nvPr/>
        </p:nvSpPr>
        <p:spPr bwMode="auto">
          <a:xfrm>
            <a:off x="346075" y="3251200"/>
            <a:ext cx="134937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P</a:t>
            </a:r>
            <a:r>
              <a:rPr lang="en-US" sz="2400" baseline="-250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1 </a:t>
            </a: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writes</a:t>
            </a:r>
          </a:p>
        </p:txBody>
      </p:sp>
    </p:spTree>
    <p:extLst>
      <p:ext uri="{BB962C8B-B14F-4D97-AF65-F5344CB8AC3E}">
        <p14:creationId xmlns:p14="http://schemas.microsoft.com/office/powerpoint/2010/main" val="110991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82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82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8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82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82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82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82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82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82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8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82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82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8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82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82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8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82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82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8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82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82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82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82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82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8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82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82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8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82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82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8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820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820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8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582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582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82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582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582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8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582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582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58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582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82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8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000" tmFilter="0, 0; .2, .5; .8, .5; 1, 0"/>
                                        <p:tgtEl>
                                          <p:spTgt spid="15820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500" autoRev="1" fill="hold"/>
                                        <p:tgtEl>
                                          <p:spTgt spid="15820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000" tmFilter="0, 0; .2, .5; .8, .5; 1, 0"/>
                                        <p:tgtEl>
                                          <p:spTgt spid="1582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500" autoRev="1" fill="hold"/>
                                        <p:tgtEl>
                                          <p:spTgt spid="1582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582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582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58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582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582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58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582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582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58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582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582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58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1000" tmFilter="0, 0; .2, .5; .8, .5; 1, 0"/>
                                        <p:tgtEl>
                                          <p:spTgt spid="1582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500" autoRev="1" fill="hold"/>
                                        <p:tgtEl>
                                          <p:spTgt spid="1582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1000" tmFilter="0, 0; .2, .5; .8, .5; 1, 0"/>
                                        <p:tgtEl>
                                          <p:spTgt spid="15820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0" dur="500" autoRev="1" fill="hold"/>
                                        <p:tgtEl>
                                          <p:spTgt spid="15820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582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582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58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582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582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58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582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582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58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582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582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58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582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582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58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582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582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58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582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582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58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582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582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58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2083" grpId="0" animBg="1"/>
      <p:bldP spid="1582084" grpId="0" animBg="1"/>
      <p:bldP spid="1582091" grpId="0" animBg="1"/>
      <p:bldP spid="1582092" grpId="0" animBg="1"/>
      <p:bldP spid="1582093" grpId="0"/>
      <p:bldP spid="1582094" grpId="0"/>
      <p:bldP spid="1582094" grpId="1"/>
      <p:bldP spid="1582095" grpId="0"/>
      <p:bldP spid="1582095" grpId="1"/>
      <p:bldP spid="1582096" grpId="0"/>
      <p:bldP spid="1582097" grpId="0"/>
      <p:bldP spid="1582098" grpId="0"/>
      <p:bldP spid="1582099" grpId="0"/>
      <p:bldP spid="1582101" grpId="0" animBg="1"/>
      <p:bldP spid="1582102" grpId="0" animBg="1"/>
      <p:bldP spid="1582109" grpId="0" animBg="1"/>
      <p:bldP spid="1582110" grpId="0" animBg="1"/>
      <p:bldP spid="1582111" grpId="0"/>
      <p:bldP spid="1582112" grpId="0"/>
      <p:bldP spid="1582113" grpId="0"/>
      <p:bldP spid="1582114" grpId="0"/>
      <p:bldP spid="1582115" grpId="0"/>
      <p:bldP spid="1582116" grpId="0"/>
      <p:bldP spid="1582117" grpId="0"/>
      <p:bldP spid="1582118" grpId="0" animBg="1"/>
      <p:bldP spid="1582119" grpId="0" animBg="1"/>
      <p:bldP spid="1582120" grpId="0" animBg="1"/>
      <p:bldP spid="1582121" grpId="0" animBg="1"/>
      <p:bldP spid="1582122" grpId="0" animBg="1"/>
      <p:bldP spid="1582122" grpId="1" animBg="1"/>
      <p:bldP spid="1582123" grpId="0" animBg="1"/>
      <p:bldP spid="1582123" grpId="1" animBg="1"/>
      <p:bldP spid="1582127" grpId="0"/>
      <p:bldP spid="1582128" grpId="0"/>
      <p:bldP spid="1582129" grpId="0"/>
      <p:bldP spid="1582130" grpId="0"/>
      <p:bldP spid="1582131" grpId="0"/>
      <p:bldP spid="1582132" grpId="0"/>
      <p:bldP spid="1582133" grpId="0"/>
      <p:bldP spid="1582134" grpId="0"/>
    </p:bldLst>
  </p:timing>
</p:sld>
</file>

<file path=ppt/theme/theme1.xml><?xml version="1.0" encoding="utf-8"?>
<a:theme xmlns:a="http://schemas.openxmlformats.org/drawingml/2006/main" name="1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 cmpd="sng">
          <a:solidFill>
            <a:schemeClr val="tx1"/>
          </a:solidFill>
        </a:ln>
      </a:spPr>
      <a:bodyPr vert="horz" wrap="square" lIns="91440" tIns="45720" rIns="91440" bIns="0" numCol="1" rtlCol="0" anchor="ctr" anchorCtr="0" compatLnSpc="1">
        <a:prstTxWarp prst="textNoShape">
          <a:avLst/>
        </a:prstTxWarp>
        <a:norm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  <a:latin typeface="Calibri"/>
            <a:cs typeface="Calibri"/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000" dirty="0">
            <a:solidFill>
              <a:schemeClr val="tx1"/>
            </a:solidFill>
            <a:latin typeface="Calibri"/>
            <a:cs typeface="Calibri"/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4989</TotalTime>
  <Pages>12</Pages>
  <Words>2465</Words>
  <Application>Microsoft Macintosh PowerPoint</Application>
  <PresentationFormat>Letter Paper (8.5x11 in)</PresentationFormat>
  <Paragraphs>507</Paragraphs>
  <Slides>30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Courier</vt:lpstr>
      <vt:lpstr>Times New Roman</vt:lpstr>
      <vt:lpstr>Verdana</vt:lpstr>
      <vt:lpstr>Wingdings</vt:lpstr>
      <vt:lpstr>1_CS252-template</vt:lpstr>
      <vt:lpstr>2_CS252-template</vt:lpstr>
      <vt:lpstr>Worksheet</vt:lpstr>
      <vt:lpstr>CS 152 Computer Architecture and Engineering CS252 Graduate Computer Architecture   Lecture 18 Cache Coherence</vt:lpstr>
      <vt:lpstr>Last Time in Lecture 17</vt:lpstr>
      <vt:lpstr>Adopting Alternative Terminology</vt:lpstr>
      <vt:lpstr>Bus Management</vt:lpstr>
      <vt:lpstr>Shared-Memory Multiprocessor</vt:lpstr>
      <vt:lpstr>Snoopy Cache, Goodman 1983</vt:lpstr>
      <vt:lpstr>Snoopy Cache-Coherence Protocols</vt:lpstr>
      <vt:lpstr>Cache State-Transition Diagram The MSI protocol</vt:lpstr>
      <vt:lpstr>Two-Processor Example (Reading and writing the same cache line)</vt:lpstr>
      <vt:lpstr>Observation</vt:lpstr>
      <vt:lpstr>MESI: An Enhanced MSI protocol  increased performance for private data</vt:lpstr>
      <vt:lpstr>Optimized Snoop with Level-2 Caches</vt:lpstr>
      <vt:lpstr>Intervention</vt:lpstr>
      <vt:lpstr>False Sharing</vt:lpstr>
      <vt:lpstr>Performance of Symmetric Multiprocessors (SMPs)</vt:lpstr>
      <vt:lpstr>Coherency Misses</vt:lpstr>
      <vt:lpstr>Example: True v. False Sharing v. Hit?</vt:lpstr>
      <vt:lpstr>MP Performance 4-Processor Commercial Workload: OLTP, Decision Support (Database), Search Engine</vt:lpstr>
      <vt:lpstr>MP Performance 2MiB Cache Commercial Workload: OLTP, Decision Support (Database), Search Engine</vt:lpstr>
      <vt:lpstr>CS152 Administrivia</vt:lpstr>
      <vt:lpstr>CS252 Administrivia</vt:lpstr>
      <vt:lpstr>Scaling Snoopy/Broadcast Coherence</vt:lpstr>
      <vt:lpstr>Scalable Approach: Directories</vt:lpstr>
      <vt:lpstr>Directory Cache Protocol</vt:lpstr>
      <vt:lpstr>Cache States</vt:lpstr>
      <vt:lpstr>Home directory states</vt:lpstr>
      <vt:lpstr>Read miss, to uncached or shared line</vt:lpstr>
      <vt:lpstr>Write miss, to read shared line</vt:lpstr>
      <vt:lpstr>Concurrency Management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Computer Architecture and Engineering</dc:title>
  <dc:subject/>
  <dc:creator> Krste Asanovic</dc:creator>
  <cp:keywords/>
  <dc:description/>
  <cp:lastModifiedBy>Krste Asanovic</cp:lastModifiedBy>
  <cp:revision>884</cp:revision>
  <cp:lastPrinted>2013-01-24T23:37:40Z</cp:lastPrinted>
  <dcterms:created xsi:type="dcterms:W3CDTF">2012-01-24T20:37:12Z</dcterms:created>
  <dcterms:modified xsi:type="dcterms:W3CDTF">2021-04-04T19:21:04Z</dcterms:modified>
  <cp:category/>
</cp:coreProperties>
</file>