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 id="2147483698" r:id="rId2"/>
    <p:sldMasterId id="2147483707" r:id="rId3"/>
  </p:sldMasterIdLst>
  <p:notesMasterIdLst>
    <p:notesMasterId r:id="rId27"/>
  </p:notesMasterIdLst>
  <p:handoutMasterIdLst>
    <p:handoutMasterId r:id="rId28"/>
  </p:handoutMasterIdLst>
  <p:sldIdLst>
    <p:sldId id="322" r:id="rId4"/>
    <p:sldId id="678" r:id="rId5"/>
    <p:sldId id="703" r:id="rId6"/>
    <p:sldId id="704" r:id="rId7"/>
    <p:sldId id="705" r:id="rId8"/>
    <p:sldId id="706" r:id="rId9"/>
    <p:sldId id="707" r:id="rId10"/>
    <p:sldId id="708" r:id="rId11"/>
    <p:sldId id="709" r:id="rId12"/>
    <p:sldId id="728" r:id="rId13"/>
    <p:sldId id="727" r:id="rId14"/>
    <p:sldId id="725" r:id="rId15"/>
    <p:sldId id="712" r:id="rId16"/>
    <p:sldId id="660" r:id="rId17"/>
    <p:sldId id="677" r:id="rId18"/>
    <p:sldId id="726" r:id="rId19"/>
    <p:sldId id="733" r:id="rId20"/>
    <p:sldId id="730" r:id="rId21"/>
    <p:sldId id="729" r:id="rId22"/>
    <p:sldId id="711" r:id="rId23"/>
    <p:sldId id="710" r:id="rId24"/>
    <p:sldId id="731" r:id="rId25"/>
    <p:sldId id="702" r:id="rId26"/>
  </p:sldIdLst>
  <p:sldSz cx="9144000" cy="6858000" type="letter"/>
  <p:notesSz cx="7315200" cy="9601200"/>
  <p:defaultTextStyle>
    <a:defPPr>
      <a:defRPr lang="en-US"/>
    </a:defPPr>
    <a:lvl1pPr algn="l" rtl="0" eaLnBrk="0" fontAlgn="base" hangingPunct="0">
      <a:spcBef>
        <a:spcPct val="50000"/>
      </a:spcBef>
      <a:spcAft>
        <a:spcPct val="0"/>
      </a:spcAft>
      <a:defRPr sz="1600" kern="1200">
        <a:solidFill>
          <a:schemeClr val="hlink"/>
        </a:solidFill>
        <a:latin typeface="Arial" charset="0"/>
        <a:ea typeface="+mn-ea"/>
        <a:cs typeface="+mn-cs"/>
      </a:defRPr>
    </a:lvl1pPr>
    <a:lvl2pPr marL="457200" algn="l" rtl="0" eaLnBrk="0" fontAlgn="base" hangingPunct="0">
      <a:spcBef>
        <a:spcPct val="50000"/>
      </a:spcBef>
      <a:spcAft>
        <a:spcPct val="0"/>
      </a:spcAft>
      <a:defRPr sz="1600" kern="1200">
        <a:solidFill>
          <a:schemeClr val="hlink"/>
        </a:solidFill>
        <a:latin typeface="Arial" charset="0"/>
        <a:ea typeface="+mn-ea"/>
        <a:cs typeface="+mn-cs"/>
      </a:defRPr>
    </a:lvl2pPr>
    <a:lvl3pPr marL="914400" algn="l" rtl="0" eaLnBrk="0" fontAlgn="base" hangingPunct="0">
      <a:spcBef>
        <a:spcPct val="50000"/>
      </a:spcBef>
      <a:spcAft>
        <a:spcPct val="0"/>
      </a:spcAft>
      <a:defRPr sz="1600" kern="1200">
        <a:solidFill>
          <a:schemeClr val="hlink"/>
        </a:solidFill>
        <a:latin typeface="Arial" charset="0"/>
        <a:ea typeface="+mn-ea"/>
        <a:cs typeface="+mn-cs"/>
      </a:defRPr>
    </a:lvl3pPr>
    <a:lvl4pPr marL="1371600" algn="l" rtl="0" eaLnBrk="0" fontAlgn="base" hangingPunct="0">
      <a:spcBef>
        <a:spcPct val="50000"/>
      </a:spcBef>
      <a:spcAft>
        <a:spcPct val="0"/>
      </a:spcAft>
      <a:defRPr sz="1600" kern="1200">
        <a:solidFill>
          <a:schemeClr val="hlink"/>
        </a:solidFill>
        <a:latin typeface="Arial" charset="0"/>
        <a:ea typeface="+mn-ea"/>
        <a:cs typeface="+mn-cs"/>
      </a:defRPr>
    </a:lvl4pPr>
    <a:lvl5pPr marL="1828800" algn="l" rtl="0" eaLnBrk="0" fontAlgn="base" hangingPunct="0">
      <a:spcBef>
        <a:spcPct val="50000"/>
      </a:spcBef>
      <a:spcAft>
        <a:spcPct val="0"/>
      </a:spcAft>
      <a:defRPr sz="1600" kern="1200">
        <a:solidFill>
          <a:schemeClr val="hlink"/>
        </a:solidFill>
        <a:latin typeface="Arial" charset="0"/>
        <a:ea typeface="+mn-ea"/>
        <a:cs typeface="+mn-cs"/>
      </a:defRPr>
    </a:lvl5pPr>
    <a:lvl6pPr marL="2286000" algn="l" defTabSz="457200" rtl="0" eaLnBrk="1" latinLnBrk="0" hangingPunct="1">
      <a:defRPr sz="1600" kern="1200">
        <a:solidFill>
          <a:schemeClr val="hlink"/>
        </a:solidFill>
        <a:latin typeface="Arial" charset="0"/>
        <a:ea typeface="+mn-ea"/>
        <a:cs typeface="+mn-cs"/>
      </a:defRPr>
    </a:lvl6pPr>
    <a:lvl7pPr marL="2743200" algn="l" defTabSz="457200" rtl="0" eaLnBrk="1" latinLnBrk="0" hangingPunct="1">
      <a:defRPr sz="1600" kern="1200">
        <a:solidFill>
          <a:schemeClr val="hlink"/>
        </a:solidFill>
        <a:latin typeface="Arial" charset="0"/>
        <a:ea typeface="+mn-ea"/>
        <a:cs typeface="+mn-cs"/>
      </a:defRPr>
    </a:lvl7pPr>
    <a:lvl8pPr marL="3200400" algn="l" defTabSz="457200" rtl="0" eaLnBrk="1" latinLnBrk="0" hangingPunct="1">
      <a:defRPr sz="1600" kern="1200">
        <a:solidFill>
          <a:schemeClr val="hlink"/>
        </a:solidFill>
        <a:latin typeface="Arial" charset="0"/>
        <a:ea typeface="+mn-ea"/>
        <a:cs typeface="+mn-cs"/>
      </a:defRPr>
    </a:lvl8pPr>
    <a:lvl9pPr marL="3657600" algn="l" defTabSz="457200" rtl="0" eaLnBrk="1" latinLnBrk="0" hangingPunct="1">
      <a:defRPr sz="1600" kern="1200">
        <a:solidFill>
          <a:schemeClr val="hlink"/>
        </a:solidFill>
        <a:latin typeface="Arial"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11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F9E"/>
    <a:srgbClr val="55FC02"/>
    <a:srgbClr val="FBBA03"/>
    <a:srgbClr val="0332B7"/>
    <a:srgbClr val="000000"/>
    <a:srgbClr val="114FFB"/>
    <a:srgbClr val="7B00E4"/>
    <a:srgbClr val="EFFB03"/>
    <a:srgbClr val="F905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6327" autoAdjust="0"/>
  </p:normalViewPr>
  <p:slideViewPr>
    <p:cSldViewPr>
      <p:cViewPr varScale="1">
        <p:scale>
          <a:sx n="123" d="100"/>
          <a:sy n="123" d="100"/>
        </p:scale>
        <p:origin x="1784" y="192"/>
      </p:cViewPr>
      <p:guideLst>
        <p:guide orient="horz" pos="2208"/>
        <p:guide pos="2112"/>
      </p:guideLst>
    </p:cSldViewPr>
  </p:slideViewPr>
  <p:outlineViewPr>
    <p:cViewPr>
      <p:scale>
        <a:sx n="33" d="100"/>
        <a:sy n="33" d="100"/>
      </p:scale>
      <p:origin x="0" y="392"/>
    </p:cViewPr>
    <p:sldLst>
      <p:sld r:id="rId1" collapse="1"/>
    </p:sldLst>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0" d="100"/>
          <a:sy n="50" d="100"/>
        </p:scale>
        <p:origin x="-1830"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defRPr>
            </a:lvl1pPr>
          </a:lstStyle>
          <a:p>
            <a:endParaRPr lang="en-US"/>
          </a:p>
        </p:txBody>
      </p:sp>
      <p:sp>
        <p:nvSpPr>
          <p:cNvPr id="3075" name="Rectangle 3"/>
          <p:cNvSpPr>
            <a:spLocks noGrp="1" noChangeArrowheads="1"/>
          </p:cNvSpPr>
          <p:nvPr>
            <p:ph type="dt" sz="quarter"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defRPr>
            </a:lvl1pPr>
          </a:lstStyle>
          <a:p>
            <a:endParaRPr lang="en-US"/>
          </a:p>
        </p:txBody>
      </p:sp>
      <p:sp>
        <p:nvSpPr>
          <p:cNvPr id="3076" name="Rectangle 4"/>
          <p:cNvSpPr>
            <a:spLocks noGrp="1" noChangeArrowheads="1"/>
          </p:cNvSpPr>
          <p:nvPr>
            <p:ph type="ftr" sz="quarter" idx="2"/>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a:solidFill>
                  <a:schemeClr val="tx1"/>
                </a:solidFill>
              </a:defRPr>
            </a:lvl1pPr>
          </a:lstStyle>
          <a:p>
            <a:r>
              <a:rPr lang="en-US"/>
              <a:t>CS252 S05</a:t>
            </a:r>
          </a:p>
        </p:txBody>
      </p:sp>
      <p:sp>
        <p:nvSpPr>
          <p:cNvPr id="3077" name="Rectangle 5"/>
          <p:cNvSpPr>
            <a:spLocks noGrp="1" noChangeArrowheads="1"/>
          </p:cNvSpPr>
          <p:nvPr>
            <p:ph type="sldNum" sz="quarter" idx="3"/>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defRPr>
            </a:lvl1pPr>
          </a:lstStyle>
          <a:p>
            <a:fld id="{F00E107E-D012-E24C-A720-81082AB523BB}" type="slidenum">
              <a:rPr lang="en-US"/>
              <a:pPr/>
              <a:t>‹#›</a:t>
            </a:fld>
            <a:endParaRPr lang="en-US"/>
          </a:p>
        </p:txBody>
      </p:sp>
    </p:spTree>
    <p:extLst>
      <p:ext uri="{BB962C8B-B14F-4D97-AF65-F5344CB8AC3E}">
        <p14:creationId xmlns:p14="http://schemas.microsoft.com/office/powerpoint/2010/main" val="136131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3813"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defTabSz="863600">
              <a:spcBef>
                <a:spcPct val="0"/>
              </a:spcBef>
              <a:defRPr sz="1000" i="1">
                <a:solidFill>
                  <a:schemeClr val="tx1"/>
                </a:solidFill>
                <a:latin typeface="Times New Roman" charset="0"/>
              </a:defRPr>
            </a:lvl1pPr>
          </a:lstStyle>
          <a:p>
            <a:endParaRPr lang="en-US"/>
          </a:p>
        </p:txBody>
      </p:sp>
      <p:sp>
        <p:nvSpPr>
          <p:cNvPr id="2051" name="Rectangle 3"/>
          <p:cNvSpPr>
            <a:spLocks noGrp="1" noChangeArrowheads="1"/>
          </p:cNvSpPr>
          <p:nvPr>
            <p:ph type="dt" idx="1"/>
          </p:nvPr>
        </p:nvSpPr>
        <p:spPr bwMode="auto">
          <a:xfrm>
            <a:off x="4162425" y="23813"/>
            <a:ext cx="3176588" cy="425450"/>
          </a:xfrm>
          <a:prstGeom prst="rect">
            <a:avLst/>
          </a:prstGeom>
          <a:noFill/>
          <a:ln w="9525">
            <a:noFill/>
            <a:miter lim="800000"/>
            <a:headEnd/>
            <a:tailEnd/>
          </a:ln>
          <a:effectLst/>
        </p:spPr>
        <p:txBody>
          <a:bodyPr vert="horz" wrap="square" lIns="18003" tIns="0" rIns="18003" bIns="0" numCol="1" anchor="t" anchorCtr="0" compatLnSpc="1">
            <a:prstTxWarp prst="textNoShape">
              <a:avLst/>
            </a:prstTxWarp>
          </a:bodyPr>
          <a:lstStyle>
            <a:lvl1pPr algn="r" defTabSz="863600">
              <a:spcBef>
                <a:spcPct val="0"/>
              </a:spcBef>
              <a:defRPr sz="1000" i="1">
                <a:solidFill>
                  <a:schemeClr val="tx1"/>
                </a:solidFill>
                <a:latin typeface="Times New Roman" charset="0"/>
              </a:defRPr>
            </a:lvl1pPr>
          </a:lstStyle>
          <a:p>
            <a:endParaRPr lang="en-US"/>
          </a:p>
        </p:txBody>
      </p:sp>
      <p:sp>
        <p:nvSpPr>
          <p:cNvPr id="2052" name="Rectangle 4"/>
          <p:cNvSpPr>
            <a:spLocks noGrp="1" noChangeArrowheads="1"/>
          </p:cNvSpPr>
          <p:nvPr>
            <p:ph type="ftr" sz="quarter" idx="4"/>
          </p:nvPr>
        </p:nvSpPr>
        <p:spPr bwMode="auto">
          <a:xfrm>
            <a:off x="-23813"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defTabSz="863600">
              <a:spcBef>
                <a:spcPct val="0"/>
              </a:spcBef>
              <a:defRPr sz="1000" i="1">
                <a:solidFill>
                  <a:schemeClr val="tx1"/>
                </a:solidFill>
                <a:latin typeface="Times New Roman" charset="0"/>
              </a:defRPr>
            </a:lvl1pPr>
          </a:lstStyle>
          <a:p>
            <a:r>
              <a:rPr lang="en-US"/>
              <a:t>CS252 S05</a:t>
            </a:r>
          </a:p>
        </p:txBody>
      </p:sp>
      <p:sp>
        <p:nvSpPr>
          <p:cNvPr id="2053" name="Rectangle 5"/>
          <p:cNvSpPr>
            <a:spLocks noGrp="1" noChangeArrowheads="1"/>
          </p:cNvSpPr>
          <p:nvPr>
            <p:ph type="sldNum" sz="quarter" idx="5"/>
          </p:nvPr>
        </p:nvSpPr>
        <p:spPr bwMode="auto">
          <a:xfrm>
            <a:off x="4162425" y="9150350"/>
            <a:ext cx="3176588" cy="427038"/>
          </a:xfrm>
          <a:prstGeom prst="rect">
            <a:avLst/>
          </a:prstGeom>
          <a:noFill/>
          <a:ln w="9525">
            <a:noFill/>
            <a:miter lim="800000"/>
            <a:headEnd/>
            <a:tailEnd/>
          </a:ln>
          <a:effectLst/>
        </p:spPr>
        <p:txBody>
          <a:bodyPr vert="horz" wrap="square" lIns="18003" tIns="0" rIns="18003" bIns="0" numCol="1" anchor="b" anchorCtr="0" compatLnSpc="1">
            <a:prstTxWarp prst="textNoShape">
              <a:avLst/>
            </a:prstTxWarp>
          </a:bodyPr>
          <a:lstStyle>
            <a:lvl1pPr algn="r" defTabSz="863600">
              <a:spcBef>
                <a:spcPct val="0"/>
              </a:spcBef>
              <a:defRPr sz="1000" i="1">
                <a:solidFill>
                  <a:schemeClr val="tx1"/>
                </a:solidFill>
                <a:latin typeface="Times New Roman" charset="0"/>
              </a:defRPr>
            </a:lvl1pPr>
          </a:lstStyle>
          <a:p>
            <a:fld id="{CBD889F7-70D0-5A4F-884D-48B5C2AEA447}" type="slidenum">
              <a:rPr lang="en-US"/>
              <a:pPr/>
              <a:t>‹#›</a:t>
            </a:fld>
            <a:endParaRPr lang="en-US"/>
          </a:p>
        </p:txBody>
      </p:sp>
      <p:sp>
        <p:nvSpPr>
          <p:cNvPr id="2054" name="Rectangle 6"/>
          <p:cNvSpPr>
            <a:spLocks noChangeArrowheads="1"/>
          </p:cNvSpPr>
          <p:nvPr/>
        </p:nvSpPr>
        <p:spPr bwMode="auto">
          <a:xfrm>
            <a:off x="3254375" y="9148763"/>
            <a:ext cx="808038" cy="265112"/>
          </a:xfrm>
          <a:prstGeom prst="rect">
            <a:avLst/>
          </a:prstGeom>
          <a:noFill/>
          <a:ln w="9525">
            <a:noFill/>
            <a:miter lim="800000"/>
            <a:headEnd/>
            <a:tailEnd/>
          </a:ln>
          <a:effectLst/>
        </p:spPr>
        <p:txBody>
          <a:bodyPr wrap="none" lIns="93016" tIns="46508" rIns="93016" bIns="46508">
            <a:prstTxWarp prst="textNoShape">
              <a:avLst/>
            </a:prstTxWarp>
            <a:spAutoFit/>
          </a:bodyPr>
          <a:lstStyle/>
          <a:p>
            <a:pPr algn="ctr" defTabSz="919163">
              <a:lnSpc>
                <a:spcPct val="90000"/>
              </a:lnSpc>
              <a:spcBef>
                <a:spcPct val="0"/>
              </a:spcBef>
            </a:pPr>
            <a:r>
              <a:rPr lang="en-US" sz="1300">
                <a:solidFill>
                  <a:schemeClr val="tx1"/>
                </a:solidFill>
              </a:rPr>
              <a:t>Page </a:t>
            </a:r>
            <a:fld id="{D69BA9E0-E144-6649-918E-93571149F481}" type="slidenum">
              <a:rPr lang="en-US" sz="1300">
                <a:solidFill>
                  <a:schemeClr val="tx1"/>
                </a:solidFill>
              </a:rPr>
              <a:pPr algn="ctr" defTabSz="919163">
                <a:lnSpc>
                  <a:spcPct val="90000"/>
                </a:lnSpc>
                <a:spcBef>
                  <a:spcPct val="0"/>
                </a:spcBef>
              </a:pPr>
              <a:t>‹#›</a:t>
            </a:fld>
            <a:endParaRPr lang="en-US" sz="1300">
              <a:solidFill>
                <a:schemeClr val="tx1"/>
              </a:solidFill>
            </a:endParaRPr>
          </a:p>
        </p:txBody>
      </p:sp>
      <p:sp>
        <p:nvSpPr>
          <p:cNvPr id="2055" name="Rectangle 7"/>
          <p:cNvSpPr>
            <a:spLocks noGrp="1" noRot="1" noChangeAspect="1" noChangeArrowheads="1" noTextEdit="1"/>
          </p:cNvSpPr>
          <p:nvPr>
            <p:ph type="sldImg" idx="2"/>
          </p:nvPr>
        </p:nvSpPr>
        <p:spPr bwMode="auto">
          <a:xfrm>
            <a:off x="1527175" y="923925"/>
            <a:ext cx="4260850" cy="3195638"/>
          </a:xfrm>
          <a:prstGeom prst="rect">
            <a:avLst/>
          </a:prstGeom>
          <a:noFill/>
          <a:ln w="12700">
            <a:solidFill>
              <a:schemeClr val="tx1"/>
            </a:solidFill>
            <a:miter lim="800000"/>
            <a:headEnd/>
            <a:tailEnd/>
          </a:ln>
          <a:effectLst/>
        </p:spPr>
      </p:sp>
      <p:sp>
        <p:nvSpPr>
          <p:cNvPr id="2056" name="Rectangle 8"/>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7517" tIns="48008" rIns="97517" bIns="48008"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7510624"/>
      </p:ext>
    </p:extLst>
  </p:cSld>
  <p:clrMap bg1="lt1" tx1="dk1" bg2="lt2" tx2="dk2" accent1="accent1" accent2="accent2" accent3="accent3" accent4="accent4" accent5="accent5" accent6="accent6" hlink="hlink" folHlink="folHlink"/>
  <p:hf hdr="0" dt="0"/>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t>CS252 S05</a:t>
            </a:r>
          </a:p>
        </p:txBody>
      </p:sp>
      <p:sp>
        <p:nvSpPr>
          <p:cNvPr id="7" name="Rectangle 5"/>
          <p:cNvSpPr>
            <a:spLocks noGrp="1" noChangeArrowheads="1"/>
          </p:cNvSpPr>
          <p:nvPr>
            <p:ph type="sldNum" sz="quarter" idx="5"/>
          </p:nvPr>
        </p:nvSpPr>
        <p:spPr>
          <a:ln/>
        </p:spPr>
        <p:txBody>
          <a:bodyPr/>
          <a:lstStyle/>
          <a:p>
            <a:fld id="{DD3A8BD4-06CA-C241-9CF8-A2F132F37E8E}" type="slidenum">
              <a:rPr lang="en-US"/>
              <a:pPr/>
              <a:t>1</a:t>
            </a:fld>
            <a:endParaRPr lang="en-US"/>
          </a:p>
        </p:txBody>
      </p:sp>
      <p:sp>
        <p:nvSpPr>
          <p:cNvPr id="656386" name="Rectangle 2"/>
          <p:cNvSpPr>
            <a:spLocks noGrp="1" noRot="1" noChangeAspect="1" noChangeArrowheads="1" noTextEdit="1"/>
          </p:cNvSpPr>
          <p:nvPr>
            <p:ph type="sldImg"/>
          </p:nvPr>
        </p:nvSpPr>
        <p:spPr>
          <a:ln/>
        </p:spPr>
      </p:sp>
      <p:sp>
        <p:nvSpPr>
          <p:cNvPr id="65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r>
              <a:rPr lang="en-US">
                <a:solidFill>
                  <a:prstClr val="black"/>
                </a:solidFill>
              </a:rPr>
              <a:t>CS252 S05</a:t>
            </a:r>
          </a:p>
        </p:txBody>
      </p:sp>
      <p:sp>
        <p:nvSpPr>
          <p:cNvPr id="7" name="Rectangle 5"/>
          <p:cNvSpPr>
            <a:spLocks noGrp="1" noChangeArrowheads="1"/>
          </p:cNvSpPr>
          <p:nvPr>
            <p:ph type="sldNum" sz="quarter" idx="5"/>
          </p:nvPr>
        </p:nvSpPr>
        <p:spPr>
          <a:ln/>
        </p:spPr>
        <p:txBody>
          <a:bodyPr/>
          <a:lstStyle/>
          <a:p>
            <a:fld id="{B08D30B2-5371-3646-82BF-EA599888780C}" type="slidenum">
              <a:rPr lang="en-US">
                <a:solidFill>
                  <a:prstClr val="black"/>
                </a:solidFill>
              </a:rPr>
              <a:pPr/>
              <a:t>2</a:t>
            </a:fld>
            <a:endParaRPr lang="en-US">
              <a:solidFill>
                <a:prstClr val="black"/>
              </a:solidFill>
            </a:endParaRPr>
          </a:p>
        </p:txBody>
      </p:sp>
      <p:sp>
        <p:nvSpPr>
          <p:cNvPr id="924674" name="Rectangle 2"/>
          <p:cNvSpPr>
            <a:spLocks noGrp="1" noRot="1" noChangeAspect="1" noChangeArrowheads="1" noTextEdit="1"/>
          </p:cNvSpPr>
          <p:nvPr>
            <p:ph type="sldImg"/>
          </p:nvPr>
        </p:nvSpPr>
        <p:spPr>
          <a:ln/>
        </p:spPr>
      </p:sp>
      <p:sp>
        <p:nvSpPr>
          <p:cNvPr id="92467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7F18AF1-8567-BD46-9F20-F80CC09C37F8}" type="slidenum">
              <a:rPr lang="en-US">
                <a:solidFill>
                  <a:prstClr val="black"/>
                </a:solidFill>
              </a:rPr>
              <a:pPr/>
              <a:t>3</a:t>
            </a:fld>
            <a:endParaRPr lang="en-US">
              <a:solidFill>
                <a:prstClr val="black"/>
              </a:solidFill>
            </a:endParaRPr>
          </a:p>
        </p:txBody>
      </p:sp>
      <p:sp>
        <p:nvSpPr>
          <p:cNvPr id="1470466" name="Rectangle 2"/>
          <p:cNvSpPr>
            <a:spLocks noGrp="1" noRot="1" noChangeAspect="1" noChangeArrowheads="1"/>
          </p:cNvSpPr>
          <p:nvPr>
            <p:ph type="sldImg"/>
          </p:nvPr>
        </p:nvSpPr>
        <p:spPr bwMode="auto">
          <a:xfrm>
            <a:off x="1527175" y="923925"/>
            <a:ext cx="4260850" cy="3195638"/>
          </a:xfrm>
          <a:prstGeom prst="rect">
            <a:avLst/>
          </a:prstGeom>
          <a:solidFill>
            <a:srgbClr val="FFFFFF"/>
          </a:solidFill>
          <a:ln>
            <a:solidFill>
              <a:srgbClr val="000000"/>
            </a:solidFill>
            <a:miter lim="800000"/>
            <a:headEnd/>
            <a:tailEnd/>
          </a:ln>
        </p:spPr>
      </p:sp>
      <p:sp>
        <p:nvSpPr>
          <p:cNvPr id="1470467" name="Rectangle 3"/>
          <p:cNvSpPr>
            <a:spLocks noGrp="1" noChangeArrowheads="1"/>
          </p:cNvSpPr>
          <p:nvPr>
            <p:ph type="body" idx="1"/>
          </p:nvPr>
        </p:nvSpPr>
        <p:spPr bwMode="auto">
          <a:xfrm>
            <a:off x="974726" y="4559301"/>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8EA3ABE-25B4-C54A-8054-BD605336B70D}" type="slidenum">
              <a:rPr lang="en-US">
                <a:solidFill>
                  <a:prstClr val="black"/>
                </a:solidFill>
              </a:rPr>
              <a:pPr/>
              <a:t>7</a:t>
            </a:fld>
            <a:endParaRPr lang="en-US">
              <a:solidFill>
                <a:prstClr val="black"/>
              </a:solidFill>
            </a:endParaRPr>
          </a:p>
        </p:txBody>
      </p:sp>
      <p:sp>
        <p:nvSpPr>
          <p:cNvPr id="1476610" name="Rectangle 2"/>
          <p:cNvSpPr>
            <a:spLocks noGrp="1" noRot="1" noChangeAspect="1" noChangeArrowheads="1"/>
          </p:cNvSpPr>
          <p:nvPr>
            <p:ph type="sldImg"/>
          </p:nvPr>
        </p:nvSpPr>
        <p:spPr bwMode="auto">
          <a:xfrm>
            <a:off x="1527175" y="923925"/>
            <a:ext cx="4260850" cy="3195638"/>
          </a:xfrm>
          <a:prstGeom prst="rect">
            <a:avLst/>
          </a:prstGeom>
          <a:solidFill>
            <a:srgbClr val="FFFFFF"/>
          </a:solidFill>
          <a:ln>
            <a:solidFill>
              <a:srgbClr val="000000"/>
            </a:solidFill>
            <a:miter lim="800000"/>
            <a:headEnd/>
            <a:tailEnd/>
          </a:ln>
        </p:spPr>
      </p:sp>
      <p:sp>
        <p:nvSpPr>
          <p:cNvPr id="1476611" name="Rectangle 3"/>
          <p:cNvSpPr>
            <a:spLocks noGrp="1" noChangeArrowheads="1"/>
          </p:cNvSpPr>
          <p:nvPr>
            <p:ph type="body" idx="1"/>
          </p:nvPr>
        </p:nvSpPr>
        <p:spPr bwMode="auto">
          <a:xfrm>
            <a:off x="974726" y="4559301"/>
            <a:ext cx="5365750" cy="4321175"/>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marL="0" marR="0" lvl="0" indent="0" algn="l" defTabSz="863600" rtl="0" eaLnBrk="0" fontAlgn="base" latinLnBrk="0" hangingPunct="0">
              <a:lnSpc>
                <a:spcPct val="100000"/>
              </a:lnSpc>
              <a:spcBef>
                <a:spcPct val="0"/>
              </a:spcBef>
              <a:spcAft>
                <a:spcPct val="0"/>
              </a:spcAft>
              <a:buClrTx/>
              <a:buSzTx/>
              <a:buFontTx/>
              <a:buNone/>
              <a:tabLst/>
              <a:defRPr/>
            </a:pPr>
            <a:r>
              <a:rPr kumimoji="0" lang="en-US" sz="1000" b="0" i="1" u="none" strike="noStrike" kern="1200" cap="none" spc="0" normalizeH="0" baseline="0" noProof="0">
                <a:ln>
                  <a:noFill/>
                </a:ln>
                <a:solidFill>
                  <a:srgbClr val="0000FF"/>
                </a:solidFill>
                <a:effectLst/>
                <a:uLnTx/>
                <a:uFillTx/>
                <a:latin typeface="Times New Roman" charset="0"/>
                <a:ea typeface="+mn-ea"/>
                <a:cs typeface="+mn-cs"/>
              </a:rPr>
              <a:t>CS252 S05</a:t>
            </a:r>
          </a:p>
        </p:txBody>
      </p:sp>
      <p:sp>
        <p:nvSpPr>
          <p:cNvPr id="7" name="Rectangle 5"/>
          <p:cNvSpPr>
            <a:spLocks noGrp="1" noChangeArrowheads="1"/>
          </p:cNvSpPr>
          <p:nvPr>
            <p:ph type="sldNum" sz="quarter" idx="5"/>
          </p:nvPr>
        </p:nvSpPr>
        <p:spPr>
          <a:ln/>
        </p:spPr>
        <p:txBody>
          <a:bodyPr/>
          <a:lstStyle/>
          <a:p>
            <a:pPr marL="0" marR="0" lvl="0" indent="0" algn="r" defTabSz="863600" rtl="0" eaLnBrk="0" fontAlgn="base" latinLnBrk="0" hangingPunct="0">
              <a:lnSpc>
                <a:spcPct val="100000"/>
              </a:lnSpc>
              <a:spcBef>
                <a:spcPct val="0"/>
              </a:spcBef>
              <a:spcAft>
                <a:spcPct val="0"/>
              </a:spcAft>
              <a:buClrTx/>
              <a:buSzTx/>
              <a:buFontTx/>
              <a:buNone/>
              <a:tabLst/>
              <a:defRPr/>
            </a:pPr>
            <a:fld id="{DCDA7F65-C480-6045-BAA2-8852E0C74057}" type="slidenum">
              <a:rPr kumimoji="0" lang="en-US" sz="1000" b="0" i="1" u="none" strike="noStrike" kern="1200" cap="none" spc="0" normalizeH="0" baseline="0" noProof="0">
                <a:ln>
                  <a:noFill/>
                </a:ln>
                <a:solidFill>
                  <a:srgbClr val="0000FF"/>
                </a:solidFill>
                <a:effectLst/>
                <a:uLnTx/>
                <a:uFillTx/>
                <a:latin typeface="Times New Roman" charset="0"/>
                <a:ea typeface="+mn-ea"/>
                <a:cs typeface="+mn-cs"/>
              </a:rPr>
              <a:pPr marL="0" marR="0" lvl="0" indent="0" algn="r" defTabSz="863600" rtl="0" eaLnBrk="0" fontAlgn="base" latinLnBrk="0" hangingPunct="0">
                <a:lnSpc>
                  <a:spcPct val="100000"/>
                </a:lnSpc>
                <a:spcBef>
                  <a:spcPct val="0"/>
                </a:spcBef>
                <a:spcAft>
                  <a:spcPct val="0"/>
                </a:spcAft>
                <a:buClrTx/>
                <a:buSzTx/>
                <a:buFontTx/>
                <a:buNone/>
                <a:tabLst/>
                <a:defRPr/>
              </a:pPr>
              <a:t>14</a:t>
            </a:fld>
            <a:endParaRPr kumimoji="0" lang="en-US" sz="1000" b="0" i="1" u="none" strike="noStrike" kern="1200" cap="none" spc="0" normalizeH="0" baseline="0" noProof="0">
              <a:ln>
                <a:noFill/>
              </a:ln>
              <a:solidFill>
                <a:srgbClr val="0000FF"/>
              </a:solidFill>
              <a:effectLst/>
              <a:uLnTx/>
              <a:uFillTx/>
              <a:latin typeface="Times New Roman" charset="0"/>
              <a:ea typeface="+mn-ea"/>
              <a:cs typeface="+mn-cs"/>
            </a:endParaRPr>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926990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extLst>
      <p:ext uri="{BB962C8B-B14F-4D97-AF65-F5344CB8AC3E}">
        <p14:creationId xmlns:p14="http://schemas.microsoft.com/office/powerpoint/2010/main" val="57922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9850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645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extLst>
      <p:ext uri="{BB962C8B-B14F-4D97-AF65-F5344CB8AC3E}">
        <p14:creationId xmlns:p14="http://schemas.microsoft.com/office/powerpoint/2010/main" val="2122224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extLst>
      <p:ext uri="{BB962C8B-B14F-4D97-AF65-F5344CB8AC3E}">
        <p14:creationId xmlns:p14="http://schemas.microsoft.com/office/powerpoint/2010/main" val="3161394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extLst>
      <p:ext uri="{BB962C8B-B14F-4D97-AF65-F5344CB8AC3E}">
        <p14:creationId xmlns:p14="http://schemas.microsoft.com/office/powerpoint/2010/main" val="948705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extLst>
      <p:ext uri="{BB962C8B-B14F-4D97-AF65-F5344CB8AC3E}">
        <p14:creationId xmlns:p14="http://schemas.microsoft.com/office/powerpoint/2010/main" val="635685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162800" cy="685800"/>
          </a:xfrm>
        </p:spPr>
        <p:txBody>
          <a:bodyPr/>
          <a:lstStyle/>
          <a:p>
            <a:r>
              <a:rPr lang="en-US"/>
              <a:t>Click to edit Master title style</a:t>
            </a:r>
          </a:p>
        </p:txBody>
      </p:sp>
      <p:sp>
        <p:nvSpPr>
          <p:cNvPr id="4" name="Rectangle 5"/>
          <p:cNvSpPr>
            <a:spLocks noGrp="1" noChangeArrowheads="1"/>
          </p:cNvSpPr>
          <p:nvPr>
            <p:ph type="sldNum" sz="quarter" idx="10"/>
          </p:nvPr>
        </p:nvSpPr>
        <p:spPr>
          <a:ln/>
        </p:spPr>
        <p:txBody>
          <a:bodyPr/>
          <a:lstStyle>
            <a:lvl1pPr>
              <a:defRPr/>
            </a:lvl1pPr>
          </a:lstStyle>
          <a:p>
            <a:pPr>
              <a:defRPr/>
            </a:pPr>
            <a:fld id="{890A75C8-C148-D646-81FC-1D13FFF086FF}"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973218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noAutofit/>
          </a:bodyPr>
          <a:lstStyle>
            <a:lvl1pPr>
              <a:defRPr lang="en-US" sz="3600" b="1" baseline="0" dirty="0">
                <a:solidFill>
                  <a:srgbClr val="000081"/>
                </a:solidFill>
                <a:latin typeface="Calibri"/>
                <a:ea typeface="+mj-ea"/>
                <a:cs typeface="Helvetica"/>
              </a:defRPr>
            </a:lvl1pPr>
          </a:lstStyle>
          <a:p>
            <a:pPr lvl="0" algn="ctr" rtl="0" eaLnBrk="0" fontAlgn="base" hangingPunct="0">
              <a:spcBef>
                <a:spcPct val="0"/>
              </a:spcBef>
              <a:spcAft>
                <a:spcPct val="0"/>
              </a:spcAft>
            </a:pP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sz="2400">
                <a:solidFill>
                  <a:srgbClr val="1F497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ucbseal_139_540.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67601" y="5181601"/>
            <a:ext cx="1511300" cy="1511300"/>
          </a:xfrm>
          <a:prstGeom prst="rect">
            <a:avLst/>
          </a:prstGeom>
        </p:spPr>
      </p:pic>
    </p:spTree>
    <p:extLst>
      <p:ext uri="{BB962C8B-B14F-4D97-AF65-F5344CB8AC3E}">
        <p14:creationId xmlns:p14="http://schemas.microsoft.com/office/powerpoint/2010/main" val="33819307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162800" cy="685800"/>
          </a:xfrm>
        </p:spPr>
        <p:txBody>
          <a:bodyPr/>
          <a:lstStyle/>
          <a:p>
            <a:r>
              <a:rPr lang="en-US"/>
              <a:t>Click to edit Master title style</a:t>
            </a:r>
          </a:p>
        </p:txBody>
      </p:sp>
      <p:sp>
        <p:nvSpPr>
          <p:cNvPr id="3" name="Content Placeholder 2"/>
          <p:cNvSpPr>
            <a:spLocks noGrp="1"/>
          </p:cNvSpPr>
          <p:nvPr>
            <p:ph idx="1"/>
          </p:nvPr>
        </p:nvSpPr>
        <p:spPr>
          <a:xfrm>
            <a:off x="457200" y="838200"/>
            <a:ext cx="8226425"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sz="quarter" idx="10"/>
          </p:nvPr>
        </p:nvSpPr>
        <p:spPr>
          <a:ln/>
        </p:spPr>
        <p:txBody>
          <a:bodyPr/>
          <a:lstStyle>
            <a:lvl1pPr>
              <a:defRPr/>
            </a:lvl1pPr>
          </a:lstStyle>
          <a:p>
            <a:pPr>
              <a:defRPr/>
            </a:pPr>
            <a:fld id="{890A75C8-C148-D646-81FC-1D13FFF086FF}"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351172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BCE33E40-A394-8B40-82D0-A3241F22E4EA}" type="slidenum">
              <a:rPr lang="en-US" smtClean="0">
                <a:solidFill>
                  <a:prstClr val="black"/>
                </a:solidFill>
              </a:rPr>
              <a:pPr>
                <a:defRPr/>
              </a:pPr>
              <a:t>‹#›</a:t>
            </a:fld>
            <a:endParaRPr lang="en-US">
              <a:solidFill>
                <a:prstClr val="black"/>
              </a:solidFill>
            </a:endParaRPr>
          </a:p>
        </p:txBody>
      </p:sp>
      <p:sp>
        <p:nvSpPr>
          <p:cNvPr id="5" name="Text Placeholder 4"/>
          <p:cNvSpPr>
            <a:spLocks noGrp="1"/>
          </p:cNvSpPr>
          <p:nvPr>
            <p:ph type="body" sz="quarter" idx="11"/>
          </p:nvPr>
        </p:nvSpPr>
        <p:spPr>
          <a:xfrm>
            <a:off x="381000" y="1143000"/>
            <a:ext cx="403860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p:cNvSpPr>
            <a:spLocks noGrp="1"/>
          </p:cNvSpPr>
          <p:nvPr>
            <p:ph type="body" sz="quarter" idx="12"/>
          </p:nvPr>
        </p:nvSpPr>
        <p:spPr>
          <a:xfrm>
            <a:off x="4648200" y="1143000"/>
            <a:ext cx="403860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7465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
            <a:ext cx="7162800" cy="685800"/>
          </a:xfrm>
        </p:spPr>
        <p:txBody>
          <a:bodyPr/>
          <a:lstStyle/>
          <a:p>
            <a:r>
              <a:rPr lang="en-US"/>
              <a:t>Click to edit Master title style</a:t>
            </a:r>
          </a:p>
        </p:txBody>
      </p:sp>
      <p:sp>
        <p:nvSpPr>
          <p:cNvPr id="4" name="Rectangle 5"/>
          <p:cNvSpPr>
            <a:spLocks noGrp="1" noChangeArrowheads="1"/>
          </p:cNvSpPr>
          <p:nvPr>
            <p:ph type="sldNum" sz="quarter" idx="10"/>
          </p:nvPr>
        </p:nvSpPr>
        <p:spPr>
          <a:ln/>
        </p:spPr>
        <p:txBody>
          <a:bodyPr/>
          <a:lstStyle>
            <a:lvl1pPr>
              <a:defRPr/>
            </a:lvl1pPr>
          </a:lstStyle>
          <a:p>
            <a:pPr>
              <a:defRPr/>
            </a:pPr>
            <a:fld id="{890A75C8-C148-D646-81FC-1D13FFF086FF}"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421453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extLst>
      <p:ext uri="{BB962C8B-B14F-4D97-AF65-F5344CB8AC3E}">
        <p14:creationId xmlns:p14="http://schemas.microsoft.com/office/powerpoint/2010/main" val="140889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Slide Number Placeholder 5"/>
          <p:cNvSpPr>
            <a:spLocks noGrp="1"/>
          </p:cNvSpPr>
          <p:nvPr>
            <p:ph type="sldNum" sz="quarter" idx="12"/>
          </p:nvPr>
        </p:nvSpPr>
        <p:spPr/>
        <p:txBody>
          <a:bodyPr/>
          <a:lstStyle>
            <a:lvl1pPr>
              <a:defRPr smtClean="0"/>
            </a:lvl1pPr>
          </a:lstStyle>
          <a:p>
            <a:pPr>
              <a:defRPr/>
            </a:pPr>
            <a:fld id="{6B3DFB28-5B5B-074C-B4E8-618C4BF2D1F1}" type="slidenum">
              <a:rPr lang="en-US"/>
              <a:pPr>
                <a:defRPr/>
              </a:pPr>
              <a:t>‹#›</a:t>
            </a:fld>
            <a:endParaRPr lang="en-US" b="0">
              <a:solidFill>
                <a:srgbClr val="FBBA03"/>
              </a:solidFill>
            </a:endParaRPr>
          </a:p>
        </p:txBody>
      </p:sp>
    </p:spTree>
    <p:extLst>
      <p:ext uri="{BB962C8B-B14F-4D97-AF65-F5344CB8AC3E}">
        <p14:creationId xmlns:p14="http://schemas.microsoft.com/office/powerpoint/2010/main" val="2487286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69850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6450" y="1193800"/>
            <a:ext cx="3765550"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lvl1pPr>
              <a:defRPr smtClean="0"/>
            </a:lvl1pPr>
          </a:lstStyle>
          <a:p>
            <a:pPr>
              <a:defRPr/>
            </a:pPr>
            <a:fld id="{27607546-6874-DF43-9D9F-828C20612237}" type="slidenum">
              <a:rPr lang="en-US"/>
              <a:pPr>
                <a:defRPr/>
              </a:pPr>
              <a:t>‹#›</a:t>
            </a:fld>
            <a:endParaRPr lang="en-US" b="0">
              <a:solidFill>
                <a:srgbClr val="FBBA03"/>
              </a:solidFill>
            </a:endParaRPr>
          </a:p>
        </p:txBody>
      </p:sp>
    </p:spTree>
    <p:extLst>
      <p:ext uri="{BB962C8B-B14F-4D97-AF65-F5344CB8AC3E}">
        <p14:creationId xmlns:p14="http://schemas.microsoft.com/office/powerpoint/2010/main" val="358060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lvl1pPr>
              <a:defRPr smtClean="0"/>
            </a:lvl1pPr>
          </a:lstStyle>
          <a:p>
            <a:pPr>
              <a:defRPr/>
            </a:pPr>
            <a:fld id="{0E0868A1-DE77-A845-97F5-165FD4D75CF2}" type="slidenum">
              <a:rPr lang="en-US"/>
              <a:pPr>
                <a:defRPr/>
              </a:pPr>
              <a:t>‹#›</a:t>
            </a:fld>
            <a:endParaRPr lang="en-US" b="0">
              <a:solidFill>
                <a:srgbClr val="FBBA03"/>
              </a:solidFill>
            </a:endParaRPr>
          </a:p>
        </p:txBody>
      </p:sp>
    </p:spTree>
    <p:extLst>
      <p:ext uri="{BB962C8B-B14F-4D97-AF65-F5344CB8AC3E}">
        <p14:creationId xmlns:p14="http://schemas.microsoft.com/office/powerpoint/2010/main" val="1380141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Slide Number Placeholder 4"/>
          <p:cNvSpPr>
            <a:spLocks noGrp="1"/>
          </p:cNvSpPr>
          <p:nvPr>
            <p:ph type="sldNum" sz="quarter" idx="12"/>
          </p:nvPr>
        </p:nvSpPr>
        <p:spPr/>
        <p:txBody>
          <a:bodyPr/>
          <a:lstStyle>
            <a:lvl1pPr>
              <a:defRPr smtClean="0"/>
            </a:lvl1pPr>
          </a:lstStyle>
          <a:p>
            <a:pPr>
              <a:defRPr/>
            </a:pPr>
            <a:fld id="{5DC2A54D-D38A-6449-A27D-1BD4A1440DD2}" type="slidenum">
              <a:rPr lang="en-US"/>
              <a:pPr>
                <a:defRPr/>
              </a:pPr>
              <a:t>‹#›</a:t>
            </a:fld>
            <a:endParaRPr lang="en-US" b="0">
              <a:solidFill>
                <a:srgbClr val="FBBA03"/>
              </a:solidFill>
            </a:endParaRPr>
          </a:p>
        </p:txBody>
      </p:sp>
    </p:spTree>
    <p:extLst>
      <p:ext uri="{BB962C8B-B14F-4D97-AF65-F5344CB8AC3E}">
        <p14:creationId xmlns:p14="http://schemas.microsoft.com/office/powerpoint/2010/main" val="2041432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smtClean="0"/>
            </a:lvl1pPr>
          </a:lstStyle>
          <a:p>
            <a:pPr>
              <a:defRPr/>
            </a:pPr>
            <a:fld id="{94E79977-8762-624D-9D2F-4FE156E28C29}" type="slidenum">
              <a:rPr lang="en-US"/>
              <a:pPr>
                <a:defRPr/>
              </a:pPr>
              <a:t>‹#›</a:t>
            </a:fld>
            <a:endParaRPr lang="en-US" b="0">
              <a:solidFill>
                <a:srgbClr val="FBBA03"/>
              </a:solidFill>
            </a:endParaRPr>
          </a:p>
        </p:txBody>
      </p:sp>
    </p:spTree>
    <p:extLst>
      <p:ext uri="{BB962C8B-B14F-4D97-AF65-F5344CB8AC3E}">
        <p14:creationId xmlns:p14="http://schemas.microsoft.com/office/powerpoint/2010/main" val="1462427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6" name="Slide Number Placeholder 5"/>
          <p:cNvSpPr>
            <a:spLocks noGrp="1"/>
          </p:cNvSpPr>
          <p:nvPr>
            <p:ph type="sldNum" sz="quarter" idx="12"/>
          </p:nvPr>
        </p:nvSpPr>
        <p:spPr/>
        <p:txBody>
          <a:bodyPr/>
          <a:lstStyle>
            <a:lvl1pPr>
              <a:defRPr smtClean="0"/>
            </a:lvl1pPr>
          </a:lstStyle>
          <a:p>
            <a:pPr>
              <a:defRPr/>
            </a:pPr>
            <a:fld id="{76249C3F-1F0D-0245-BD8E-6D134CBB21A2}" type="slidenum">
              <a:rPr lang="en-US"/>
              <a:pPr>
                <a:defRPr/>
              </a:pPr>
              <a:t>‹#›</a:t>
            </a:fld>
            <a:endParaRPr lang="en-US" b="0">
              <a:solidFill>
                <a:srgbClr val="FBBA03"/>
              </a:solidFill>
            </a:endParaRPr>
          </a:p>
        </p:txBody>
      </p:sp>
    </p:spTree>
    <p:extLst>
      <p:ext uri="{BB962C8B-B14F-4D97-AF65-F5344CB8AC3E}">
        <p14:creationId xmlns:p14="http://schemas.microsoft.com/office/powerpoint/2010/main" val="413233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smtClean="0"/>
            </a:lvl1pPr>
          </a:lstStyle>
          <a:p>
            <a:pPr>
              <a:defRPr/>
            </a:pPr>
            <a:fld id="{A8C89C21-81C6-1849-AF7F-456E69B3BB35}" type="slidenum">
              <a:rPr lang="en-US"/>
              <a:pPr>
                <a:defRPr/>
              </a:pPr>
              <a:t>‹#›</a:t>
            </a:fld>
            <a:endParaRPr lang="en-US" b="0">
              <a:solidFill>
                <a:srgbClr val="FBBA03"/>
              </a:solidFill>
            </a:endParaRPr>
          </a:p>
        </p:txBody>
      </p:sp>
    </p:spTree>
    <p:extLst>
      <p:ext uri="{BB962C8B-B14F-4D97-AF65-F5344CB8AC3E}">
        <p14:creationId xmlns:p14="http://schemas.microsoft.com/office/powerpoint/2010/main" val="2916192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7162800" y="64770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2400" b="1">
                <a:solidFill>
                  <a:srgbClr val="000000"/>
                </a:solidFill>
                <a:latin typeface="Calibri"/>
                <a:cs typeface="Calibri"/>
              </a:defRPr>
            </a:lvl1pPr>
          </a:lstStyle>
          <a:p>
            <a:pPr>
              <a:defRPr/>
            </a:pPr>
            <a:fld id="{F543C2CE-5AF7-8143-8A0A-0153F98C0316}" type="slidenum">
              <a:rPr lang="en-US" smtClean="0"/>
              <a:pPr>
                <a:defRPr/>
              </a:pPr>
              <a:t>‹#›</a:t>
            </a:fld>
            <a:endParaRPr lang="en-US" dirty="0"/>
          </a:p>
        </p:txBody>
      </p:sp>
      <p:sp>
        <p:nvSpPr>
          <p:cNvPr id="1029" name="Rectangle 5"/>
          <p:cNvSpPr>
            <a:spLocks noGrp="1" noChangeArrowheads="1"/>
          </p:cNvSpPr>
          <p:nvPr>
            <p:ph type="title"/>
          </p:nvPr>
        </p:nvSpPr>
        <p:spPr bwMode="auto">
          <a:xfrm>
            <a:off x="838200" y="1524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30" name="Rectangle 6"/>
          <p:cNvSpPr>
            <a:spLocks noGrp="1" noChangeArrowheads="1"/>
          </p:cNvSpPr>
          <p:nvPr>
            <p:ph type="body" idx="1"/>
          </p:nvPr>
        </p:nvSpPr>
        <p:spPr bwMode="auto">
          <a:xfrm>
            <a:off x="698500" y="1066800"/>
            <a:ext cx="7683500"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12826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ctr" rtl="0" eaLnBrk="0" fontAlgn="base" hangingPunct="0">
        <a:lnSpc>
          <a:spcPct val="90000"/>
        </a:lnSpc>
        <a:spcBef>
          <a:spcPct val="0"/>
        </a:spcBef>
        <a:spcAft>
          <a:spcPct val="0"/>
        </a:spcAft>
        <a:defRPr sz="3200" b="1">
          <a:solidFill>
            <a:srgbClr val="0332B7"/>
          </a:solidFill>
          <a:latin typeface="Calibri"/>
          <a:ea typeface="ＭＳ Ｐゴシック" charset="-128"/>
          <a:cs typeface="Calibri"/>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sz="2000">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sz="2000">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8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8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FF9E"/>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sldNum" sz="quarter" idx="4"/>
          </p:nvPr>
        </p:nvSpPr>
        <p:spPr bwMode="auto">
          <a:xfrm>
            <a:off x="7162800" y="6477000"/>
            <a:ext cx="1905000" cy="2921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spcBef>
                <a:spcPct val="0"/>
              </a:spcBef>
              <a:defRPr sz="2400" b="1">
                <a:solidFill>
                  <a:srgbClr val="000000"/>
                </a:solidFill>
                <a:latin typeface="Calibri"/>
                <a:cs typeface="Calibri"/>
              </a:defRPr>
            </a:lvl1pPr>
          </a:lstStyle>
          <a:p>
            <a:pPr>
              <a:defRPr/>
            </a:pPr>
            <a:fld id="{F543C2CE-5AF7-8143-8A0A-0153F98C0316}" type="slidenum">
              <a:rPr lang="en-US" smtClean="0"/>
              <a:pPr>
                <a:defRPr/>
              </a:pPr>
              <a:t>‹#›</a:t>
            </a:fld>
            <a:endParaRPr lang="en-US" dirty="0"/>
          </a:p>
        </p:txBody>
      </p:sp>
      <p:sp>
        <p:nvSpPr>
          <p:cNvPr id="1029" name="Rectangle 5"/>
          <p:cNvSpPr>
            <a:spLocks noGrp="1" noChangeArrowheads="1"/>
          </p:cNvSpPr>
          <p:nvPr>
            <p:ph type="title"/>
          </p:nvPr>
        </p:nvSpPr>
        <p:spPr bwMode="auto">
          <a:xfrm>
            <a:off x="838200" y="152400"/>
            <a:ext cx="7292975"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30" name="Rectangle 6"/>
          <p:cNvSpPr>
            <a:spLocks noGrp="1" noChangeArrowheads="1"/>
          </p:cNvSpPr>
          <p:nvPr>
            <p:ph type="body" idx="1"/>
          </p:nvPr>
        </p:nvSpPr>
        <p:spPr bwMode="auto">
          <a:xfrm>
            <a:off x="698500" y="1066800"/>
            <a:ext cx="7683500"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p:cNvSpPr txBox="1"/>
          <p:nvPr userDrawn="1"/>
        </p:nvSpPr>
        <p:spPr>
          <a:xfrm>
            <a:off x="24523" y="6374621"/>
            <a:ext cx="961020" cy="461665"/>
          </a:xfrm>
          <a:prstGeom prst="rect">
            <a:avLst/>
          </a:prstGeom>
          <a:noFill/>
        </p:spPr>
        <p:txBody>
          <a:bodyPr wrap="none" rtlCol="0">
            <a:spAutoFit/>
          </a:bodyPr>
          <a:lstStyle/>
          <a:p>
            <a:r>
              <a:rPr lang="en-US" sz="2400" b="1" dirty="0">
                <a:solidFill>
                  <a:srgbClr val="000000"/>
                </a:solidFill>
                <a:latin typeface="Calibri"/>
                <a:cs typeface="Calibri"/>
              </a:rPr>
              <a:t>CS252</a:t>
            </a:r>
          </a:p>
        </p:txBody>
      </p:sp>
    </p:spTree>
    <p:extLst>
      <p:ext uri="{BB962C8B-B14F-4D97-AF65-F5344CB8AC3E}">
        <p14:creationId xmlns:p14="http://schemas.microsoft.com/office/powerpoint/2010/main" val="266502349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Lst>
  <p:hf hdr="0" ftr="0" dt="0"/>
  <p:txStyles>
    <p:titleStyle>
      <a:lvl1pPr algn="ctr" rtl="0" eaLnBrk="0" fontAlgn="base" hangingPunct="0">
        <a:lnSpc>
          <a:spcPct val="90000"/>
        </a:lnSpc>
        <a:spcBef>
          <a:spcPct val="0"/>
        </a:spcBef>
        <a:spcAft>
          <a:spcPct val="0"/>
        </a:spcAft>
        <a:defRPr sz="3200" b="1">
          <a:solidFill>
            <a:srgbClr val="0332B7"/>
          </a:solidFill>
          <a:latin typeface="Calibri"/>
          <a:ea typeface="ＭＳ Ｐゴシック" charset="-128"/>
          <a:cs typeface="Calibri"/>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sz="2000">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sz="2000">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8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8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455614" y="990600"/>
            <a:ext cx="8226425" cy="5410199"/>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title"/>
          </p:nvPr>
        </p:nvSpPr>
        <p:spPr bwMode="auto">
          <a:xfrm>
            <a:off x="1219200" y="0"/>
            <a:ext cx="7162800" cy="914400"/>
          </a:xfrm>
          <a:prstGeom prst="rect">
            <a:avLst/>
          </a:prstGeom>
          <a:noFill/>
          <a:ln w="9525">
            <a:noFill/>
            <a:miter lim="800000"/>
            <a:headEnd/>
            <a:tailEnd/>
          </a:ln>
        </p:spPr>
        <p:txBody>
          <a:bodyPr vert="horz" wrap="square" lIns="90488" tIns="44450" rIns="90488" bIns="44450" numCol="1" anchor="ctr" anchorCtr="0" compatLnSpc="1">
            <a:prstTxWarp prst="textNoShape">
              <a:avLst/>
            </a:prstTxWarp>
          </a:bodyPr>
          <a:lstStyle/>
          <a:p>
            <a:pPr lvl="0"/>
            <a:r>
              <a:rPr lang="en-US" dirty="0"/>
              <a:t>Click to edit Master title style</a:t>
            </a:r>
            <a:br>
              <a:rPr lang="en-US" dirty="0"/>
            </a:br>
            <a:r>
              <a:rPr lang="en-US" dirty="0"/>
              <a:t>with two lines of text</a:t>
            </a:r>
          </a:p>
        </p:txBody>
      </p:sp>
      <p:sp>
        <p:nvSpPr>
          <p:cNvPr id="4101" name="Rectangle 5"/>
          <p:cNvSpPr>
            <a:spLocks noGrp="1" noChangeArrowheads="1"/>
          </p:cNvSpPr>
          <p:nvPr>
            <p:ph type="sldNum" sz="quarter" idx="4"/>
          </p:nvPr>
        </p:nvSpPr>
        <p:spPr bwMode="auto">
          <a:xfrm>
            <a:off x="8305800" y="6619876"/>
            <a:ext cx="838200" cy="238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2000">
                <a:latin typeface="Arial Black" pitchFamily="-112" charset="0"/>
                <a:ea typeface="Arial" pitchFamily="-112" charset="0"/>
                <a:cs typeface="Arial" pitchFamily="-112" charset="0"/>
              </a:defRPr>
            </a:lvl1pPr>
          </a:lstStyle>
          <a:p>
            <a:pPr eaLnBrk="1" hangingPunct="1">
              <a:spcBef>
                <a:spcPct val="0"/>
              </a:spcBef>
              <a:defRPr/>
            </a:pPr>
            <a:fld id="{BCE33E40-A394-8B40-82D0-A3241F22E4EA}" type="slidenum">
              <a:rPr lang="en-US" smtClean="0">
                <a:solidFill>
                  <a:prstClr val="black"/>
                </a:solidFill>
              </a:rPr>
              <a:pPr eaLnBrk="1" hangingPunct="1">
                <a:spcBef>
                  <a:spcPct val="0"/>
                </a:spcBef>
                <a:defRPr/>
              </a:pPr>
              <a:t>‹#›</a:t>
            </a:fld>
            <a:endParaRPr lang="en-US">
              <a:solidFill>
                <a:prstClr val="black"/>
              </a:solidFill>
            </a:endParaRPr>
          </a:p>
        </p:txBody>
      </p:sp>
      <p:sp>
        <p:nvSpPr>
          <p:cNvPr id="3" name="TextBox 2"/>
          <p:cNvSpPr txBox="1"/>
          <p:nvPr userDrawn="1"/>
        </p:nvSpPr>
        <p:spPr>
          <a:xfrm>
            <a:off x="3810000" y="6629400"/>
            <a:ext cx="1522917" cy="261610"/>
          </a:xfrm>
          <a:prstGeom prst="rect">
            <a:avLst/>
          </a:prstGeom>
          <a:noFill/>
        </p:spPr>
        <p:txBody>
          <a:bodyPr wrap="none" rtlCol="0">
            <a:spAutoFit/>
          </a:bodyPr>
          <a:lstStyle/>
          <a:p>
            <a:pPr eaLnBrk="1" hangingPunct="1">
              <a:spcBef>
                <a:spcPct val="0"/>
              </a:spcBef>
            </a:pPr>
            <a:r>
              <a:rPr lang="en-US" sz="1100" dirty="0">
                <a:solidFill>
                  <a:srgbClr val="1B3384"/>
                </a:solidFill>
                <a:latin typeface="Calibri"/>
                <a:ea typeface="ＭＳ Ｐゴシック"/>
                <a:cs typeface="Calibri"/>
              </a:rPr>
              <a:t>© Krste Asanovic, 2015</a:t>
            </a:r>
          </a:p>
        </p:txBody>
      </p:sp>
      <p:sp>
        <p:nvSpPr>
          <p:cNvPr id="7" name="TextBox 6"/>
          <p:cNvSpPr txBox="1"/>
          <p:nvPr userDrawn="1"/>
        </p:nvSpPr>
        <p:spPr>
          <a:xfrm>
            <a:off x="-34260" y="6629400"/>
            <a:ext cx="1800493" cy="261610"/>
          </a:xfrm>
          <a:prstGeom prst="rect">
            <a:avLst/>
          </a:prstGeom>
          <a:noFill/>
        </p:spPr>
        <p:txBody>
          <a:bodyPr wrap="none" rtlCol="0">
            <a:spAutoFit/>
          </a:bodyPr>
          <a:lstStyle/>
          <a:p>
            <a:pPr eaLnBrk="1" hangingPunct="1">
              <a:spcBef>
                <a:spcPct val="0"/>
              </a:spcBef>
            </a:pPr>
            <a:r>
              <a:rPr lang="en-US" sz="1100" dirty="0">
                <a:solidFill>
                  <a:srgbClr val="1B3384"/>
                </a:solidFill>
                <a:latin typeface="Calibri"/>
                <a:ea typeface="ＭＳ Ｐゴシック"/>
                <a:cs typeface="Calibri"/>
              </a:rPr>
              <a:t>CS252, Fall 2015, Lecture 14</a:t>
            </a:r>
          </a:p>
        </p:txBody>
      </p:sp>
    </p:spTree>
    <p:extLst>
      <p:ext uri="{BB962C8B-B14F-4D97-AF65-F5344CB8AC3E}">
        <p14:creationId xmlns:p14="http://schemas.microsoft.com/office/powerpoint/2010/main" val="77238345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hf hdr="0" ftr="0" dt="0"/>
  <p:txStyles>
    <p:titleStyle>
      <a:lvl1pPr algn="ctr" rtl="0" eaLnBrk="0" fontAlgn="base" hangingPunct="0">
        <a:spcBef>
          <a:spcPct val="0"/>
        </a:spcBef>
        <a:spcAft>
          <a:spcPct val="0"/>
        </a:spcAft>
        <a:defRPr sz="3200" b="1" baseline="0">
          <a:solidFill>
            <a:srgbClr val="000081"/>
          </a:solidFill>
          <a:latin typeface="Calibri"/>
          <a:ea typeface="+mj-ea"/>
          <a:cs typeface="Helvetica"/>
        </a:defRPr>
      </a:lvl1pPr>
      <a:lvl2pPr algn="ctr" rtl="0" eaLnBrk="0" fontAlgn="base" hangingPunct="0">
        <a:spcBef>
          <a:spcPct val="0"/>
        </a:spcBef>
        <a:spcAft>
          <a:spcPct val="0"/>
        </a:spcAft>
        <a:defRPr sz="3200" b="1">
          <a:solidFill>
            <a:schemeClr val="bg1"/>
          </a:solidFill>
          <a:latin typeface="Helvetica" charset="0"/>
          <a:ea typeface="ＭＳ Ｐゴシック" pitchFamily="18" charset="-128"/>
          <a:cs typeface="ＭＳ Ｐゴシック" pitchFamily="18" charset="-128"/>
        </a:defRPr>
      </a:lvl2pPr>
      <a:lvl3pPr algn="ctr" rtl="0" eaLnBrk="0" fontAlgn="base" hangingPunct="0">
        <a:spcBef>
          <a:spcPct val="0"/>
        </a:spcBef>
        <a:spcAft>
          <a:spcPct val="0"/>
        </a:spcAft>
        <a:defRPr sz="3200" b="1">
          <a:solidFill>
            <a:schemeClr val="bg1"/>
          </a:solidFill>
          <a:latin typeface="Helvetica" charset="0"/>
          <a:ea typeface="ＭＳ Ｐゴシック" pitchFamily="18" charset="-128"/>
          <a:cs typeface="ＭＳ Ｐゴシック" pitchFamily="18" charset="-128"/>
        </a:defRPr>
      </a:lvl3pPr>
      <a:lvl4pPr algn="ctr" rtl="0" eaLnBrk="0" fontAlgn="base" hangingPunct="0">
        <a:spcBef>
          <a:spcPct val="0"/>
        </a:spcBef>
        <a:spcAft>
          <a:spcPct val="0"/>
        </a:spcAft>
        <a:defRPr sz="3200" b="1">
          <a:solidFill>
            <a:schemeClr val="bg1"/>
          </a:solidFill>
          <a:latin typeface="Helvetica" charset="0"/>
          <a:ea typeface="ＭＳ Ｐゴシック" pitchFamily="18" charset="-128"/>
          <a:cs typeface="ＭＳ Ｐゴシック" pitchFamily="18" charset="-128"/>
        </a:defRPr>
      </a:lvl4pPr>
      <a:lvl5pPr algn="ctr" rtl="0" eaLnBrk="0" fontAlgn="base" hangingPunct="0">
        <a:spcBef>
          <a:spcPct val="0"/>
        </a:spcBef>
        <a:spcAft>
          <a:spcPct val="0"/>
        </a:spcAft>
        <a:defRPr sz="3200" b="1">
          <a:solidFill>
            <a:schemeClr val="bg1"/>
          </a:solidFill>
          <a:latin typeface="Helvetica" charset="0"/>
          <a:ea typeface="ＭＳ Ｐゴシック" pitchFamily="18" charset="-128"/>
          <a:cs typeface="ＭＳ Ｐゴシック" pitchFamily="18" charset="-128"/>
        </a:defRPr>
      </a:lvl5pPr>
      <a:lvl6pPr marL="457200" algn="ctr" rtl="0" eaLnBrk="1" fontAlgn="base" hangingPunct="1">
        <a:spcBef>
          <a:spcPct val="0"/>
        </a:spcBef>
        <a:spcAft>
          <a:spcPct val="0"/>
        </a:spcAft>
        <a:defRPr sz="3200" b="1">
          <a:solidFill>
            <a:schemeClr val="bg1"/>
          </a:solidFill>
          <a:latin typeface="Arial" pitchFamily="18" charset="0"/>
          <a:ea typeface="ＭＳ Ｐゴシック" pitchFamily="18" charset="-128"/>
          <a:cs typeface="ＭＳ Ｐゴシック" pitchFamily="18" charset="-128"/>
        </a:defRPr>
      </a:lvl6pPr>
      <a:lvl7pPr marL="914400" algn="ctr" rtl="0" eaLnBrk="1" fontAlgn="base" hangingPunct="1">
        <a:spcBef>
          <a:spcPct val="0"/>
        </a:spcBef>
        <a:spcAft>
          <a:spcPct val="0"/>
        </a:spcAft>
        <a:defRPr sz="3200" b="1">
          <a:solidFill>
            <a:schemeClr val="bg1"/>
          </a:solidFill>
          <a:latin typeface="Arial" pitchFamily="18" charset="0"/>
          <a:ea typeface="ＭＳ Ｐゴシック" pitchFamily="18" charset="-128"/>
          <a:cs typeface="ＭＳ Ｐゴシック" pitchFamily="18" charset="-128"/>
        </a:defRPr>
      </a:lvl7pPr>
      <a:lvl8pPr marL="1371600" algn="ctr" rtl="0" eaLnBrk="1" fontAlgn="base" hangingPunct="1">
        <a:spcBef>
          <a:spcPct val="0"/>
        </a:spcBef>
        <a:spcAft>
          <a:spcPct val="0"/>
        </a:spcAft>
        <a:defRPr sz="3200" b="1">
          <a:solidFill>
            <a:schemeClr val="bg1"/>
          </a:solidFill>
          <a:latin typeface="Arial" pitchFamily="18" charset="0"/>
          <a:ea typeface="ＭＳ Ｐゴシック" pitchFamily="18" charset="-128"/>
          <a:cs typeface="ＭＳ Ｐゴシック" pitchFamily="18" charset="-128"/>
        </a:defRPr>
      </a:lvl8pPr>
      <a:lvl9pPr marL="1828800" algn="ctr" rtl="0" eaLnBrk="1" fontAlgn="base" hangingPunct="1">
        <a:spcBef>
          <a:spcPct val="0"/>
        </a:spcBef>
        <a:spcAft>
          <a:spcPct val="0"/>
        </a:spcAft>
        <a:defRPr sz="3200" b="1">
          <a:solidFill>
            <a:schemeClr val="bg1"/>
          </a:solidFill>
          <a:latin typeface="Arial" pitchFamily="18" charset="0"/>
          <a:ea typeface="ＭＳ Ｐゴシック" pitchFamily="18" charset="-128"/>
          <a:cs typeface="ＭＳ Ｐゴシック" pitchFamily="18" charset="-128"/>
        </a:defRPr>
      </a:lvl9pPr>
    </p:titleStyle>
    <p:bodyStyle>
      <a:lvl1pPr marL="234950" indent="-234950" algn="l" rtl="0" eaLnBrk="0" fontAlgn="base" hangingPunct="0">
        <a:spcBef>
          <a:spcPts val="0"/>
        </a:spcBef>
        <a:spcAft>
          <a:spcPct val="0"/>
        </a:spcAft>
        <a:buClr>
          <a:srgbClr val="000080"/>
        </a:buClr>
        <a:buSzPct val="85000"/>
        <a:buFont typeface="Wingdings" charset="2"/>
        <a:buChar char="§"/>
        <a:defRPr sz="2800">
          <a:solidFill>
            <a:schemeClr val="tx1"/>
          </a:solidFill>
          <a:latin typeface="Calibri"/>
          <a:ea typeface="+mn-ea"/>
          <a:cs typeface="Helvetica"/>
        </a:defRPr>
      </a:lvl1pPr>
      <a:lvl2pPr marL="690563" indent="-234950" algn="l" rtl="0" eaLnBrk="0" fontAlgn="base" hangingPunct="0">
        <a:spcBef>
          <a:spcPts val="0"/>
        </a:spcBef>
        <a:spcAft>
          <a:spcPct val="0"/>
        </a:spcAft>
        <a:buFont typeface="Lucida Grande"/>
        <a:buChar char="-"/>
        <a:defRPr sz="2400">
          <a:solidFill>
            <a:schemeClr val="tx1"/>
          </a:solidFill>
          <a:latin typeface="Calibri"/>
          <a:ea typeface="+mn-ea"/>
          <a:cs typeface="Helvetica"/>
        </a:defRPr>
      </a:lvl2pPr>
      <a:lvl3pPr marL="911225" indent="-220663" algn="l" rtl="0" eaLnBrk="0" fontAlgn="base" hangingPunct="0">
        <a:spcBef>
          <a:spcPts val="0"/>
        </a:spcBef>
        <a:spcAft>
          <a:spcPct val="0"/>
        </a:spcAft>
        <a:buFont typeface="Lucida Grande"/>
        <a:buChar char="-"/>
        <a:defRPr sz="2000">
          <a:solidFill>
            <a:schemeClr val="tx1"/>
          </a:solidFill>
          <a:latin typeface="Calibri"/>
          <a:ea typeface="+mn-ea"/>
          <a:cs typeface="Helvetica"/>
        </a:defRPr>
      </a:lvl3pPr>
      <a:lvl4pPr marL="1035050" indent="-179388" algn="l" rtl="0" eaLnBrk="0" fontAlgn="base" hangingPunct="0">
        <a:spcBef>
          <a:spcPts val="0"/>
        </a:spcBef>
        <a:spcAft>
          <a:spcPct val="0"/>
        </a:spcAft>
        <a:buFont typeface="Lucida Grande"/>
        <a:buChar char="-"/>
        <a:defRPr sz="1800">
          <a:solidFill>
            <a:schemeClr val="tx1"/>
          </a:solidFill>
          <a:latin typeface="Calibri"/>
          <a:ea typeface="+mn-ea"/>
          <a:cs typeface="Helvetica"/>
        </a:defRPr>
      </a:lvl4pPr>
      <a:lvl5pPr marL="1201738" indent="-166688" algn="l" rtl="0" eaLnBrk="0" fontAlgn="base" hangingPunct="0">
        <a:spcBef>
          <a:spcPts val="0"/>
        </a:spcBef>
        <a:spcAft>
          <a:spcPct val="0"/>
        </a:spcAft>
        <a:buFont typeface="Lucida Grande"/>
        <a:buChar char="-"/>
        <a:defRPr sz="1800">
          <a:solidFill>
            <a:schemeClr val="tx1"/>
          </a:solidFill>
          <a:latin typeface="Calibri"/>
          <a:ea typeface="+mn-ea"/>
          <a:cs typeface="Helvetica"/>
        </a:defRPr>
      </a:lvl5pPr>
      <a:lvl6pPr marL="2514600" indent="-228600" algn="l" rtl="0" eaLnBrk="1" fontAlgn="base" hangingPunct="1">
        <a:spcBef>
          <a:spcPct val="20000"/>
        </a:spcBef>
        <a:spcAft>
          <a:spcPct val="0"/>
        </a:spcAft>
        <a:buChar char="»"/>
        <a:defRPr sz="1400">
          <a:solidFill>
            <a:schemeClr val="tx1"/>
          </a:solidFill>
          <a:latin typeface="+mn-lt"/>
          <a:ea typeface="+mn-ea"/>
        </a:defRPr>
      </a:lvl6pPr>
      <a:lvl7pPr marL="2971800" indent="-228600" algn="l" rtl="0" eaLnBrk="1" fontAlgn="base" hangingPunct="1">
        <a:spcBef>
          <a:spcPct val="20000"/>
        </a:spcBef>
        <a:spcAft>
          <a:spcPct val="0"/>
        </a:spcAft>
        <a:buChar char="»"/>
        <a:defRPr sz="1400">
          <a:solidFill>
            <a:schemeClr val="tx1"/>
          </a:solidFill>
          <a:latin typeface="+mn-lt"/>
          <a:ea typeface="+mn-ea"/>
        </a:defRPr>
      </a:lvl7pPr>
      <a:lvl8pPr marL="3429000" indent="-228600" algn="l" rtl="0" eaLnBrk="1" fontAlgn="base" hangingPunct="1">
        <a:spcBef>
          <a:spcPct val="20000"/>
        </a:spcBef>
        <a:spcAft>
          <a:spcPct val="0"/>
        </a:spcAft>
        <a:buChar char="»"/>
        <a:defRPr sz="1400">
          <a:solidFill>
            <a:schemeClr val="tx1"/>
          </a:solidFill>
          <a:latin typeface="+mn-lt"/>
          <a:ea typeface="+mn-ea"/>
        </a:defRPr>
      </a:lvl8pPr>
      <a:lvl9pPr marL="3886200" indent="-228600" algn="l" rtl="0" eaLnBrk="1" fontAlgn="base" hangingPunct="1">
        <a:spcBef>
          <a:spcPct val="20000"/>
        </a:spcBef>
        <a:spcAft>
          <a:spcPct val="0"/>
        </a:spcAft>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ctrTitle"/>
          </p:nvPr>
        </p:nvSpPr>
        <p:spPr>
          <a:xfrm>
            <a:off x="228600" y="1600200"/>
            <a:ext cx="8686800" cy="1666875"/>
          </a:xfrm>
        </p:spPr>
        <p:txBody>
          <a:bodyPr/>
          <a:lstStyle/>
          <a:p>
            <a:pPr>
              <a:lnSpc>
                <a:spcPct val="120000"/>
              </a:lnSpc>
            </a:pPr>
            <a:r>
              <a:rPr lang="en-US" dirty="0"/>
              <a:t>CS 152 Computer Architecture and Engineering</a:t>
            </a:r>
            <a:br>
              <a:rPr lang="en-US" dirty="0"/>
            </a:br>
            <a:r>
              <a:rPr lang="en-US" dirty="0"/>
              <a:t>CS252 Graduate Computer Architecture</a:t>
            </a:r>
            <a:br>
              <a:rPr lang="en-US" dirty="0"/>
            </a:br>
            <a:br>
              <a:rPr lang="en-US" dirty="0"/>
            </a:br>
            <a:r>
              <a:rPr lang="en-US" dirty="0"/>
              <a:t> Lecture 19 Memory Consistency Models</a:t>
            </a:r>
          </a:p>
        </p:txBody>
      </p:sp>
      <p:sp>
        <p:nvSpPr>
          <p:cNvPr id="655363" name="Rectangle 3"/>
          <p:cNvSpPr>
            <a:spLocks noGrp="1" noChangeArrowheads="1"/>
          </p:cNvSpPr>
          <p:nvPr>
            <p:ph type="subTitle" idx="1"/>
          </p:nvPr>
        </p:nvSpPr>
        <p:spPr>
          <a:xfrm>
            <a:off x="1171575" y="4289425"/>
            <a:ext cx="6900863" cy="1295400"/>
          </a:xfrm>
        </p:spPr>
        <p:txBody>
          <a:bodyPr/>
          <a:lstStyle/>
          <a:p>
            <a:pPr>
              <a:lnSpc>
                <a:spcPct val="70000"/>
              </a:lnSpc>
            </a:pPr>
            <a:r>
              <a:rPr lang="en-US" dirty="0"/>
              <a:t>Krste Asanovic</a:t>
            </a:r>
          </a:p>
          <a:p>
            <a:pPr>
              <a:lnSpc>
                <a:spcPct val="70000"/>
              </a:lnSpc>
            </a:pPr>
            <a:r>
              <a:rPr lang="en-US" sz="2000" dirty="0"/>
              <a:t>Electrical Engineering and Computer Sciences</a:t>
            </a:r>
          </a:p>
          <a:p>
            <a:pPr>
              <a:lnSpc>
                <a:spcPct val="70000"/>
              </a:lnSpc>
            </a:pPr>
            <a:r>
              <a:rPr lang="en-US" sz="2000" dirty="0"/>
              <a:t>University of California at Berkeley</a:t>
            </a:r>
          </a:p>
          <a:p>
            <a:pPr>
              <a:lnSpc>
                <a:spcPct val="70000"/>
              </a:lnSpc>
            </a:pPr>
            <a:endParaRPr lang="en-US" sz="2000" dirty="0"/>
          </a:p>
          <a:p>
            <a:pPr>
              <a:lnSpc>
                <a:spcPct val="70000"/>
              </a:lnSpc>
            </a:pPr>
            <a:r>
              <a:rPr lang="en-US" sz="2000" b="1" dirty="0">
                <a:latin typeface="Courier" charset="0"/>
              </a:rPr>
              <a:t>http://</a:t>
            </a:r>
            <a:r>
              <a:rPr lang="en-US" sz="2000" b="1" dirty="0" err="1">
                <a:latin typeface="Courier" charset="0"/>
              </a:rPr>
              <a:t>www.eecs.berkeley.edu</a:t>
            </a:r>
            <a:r>
              <a:rPr lang="en-US" sz="2000" b="1" dirty="0">
                <a:latin typeface="Courier" charset="0"/>
              </a:rPr>
              <a:t>/~</a:t>
            </a:r>
            <a:r>
              <a:rPr lang="en-US" sz="2000" b="1" dirty="0" err="1">
                <a:latin typeface="Courier" charset="0"/>
              </a:rPr>
              <a:t>krste</a:t>
            </a:r>
            <a:endParaRPr lang="en-US" sz="2000" b="1" dirty="0">
              <a:latin typeface="Courier" charset="0"/>
            </a:endParaRPr>
          </a:p>
          <a:p>
            <a:pPr>
              <a:lnSpc>
                <a:spcPct val="70000"/>
              </a:lnSpc>
            </a:pPr>
            <a:r>
              <a:rPr lang="en-US" sz="2000" b="1" dirty="0">
                <a:latin typeface="Courier" charset="0"/>
              </a:rPr>
              <a:t>http://</a:t>
            </a:r>
            <a:r>
              <a:rPr lang="en-US" sz="2000" b="1" dirty="0" err="1">
                <a:latin typeface="Courier" charset="0"/>
              </a:rPr>
              <a:t>inst.eecs.berkeley.edu</a:t>
            </a:r>
            <a:r>
              <a:rPr lang="en-US" sz="2000" b="1" dirty="0">
                <a:latin typeface="Courier" charset="0"/>
              </a:rPr>
              <a:t>/~cs152</a:t>
            </a:r>
          </a:p>
          <a:p>
            <a:pPr>
              <a:lnSpc>
                <a:spcPct val="70000"/>
              </a:lnSpc>
            </a:pPr>
            <a:endParaRPr lang="en-US" sz="2000" dirty="0"/>
          </a:p>
          <a:p>
            <a:pPr>
              <a:lnSpc>
                <a:spcPct val="70000"/>
              </a:lnSpc>
            </a:pPr>
            <a:endParaRPr lang="en-US" sz="20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Buffer Optimization</a:t>
            </a:r>
          </a:p>
        </p:txBody>
      </p:sp>
      <p:sp>
        <p:nvSpPr>
          <p:cNvPr id="24" name="Content Placeholder 23"/>
          <p:cNvSpPr>
            <a:spLocks noGrp="1"/>
          </p:cNvSpPr>
          <p:nvPr>
            <p:ph idx="1"/>
          </p:nvPr>
        </p:nvSpPr>
        <p:spPr>
          <a:xfrm>
            <a:off x="457200" y="3886200"/>
            <a:ext cx="8229600" cy="2235200"/>
          </a:xfrm>
        </p:spPr>
        <p:txBody>
          <a:bodyPr/>
          <a:lstStyle/>
          <a:p>
            <a:r>
              <a:rPr lang="en-US" dirty="0"/>
              <a:t>Common optimization allows stores to be buffered while waiting for access to shared memory</a:t>
            </a:r>
          </a:p>
          <a:p>
            <a:r>
              <a:rPr lang="en-US" dirty="0"/>
              <a:t>Load optimizations:</a:t>
            </a:r>
          </a:p>
          <a:p>
            <a:pPr lvl="1"/>
            <a:r>
              <a:rPr lang="en-US" dirty="0"/>
              <a:t>Later loads can go ahead of buffered stores if to different address</a:t>
            </a:r>
          </a:p>
          <a:p>
            <a:pPr lvl="1"/>
            <a:r>
              <a:rPr lang="en-US" dirty="0"/>
              <a:t>Later loads can bypass value from earlier buffered store if to same address</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10</a:t>
            </a:fld>
            <a:endParaRPr lang="en-US" b="0">
              <a:solidFill>
                <a:srgbClr val="FBBA03"/>
              </a:solidFill>
            </a:endParaRPr>
          </a:p>
        </p:txBody>
      </p:sp>
      <p:sp>
        <p:nvSpPr>
          <p:cNvPr id="5" name="Rectangle 4"/>
          <p:cNvSpPr/>
          <p:nvPr/>
        </p:nvSpPr>
        <p:spPr>
          <a:xfrm>
            <a:off x="2819400" y="1066800"/>
            <a:ext cx="914400" cy="7620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CPU</a:t>
            </a:r>
          </a:p>
        </p:txBody>
      </p:sp>
      <p:sp>
        <p:nvSpPr>
          <p:cNvPr id="6" name="Rectangle 5"/>
          <p:cNvSpPr/>
          <p:nvPr/>
        </p:nvSpPr>
        <p:spPr>
          <a:xfrm>
            <a:off x="2819400" y="2209800"/>
            <a:ext cx="914400" cy="3810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fontScale="77500" lnSpcReduction="20000"/>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Store Buffer</a:t>
            </a:r>
          </a:p>
        </p:txBody>
      </p:sp>
      <p:cxnSp>
        <p:nvCxnSpPr>
          <p:cNvPr id="8" name="Straight Arrow Connector 7"/>
          <p:cNvCxnSpPr>
            <a:stCxn id="5" idx="2"/>
            <a:endCxn id="6" idx="0"/>
          </p:cNvCxnSpPr>
          <p:nvPr/>
        </p:nvCxnSpPr>
        <p:spPr bwMode="auto">
          <a:xfrm>
            <a:off x="3276600" y="1828800"/>
            <a:ext cx="0" cy="381000"/>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10" name="Rectangle 9"/>
          <p:cNvSpPr/>
          <p:nvPr/>
        </p:nvSpPr>
        <p:spPr>
          <a:xfrm>
            <a:off x="2590800" y="2971800"/>
            <a:ext cx="3048000" cy="5334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Shared</a:t>
            </a:r>
            <a:r>
              <a:rPr kumimoji="0" lang="en-US" sz="1600" b="0" i="0" u="none" strike="noStrike" cap="none" normalizeH="0" dirty="0">
                <a:ln>
                  <a:noFill/>
                </a:ln>
                <a:solidFill>
                  <a:schemeClr val="tx1"/>
                </a:solidFill>
                <a:effectLst/>
                <a:latin typeface="Arial" charset="0"/>
              </a:rPr>
              <a:t> Memory</a:t>
            </a:r>
            <a:endParaRPr kumimoji="0" lang="en-US" sz="1600" b="0" i="0" u="none" strike="noStrike" cap="none" normalizeH="0" baseline="0" dirty="0">
              <a:ln>
                <a:noFill/>
              </a:ln>
              <a:solidFill>
                <a:schemeClr val="tx1"/>
              </a:solidFill>
              <a:effectLst/>
              <a:latin typeface="Arial" charset="0"/>
            </a:endParaRPr>
          </a:p>
        </p:txBody>
      </p:sp>
      <p:cxnSp>
        <p:nvCxnSpPr>
          <p:cNvPr id="19" name="Straight Arrow Connector 18"/>
          <p:cNvCxnSpPr/>
          <p:nvPr/>
        </p:nvCxnSpPr>
        <p:spPr bwMode="auto">
          <a:xfrm>
            <a:off x="3276600" y="2590800"/>
            <a:ext cx="0" cy="381000"/>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20" name="Rectangle 19"/>
          <p:cNvSpPr/>
          <p:nvPr/>
        </p:nvSpPr>
        <p:spPr>
          <a:xfrm>
            <a:off x="4419600" y="1066800"/>
            <a:ext cx="914400" cy="7620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CPU</a:t>
            </a:r>
          </a:p>
        </p:txBody>
      </p:sp>
      <p:sp>
        <p:nvSpPr>
          <p:cNvPr id="21" name="Rectangle 20"/>
          <p:cNvSpPr/>
          <p:nvPr/>
        </p:nvSpPr>
        <p:spPr>
          <a:xfrm>
            <a:off x="4419600" y="2209800"/>
            <a:ext cx="914400" cy="3810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fontScale="77500" lnSpcReduction="20000"/>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Store Buffer</a:t>
            </a:r>
          </a:p>
        </p:txBody>
      </p:sp>
      <p:cxnSp>
        <p:nvCxnSpPr>
          <p:cNvPr id="22" name="Straight Arrow Connector 21"/>
          <p:cNvCxnSpPr>
            <a:stCxn id="20" idx="2"/>
            <a:endCxn id="21" idx="0"/>
          </p:cNvCxnSpPr>
          <p:nvPr/>
        </p:nvCxnSpPr>
        <p:spPr bwMode="auto">
          <a:xfrm>
            <a:off x="4876800" y="1828800"/>
            <a:ext cx="0" cy="381000"/>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4876800" y="2590800"/>
            <a:ext cx="0" cy="381000"/>
          </a:xfrm>
          <a:prstGeom prst="straightConnector1">
            <a:avLst/>
          </a:prstGeom>
          <a:solidFill>
            <a:schemeClr val="bg1"/>
          </a:solidFill>
          <a:ln w="127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25906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TSO example</a:t>
            </a:r>
          </a:p>
        </p:txBody>
      </p:sp>
      <p:sp>
        <p:nvSpPr>
          <p:cNvPr id="3" name="Content Placeholder 2"/>
          <p:cNvSpPr>
            <a:spLocks noGrp="1"/>
          </p:cNvSpPr>
          <p:nvPr>
            <p:ph idx="1"/>
          </p:nvPr>
        </p:nvSpPr>
        <p:spPr>
          <a:xfrm>
            <a:off x="698500" y="1066800"/>
            <a:ext cx="7683500" cy="685800"/>
          </a:xfrm>
        </p:spPr>
        <p:txBody>
          <a:bodyPr/>
          <a:lstStyle/>
          <a:p>
            <a:r>
              <a:rPr lang="en-US" dirty="0"/>
              <a:t>Allows local buffering of stores by processor</a:t>
            </a:r>
          </a:p>
          <a:p>
            <a:endParaRPr lang="en-US" dirty="0">
              <a:latin typeface="Courier"/>
              <a:cs typeface="Courier"/>
            </a:endParaRP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11</a:t>
            </a:fld>
            <a:endParaRPr lang="en-US" b="0">
              <a:solidFill>
                <a:srgbClr val="FBBA03"/>
              </a:solidFill>
            </a:endParaRPr>
          </a:p>
        </p:txBody>
      </p:sp>
      <p:sp>
        <p:nvSpPr>
          <p:cNvPr id="5" name="TextBox 4"/>
          <p:cNvSpPr txBox="1"/>
          <p:nvPr/>
        </p:nvSpPr>
        <p:spPr>
          <a:xfrm>
            <a:off x="2209800" y="1524000"/>
            <a:ext cx="3352800" cy="338554"/>
          </a:xfrm>
          <a:prstGeom prst="rect">
            <a:avLst/>
          </a:prstGeom>
          <a:noFill/>
        </p:spPr>
        <p:txBody>
          <a:bodyPr wrap="square" rtlCol="0">
            <a:spAutoFit/>
          </a:bodyPr>
          <a:lstStyle/>
          <a:p>
            <a:r>
              <a:rPr lang="en-US" b="1" dirty="0">
                <a:solidFill>
                  <a:srgbClr val="000000"/>
                </a:solidFill>
                <a:latin typeface="Courier New"/>
                <a:cs typeface="Courier New"/>
              </a:rPr>
              <a:t>Initially M[X] = M[Y] = 0</a:t>
            </a:r>
          </a:p>
        </p:txBody>
      </p:sp>
      <p:sp>
        <p:nvSpPr>
          <p:cNvPr id="6" name="TextBox 5"/>
          <p:cNvSpPr txBox="1"/>
          <p:nvPr/>
        </p:nvSpPr>
        <p:spPr>
          <a:xfrm>
            <a:off x="1981200" y="2057400"/>
            <a:ext cx="1981200" cy="1077218"/>
          </a:xfrm>
          <a:prstGeom prst="rect">
            <a:avLst/>
          </a:prstGeom>
          <a:noFill/>
        </p:spPr>
        <p:txBody>
          <a:bodyPr wrap="square" rtlCol="0">
            <a:spAutoFit/>
          </a:bodyPr>
          <a:lstStyle/>
          <a:p>
            <a:pPr>
              <a:spcBef>
                <a:spcPts val="0"/>
              </a:spcBef>
            </a:pPr>
            <a:r>
              <a:rPr lang="en-US" b="1" dirty="0">
                <a:solidFill>
                  <a:srgbClr val="000000"/>
                </a:solidFill>
                <a:latin typeface="Courier New"/>
                <a:cs typeface="Courier New"/>
              </a:rPr>
              <a:t>P1:</a:t>
            </a:r>
          </a:p>
          <a:p>
            <a:pPr>
              <a:spcBef>
                <a:spcPts val="0"/>
              </a:spcBef>
            </a:pPr>
            <a:r>
              <a:rPr lang="en-US" b="1" dirty="0">
                <a:solidFill>
                  <a:srgbClr val="000000"/>
                </a:solidFill>
                <a:latin typeface="Courier New"/>
                <a:cs typeface="Courier New"/>
              </a:rPr>
              <a:t>li x1, 1</a:t>
            </a:r>
          </a:p>
          <a:p>
            <a:pPr>
              <a:spcBef>
                <a:spcPts val="0"/>
              </a:spcBef>
            </a:pPr>
            <a:r>
              <a:rPr lang="en-US" b="1" dirty="0" err="1">
                <a:solidFill>
                  <a:srgbClr val="000000"/>
                </a:solidFill>
                <a:latin typeface="Courier New"/>
                <a:cs typeface="Courier New"/>
              </a:rPr>
              <a:t>sw</a:t>
            </a:r>
            <a:r>
              <a:rPr lang="en-US" b="1" dirty="0">
                <a:solidFill>
                  <a:srgbClr val="000000"/>
                </a:solidFill>
                <a:latin typeface="Courier New"/>
                <a:cs typeface="Courier New"/>
              </a:rPr>
              <a:t> x1, X</a:t>
            </a:r>
          </a:p>
          <a:p>
            <a:pPr>
              <a:spcBef>
                <a:spcPts val="0"/>
              </a:spcBef>
            </a:pPr>
            <a:r>
              <a:rPr lang="en-US" b="1" dirty="0" err="1">
                <a:solidFill>
                  <a:srgbClr val="000000"/>
                </a:solidFill>
                <a:latin typeface="Courier New"/>
                <a:cs typeface="Courier New"/>
              </a:rPr>
              <a:t>lw</a:t>
            </a:r>
            <a:r>
              <a:rPr lang="en-US" b="1" dirty="0">
                <a:solidFill>
                  <a:srgbClr val="000000"/>
                </a:solidFill>
                <a:latin typeface="Courier New"/>
                <a:cs typeface="Courier New"/>
              </a:rPr>
              <a:t> x2, Y</a:t>
            </a:r>
          </a:p>
        </p:txBody>
      </p:sp>
      <p:sp>
        <p:nvSpPr>
          <p:cNvPr id="7" name="TextBox 6"/>
          <p:cNvSpPr txBox="1"/>
          <p:nvPr/>
        </p:nvSpPr>
        <p:spPr>
          <a:xfrm>
            <a:off x="4419600" y="2057400"/>
            <a:ext cx="1676400" cy="1077218"/>
          </a:xfrm>
          <a:prstGeom prst="rect">
            <a:avLst/>
          </a:prstGeom>
          <a:noFill/>
        </p:spPr>
        <p:txBody>
          <a:bodyPr wrap="square" rtlCol="0">
            <a:spAutoFit/>
          </a:bodyPr>
          <a:lstStyle/>
          <a:p>
            <a:pPr>
              <a:spcBef>
                <a:spcPts val="0"/>
              </a:spcBef>
            </a:pPr>
            <a:r>
              <a:rPr lang="en-US" b="1" dirty="0">
                <a:solidFill>
                  <a:srgbClr val="000000"/>
                </a:solidFill>
                <a:latin typeface="Courier New"/>
                <a:cs typeface="Courier New"/>
              </a:rPr>
              <a:t>P2:</a:t>
            </a:r>
          </a:p>
          <a:p>
            <a:pPr>
              <a:spcBef>
                <a:spcPts val="0"/>
              </a:spcBef>
            </a:pPr>
            <a:r>
              <a:rPr lang="en-US" b="1" dirty="0">
                <a:solidFill>
                  <a:srgbClr val="000000"/>
                </a:solidFill>
                <a:latin typeface="Courier New"/>
                <a:cs typeface="Courier New"/>
              </a:rPr>
              <a:t>li x1, 1</a:t>
            </a:r>
          </a:p>
          <a:p>
            <a:pPr>
              <a:spcBef>
                <a:spcPts val="0"/>
              </a:spcBef>
            </a:pPr>
            <a:r>
              <a:rPr lang="en-US" b="1" dirty="0" err="1">
                <a:solidFill>
                  <a:srgbClr val="000000"/>
                </a:solidFill>
                <a:latin typeface="Courier New"/>
                <a:cs typeface="Courier New"/>
              </a:rPr>
              <a:t>sw</a:t>
            </a:r>
            <a:r>
              <a:rPr lang="en-US" b="1" dirty="0">
                <a:solidFill>
                  <a:srgbClr val="000000"/>
                </a:solidFill>
                <a:latin typeface="Courier New"/>
                <a:cs typeface="Courier New"/>
              </a:rPr>
              <a:t> x1, Y</a:t>
            </a:r>
          </a:p>
          <a:p>
            <a:pPr>
              <a:spcBef>
                <a:spcPts val="0"/>
              </a:spcBef>
            </a:pPr>
            <a:r>
              <a:rPr lang="en-US" b="1" dirty="0" err="1">
                <a:solidFill>
                  <a:srgbClr val="000000"/>
                </a:solidFill>
                <a:latin typeface="Courier New"/>
                <a:cs typeface="Courier New"/>
              </a:rPr>
              <a:t>lw</a:t>
            </a:r>
            <a:r>
              <a:rPr lang="en-US" b="1" dirty="0">
                <a:solidFill>
                  <a:srgbClr val="000000"/>
                </a:solidFill>
                <a:latin typeface="Courier New"/>
                <a:cs typeface="Courier New"/>
              </a:rPr>
              <a:t> x2, X</a:t>
            </a:r>
          </a:p>
        </p:txBody>
      </p:sp>
      <p:graphicFrame>
        <p:nvGraphicFramePr>
          <p:cNvPr id="10" name="Table 9"/>
          <p:cNvGraphicFramePr>
            <a:graphicFrameLocks noGrp="1"/>
          </p:cNvGraphicFramePr>
          <p:nvPr>
            <p:extLst>
              <p:ext uri="{D42A27DB-BD31-4B8C-83A1-F6EECF244321}">
                <p14:modId xmlns:p14="http://schemas.microsoft.com/office/powerpoint/2010/main" val="2038747189"/>
              </p:ext>
            </p:extLst>
          </p:nvPr>
        </p:nvGraphicFramePr>
        <p:xfrm>
          <a:off x="1295400" y="3733800"/>
          <a:ext cx="6096000" cy="1854200"/>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dirty="0">
                          <a:latin typeface="Courier"/>
                          <a:cs typeface="Courier"/>
                        </a:rPr>
                        <a:t>P1.x2</a:t>
                      </a:r>
                    </a:p>
                  </a:txBody>
                  <a:tcPr/>
                </a:tc>
                <a:tc>
                  <a:txBody>
                    <a:bodyPr/>
                    <a:lstStyle/>
                    <a:p>
                      <a:r>
                        <a:rPr lang="en-US" dirty="0">
                          <a:latin typeface="Courier"/>
                          <a:cs typeface="Courier"/>
                        </a:rPr>
                        <a:t>P2.x2</a:t>
                      </a:r>
                    </a:p>
                  </a:txBody>
                  <a:tcPr/>
                </a:tc>
                <a:tc>
                  <a:txBody>
                    <a:bodyPr/>
                    <a:lstStyle/>
                    <a:p>
                      <a:r>
                        <a:rPr lang="en-US" dirty="0">
                          <a:latin typeface="Courier"/>
                          <a:cs typeface="Courier"/>
                        </a:rPr>
                        <a:t>SC</a:t>
                      </a:r>
                    </a:p>
                  </a:txBody>
                  <a:tcPr/>
                </a:tc>
                <a:tc>
                  <a:txBody>
                    <a:bodyPr/>
                    <a:lstStyle/>
                    <a:p>
                      <a:r>
                        <a:rPr lang="en-US" dirty="0">
                          <a:latin typeface="Courier"/>
                          <a:cs typeface="Courier"/>
                        </a:rPr>
                        <a:t>TSO</a:t>
                      </a:r>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0</a:t>
                      </a:r>
                    </a:p>
                  </a:txBody>
                  <a:tcPr/>
                </a:tc>
                <a:tc>
                  <a:txBody>
                    <a:bodyPr/>
                    <a:lstStyle/>
                    <a:p>
                      <a:r>
                        <a:rPr lang="en-US" dirty="0"/>
                        <a:t>N</a:t>
                      </a:r>
                    </a:p>
                  </a:txBody>
                  <a:tcPr/>
                </a:tc>
                <a:tc>
                  <a:txBody>
                    <a:bodyPr/>
                    <a:lstStyle/>
                    <a:p>
                      <a:r>
                        <a:rPr lang="en-US" dirty="0"/>
                        <a:t>Y</a:t>
                      </a:r>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1</a:t>
                      </a:r>
                    </a:p>
                  </a:txBody>
                  <a:tcPr/>
                </a:tc>
                <a:tc>
                  <a:txBody>
                    <a:bodyPr/>
                    <a:lstStyle/>
                    <a:p>
                      <a:r>
                        <a:rPr lang="en-US" dirty="0"/>
                        <a:t>Y</a:t>
                      </a:r>
                    </a:p>
                  </a:txBody>
                  <a:tcPr/>
                </a:tc>
                <a:tc>
                  <a:txBody>
                    <a:bodyPr/>
                    <a:lstStyle/>
                    <a:p>
                      <a:r>
                        <a:rPr lang="en-US" dirty="0"/>
                        <a:t>Y</a:t>
                      </a:r>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0</a:t>
                      </a:r>
                    </a:p>
                  </a:txBody>
                  <a:tcPr/>
                </a:tc>
                <a:tc>
                  <a:txBody>
                    <a:bodyPr/>
                    <a:lstStyle/>
                    <a:p>
                      <a:r>
                        <a:rPr lang="en-US" dirty="0"/>
                        <a:t>Y</a:t>
                      </a:r>
                    </a:p>
                  </a:txBody>
                  <a:tcPr/>
                </a:tc>
                <a:tc>
                  <a:txBody>
                    <a:bodyPr/>
                    <a:lstStyle/>
                    <a:p>
                      <a:r>
                        <a:rPr lang="en-US" dirty="0"/>
                        <a:t>Y</a:t>
                      </a:r>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1</a:t>
                      </a:r>
                    </a:p>
                  </a:txBody>
                  <a:tcPr/>
                </a:tc>
                <a:tc>
                  <a:txBody>
                    <a:bodyPr/>
                    <a:lstStyle/>
                    <a:p>
                      <a:r>
                        <a:rPr lang="en-US" dirty="0"/>
                        <a:t>Y</a:t>
                      </a:r>
                    </a:p>
                  </a:txBody>
                  <a:tcPr/>
                </a:tc>
                <a:tc>
                  <a:txBody>
                    <a:bodyPr/>
                    <a:lstStyle/>
                    <a:p>
                      <a:r>
                        <a:rPr lang="en-US" dirty="0"/>
                        <a:t>Y</a:t>
                      </a:r>
                    </a:p>
                  </a:txBody>
                  <a:tcPr/>
                </a:tc>
                <a:extLst>
                  <a:ext uri="{0D108BD9-81ED-4DB2-BD59-A6C34878D82A}">
                    <a16:rowId xmlns:a16="http://schemas.microsoft.com/office/drawing/2014/main" val="10004"/>
                  </a:ext>
                </a:extLst>
              </a:tr>
            </a:tbl>
          </a:graphicData>
        </a:graphic>
      </p:graphicFrame>
      <p:sp>
        <p:nvSpPr>
          <p:cNvPr id="11" name="TextBox 10"/>
          <p:cNvSpPr txBox="1"/>
          <p:nvPr/>
        </p:nvSpPr>
        <p:spPr>
          <a:xfrm>
            <a:off x="3200400" y="3276600"/>
            <a:ext cx="2552802" cy="461665"/>
          </a:xfrm>
          <a:prstGeom prst="rect">
            <a:avLst/>
          </a:prstGeom>
          <a:noFill/>
        </p:spPr>
        <p:txBody>
          <a:bodyPr wrap="none" rtlCol="0">
            <a:spAutoFit/>
          </a:bodyPr>
          <a:lstStyle/>
          <a:p>
            <a:r>
              <a:rPr lang="en-US" sz="2400" dirty="0">
                <a:solidFill>
                  <a:srgbClr val="000000"/>
                </a:solidFill>
                <a:latin typeface="Calibri"/>
                <a:cs typeface="Calibri"/>
              </a:rPr>
              <a:t>Possible Outcomes</a:t>
            </a:r>
          </a:p>
        </p:txBody>
      </p:sp>
      <p:sp>
        <p:nvSpPr>
          <p:cNvPr id="12" name="Content Placeholder 2"/>
          <p:cNvSpPr txBox="1">
            <a:spLocks/>
          </p:cNvSpPr>
          <p:nvPr/>
        </p:nvSpPr>
        <p:spPr bwMode="auto">
          <a:xfrm>
            <a:off x="533400" y="5791200"/>
            <a:ext cx="7683500" cy="685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sz="2000">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sz="2000">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8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8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r>
              <a:rPr lang="en-US" dirty="0"/>
              <a:t>TSO is the strongest memory model in common use</a:t>
            </a:r>
          </a:p>
          <a:p>
            <a:endParaRPr lang="en-US" dirty="0">
              <a:latin typeface="Courier"/>
              <a:cs typeface="Courier"/>
            </a:endParaRPr>
          </a:p>
        </p:txBody>
      </p:sp>
    </p:spTree>
    <p:extLst>
      <p:ext uri="{BB962C8B-B14F-4D97-AF65-F5344CB8AC3E}">
        <p14:creationId xmlns:p14="http://schemas.microsoft.com/office/powerpoint/2010/main" val="395110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versus Weak</a:t>
            </a:r>
            <a:br>
              <a:rPr lang="en-US" dirty="0"/>
            </a:br>
            <a:r>
              <a:rPr lang="en-US" dirty="0"/>
              <a:t>Memory Consistency Models</a:t>
            </a:r>
          </a:p>
        </p:txBody>
      </p:sp>
      <p:sp>
        <p:nvSpPr>
          <p:cNvPr id="3" name="Content Placeholder 2"/>
          <p:cNvSpPr>
            <a:spLocks noGrp="1"/>
          </p:cNvSpPr>
          <p:nvPr>
            <p:ph idx="1"/>
          </p:nvPr>
        </p:nvSpPr>
        <p:spPr/>
        <p:txBody>
          <a:bodyPr/>
          <a:lstStyle/>
          <a:p>
            <a:r>
              <a:rPr lang="en-US" dirty="0"/>
              <a:t>Stronger models provide more guarantees on ordering of loads and stores across different hardware threads</a:t>
            </a:r>
          </a:p>
          <a:p>
            <a:pPr lvl="1"/>
            <a:r>
              <a:rPr lang="en-US" dirty="0"/>
              <a:t>Easier ISA-level programming model</a:t>
            </a:r>
          </a:p>
          <a:p>
            <a:pPr lvl="1"/>
            <a:r>
              <a:rPr lang="en-US" dirty="0"/>
              <a:t>Can require more hardware to ensure orderings (e.g., MIPS R10K was SC, with hardware to speculate on load/stores and squash when ordering violations detected across cores)</a:t>
            </a:r>
          </a:p>
          <a:p>
            <a:r>
              <a:rPr lang="en-US" dirty="0"/>
              <a:t>Weaker models provide fewer guarantees</a:t>
            </a:r>
          </a:p>
          <a:p>
            <a:pPr lvl="1"/>
            <a:r>
              <a:rPr lang="en-US" dirty="0"/>
              <a:t>Much more complex ISA-level programming model</a:t>
            </a:r>
          </a:p>
          <a:p>
            <a:pPr lvl="2"/>
            <a:r>
              <a:rPr lang="en-US" dirty="0"/>
              <a:t>Extremely difficult to understand, even for experts</a:t>
            </a:r>
          </a:p>
          <a:p>
            <a:pPr lvl="1"/>
            <a:r>
              <a:rPr lang="en-US" dirty="0"/>
              <a:t>Simpler to achieve high performance, as weaker models allow many hardware </a:t>
            </a:r>
            <a:r>
              <a:rPr lang="en-US" dirty="0" err="1"/>
              <a:t>reorderings</a:t>
            </a:r>
            <a:r>
              <a:rPr lang="en-US" dirty="0"/>
              <a:t> to be exposed to software</a:t>
            </a:r>
          </a:p>
          <a:p>
            <a:pPr lvl="1"/>
            <a:r>
              <a:rPr lang="en-US" dirty="0"/>
              <a:t>Additional instructions (fences) are provided to allow software to specify which orderings are required</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12</a:t>
            </a:fld>
            <a:endParaRPr lang="en-US" b="0">
              <a:solidFill>
                <a:srgbClr val="FBBA03"/>
              </a:solidFill>
            </a:endParaRPr>
          </a:p>
        </p:txBody>
      </p:sp>
    </p:spTree>
    <p:extLst>
      <p:ext uri="{BB962C8B-B14F-4D97-AF65-F5344CB8AC3E}">
        <p14:creationId xmlns:p14="http://schemas.microsoft.com/office/powerpoint/2010/main" val="4189145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Fences in Producer-Consumer Example</a:t>
            </a:r>
          </a:p>
        </p:txBody>
      </p:sp>
      <p:sp>
        <p:nvSpPr>
          <p:cNvPr id="5" name="Text Placeholder 4"/>
          <p:cNvSpPr>
            <a:spLocks noGrp="1"/>
          </p:cNvSpPr>
          <p:nvPr>
            <p:ph sz="half" idx="1"/>
          </p:nvPr>
        </p:nvSpPr>
        <p:spPr>
          <a:xfrm>
            <a:off x="609600" y="3048000"/>
            <a:ext cx="3994150" cy="3073400"/>
          </a:xfrm>
        </p:spPr>
        <p:txBody>
          <a:bodyPr/>
          <a:lstStyle/>
          <a:p>
            <a:pPr marL="0" indent="0">
              <a:buNone/>
            </a:pPr>
            <a:r>
              <a:rPr lang="en-US" sz="2000" b="1" dirty="0" err="1">
                <a:latin typeface="Courier"/>
                <a:cs typeface="Courier"/>
              </a:rPr>
              <a:t>sw</a:t>
            </a:r>
            <a:r>
              <a:rPr lang="en-US" sz="2000" b="1" dirty="0">
                <a:latin typeface="Courier"/>
                <a:cs typeface="Courier"/>
              </a:rPr>
              <a:t> </a:t>
            </a:r>
            <a:r>
              <a:rPr lang="en-US" sz="2000" b="1" dirty="0" err="1">
                <a:latin typeface="Courier"/>
                <a:cs typeface="Courier"/>
              </a:rPr>
              <a:t>xdata</a:t>
            </a:r>
            <a:r>
              <a:rPr lang="en-US" sz="2000" b="1" dirty="0">
                <a:latin typeface="Courier"/>
                <a:cs typeface="Courier"/>
              </a:rPr>
              <a:t>, (</a:t>
            </a:r>
            <a:r>
              <a:rPr lang="en-US" sz="2000" b="1" dirty="0" err="1">
                <a:latin typeface="Courier"/>
                <a:cs typeface="Courier"/>
              </a:rPr>
              <a:t>xdatap</a:t>
            </a:r>
            <a:r>
              <a:rPr lang="en-US" sz="2000" b="1" dirty="0">
                <a:latin typeface="Courier"/>
                <a:cs typeface="Courier"/>
              </a:rPr>
              <a:t>)</a:t>
            </a:r>
          </a:p>
          <a:p>
            <a:pPr marL="0" indent="0">
              <a:buNone/>
            </a:pPr>
            <a:r>
              <a:rPr lang="en-US" sz="2000" b="1" dirty="0">
                <a:latin typeface="Courier"/>
                <a:cs typeface="Courier"/>
              </a:rPr>
              <a:t>li </a:t>
            </a:r>
            <a:r>
              <a:rPr lang="en-US" sz="2000" b="1" dirty="0" err="1">
                <a:latin typeface="Courier"/>
                <a:cs typeface="Courier"/>
              </a:rPr>
              <a:t>xflag</a:t>
            </a:r>
            <a:r>
              <a:rPr lang="en-US" sz="2000" b="1" dirty="0">
                <a:latin typeface="Courier"/>
                <a:cs typeface="Courier"/>
              </a:rPr>
              <a:t>, 1</a:t>
            </a:r>
          </a:p>
          <a:p>
            <a:pPr marL="0" indent="0">
              <a:buNone/>
            </a:pPr>
            <a:r>
              <a:rPr lang="en-US" sz="2000" b="1" dirty="0">
                <a:solidFill>
                  <a:srgbClr val="FF0000"/>
                </a:solidFill>
                <a:latin typeface="Courier"/>
                <a:cs typeface="Courier"/>
              </a:rPr>
              <a:t>fence </a:t>
            </a:r>
            <a:r>
              <a:rPr lang="en-US" sz="2000" b="1" dirty="0" err="1">
                <a:solidFill>
                  <a:srgbClr val="FF0000"/>
                </a:solidFill>
                <a:latin typeface="Courier"/>
                <a:cs typeface="Courier"/>
              </a:rPr>
              <a:t>w,w</a:t>
            </a:r>
            <a:r>
              <a:rPr lang="en-US" sz="2000" b="1" dirty="0">
                <a:solidFill>
                  <a:srgbClr val="FF0000"/>
                </a:solidFill>
                <a:latin typeface="Courier"/>
                <a:cs typeface="Courier"/>
              </a:rPr>
              <a:t> </a:t>
            </a:r>
            <a:r>
              <a:rPr lang="en-US" sz="2000" b="1" dirty="0">
                <a:solidFill>
                  <a:srgbClr val="FF0000"/>
                </a:solidFill>
                <a:cs typeface="Calibri"/>
              </a:rPr>
              <a:t>//Write-write fence</a:t>
            </a:r>
          </a:p>
          <a:p>
            <a:pPr marL="0" indent="0">
              <a:buNone/>
            </a:pPr>
            <a:r>
              <a:rPr lang="en-US" sz="2000" b="1" dirty="0" err="1">
                <a:latin typeface="Courier"/>
                <a:cs typeface="Courier"/>
              </a:rPr>
              <a:t>sw</a:t>
            </a:r>
            <a:r>
              <a:rPr lang="en-US" sz="2000" b="1" dirty="0">
                <a:latin typeface="Courier"/>
                <a:cs typeface="Courier"/>
              </a:rPr>
              <a:t> </a:t>
            </a:r>
            <a:r>
              <a:rPr lang="en-US" sz="2000" b="1" dirty="0" err="1">
                <a:latin typeface="Courier"/>
                <a:cs typeface="Courier"/>
              </a:rPr>
              <a:t>xflag</a:t>
            </a:r>
            <a:r>
              <a:rPr lang="en-US" sz="2000" b="1" dirty="0">
                <a:latin typeface="Courier"/>
                <a:cs typeface="Courier"/>
              </a:rPr>
              <a:t>, (</a:t>
            </a:r>
            <a:r>
              <a:rPr lang="en-US" sz="2000" b="1" dirty="0" err="1">
                <a:latin typeface="Courier"/>
                <a:cs typeface="Courier"/>
              </a:rPr>
              <a:t>xflagp</a:t>
            </a:r>
            <a:r>
              <a:rPr lang="en-US" sz="2000" b="1" dirty="0">
                <a:latin typeface="Courier"/>
                <a:cs typeface="Courier"/>
              </a:rPr>
              <a:t>)</a:t>
            </a:r>
          </a:p>
        </p:txBody>
      </p:sp>
      <p:sp>
        <p:nvSpPr>
          <p:cNvPr id="6" name="Text Placeholder 5"/>
          <p:cNvSpPr>
            <a:spLocks noGrp="1"/>
          </p:cNvSpPr>
          <p:nvPr>
            <p:ph sz="half" idx="2"/>
          </p:nvPr>
        </p:nvSpPr>
        <p:spPr>
          <a:xfrm>
            <a:off x="4343400" y="3048000"/>
            <a:ext cx="4648200" cy="3073400"/>
          </a:xfrm>
        </p:spPr>
        <p:txBody>
          <a:bodyPr/>
          <a:lstStyle/>
          <a:p>
            <a:pPr marL="0" indent="0">
              <a:buNone/>
            </a:pPr>
            <a:r>
              <a:rPr lang="en-US" sz="2000" b="1" dirty="0">
                <a:latin typeface="Courier"/>
                <a:cs typeface="Courier"/>
              </a:rPr>
              <a:t>spin: </a:t>
            </a:r>
            <a:r>
              <a:rPr lang="en-US" sz="2000" b="1" dirty="0" err="1">
                <a:latin typeface="Courier"/>
                <a:cs typeface="Courier"/>
              </a:rPr>
              <a:t>lw</a:t>
            </a:r>
            <a:r>
              <a:rPr lang="en-US" sz="2000" b="1" dirty="0">
                <a:latin typeface="Courier"/>
                <a:cs typeface="Courier"/>
              </a:rPr>
              <a:t> </a:t>
            </a:r>
            <a:r>
              <a:rPr lang="en-US" sz="2000" b="1" dirty="0" err="1">
                <a:latin typeface="Courier"/>
                <a:cs typeface="Courier"/>
              </a:rPr>
              <a:t>xflag</a:t>
            </a:r>
            <a:r>
              <a:rPr lang="en-US" sz="2000" b="1" dirty="0">
                <a:latin typeface="Courier"/>
                <a:cs typeface="Courier"/>
              </a:rPr>
              <a:t>, (</a:t>
            </a:r>
            <a:r>
              <a:rPr lang="en-US" sz="2000" b="1" dirty="0" err="1">
                <a:latin typeface="Courier"/>
                <a:cs typeface="Courier"/>
              </a:rPr>
              <a:t>xflagp</a:t>
            </a:r>
            <a:r>
              <a:rPr lang="en-US" sz="2000" b="1" dirty="0">
                <a:latin typeface="Courier"/>
                <a:cs typeface="Courier"/>
              </a:rPr>
              <a:t>)</a:t>
            </a:r>
          </a:p>
          <a:p>
            <a:pPr marL="0" indent="0">
              <a:buNone/>
            </a:pPr>
            <a:r>
              <a:rPr lang="en-US" sz="2000" b="1" dirty="0">
                <a:latin typeface="Courier"/>
                <a:cs typeface="Courier"/>
              </a:rPr>
              <a:t>	</a:t>
            </a:r>
            <a:r>
              <a:rPr lang="en-US" sz="2000" b="1" dirty="0" err="1">
                <a:latin typeface="Courier"/>
                <a:cs typeface="Courier"/>
              </a:rPr>
              <a:t>beqz</a:t>
            </a:r>
            <a:r>
              <a:rPr lang="en-US" sz="2000" b="1" dirty="0">
                <a:latin typeface="Courier"/>
                <a:cs typeface="Courier"/>
              </a:rPr>
              <a:t> </a:t>
            </a:r>
            <a:r>
              <a:rPr lang="en-US" sz="2000" b="1" dirty="0" err="1">
                <a:latin typeface="Courier"/>
                <a:cs typeface="Courier"/>
              </a:rPr>
              <a:t>xflag</a:t>
            </a:r>
            <a:r>
              <a:rPr lang="en-US" sz="2000" b="1" dirty="0">
                <a:latin typeface="Courier"/>
                <a:cs typeface="Courier"/>
              </a:rPr>
              <a:t>, spin</a:t>
            </a:r>
          </a:p>
          <a:p>
            <a:pPr marL="0" indent="0">
              <a:buNone/>
            </a:pPr>
            <a:r>
              <a:rPr lang="en-US" sz="2000" b="1" dirty="0">
                <a:solidFill>
                  <a:srgbClr val="FF0000"/>
                </a:solidFill>
                <a:latin typeface="Courier"/>
                <a:cs typeface="Courier"/>
              </a:rPr>
              <a:t>	fence </a:t>
            </a:r>
            <a:r>
              <a:rPr lang="en-US" sz="2000" b="1" dirty="0" err="1">
                <a:solidFill>
                  <a:srgbClr val="FF0000"/>
                </a:solidFill>
                <a:latin typeface="Courier"/>
                <a:cs typeface="Courier"/>
              </a:rPr>
              <a:t>r,r</a:t>
            </a:r>
            <a:r>
              <a:rPr lang="en-US" sz="2000" b="1" dirty="0">
                <a:solidFill>
                  <a:srgbClr val="FF0000"/>
                </a:solidFill>
                <a:latin typeface="Courier"/>
                <a:cs typeface="Courier"/>
              </a:rPr>
              <a:t> </a:t>
            </a:r>
            <a:r>
              <a:rPr lang="en-US" sz="2000" b="1" dirty="0">
                <a:solidFill>
                  <a:srgbClr val="FF0000"/>
                </a:solidFill>
                <a:cs typeface="Calibri"/>
              </a:rPr>
              <a:t>// Read-read fence</a:t>
            </a:r>
            <a:endParaRPr lang="en-US" sz="2000" b="1" dirty="0">
              <a:solidFill>
                <a:srgbClr val="FF0000"/>
              </a:solidFill>
              <a:latin typeface="Courier"/>
              <a:cs typeface="Courier"/>
            </a:endParaRPr>
          </a:p>
          <a:p>
            <a:pPr marL="0" indent="0">
              <a:buNone/>
            </a:pPr>
            <a:r>
              <a:rPr lang="en-US" sz="2000" b="1" dirty="0">
                <a:latin typeface="Courier"/>
                <a:cs typeface="Courier"/>
              </a:rPr>
              <a:t>	</a:t>
            </a:r>
            <a:r>
              <a:rPr lang="en-US" sz="2000" b="1" dirty="0" err="1">
                <a:latin typeface="Courier"/>
                <a:cs typeface="Courier"/>
              </a:rPr>
              <a:t>lw</a:t>
            </a:r>
            <a:r>
              <a:rPr lang="en-US" sz="2000" b="1" dirty="0">
                <a:latin typeface="Courier"/>
                <a:cs typeface="Courier"/>
              </a:rPr>
              <a:t> </a:t>
            </a:r>
            <a:r>
              <a:rPr lang="en-US" sz="2000" b="1" dirty="0" err="1">
                <a:latin typeface="Courier"/>
                <a:cs typeface="Courier"/>
              </a:rPr>
              <a:t>xdata</a:t>
            </a:r>
            <a:r>
              <a:rPr lang="en-US" sz="2000" b="1" dirty="0">
                <a:latin typeface="Courier"/>
                <a:cs typeface="Courier"/>
              </a:rPr>
              <a:t>, (</a:t>
            </a:r>
            <a:r>
              <a:rPr lang="en-US" sz="2000" b="1" dirty="0" err="1">
                <a:latin typeface="Courier"/>
                <a:cs typeface="Courier"/>
              </a:rPr>
              <a:t>xdatap</a:t>
            </a:r>
            <a:r>
              <a:rPr lang="en-US" sz="2000" b="1" dirty="0">
                <a:latin typeface="Courier"/>
                <a:cs typeface="Courier"/>
              </a:rPr>
              <a:t>)</a:t>
            </a:r>
          </a:p>
          <a:p>
            <a:pPr marL="0" indent="0">
              <a:buNone/>
            </a:pPr>
            <a:endParaRPr lang="en-US" sz="2000" b="1" dirty="0">
              <a:latin typeface="Courier"/>
              <a:cs typeface="Courier"/>
            </a:endParaRPr>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13</a:t>
            </a:fld>
            <a:endParaRPr lang="en-US">
              <a:solidFill>
                <a:prstClr val="black"/>
              </a:solidFill>
            </a:endParaRPr>
          </a:p>
        </p:txBody>
      </p:sp>
      <p:sp>
        <p:nvSpPr>
          <p:cNvPr id="7" name="Rectangle 6"/>
          <p:cNvSpPr/>
          <p:nvPr/>
        </p:nvSpPr>
        <p:spPr>
          <a:xfrm>
            <a:off x="3886200" y="1600200"/>
            <a:ext cx="1066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a:solidFill>
                  <a:prstClr val="black"/>
                </a:solidFill>
                <a:latin typeface="Courier New"/>
                <a:ea typeface="ＭＳ Ｐゴシック" pitchFamily="18" charset="-128"/>
                <a:cs typeface="Courier New"/>
              </a:rPr>
              <a:t>data</a:t>
            </a:r>
          </a:p>
        </p:txBody>
      </p:sp>
      <p:sp>
        <p:nvSpPr>
          <p:cNvPr id="8" name="Rectangle 7"/>
          <p:cNvSpPr/>
          <p:nvPr/>
        </p:nvSpPr>
        <p:spPr>
          <a:xfrm>
            <a:off x="3886200" y="1295400"/>
            <a:ext cx="1066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a:solidFill>
                  <a:prstClr val="black"/>
                </a:solidFill>
                <a:latin typeface="Courier New"/>
                <a:ea typeface="ＭＳ Ｐゴシック" pitchFamily="18" charset="-128"/>
                <a:cs typeface="Courier New"/>
              </a:rPr>
              <a:t>flag</a:t>
            </a:r>
          </a:p>
        </p:txBody>
      </p:sp>
      <p:sp>
        <p:nvSpPr>
          <p:cNvPr id="9" name="Oval 8"/>
          <p:cNvSpPr/>
          <p:nvPr/>
        </p:nvSpPr>
        <p:spPr>
          <a:xfrm>
            <a:off x="990600" y="1066800"/>
            <a:ext cx="1752600" cy="1066800"/>
          </a:xfrm>
          <a:prstGeom prst="ellips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Producer</a:t>
            </a:r>
          </a:p>
        </p:txBody>
      </p:sp>
      <p:sp>
        <p:nvSpPr>
          <p:cNvPr id="10" name="Oval 9"/>
          <p:cNvSpPr/>
          <p:nvPr/>
        </p:nvSpPr>
        <p:spPr>
          <a:xfrm>
            <a:off x="6096000" y="1066800"/>
            <a:ext cx="1752600" cy="1066800"/>
          </a:xfrm>
          <a:prstGeom prst="ellips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Consumer</a:t>
            </a:r>
          </a:p>
        </p:txBody>
      </p:sp>
      <p:cxnSp>
        <p:nvCxnSpPr>
          <p:cNvPr id="12" name="Straight Arrow Connector 11"/>
          <p:cNvCxnSpPr>
            <a:stCxn id="9" idx="6"/>
          </p:cNvCxnSpPr>
          <p:nvPr/>
        </p:nvCxnSpPr>
        <p:spPr bwMode="auto">
          <a:xfrm>
            <a:off x="2743200" y="1600200"/>
            <a:ext cx="10668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5029200" y="1600200"/>
            <a:ext cx="10668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1" name="TextBox 10"/>
          <p:cNvSpPr txBox="1"/>
          <p:nvPr/>
        </p:nvSpPr>
        <p:spPr>
          <a:xfrm>
            <a:off x="3200400" y="2133600"/>
            <a:ext cx="1997662"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Initially flag =0</a:t>
            </a:r>
          </a:p>
        </p:txBody>
      </p:sp>
    </p:spTree>
    <p:extLst>
      <p:ext uri="{BB962C8B-B14F-4D97-AF65-F5344CB8AC3E}">
        <p14:creationId xmlns:p14="http://schemas.microsoft.com/office/powerpoint/2010/main" val="1888796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Rectangle 2"/>
          <p:cNvSpPr>
            <a:spLocks noGrp="1" noChangeArrowheads="1"/>
          </p:cNvSpPr>
          <p:nvPr>
            <p:ph type="title"/>
          </p:nvPr>
        </p:nvSpPr>
        <p:spPr/>
        <p:txBody>
          <a:bodyPr/>
          <a:lstStyle/>
          <a:p>
            <a:r>
              <a:rPr lang="en-US"/>
              <a:t>CS152 Administrivia</a:t>
            </a:r>
          </a:p>
        </p:txBody>
      </p:sp>
      <p:sp>
        <p:nvSpPr>
          <p:cNvPr id="2" name="Content Placeholder 1"/>
          <p:cNvSpPr>
            <a:spLocks noGrp="1"/>
          </p:cNvSpPr>
          <p:nvPr>
            <p:ph idx="1"/>
          </p:nvPr>
        </p:nvSpPr>
        <p:spPr/>
        <p:txBody>
          <a:bodyPr/>
          <a:lstStyle/>
          <a:p>
            <a:r>
              <a:rPr lang="en-US" dirty="0"/>
              <a:t>Lab 4 due Monday April 19</a:t>
            </a:r>
          </a:p>
          <a:p>
            <a:r>
              <a:rPr lang="en-US" dirty="0"/>
              <a:t>Midterm 2 Wednesday April 14</a:t>
            </a:r>
          </a:p>
          <a:p>
            <a:pPr lvl="1"/>
            <a:r>
              <a:rPr lang="en-US" dirty="0"/>
              <a:t>covers lectures 10-17, plus associated problem sets, labs, and readings</a:t>
            </a:r>
          </a:p>
          <a:p>
            <a:pPr lvl="1"/>
            <a:r>
              <a:rPr lang="en-US" dirty="0"/>
              <a:t>updated Zoom proctoring procedure </a:t>
            </a:r>
          </a:p>
          <a:p>
            <a:endParaRPr lang="en-US" dirty="0"/>
          </a:p>
          <a:p>
            <a:endParaRPr lang="en-US" dirty="0"/>
          </a:p>
        </p:txBody>
      </p:sp>
      <p:sp>
        <p:nvSpPr>
          <p:cNvPr id="6" name="Slide Number Placeholder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6AAD4F1-ACE6-1045-95DB-F7171134E652}" type="slidenum">
              <a:rPr kumimoji="0" lang="en-US" sz="2400" b="1" i="0" u="none" strike="noStrike" kern="1200" cap="none" spc="0" normalizeH="0" baseline="0" noProof="0">
                <a:ln>
                  <a:noFill/>
                </a:ln>
                <a:solidFill>
                  <a:srgbClr val="000000"/>
                </a:solidFill>
                <a:effectLst/>
                <a:uLnTx/>
                <a:uFillTx/>
                <a:latin typeface="Calibri"/>
                <a:ea typeface="+mn-ea"/>
                <a:cs typeface="Calibri"/>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sz="2400" b="0" i="0" u="none" strike="noStrike" kern="1200" cap="none" spc="0" normalizeH="0" baseline="0" noProof="0" dirty="0">
              <a:ln>
                <a:noFill/>
              </a:ln>
              <a:solidFill>
                <a:srgbClr val="FBBA03"/>
              </a:solidFill>
              <a:effectLst/>
              <a:uLnTx/>
              <a:uFillTx/>
              <a:latin typeface="Calibri"/>
              <a:ea typeface="+mn-ea"/>
              <a:cs typeface="Calibri"/>
            </a:endParaRPr>
          </a:p>
        </p:txBody>
      </p:sp>
    </p:spTree>
    <p:extLst>
      <p:ext uri="{BB962C8B-B14F-4D97-AF65-F5344CB8AC3E}">
        <p14:creationId xmlns:p14="http://schemas.microsoft.com/office/powerpoint/2010/main" val="2864011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CS252 </a:t>
            </a:r>
            <a:r>
              <a:rPr lang="en-US" dirty="0" err="1"/>
              <a:t>Administrivia</a:t>
            </a:r>
            <a:endParaRPr lang="en-US" dirty="0"/>
          </a:p>
        </p:txBody>
      </p:sp>
      <p:sp>
        <p:nvSpPr>
          <p:cNvPr id="6" name="Content Placeholder 5"/>
          <p:cNvSpPr>
            <a:spLocks noGrp="1"/>
          </p:cNvSpPr>
          <p:nvPr>
            <p:ph idx="1"/>
          </p:nvPr>
        </p:nvSpPr>
        <p:spPr>
          <a:xfrm>
            <a:off x="698500" y="1066800"/>
            <a:ext cx="7912100" cy="5054600"/>
          </a:xfrm>
        </p:spPr>
        <p:txBody>
          <a:bodyPr/>
          <a:lstStyle/>
          <a:p>
            <a:r>
              <a:rPr lang="en-US" dirty="0"/>
              <a:t>This week’s readings Cray-1 and VLIW machines</a:t>
            </a:r>
          </a:p>
          <a:p>
            <a:r>
              <a:rPr lang="en-US" dirty="0"/>
              <a:t>Thursday April 15</a:t>
            </a:r>
            <a:r>
              <a:rPr lang="en-US" baseline="30000" dirty="0"/>
              <a:t>th</a:t>
            </a:r>
            <a:r>
              <a:rPr lang="en-US" dirty="0"/>
              <a:t> Project Checkpoint</a:t>
            </a:r>
          </a:p>
          <a:p>
            <a:pPr lvl="1"/>
            <a:r>
              <a:rPr lang="en-US" dirty="0"/>
              <a:t>Schedule 10-minute individual group zoom calls during discussion period</a:t>
            </a:r>
          </a:p>
          <a:p>
            <a:pPr lvl="1"/>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A8C89C21-81C6-1849-AF7F-456E69B3BB35}" type="slidenum">
              <a:rPr kumimoji="0" lang="en-US" sz="2400" b="1" i="0" u="none" strike="noStrike" kern="1200" cap="none" spc="0" normalizeH="0" baseline="0" noProof="0" smtClean="0">
                <a:ln>
                  <a:noFill/>
                </a:ln>
                <a:solidFill>
                  <a:srgbClr val="000000"/>
                </a:solidFill>
                <a:effectLst/>
                <a:uLnTx/>
                <a:uFillTx/>
                <a:latin typeface="Calibri"/>
                <a:ea typeface="+mn-ea"/>
                <a:cs typeface="Calibri"/>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sz="2400" b="0" i="0" u="none" strike="noStrike" kern="1200" cap="none" spc="0" normalizeH="0" baseline="0" noProof="0">
              <a:ln>
                <a:noFill/>
              </a:ln>
              <a:solidFill>
                <a:srgbClr val="FBBA03"/>
              </a:solidFill>
              <a:effectLst/>
              <a:uLnTx/>
              <a:uFillTx/>
              <a:latin typeface="Calibri"/>
              <a:ea typeface="+mn-ea"/>
              <a:cs typeface="Calibri"/>
            </a:endParaRPr>
          </a:p>
        </p:txBody>
      </p:sp>
    </p:spTree>
    <p:extLst>
      <p:ext uri="{BB962C8B-B14F-4D97-AF65-F5344CB8AC3E}">
        <p14:creationId xmlns:p14="http://schemas.microsoft.com/office/powerpoint/2010/main" val="4270739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of Memory Consistency Models</a:t>
            </a:r>
          </a:p>
        </p:txBody>
      </p:sp>
      <p:sp>
        <p:nvSpPr>
          <p:cNvPr id="3" name="Content Placeholder 2"/>
          <p:cNvSpPr>
            <a:spLocks noGrp="1"/>
          </p:cNvSpPr>
          <p:nvPr>
            <p:ph idx="1"/>
          </p:nvPr>
        </p:nvSpPr>
        <p:spPr>
          <a:xfrm>
            <a:off x="457200" y="1066800"/>
            <a:ext cx="8153400" cy="5054600"/>
          </a:xfrm>
        </p:spPr>
        <p:txBody>
          <a:bodyPr/>
          <a:lstStyle/>
          <a:p>
            <a:pPr>
              <a:spcBef>
                <a:spcPts val="264"/>
              </a:spcBef>
            </a:pPr>
            <a:r>
              <a:rPr lang="en-US" dirty="0"/>
              <a:t>SC “Sequential Consistency”</a:t>
            </a:r>
          </a:p>
          <a:p>
            <a:pPr lvl="1">
              <a:spcBef>
                <a:spcPts val="264"/>
              </a:spcBef>
            </a:pPr>
            <a:r>
              <a:rPr lang="en-US" dirty="0"/>
              <a:t>MIPS R10K</a:t>
            </a:r>
          </a:p>
          <a:p>
            <a:pPr>
              <a:spcBef>
                <a:spcPts val="264"/>
              </a:spcBef>
            </a:pPr>
            <a:r>
              <a:rPr lang="en-US" dirty="0"/>
              <a:t>TSO “Total Store Order”</a:t>
            </a:r>
          </a:p>
          <a:p>
            <a:pPr lvl="1">
              <a:spcBef>
                <a:spcPts val="264"/>
              </a:spcBef>
            </a:pPr>
            <a:r>
              <a:rPr lang="en-US" i="1" dirty="0"/>
              <a:t>processor can see its own writes before others do (store buffer)</a:t>
            </a:r>
          </a:p>
          <a:p>
            <a:pPr lvl="1">
              <a:spcBef>
                <a:spcPts val="264"/>
              </a:spcBef>
            </a:pPr>
            <a:r>
              <a:rPr lang="en-US" dirty="0"/>
              <a:t>IBM-370 TSO, x86 TSO, SPARC TSO (default), RISC-V RVTSO (optional)</a:t>
            </a:r>
          </a:p>
          <a:p>
            <a:pPr>
              <a:spcBef>
                <a:spcPts val="264"/>
              </a:spcBef>
            </a:pPr>
            <a:r>
              <a:rPr lang="en-US" dirty="0"/>
              <a:t>Weak, multi-copy-atomic memory models</a:t>
            </a:r>
          </a:p>
          <a:p>
            <a:pPr lvl="1">
              <a:spcBef>
                <a:spcPts val="264"/>
              </a:spcBef>
            </a:pPr>
            <a:r>
              <a:rPr lang="en-US" i="1" dirty="0"/>
              <a:t>all processors see writes by another processor in same order</a:t>
            </a:r>
          </a:p>
          <a:p>
            <a:pPr lvl="1">
              <a:spcBef>
                <a:spcPts val="264"/>
              </a:spcBef>
            </a:pPr>
            <a:r>
              <a:rPr lang="en-US" dirty="0"/>
              <a:t>Revised ARM v8 memory model</a:t>
            </a:r>
          </a:p>
          <a:p>
            <a:pPr lvl="1">
              <a:spcBef>
                <a:spcPts val="264"/>
              </a:spcBef>
            </a:pPr>
            <a:r>
              <a:rPr lang="en-US" dirty="0"/>
              <a:t>RISC-V RVWMO, baseline weak memory model for RISC-V</a:t>
            </a:r>
          </a:p>
          <a:p>
            <a:pPr>
              <a:spcBef>
                <a:spcPts val="264"/>
              </a:spcBef>
            </a:pPr>
            <a:r>
              <a:rPr lang="en-US" dirty="0"/>
              <a:t>Weak, non-multi-copy-atomic memory models</a:t>
            </a:r>
          </a:p>
          <a:p>
            <a:pPr lvl="1">
              <a:spcBef>
                <a:spcPts val="264"/>
              </a:spcBef>
            </a:pPr>
            <a:r>
              <a:rPr lang="en-US" i="1" dirty="0"/>
              <a:t>processors can see another’s writes in different orders</a:t>
            </a:r>
          </a:p>
          <a:p>
            <a:pPr lvl="1">
              <a:spcBef>
                <a:spcPts val="264"/>
              </a:spcBef>
            </a:pPr>
            <a:r>
              <a:rPr lang="en-US" dirty="0"/>
              <a:t>ARM v7, original ARM v8</a:t>
            </a:r>
          </a:p>
          <a:p>
            <a:pPr lvl="1">
              <a:spcBef>
                <a:spcPts val="264"/>
              </a:spcBef>
            </a:pPr>
            <a:r>
              <a:rPr lang="en-US" dirty="0"/>
              <a:t>IBM POWER</a:t>
            </a:r>
          </a:p>
          <a:p>
            <a:pPr lvl="1">
              <a:spcBef>
                <a:spcPts val="264"/>
              </a:spcBef>
            </a:pPr>
            <a:r>
              <a:rPr lang="en-US" dirty="0"/>
              <a:t>Digital Alpha (extremely weak MCM)</a:t>
            </a:r>
          </a:p>
          <a:p>
            <a:pPr lvl="1">
              <a:spcBef>
                <a:spcPts val="264"/>
              </a:spcBef>
            </a:pPr>
            <a:r>
              <a:rPr lang="en-US" dirty="0"/>
              <a:t>Recent consensus is that these appear to be too weak for general-purpose processors</a:t>
            </a:r>
          </a:p>
          <a:p>
            <a:pPr>
              <a:spcBef>
                <a:spcPts val="264"/>
              </a:spcBef>
            </a:pPr>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16</a:t>
            </a:fld>
            <a:endParaRPr lang="en-US" b="0">
              <a:solidFill>
                <a:srgbClr val="FBBA03"/>
              </a:solidFill>
            </a:endParaRPr>
          </a:p>
        </p:txBody>
      </p:sp>
    </p:spTree>
    <p:extLst>
      <p:ext uri="{BB962C8B-B14F-4D97-AF65-F5344CB8AC3E}">
        <p14:creationId xmlns:p14="http://schemas.microsoft.com/office/powerpoint/2010/main" val="1481386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Multi-Copy Atomic models</a:t>
            </a:r>
          </a:p>
        </p:txBody>
      </p:sp>
      <p:sp>
        <p:nvSpPr>
          <p:cNvPr id="24" name="Content Placeholder 23"/>
          <p:cNvSpPr>
            <a:spLocks noGrp="1"/>
          </p:cNvSpPr>
          <p:nvPr>
            <p:ph idx="1"/>
          </p:nvPr>
        </p:nvSpPr>
        <p:spPr>
          <a:xfrm>
            <a:off x="457200" y="3886200"/>
            <a:ext cx="8229600" cy="2235200"/>
          </a:xfrm>
        </p:spPr>
        <p:txBody>
          <a:bodyPr/>
          <a:lstStyle/>
          <a:p>
            <a:r>
              <a:rPr lang="en-US" dirty="0"/>
              <a:t>Each hardware thread must view its own memory operations in program order, but can buffer these locally and reorder accesses around the buffer</a:t>
            </a:r>
          </a:p>
          <a:p>
            <a:r>
              <a:rPr lang="en-US" dirty="0"/>
              <a:t>But once a local store is made visible to one other hardware thread in system, all other hardware threads must also be able to observe it (this is what is meant by “atomic”)</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17</a:t>
            </a:fld>
            <a:endParaRPr lang="en-US" b="0">
              <a:solidFill>
                <a:srgbClr val="FBBA03"/>
              </a:solidFill>
            </a:endParaRPr>
          </a:p>
        </p:txBody>
      </p:sp>
      <p:sp>
        <p:nvSpPr>
          <p:cNvPr id="5" name="Rectangle 4"/>
          <p:cNvSpPr/>
          <p:nvPr/>
        </p:nvSpPr>
        <p:spPr>
          <a:xfrm>
            <a:off x="1295400" y="1219200"/>
            <a:ext cx="914400" cy="7620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CPU</a:t>
            </a:r>
          </a:p>
        </p:txBody>
      </p:sp>
      <p:sp>
        <p:nvSpPr>
          <p:cNvPr id="6" name="Rectangle 5"/>
          <p:cNvSpPr/>
          <p:nvPr/>
        </p:nvSpPr>
        <p:spPr>
          <a:xfrm>
            <a:off x="1295400" y="2362200"/>
            <a:ext cx="914400" cy="3810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Buffer</a:t>
            </a:r>
          </a:p>
        </p:txBody>
      </p:sp>
      <p:cxnSp>
        <p:nvCxnSpPr>
          <p:cNvPr id="8" name="Straight Arrow Connector 7"/>
          <p:cNvCxnSpPr>
            <a:stCxn id="5" idx="2"/>
            <a:endCxn id="6" idx="0"/>
          </p:cNvCxnSpPr>
          <p:nvPr/>
        </p:nvCxnSpPr>
        <p:spPr bwMode="auto">
          <a:xfrm>
            <a:off x="1752600" y="1981200"/>
            <a:ext cx="0" cy="381000"/>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10" name="Rectangle 9"/>
          <p:cNvSpPr/>
          <p:nvPr/>
        </p:nvSpPr>
        <p:spPr>
          <a:xfrm>
            <a:off x="1066800" y="3124200"/>
            <a:ext cx="3048000" cy="5334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Shared</a:t>
            </a:r>
            <a:r>
              <a:rPr kumimoji="0" lang="en-US" sz="1600" b="0" i="0" u="none" strike="noStrike" cap="none" normalizeH="0" dirty="0">
                <a:ln>
                  <a:noFill/>
                </a:ln>
                <a:solidFill>
                  <a:schemeClr val="tx1"/>
                </a:solidFill>
                <a:effectLst/>
                <a:latin typeface="Arial" charset="0"/>
              </a:rPr>
              <a:t> Memory</a:t>
            </a:r>
            <a:endParaRPr kumimoji="0" lang="en-US" sz="1600" b="0" i="0" u="none" strike="noStrike" cap="none" normalizeH="0" baseline="0" dirty="0">
              <a:ln>
                <a:noFill/>
              </a:ln>
              <a:solidFill>
                <a:schemeClr val="tx1"/>
              </a:solidFill>
              <a:effectLst/>
              <a:latin typeface="Arial" charset="0"/>
            </a:endParaRPr>
          </a:p>
        </p:txBody>
      </p:sp>
      <p:cxnSp>
        <p:nvCxnSpPr>
          <p:cNvPr id="19" name="Straight Arrow Connector 18"/>
          <p:cNvCxnSpPr/>
          <p:nvPr/>
        </p:nvCxnSpPr>
        <p:spPr bwMode="auto">
          <a:xfrm>
            <a:off x="1752600" y="2743200"/>
            <a:ext cx="0" cy="381000"/>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20" name="Rectangle 19"/>
          <p:cNvSpPr/>
          <p:nvPr/>
        </p:nvSpPr>
        <p:spPr>
          <a:xfrm>
            <a:off x="2895600" y="1219200"/>
            <a:ext cx="914400" cy="7620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CPU</a:t>
            </a:r>
          </a:p>
        </p:txBody>
      </p:sp>
      <p:sp>
        <p:nvSpPr>
          <p:cNvPr id="21" name="Rectangle 20"/>
          <p:cNvSpPr/>
          <p:nvPr/>
        </p:nvSpPr>
        <p:spPr>
          <a:xfrm>
            <a:off x="2895600" y="2362200"/>
            <a:ext cx="914400" cy="3810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Buffer</a:t>
            </a:r>
          </a:p>
        </p:txBody>
      </p:sp>
      <p:cxnSp>
        <p:nvCxnSpPr>
          <p:cNvPr id="22" name="Straight Arrow Connector 21"/>
          <p:cNvCxnSpPr>
            <a:stCxn id="20" idx="2"/>
            <a:endCxn id="21" idx="0"/>
          </p:cNvCxnSpPr>
          <p:nvPr/>
        </p:nvCxnSpPr>
        <p:spPr bwMode="auto">
          <a:xfrm>
            <a:off x="3352800" y="1981200"/>
            <a:ext cx="0" cy="381000"/>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3352800" y="2743200"/>
            <a:ext cx="0" cy="381000"/>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9" name="Straight Connector 8"/>
          <p:cNvCxnSpPr/>
          <p:nvPr/>
        </p:nvCxnSpPr>
        <p:spPr bwMode="auto">
          <a:xfrm>
            <a:off x="762000" y="2895600"/>
            <a:ext cx="3733800" cy="0"/>
          </a:xfrm>
          <a:prstGeom prst="line">
            <a:avLst/>
          </a:prstGeom>
          <a:solidFill>
            <a:schemeClr val="bg1"/>
          </a:solidFill>
          <a:ln w="57150" cap="flat" cmpd="sng" algn="ctr">
            <a:solidFill>
              <a:schemeClr val="tx1"/>
            </a:solidFill>
            <a:prstDash val="sysDash"/>
            <a:round/>
            <a:headEnd type="none" w="med" len="med"/>
            <a:tailEnd type="none" w="med" len="med"/>
          </a:ln>
          <a:effectLst/>
        </p:spPr>
      </p:cxnSp>
      <p:sp>
        <p:nvSpPr>
          <p:cNvPr id="13" name="TextBox 12"/>
          <p:cNvSpPr txBox="1"/>
          <p:nvPr/>
        </p:nvSpPr>
        <p:spPr>
          <a:xfrm>
            <a:off x="4648200" y="2667000"/>
            <a:ext cx="3082895" cy="461665"/>
          </a:xfrm>
          <a:prstGeom prst="rect">
            <a:avLst/>
          </a:prstGeom>
          <a:noFill/>
        </p:spPr>
        <p:txBody>
          <a:bodyPr wrap="none" rtlCol="0">
            <a:spAutoFit/>
          </a:bodyPr>
          <a:lstStyle/>
          <a:p>
            <a:r>
              <a:rPr lang="en-US" sz="2400" dirty="0">
                <a:solidFill>
                  <a:srgbClr val="000000"/>
                </a:solidFill>
                <a:latin typeface="Calibri"/>
                <a:cs typeface="Calibri"/>
              </a:rPr>
              <a:t>Point of global visibility</a:t>
            </a:r>
          </a:p>
        </p:txBody>
      </p:sp>
    </p:spTree>
    <p:extLst>
      <p:ext uri="{BB962C8B-B14F-4D97-AF65-F5344CB8AC3E}">
        <p14:creationId xmlns:p14="http://schemas.microsoft.com/office/powerpoint/2010/main" val="2498892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Hierarchical Shared Buffering</a:t>
            </a:r>
          </a:p>
        </p:txBody>
      </p:sp>
      <p:sp>
        <p:nvSpPr>
          <p:cNvPr id="24" name="Content Placeholder 23"/>
          <p:cNvSpPr>
            <a:spLocks noGrp="1"/>
          </p:cNvSpPr>
          <p:nvPr>
            <p:ph idx="1"/>
          </p:nvPr>
        </p:nvSpPr>
        <p:spPr>
          <a:xfrm>
            <a:off x="457200" y="3886200"/>
            <a:ext cx="8229600" cy="2235200"/>
          </a:xfrm>
        </p:spPr>
        <p:txBody>
          <a:bodyPr/>
          <a:lstStyle/>
          <a:p>
            <a:r>
              <a:rPr lang="en-US" dirty="0"/>
              <a:t>Common in large systems to have shared intermediate buffers on path between CPUs and global memory</a:t>
            </a:r>
          </a:p>
          <a:p>
            <a:r>
              <a:rPr lang="en-US" dirty="0"/>
              <a:t>Potential optimization is to allow some CPUs see some writes by a CPU before other CPUs</a:t>
            </a:r>
          </a:p>
          <a:p>
            <a:r>
              <a:rPr lang="en-US" dirty="0"/>
              <a:t>Shared memory stores are not seen to happen atomically by other threads (non multi-copy atomic)</a:t>
            </a:r>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18</a:t>
            </a:fld>
            <a:endParaRPr lang="en-US" b="0">
              <a:solidFill>
                <a:srgbClr val="FBBA03"/>
              </a:solidFill>
            </a:endParaRPr>
          </a:p>
        </p:txBody>
      </p:sp>
      <p:sp>
        <p:nvSpPr>
          <p:cNvPr id="5" name="Rectangle 4"/>
          <p:cNvSpPr/>
          <p:nvPr/>
        </p:nvSpPr>
        <p:spPr>
          <a:xfrm>
            <a:off x="2057400" y="1066800"/>
            <a:ext cx="914400" cy="7620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CPU</a:t>
            </a:r>
          </a:p>
        </p:txBody>
      </p:sp>
      <p:sp>
        <p:nvSpPr>
          <p:cNvPr id="6" name="Rectangle 5"/>
          <p:cNvSpPr/>
          <p:nvPr/>
        </p:nvSpPr>
        <p:spPr>
          <a:xfrm>
            <a:off x="2667000" y="2209800"/>
            <a:ext cx="1143000" cy="3810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fontScale="77500" lnSpcReduction="20000"/>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Intermediate Buffer</a:t>
            </a:r>
          </a:p>
        </p:txBody>
      </p:sp>
      <p:cxnSp>
        <p:nvCxnSpPr>
          <p:cNvPr id="8" name="Straight Arrow Connector 7"/>
          <p:cNvCxnSpPr>
            <a:stCxn id="5" idx="2"/>
          </p:cNvCxnSpPr>
          <p:nvPr/>
        </p:nvCxnSpPr>
        <p:spPr bwMode="auto">
          <a:xfrm>
            <a:off x="2514600" y="1828800"/>
            <a:ext cx="609600" cy="381000"/>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10" name="Rectangle 9"/>
          <p:cNvSpPr/>
          <p:nvPr/>
        </p:nvSpPr>
        <p:spPr>
          <a:xfrm>
            <a:off x="2209800" y="2971800"/>
            <a:ext cx="4038600" cy="5334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Shared</a:t>
            </a:r>
            <a:r>
              <a:rPr kumimoji="0" lang="en-US" sz="1600" b="0" i="0" u="none" strike="noStrike" cap="none" normalizeH="0" dirty="0">
                <a:ln>
                  <a:noFill/>
                </a:ln>
                <a:solidFill>
                  <a:schemeClr val="tx1"/>
                </a:solidFill>
                <a:effectLst/>
                <a:latin typeface="Arial" charset="0"/>
              </a:rPr>
              <a:t> Memory</a:t>
            </a:r>
            <a:endParaRPr kumimoji="0" lang="en-US" sz="1600" b="0" i="0" u="none" strike="noStrike" cap="none" normalizeH="0" baseline="0" dirty="0">
              <a:ln>
                <a:noFill/>
              </a:ln>
              <a:solidFill>
                <a:schemeClr val="tx1"/>
              </a:solidFill>
              <a:effectLst/>
              <a:latin typeface="Arial" charset="0"/>
            </a:endParaRPr>
          </a:p>
        </p:txBody>
      </p:sp>
      <p:cxnSp>
        <p:nvCxnSpPr>
          <p:cNvPr id="19" name="Straight Arrow Connector 18"/>
          <p:cNvCxnSpPr/>
          <p:nvPr/>
        </p:nvCxnSpPr>
        <p:spPr bwMode="auto">
          <a:xfrm>
            <a:off x="3276600" y="2590800"/>
            <a:ext cx="0" cy="381000"/>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20" name="Rectangle 19"/>
          <p:cNvSpPr/>
          <p:nvPr/>
        </p:nvSpPr>
        <p:spPr>
          <a:xfrm>
            <a:off x="3352800" y="1066800"/>
            <a:ext cx="914400" cy="7620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CPU</a:t>
            </a:r>
          </a:p>
        </p:txBody>
      </p:sp>
      <p:cxnSp>
        <p:nvCxnSpPr>
          <p:cNvPr id="22" name="Straight Arrow Connector 21"/>
          <p:cNvCxnSpPr>
            <a:stCxn id="20" idx="2"/>
          </p:cNvCxnSpPr>
          <p:nvPr/>
        </p:nvCxnSpPr>
        <p:spPr bwMode="auto">
          <a:xfrm flipH="1">
            <a:off x="3429000" y="1828800"/>
            <a:ext cx="381000" cy="381000"/>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25" name="Rectangle 24"/>
          <p:cNvSpPr/>
          <p:nvPr/>
        </p:nvSpPr>
        <p:spPr>
          <a:xfrm>
            <a:off x="4419600" y="1066800"/>
            <a:ext cx="914400" cy="7620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CPU</a:t>
            </a:r>
          </a:p>
        </p:txBody>
      </p:sp>
      <p:sp>
        <p:nvSpPr>
          <p:cNvPr id="26" name="Rectangle 25"/>
          <p:cNvSpPr/>
          <p:nvPr/>
        </p:nvSpPr>
        <p:spPr>
          <a:xfrm>
            <a:off x="5029200" y="2209800"/>
            <a:ext cx="1143000" cy="3810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fontScale="77500" lnSpcReduction="20000"/>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Intermediate Buffer</a:t>
            </a:r>
          </a:p>
        </p:txBody>
      </p:sp>
      <p:cxnSp>
        <p:nvCxnSpPr>
          <p:cNvPr id="27" name="Straight Arrow Connector 26"/>
          <p:cNvCxnSpPr>
            <a:stCxn id="25" idx="2"/>
          </p:cNvCxnSpPr>
          <p:nvPr/>
        </p:nvCxnSpPr>
        <p:spPr bwMode="auto">
          <a:xfrm>
            <a:off x="4876800" y="1828800"/>
            <a:ext cx="609600" cy="381000"/>
          </a:xfrm>
          <a:prstGeom prst="straightConnector1">
            <a:avLst/>
          </a:prstGeom>
          <a:solidFill>
            <a:schemeClr val="bg1"/>
          </a:solidFill>
          <a:ln w="12700"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a:off x="5638800" y="2590800"/>
            <a:ext cx="0" cy="381000"/>
          </a:xfrm>
          <a:prstGeom prst="straightConnector1">
            <a:avLst/>
          </a:prstGeom>
          <a:solidFill>
            <a:schemeClr val="bg1"/>
          </a:solidFill>
          <a:ln w="12700" cap="flat" cmpd="sng" algn="ctr">
            <a:solidFill>
              <a:schemeClr val="tx1"/>
            </a:solidFill>
            <a:prstDash val="solid"/>
            <a:round/>
            <a:headEnd type="none" w="med" len="med"/>
            <a:tailEnd type="arrow"/>
          </a:ln>
          <a:effectLst/>
        </p:spPr>
      </p:cxnSp>
      <p:sp>
        <p:nvSpPr>
          <p:cNvPr id="29" name="Rectangle 28"/>
          <p:cNvSpPr/>
          <p:nvPr/>
        </p:nvSpPr>
        <p:spPr>
          <a:xfrm>
            <a:off x="5715000" y="1066800"/>
            <a:ext cx="914400" cy="762000"/>
          </a:xfrm>
          <a:prstGeom prst="rect">
            <a:avLst/>
          </a:prstGeom>
          <a:solidFill>
            <a:schemeClr val="bg1"/>
          </a:solidFill>
          <a:ln w="19050" cmpd="sng">
            <a:solidFill>
              <a:schemeClr val="tx1"/>
            </a:solidFill>
          </a:ln>
        </p:spPr>
        <p:txBody>
          <a:bodyPr vert="horz" wrap="square" lIns="91440" tIns="45720" rIns="91440" bIns="0" numCol="1" rtlCol="0" anchor="ctr" anchorCtr="0" compatLnSpc="1">
            <a:prstTxWarp prst="textNoShape">
              <a:avLst/>
            </a:prstTxWarp>
            <a:normAutofit/>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CPU</a:t>
            </a:r>
          </a:p>
        </p:txBody>
      </p:sp>
      <p:cxnSp>
        <p:nvCxnSpPr>
          <p:cNvPr id="30" name="Straight Arrow Connector 29"/>
          <p:cNvCxnSpPr>
            <a:stCxn id="29" idx="2"/>
          </p:cNvCxnSpPr>
          <p:nvPr/>
        </p:nvCxnSpPr>
        <p:spPr bwMode="auto">
          <a:xfrm flipH="1">
            <a:off x="5791200" y="1828800"/>
            <a:ext cx="381000" cy="381000"/>
          </a:xfrm>
          <a:prstGeom prst="straightConnector1">
            <a:avLst/>
          </a:prstGeom>
          <a:solidFill>
            <a:schemeClr val="bg1"/>
          </a:solidFill>
          <a:ln w="127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994359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Non-Multi-Copy Atomic</a:t>
            </a:r>
          </a:p>
        </p:txBody>
      </p:sp>
      <p:sp>
        <p:nvSpPr>
          <p:cNvPr id="13" name="Content Placeholder 12"/>
          <p:cNvSpPr>
            <a:spLocks noGrp="1"/>
          </p:cNvSpPr>
          <p:nvPr>
            <p:ph idx="1"/>
          </p:nvPr>
        </p:nvSpPr>
        <p:spPr>
          <a:xfrm>
            <a:off x="698500" y="4038600"/>
            <a:ext cx="7683500" cy="2209800"/>
          </a:xfrm>
        </p:spPr>
        <p:txBody>
          <a:bodyPr/>
          <a:lstStyle/>
          <a:p>
            <a:r>
              <a:rPr lang="en-US" dirty="0">
                <a:solidFill>
                  <a:srgbClr val="000000"/>
                </a:solidFill>
              </a:rPr>
              <a:t>In general, Non-MCA is very difficult to reason about</a:t>
            </a:r>
          </a:p>
          <a:p>
            <a:r>
              <a:rPr lang="en-US" dirty="0">
                <a:solidFill>
                  <a:srgbClr val="000000"/>
                </a:solidFill>
              </a:rPr>
              <a:t>Software in one thread cannot assume all data it sees is visible to other threads, so how to share data structures?</a:t>
            </a:r>
          </a:p>
          <a:p>
            <a:r>
              <a:rPr lang="en-US" dirty="0">
                <a:solidFill>
                  <a:srgbClr val="000000"/>
                </a:solidFill>
              </a:rPr>
              <a:t>Adding local fences to require ordering of each thread’s accesses is insufficient </a:t>
            </a:r>
            <a:r>
              <a:rPr lang="mr-IN" dirty="0">
                <a:solidFill>
                  <a:srgbClr val="000000"/>
                </a:solidFill>
              </a:rPr>
              <a:t>–</a:t>
            </a:r>
            <a:r>
              <a:rPr lang="en-US" dirty="0">
                <a:solidFill>
                  <a:srgbClr val="000000"/>
                </a:solidFill>
              </a:rPr>
              <a:t> need a more global memory barrier to ensure all writes are made visible</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19</a:t>
            </a:fld>
            <a:endParaRPr lang="en-US" b="0">
              <a:solidFill>
                <a:srgbClr val="FBBA03"/>
              </a:solidFill>
            </a:endParaRPr>
          </a:p>
        </p:txBody>
      </p:sp>
      <p:sp>
        <p:nvSpPr>
          <p:cNvPr id="5" name="TextBox 4"/>
          <p:cNvSpPr txBox="1"/>
          <p:nvPr/>
        </p:nvSpPr>
        <p:spPr>
          <a:xfrm>
            <a:off x="2286000" y="1295400"/>
            <a:ext cx="3352800" cy="338554"/>
          </a:xfrm>
          <a:prstGeom prst="rect">
            <a:avLst/>
          </a:prstGeom>
          <a:noFill/>
        </p:spPr>
        <p:txBody>
          <a:bodyPr wrap="square" rtlCol="0">
            <a:spAutoFit/>
          </a:bodyPr>
          <a:lstStyle/>
          <a:p>
            <a:r>
              <a:rPr lang="en-US" b="1" dirty="0">
                <a:solidFill>
                  <a:srgbClr val="000000"/>
                </a:solidFill>
                <a:latin typeface="Courier New"/>
                <a:cs typeface="Courier New"/>
              </a:rPr>
              <a:t>Initially M[X] = M[Y] = 0</a:t>
            </a:r>
          </a:p>
        </p:txBody>
      </p:sp>
      <p:sp>
        <p:nvSpPr>
          <p:cNvPr id="6" name="TextBox 5"/>
          <p:cNvSpPr txBox="1"/>
          <p:nvPr/>
        </p:nvSpPr>
        <p:spPr>
          <a:xfrm>
            <a:off x="1066800" y="1828800"/>
            <a:ext cx="1981200" cy="830997"/>
          </a:xfrm>
          <a:prstGeom prst="rect">
            <a:avLst/>
          </a:prstGeom>
          <a:noFill/>
        </p:spPr>
        <p:txBody>
          <a:bodyPr wrap="square" rtlCol="0">
            <a:spAutoFit/>
          </a:bodyPr>
          <a:lstStyle/>
          <a:p>
            <a:pPr>
              <a:spcBef>
                <a:spcPts val="0"/>
              </a:spcBef>
            </a:pPr>
            <a:r>
              <a:rPr lang="en-US" b="1" dirty="0">
                <a:solidFill>
                  <a:srgbClr val="000000"/>
                </a:solidFill>
                <a:latin typeface="Courier New"/>
                <a:cs typeface="Courier New"/>
              </a:rPr>
              <a:t>P1:</a:t>
            </a:r>
          </a:p>
          <a:p>
            <a:pPr>
              <a:spcBef>
                <a:spcPts val="0"/>
              </a:spcBef>
            </a:pPr>
            <a:r>
              <a:rPr lang="en-US" b="1" dirty="0">
                <a:solidFill>
                  <a:srgbClr val="000000"/>
                </a:solidFill>
                <a:latin typeface="Courier New"/>
                <a:cs typeface="Courier New"/>
              </a:rPr>
              <a:t>li x1, 1</a:t>
            </a:r>
          </a:p>
          <a:p>
            <a:pPr>
              <a:spcBef>
                <a:spcPts val="0"/>
              </a:spcBef>
            </a:pPr>
            <a:r>
              <a:rPr lang="en-US" b="1" dirty="0" err="1">
                <a:solidFill>
                  <a:srgbClr val="000000"/>
                </a:solidFill>
                <a:latin typeface="Courier New"/>
                <a:cs typeface="Courier New"/>
              </a:rPr>
              <a:t>sw</a:t>
            </a:r>
            <a:r>
              <a:rPr lang="en-US" b="1" dirty="0">
                <a:solidFill>
                  <a:srgbClr val="000000"/>
                </a:solidFill>
                <a:latin typeface="Courier New"/>
                <a:cs typeface="Courier New"/>
              </a:rPr>
              <a:t> x1, X</a:t>
            </a:r>
          </a:p>
        </p:txBody>
      </p:sp>
      <p:sp>
        <p:nvSpPr>
          <p:cNvPr id="7" name="TextBox 6"/>
          <p:cNvSpPr txBox="1"/>
          <p:nvPr/>
        </p:nvSpPr>
        <p:spPr>
          <a:xfrm>
            <a:off x="2819400" y="1828800"/>
            <a:ext cx="1676400" cy="830997"/>
          </a:xfrm>
          <a:prstGeom prst="rect">
            <a:avLst/>
          </a:prstGeom>
          <a:noFill/>
        </p:spPr>
        <p:txBody>
          <a:bodyPr wrap="square" rtlCol="0">
            <a:spAutoFit/>
          </a:bodyPr>
          <a:lstStyle/>
          <a:p>
            <a:pPr>
              <a:spcBef>
                <a:spcPts val="0"/>
              </a:spcBef>
            </a:pPr>
            <a:r>
              <a:rPr lang="en-US" b="1" dirty="0">
                <a:solidFill>
                  <a:srgbClr val="000000"/>
                </a:solidFill>
                <a:latin typeface="Courier New"/>
                <a:cs typeface="Courier New"/>
              </a:rPr>
              <a:t>P2:</a:t>
            </a:r>
          </a:p>
          <a:p>
            <a:pPr>
              <a:spcBef>
                <a:spcPts val="0"/>
              </a:spcBef>
            </a:pPr>
            <a:r>
              <a:rPr lang="en-US" b="1" dirty="0" err="1">
                <a:solidFill>
                  <a:srgbClr val="000000"/>
                </a:solidFill>
                <a:latin typeface="Courier New"/>
                <a:cs typeface="Courier New"/>
              </a:rPr>
              <a:t>lw</a:t>
            </a:r>
            <a:r>
              <a:rPr lang="en-US" b="1" dirty="0">
                <a:solidFill>
                  <a:srgbClr val="000000"/>
                </a:solidFill>
                <a:latin typeface="Courier New"/>
                <a:cs typeface="Courier New"/>
              </a:rPr>
              <a:t> x1, X</a:t>
            </a:r>
          </a:p>
          <a:p>
            <a:pPr>
              <a:spcBef>
                <a:spcPts val="0"/>
              </a:spcBef>
            </a:pPr>
            <a:r>
              <a:rPr lang="en-US" b="1" dirty="0" err="1">
                <a:solidFill>
                  <a:srgbClr val="000000"/>
                </a:solidFill>
                <a:latin typeface="Courier New"/>
                <a:cs typeface="Courier New"/>
              </a:rPr>
              <a:t>sw</a:t>
            </a:r>
            <a:r>
              <a:rPr lang="en-US" b="1" dirty="0">
                <a:solidFill>
                  <a:srgbClr val="000000"/>
                </a:solidFill>
                <a:latin typeface="Courier New"/>
                <a:cs typeface="Courier New"/>
              </a:rPr>
              <a:t> x1, Y</a:t>
            </a:r>
          </a:p>
        </p:txBody>
      </p:sp>
      <p:sp>
        <p:nvSpPr>
          <p:cNvPr id="11" name="TextBox 10"/>
          <p:cNvSpPr txBox="1"/>
          <p:nvPr/>
        </p:nvSpPr>
        <p:spPr>
          <a:xfrm>
            <a:off x="2133600" y="3200400"/>
            <a:ext cx="3887302" cy="461665"/>
          </a:xfrm>
          <a:prstGeom prst="rect">
            <a:avLst/>
          </a:prstGeom>
          <a:noFill/>
        </p:spPr>
        <p:txBody>
          <a:bodyPr wrap="none" rtlCol="0">
            <a:spAutoFit/>
          </a:bodyPr>
          <a:lstStyle/>
          <a:p>
            <a:r>
              <a:rPr lang="en-US" sz="2400" dirty="0">
                <a:solidFill>
                  <a:srgbClr val="000000"/>
                </a:solidFill>
                <a:latin typeface="Calibri"/>
                <a:cs typeface="Calibri"/>
              </a:rPr>
              <a:t>Can P3.x1 = 1, and P3.x2 = 0 ?</a:t>
            </a:r>
          </a:p>
        </p:txBody>
      </p:sp>
      <p:sp>
        <p:nvSpPr>
          <p:cNvPr id="12" name="TextBox 11"/>
          <p:cNvSpPr txBox="1"/>
          <p:nvPr/>
        </p:nvSpPr>
        <p:spPr>
          <a:xfrm>
            <a:off x="4800600" y="1828800"/>
            <a:ext cx="2895600" cy="1077218"/>
          </a:xfrm>
          <a:prstGeom prst="rect">
            <a:avLst/>
          </a:prstGeom>
          <a:noFill/>
        </p:spPr>
        <p:txBody>
          <a:bodyPr wrap="square" rtlCol="0">
            <a:spAutoFit/>
          </a:bodyPr>
          <a:lstStyle/>
          <a:p>
            <a:pPr>
              <a:spcBef>
                <a:spcPts val="0"/>
              </a:spcBef>
            </a:pPr>
            <a:r>
              <a:rPr lang="en-US" b="1" dirty="0">
                <a:solidFill>
                  <a:srgbClr val="000000"/>
                </a:solidFill>
                <a:latin typeface="Courier New"/>
                <a:cs typeface="Courier New"/>
              </a:rPr>
              <a:t>P3:</a:t>
            </a:r>
          </a:p>
          <a:p>
            <a:pPr>
              <a:spcBef>
                <a:spcPts val="0"/>
              </a:spcBef>
            </a:pPr>
            <a:r>
              <a:rPr lang="en-US" b="1" dirty="0" err="1">
                <a:solidFill>
                  <a:srgbClr val="000000"/>
                </a:solidFill>
                <a:latin typeface="Courier New"/>
                <a:cs typeface="Courier New"/>
              </a:rPr>
              <a:t>lw</a:t>
            </a:r>
            <a:r>
              <a:rPr lang="en-US" b="1" dirty="0">
                <a:solidFill>
                  <a:srgbClr val="000000"/>
                </a:solidFill>
                <a:latin typeface="Courier New"/>
                <a:cs typeface="Courier New"/>
              </a:rPr>
              <a:t> x1, Y</a:t>
            </a:r>
          </a:p>
          <a:p>
            <a:pPr>
              <a:spcBef>
                <a:spcPts val="0"/>
              </a:spcBef>
            </a:pPr>
            <a:r>
              <a:rPr lang="en-US" b="1" dirty="0">
                <a:solidFill>
                  <a:srgbClr val="000000"/>
                </a:solidFill>
                <a:latin typeface="Courier New"/>
                <a:cs typeface="Courier New"/>
              </a:rPr>
              <a:t>fence </a:t>
            </a:r>
            <a:r>
              <a:rPr lang="en-US" b="1" dirty="0" err="1">
                <a:solidFill>
                  <a:srgbClr val="000000"/>
                </a:solidFill>
                <a:latin typeface="Courier New"/>
                <a:cs typeface="Courier New"/>
              </a:rPr>
              <a:t>r,r</a:t>
            </a:r>
            <a:endParaRPr lang="en-US" b="1" dirty="0">
              <a:solidFill>
                <a:srgbClr val="000000"/>
              </a:solidFill>
              <a:latin typeface="Courier New"/>
              <a:cs typeface="Courier New"/>
            </a:endParaRPr>
          </a:p>
          <a:p>
            <a:pPr>
              <a:spcBef>
                <a:spcPts val="0"/>
              </a:spcBef>
            </a:pPr>
            <a:r>
              <a:rPr lang="en-US" b="1" dirty="0" err="1">
                <a:solidFill>
                  <a:srgbClr val="000000"/>
                </a:solidFill>
                <a:latin typeface="Courier New"/>
                <a:cs typeface="Courier New"/>
              </a:rPr>
              <a:t>lw</a:t>
            </a:r>
            <a:r>
              <a:rPr lang="en-US" b="1" dirty="0">
                <a:solidFill>
                  <a:srgbClr val="000000"/>
                </a:solidFill>
                <a:latin typeface="Courier New"/>
                <a:cs typeface="Courier New"/>
              </a:rPr>
              <a:t> x2, X</a:t>
            </a:r>
          </a:p>
        </p:txBody>
      </p:sp>
    </p:spTree>
    <p:extLst>
      <p:ext uri="{BB962C8B-B14F-4D97-AF65-F5344CB8AC3E}">
        <p14:creationId xmlns:p14="http://schemas.microsoft.com/office/powerpoint/2010/main" val="82689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noChangeArrowheads="1"/>
          </p:cNvSpPr>
          <p:nvPr>
            <p:ph type="title"/>
          </p:nvPr>
        </p:nvSpPr>
        <p:spPr/>
        <p:txBody>
          <a:bodyPr/>
          <a:lstStyle/>
          <a:p>
            <a:r>
              <a:rPr lang="en-US" dirty="0"/>
              <a:t>Last Time in Lecture 18</a:t>
            </a:r>
          </a:p>
        </p:txBody>
      </p:sp>
      <p:sp>
        <p:nvSpPr>
          <p:cNvPr id="879619" name="Rectangle 3"/>
          <p:cNvSpPr>
            <a:spLocks noGrp="1" noChangeArrowheads="1"/>
          </p:cNvSpPr>
          <p:nvPr>
            <p:ph idx="1"/>
          </p:nvPr>
        </p:nvSpPr>
        <p:spPr>
          <a:xfrm>
            <a:off x="685800" y="838200"/>
            <a:ext cx="7683500" cy="5054600"/>
          </a:xfrm>
        </p:spPr>
        <p:txBody>
          <a:bodyPr/>
          <a:lstStyle/>
          <a:p>
            <a:r>
              <a:rPr lang="en-US" dirty="0"/>
              <a:t>Cache coherence, making sure every store to memory is eventually visible to any load to same memory address</a:t>
            </a:r>
          </a:p>
          <a:p>
            <a:r>
              <a:rPr lang="en-US" dirty="0"/>
              <a:t>Cache line states: M,S,I or M,E,S,I</a:t>
            </a:r>
          </a:p>
          <a:p>
            <a:r>
              <a:rPr lang="en-US" dirty="0"/>
              <a:t>Cache miss if tag not present, or line has wrong state</a:t>
            </a:r>
          </a:p>
          <a:p>
            <a:pPr lvl="1"/>
            <a:r>
              <a:rPr lang="en-US" dirty="0"/>
              <a:t>Write to a shared line is handled as a miss</a:t>
            </a:r>
          </a:p>
          <a:p>
            <a:r>
              <a:rPr lang="en-US" dirty="0"/>
              <a:t>Snoopy coherence:</a:t>
            </a:r>
          </a:p>
          <a:p>
            <a:pPr lvl="1"/>
            <a:r>
              <a:rPr lang="en-US" dirty="0"/>
              <a:t>Broadcast updates and probe all cache tags on any miss of any processor, used to be bus connection now often broadcast over point-to-point </a:t>
            </a:r>
            <a:r>
              <a:rPr lang="en-US" dirty="0" err="1"/>
              <a:t>iinks</a:t>
            </a:r>
            <a:endParaRPr lang="en-US" dirty="0"/>
          </a:p>
          <a:p>
            <a:pPr lvl="1"/>
            <a:r>
              <a:rPr lang="en-US" dirty="0"/>
              <a:t>Lower latency, but consumes lots of bandwidth on both the communication bus and for probing the cache tags</a:t>
            </a:r>
          </a:p>
          <a:p>
            <a:r>
              <a:rPr lang="en-US" dirty="0"/>
              <a:t>Directory coherence:</a:t>
            </a:r>
          </a:p>
          <a:p>
            <a:pPr lvl="1"/>
            <a:r>
              <a:rPr lang="en-US" dirty="0"/>
              <a:t>Structure keeps track of which caches can have copies of data, and only send messages/probes to those caches</a:t>
            </a:r>
          </a:p>
          <a:p>
            <a:pPr lvl="1"/>
            <a:r>
              <a:rPr lang="en-US" dirty="0"/>
              <a:t>Complicated to get right with all the possible overlapping cache transactions</a:t>
            </a:r>
          </a:p>
          <a:p>
            <a:pPr lvl="1"/>
            <a:endParaRPr lang="en-US" dirty="0"/>
          </a:p>
          <a:p>
            <a:endParaRPr lang="en-US" dirty="0"/>
          </a:p>
          <a:p>
            <a:endParaRPr lang="en-US" dirty="0"/>
          </a:p>
          <a:p>
            <a:endParaRPr lang="en-US" dirty="0"/>
          </a:p>
          <a:p>
            <a:endParaRPr 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C7B2343A-8D84-C940-A55B-E75DDCD6568E}" type="slidenum">
              <a:rPr lang="en-US" smtClean="0"/>
              <a:pPr/>
              <a:t>2</a:t>
            </a:fld>
            <a:endParaRPr lang="en-US"/>
          </a:p>
        </p:txBody>
      </p:sp>
    </p:spTree>
    <p:extLst>
      <p:ext uri="{BB962C8B-B14F-4D97-AF65-F5344CB8AC3E}">
        <p14:creationId xmlns:p14="http://schemas.microsoft.com/office/powerpoint/2010/main" val="4099073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Relaxed Memory Models</a:t>
            </a:r>
          </a:p>
        </p:txBody>
      </p:sp>
      <p:sp>
        <p:nvSpPr>
          <p:cNvPr id="3" name="Content Placeholder 2"/>
          <p:cNvSpPr>
            <a:spLocks noGrp="1"/>
          </p:cNvSpPr>
          <p:nvPr>
            <p:ph idx="1"/>
          </p:nvPr>
        </p:nvSpPr>
        <p:spPr>
          <a:xfrm>
            <a:off x="457200" y="1066800"/>
            <a:ext cx="8153400" cy="5054600"/>
          </a:xfrm>
        </p:spPr>
        <p:txBody>
          <a:bodyPr/>
          <a:lstStyle/>
          <a:p>
            <a:r>
              <a:rPr lang="en-US" dirty="0"/>
              <a:t>Not all dependencies assumed by SC are supported, and software has to explicitly insert additional dependencies were needed</a:t>
            </a:r>
          </a:p>
          <a:p>
            <a:r>
              <a:rPr lang="en-US" dirty="0"/>
              <a:t>Which dependencies are dropped depends on the particular memory model</a:t>
            </a:r>
          </a:p>
          <a:p>
            <a:pPr lvl="1"/>
            <a:r>
              <a:rPr lang="en-US" dirty="0"/>
              <a:t>IBM370, TSO, PSO, WO, PC, Alpha, RMO, …</a:t>
            </a:r>
          </a:p>
          <a:p>
            <a:pPr lvl="1"/>
            <a:r>
              <a:rPr lang="en-US" dirty="0"/>
              <a:t>Some ISAs allow several memory models, some machines have switchable memory models</a:t>
            </a:r>
          </a:p>
          <a:p>
            <a:r>
              <a:rPr lang="en-US" dirty="0"/>
              <a:t>How to introduce needed dependencies varies by system</a:t>
            </a:r>
          </a:p>
          <a:p>
            <a:pPr lvl="1"/>
            <a:r>
              <a:rPr lang="en-US" dirty="0"/>
              <a:t>Explicit FENCE instructions (sometimes called sync or memory barrier instructions)</a:t>
            </a:r>
          </a:p>
          <a:p>
            <a:pPr lvl="1"/>
            <a:r>
              <a:rPr lang="en-US" dirty="0"/>
              <a:t>Implicit effects of atomic memory instructions</a:t>
            </a:r>
          </a:p>
          <a:p>
            <a:pPr marL="0" indent="0" algn="ctr">
              <a:buNone/>
            </a:pPr>
            <a:r>
              <a:rPr lang="en-US" i="1" dirty="0"/>
              <a:t>How on earth are programmers supposed to work with this????</a:t>
            </a:r>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20</a:t>
            </a:fld>
            <a:endParaRPr lang="en-US">
              <a:solidFill>
                <a:prstClr val="black"/>
              </a:solidFill>
            </a:endParaRPr>
          </a:p>
        </p:txBody>
      </p:sp>
    </p:spTree>
    <p:extLst>
      <p:ext uri="{BB962C8B-B14F-4D97-AF65-F5344CB8AC3E}">
        <p14:creationId xmlns:p14="http://schemas.microsoft.com/office/powerpoint/2010/main" val="1440006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compilers reorder too!</a:t>
            </a:r>
          </a:p>
        </p:txBody>
      </p:sp>
      <p:sp>
        <p:nvSpPr>
          <p:cNvPr id="3" name="Content Placeholder 2"/>
          <p:cNvSpPr>
            <a:spLocks noGrp="1"/>
          </p:cNvSpPr>
          <p:nvPr>
            <p:ph idx="1"/>
          </p:nvPr>
        </p:nvSpPr>
        <p:spPr>
          <a:xfrm>
            <a:off x="698500" y="2743200"/>
            <a:ext cx="7683500" cy="3378200"/>
          </a:xfrm>
        </p:spPr>
        <p:txBody>
          <a:bodyPr/>
          <a:lstStyle/>
          <a:p>
            <a:r>
              <a:rPr lang="en-US" dirty="0"/>
              <a:t>Compiler can reorder/remove memory operations:</a:t>
            </a:r>
          </a:p>
          <a:p>
            <a:pPr lvl="1"/>
            <a:r>
              <a:rPr lang="en-US" dirty="0"/>
              <a:t>Instruction scheduling, move loads before stores if to different address</a:t>
            </a:r>
          </a:p>
          <a:p>
            <a:pPr lvl="1"/>
            <a:r>
              <a:rPr lang="en-US" dirty="0"/>
              <a:t>Register allocation, cache load value in register, don’t check memory</a:t>
            </a:r>
          </a:p>
          <a:p>
            <a:r>
              <a:rPr lang="en-US" dirty="0"/>
              <a:t>Prohibiting these optimizations would result in very poor performance</a:t>
            </a:r>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21</a:t>
            </a:fld>
            <a:endParaRPr lang="en-US">
              <a:solidFill>
                <a:prstClr val="black"/>
              </a:solidFill>
            </a:endParaRPr>
          </a:p>
        </p:txBody>
      </p:sp>
      <p:sp>
        <p:nvSpPr>
          <p:cNvPr id="5" name="TextBox 4"/>
          <p:cNvSpPr txBox="1"/>
          <p:nvPr/>
        </p:nvSpPr>
        <p:spPr>
          <a:xfrm>
            <a:off x="1066800" y="1066800"/>
            <a:ext cx="3124200" cy="1200328"/>
          </a:xfrm>
          <a:prstGeom prst="rect">
            <a:avLst/>
          </a:prstGeom>
          <a:noFill/>
        </p:spPr>
        <p:txBody>
          <a:bodyPr wrap="square" rtlCol="0">
            <a:spAutoFit/>
          </a:bodyPr>
          <a:lstStyle/>
          <a:p>
            <a:pPr eaLnBrk="1" hangingPunct="1">
              <a:spcBef>
                <a:spcPct val="0"/>
              </a:spcBef>
            </a:pPr>
            <a:r>
              <a:rPr lang="en-US" sz="2400" b="1" dirty="0">
                <a:solidFill>
                  <a:prstClr val="black"/>
                </a:solidFill>
                <a:latin typeface="Courier New"/>
                <a:ea typeface="ＭＳ Ｐゴシック"/>
                <a:cs typeface="Courier New"/>
              </a:rPr>
              <a:t>//Producer code</a:t>
            </a:r>
          </a:p>
          <a:p>
            <a:pPr eaLnBrk="1" hangingPunct="1">
              <a:spcBef>
                <a:spcPct val="0"/>
              </a:spcBef>
            </a:pPr>
            <a:r>
              <a:rPr lang="en-US" sz="2400" b="1" dirty="0">
                <a:solidFill>
                  <a:prstClr val="black"/>
                </a:solidFill>
                <a:latin typeface="Courier New"/>
                <a:ea typeface="ＭＳ Ｐゴシック"/>
                <a:cs typeface="Courier New"/>
              </a:rPr>
              <a:t>*</a:t>
            </a:r>
            <a:r>
              <a:rPr lang="en-US" sz="2400" b="1" dirty="0" err="1">
                <a:solidFill>
                  <a:prstClr val="black"/>
                </a:solidFill>
                <a:latin typeface="Courier New"/>
                <a:ea typeface="ＭＳ Ｐゴシック"/>
                <a:cs typeface="Courier New"/>
              </a:rPr>
              <a:t>datap</a:t>
            </a:r>
            <a:r>
              <a:rPr lang="en-US" sz="2400" b="1" dirty="0">
                <a:solidFill>
                  <a:prstClr val="black"/>
                </a:solidFill>
                <a:latin typeface="Courier New"/>
                <a:ea typeface="ＭＳ Ｐゴシック"/>
                <a:cs typeface="Courier New"/>
              </a:rPr>
              <a:t> = x/y;</a:t>
            </a:r>
          </a:p>
          <a:p>
            <a:pPr eaLnBrk="1" hangingPunct="1">
              <a:spcBef>
                <a:spcPct val="0"/>
              </a:spcBef>
            </a:pPr>
            <a:r>
              <a:rPr lang="en-US" sz="2400" b="1" dirty="0">
                <a:solidFill>
                  <a:prstClr val="black"/>
                </a:solidFill>
                <a:latin typeface="Courier New"/>
                <a:ea typeface="ＭＳ Ｐゴシック"/>
                <a:cs typeface="Courier New"/>
              </a:rPr>
              <a:t>*</a:t>
            </a:r>
            <a:r>
              <a:rPr lang="en-US" sz="2400" b="1" dirty="0" err="1">
                <a:solidFill>
                  <a:prstClr val="black"/>
                </a:solidFill>
                <a:latin typeface="Courier New"/>
                <a:ea typeface="ＭＳ Ｐゴシック"/>
                <a:cs typeface="Courier New"/>
              </a:rPr>
              <a:t>flagp</a:t>
            </a:r>
            <a:r>
              <a:rPr lang="en-US" sz="2400" b="1" dirty="0">
                <a:solidFill>
                  <a:prstClr val="black"/>
                </a:solidFill>
                <a:latin typeface="Courier New"/>
                <a:ea typeface="ＭＳ Ｐゴシック"/>
                <a:cs typeface="Courier New"/>
              </a:rPr>
              <a:t> = 1;</a:t>
            </a:r>
          </a:p>
        </p:txBody>
      </p:sp>
      <p:sp>
        <p:nvSpPr>
          <p:cNvPr id="6" name="TextBox 5"/>
          <p:cNvSpPr txBox="1"/>
          <p:nvPr/>
        </p:nvSpPr>
        <p:spPr>
          <a:xfrm>
            <a:off x="5029200" y="1066800"/>
            <a:ext cx="3200400" cy="1569660"/>
          </a:xfrm>
          <a:prstGeom prst="rect">
            <a:avLst/>
          </a:prstGeom>
          <a:noFill/>
        </p:spPr>
        <p:txBody>
          <a:bodyPr wrap="square" rtlCol="0">
            <a:spAutoFit/>
          </a:bodyPr>
          <a:lstStyle/>
          <a:p>
            <a:pPr eaLnBrk="1" hangingPunct="1">
              <a:spcBef>
                <a:spcPct val="0"/>
              </a:spcBef>
            </a:pPr>
            <a:r>
              <a:rPr lang="en-US" sz="2400" b="1" dirty="0">
                <a:solidFill>
                  <a:prstClr val="black"/>
                </a:solidFill>
                <a:latin typeface="Courier New"/>
                <a:ea typeface="ＭＳ Ｐゴシック"/>
                <a:cs typeface="Courier New"/>
              </a:rPr>
              <a:t>//Consumer code</a:t>
            </a:r>
          </a:p>
          <a:p>
            <a:pPr eaLnBrk="1" hangingPunct="1">
              <a:spcBef>
                <a:spcPct val="0"/>
              </a:spcBef>
            </a:pPr>
            <a:r>
              <a:rPr lang="en-US" sz="2400" b="1" dirty="0">
                <a:solidFill>
                  <a:prstClr val="black"/>
                </a:solidFill>
                <a:latin typeface="Courier New"/>
                <a:ea typeface="ＭＳ Ｐゴシック"/>
                <a:cs typeface="Courier New"/>
              </a:rPr>
              <a:t>while (!*</a:t>
            </a:r>
            <a:r>
              <a:rPr lang="en-US" sz="2400" b="1" dirty="0" err="1">
                <a:solidFill>
                  <a:prstClr val="black"/>
                </a:solidFill>
                <a:latin typeface="Courier New"/>
                <a:ea typeface="ＭＳ Ｐゴシック"/>
                <a:cs typeface="Courier New"/>
              </a:rPr>
              <a:t>flagp</a:t>
            </a:r>
            <a:r>
              <a:rPr lang="en-US" sz="2400" b="1" dirty="0">
                <a:solidFill>
                  <a:prstClr val="black"/>
                </a:solidFill>
                <a:latin typeface="Courier New"/>
                <a:ea typeface="ＭＳ Ｐゴシック"/>
                <a:cs typeface="Courier New"/>
              </a:rPr>
              <a:t>)</a:t>
            </a:r>
          </a:p>
          <a:p>
            <a:pPr eaLnBrk="1" hangingPunct="1">
              <a:spcBef>
                <a:spcPct val="0"/>
              </a:spcBef>
            </a:pPr>
            <a:r>
              <a:rPr lang="en-US" sz="2400" b="1" dirty="0">
                <a:solidFill>
                  <a:prstClr val="black"/>
                </a:solidFill>
                <a:latin typeface="Courier New"/>
                <a:ea typeface="ＭＳ Ｐゴシック"/>
                <a:cs typeface="Courier New"/>
              </a:rPr>
              <a:t>	;</a:t>
            </a:r>
          </a:p>
          <a:p>
            <a:pPr eaLnBrk="1" hangingPunct="1">
              <a:spcBef>
                <a:spcPct val="0"/>
              </a:spcBef>
            </a:pPr>
            <a:r>
              <a:rPr lang="en-US" sz="2400" b="1" dirty="0">
                <a:solidFill>
                  <a:prstClr val="black"/>
                </a:solidFill>
                <a:latin typeface="Courier New"/>
                <a:ea typeface="ＭＳ Ｐゴシック"/>
                <a:cs typeface="Courier New"/>
              </a:rPr>
              <a:t>d = *</a:t>
            </a:r>
            <a:r>
              <a:rPr lang="en-US" sz="2400" b="1" dirty="0" err="1">
                <a:solidFill>
                  <a:prstClr val="black"/>
                </a:solidFill>
                <a:latin typeface="Courier New"/>
                <a:ea typeface="ＭＳ Ｐゴシック"/>
                <a:cs typeface="Courier New"/>
              </a:rPr>
              <a:t>datap</a:t>
            </a:r>
            <a:r>
              <a:rPr lang="en-US" sz="2400" b="1" dirty="0">
                <a:solidFill>
                  <a:prstClr val="black"/>
                </a:solidFill>
                <a:latin typeface="Courier New"/>
                <a:ea typeface="ＭＳ Ｐゴシック"/>
                <a:cs typeface="Courier New"/>
              </a:rPr>
              <a:t>;</a:t>
            </a:r>
          </a:p>
        </p:txBody>
      </p:sp>
    </p:spTree>
    <p:extLst>
      <p:ext uri="{BB962C8B-B14F-4D97-AF65-F5344CB8AC3E}">
        <p14:creationId xmlns:p14="http://schemas.microsoft.com/office/powerpoint/2010/main" val="1931550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Language-Level Memory Models</a:t>
            </a:r>
          </a:p>
        </p:txBody>
      </p:sp>
      <p:sp>
        <p:nvSpPr>
          <p:cNvPr id="3" name="Content Placeholder 2"/>
          <p:cNvSpPr>
            <a:spLocks noGrp="1"/>
          </p:cNvSpPr>
          <p:nvPr>
            <p:ph idx="1"/>
          </p:nvPr>
        </p:nvSpPr>
        <p:spPr/>
        <p:txBody>
          <a:bodyPr/>
          <a:lstStyle/>
          <a:p>
            <a:r>
              <a:rPr lang="en-US" dirty="0"/>
              <a:t>Programming languages have memory models too</a:t>
            </a:r>
          </a:p>
          <a:p>
            <a:r>
              <a:rPr lang="en-US" dirty="0"/>
              <a:t>Hide details of each ISA’s memory model underneath language standard</a:t>
            </a:r>
          </a:p>
          <a:p>
            <a:pPr lvl="1"/>
            <a:r>
              <a:rPr lang="en-US" dirty="0"/>
              <a:t>c.f. C function declarations versus ISA-specific subroutine linkage convention</a:t>
            </a:r>
          </a:p>
          <a:p>
            <a:r>
              <a:rPr lang="en-US" dirty="0"/>
              <a:t>Language memory models: C/C++, Java</a:t>
            </a:r>
          </a:p>
          <a:p>
            <a:r>
              <a:rPr lang="en-US" dirty="0"/>
              <a:t>Describe legal behaviors of threaded code in each language and what optimizations are legal for compiler to make</a:t>
            </a:r>
          </a:p>
          <a:p>
            <a:r>
              <a:rPr lang="en-US" dirty="0"/>
              <a:t>E.g., C11/C++11:  </a:t>
            </a:r>
            <a:r>
              <a:rPr lang="en-US" sz="2000" b="1" dirty="0" err="1">
                <a:latin typeface="Courier"/>
                <a:cs typeface="Courier"/>
              </a:rPr>
              <a:t>atomic_load</a:t>
            </a:r>
            <a:r>
              <a:rPr lang="en-US" sz="2000" b="1" dirty="0">
                <a:latin typeface="Courier"/>
                <a:cs typeface="Courier"/>
              </a:rPr>
              <a:t>(</a:t>
            </a:r>
            <a:r>
              <a:rPr lang="en-US" sz="2000" b="1" dirty="0" err="1">
                <a:latin typeface="Courier"/>
                <a:cs typeface="Courier"/>
              </a:rPr>
              <a:t>memory_order_seq_cst</a:t>
            </a:r>
            <a:r>
              <a:rPr lang="en-US" sz="2000" b="1" dirty="0">
                <a:latin typeface="Courier"/>
                <a:cs typeface="Courier"/>
              </a:rPr>
              <a:t>) </a:t>
            </a:r>
            <a:r>
              <a:rPr lang="en-US" b="1" dirty="0">
                <a:latin typeface="Courier"/>
                <a:cs typeface="Courier"/>
              </a:rPr>
              <a:t> </a:t>
            </a:r>
            <a:r>
              <a:rPr lang="en-US" dirty="0"/>
              <a:t>maps to RISC-V   </a:t>
            </a:r>
            <a:r>
              <a:rPr lang="en-US" sz="2000" b="1" dirty="0">
                <a:latin typeface="Courier"/>
                <a:cs typeface="Courier"/>
              </a:rPr>
              <a:t>fence </a:t>
            </a:r>
            <a:r>
              <a:rPr lang="en-US" sz="2000" b="1" dirty="0" err="1">
                <a:latin typeface="Courier"/>
                <a:cs typeface="Courier"/>
              </a:rPr>
              <a:t>rw,rw</a:t>
            </a:r>
            <a:r>
              <a:rPr lang="en-US" sz="2000" b="1" dirty="0">
                <a:latin typeface="Courier"/>
                <a:cs typeface="Courier"/>
              </a:rPr>
              <a:t>; </a:t>
            </a:r>
            <a:r>
              <a:rPr lang="en-US" sz="2000" b="1" dirty="0" err="1">
                <a:latin typeface="Courier"/>
                <a:cs typeface="Courier"/>
              </a:rPr>
              <a:t>lw</a:t>
            </a:r>
            <a:r>
              <a:rPr lang="en-US" sz="2000" b="1" dirty="0">
                <a:latin typeface="Courier"/>
                <a:cs typeface="Courier"/>
              </a:rPr>
              <a:t>; fence </a:t>
            </a:r>
            <a:r>
              <a:rPr lang="en-US" sz="2000" b="1" dirty="0" err="1">
                <a:latin typeface="Courier"/>
                <a:cs typeface="Courier"/>
              </a:rPr>
              <a:t>r,rw</a:t>
            </a: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A8C89C21-81C6-1849-AF7F-456E69B3BB35}" type="slidenum">
              <a:rPr lang="en-US" smtClean="0"/>
              <a:pPr>
                <a:defRPr/>
              </a:pPr>
              <a:t>22</a:t>
            </a:fld>
            <a:endParaRPr lang="en-US" b="0">
              <a:solidFill>
                <a:srgbClr val="FBBA03"/>
              </a:solidFill>
            </a:endParaRPr>
          </a:p>
        </p:txBody>
      </p:sp>
    </p:spTree>
    <p:extLst>
      <p:ext uri="{BB962C8B-B14F-4D97-AF65-F5344CB8AC3E}">
        <p14:creationId xmlns:p14="http://schemas.microsoft.com/office/powerpoint/2010/main" val="2128629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Acknowledgements</a:t>
            </a:r>
          </a:p>
        </p:txBody>
      </p:sp>
      <p:sp>
        <p:nvSpPr>
          <p:cNvPr id="4" name="Content Placeholder 3"/>
          <p:cNvSpPr>
            <a:spLocks noGrp="1"/>
          </p:cNvSpPr>
          <p:nvPr>
            <p:ph idx="1"/>
          </p:nvPr>
        </p:nvSpPr>
        <p:spPr/>
        <p:txBody>
          <a:bodyPr/>
          <a:lstStyle/>
          <a:p>
            <a:r>
              <a:rPr lang="en-US" dirty="0"/>
              <a:t>This course is partly inspired by previous MIT 6.823 and Berkeley CS252 computer architecture courses created by my collaborators and colleagues:</a:t>
            </a:r>
          </a:p>
          <a:p>
            <a:pPr lvl="1"/>
            <a:r>
              <a:rPr lang="en-US" dirty="0" err="1"/>
              <a:t>Arvind</a:t>
            </a:r>
            <a:r>
              <a:rPr lang="en-US" dirty="0"/>
              <a:t> (MIT)</a:t>
            </a:r>
          </a:p>
          <a:p>
            <a:pPr lvl="1"/>
            <a:r>
              <a:rPr lang="en-US" dirty="0"/>
              <a:t>Joel </a:t>
            </a:r>
            <a:r>
              <a:rPr lang="en-US" dirty="0" err="1"/>
              <a:t>Emer</a:t>
            </a:r>
            <a:r>
              <a:rPr lang="en-US" dirty="0"/>
              <a:t> (Intel/MIT)</a:t>
            </a:r>
          </a:p>
          <a:p>
            <a:pPr lvl="1"/>
            <a:r>
              <a:rPr lang="en-US" dirty="0"/>
              <a:t>James Hoe (CMU)</a:t>
            </a:r>
          </a:p>
          <a:p>
            <a:pPr lvl="1"/>
            <a:r>
              <a:rPr lang="en-US" dirty="0"/>
              <a:t>John </a:t>
            </a:r>
            <a:r>
              <a:rPr lang="en-US" dirty="0" err="1"/>
              <a:t>Kubiatowicz</a:t>
            </a:r>
            <a:r>
              <a:rPr lang="en-US" dirty="0"/>
              <a:t> (UCB)</a:t>
            </a:r>
          </a:p>
          <a:p>
            <a:pPr lvl="1"/>
            <a:r>
              <a:rPr lang="en-US" dirty="0"/>
              <a:t>David Patterson (UCB)</a:t>
            </a:r>
          </a:p>
        </p:txBody>
      </p:sp>
      <p:sp>
        <p:nvSpPr>
          <p:cNvPr id="3" name="Slide Number Placeholder 2"/>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23</a:t>
            </a:fld>
            <a:endParaRPr lang="en-US">
              <a:solidFill>
                <a:prstClr val="black"/>
              </a:solidFill>
            </a:endParaRPr>
          </a:p>
        </p:txBody>
      </p:sp>
    </p:spTree>
    <p:extLst>
      <p:ext uri="{BB962C8B-B14F-4D97-AF65-F5344CB8AC3E}">
        <p14:creationId xmlns:p14="http://schemas.microsoft.com/office/powerpoint/2010/main" val="1444583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442" name="Rectangle 2"/>
          <p:cNvSpPr>
            <a:spLocks noGrp="1" noChangeArrowheads="1"/>
          </p:cNvSpPr>
          <p:nvPr>
            <p:ph type="title"/>
          </p:nvPr>
        </p:nvSpPr>
        <p:spPr>
          <a:noFill/>
          <a:ln/>
        </p:spPr>
        <p:txBody>
          <a:bodyPr lIns="90488" tIns="44450" rIns="90488" bIns="44450"/>
          <a:lstStyle/>
          <a:p>
            <a:r>
              <a:rPr lang="en-US" dirty="0"/>
              <a:t>Synchronization</a:t>
            </a:r>
          </a:p>
        </p:txBody>
      </p:sp>
      <p:sp>
        <p:nvSpPr>
          <p:cNvPr id="2" name="Content Placeholder 1"/>
          <p:cNvSpPr>
            <a:spLocks noGrp="1"/>
          </p:cNvSpPr>
          <p:nvPr>
            <p:ph idx="1"/>
          </p:nvPr>
        </p:nvSpPr>
        <p:spPr>
          <a:xfrm>
            <a:off x="698500" y="1066800"/>
            <a:ext cx="5626100" cy="5054600"/>
          </a:xfrm>
        </p:spPr>
        <p:txBody>
          <a:bodyPr/>
          <a:lstStyle/>
          <a:p>
            <a:pPr marL="0" indent="0">
              <a:buNone/>
            </a:pPr>
            <a:r>
              <a:rPr lang="en-US" sz="2400" dirty="0"/>
              <a:t>The need for synchronization arises whenever there are concurrent processes in a system </a:t>
            </a:r>
            <a:r>
              <a:rPr lang="en-US" sz="2400" i="1" dirty="0"/>
              <a:t>(</a:t>
            </a:r>
            <a:r>
              <a:rPr lang="en-US" sz="2400" i="1" dirty="0">
                <a:solidFill>
                  <a:srgbClr val="FF0000"/>
                </a:solidFill>
              </a:rPr>
              <a:t>even in a uniprocessor system</a:t>
            </a:r>
            <a:r>
              <a:rPr lang="en-US" sz="2400" i="1" dirty="0"/>
              <a:t>).</a:t>
            </a:r>
          </a:p>
          <a:p>
            <a:pPr marL="0" indent="0">
              <a:buNone/>
            </a:pPr>
            <a:endParaRPr lang="en-US" sz="2400" dirty="0"/>
          </a:p>
          <a:p>
            <a:pPr marL="0" indent="0">
              <a:buNone/>
            </a:pPr>
            <a:r>
              <a:rPr lang="en-US" sz="2400" dirty="0"/>
              <a:t>Two classes of synchronization:</a:t>
            </a:r>
          </a:p>
          <a:p>
            <a:r>
              <a:rPr lang="en-US" sz="2400" i="1" dirty="0"/>
              <a:t>Producer-Consumer: </a:t>
            </a:r>
            <a:r>
              <a:rPr lang="en-US" sz="2400" dirty="0"/>
              <a:t>A consumer process must wait until the producer process has produced data</a:t>
            </a:r>
          </a:p>
          <a:p>
            <a:endParaRPr lang="en-US" sz="2400" i="1" dirty="0"/>
          </a:p>
          <a:p>
            <a:r>
              <a:rPr lang="en-US" sz="2400" i="1" dirty="0"/>
              <a:t>Mutual Exclusion: </a:t>
            </a:r>
            <a:r>
              <a:rPr lang="en-US" sz="2400" dirty="0"/>
              <a:t>Ensure that only one process uses a resource at a given time</a:t>
            </a:r>
          </a:p>
          <a:p>
            <a:endParaRPr lang="en-US" sz="2400" dirty="0"/>
          </a:p>
        </p:txBody>
      </p:sp>
      <p:sp>
        <p:nvSpPr>
          <p:cNvPr id="24" name="Slide Number Placeholder 4"/>
          <p:cNvSpPr>
            <a:spLocks noGrp="1"/>
          </p:cNvSpPr>
          <p:nvPr>
            <p:ph type="sldNum" sz="quarter" idx="12"/>
          </p:nvPr>
        </p:nvSpPr>
        <p:spPr/>
        <p:txBody>
          <a:bodyPr/>
          <a:lstStyle/>
          <a:p>
            <a:fld id="{E9261AD3-6230-A146-80BB-7E7600B41175}" type="slidenum">
              <a:rPr lang="en-US">
                <a:solidFill>
                  <a:prstClr val="black"/>
                </a:solidFill>
              </a:rPr>
              <a:pPr/>
              <a:t>3</a:t>
            </a:fld>
            <a:endParaRPr lang="en-US">
              <a:solidFill>
                <a:srgbClr val="FBBA03"/>
              </a:solidFill>
            </a:endParaRPr>
          </a:p>
        </p:txBody>
      </p:sp>
      <p:grpSp>
        <p:nvGrpSpPr>
          <p:cNvPr id="26" name="Group 25"/>
          <p:cNvGrpSpPr/>
          <p:nvPr/>
        </p:nvGrpSpPr>
        <p:grpSpPr>
          <a:xfrm>
            <a:off x="6324600" y="1600200"/>
            <a:ext cx="2417274" cy="2351088"/>
            <a:chOff x="6400800" y="1676400"/>
            <a:chExt cx="2417274" cy="2351088"/>
          </a:xfrm>
        </p:grpSpPr>
        <p:sp>
          <p:nvSpPr>
            <p:cNvPr id="1469445" name="Rectangle 5"/>
            <p:cNvSpPr>
              <a:spLocks noChangeArrowheads="1"/>
            </p:cNvSpPr>
            <p:nvPr/>
          </p:nvSpPr>
          <p:spPr bwMode="auto">
            <a:xfrm>
              <a:off x="6400800" y="2133600"/>
              <a:ext cx="1328039" cy="459100"/>
            </a:xfrm>
            <a:prstGeom prst="rect">
              <a:avLst/>
            </a:prstGeom>
            <a:solidFill>
              <a:srgbClr val="FFFFFF"/>
            </a:solidFill>
            <a:ln w="9525">
              <a:solidFill>
                <a:srgbClr val="000000"/>
              </a:solidFill>
              <a:miter lim="800000"/>
              <a:headEnd/>
              <a:tailEnd/>
            </a:ln>
            <a:effectLst/>
          </p:spPr>
          <p:txBody>
            <a:bodyPr wrap="none" lIns="90488" tIns="44450" rIns="90488" bIns="44450">
              <a:prstTxWarp prst="textNoShape">
                <a:avLst/>
              </a:prstTxWarp>
              <a:spAutoFit/>
            </a:bodyPr>
            <a:lstStyle/>
            <a:p>
              <a:pPr>
                <a:spcBef>
                  <a:spcPct val="0"/>
                </a:spcBef>
              </a:pPr>
              <a:r>
                <a:rPr lang="en-US" sz="2400" dirty="0">
                  <a:solidFill>
                    <a:srgbClr val="000000"/>
                  </a:solidFill>
                  <a:latin typeface="Calibri"/>
                  <a:ea typeface="ＭＳ Ｐゴシック"/>
                  <a:cs typeface="Calibri"/>
                </a:rPr>
                <a:t>producer</a:t>
              </a:r>
            </a:p>
          </p:txBody>
        </p:sp>
        <p:sp>
          <p:nvSpPr>
            <p:cNvPr id="1469446" name="Rectangle 6"/>
            <p:cNvSpPr>
              <a:spLocks noChangeArrowheads="1"/>
            </p:cNvSpPr>
            <p:nvPr/>
          </p:nvSpPr>
          <p:spPr bwMode="auto">
            <a:xfrm>
              <a:off x="7391400" y="3124200"/>
              <a:ext cx="1426674" cy="459100"/>
            </a:xfrm>
            <a:prstGeom prst="rect">
              <a:avLst/>
            </a:prstGeom>
            <a:solidFill>
              <a:srgbClr val="FFFFFF"/>
            </a:solidFill>
            <a:ln w="9525">
              <a:solidFill>
                <a:srgbClr val="000000"/>
              </a:solidFill>
              <a:miter lim="800000"/>
              <a:headEnd/>
              <a:tailEnd/>
            </a:ln>
            <a:effectLst/>
          </p:spPr>
          <p:txBody>
            <a:bodyPr wrap="none" lIns="90488" tIns="44450" rIns="90488" bIns="44450">
              <a:prstTxWarp prst="textNoShape">
                <a:avLst/>
              </a:prstTxWarp>
              <a:spAutoFit/>
            </a:bodyPr>
            <a:lstStyle/>
            <a:p>
              <a:pPr>
                <a:spcBef>
                  <a:spcPct val="0"/>
                </a:spcBef>
              </a:pPr>
              <a:r>
                <a:rPr lang="en-US" sz="2400" dirty="0">
                  <a:solidFill>
                    <a:srgbClr val="000000"/>
                  </a:solidFill>
                  <a:latin typeface="Calibri"/>
                  <a:ea typeface="ＭＳ Ｐゴシック"/>
                  <a:cs typeface="Calibri"/>
                </a:rPr>
                <a:t>consumer</a:t>
              </a:r>
            </a:p>
          </p:txBody>
        </p:sp>
        <p:sp>
          <p:nvSpPr>
            <p:cNvPr id="1469447" name="Line 7"/>
            <p:cNvSpPr>
              <a:spLocks noChangeShapeType="1"/>
            </p:cNvSpPr>
            <p:nvPr/>
          </p:nvSpPr>
          <p:spPr bwMode="auto">
            <a:xfrm>
              <a:off x="7086600" y="2590800"/>
              <a:ext cx="838200" cy="53340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469448" name="Line 8"/>
            <p:cNvSpPr>
              <a:spLocks noChangeShapeType="1"/>
            </p:cNvSpPr>
            <p:nvPr/>
          </p:nvSpPr>
          <p:spPr bwMode="auto">
            <a:xfrm>
              <a:off x="7010400" y="1676400"/>
              <a:ext cx="0" cy="438150"/>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469449" name="Line 9"/>
            <p:cNvSpPr>
              <a:spLocks noChangeShapeType="1"/>
            </p:cNvSpPr>
            <p:nvPr/>
          </p:nvSpPr>
          <p:spPr bwMode="auto">
            <a:xfrm>
              <a:off x="8153400" y="3581400"/>
              <a:ext cx="0" cy="446088"/>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grpSp>
        <p:nvGrpSpPr>
          <p:cNvPr id="1469450" name="Group 10"/>
          <p:cNvGrpSpPr>
            <a:grpSpLocks/>
          </p:cNvGrpSpPr>
          <p:nvPr/>
        </p:nvGrpSpPr>
        <p:grpSpPr bwMode="auto">
          <a:xfrm>
            <a:off x="6629400" y="4572000"/>
            <a:ext cx="1752601" cy="1752601"/>
            <a:chOff x="4370" y="1484"/>
            <a:chExt cx="1104" cy="1104"/>
          </a:xfrm>
        </p:grpSpPr>
        <p:sp>
          <p:nvSpPr>
            <p:cNvPr id="1469453" name="Oval 13"/>
            <p:cNvSpPr>
              <a:spLocks noChangeArrowheads="1"/>
            </p:cNvSpPr>
            <p:nvPr/>
          </p:nvSpPr>
          <p:spPr bwMode="auto">
            <a:xfrm>
              <a:off x="4418" y="1986"/>
              <a:ext cx="1008" cy="602"/>
            </a:xfrm>
            <a:prstGeom prst="ellipse">
              <a:avLst/>
            </a:prstGeom>
            <a:solidFill>
              <a:schemeClr val="bg1"/>
            </a:solidFill>
            <a:ln w="25400">
              <a:solidFill>
                <a:schemeClr val="tx1"/>
              </a:solidFill>
              <a:round/>
              <a:headEnd/>
              <a:tailEnd/>
            </a:ln>
            <a:effectLst/>
          </p:spPr>
          <p:txBody>
            <a:bodyPr wrap="none" anchor="ctr">
              <a:prstTxWarp prst="textNoShape">
                <a:avLst/>
              </a:prstTxWarp>
            </a:bodyPr>
            <a:lstStyle/>
            <a:p>
              <a:pPr algn="ctr"/>
              <a:endParaRPr lang="en-US" sz="2000">
                <a:solidFill>
                  <a:srgbClr val="000000"/>
                </a:solidFill>
                <a:latin typeface="Calibri"/>
                <a:ea typeface="ＭＳ Ｐゴシック"/>
                <a:cs typeface="Calibri"/>
              </a:endParaRPr>
            </a:p>
          </p:txBody>
        </p:sp>
        <p:sp>
          <p:nvSpPr>
            <p:cNvPr id="1469454" name="Rectangle 14"/>
            <p:cNvSpPr>
              <a:spLocks noChangeArrowheads="1"/>
            </p:cNvSpPr>
            <p:nvPr/>
          </p:nvSpPr>
          <p:spPr bwMode="auto">
            <a:xfrm>
              <a:off x="4392" y="2018"/>
              <a:ext cx="1082" cy="522"/>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a:spcBef>
                  <a:spcPct val="0"/>
                </a:spcBef>
              </a:pPr>
              <a:r>
                <a:rPr lang="en-US" sz="2400" dirty="0">
                  <a:solidFill>
                    <a:srgbClr val="000000"/>
                  </a:solidFill>
                  <a:latin typeface="Calibri"/>
                  <a:ea typeface="ＭＳ Ｐゴシック"/>
                  <a:cs typeface="Calibri"/>
                </a:rPr>
                <a:t>Shared Resource</a:t>
              </a:r>
            </a:p>
          </p:txBody>
        </p:sp>
        <p:sp>
          <p:nvSpPr>
            <p:cNvPr id="1469455" name="Rectangle 15"/>
            <p:cNvSpPr>
              <a:spLocks noChangeArrowheads="1"/>
            </p:cNvSpPr>
            <p:nvPr/>
          </p:nvSpPr>
          <p:spPr bwMode="auto">
            <a:xfrm>
              <a:off x="4370" y="1484"/>
              <a:ext cx="314" cy="289"/>
            </a:xfrm>
            <a:prstGeom prst="rect">
              <a:avLst/>
            </a:prstGeom>
            <a:solidFill>
              <a:srgbClr val="FFFFFF"/>
            </a:solidFill>
            <a:ln w="12700">
              <a:solidFill>
                <a:srgbClr val="000000"/>
              </a:solidFill>
              <a:miter lim="800000"/>
              <a:headEnd/>
              <a:tailEnd/>
            </a:ln>
            <a:effectLst/>
          </p:spPr>
          <p:txBody>
            <a:bodyPr wrap="none" lIns="90488" tIns="44450" rIns="90488" bIns="44450">
              <a:prstTxWarp prst="textNoShape">
                <a:avLst/>
              </a:prstTxWarp>
              <a:spAutoFit/>
            </a:bodyPr>
            <a:lstStyle/>
            <a:p>
              <a:pPr>
                <a:spcBef>
                  <a:spcPct val="0"/>
                </a:spcBef>
              </a:pPr>
              <a:r>
                <a:rPr lang="en-US" sz="2400" dirty="0">
                  <a:solidFill>
                    <a:srgbClr val="000000"/>
                  </a:solidFill>
                  <a:latin typeface="Calibri"/>
                  <a:ea typeface="ＭＳ Ｐゴシック"/>
                  <a:cs typeface="Calibri"/>
                </a:rPr>
                <a:t>P1</a:t>
              </a:r>
            </a:p>
          </p:txBody>
        </p:sp>
        <p:sp>
          <p:nvSpPr>
            <p:cNvPr id="1469456" name="Rectangle 16"/>
            <p:cNvSpPr>
              <a:spLocks noChangeArrowheads="1"/>
            </p:cNvSpPr>
            <p:nvPr/>
          </p:nvSpPr>
          <p:spPr bwMode="auto">
            <a:xfrm>
              <a:off x="5042" y="1484"/>
              <a:ext cx="314" cy="289"/>
            </a:xfrm>
            <a:prstGeom prst="rect">
              <a:avLst/>
            </a:prstGeom>
            <a:solidFill>
              <a:srgbClr val="FFFFFF"/>
            </a:solidFill>
            <a:ln w="12700">
              <a:solidFill>
                <a:srgbClr val="000000"/>
              </a:solidFill>
              <a:miter lim="800000"/>
              <a:headEnd/>
              <a:tailEnd/>
            </a:ln>
            <a:effectLst/>
          </p:spPr>
          <p:txBody>
            <a:bodyPr wrap="none" lIns="90488" tIns="44450" rIns="90488" bIns="44450">
              <a:prstTxWarp prst="textNoShape">
                <a:avLst/>
              </a:prstTxWarp>
              <a:spAutoFit/>
            </a:bodyPr>
            <a:lstStyle/>
            <a:p>
              <a:pPr>
                <a:spcBef>
                  <a:spcPct val="0"/>
                </a:spcBef>
              </a:pPr>
              <a:r>
                <a:rPr lang="en-US" sz="2400" dirty="0">
                  <a:solidFill>
                    <a:srgbClr val="000000"/>
                  </a:solidFill>
                  <a:latin typeface="Calibri"/>
                  <a:ea typeface="ＭＳ Ｐゴシック"/>
                  <a:cs typeface="Calibri"/>
                </a:rPr>
                <a:t>P2</a:t>
              </a:r>
            </a:p>
          </p:txBody>
        </p:sp>
        <p:sp>
          <p:nvSpPr>
            <p:cNvPr id="1469459" name="Line 19"/>
            <p:cNvSpPr>
              <a:spLocks noChangeShapeType="1"/>
            </p:cNvSpPr>
            <p:nvPr/>
          </p:nvSpPr>
          <p:spPr bwMode="auto">
            <a:xfrm flipH="1">
              <a:off x="4976" y="1778"/>
              <a:ext cx="170" cy="226"/>
            </a:xfrm>
            <a:prstGeom prst="line">
              <a:avLst/>
            </a:prstGeom>
            <a:noFill/>
            <a:ln w="25400">
              <a:solidFill>
                <a:schemeClr val="tx1"/>
              </a:solidFill>
              <a:round/>
              <a:headEnd/>
              <a:tailEnd type="triangle" w="lg" len="lg"/>
            </a:ln>
            <a:effectLst/>
          </p:spPr>
          <p:txBody>
            <a:bodyPr wrap="none" anchor="ctr">
              <a:prstTxWarp prst="textNoShape">
                <a:avLst/>
              </a:prstTxWarp>
            </a:bodyPr>
            <a:lstStyle/>
            <a:p>
              <a:pPr algn="ctr"/>
              <a:endParaRPr lang="en-US" sz="2000">
                <a:solidFill>
                  <a:srgbClr val="000000"/>
                </a:solidFill>
                <a:latin typeface="Calibri"/>
                <a:ea typeface="ＭＳ Ｐゴシック"/>
                <a:cs typeface="Calibri"/>
              </a:endParaRPr>
            </a:p>
          </p:txBody>
        </p:sp>
        <p:sp>
          <p:nvSpPr>
            <p:cNvPr id="1469461" name="Line 21"/>
            <p:cNvSpPr>
              <a:spLocks noChangeShapeType="1"/>
            </p:cNvSpPr>
            <p:nvPr/>
          </p:nvSpPr>
          <p:spPr bwMode="auto">
            <a:xfrm>
              <a:off x="4562" y="1772"/>
              <a:ext cx="186" cy="231"/>
            </a:xfrm>
            <a:prstGeom prst="line">
              <a:avLst/>
            </a:prstGeom>
            <a:noFill/>
            <a:ln w="25400">
              <a:solidFill>
                <a:srgbClr val="000000"/>
              </a:solidFill>
              <a:round/>
              <a:headEnd/>
              <a:tailEnd type="triangle" w="lg" len="lg"/>
            </a:ln>
            <a:effectLst/>
          </p:spPr>
          <p:txBody>
            <a:bodyPr wrap="none" anchor="ctr">
              <a:prstTxWarp prst="textNoShape">
                <a:avLst/>
              </a:prstTxWarp>
            </a:bodyPr>
            <a:lstStyle/>
            <a:p>
              <a:pPr algn="ctr"/>
              <a:endParaRPr lang="en-US" sz="2000">
                <a:solidFill>
                  <a:srgbClr val="000000"/>
                </a:solidFill>
                <a:latin typeface="Calibri"/>
                <a:ea typeface="ＭＳ Ｐゴシック"/>
                <a:cs typeface="Calibri"/>
              </a:endParaRPr>
            </a:p>
          </p:txBody>
        </p:sp>
      </p:grpSp>
    </p:spTree>
    <p:extLst>
      <p:ext uri="{BB962C8B-B14F-4D97-AF65-F5344CB8AC3E}">
        <p14:creationId xmlns:p14="http://schemas.microsoft.com/office/powerpoint/2010/main" val="232332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3657600" y="1041400"/>
            <a:ext cx="1752600" cy="16764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Shared Memory</a:t>
            </a:r>
          </a:p>
        </p:txBody>
      </p:sp>
      <p:sp>
        <p:nvSpPr>
          <p:cNvPr id="2" name="Title 1"/>
          <p:cNvSpPr>
            <a:spLocks noGrp="1"/>
          </p:cNvSpPr>
          <p:nvPr>
            <p:ph type="title"/>
          </p:nvPr>
        </p:nvSpPr>
        <p:spPr/>
        <p:txBody>
          <a:bodyPr/>
          <a:lstStyle/>
          <a:p>
            <a:r>
              <a:rPr lang="en-US" dirty="0"/>
              <a:t>Simple Producer-Consumer Example</a:t>
            </a:r>
          </a:p>
        </p:txBody>
      </p:sp>
      <p:sp>
        <p:nvSpPr>
          <p:cNvPr id="5" name="Text Placeholder 4"/>
          <p:cNvSpPr>
            <a:spLocks noGrp="1"/>
          </p:cNvSpPr>
          <p:nvPr>
            <p:ph sz="half" idx="1"/>
          </p:nvPr>
        </p:nvSpPr>
        <p:spPr>
          <a:xfrm>
            <a:off x="698500" y="3556000"/>
            <a:ext cx="3765550" cy="2768600"/>
          </a:xfrm>
        </p:spPr>
        <p:txBody>
          <a:bodyPr/>
          <a:lstStyle/>
          <a:p>
            <a:pPr marL="0" indent="0">
              <a:buNone/>
            </a:pPr>
            <a:r>
              <a:rPr lang="en-US" sz="2000" b="1" dirty="0" err="1">
                <a:latin typeface="Courier"/>
                <a:cs typeface="Courier"/>
              </a:rPr>
              <a:t>sw</a:t>
            </a:r>
            <a:r>
              <a:rPr lang="en-US" sz="2000" b="1" dirty="0">
                <a:latin typeface="Courier"/>
                <a:cs typeface="Courier"/>
              </a:rPr>
              <a:t> </a:t>
            </a:r>
            <a:r>
              <a:rPr lang="en-US" sz="2000" b="1" dirty="0" err="1">
                <a:latin typeface="Courier"/>
                <a:cs typeface="Courier"/>
              </a:rPr>
              <a:t>xdata</a:t>
            </a:r>
            <a:r>
              <a:rPr lang="en-US" sz="2000" b="1" dirty="0">
                <a:latin typeface="Courier"/>
                <a:cs typeface="Courier"/>
              </a:rPr>
              <a:t>, (</a:t>
            </a:r>
            <a:r>
              <a:rPr lang="en-US" sz="2000" b="1" dirty="0" err="1">
                <a:latin typeface="Courier"/>
                <a:cs typeface="Courier"/>
              </a:rPr>
              <a:t>xdatap</a:t>
            </a:r>
            <a:r>
              <a:rPr lang="en-US" sz="2000" b="1" dirty="0">
                <a:latin typeface="Courier"/>
                <a:cs typeface="Courier"/>
              </a:rPr>
              <a:t>)</a:t>
            </a:r>
          </a:p>
          <a:p>
            <a:pPr marL="0" indent="0">
              <a:buNone/>
            </a:pPr>
            <a:r>
              <a:rPr lang="en-US" sz="2000" b="1" dirty="0">
                <a:latin typeface="Courier"/>
                <a:cs typeface="Courier"/>
              </a:rPr>
              <a:t>li </a:t>
            </a:r>
            <a:r>
              <a:rPr lang="en-US" sz="2000" b="1" dirty="0" err="1">
                <a:latin typeface="Courier"/>
                <a:cs typeface="Courier"/>
              </a:rPr>
              <a:t>xflag</a:t>
            </a:r>
            <a:r>
              <a:rPr lang="en-US" sz="2000" b="1" dirty="0">
                <a:latin typeface="Courier"/>
                <a:cs typeface="Courier"/>
              </a:rPr>
              <a:t>, 1</a:t>
            </a:r>
          </a:p>
          <a:p>
            <a:pPr marL="0" indent="0">
              <a:buNone/>
            </a:pPr>
            <a:r>
              <a:rPr lang="en-US" sz="2000" b="1" dirty="0" err="1">
                <a:latin typeface="Courier"/>
                <a:cs typeface="Courier"/>
              </a:rPr>
              <a:t>sw</a:t>
            </a:r>
            <a:r>
              <a:rPr lang="en-US" sz="2000" b="1" dirty="0">
                <a:latin typeface="Courier"/>
                <a:cs typeface="Courier"/>
              </a:rPr>
              <a:t> </a:t>
            </a:r>
            <a:r>
              <a:rPr lang="en-US" sz="2000" b="1" dirty="0" err="1">
                <a:latin typeface="Courier"/>
                <a:cs typeface="Courier"/>
              </a:rPr>
              <a:t>xflag</a:t>
            </a:r>
            <a:r>
              <a:rPr lang="en-US" sz="2000" b="1" dirty="0">
                <a:latin typeface="Courier"/>
                <a:cs typeface="Courier"/>
              </a:rPr>
              <a:t>, (</a:t>
            </a:r>
            <a:r>
              <a:rPr lang="en-US" sz="2000" b="1" dirty="0" err="1">
                <a:latin typeface="Courier"/>
                <a:cs typeface="Courier"/>
              </a:rPr>
              <a:t>xflagp</a:t>
            </a:r>
            <a:r>
              <a:rPr lang="en-US" sz="2000" b="1" dirty="0">
                <a:latin typeface="Courier"/>
                <a:cs typeface="Courier"/>
              </a:rPr>
              <a:t>)</a:t>
            </a:r>
          </a:p>
        </p:txBody>
      </p:sp>
      <p:sp>
        <p:nvSpPr>
          <p:cNvPr id="6" name="Text Placeholder 5"/>
          <p:cNvSpPr>
            <a:spLocks noGrp="1"/>
          </p:cNvSpPr>
          <p:nvPr>
            <p:ph sz="half" idx="2"/>
          </p:nvPr>
        </p:nvSpPr>
        <p:spPr>
          <a:xfrm>
            <a:off x="4616450" y="3556000"/>
            <a:ext cx="3917950" cy="2768600"/>
          </a:xfrm>
        </p:spPr>
        <p:txBody>
          <a:bodyPr/>
          <a:lstStyle/>
          <a:p>
            <a:pPr marL="0" indent="0">
              <a:buNone/>
            </a:pPr>
            <a:r>
              <a:rPr lang="en-US" sz="2000" b="1" dirty="0">
                <a:latin typeface="Courier"/>
                <a:cs typeface="Courier"/>
              </a:rPr>
              <a:t>spin: </a:t>
            </a:r>
            <a:r>
              <a:rPr lang="en-US" sz="2000" b="1" dirty="0" err="1">
                <a:latin typeface="Courier"/>
                <a:cs typeface="Courier"/>
              </a:rPr>
              <a:t>lw</a:t>
            </a:r>
            <a:r>
              <a:rPr lang="en-US" sz="2000" b="1" dirty="0">
                <a:latin typeface="Courier"/>
                <a:cs typeface="Courier"/>
              </a:rPr>
              <a:t> </a:t>
            </a:r>
            <a:r>
              <a:rPr lang="en-US" sz="2000" b="1" dirty="0" err="1">
                <a:latin typeface="Courier"/>
                <a:cs typeface="Courier"/>
              </a:rPr>
              <a:t>xflag</a:t>
            </a:r>
            <a:r>
              <a:rPr lang="en-US" sz="2000" b="1" dirty="0">
                <a:latin typeface="Courier"/>
                <a:cs typeface="Courier"/>
              </a:rPr>
              <a:t>, (</a:t>
            </a:r>
            <a:r>
              <a:rPr lang="en-US" sz="2000" b="1" dirty="0" err="1">
                <a:latin typeface="Courier"/>
                <a:cs typeface="Courier"/>
              </a:rPr>
              <a:t>xflagp</a:t>
            </a:r>
            <a:r>
              <a:rPr lang="en-US" sz="2000" b="1" dirty="0">
                <a:latin typeface="Courier"/>
                <a:cs typeface="Courier"/>
              </a:rPr>
              <a:t>)</a:t>
            </a:r>
          </a:p>
          <a:p>
            <a:pPr marL="0" indent="0">
              <a:buNone/>
            </a:pPr>
            <a:r>
              <a:rPr lang="en-US" sz="2000" b="1" dirty="0">
                <a:latin typeface="Courier"/>
                <a:cs typeface="Courier"/>
              </a:rPr>
              <a:t>	</a:t>
            </a:r>
            <a:r>
              <a:rPr lang="en-US" sz="2000" b="1" dirty="0" err="1">
                <a:latin typeface="Courier"/>
                <a:cs typeface="Courier"/>
              </a:rPr>
              <a:t>beqz</a:t>
            </a:r>
            <a:r>
              <a:rPr lang="en-US" sz="2000" b="1" dirty="0">
                <a:latin typeface="Courier"/>
                <a:cs typeface="Courier"/>
              </a:rPr>
              <a:t> </a:t>
            </a:r>
            <a:r>
              <a:rPr lang="en-US" sz="2000" b="1" dirty="0" err="1">
                <a:latin typeface="Courier"/>
                <a:cs typeface="Courier"/>
              </a:rPr>
              <a:t>xflag</a:t>
            </a:r>
            <a:r>
              <a:rPr lang="en-US" sz="2000" b="1" dirty="0">
                <a:latin typeface="Courier"/>
                <a:cs typeface="Courier"/>
              </a:rPr>
              <a:t>, spin</a:t>
            </a:r>
          </a:p>
          <a:p>
            <a:pPr marL="0" indent="0">
              <a:buNone/>
            </a:pPr>
            <a:r>
              <a:rPr lang="en-US" sz="2000" b="1" dirty="0">
                <a:latin typeface="Courier"/>
                <a:cs typeface="Courier"/>
              </a:rPr>
              <a:t>	</a:t>
            </a:r>
            <a:r>
              <a:rPr lang="en-US" sz="2000" b="1" dirty="0" err="1">
                <a:latin typeface="Courier"/>
                <a:cs typeface="Courier"/>
              </a:rPr>
              <a:t>lw</a:t>
            </a:r>
            <a:r>
              <a:rPr lang="en-US" sz="2000" b="1" dirty="0">
                <a:latin typeface="Courier"/>
                <a:cs typeface="Courier"/>
              </a:rPr>
              <a:t> </a:t>
            </a:r>
            <a:r>
              <a:rPr lang="en-US" sz="2000" b="1" dirty="0" err="1">
                <a:latin typeface="Courier"/>
                <a:cs typeface="Courier"/>
              </a:rPr>
              <a:t>xdata</a:t>
            </a:r>
            <a:r>
              <a:rPr lang="en-US" sz="2000" b="1" dirty="0">
                <a:latin typeface="Courier"/>
                <a:cs typeface="Courier"/>
              </a:rPr>
              <a:t>, (</a:t>
            </a:r>
            <a:r>
              <a:rPr lang="en-US" sz="2000" b="1" dirty="0" err="1">
                <a:latin typeface="Courier"/>
                <a:cs typeface="Courier"/>
              </a:rPr>
              <a:t>xdatap</a:t>
            </a:r>
            <a:r>
              <a:rPr lang="en-US" sz="2000" b="1" dirty="0">
                <a:latin typeface="Courier"/>
                <a:cs typeface="Courier"/>
              </a:rPr>
              <a:t>)</a:t>
            </a:r>
          </a:p>
          <a:p>
            <a:pPr marL="0" indent="0">
              <a:buNone/>
            </a:pPr>
            <a:endParaRPr lang="en-US" sz="2000" b="1" dirty="0">
              <a:latin typeface="Courier"/>
              <a:cs typeface="Courier"/>
            </a:endParaRPr>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4</a:t>
            </a:fld>
            <a:endParaRPr lang="en-US">
              <a:solidFill>
                <a:prstClr val="black"/>
              </a:solidFill>
            </a:endParaRPr>
          </a:p>
        </p:txBody>
      </p:sp>
      <p:sp>
        <p:nvSpPr>
          <p:cNvPr id="7" name="Rectangle 6"/>
          <p:cNvSpPr/>
          <p:nvPr/>
        </p:nvSpPr>
        <p:spPr>
          <a:xfrm>
            <a:off x="3886200" y="1803400"/>
            <a:ext cx="1066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a:solidFill>
                  <a:prstClr val="black"/>
                </a:solidFill>
                <a:latin typeface="Courier New"/>
                <a:ea typeface="ＭＳ Ｐゴシック" pitchFamily="18" charset="-128"/>
                <a:cs typeface="Courier New"/>
              </a:rPr>
              <a:t>data</a:t>
            </a:r>
          </a:p>
        </p:txBody>
      </p:sp>
      <p:sp>
        <p:nvSpPr>
          <p:cNvPr id="8" name="Rectangle 7"/>
          <p:cNvSpPr/>
          <p:nvPr/>
        </p:nvSpPr>
        <p:spPr>
          <a:xfrm>
            <a:off x="3886200" y="1498600"/>
            <a:ext cx="1066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a:solidFill>
                  <a:prstClr val="black"/>
                </a:solidFill>
                <a:latin typeface="Courier New"/>
                <a:ea typeface="ＭＳ Ｐゴシック" pitchFamily="18" charset="-128"/>
                <a:cs typeface="Courier New"/>
              </a:rPr>
              <a:t>flag</a:t>
            </a:r>
          </a:p>
        </p:txBody>
      </p:sp>
      <p:sp>
        <p:nvSpPr>
          <p:cNvPr id="9" name="Oval 8"/>
          <p:cNvSpPr/>
          <p:nvPr/>
        </p:nvSpPr>
        <p:spPr>
          <a:xfrm>
            <a:off x="914400" y="965200"/>
            <a:ext cx="1828800" cy="1905000"/>
          </a:xfrm>
          <a:prstGeom prst="ellips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sp>
        <p:nvSpPr>
          <p:cNvPr id="10" name="Oval 9"/>
          <p:cNvSpPr/>
          <p:nvPr/>
        </p:nvSpPr>
        <p:spPr>
          <a:xfrm>
            <a:off x="6019800" y="965200"/>
            <a:ext cx="1905000" cy="1828800"/>
          </a:xfrm>
          <a:prstGeom prst="ellips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endParaRPr lang="en-US" sz="2000" dirty="0">
              <a:solidFill>
                <a:prstClr val="black"/>
              </a:solidFill>
              <a:latin typeface="Calibri"/>
              <a:ea typeface="ＭＳ Ｐゴシック" pitchFamily="18" charset="-128"/>
              <a:cs typeface="Calibri"/>
            </a:endParaRPr>
          </a:p>
        </p:txBody>
      </p:sp>
      <p:cxnSp>
        <p:nvCxnSpPr>
          <p:cNvPr id="12" name="Straight Arrow Connector 11"/>
          <p:cNvCxnSpPr>
            <a:stCxn id="19" idx="3"/>
            <a:endCxn id="8" idx="1"/>
          </p:cNvCxnSpPr>
          <p:nvPr/>
        </p:nvCxnSpPr>
        <p:spPr bwMode="auto">
          <a:xfrm>
            <a:off x="2362200" y="1422400"/>
            <a:ext cx="1524000" cy="2286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3" name="Straight Arrow Connector 12"/>
          <p:cNvCxnSpPr>
            <a:stCxn id="7" idx="3"/>
            <a:endCxn id="23" idx="1"/>
          </p:cNvCxnSpPr>
          <p:nvPr/>
        </p:nvCxnSpPr>
        <p:spPr bwMode="auto">
          <a:xfrm flipV="1">
            <a:off x="4953000" y="1803400"/>
            <a:ext cx="1447800" cy="152400"/>
          </a:xfrm>
          <a:prstGeom prst="straightConnector1">
            <a:avLst/>
          </a:prstGeom>
          <a:solidFill>
            <a:schemeClr val="accent1"/>
          </a:solidFill>
          <a:ln w="12700" cap="flat" cmpd="sng" algn="ctr">
            <a:solidFill>
              <a:schemeClr val="tx1"/>
            </a:solidFill>
            <a:prstDash val="solid"/>
            <a:round/>
            <a:headEnd type="arrow" w="med" len="med"/>
            <a:tailEnd type="none"/>
          </a:ln>
          <a:effectLst/>
        </p:spPr>
      </p:cxnSp>
      <p:sp>
        <p:nvSpPr>
          <p:cNvPr id="16" name="TextBox 15"/>
          <p:cNvSpPr txBox="1"/>
          <p:nvPr/>
        </p:nvSpPr>
        <p:spPr>
          <a:xfrm>
            <a:off x="3124200" y="5461000"/>
            <a:ext cx="2623234" cy="584776"/>
          </a:xfrm>
          <a:prstGeom prst="rect">
            <a:avLst/>
          </a:prstGeom>
          <a:noFill/>
        </p:spPr>
        <p:txBody>
          <a:bodyPr wrap="none" rtlCol="0">
            <a:spAutoFit/>
          </a:bodyPr>
          <a:lstStyle/>
          <a:p>
            <a:pPr eaLnBrk="1" hangingPunct="1">
              <a:spcBef>
                <a:spcPct val="0"/>
              </a:spcBef>
            </a:pPr>
            <a:r>
              <a:rPr lang="en-US" sz="3200" dirty="0">
                <a:solidFill>
                  <a:prstClr val="black"/>
                </a:solidFill>
                <a:latin typeface="Calibri"/>
                <a:ea typeface="ＭＳ Ｐゴシック"/>
                <a:cs typeface="Calibri"/>
              </a:rPr>
              <a:t>Is this correct?</a:t>
            </a:r>
          </a:p>
        </p:txBody>
      </p:sp>
      <p:sp>
        <p:nvSpPr>
          <p:cNvPr id="19" name="Rectangle 18"/>
          <p:cNvSpPr/>
          <p:nvPr/>
        </p:nvSpPr>
        <p:spPr>
          <a:xfrm>
            <a:off x="1295400" y="1270000"/>
            <a:ext cx="1066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err="1">
                <a:solidFill>
                  <a:prstClr val="black"/>
                </a:solidFill>
                <a:latin typeface="Courier New"/>
                <a:ea typeface="ＭＳ Ｐゴシック" pitchFamily="18" charset="-128"/>
                <a:cs typeface="Courier New"/>
              </a:rPr>
              <a:t>xflagp</a:t>
            </a:r>
            <a:endParaRPr lang="en-US" sz="2000" b="1" dirty="0">
              <a:solidFill>
                <a:prstClr val="black"/>
              </a:solidFill>
              <a:latin typeface="Courier New"/>
              <a:ea typeface="ＭＳ Ｐゴシック" pitchFamily="18" charset="-128"/>
              <a:cs typeface="Courier New"/>
            </a:endParaRPr>
          </a:p>
        </p:txBody>
      </p:sp>
      <p:sp>
        <p:nvSpPr>
          <p:cNvPr id="21" name="Rectangle 20"/>
          <p:cNvSpPr/>
          <p:nvPr/>
        </p:nvSpPr>
        <p:spPr>
          <a:xfrm>
            <a:off x="1295400" y="1651000"/>
            <a:ext cx="1066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err="1">
                <a:solidFill>
                  <a:prstClr val="black"/>
                </a:solidFill>
                <a:latin typeface="Courier New"/>
                <a:ea typeface="ＭＳ Ｐゴシック" pitchFamily="18" charset="-128"/>
                <a:cs typeface="Courier New"/>
              </a:rPr>
              <a:t>xdatap</a:t>
            </a:r>
            <a:endParaRPr lang="en-US" sz="2000" b="1" dirty="0">
              <a:solidFill>
                <a:prstClr val="black"/>
              </a:solidFill>
              <a:latin typeface="Courier New"/>
              <a:ea typeface="ＭＳ Ｐゴシック" pitchFamily="18" charset="-128"/>
              <a:cs typeface="Courier New"/>
            </a:endParaRPr>
          </a:p>
        </p:txBody>
      </p:sp>
      <p:sp>
        <p:nvSpPr>
          <p:cNvPr id="22" name="Rectangle 21"/>
          <p:cNvSpPr/>
          <p:nvPr/>
        </p:nvSpPr>
        <p:spPr>
          <a:xfrm>
            <a:off x="6400800" y="1270000"/>
            <a:ext cx="1066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err="1">
                <a:solidFill>
                  <a:prstClr val="black"/>
                </a:solidFill>
                <a:latin typeface="Courier New"/>
                <a:ea typeface="ＭＳ Ｐゴシック" pitchFamily="18" charset="-128"/>
                <a:cs typeface="Courier New"/>
              </a:rPr>
              <a:t>xflagp</a:t>
            </a:r>
            <a:endParaRPr lang="en-US" sz="2000" b="1" dirty="0">
              <a:solidFill>
                <a:prstClr val="black"/>
              </a:solidFill>
              <a:latin typeface="Courier New"/>
              <a:ea typeface="ＭＳ Ｐゴシック" pitchFamily="18" charset="-128"/>
              <a:cs typeface="Courier New"/>
            </a:endParaRPr>
          </a:p>
        </p:txBody>
      </p:sp>
      <p:sp>
        <p:nvSpPr>
          <p:cNvPr id="23" name="Rectangle 22"/>
          <p:cNvSpPr/>
          <p:nvPr/>
        </p:nvSpPr>
        <p:spPr>
          <a:xfrm>
            <a:off x="6400800" y="1651000"/>
            <a:ext cx="1066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err="1">
                <a:solidFill>
                  <a:prstClr val="black"/>
                </a:solidFill>
                <a:latin typeface="Courier New"/>
                <a:ea typeface="ＭＳ Ｐゴシック" pitchFamily="18" charset="-128"/>
                <a:cs typeface="Courier New"/>
              </a:rPr>
              <a:t>xdatap</a:t>
            </a:r>
            <a:endParaRPr lang="en-US" sz="2000" b="1" dirty="0">
              <a:solidFill>
                <a:prstClr val="black"/>
              </a:solidFill>
              <a:latin typeface="Courier New"/>
              <a:ea typeface="ＭＳ Ｐゴシック" pitchFamily="18" charset="-128"/>
              <a:cs typeface="Courier New"/>
            </a:endParaRPr>
          </a:p>
        </p:txBody>
      </p:sp>
      <p:cxnSp>
        <p:nvCxnSpPr>
          <p:cNvPr id="26" name="Straight Arrow Connector 25"/>
          <p:cNvCxnSpPr>
            <a:stCxn id="8" idx="3"/>
            <a:endCxn id="22" idx="1"/>
          </p:cNvCxnSpPr>
          <p:nvPr/>
        </p:nvCxnSpPr>
        <p:spPr bwMode="auto">
          <a:xfrm flipV="1">
            <a:off x="4953000" y="1422400"/>
            <a:ext cx="1447800" cy="228600"/>
          </a:xfrm>
          <a:prstGeom prst="straightConnector1">
            <a:avLst/>
          </a:prstGeom>
          <a:solidFill>
            <a:schemeClr val="accent1"/>
          </a:solidFill>
          <a:ln w="12700" cap="flat" cmpd="sng" algn="ctr">
            <a:solidFill>
              <a:schemeClr val="tx1"/>
            </a:solidFill>
            <a:prstDash val="solid"/>
            <a:round/>
            <a:headEnd type="arrow" w="med" len="med"/>
            <a:tailEnd type="none"/>
          </a:ln>
          <a:effectLst/>
        </p:spPr>
      </p:cxnSp>
      <p:cxnSp>
        <p:nvCxnSpPr>
          <p:cNvPr id="29" name="Straight Arrow Connector 28"/>
          <p:cNvCxnSpPr>
            <a:stCxn id="21" idx="3"/>
            <a:endCxn id="7" idx="1"/>
          </p:cNvCxnSpPr>
          <p:nvPr/>
        </p:nvCxnSpPr>
        <p:spPr bwMode="auto">
          <a:xfrm>
            <a:off x="2362200" y="1803400"/>
            <a:ext cx="1524000" cy="1524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3" name="TextBox 2"/>
          <p:cNvSpPr txBox="1"/>
          <p:nvPr/>
        </p:nvSpPr>
        <p:spPr>
          <a:xfrm>
            <a:off x="2743200" y="3022600"/>
            <a:ext cx="2271776"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Initially </a:t>
            </a:r>
            <a:r>
              <a:rPr lang="en-US" sz="2400" b="1" dirty="0">
                <a:solidFill>
                  <a:prstClr val="black"/>
                </a:solidFill>
                <a:latin typeface="Courier New"/>
                <a:ea typeface="ＭＳ Ｐゴシック"/>
                <a:cs typeface="Courier New"/>
              </a:rPr>
              <a:t>flag=0</a:t>
            </a:r>
            <a:endParaRPr lang="en-US" sz="2400" dirty="0">
              <a:solidFill>
                <a:prstClr val="black"/>
              </a:solidFill>
              <a:latin typeface="Calibri"/>
              <a:ea typeface="ＭＳ Ｐゴシック"/>
              <a:cs typeface="Calibri"/>
            </a:endParaRPr>
          </a:p>
        </p:txBody>
      </p:sp>
      <p:sp>
        <p:nvSpPr>
          <p:cNvPr id="11" name="TextBox 10"/>
          <p:cNvSpPr txBox="1"/>
          <p:nvPr/>
        </p:nvSpPr>
        <p:spPr>
          <a:xfrm>
            <a:off x="1295400" y="2108200"/>
            <a:ext cx="1066800" cy="584776"/>
          </a:xfrm>
          <a:prstGeom prst="rect">
            <a:avLst/>
          </a:prstGeom>
          <a:noFill/>
        </p:spPr>
        <p:txBody>
          <a:bodyPr wrap="square" rtlCol="0">
            <a:spAutoFit/>
          </a:bodyPr>
          <a:lstStyle/>
          <a:p>
            <a:r>
              <a:rPr lang="en-US" dirty="0">
                <a:solidFill>
                  <a:schemeClr val="tx1"/>
                </a:solidFill>
                <a:latin typeface="Calibri"/>
                <a:cs typeface="Calibri"/>
              </a:rPr>
              <a:t>Producer processor</a:t>
            </a:r>
          </a:p>
        </p:txBody>
      </p:sp>
      <p:sp>
        <p:nvSpPr>
          <p:cNvPr id="24" name="TextBox 23"/>
          <p:cNvSpPr txBox="1"/>
          <p:nvPr/>
        </p:nvSpPr>
        <p:spPr>
          <a:xfrm>
            <a:off x="6477000" y="2032000"/>
            <a:ext cx="1066800" cy="584776"/>
          </a:xfrm>
          <a:prstGeom prst="rect">
            <a:avLst/>
          </a:prstGeom>
          <a:noFill/>
        </p:spPr>
        <p:txBody>
          <a:bodyPr wrap="square" rtlCol="0">
            <a:spAutoFit/>
          </a:bodyPr>
          <a:lstStyle/>
          <a:p>
            <a:r>
              <a:rPr lang="en-US" dirty="0">
                <a:solidFill>
                  <a:schemeClr val="tx1"/>
                </a:solidFill>
                <a:latin typeface="Calibri"/>
                <a:cs typeface="Calibri"/>
              </a:rPr>
              <a:t>Consumer processor</a:t>
            </a:r>
          </a:p>
        </p:txBody>
      </p:sp>
    </p:spTree>
    <p:extLst>
      <p:ext uri="{BB962C8B-B14F-4D97-AF65-F5344CB8AC3E}">
        <p14:creationId xmlns:p14="http://schemas.microsoft.com/office/powerpoint/2010/main" val="138379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Memory Consistency Model</a:t>
            </a:r>
          </a:p>
        </p:txBody>
      </p:sp>
      <p:sp>
        <p:nvSpPr>
          <p:cNvPr id="7" name="Content Placeholder 6"/>
          <p:cNvSpPr>
            <a:spLocks noGrp="1"/>
          </p:cNvSpPr>
          <p:nvPr>
            <p:ph idx="1"/>
          </p:nvPr>
        </p:nvSpPr>
        <p:spPr/>
        <p:txBody>
          <a:bodyPr/>
          <a:lstStyle/>
          <a:p>
            <a:r>
              <a:rPr lang="en-US" dirty="0"/>
              <a:t>Sequential ISA only specifies that each processor sees its own memory operations in program order</a:t>
            </a:r>
          </a:p>
          <a:p>
            <a:r>
              <a:rPr lang="en-US" dirty="0"/>
              <a:t>Memory consistency model describes what values can be returned by load instructions across multiple hardware threads</a:t>
            </a:r>
          </a:p>
          <a:p>
            <a:endParaRPr lang="en-US" dirty="0"/>
          </a:p>
          <a:p>
            <a:r>
              <a:rPr lang="en-US" i="1" dirty="0"/>
              <a:t>Coherence</a:t>
            </a:r>
            <a:r>
              <a:rPr lang="en-US" dirty="0"/>
              <a:t> describes the legal values a </a:t>
            </a:r>
            <a:r>
              <a:rPr lang="en-US" i="1" dirty="0"/>
              <a:t>single</a:t>
            </a:r>
            <a:r>
              <a:rPr lang="en-US" dirty="0"/>
              <a:t> memory address should return</a:t>
            </a:r>
          </a:p>
          <a:p>
            <a:r>
              <a:rPr lang="en-US" i="1" dirty="0"/>
              <a:t>Consistency</a:t>
            </a:r>
            <a:r>
              <a:rPr lang="en-US" dirty="0"/>
              <a:t> describes properties across </a:t>
            </a:r>
            <a:r>
              <a:rPr lang="en-US" i="1" dirty="0"/>
              <a:t>all</a:t>
            </a:r>
            <a:r>
              <a:rPr lang="en-US" dirty="0"/>
              <a:t> memory addresses</a:t>
            </a:r>
          </a:p>
        </p:txBody>
      </p:sp>
      <p:sp>
        <p:nvSpPr>
          <p:cNvPr id="3" name="Slide Number Placeholder 2"/>
          <p:cNvSpPr>
            <a:spLocks noGrp="1"/>
          </p:cNvSpPr>
          <p:nvPr>
            <p:ph type="sldNum" sz="quarter" idx="12"/>
          </p:nvPr>
        </p:nvSpPr>
        <p:spPr/>
        <p:txBody>
          <a:bodyPr/>
          <a:lstStyle/>
          <a:p>
            <a:pPr>
              <a:defRPr/>
            </a:pPr>
            <a:fld id="{BCE33E40-A394-8B40-82D0-A3241F22E4EA}"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228900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Producer-Consumer Example</a:t>
            </a:r>
          </a:p>
        </p:txBody>
      </p:sp>
      <p:sp>
        <p:nvSpPr>
          <p:cNvPr id="5" name="Text Placeholder 4"/>
          <p:cNvSpPr>
            <a:spLocks noGrp="1"/>
          </p:cNvSpPr>
          <p:nvPr>
            <p:ph sz="half" idx="1"/>
          </p:nvPr>
        </p:nvSpPr>
        <p:spPr>
          <a:xfrm>
            <a:off x="698500" y="3048000"/>
            <a:ext cx="3765550" cy="3073400"/>
          </a:xfrm>
        </p:spPr>
        <p:txBody>
          <a:bodyPr/>
          <a:lstStyle/>
          <a:p>
            <a:pPr marL="0" indent="0">
              <a:buNone/>
            </a:pPr>
            <a:r>
              <a:rPr lang="en-US" sz="2000" b="1" dirty="0" err="1">
                <a:latin typeface="Courier"/>
                <a:cs typeface="Courier"/>
              </a:rPr>
              <a:t>sw</a:t>
            </a:r>
            <a:r>
              <a:rPr lang="en-US" sz="2000" b="1" dirty="0">
                <a:latin typeface="Courier"/>
                <a:cs typeface="Courier"/>
              </a:rPr>
              <a:t> </a:t>
            </a:r>
            <a:r>
              <a:rPr lang="en-US" sz="2000" b="1" dirty="0" err="1">
                <a:latin typeface="Courier"/>
                <a:cs typeface="Courier"/>
              </a:rPr>
              <a:t>xdata</a:t>
            </a:r>
            <a:r>
              <a:rPr lang="en-US" sz="2000" b="1" dirty="0">
                <a:latin typeface="Courier"/>
                <a:cs typeface="Courier"/>
              </a:rPr>
              <a:t>, (</a:t>
            </a:r>
            <a:r>
              <a:rPr lang="en-US" sz="2000" b="1" dirty="0" err="1">
                <a:latin typeface="Courier"/>
                <a:cs typeface="Courier"/>
              </a:rPr>
              <a:t>xdatap</a:t>
            </a:r>
            <a:r>
              <a:rPr lang="en-US" sz="2000" b="1" dirty="0">
                <a:latin typeface="Courier"/>
                <a:cs typeface="Courier"/>
              </a:rPr>
              <a:t>)</a:t>
            </a:r>
          </a:p>
          <a:p>
            <a:pPr marL="0" indent="0">
              <a:buNone/>
            </a:pPr>
            <a:r>
              <a:rPr lang="en-US" sz="2000" b="1" dirty="0">
                <a:latin typeface="Courier"/>
                <a:cs typeface="Courier"/>
              </a:rPr>
              <a:t>li </a:t>
            </a:r>
            <a:r>
              <a:rPr lang="en-US" sz="2000" b="1" dirty="0" err="1">
                <a:latin typeface="Courier"/>
                <a:cs typeface="Courier"/>
              </a:rPr>
              <a:t>xflag</a:t>
            </a:r>
            <a:r>
              <a:rPr lang="en-US" sz="2000" b="1" dirty="0">
                <a:latin typeface="Courier"/>
                <a:cs typeface="Courier"/>
              </a:rPr>
              <a:t>, 1</a:t>
            </a:r>
          </a:p>
          <a:p>
            <a:pPr marL="0" indent="0">
              <a:buNone/>
            </a:pPr>
            <a:r>
              <a:rPr lang="en-US" sz="2000" b="1" dirty="0" err="1">
                <a:latin typeface="Courier"/>
                <a:cs typeface="Courier"/>
              </a:rPr>
              <a:t>sw</a:t>
            </a:r>
            <a:r>
              <a:rPr lang="en-US" sz="2000" b="1" dirty="0">
                <a:latin typeface="Courier"/>
                <a:cs typeface="Courier"/>
              </a:rPr>
              <a:t> </a:t>
            </a:r>
            <a:r>
              <a:rPr lang="en-US" sz="2000" b="1" dirty="0" err="1">
                <a:latin typeface="Courier"/>
                <a:cs typeface="Courier"/>
              </a:rPr>
              <a:t>xflag</a:t>
            </a:r>
            <a:r>
              <a:rPr lang="en-US" sz="2000" b="1" dirty="0">
                <a:latin typeface="Courier"/>
                <a:cs typeface="Courier"/>
              </a:rPr>
              <a:t>, (</a:t>
            </a:r>
            <a:r>
              <a:rPr lang="en-US" sz="2000" b="1" dirty="0" err="1">
                <a:latin typeface="Courier"/>
                <a:cs typeface="Courier"/>
              </a:rPr>
              <a:t>xflagp</a:t>
            </a:r>
            <a:r>
              <a:rPr lang="en-US" sz="2000" b="1" dirty="0">
                <a:latin typeface="Courier"/>
                <a:cs typeface="Courier"/>
              </a:rPr>
              <a:t>)</a:t>
            </a:r>
          </a:p>
        </p:txBody>
      </p:sp>
      <p:sp>
        <p:nvSpPr>
          <p:cNvPr id="6" name="Text Placeholder 5"/>
          <p:cNvSpPr>
            <a:spLocks noGrp="1"/>
          </p:cNvSpPr>
          <p:nvPr>
            <p:ph sz="half" idx="2"/>
          </p:nvPr>
        </p:nvSpPr>
        <p:spPr>
          <a:xfrm>
            <a:off x="4616450" y="3048000"/>
            <a:ext cx="4146550" cy="3073400"/>
          </a:xfrm>
        </p:spPr>
        <p:txBody>
          <a:bodyPr/>
          <a:lstStyle/>
          <a:p>
            <a:pPr marL="0" indent="0">
              <a:buNone/>
            </a:pPr>
            <a:r>
              <a:rPr lang="en-US" sz="2000" b="1" dirty="0">
                <a:latin typeface="Courier"/>
                <a:cs typeface="Courier"/>
              </a:rPr>
              <a:t>spin: </a:t>
            </a:r>
            <a:r>
              <a:rPr lang="en-US" sz="2000" b="1" dirty="0" err="1">
                <a:latin typeface="Courier"/>
                <a:cs typeface="Courier"/>
              </a:rPr>
              <a:t>lw</a:t>
            </a:r>
            <a:r>
              <a:rPr lang="en-US" sz="2000" b="1" dirty="0">
                <a:latin typeface="Courier"/>
                <a:cs typeface="Courier"/>
              </a:rPr>
              <a:t> </a:t>
            </a:r>
            <a:r>
              <a:rPr lang="en-US" sz="2000" b="1" dirty="0" err="1">
                <a:latin typeface="Courier"/>
                <a:cs typeface="Courier"/>
              </a:rPr>
              <a:t>xflag</a:t>
            </a:r>
            <a:r>
              <a:rPr lang="en-US" sz="2000" b="1" dirty="0">
                <a:latin typeface="Courier"/>
                <a:cs typeface="Courier"/>
              </a:rPr>
              <a:t>, (</a:t>
            </a:r>
            <a:r>
              <a:rPr lang="en-US" sz="2000" b="1" dirty="0" err="1">
                <a:latin typeface="Courier"/>
                <a:cs typeface="Courier"/>
              </a:rPr>
              <a:t>xflagp</a:t>
            </a:r>
            <a:r>
              <a:rPr lang="en-US" sz="2000" b="1" dirty="0">
                <a:latin typeface="Courier"/>
                <a:cs typeface="Courier"/>
              </a:rPr>
              <a:t>)</a:t>
            </a:r>
          </a:p>
          <a:p>
            <a:pPr marL="0" indent="0">
              <a:buNone/>
            </a:pPr>
            <a:r>
              <a:rPr lang="en-US" sz="2000" b="1" dirty="0">
                <a:latin typeface="Courier"/>
                <a:cs typeface="Courier"/>
              </a:rPr>
              <a:t>	</a:t>
            </a:r>
            <a:r>
              <a:rPr lang="en-US" sz="2000" b="1" dirty="0" err="1">
                <a:latin typeface="Courier"/>
                <a:cs typeface="Courier"/>
              </a:rPr>
              <a:t>beqz</a:t>
            </a:r>
            <a:r>
              <a:rPr lang="en-US" sz="2000" b="1" dirty="0">
                <a:latin typeface="Courier"/>
                <a:cs typeface="Courier"/>
              </a:rPr>
              <a:t> </a:t>
            </a:r>
            <a:r>
              <a:rPr lang="en-US" sz="2000" b="1" dirty="0" err="1">
                <a:latin typeface="Courier"/>
                <a:cs typeface="Courier"/>
              </a:rPr>
              <a:t>xflag</a:t>
            </a:r>
            <a:r>
              <a:rPr lang="en-US" sz="2000" b="1" dirty="0">
                <a:latin typeface="Courier"/>
                <a:cs typeface="Courier"/>
              </a:rPr>
              <a:t>, spin</a:t>
            </a:r>
          </a:p>
          <a:p>
            <a:pPr marL="0" indent="0">
              <a:buNone/>
            </a:pPr>
            <a:r>
              <a:rPr lang="en-US" sz="2000" b="1" dirty="0">
                <a:latin typeface="Courier"/>
                <a:cs typeface="Courier"/>
              </a:rPr>
              <a:t>	</a:t>
            </a:r>
            <a:r>
              <a:rPr lang="en-US" sz="2000" b="1" dirty="0" err="1">
                <a:latin typeface="Courier"/>
                <a:cs typeface="Courier"/>
              </a:rPr>
              <a:t>lw</a:t>
            </a:r>
            <a:r>
              <a:rPr lang="en-US" sz="2000" b="1" dirty="0">
                <a:latin typeface="Courier"/>
                <a:cs typeface="Courier"/>
              </a:rPr>
              <a:t> </a:t>
            </a:r>
            <a:r>
              <a:rPr lang="en-US" sz="2000" b="1" dirty="0" err="1">
                <a:latin typeface="Courier"/>
                <a:cs typeface="Courier"/>
              </a:rPr>
              <a:t>xdata</a:t>
            </a:r>
            <a:r>
              <a:rPr lang="en-US" sz="2000" b="1" dirty="0">
                <a:latin typeface="Courier"/>
                <a:cs typeface="Courier"/>
              </a:rPr>
              <a:t>, (</a:t>
            </a:r>
            <a:r>
              <a:rPr lang="en-US" sz="2000" b="1" dirty="0" err="1">
                <a:latin typeface="Courier"/>
                <a:cs typeface="Courier"/>
              </a:rPr>
              <a:t>xdatap</a:t>
            </a:r>
            <a:r>
              <a:rPr lang="en-US" sz="2000" b="1" dirty="0">
                <a:latin typeface="Courier"/>
                <a:cs typeface="Courier"/>
              </a:rPr>
              <a:t>)</a:t>
            </a:r>
          </a:p>
          <a:p>
            <a:pPr marL="0" indent="0">
              <a:buNone/>
            </a:pPr>
            <a:endParaRPr lang="en-US" sz="2000" b="1" dirty="0">
              <a:latin typeface="Courier"/>
              <a:cs typeface="Courier"/>
            </a:endParaRPr>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6</a:t>
            </a:fld>
            <a:endParaRPr lang="en-US">
              <a:solidFill>
                <a:prstClr val="black"/>
              </a:solidFill>
            </a:endParaRPr>
          </a:p>
        </p:txBody>
      </p:sp>
      <p:sp>
        <p:nvSpPr>
          <p:cNvPr id="7" name="Rectangle 6"/>
          <p:cNvSpPr/>
          <p:nvPr/>
        </p:nvSpPr>
        <p:spPr>
          <a:xfrm>
            <a:off x="3886200" y="1600200"/>
            <a:ext cx="1066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a:solidFill>
                  <a:prstClr val="black"/>
                </a:solidFill>
                <a:latin typeface="Courier New"/>
                <a:ea typeface="ＭＳ Ｐゴシック" pitchFamily="18" charset="-128"/>
                <a:cs typeface="Courier New"/>
              </a:rPr>
              <a:t>data</a:t>
            </a:r>
          </a:p>
        </p:txBody>
      </p:sp>
      <p:sp>
        <p:nvSpPr>
          <p:cNvPr id="8" name="Rectangle 7"/>
          <p:cNvSpPr/>
          <p:nvPr/>
        </p:nvSpPr>
        <p:spPr>
          <a:xfrm>
            <a:off x="3886200" y="1295400"/>
            <a:ext cx="1066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a:solidFill>
                  <a:prstClr val="black"/>
                </a:solidFill>
                <a:latin typeface="Courier New"/>
                <a:ea typeface="ＭＳ Ｐゴシック" pitchFamily="18" charset="-128"/>
                <a:cs typeface="Courier New"/>
              </a:rPr>
              <a:t>flag</a:t>
            </a:r>
          </a:p>
        </p:txBody>
      </p:sp>
      <p:sp>
        <p:nvSpPr>
          <p:cNvPr id="9" name="Oval 8"/>
          <p:cNvSpPr/>
          <p:nvPr/>
        </p:nvSpPr>
        <p:spPr>
          <a:xfrm>
            <a:off x="990600" y="1066800"/>
            <a:ext cx="1752600" cy="1066800"/>
          </a:xfrm>
          <a:prstGeom prst="ellips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Producer</a:t>
            </a:r>
          </a:p>
        </p:txBody>
      </p:sp>
      <p:sp>
        <p:nvSpPr>
          <p:cNvPr id="10" name="Oval 9"/>
          <p:cNvSpPr/>
          <p:nvPr/>
        </p:nvSpPr>
        <p:spPr>
          <a:xfrm>
            <a:off x="6096000" y="1066800"/>
            <a:ext cx="1752600" cy="1066800"/>
          </a:xfrm>
          <a:prstGeom prst="ellips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Consumer</a:t>
            </a:r>
          </a:p>
        </p:txBody>
      </p:sp>
      <p:cxnSp>
        <p:nvCxnSpPr>
          <p:cNvPr id="12" name="Straight Arrow Connector 11"/>
          <p:cNvCxnSpPr>
            <a:stCxn id="9" idx="6"/>
          </p:cNvCxnSpPr>
          <p:nvPr/>
        </p:nvCxnSpPr>
        <p:spPr bwMode="auto">
          <a:xfrm>
            <a:off x="2743200" y="1600200"/>
            <a:ext cx="10668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5029200" y="1600200"/>
            <a:ext cx="10668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3" name="TextBox 2"/>
          <p:cNvSpPr txBox="1"/>
          <p:nvPr/>
        </p:nvSpPr>
        <p:spPr>
          <a:xfrm>
            <a:off x="2667000" y="5410200"/>
            <a:ext cx="5486400" cy="830997"/>
          </a:xfrm>
          <a:prstGeom prst="rect">
            <a:avLst/>
          </a:prstGeom>
          <a:noFill/>
        </p:spPr>
        <p:txBody>
          <a:bodyPr wrap="square" rtlCol="0">
            <a:spAutoFit/>
          </a:bodyPr>
          <a:lstStyle/>
          <a:p>
            <a:pPr eaLnBrk="1" hangingPunct="1">
              <a:spcBef>
                <a:spcPct val="0"/>
              </a:spcBef>
            </a:pPr>
            <a:r>
              <a:rPr lang="en-US" sz="2400" dirty="0">
                <a:solidFill>
                  <a:prstClr val="black"/>
                </a:solidFill>
                <a:latin typeface="Calibri"/>
                <a:ea typeface="ＭＳ Ｐゴシック"/>
                <a:cs typeface="Calibri"/>
              </a:rPr>
              <a:t>Can consumer read </a:t>
            </a:r>
            <a:r>
              <a:rPr lang="en-US" sz="2400" b="1" dirty="0">
                <a:solidFill>
                  <a:prstClr val="black"/>
                </a:solidFill>
                <a:latin typeface="Calibri"/>
                <a:ea typeface="ＭＳ Ｐゴシック"/>
                <a:cs typeface="Calibri"/>
              </a:rPr>
              <a:t>flag=1</a:t>
            </a:r>
            <a:r>
              <a:rPr lang="en-US" sz="2400" dirty="0">
                <a:solidFill>
                  <a:prstClr val="black"/>
                </a:solidFill>
                <a:latin typeface="Calibri"/>
                <a:ea typeface="ＭＳ Ｐゴシック"/>
                <a:cs typeface="Calibri"/>
              </a:rPr>
              <a:t> before </a:t>
            </a:r>
            <a:r>
              <a:rPr lang="en-US" sz="2400" b="1" dirty="0">
                <a:solidFill>
                  <a:prstClr val="black"/>
                </a:solidFill>
                <a:latin typeface="Courier New"/>
                <a:ea typeface="ＭＳ Ｐゴシック"/>
                <a:cs typeface="Courier New"/>
              </a:rPr>
              <a:t>data</a:t>
            </a:r>
            <a:r>
              <a:rPr lang="en-US" sz="2400" dirty="0">
                <a:solidFill>
                  <a:prstClr val="black"/>
                </a:solidFill>
                <a:latin typeface="Calibri"/>
                <a:ea typeface="ＭＳ Ｐゴシック"/>
                <a:cs typeface="Calibri"/>
              </a:rPr>
              <a:t> written by producer visible to consumer?</a:t>
            </a:r>
          </a:p>
        </p:txBody>
      </p:sp>
      <p:sp>
        <p:nvSpPr>
          <p:cNvPr id="11" name="TextBox 10"/>
          <p:cNvSpPr txBox="1"/>
          <p:nvPr/>
        </p:nvSpPr>
        <p:spPr>
          <a:xfrm>
            <a:off x="3200400" y="2133600"/>
            <a:ext cx="2271776"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Initially </a:t>
            </a:r>
            <a:r>
              <a:rPr lang="en-US" sz="2400" b="1" dirty="0">
                <a:solidFill>
                  <a:prstClr val="black"/>
                </a:solidFill>
                <a:latin typeface="Courier New"/>
                <a:ea typeface="ＭＳ Ｐゴシック"/>
                <a:cs typeface="Courier New"/>
              </a:rPr>
              <a:t>flag=0</a:t>
            </a:r>
          </a:p>
        </p:txBody>
      </p:sp>
    </p:spTree>
    <p:extLst>
      <p:ext uri="{BB962C8B-B14F-4D97-AF65-F5344CB8AC3E}">
        <p14:creationId xmlns:p14="http://schemas.microsoft.com/office/powerpoint/2010/main" val="200106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Grp="1" noChangeArrowheads="1"/>
          </p:cNvSpPr>
          <p:nvPr>
            <p:ph type="title"/>
          </p:nvPr>
        </p:nvSpPr>
        <p:spPr>
          <a:noFill/>
          <a:ln/>
        </p:spPr>
        <p:txBody>
          <a:bodyPr lIns="90488" tIns="44450" rIns="90488" bIns="44450"/>
          <a:lstStyle/>
          <a:p>
            <a:r>
              <a:rPr lang="en-US" dirty="0"/>
              <a:t>Sequential Consistency (SC)</a:t>
            </a:r>
            <a:br>
              <a:rPr lang="en-US" dirty="0"/>
            </a:br>
            <a:r>
              <a:rPr lang="en-US" sz="2000" i="1" dirty="0"/>
              <a:t>A Memory Model</a:t>
            </a:r>
          </a:p>
        </p:txBody>
      </p:sp>
      <p:sp>
        <p:nvSpPr>
          <p:cNvPr id="22" name="Slide Number Placeholder 4"/>
          <p:cNvSpPr>
            <a:spLocks noGrp="1"/>
          </p:cNvSpPr>
          <p:nvPr>
            <p:ph type="sldNum" sz="quarter" idx="12"/>
          </p:nvPr>
        </p:nvSpPr>
        <p:spPr/>
        <p:txBody>
          <a:bodyPr/>
          <a:lstStyle/>
          <a:p>
            <a:fld id="{8CDF5348-E035-4A4B-9099-D37727581228}" type="slidenum">
              <a:rPr lang="en-US">
                <a:solidFill>
                  <a:prstClr val="black"/>
                </a:solidFill>
              </a:rPr>
              <a:pPr/>
              <a:t>7</a:t>
            </a:fld>
            <a:endParaRPr lang="en-US">
              <a:solidFill>
                <a:srgbClr val="FBBA03"/>
              </a:solidFill>
            </a:endParaRPr>
          </a:p>
        </p:txBody>
      </p:sp>
      <p:sp>
        <p:nvSpPr>
          <p:cNvPr id="1475587" name="Rectangle 3"/>
          <p:cNvSpPr>
            <a:spLocks noChangeArrowheads="1"/>
          </p:cNvSpPr>
          <p:nvPr/>
        </p:nvSpPr>
        <p:spPr bwMode="auto">
          <a:xfrm>
            <a:off x="838200" y="2590800"/>
            <a:ext cx="7620000" cy="3413755"/>
          </a:xfrm>
          <a:prstGeom prst="rect">
            <a:avLst/>
          </a:prstGeom>
          <a:noFill/>
          <a:ln w="25400">
            <a:noFill/>
            <a:miter lim="800000"/>
            <a:headEnd/>
            <a:tailEnd/>
          </a:ln>
          <a:effectLst/>
        </p:spPr>
        <p:txBody>
          <a:bodyPr wrap="square" lIns="90488" tIns="44450" rIns="90488" bIns="44450">
            <a:prstTxWarp prst="textNoShape">
              <a:avLst/>
            </a:prstTxWarp>
            <a:spAutoFit/>
          </a:bodyPr>
          <a:lstStyle/>
          <a:p>
            <a:pPr>
              <a:spcBef>
                <a:spcPct val="0"/>
              </a:spcBef>
            </a:pPr>
            <a:r>
              <a:rPr lang="en-US" sz="2400" dirty="0">
                <a:solidFill>
                  <a:srgbClr val="56127A"/>
                </a:solidFill>
                <a:latin typeface="Calibri"/>
                <a:ea typeface="ＭＳ Ｐゴシック"/>
                <a:cs typeface="Calibri"/>
              </a:rPr>
              <a:t>“ A system is </a:t>
            </a:r>
            <a:r>
              <a:rPr lang="en-US" sz="2400" i="1" dirty="0">
                <a:solidFill>
                  <a:srgbClr val="56127A"/>
                </a:solidFill>
                <a:latin typeface="Calibri"/>
                <a:ea typeface="ＭＳ Ｐゴシック"/>
                <a:cs typeface="Calibri"/>
              </a:rPr>
              <a:t>sequentially consistent </a:t>
            </a:r>
            <a:r>
              <a:rPr lang="en-US" sz="2400" dirty="0">
                <a:solidFill>
                  <a:srgbClr val="56127A"/>
                </a:solidFill>
                <a:latin typeface="Calibri"/>
                <a:ea typeface="ＭＳ Ｐゴシック"/>
                <a:cs typeface="Calibri"/>
              </a:rPr>
              <a:t>if the result of any execution is the same as if the operations of all the processors were executed in some sequential order, and the operations of each individual processor appear in the order specified by the program”</a:t>
            </a:r>
          </a:p>
          <a:p>
            <a:pPr>
              <a:spcBef>
                <a:spcPct val="0"/>
              </a:spcBef>
            </a:pPr>
            <a:r>
              <a:rPr lang="en-US" sz="2400" dirty="0">
                <a:solidFill>
                  <a:srgbClr val="56127A"/>
                </a:solidFill>
                <a:latin typeface="Calibri"/>
                <a:ea typeface="ＭＳ Ｐゴシック"/>
                <a:cs typeface="Calibri"/>
              </a:rPr>
              <a:t>					 </a:t>
            </a:r>
            <a:r>
              <a:rPr lang="en-US" sz="2400" i="1" dirty="0">
                <a:solidFill>
                  <a:srgbClr val="56127A"/>
                </a:solidFill>
                <a:latin typeface="Calibri"/>
                <a:ea typeface="ＭＳ Ｐゴシック"/>
                <a:cs typeface="Calibri"/>
              </a:rPr>
              <a:t>Leslie </a:t>
            </a:r>
            <a:r>
              <a:rPr lang="en-US" sz="2400" i="1" dirty="0" err="1">
                <a:solidFill>
                  <a:srgbClr val="56127A"/>
                </a:solidFill>
                <a:latin typeface="Calibri"/>
                <a:ea typeface="ＭＳ Ｐゴシック"/>
                <a:cs typeface="Calibri"/>
              </a:rPr>
              <a:t>Lamport</a:t>
            </a:r>
            <a:endParaRPr lang="en-US" sz="2400" dirty="0">
              <a:solidFill>
                <a:srgbClr val="56127A"/>
              </a:solidFill>
              <a:latin typeface="Calibri"/>
              <a:ea typeface="ＭＳ Ｐゴシック"/>
              <a:cs typeface="Calibri"/>
            </a:endParaRPr>
          </a:p>
          <a:p>
            <a:pPr>
              <a:spcBef>
                <a:spcPct val="0"/>
              </a:spcBef>
            </a:pPr>
            <a:endParaRPr lang="en-US" sz="2400" dirty="0">
              <a:solidFill>
                <a:srgbClr val="56127A"/>
              </a:solidFill>
              <a:latin typeface="Calibri"/>
              <a:ea typeface="ＭＳ Ｐゴシック"/>
              <a:cs typeface="Calibri"/>
            </a:endParaRPr>
          </a:p>
          <a:p>
            <a:pPr>
              <a:spcBef>
                <a:spcPct val="0"/>
              </a:spcBef>
            </a:pPr>
            <a:r>
              <a:rPr lang="en-US" sz="2400" dirty="0">
                <a:solidFill>
                  <a:srgbClr val="000000"/>
                </a:solidFill>
                <a:latin typeface="Calibri"/>
                <a:ea typeface="ＭＳ Ｐゴシック"/>
                <a:cs typeface="Calibri"/>
              </a:rPr>
              <a:t>Sequential Consistency = arbitrary </a:t>
            </a:r>
            <a:r>
              <a:rPr lang="en-US" sz="2400" i="1" dirty="0">
                <a:solidFill>
                  <a:srgbClr val="000000"/>
                </a:solidFill>
                <a:latin typeface="Calibri"/>
                <a:ea typeface="ＭＳ Ｐゴシック"/>
                <a:cs typeface="Calibri"/>
              </a:rPr>
              <a:t>order-preserving interleaving</a:t>
            </a:r>
            <a:r>
              <a:rPr lang="en-US" sz="2400" dirty="0">
                <a:solidFill>
                  <a:srgbClr val="000000"/>
                </a:solidFill>
                <a:latin typeface="Calibri"/>
                <a:ea typeface="ＭＳ Ｐゴシック"/>
                <a:cs typeface="Calibri"/>
              </a:rPr>
              <a:t> of memory references of sequential programs</a:t>
            </a:r>
          </a:p>
        </p:txBody>
      </p:sp>
      <p:grpSp>
        <p:nvGrpSpPr>
          <p:cNvPr id="1475588" name="Group 4"/>
          <p:cNvGrpSpPr>
            <a:grpSpLocks/>
          </p:cNvGrpSpPr>
          <p:nvPr/>
        </p:nvGrpSpPr>
        <p:grpSpPr bwMode="auto">
          <a:xfrm>
            <a:off x="2955925" y="1206500"/>
            <a:ext cx="3074988" cy="1254125"/>
            <a:chOff x="1862" y="872"/>
            <a:chExt cx="1937" cy="790"/>
          </a:xfrm>
          <a:solidFill>
            <a:srgbClr val="FFFFFF"/>
          </a:solidFill>
        </p:grpSpPr>
        <p:sp>
          <p:nvSpPr>
            <p:cNvPr id="1475589" name="Rectangle 5"/>
            <p:cNvSpPr>
              <a:spLocks noChangeArrowheads="1"/>
            </p:cNvSpPr>
            <p:nvPr/>
          </p:nvSpPr>
          <p:spPr bwMode="auto">
            <a:xfrm>
              <a:off x="2664" y="1425"/>
              <a:ext cx="243" cy="237"/>
            </a:xfrm>
            <a:prstGeom prst="rect">
              <a:avLst/>
            </a:prstGeom>
            <a:grpFill/>
            <a:ln w="12700">
              <a:solidFill>
                <a:srgbClr val="000000"/>
              </a:solidFill>
              <a:miter lim="800000"/>
              <a:headEnd/>
              <a:tailEnd/>
            </a:ln>
            <a:effectLst/>
          </p:spPr>
          <p:txBody>
            <a:bodyPr wrap="none" lIns="90488" tIns="44450" rIns="90488" bIns="44450">
              <a:prstTxWarp prst="textNoShape">
                <a:avLst/>
              </a:prstTxWarp>
              <a:spAutoFit/>
            </a:bodyPr>
            <a:lstStyle/>
            <a:p>
              <a:pPr>
                <a:spcBef>
                  <a:spcPct val="0"/>
                </a:spcBef>
              </a:pPr>
              <a:r>
                <a:rPr lang="en-US" sz="1800">
                  <a:solidFill>
                    <a:srgbClr val="000000"/>
                  </a:solidFill>
                  <a:latin typeface="Verdana" charset="0"/>
                  <a:ea typeface="ＭＳ Ｐゴシック"/>
                  <a:cs typeface="ＭＳ Ｐゴシック"/>
                </a:rPr>
                <a:t>M</a:t>
              </a:r>
            </a:p>
          </p:txBody>
        </p:sp>
        <p:sp>
          <p:nvSpPr>
            <p:cNvPr id="1475590" name="Rectangle 6"/>
            <p:cNvSpPr>
              <a:spLocks noChangeArrowheads="1"/>
            </p:cNvSpPr>
            <p:nvPr/>
          </p:nvSpPr>
          <p:spPr bwMode="auto">
            <a:xfrm>
              <a:off x="1864" y="872"/>
              <a:ext cx="207" cy="235"/>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spcBef>
                  <a:spcPct val="0"/>
                </a:spcBef>
              </a:pPr>
              <a:r>
                <a:rPr lang="en-US" sz="1800">
                  <a:solidFill>
                    <a:srgbClr val="56127A"/>
                  </a:solidFill>
                  <a:latin typeface="Verdana" charset="0"/>
                  <a:ea typeface="ＭＳ Ｐゴシック"/>
                  <a:cs typeface="ＭＳ Ｐゴシック"/>
                </a:rPr>
                <a:t>P</a:t>
              </a:r>
            </a:p>
          </p:txBody>
        </p:sp>
        <p:grpSp>
          <p:nvGrpSpPr>
            <p:cNvPr id="1475591" name="Group 7"/>
            <p:cNvGrpSpPr>
              <a:grpSpLocks/>
            </p:cNvGrpSpPr>
            <p:nvPr/>
          </p:nvGrpSpPr>
          <p:grpSpPr bwMode="auto">
            <a:xfrm>
              <a:off x="1862" y="1097"/>
              <a:ext cx="1904" cy="330"/>
              <a:chOff x="1894" y="1041"/>
              <a:chExt cx="1840" cy="330"/>
            </a:xfrm>
            <a:grpFill/>
          </p:grpSpPr>
          <p:sp>
            <p:nvSpPr>
              <p:cNvPr id="1475592" name="Line 8"/>
              <p:cNvSpPr>
                <a:spLocks noChangeShapeType="1"/>
              </p:cNvSpPr>
              <p:nvPr/>
            </p:nvSpPr>
            <p:spPr bwMode="auto">
              <a:xfrm>
                <a:off x="1894" y="1206"/>
                <a:ext cx="1840" cy="0"/>
              </a:xfrm>
              <a:prstGeom prst="line">
                <a:avLst/>
              </a:prstGeom>
              <a:grpFill/>
              <a:ln w="50800">
                <a:solidFill>
                  <a:srgbClr val="000000"/>
                </a:solidFill>
                <a:round/>
                <a:headEnd/>
                <a:tailEnd/>
              </a:ln>
              <a:effectLst/>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475593" name="Line 9"/>
              <p:cNvSpPr>
                <a:spLocks noChangeShapeType="1"/>
              </p:cNvSpPr>
              <p:nvPr/>
            </p:nvSpPr>
            <p:spPr bwMode="auto">
              <a:xfrm>
                <a:off x="2790" y="1214"/>
                <a:ext cx="0" cy="157"/>
              </a:xfrm>
              <a:prstGeom prst="line">
                <a:avLst/>
              </a:prstGeom>
              <a:grpFill/>
              <a:ln w="25400">
                <a:solidFill>
                  <a:srgbClr val="000000"/>
                </a:solidFill>
                <a:round/>
                <a:headEnd/>
                <a:tailEnd/>
              </a:ln>
              <a:effectLst/>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475594" name="Line 10"/>
              <p:cNvSpPr>
                <a:spLocks noChangeShapeType="1"/>
              </p:cNvSpPr>
              <p:nvPr/>
            </p:nvSpPr>
            <p:spPr bwMode="auto">
              <a:xfrm>
                <a:off x="1974" y="1041"/>
                <a:ext cx="0" cy="157"/>
              </a:xfrm>
              <a:prstGeom prst="line">
                <a:avLst/>
              </a:prstGeom>
              <a:grpFill/>
              <a:ln w="25400">
                <a:solidFill>
                  <a:srgbClr val="000000"/>
                </a:solidFill>
                <a:round/>
                <a:headEnd/>
                <a:tailEnd/>
              </a:ln>
              <a:effectLst/>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475595" name="Line 11"/>
              <p:cNvSpPr>
                <a:spLocks noChangeShapeType="1"/>
              </p:cNvSpPr>
              <p:nvPr/>
            </p:nvSpPr>
            <p:spPr bwMode="auto">
              <a:xfrm>
                <a:off x="3654" y="1041"/>
                <a:ext cx="0" cy="157"/>
              </a:xfrm>
              <a:prstGeom prst="line">
                <a:avLst/>
              </a:prstGeom>
              <a:grpFill/>
              <a:ln w="25400">
                <a:solidFill>
                  <a:srgbClr val="000000"/>
                </a:solidFill>
                <a:round/>
                <a:headEnd/>
                <a:tailEnd/>
              </a:ln>
              <a:effectLst/>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475596" name="Line 12"/>
              <p:cNvSpPr>
                <a:spLocks noChangeShapeType="1"/>
              </p:cNvSpPr>
              <p:nvPr/>
            </p:nvSpPr>
            <p:spPr bwMode="auto">
              <a:xfrm>
                <a:off x="3318" y="1041"/>
                <a:ext cx="0" cy="157"/>
              </a:xfrm>
              <a:prstGeom prst="line">
                <a:avLst/>
              </a:prstGeom>
              <a:grpFill/>
              <a:ln w="25400">
                <a:solidFill>
                  <a:srgbClr val="000000"/>
                </a:solidFill>
                <a:round/>
                <a:headEnd/>
                <a:tailEnd/>
              </a:ln>
              <a:effectLst/>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475597" name="Line 13"/>
              <p:cNvSpPr>
                <a:spLocks noChangeShapeType="1"/>
              </p:cNvSpPr>
              <p:nvPr/>
            </p:nvSpPr>
            <p:spPr bwMode="auto">
              <a:xfrm>
                <a:off x="2646" y="1041"/>
                <a:ext cx="0" cy="157"/>
              </a:xfrm>
              <a:prstGeom prst="line">
                <a:avLst/>
              </a:prstGeom>
              <a:grpFill/>
              <a:ln w="25400">
                <a:solidFill>
                  <a:srgbClr val="000000"/>
                </a:solidFill>
                <a:round/>
                <a:headEnd/>
                <a:tailEnd/>
              </a:ln>
              <a:effectLst/>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475598" name="Line 14"/>
              <p:cNvSpPr>
                <a:spLocks noChangeShapeType="1"/>
              </p:cNvSpPr>
              <p:nvPr/>
            </p:nvSpPr>
            <p:spPr bwMode="auto">
              <a:xfrm>
                <a:off x="2982" y="1041"/>
                <a:ext cx="0" cy="157"/>
              </a:xfrm>
              <a:prstGeom prst="line">
                <a:avLst/>
              </a:prstGeom>
              <a:grpFill/>
              <a:ln w="25400">
                <a:solidFill>
                  <a:srgbClr val="000000"/>
                </a:solidFill>
                <a:round/>
                <a:headEnd/>
                <a:tailEnd/>
              </a:ln>
              <a:effectLst/>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sp>
            <p:nvSpPr>
              <p:cNvPr id="1475599" name="Line 15"/>
              <p:cNvSpPr>
                <a:spLocks noChangeShapeType="1"/>
              </p:cNvSpPr>
              <p:nvPr/>
            </p:nvSpPr>
            <p:spPr bwMode="auto">
              <a:xfrm>
                <a:off x="2310" y="1041"/>
                <a:ext cx="0" cy="157"/>
              </a:xfrm>
              <a:prstGeom prst="line">
                <a:avLst/>
              </a:prstGeom>
              <a:grpFill/>
              <a:ln w="25400">
                <a:solidFill>
                  <a:srgbClr val="000000"/>
                </a:solidFill>
                <a:round/>
                <a:headEnd/>
                <a:tailEnd/>
              </a:ln>
              <a:effectLst/>
            </p:spPr>
            <p:txBody>
              <a:bodyPr wrap="none" anchor="ctr">
                <a:prstTxWarp prst="textNoShape">
                  <a:avLst/>
                </a:prstTxWarp>
              </a:bodyPr>
              <a:lstStyle/>
              <a:p>
                <a:pPr algn="ctr"/>
                <a:endParaRPr lang="en-US">
                  <a:solidFill>
                    <a:srgbClr val="000000"/>
                  </a:solidFill>
                  <a:ea typeface="ＭＳ Ｐゴシック"/>
                  <a:cs typeface="ＭＳ Ｐゴシック"/>
                </a:endParaRPr>
              </a:p>
            </p:txBody>
          </p:sp>
        </p:grpSp>
        <p:sp>
          <p:nvSpPr>
            <p:cNvPr id="1475600" name="Rectangle 16"/>
            <p:cNvSpPr>
              <a:spLocks noChangeArrowheads="1"/>
            </p:cNvSpPr>
            <p:nvPr/>
          </p:nvSpPr>
          <p:spPr bwMode="auto">
            <a:xfrm>
              <a:off x="2209" y="872"/>
              <a:ext cx="207" cy="235"/>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spcBef>
                  <a:spcPct val="0"/>
                </a:spcBef>
              </a:pPr>
              <a:r>
                <a:rPr lang="en-US" sz="1800">
                  <a:solidFill>
                    <a:srgbClr val="56127A"/>
                  </a:solidFill>
                  <a:latin typeface="Verdana" charset="0"/>
                  <a:ea typeface="ＭＳ Ｐゴシック"/>
                  <a:cs typeface="ＭＳ Ｐゴシック"/>
                </a:rPr>
                <a:t>P</a:t>
              </a:r>
            </a:p>
          </p:txBody>
        </p:sp>
        <p:sp>
          <p:nvSpPr>
            <p:cNvPr id="1475601" name="Rectangle 17"/>
            <p:cNvSpPr>
              <a:spLocks noChangeArrowheads="1"/>
            </p:cNvSpPr>
            <p:nvPr/>
          </p:nvSpPr>
          <p:spPr bwMode="auto">
            <a:xfrm>
              <a:off x="2555" y="872"/>
              <a:ext cx="207" cy="235"/>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spcBef>
                  <a:spcPct val="0"/>
                </a:spcBef>
              </a:pPr>
              <a:r>
                <a:rPr lang="en-US" sz="1800">
                  <a:solidFill>
                    <a:srgbClr val="56127A"/>
                  </a:solidFill>
                  <a:latin typeface="Verdana" charset="0"/>
                  <a:ea typeface="ＭＳ Ｐゴシック"/>
                  <a:cs typeface="ＭＳ Ｐゴシック"/>
                </a:rPr>
                <a:t>P</a:t>
              </a:r>
            </a:p>
          </p:txBody>
        </p:sp>
        <p:sp>
          <p:nvSpPr>
            <p:cNvPr id="1475602" name="Rectangle 18"/>
            <p:cNvSpPr>
              <a:spLocks noChangeArrowheads="1"/>
            </p:cNvSpPr>
            <p:nvPr/>
          </p:nvSpPr>
          <p:spPr bwMode="auto">
            <a:xfrm>
              <a:off x="2900" y="872"/>
              <a:ext cx="207" cy="235"/>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spcBef>
                  <a:spcPct val="0"/>
                </a:spcBef>
              </a:pPr>
              <a:r>
                <a:rPr lang="en-US" sz="1800">
                  <a:solidFill>
                    <a:srgbClr val="56127A"/>
                  </a:solidFill>
                  <a:latin typeface="Verdana" charset="0"/>
                  <a:ea typeface="ＭＳ Ｐゴシック"/>
                  <a:cs typeface="ＭＳ Ｐゴシック"/>
                </a:rPr>
                <a:t>P</a:t>
              </a:r>
            </a:p>
          </p:txBody>
        </p:sp>
        <p:sp>
          <p:nvSpPr>
            <p:cNvPr id="1475603" name="Rectangle 19"/>
            <p:cNvSpPr>
              <a:spLocks noChangeArrowheads="1"/>
            </p:cNvSpPr>
            <p:nvPr/>
          </p:nvSpPr>
          <p:spPr bwMode="auto">
            <a:xfrm>
              <a:off x="3246" y="872"/>
              <a:ext cx="207" cy="235"/>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spcBef>
                  <a:spcPct val="0"/>
                </a:spcBef>
              </a:pPr>
              <a:r>
                <a:rPr lang="en-US" sz="1800">
                  <a:solidFill>
                    <a:srgbClr val="56127A"/>
                  </a:solidFill>
                  <a:latin typeface="Verdana" charset="0"/>
                  <a:ea typeface="ＭＳ Ｐゴシック"/>
                  <a:cs typeface="ＭＳ Ｐゴシック"/>
                </a:rPr>
                <a:t>P</a:t>
              </a:r>
            </a:p>
          </p:txBody>
        </p:sp>
        <p:sp>
          <p:nvSpPr>
            <p:cNvPr id="1475604" name="Rectangle 20"/>
            <p:cNvSpPr>
              <a:spLocks noChangeArrowheads="1"/>
            </p:cNvSpPr>
            <p:nvPr/>
          </p:nvSpPr>
          <p:spPr bwMode="auto">
            <a:xfrm>
              <a:off x="3592" y="872"/>
              <a:ext cx="207" cy="235"/>
            </a:xfrm>
            <a:prstGeom prst="rect">
              <a:avLst/>
            </a:prstGeom>
            <a:grpFill/>
            <a:ln w="9525">
              <a:solidFill>
                <a:srgbClr val="000000"/>
              </a:solidFill>
              <a:miter lim="800000"/>
              <a:headEnd/>
              <a:tailEnd/>
            </a:ln>
            <a:effectLst/>
          </p:spPr>
          <p:txBody>
            <a:bodyPr wrap="none" lIns="90488" tIns="44450" rIns="90488" bIns="44450">
              <a:prstTxWarp prst="textNoShape">
                <a:avLst/>
              </a:prstTxWarp>
              <a:spAutoFit/>
            </a:bodyPr>
            <a:lstStyle/>
            <a:p>
              <a:pPr>
                <a:spcBef>
                  <a:spcPct val="0"/>
                </a:spcBef>
              </a:pPr>
              <a:r>
                <a:rPr lang="en-US" sz="1800">
                  <a:solidFill>
                    <a:srgbClr val="56127A"/>
                  </a:solidFill>
                  <a:latin typeface="Verdana" charset="0"/>
                  <a:ea typeface="ＭＳ Ｐゴシック"/>
                  <a:cs typeface="ＭＳ Ｐゴシック"/>
                </a:rPr>
                <a:t>P</a:t>
              </a:r>
            </a:p>
          </p:txBody>
        </p:sp>
      </p:grpSp>
    </p:spTree>
    <p:extLst>
      <p:ext uri="{BB962C8B-B14F-4D97-AF65-F5344CB8AC3E}">
        <p14:creationId xmlns:p14="http://schemas.microsoft.com/office/powerpoint/2010/main" val="39161635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Producer-Consumer Example</a:t>
            </a:r>
          </a:p>
        </p:txBody>
      </p:sp>
      <p:sp>
        <p:nvSpPr>
          <p:cNvPr id="5" name="Text Placeholder 4"/>
          <p:cNvSpPr>
            <a:spLocks noGrp="1"/>
          </p:cNvSpPr>
          <p:nvPr>
            <p:ph sz="half" idx="1"/>
          </p:nvPr>
        </p:nvSpPr>
        <p:spPr>
          <a:xfrm>
            <a:off x="501650" y="2514600"/>
            <a:ext cx="3765550" cy="3606800"/>
          </a:xfrm>
        </p:spPr>
        <p:txBody>
          <a:bodyPr/>
          <a:lstStyle/>
          <a:p>
            <a:pPr marL="0" indent="0">
              <a:buNone/>
            </a:pPr>
            <a:r>
              <a:rPr lang="en-US" sz="2000" b="1" dirty="0" err="1">
                <a:latin typeface="Courier"/>
                <a:cs typeface="Courier"/>
              </a:rPr>
              <a:t>sw</a:t>
            </a:r>
            <a:r>
              <a:rPr lang="en-US" sz="2000" b="1" dirty="0">
                <a:latin typeface="Courier"/>
                <a:cs typeface="Courier"/>
              </a:rPr>
              <a:t> </a:t>
            </a:r>
            <a:r>
              <a:rPr lang="en-US" sz="2000" b="1" dirty="0" err="1">
                <a:latin typeface="Courier"/>
                <a:cs typeface="Courier"/>
              </a:rPr>
              <a:t>xdata</a:t>
            </a:r>
            <a:r>
              <a:rPr lang="en-US" sz="2000" b="1" dirty="0">
                <a:latin typeface="Courier"/>
                <a:cs typeface="Courier"/>
              </a:rPr>
              <a:t>, (</a:t>
            </a:r>
            <a:r>
              <a:rPr lang="en-US" sz="2000" b="1" dirty="0" err="1">
                <a:latin typeface="Courier"/>
                <a:cs typeface="Courier"/>
              </a:rPr>
              <a:t>xdatap</a:t>
            </a:r>
            <a:r>
              <a:rPr lang="en-US" sz="2000" b="1" dirty="0">
                <a:latin typeface="Courier"/>
                <a:cs typeface="Courier"/>
              </a:rPr>
              <a:t>)</a:t>
            </a:r>
          </a:p>
          <a:p>
            <a:pPr marL="0" indent="0">
              <a:buNone/>
            </a:pPr>
            <a:r>
              <a:rPr lang="en-US" sz="2000" b="1" dirty="0">
                <a:latin typeface="Courier"/>
                <a:cs typeface="Courier"/>
              </a:rPr>
              <a:t>li </a:t>
            </a:r>
            <a:r>
              <a:rPr lang="en-US" sz="2000" b="1" dirty="0" err="1">
                <a:latin typeface="Courier"/>
                <a:cs typeface="Courier"/>
              </a:rPr>
              <a:t>xflag</a:t>
            </a:r>
            <a:r>
              <a:rPr lang="en-US" sz="2000" b="1" dirty="0">
                <a:latin typeface="Courier"/>
                <a:cs typeface="Courier"/>
              </a:rPr>
              <a:t>, 1</a:t>
            </a:r>
          </a:p>
          <a:p>
            <a:pPr marL="0" indent="0">
              <a:buNone/>
            </a:pPr>
            <a:r>
              <a:rPr lang="en-US" sz="2000" b="1" dirty="0" err="1">
                <a:latin typeface="Courier"/>
                <a:cs typeface="Courier"/>
              </a:rPr>
              <a:t>sw</a:t>
            </a:r>
            <a:r>
              <a:rPr lang="en-US" sz="2000" b="1" dirty="0">
                <a:latin typeface="Courier"/>
                <a:cs typeface="Courier"/>
              </a:rPr>
              <a:t> </a:t>
            </a:r>
            <a:r>
              <a:rPr lang="en-US" sz="2000" b="1" dirty="0" err="1">
                <a:latin typeface="Courier"/>
                <a:cs typeface="Courier"/>
              </a:rPr>
              <a:t>xflag</a:t>
            </a:r>
            <a:r>
              <a:rPr lang="en-US" sz="2000" b="1" dirty="0">
                <a:latin typeface="Courier"/>
                <a:cs typeface="Courier"/>
              </a:rPr>
              <a:t>, (</a:t>
            </a:r>
            <a:r>
              <a:rPr lang="en-US" sz="2000" b="1" dirty="0" err="1">
                <a:latin typeface="Courier"/>
                <a:cs typeface="Courier"/>
              </a:rPr>
              <a:t>xflagp</a:t>
            </a:r>
            <a:r>
              <a:rPr lang="en-US" sz="2000" b="1" dirty="0">
                <a:latin typeface="Courier"/>
                <a:cs typeface="Courier"/>
              </a:rPr>
              <a:t>)</a:t>
            </a:r>
          </a:p>
        </p:txBody>
      </p:sp>
      <p:sp>
        <p:nvSpPr>
          <p:cNvPr id="6" name="Text Placeholder 5"/>
          <p:cNvSpPr>
            <a:spLocks noGrp="1"/>
          </p:cNvSpPr>
          <p:nvPr>
            <p:ph sz="half" idx="2"/>
          </p:nvPr>
        </p:nvSpPr>
        <p:spPr>
          <a:xfrm>
            <a:off x="4648200" y="2514600"/>
            <a:ext cx="4191000" cy="3606800"/>
          </a:xfrm>
        </p:spPr>
        <p:txBody>
          <a:bodyPr/>
          <a:lstStyle/>
          <a:p>
            <a:pPr marL="0" indent="0">
              <a:buNone/>
            </a:pPr>
            <a:r>
              <a:rPr lang="en-US" sz="2000" b="1" dirty="0">
                <a:latin typeface="Courier"/>
                <a:cs typeface="Courier"/>
              </a:rPr>
              <a:t>spin: </a:t>
            </a:r>
            <a:r>
              <a:rPr lang="en-US" sz="2000" b="1" dirty="0" err="1">
                <a:latin typeface="Courier"/>
                <a:cs typeface="Courier"/>
              </a:rPr>
              <a:t>lw</a:t>
            </a:r>
            <a:r>
              <a:rPr lang="en-US" sz="2000" b="1" dirty="0">
                <a:latin typeface="Courier"/>
                <a:cs typeface="Courier"/>
              </a:rPr>
              <a:t> </a:t>
            </a:r>
            <a:r>
              <a:rPr lang="en-US" sz="2000" b="1" dirty="0" err="1">
                <a:latin typeface="Courier"/>
                <a:cs typeface="Courier"/>
              </a:rPr>
              <a:t>xflag</a:t>
            </a:r>
            <a:r>
              <a:rPr lang="en-US" sz="2000" b="1" dirty="0">
                <a:latin typeface="Courier"/>
                <a:cs typeface="Courier"/>
              </a:rPr>
              <a:t>, (</a:t>
            </a:r>
            <a:r>
              <a:rPr lang="en-US" sz="2000" b="1" dirty="0" err="1">
                <a:latin typeface="Courier"/>
                <a:cs typeface="Courier"/>
              </a:rPr>
              <a:t>xflagp</a:t>
            </a:r>
            <a:r>
              <a:rPr lang="en-US" sz="2000" b="1" dirty="0">
                <a:latin typeface="Courier"/>
                <a:cs typeface="Courier"/>
              </a:rPr>
              <a:t>)</a:t>
            </a:r>
          </a:p>
          <a:p>
            <a:pPr marL="0" indent="0">
              <a:buNone/>
            </a:pPr>
            <a:r>
              <a:rPr lang="en-US" sz="2000" b="1" dirty="0">
                <a:latin typeface="Courier"/>
                <a:cs typeface="Courier"/>
              </a:rPr>
              <a:t>	</a:t>
            </a:r>
            <a:r>
              <a:rPr lang="en-US" sz="2000" b="1" dirty="0" err="1">
                <a:latin typeface="Courier"/>
                <a:cs typeface="Courier"/>
              </a:rPr>
              <a:t>beqz</a:t>
            </a:r>
            <a:r>
              <a:rPr lang="en-US" sz="2000" b="1" dirty="0">
                <a:latin typeface="Courier"/>
                <a:cs typeface="Courier"/>
              </a:rPr>
              <a:t> </a:t>
            </a:r>
            <a:r>
              <a:rPr lang="en-US" sz="2000" b="1" dirty="0" err="1">
                <a:latin typeface="Courier"/>
                <a:cs typeface="Courier"/>
              </a:rPr>
              <a:t>xflag</a:t>
            </a:r>
            <a:r>
              <a:rPr lang="en-US" sz="2000" b="1" dirty="0">
                <a:latin typeface="Courier"/>
                <a:cs typeface="Courier"/>
              </a:rPr>
              <a:t>, spin</a:t>
            </a:r>
          </a:p>
          <a:p>
            <a:pPr marL="0" indent="0">
              <a:buNone/>
            </a:pPr>
            <a:r>
              <a:rPr lang="en-US" sz="2000" b="1" dirty="0">
                <a:latin typeface="Courier"/>
                <a:cs typeface="Courier"/>
              </a:rPr>
              <a:t>	</a:t>
            </a:r>
            <a:r>
              <a:rPr lang="en-US" sz="2000" b="1" dirty="0" err="1">
                <a:latin typeface="Courier"/>
                <a:cs typeface="Courier"/>
              </a:rPr>
              <a:t>lw</a:t>
            </a:r>
            <a:r>
              <a:rPr lang="en-US" sz="2000" b="1" dirty="0">
                <a:latin typeface="Courier"/>
                <a:cs typeface="Courier"/>
              </a:rPr>
              <a:t> </a:t>
            </a:r>
            <a:r>
              <a:rPr lang="en-US" sz="2000" b="1" dirty="0" err="1">
                <a:latin typeface="Courier"/>
                <a:cs typeface="Courier"/>
              </a:rPr>
              <a:t>xdata</a:t>
            </a:r>
            <a:r>
              <a:rPr lang="en-US" sz="2000" b="1" dirty="0">
                <a:latin typeface="Courier"/>
                <a:cs typeface="Courier"/>
              </a:rPr>
              <a:t>, (</a:t>
            </a:r>
            <a:r>
              <a:rPr lang="en-US" sz="2000" b="1" dirty="0" err="1">
                <a:latin typeface="Courier"/>
                <a:cs typeface="Courier"/>
              </a:rPr>
              <a:t>xdatap</a:t>
            </a:r>
            <a:r>
              <a:rPr lang="en-US" sz="2000" b="1" dirty="0">
                <a:latin typeface="Courier"/>
                <a:cs typeface="Courier"/>
              </a:rPr>
              <a:t>)</a:t>
            </a:r>
          </a:p>
          <a:p>
            <a:pPr marL="0" indent="0">
              <a:buNone/>
            </a:pPr>
            <a:endParaRPr lang="en-US" sz="2000" b="1" dirty="0">
              <a:latin typeface="Courier"/>
              <a:cs typeface="Courier"/>
            </a:endParaRPr>
          </a:p>
        </p:txBody>
      </p:sp>
      <p:sp>
        <p:nvSpPr>
          <p:cNvPr id="4" name="Slide Number Placeholder 3"/>
          <p:cNvSpPr>
            <a:spLocks noGrp="1"/>
          </p:cNvSpPr>
          <p:nvPr>
            <p:ph type="sldNum" sz="quarter" idx="12"/>
          </p:nvPr>
        </p:nvSpPr>
        <p:spPr/>
        <p:txBody>
          <a:bodyPr/>
          <a:lstStyle/>
          <a:p>
            <a:pPr>
              <a:defRPr/>
            </a:pPr>
            <a:fld id="{890A75C8-C148-D646-81FC-1D13FFF086FF}" type="slidenum">
              <a:rPr lang="en-US" smtClean="0">
                <a:solidFill>
                  <a:prstClr val="black"/>
                </a:solidFill>
              </a:rPr>
              <a:pPr>
                <a:defRPr/>
              </a:pPr>
              <a:t>8</a:t>
            </a:fld>
            <a:endParaRPr lang="en-US">
              <a:solidFill>
                <a:prstClr val="black"/>
              </a:solidFill>
            </a:endParaRPr>
          </a:p>
        </p:txBody>
      </p:sp>
      <p:sp>
        <p:nvSpPr>
          <p:cNvPr id="7" name="Rectangle 6"/>
          <p:cNvSpPr/>
          <p:nvPr/>
        </p:nvSpPr>
        <p:spPr>
          <a:xfrm>
            <a:off x="3886200" y="1600200"/>
            <a:ext cx="1066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a:solidFill>
                  <a:prstClr val="black"/>
                </a:solidFill>
                <a:latin typeface="Courier New"/>
                <a:ea typeface="ＭＳ Ｐゴシック" pitchFamily="18" charset="-128"/>
                <a:cs typeface="Courier New"/>
              </a:rPr>
              <a:t>data</a:t>
            </a:r>
          </a:p>
        </p:txBody>
      </p:sp>
      <p:sp>
        <p:nvSpPr>
          <p:cNvPr id="8" name="Rectangle 7"/>
          <p:cNvSpPr/>
          <p:nvPr/>
        </p:nvSpPr>
        <p:spPr>
          <a:xfrm>
            <a:off x="3886200" y="1295400"/>
            <a:ext cx="1066800" cy="304800"/>
          </a:xfrm>
          <a:prstGeom prst="rect">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b="1" dirty="0">
                <a:solidFill>
                  <a:prstClr val="black"/>
                </a:solidFill>
                <a:latin typeface="Courier New"/>
                <a:ea typeface="ＭＳ Ｐゴシック" pitchFamily="18" charset="-128"/>
                <a:cs typeface="Courier New"/>
              </a:rPr>
              <a:t>flag</a:t>
            </a:r>
          </a:p>
        </p:txBody>
      </p:sp>
      <p:sp>
        <p:nvSpPr>
          <p:cNvPr id="9" name="Oval 8"/>
          <p:cNvSpPr/>
          <p:nvPr/>
        </p:nvSpPr>
        <p:spPr>
          <a:xfrm>
            <a:off x="990600" y="1066800"/>
            <a:ext cx="1752600" cy="1066800"/>
          </a:xfrm>
          <a:prstGeom prst="ellips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Producer</a:t>
            </a:r>
          </a:p>
        </p:txBody>
      </p:sp>
      <p:sp>
        <p:nvSpPr>
          <p:cNvPr id="10" name="Oval 9"/>
          <p:cNvSpPr/>
          <p:nvPr/>
        </p:nvSpPr>
        <p:spPr>
          <a:xfrm>
            <a:off x="6096000" y="1066800"/>
            <a:ext cx="1752600" cy="1066800"/>
          </a:xfrm>
          <a:prstGeom prst="ellipse">
            <a:avLst/>
          </a:prstGeom>
          <a:solidFill>
            <a:srgbClr val="FFFFFF"/>
          </a:solidFill>
          <a:ln w="12700" cmpd="sng">
            <a:solidFill>
              <a:srgbClr val="000000"/>
            </a:solid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ct val="0"/>
              </a:spcBef>
            </a:pPr>
            <a:r>
              <a:rPr lang="en-US" sz="2000" dirty="0">
                <a:solidFill>
                  <a:prstClr val="black"/>
                </a:solidFill>
                <a:latin typeface="Calibri"/>
                <a:ea typeface="ＭＳ Ｐゴシック" pitchFamily="18" charset="-128"/>
                <a:cs typeface="Calibri"/>
              </a:rPr>
              <a:t>Consumer</a:t>
            </a:r>
          </a:p>
        </p:txBody>
      </p:sp>
      <p:cxnSp>
        <p:nvCxnSpPr>
          <p:cNvPr id="12" name="Straight Arrow Connector 11"/>
          <p:cNvCxnSpPr>
            <a:stCxn id="9" idx="6"/>
          </p:cNvCxnSpPr>
          <p:nvPr/>
        </p:nvCxnSpPr>
        <p:spPr bwMode="auto">
          <a:xfrm>
            <a:off x="2743200" y="1600200"/>
            <a:ext cx="10668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3" name="Straight Arrow Connector 12"/>
          <p:cNvCxnSpPr/>
          <p:nvPr/>
        </p:nvCxnSpPr>
        <p:spPr bwMode="auto">
          <a:xfrm>
            <a:off x="5029200" y="1600200"/>
            <a:ext cx="1066800"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sp>
        <p:nvSpPr>
          <p:cNvPr id="11" name="TextBox 10"/>
          <p:cNvSpPr txBox="1"/>
          <p:nvPr/>
        </p:nvSpPr>
        <p:spPr>
          <a:xfrm>
            <a:off x="3200400" y="2133600"/>
            <a:ext cx="1997662"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Initially flag =0</a:t>
            </a:r>
          </a:p>
        </p:txBody>
      </p:sp>
      <p:sp>
        <p:nvSpPr>
          <p:cNvPr id="15" name="Freeform 14"/>
          <p:cNvSpPr/>
          <p:nvPr/>
        </p:nvSpPr>
        <p:spPr>
          <a:xfrm>
            <a:off x="221673" y="3048000"/>
            <a:ext cx="242663" cy="342448"/>
          </a:xfrm>
          <a:custGeom>
            <a:avLst/>
            <a:gdLst>
              <a:gd name="connsiteX0" fmla="*/ 147247 w 1916139"/>
              <a:gd name="connsiteY0" fmla="*/ 0 h 1511822"/>
              <a:gd name="connsiteX1" fmla="*/ 177484 w 1916139"/>
              <a:gd name="connsiteY1" fmla="*/ 355278 h 1511822"/>
              <a:gd name="connsiteX2" fmla="*/ 1916139 w 1916139"/>
              <a:gd name="connsiteY2" fmla="*/ 1511822 h 1511822"/>
              <a:gd name="connsiteX0" fmla="*/ 1756604 w 1756604"/>
              <a:gd name="connsiteY0" fmla="*/ 0 h 1638195"/>
              <a:gd name="connsiteX1" fmla="*/ 5 w 1756604"/>
              <a:gd name="connsiteY1" fmla="*/ 481651 h 1638195"/>
              <a:gd name="connsiteX2" fmla="*/ 1738660 w 1756604"/>
              <a:gd name="connsiteY2" fmla="*/ 1638195 h 1638195"/>
              <a:gd name="connsiteX0" fmla="*/ 958233 w 958233"/>
              <a:gd name="connsiteY0" fmla="*/ 0 h 1638195"/>
              <a:gd name="connsiteX1" fmla="*/ 8 w 958233"/>
              <a:gd name="connsiteY1" fmla="*/ 750192 h 1638195"/>
              <a:gd name="connsiteX2" fmla="*/ 940289 w 958233"/>
              <a:gd name="connsiteY2" fmla="*/ 1638195 h 1638195"/>
              <a:gd name="connsiteX0" fmla="*/ 745434 w 745434"/>
              <a:gd name="connsiteY0" fmla="*/ 0 h 1638195"/>
              <a:gd name="connsiteX1" fmla="*/ 9 w 745434"/>
              <a:gd name="connsiteY1" fmla="*/ 1007937 h 1638195"/>
              <a:gd name="connsiteX2" fmla="*/ 727490 w 745434"/>
              <a:gd name="connsiteY2" fmla="*/ 1638195 h 1638195"/>
              <a:gd name="connsiteX0" fmla="*/ 745434 w 745434"/>
              <a:gd name="connsiteY0" fmla="*/ 0 h 1638195"/>
              <a:gd name="connsiteX1" fmla="*/ 9 w 745434"/>
              <a:gd name="connsiteY1" fmla="*/ 676551 h 1638195"/>
              <a:gd name="connsiteX2" fmla="*/ 727490 w 745434"/>
              <a:gd name="connsiteY2" fmla="*/ 1638195 h 1638195"/>
            </a:gdLst>
            <a:ahLst/>
            <a:cxnLst>
              <a:cxn ang="0">
                <a:pos x="connsiteX0" y="connsiteY0"/>
              </a:cxn>
              <a:cxn ang="0">
                <a:pos x="connsiteX1" y="connsiteY1"/>
              </a:cxn>
              <a:cxn ang="0">
                <a:pos x="connsiteX2" y="connsiteY2"/>
              </a:cxn>
            </a:cxnLst>
            <a:rect l="l" t="t" r="r" b="b"/>
            <a:pathLst>
              <a:path w="745434" h="1638195">
                <a:moveTo>
                  <a:pt x="745434" y="0"/>
                </a:moveTo>
                <a:cubicBezTo>
                  <a:pt x="613145" y="51654"/>
                  <a:pt x="3000" y="403519"/>
                  <a:pt x="9" y="676551"/>
                </a:cubicBezTo>
                <a:cubicBezTo>
                  <a:pt x="-2982" y="949583"/>
                  <a:pt x="727490" y="1638195"/>
                  <a:pt x="727490" y="1638195"/>
                </a:cubicBezTo>
              </a:path>
            </a:pathLst>
          </a:custGeom>
          <a:noFill/>
          <a:ln w="38100" cmpd="sng">
            <a:solidFill>
              <a:srgbClr val="0000FF"/>
            </a:solidFill>
            <a:headEnd type="none"/>
            <a:tailEnd type="arrow"/>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6" name="Freeform 15"/>
          <p:cNvSpPr/>
          <p:nvPr/>
        </p:nvSpPr>
        <p:spPr>
          <a:xfrm>
            <a:off x="5426363" y="2743200"/>
            <a:ext cx="219573" cy="342448"/>
          </a:xfrm>
          <a:custGeom>
            <a:avLst/>
            <a:gdLst>
              <a:gd name="connsiteX0" fmla="*/ 147247 w 1916139"/>
              <a:gd name="connsiteY0" fmla="*/ 0 h 1511822"/>
              <a:gd name="connsiteX1" fmla="*/ 177484 w 1916139"/>
              <a:gd name="connsiteY1" fmla="*/ 355278 h 1511822"/>
              <a:gd name="connsiteX2" fmla="*/ 1916139 w 1916139"/>
              <a:gd name="connsiteY2" fmla="*/ 1511822 h 1511822"/>
              <a:gd name="connsiteX0" fmla="*/ 1756604 w 1756604"/>
              <a:gd name="connsiteY0" fmla="*/ 0 h 1638195"/>
              <a:gd name="connsiteX1" fmla="*/ 5 w 1756604"/>
              <a:gd name="connsiteY1" fmla="*/ 481651 h 1638195"/>
              <a:gd name="connsiteX2" fmla="*/ 1738660 w 1756604"/>
              <a:gd name="connsiteY2" fmla="*/ 1638195 h 1638195"/>
              <a:gd name="connsiteX0" fmla="*/ 958233 w 958233"/>
              <a:gd name="connsiteY0" fmla="*/ 0 h 1638195"/>
              <a:gd name="connsiteX1" fmla="*/ 8 w 958233"/>
              <a:gd name="connsiteY1" fmla="*/ 750192 h 1638195"/>
              <a:gd name="connsiteX2" fmla="*/ 940289 w 958233"/>
              <a:gd name="connsiteY2" fmla="*/ 1638195 h 1638195"/>
              <a:gd name="connsiteX0" fmla="*/ 674504 w 674504"/>
              <a:gd name="connsiteY0" fmla="*/ 0 h 1638195"/>
              <a:gd name="connsiteX1" fmla="*/ 12 w 674504"/>
              <a:gd name="connsiteY1" fmla="*/ 1265682 h 1638195"/>
              <a:gd name="connsiteX2" fmla="*/ 656560 w 674504"/>
              <a:gd name="connsiteY2" fmla="*/ 1638195 h 1638195"/>
            </a:gdLst>
            <a:ahLst/>
            <a:cxnLst>
              <a:cxn ang="0">
                <a:pos x="connsiteX0" y="connsiteY0"/>
              </a:cxn>
              <a:cxn ang="0">
                <a:pos x="connsiteX1" y="connsiteY1"/>
              </a:cxn>
              <a:cxn ang="0">
                <a:pos x="connsiteX2" y="connsiteY2"/>
              </a:cxn>
            </a:cxnLst>
            <a:rect l="l" t="t" r="r" b="b"/>
            <a:pathLst>
              <a:path w="674504" h="1638195">
                <a:moveTo>
                  <a:pt x="674504" y="0"/>
                </a:moveTo>
                <a:cubicBezTo>
                  <a:pt x="542215" y="51654"/>
                  <a:pt x="3003" y="992650"/>
                  <a:pt x="12" y="1265682"/>
                </a:cubicBezTo>
                <a:cubicBezTo>
                  <a:pt x="-2979" y="1538714"/>
                  <a:pt x="656560" y="1638195"/>
                  <a:pt x="656560" y="1638195"/>
                </a:cubicBezTo>
              </a:path>
            </a:pathLst>
          </a:custGeom>
          <a:noFill/>
          <a:ln w="38100" cmpd="sng">
            <a:solidFill>
              <a:srgbClr val="0000FF"/>
            </a:solidFill>
            <a:headEnd type="none"/>
            <a:tailEnd type="arrow"/>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7" name="Freeform 16"/>
          <p:cNvSpPr/>
          <p:nvPr/>
        </p:nvSpPr>
        <p:spPr>
          <a:xfrm>
            <a:off x="2438400" y="4191000"/>
            <a:ext cx="311936" cy="342448"/>
          </a:xfrm>
          <a:custGeom>
            <a:avLst/>
            <a:gdLst>
              <a:gd name="connsiteX0" fmla="*/ 147247 w 1916139"/>
              <a:gd name="connsiteY0" fmla="*/ 0 h 1511822"/>
              <a:gd name="connsiteX1" fmla="*/ 177484 w 1916139"/>
              <a:gd name="connsiteY1" fmla="*/ 355278 h 1511822"/>
              <a:gd name="connsiteX2" fmla="*/ 1916139 w 1916139"/>
              <a:gd name="connsiteY2" fmla="*/ 1511822 h 1511822"/>
              <a:gd name="connsiteX0" fmla="*/ 1756604 w 1756604"/>
              <a:gd name="connsiteY0" fmla="*/ 0 h 1638195"/>
              <a:gd name="connsiteX1" fmla="*/ 5 w 1756604"/>
              <a:gd name="connsiteY1" fmla="*/ 481651 h 1638195"/>
              <a:gd name="connsiteX2" fmla="*/ 1738660 w 1756604"/>
              <a:gd name="connsiteY2" fmla="*/ 1638195 h 1638195"/>
              <a:gd name="connsiteX0" fmla="*/ 958233 w 958233"/>
              <a:gd name="connsiteY0" fmla="*/ 0 h 1638195"/>
              <a:gd name="connsiteX1" fmla="*/ 8 w 958233"/>
              <a:gd name="connsiteY1" fmla="*/ 750192 h 1638195"/>
              <a:gd name="connsiteX2" fmla="*/ 940289 w 958233"/>
              <a:gd name="connsiteY2" fmla="*/ 1638195 h 1638195"/>
            </a:gdLst>
            <a:ahLst/>
            <a:cxnLst>
              <a:cxn ang="0">
                <a:pos x="connsiteX0" y="connsiteY0"/>
              </a:cxn>
              <a:cxn ang="0">
                <a:pos x="connsiteX1" y="connsiteY1"/>
              </a:cxn>
              <a:cxn ang="0">
                <a:pos x="connsiteX2" y="connsiteY2"/>
              </a:cxn>
            </a:cxnLst>
            <a:rect l="l" t="t" r="r" b="b"/>
            <a:pathLst>
              <a:path w="958233" h="1638195">
                <a:moveTo>
                  <a:pt x="958233" y="0"/>
                </a:moveTo>
                <a:cubicBezTo>
                  <a:pt x="825944" y="51654"/>
                  <a:pt x="2999" y="477160"/>
                  <a:pt x="8" y="750192"/>
                </a:cubicBezTo>
                <a:cubicBezTo>
                  <a:pt x="-2983" y="1023224"/>
                  <a:pt x="940289" y="1638195"/>
                  <a:pt x="940289" y="1638195"/>
                </a:cubicBezTo>
              </a:path>
            </a:pathLst>
          </a:custGeom>
          <a:noFill/>
          <a:ln w="38100" cmpd="sng">
            <a:solidFill>
              <a:srgbClr val="0000FF"/>
            </a:solidFill>
            <a:headEnd type="none"/>
            <a:tailEnd type="arrow"/>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18" name="TextBox 17"/>
          <p:cNvSpPr txBox="1"/>
          <p:nvPr/>
        </p:nvSpPr>
        <p:spPr>
          <a:xfrm>
            <a:off x="2819400" y="4114800"/>
            <a:ext cx="4470996" cy="461665"/>
          </a:xfrm>
          <a:prstGeom prst="rect">
            <a:avLst/>
          </a:prstGeom>
          <a:noFill/>
        </p:spPr>
        <p:txBody>
          <a:bodyPr wrap="none" rtlCol="0">
            <a:spAutoFit/>
          </a:bodyPr>
          <a:lstStyle/>
          <a:p>
            <a:pPr eaLnBrk="1" hangingPunct="1">
              <a:spcBef>
                <a:spcPct val="0"/>
              </a:spcBef>
            </a:pPr>
            <a:r>
              <a:rPr lang="en-US" sz="2400" dirty="0">
                <a:solidFill>
                  <a:prstClr val="black"/>
                </a:solidFill>
                <a:latin typeface="Calibri"/>
                <a:ea typeface="ＭＳ Ｐゴシック"/>
                <a:cs typeface="Calibri"/>
              </a:rPr>
              <a:t>Dependencies from sequential ISA</a:t>
            </a:r>
          </a:p>
        </p:txBody>
      </p:sp>
      <p:grpSp>
        <p:nvGrpSpPr>
          <p:cNvPr id="23" name="Group 22"/>
          <p:cNvGrpSpPr/>
          <p:nvPr/>
        </p:nvGrpSpPr>
        <p:grpSpPr>
          <a:xfrm>
            <a:off x="83898" y="2743200"/>
            <a:ext cx="7612303" cy="3040797"/>
            <a:chOff x="83898" y="2743200"/>
            <a:chExt cx="7612303" cy="3040797"/>
          </a:xfrm>
        </p:grpSpPr>
        <p:sp>
          <p:nvSpPr>
            <p:cNvPr id="19" name="Freeform 18"/>
            <p:cNvSpPr/>
            <p:nvPr/>
          </p:nvSpPr>
          <p:spPr>
            <a:xfrm>
              <a:off x="2362200" y="5029200"/>
              <a:ext cx="311936" cy="342448"/>
            </a:xfrm>
            <a:custGeom>
              <a:avLst/>
              <a:gdLst>
                <a:gd name="connsiteX0" fmla="*/ 147247 w 1916139"/>
                <a:gd name="connsiteY0" fmla="*/ 0 h 1511822"/>
                <a:gd name="connsiteX1" fmla="*/ 177484 w 1916139"/>
                <a:gd name="connsiteY1" fmla="*/ 355278 h 1511822"/>
                <a:gd name="connsiteX2" fmla="*/ 1916139 w 1916139"/>
                <a:gd name="connsiteY2" fmla="*/ 1511822 h 1511822"/>
                <a:gd name="connsiteX0" fmla="*/ 1756604 w 1756604"/>
                <a:gd name="connsiteY0" fmla="*/ 0 h 1638195"/>
                <a:gd name="connsiteX1" fmla="*/ 5 w 1756604"/>
                <a:gd name="connsiteY1" fmla="*/ 481651 h 1638195"/>
                <a:gd name="connsiteX2" fmla="*/ 1738660 w 1756604"/>
                <a:gd name="connsiteY2" fmla="*/ 1638195 h 1638195"/>
                <a:gd name="connsiteX0" fmla="*/ 958233 w 958233"/>
                <a:gd name="connsiteY0" fmla="*/ 0 h 1638195"/>
                <a:gd name="connsiteX1" fmla="*/ 8 w 958233"/>
                <a:gd name="connsiteY1" fmla="*/ 750192 h 1638195"/>
                <a:gd name="connsiteX2" fmla="*/ 940289 w 958233"/>
                <a:gd name="connsiteY2" fmla="*/ 1638195 h 1638195"/>
              </a:gdLst>
              <a:ahLst/>
              <a:cxnLst>
                <a:cxn ang="0">
                  <a:pos x="connsiteX0" y="connsiteY0"/>
                </a:cxn>
                <a:cxn ang="0">
                  <a:pos x="connsiteX1" y="connsiteY1"/>
                </a:cxn>
                <a:cxn ang="0">
                  <a:pos x="connsiteX2" y="connsiteY2"/>
                </a:cxn>
              </a:cxnLst>
              <a:rect l="l" t="t" r="r" b="b"/>
              <a:pathLst>
                <a:path w="958233" h="1638195">
                  <a:moveTo>
                    <a:pt x="958233" y="0"/>
                  </a:moveTo>
                  <a:cubicBezTo>
                    <a:pt x="825944" y="51654"/>
                    <a:pt x="2999" y="477160"/>
                    <a:pt x="8" y="750192"/>
                  </a:cubicBezTo>
                  <a:cubicBezTo>
                    <a:pt x="-2983" y="1023224"/>
                    <a:pt x="940289" y="1638195"/>
                    <a:pt x="940289" y="1638195"/>
                  </a:cubicBezTo>
                </a:path>
              </a:pathLst>
            </a:custGeom>
            <a:noFill/>
            <a:ln w="38100" cmpd="sng">
              <a:solidFill>
                <a:srgbClr val="FF0000"/>
              </a:solidFill>
              <a:headEnd type="none"/>
              <a:tailEnd type="arrow"/>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0" name="TextBox 19"/>
            <p:cNvSpPr txBox="1"/>
            <p:nvPr/>
          </p:nvSpPr>
          <p:spPr>
            <a:xfrm>
              <a:off x="2743201" y="4953000"/>
              <a:ext cx="4953000" cy="830997"/>
            </a:xfrm>
            <a:prstGeom prst="rect">
              <a:avLst/>
            </a:prstGeom>
            <a:noFill/>
          </p:spPr>
          <p:txBody>
            <a:bodyPr wrap="square" rtlCol="0">
              <a:spAutoFit/>
            </a:bodyPr>
            <a:lstStyle/>
            <a:p>
              <a:pPr eaLnBrk="1" hangingPunct="1">
                <a:spcBef>
                  <a:spcPct val="0"/>
                </a:spcBef>
              </a:pPr>
              <a:r>
                <a:rPr lang="en-US" sz="2400" dirty="0">
                  <a:solidFill>
                    <a:prstClr val="black"/>
                  </a:solidFill>
                  <a:latin typeface="Calibri"/>
                  <a:ea typeface="ＭＳ Ｐゴシック"/>
                  <a:cs typeface="Calibri"/>
                </a:rPr>
                <a:t>Dependencies added by sequentially consistent memory model</a:t>
              </a:r>
            </a:p>
          </p:txBody>
        </p:sp>
        <p:sp>
          <p:nvSpPr>
            <p:cNvPr id="21" name="Freeform 20"/>
            <p:cNvSpPr/>
            <p:nvPr/>
          </p:nvSpPr>
          <p:spPr>
            <a:xfrm>
              <a:off x="83898" y="2819400"/>
              <a:ext cx="304238" cy="647248"/>
            </a:xfrm>
            <a:custGeom>
              <a:avLst/>
              <a:gdLst>
                <a:gd name="connsiteX0" fmla="*/ 147247 w 1916139"/>
                <a:gd name="connsiteY0" fmla="*/ 0 h 1511822"/>
                <a:gd name="connsiteX1" fmla="*/ 177484 w 1916139"/>
                <a:gd name="connsiteY1" fmla="*/ 355278 h 1511822"/>
                <a:gd name="connsiteX2" fmla="*/ 1916139 w 1916139"/>
                <a:gd name="connsiteY2" fmla="*/ 1511822 h 1511822"/>
                <a:gd name="connsiteX0" fmla="*/ 1756604 w 1756604"/>
                <a:gd name="connsiteY0" fmla="*/ 0 h 1638195"/>
                <a:gd name="connsiteX1" fmla="*/ 5 w 1756604"/>
                <a:gd name="connsiteY1" fmla="*/ 481651 h 1638195"/>
                <a:gd name="connsiteX2" fmla="*/ 1738660 w 1756604"/>
                <a:gd name="connsiteY2" fmla="*/ 1638195 h 1638195"/>
                <a:gd name="connsiteX0" fmla="*/ 958233 w 958233"/>
                <a:gd name="connsiteY0" fmla="*/ 0 h 1638195"/>
                <a:gd name="connsiteX1" fmla="*/ 8 w 958233"/>
                <a:gd name="connsiteY1" fmla="*/ 750192 h 1638195"/>
                <a:gd name="connsiteX2" fmla="*/ 940289 w 958233"/>
                <a:gd name="connsiteY2" fmla="*/ 1638195 h 1638195"/>
                <a:gd name="connsiteX0" fmla="*/ 934586 w 934586"/>
                <a:gd name="connsiteY0" fmla="*/ 0 h 1638195"/>
                <a:gd name="connsiteX1" fmla="*/ 7 w 934586"/>
                <a:gd name="connsiteY1" fmla="*/ 1120334 h 1638195"/>
                <a:gd name="connsiteX2" fmla="*/ 916642 w 934586"/>
                <a:gd name="connsiteY2" fmla="*/ 1638195 h 1638195"/>
              </a:gdLst>
              <a:ahLst/>
              <a:cxnLst>
                <a:cxn ang="0">
                  <a:pos x="connsiteX0" y="connsiteY0"/>
                </a:cxn>
                <a:cxn ang="0">
                  <a:pos x="connsiteX1" y="connsiteY1"/>
                </a:cxn>
                <a:cxn ang="0">
                  <a:pos x="connsiteX2" y="connsiteY2"/>
                </a:cxn>
              </a:cxnLst>
              <a:rect l="l" t="t" r="r" b="b"/>
              <a:pathLst>
                <a:path w="934586" h="1638195">
                  <a:moveTo>
                    <a:pt x="934586" y="0"/>
                  </a:moveTo>
                  <a:cubicBezTo>
                    <a:pt x="802297" y="51654"/>
                    <a:pt x="2998" y="847302"/>
                    <a:pt x="7" y="1120334"/>
                  </a:cubicBezTo>
                  <a:cubicBezTo>
                    <a:pt x="-2984" y="1393366"/>
                    <a:pt x="916642" y="1638195"/>
                    <a:pt x="916642" y="1638195"/>
                  </a:cubicBezTo>
                </a:path>
              </a:pathLst>
            </a:custGeom>
            <a:noFill/>
            <a:ln w="38100" cmpd="sng">
              <a:solidFill>
                <a:srgbClr val="FF0000"/>
              </a:solidFill>
              <a:headEnd type="none"/>
              <a:tailEnd type="arrow"/>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sp>
          <p:nvSpPr>
            <p:cNvPr id="22" name="Freeform 21"/>
            <p:cNvSpPr/>
            <p:nvPr/>
          </p:nvSpPr>
          <p:spPr>
            <a:xfrm>
              <a:off x="5181600" y="2743200"/>
              <a:ext cx="365813" cy="647248"/>
            </a:xfrm>
            <a:custGeom>
              <a:avLst/>
              <a:gdLst>
                <a:gd name="connsiteX0" fmla="*/ 147247 w 1916139"/>
                <a:gd name="connsiteY0" fmla="*/ 0 h 1511822"/>
                <a:gd name="connsiteX1" fmla="*/ 177484 w 1916139"/>
                <a:gd name="connsiteY1" fmla="*/ 355278 h 1511822"/>
                <a:gd name="connsiteX2" fmla="*/ 1916139 w 1916139"/>
                <a:gd name="connsiteY2" fmla="*/ 1511822 h 1511822"/>
                <a:gd name="connsiteX0" fmla="*/ 1756604 w 1756604"/>
                <a:gd name="connsiteY0" fmla="*/ 0 h 1638195"/>
                <a:gd name="connsiteX1" fmla="*/ 5 w 1756604"/>
                <a:gd name="connsiteY1" fmla="*/ 481651 h 1638195"/>
                <a:gd name="connsiteX2" fmla="*/ 1738660 w 1756604"/>
                <a:gd name="connsiteY2" fmla="*/ 1638195 h 1638195"/>
                <a:gd name="connsiteX0" fmla="*/ 958233 w 958233"/>
                <a:gd name="connsiteY0" fmla="*/ 0 h 1638195"/>
                <a:gd name="connsiteX1" fmla="*/ 8 w 958233"/>
                <a:gd name="connsiteY1" fmla="*/ 750192 h 1638195"/>
                <a:gd name="connsiteX2" fmla="*/ 940289 w 958233"/>
                <a:gd name="connsiteY2" fmla="*/ 1638195 h 1638195"/>
                <a:gd name="connsiteX0" fmla="*/ 1123737 w 1123737"/>
                <a:gd name="connsiteY0" fmla="*/ 0 h 1638195"/>
                <a:gd name="connsiteX1" fmla="*/ 6 w 1123737"/>
                <a:gd name="connsiteY1" fmla="*/ 1198259 h 1638195"/>
                <a:gd name="connsiteX2" fmla="*/ 1105793 w 1123737"/>
                <a:gd name="connsiteY2" fmla="*/ 1638195 h 1638195"/>
              </a:gdLst>
              <a:ahLst/>
              <a:cxnLst>
                <a:cxn ang="0">
                  <a:pos x="connsiteX0" y="connsiteY0"/>
                </a:cxn>
                <a:cxn ang="0">
                  <a:pos x="connsiteX1" y="connsiteY1"/>
                </a:cxn>
                <a:cxn ang="0">
                  <a:pos x="connsiteX2" y="connsiteY2"/>
                </a:cxn>
              </a:cxnLst>
              <a:rect l="l" t="t" r="r" b="b"/>
              <a:pathLst>
                <a:path w="1123737" h="1638195">
                  <a:moveTo>
                    <a:pt x="1123737" y="0"/>
                  </a:moveTo>
                  <a:cubicBezTo>
                    <a:pt x="991448" y="51654"/>
                    <a:pt x="2997" y="925227"/>
                    <a:pt x="6" y="1198259"/>
                  </a:cubicBezTo>
                  <a:cubicBezTo>
                    <a:pt x="-2985" y="1471291"/>
                    <a:pt x="1105793" y="1638195"/>
                    <a:pt x="1105793" y="1638195"/>
                  </a:cubicBezTo>
                </a:path>
              </a:pathLst>
            </a:custGeom>
            <a:noFill/>
            <a:ln w="38100" cmpd="sng">
              <a:solidFill>
                <a:srgbClr val="FF0000"/>
              </a:solidFill>
              <a:headEnd type="none"/>
              <a:tailEnd type="arrow"/>
            </a:ln>
          </p:spPr>
          <p:txBody>
            <a:bodyPr rtlCol="0" anchor="ctr"/>
            <a:lstStyle/>
            <a:p>
              <a:pPr algn="ctr" eaLnBrk="1" hangingPunct="1">
                <a:spcBef>
                  <a:spcPct val="0"/>
                </a:spcBef>
              </a:pPr>
              <a:endParaRPr lang="en-US" sz="2400">
                <a:solidFill>
                  <a:prstClr val="black"/>
                </a:solidFill>
                <a:latin typeface="Arial" pitchFamily="-110" charset="0"/>
                <a:ea typeface="ＭＳ Ｐゴシック"/>
                <a:cs typeface="ＭＳ Ｐゴシック"/>
              </a:endParaRPr>
            </a:p>
          </p:txBody>
        </p:sp>
      </p:grpSp>
    </p:spTree>
    <p:extLst>
      <p:ext uri="{BB962C8B-B14F-4D97-AF65-F5344CB8AC3E}">
        <p14:creationId xmlns:p14="http://schemas.microsoft.com/office/powerpoint/2010/main" val="115061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Most real machines are not SC</a:t>
            </a:r>
          </a:p>
        </p:txBody>
      </p:sp>
      <p:sp>
        <p:nvSpPr>
          <p:cNvPr id="7" name="Content Placeholder 6"/>
          <p:cNvSpPr>
            <a:spLocks noGrp="1"/>
          </p:cNvSpPr>
          <p:nvPr>
            <p:ph idx="1"/>
          </p:nvPr>
        </p:nvSpPr>
        <p:spPr>
          <a:xfrm>
            <a:off x="609600" y="1066800"/>
            <a:ext cx="8001000" cy="5054600"/>
          </a:xfrm>
        </p:spPr>
        <p:txBody>
          <a:bodyPr/>
          <a:lstStyle/>
          <a:p>
            <a:r>
              <a:rPr lang="en-US" dirty="0"/>
              <a:t>Only a few commercial ISAs require SC</a:t>
            </a:r>
          </a:p>
          <a:p>
            <a:pPr lvl="1"/>
            <a:r>
              <a:rPr lang="en-US" dirty="0"/>
              <a:t>Neither IBM 370 nor x86 nor ARM nor RISC-V are SC</a:t>
            </a:r>
          </a:p>
          <a:p>
            <a:r>
              <a:rPr lang="en-US" dirty="0"/>
              <a:t>Originally, architects developed uniprocessors with optimized memory systems (e.g., store buffer)</a:t>
            </a:r>
          </a:p>
          <a:p>
            <a:r>
              <a:rPr lang="en-US" dirty="0"/>
              <a:t>When uniprocessors were lashed together to make multiprocessors, resulting machines were not SC</a:t>
            </a:r>
          </a:p>
          <a:p>
            <a:r>
              <a:rPr lang="en-US" dirty="0"/>
              <a:t>Requiring SC would make simpler machines slower, or requires adding complex hardware to retain performance</a:t>
            </a:r>
          </a:p>
          <a:p>
            <a:r>
              <a:rPr lang="en-US" dirty="0"/>
              <a:t>Architects/language designers/applications developers work hard to explain weak memory behavior</a:t>
            </a:r>
          </a:p>
          <a:p>
            <a:r>
              <a:rPr lang="en-US" dirty="0"/>
              <a:t>Resulted in “weak” memory models with fewer guarantees</a:t>
            </a:r>
          </a:p>
          <a:p>
            <a:endParaRPr lang="en-US" dirty="0"/>
          </a:p>
          <a:p>
            <a:pPr marL="0" indent="0">
              <a:buNone/>
            </a:pPr>
            <a:endParaRPr lang="en-US" dirty="0"/>
          </a:p>
        </p:txBody>
      </p:sp>
      <p:sp>
        <p:nvSpPr>
          <p:cNvPr id="3" name="Slide Number Placeholder 2"/>
          <p:cNvSpPr>
            <a:spLocks noGrp="1"/>
          </p:cNvSpPr>
          <p:nvPr>
            <p:ph type="sldNum" sz="quarter" idx="12"/>
          </p:nvPr>
        </p:nvSpPr>
        <p:spPr/>
        <p:txBody>
          <a:bodyPr/>
          <a:lstStyle/>
          <a:p>
            <a:pPr>
              <a:defRPr/>
            </a:pPr>
            <a:fld id="{BCE33E40-A394-8B40-82D0-A3241F22E4EA}" type="slidenum">
              <a:rPr lang="en-US" smtClean="0">
                <a:solidFill>
                  <a:prstClr val="black"/>
                </a:solidFill>
              </a:rPr>
              <a:pPr>
                <a:defRPr/>
              </a:pPr>
              <a:t>9</a:t>
            </a:fld>
            <a:endParaRPr lang="en-US">
              <a:solidFill>
                <a:prstClr val="black"/>
              </a:solidFill>
            </a:endParaRPr>
          </a:p>
        </p:txBody>
      </p:sp>
    </p:spTree>
    <p:extLst>
      <p:ext uri="{BB962C8B-B14F-4D97-AF65-F5344CB8AC3E}">
        <p14:creationId xmlns:p14="http://schemas.microsoft.com/office/powerpoint/2010/main" val="53881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1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cmpd="sng">
          <a:solidFill>
            <a:schemeClr val="tx1"/>
          </a:solidFill>
        </a:ln>
      </a:spPr>
      <a:bodyPr vert="horz" wrap="square" lIns="91440" tIns="45720" rIns="91440" bIns="0" numCol="1" rtlCol="0" anchor="ctr" anchorCtr="0" compatLnSpc="1">
        <a:prstTxWarp prst="textNoShape">
          <a:avLst/>
        </a:prstTxWarp>
        <a:norm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dirty="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latin typeface="Calibri"/>
            <a:cs typeface="Calibri"/>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sz="2000" dirty="0">
            <a:solidFill>
              <a:schemeClr val="tx1"/>
            </a:solidFill>
            <a:latin typeface="Calibri"/>
            <a:cs typeface="Calibri"/>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arLab Templat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ParLabSlides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mpd="sng">
          <a:solidFill>
            <a:srgbClr val="000000"/>
          </a:solidFill>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sz="2000" b="0" i="0" u="none" strike="noStrike" cap="none" normalizeH="0" baseline="0" dirty="0" smtClean="0">
            <a:ln>
              <a:noFill/>
            </a:ln>
            <a:solidFill>
              <a:schemeClr val="tx1"/>
            </a:solidFill>
            <a:effectLst/>
            <a:latin typeface="Calibri"/>
            <a:ea typeface="ＭＳ Ｐゴシック" pitchFamily="18" charset="-128"/>
            <a:cs typeface="Calibri"/>
          </a:defRPr>
        </a:defPPr>
      </a:lstStyle>
    </a:spDef>
    <a:lnDef>
      <a:spPr bwMode="auto">
        <a:solidFill>
          <a:schemeClr val="accent1"/>
        </a:solidFill>
        <a:ln w="12700" cap="flat" cmpd="sng" algn="ctr">
          <a:solidFill>
            <a:schemeClr val="tx1"/>
          </a:solidFill>
          <a:prstDash val="solid"/>
          <a:round/>
          <a:headEnd type="none" w="med" len="med"/>
          <a:tailEnd type="none" w="med" len="med"/>
        </a:ln>
        <a:effectLst/>
      </a:spPr>
      <a:bodyPr/>
      <a:lstStyle/>
    </a:lnDef>
    <a:txDef>
      <a:spPr>
        <a:noFill/>
      </a:spPr>
      <a:bodyPr wrap="none" rtlCol="0">
        <a:spAutoFit/>
      </a:bodyPr>
      <a:lstStyle>
        <a:defPPr>
          <a:defRPr dirty="0" smtClean="0">
            <a:latin typeface="Calibri"/>
            <a:cs typeface="Calibri"/>
          </a:defRPr>
        </a:defPPr>
      </a:lstStyle>
    </a:txDef>
  </a:objectDefaults>
  <a:extraClrSchemeLst>
    <a:extraClrScheme>
      <a:clrScheme name="ParLabSlides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arLabSlides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arLabSlides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arLabSlides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arLabSlides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arLabSlides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arLabSlides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arLabSlides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arLabSlides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arLabSlides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arLabSlides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arLabSlides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5108</TotalTime>
  <Pages>12</Pages>
  <Words>1754</Words>
  <Application>Microsoft Macintosh PowerPoint</Application>
  <PresentationFormat>Letter Paper (8.5x11 in)</PresentationFormat>
  <Paragraphs>298</Paragraphs>
  <Slides>23</Slides>
  <Notes>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23</vt:i4>
      </vt:variant>
    </vt:vector>
  </HeadingPairs>
  <TitlesOfParts>
    <vt:vector size="36" baseType="lpstr">
      <vt:lpstr>Arial</vt:lpstr>
      <vt:lpstr>Arial Black</vt:lpstr>
      <vt:lpstr>Calibri</vt:lpstr>
      <vt:lpstr>Courier</vt:lpstr>
      <vt:lpstr>Courier New</vt:lpstr>
      <vt:lpstr>Helvetica</vt:lpstr>
      <vt:lpstr>Lucida Grande</vt:lpstr>
      <vt:lpstr>Times New Roman</vt:lpstr>
      <vt:lpstr>Verdana</vt:lpstr>
      <vt:lpstr>Wingdings</vt:lpstr>
      <vt:lpstr>1_CS252-template</vt:lpstr>
      <vt:lpstr>2_CS252-template</vt:lpstr>
      <vt:lpstr>ParLab Template</vt:lpstr>
      <vt:lpstr>CS 152 Computer Architecture and Engineering CS252 Graduate Computer Architecture   Lecture 19 Memory Consistency Models</vt:lpstr>
      <vt:lpstr>Last Time in Lecture 18</vt:lpstr>
      <vt:lpstr>Synchronization</vt:lpstr>
      <vt:lpstr>Simple Producer-Consumer Example</vt:lpstr>
      <vt:lpstr>Memory Consistency Model</vt:lpstr>
      <vt:lpstr>Simple Producer-Consumer Example</vt:lpstr>
      <vt:lpstr>Sequential Consistency (SC) A Memory Model</vt:lpstr>
      <vt:lpstr>Simple Producer-Consumer Example</vt:lpstr>
      <vt:lpstr>Most real machines are not SC</vt:lpstr>
      <vt:lpstr>Store Buffer Optimization</vt:lpstr>
      <vt:lpstr>TSO example</vt:lpstr>
      <vt:lpstr>Strong versus Weak Memory Consistency Models</vt:lpstr>
      <vt:lpstr>Fences in Producer-Consumer Example</vt:lpstr>
      <vt:lpstr>CS152 Administrivia</vt:lpstr>
      <vt:lpstr>CS252 Administrivia</vt:lpstr>
      <vt:lpstr>Range of Memory Consistency Models</vt:lpstr>
      <vt:lpstr>Multi-Copy Atomic models</vt:lpstr>
      <vt:lpstr>Hierarchical Shared Buffering</vt:lpstr>
      <vt:lpstr>Non-Multi-Copy Atomic</vt:lpstr>
      <vt:lpstr>Relaxed Memory Models</vt:lpstr>
      <vt:lpstr>But compilers reorder too!</vt:lpstr>
      <vt:lpstr>Language-Level Memory Models</vt:lpstr>
      <vt:lpstr>Acknowledgements</vt:lpstr>
    </vt:vector>
  </TitlesOfParts>
  <Manager/>
  <Company>UC Berkeley-EECS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 152 Computer Architecture and Engineering</dc:title>
  <dc:subject/>
  <dc:creator> Krste Asanovic</dc:creator>
  <cp:keywords/>
  <dc:description/>
  <cp:lastModifiedBy>Krste Asanovic</cp:lastModifiedBy>
  <cp:revision>1006</cp:revision>
  <cp:lastPrinted>2013-01-24T23:37:40Z</cp:lastPrinted>
  <dcterms:created xsi:type="dcterms:W3CDTF">2012-01-24T20:37:12Z</dcterms:created>
  <dcterms:modified xsi:type="dcterms:W3CDTF">2021-04-07T06:41:13Z</dcterms:modified>
  <cp:category/>
</cp:coreProperties>
</file>