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98" r:id="rId2"/>
  </p:sldMasterIdLst>
  <p:notesMasterIdLst>
    <p:notesMasterId r:id="rId28"/>
  </p:notesMasterIdLst>
  <p:handoutMasterIdLst>
    <p:handoutMasterId r:id="rId29"/>
  </p:handoutMasterIdLst>
  <p:sldIdLst>
    <p:sldId id="322" r:id="rId3"/>
    <p:sldId id="678" r:id="rId4"/>
    <p:sldId id="703" r:id="rId5"/>
    <p:sldId id="713" r:id="rId6"/>
    <p:sldId id="714" r:id="rId7"/>
    <p:sldId id="715" r:id="rId8"/>
    <p:sldId id="716" r:id="rId9"/>
    <p:sldId id="717" r:id="rId10"/>
    <p:sldId id="718" r:id="rId11"/>
    <p:sldId id="719" r:id="rId12"/>
    <p:sldId id="720" r:id="rId13"/>
    <p:sldId id="660" r:id="rId14"/>
    <p:sldId id="677" r:id="rId15"/>
    <p:sldId id="726" r:id="rId16"/>
    <p:sldId id="727" r:id="rId17"/>
    <p:sldId id="728" r:id="rId18"/>
    <p:sldId id="729" r:id="rId19"/>
    <p:sldId id="723" r:id="rId20"/>
    <p:sldId id="730" r:id="rId21"/>
    <p:sldId id="724" r:id="rId22"/>
    <p:sldId id="731" r:id="rId23"/>
    <p:sldId id="732" r:id="rId24"/>
    <p:sldId id="733" r:id="rId25"/>
    <p:sldId id="734" r:id="rId26"/>
    <p:sldId id="702" r:id="rId27"/>
  </p:sldIdLst>
  <p:sldSz cx="9144000" cy="6858000" type="letter"/>
  <p:notesSz cx="7315200" cy="9601200"/>
  <p:defaultTextStyle>
    <a:defPPr>
      <a:defRPr lang="en-US"/>
    </a:defPPr>
    <a:lvl1pPr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600" kern="1200">
        <a:solidFill>
          <a:schemeClr val="hlink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hlink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1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FA44"/>
    <a:srgbClr val="F1FF9E"/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75" autoAdjust="0"/>
    <p:restoredTop sz="96304" autoAdjust="0"/>
  </p:normalViewPr>
  <p:slideViewPr>
    <p:cSldViewPr>
      <p:cViewPr varScale="1">
        <p:scale>
          <a:sx n="167" d="100"/>
          <a:sy n="167" d="100"/>
        </p:scale>
        <p:origin x="2432" y="184"/>
      </p:cViewPr>
      <p:guideLst>
        <p:guide orient="horz" pos="2208"/>
        <p:guide pos="2112"/>
      </p:guideLst>
    </p:cSldViewPr>
  </p:slideViewPr>
  <p:outlineViewPr>
    <p:cViewPr>
      <p:scale>
        <a:sx n="33" d="100"/>
        <a:sy n="33" d="100"/>
      </p:scale>
      <p:origin x="0" y="9688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-183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</a:defRPr>
            </a:lvl1pPr>
          </a:lstStyle>
          <a:p>
            <a:fld id="{F00E107E-D012-E24C-A720-81082AB523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1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r>
              <a:rPr lang="en-US"/>
              <a:t>CS252 S05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solidFill>
                  <a:schemeClr val="tx1"/>
                </a:solidFill>
                <a:latin typeface="Times New Roman" charset="0"/>
              </a:defRPr>
            </a:lvl1pPr>
          </a:lstStyle>
          <a:p>
            <a:fld id="{CBD889F7-70D0-5A4F-884D-48B5C2AEA4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algn="ctr" defTabSz="919163">
              <a:lnSpc>
                <a:spcPct val="90000"/>
              </a:lnSpc>
              <a:spcBef>
                <a:spcPct val="0"/>
              </a:spcBef>
            </a:pPr>
            <a:r>
              <a:rPr lang="en-US" sz="1300">
                <a:solidFill>
                  <a:schemeClr val="tx1"/>
                </a:solidFill>
              </a:rPr>
              <a:t>Page </a:t>
            </a:r>
            <a:fld id="{D69BA9E0-E144-6649-918E-93571149F481}" type="slidenum">
              <a:rPr lang="en-US" sz="1300">
                <a:solidFill>
                  <a:schemeClr val="tx1"/>
                </a:solidFill>
              </a:rPr>
              <a:pPr algn="ctr"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8751062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A8BD4-06CA-C241-9CF8-A2F132F37E8E}" type="slidenum">
              <a:rPr lang="en-US"/>
              <a:pPr/>
              <a:t>1</a:t>
            </a:fld>
            <a:endParaRPr lang="en-US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DDF762-48DB-D44D-9EE3-3A297BA236D5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929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2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D6654A-78B0-C446-92CD-35C6F08BAE8C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79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9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7900" y="4560889"/>
            <a:ext cx="5359401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69" tIns="45785" rIns="91569" bIns="45785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D30B2-5371-3646-82BF-EA599888780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F18AF1-8567-BD46-9F20-F80CC09C37F8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704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6DA596-7C18-574B-9440-C7EA74A36AFF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073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73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7320E-620E-064F-92A4-4A30F804688C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093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9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8F7464-0FA0-DD4A-9CDF-7CB3F8F5AD9B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114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1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9AD6ED-60D7-4045-BCA7-4EF2865B384C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134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34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DA7F65-C480-6045-BAA2-8852E0C74057}" type="slidenum"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863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403C0-55DD-7346-BF5E-1D137B891F65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4909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0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6" y="4559301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9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2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24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39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0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685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218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898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28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600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432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42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33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19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82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8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8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523" y="6374621"/>
            <a:ext cx="961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CS252</a:t>
            </a:r>
          </a:p>
        </p:txBody>
      </p:sp>
    </p:spTree>
    <p:extLst>
      <p:ext uri="{BB962C8B-B14F-4D97-AF65-F5344CB8AC3E}">
        <p14:creationId xmlns:p14="http://schemas.microsoft.com/office/powerpoint/2010/main" val="266502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8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8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1600200"/>
            <a:ext cx="8686800" cy="1666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CS 152 Computer Architecture and Engineering</a:t>
            </a:r>
            <a:br>
              <a:rPr lang="en-US" dirty="0"/>
            </a:br>
            <a:r>
              <a:rPr lang="en-US" dirty="0"/>
              <a:t>CS252 Graduate Computer Architecture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Lecture 20 Synchronization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1575" y="4289425"/>
            <a:ext cx="6900863" cy="129540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dirty="0"/>
              <a:t>Krste Asanovic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2000" dirty="0"/>
              <a:t>University of California at Berkeley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www.eecs.berkeley.edu</a:t>
            </a:r>
            <a:r>
              <a:rPr lang="en-US" sz="2000" b="1" dirty="0">
                <a:latin typeface="Courier" charset="0"/>
              </a:rPr>
              <a:t>/~</a:t>
            </a:r>
            <a:r>
              <a:rPr lang="en-US" sz="2000" b="1" dirty="0" err="1">
                <a:latin typeface="Courier" charset="0"/>
              </a:rPr>
              <a:t>krste</a:t>
            </a:r>
            <a:endParaRPr lang="en-US" sz="2000" b="1" dirty="0">
              <a:latin typeface="Courier" charset="0"/>
            </a:endParaRPr>
          </a:p>
          <a:p>
            <a:pPr>
              <a:lnSpc>
                <a:spcPct val="70000"/>
              </a:lnSpc>
            </a:pPr>
            <a:r>
              <a:rPr lang="en-US" sz="2000" b="1" dirty="0">
                <a:latin typeface="Courier" charset="0"/>
              </a:rPr>
              <a:t>http://</a:t>
            </a:r>
            <a:r>
              <a:rPr lang="en-US" sz="2000" b="1" dirty="0" err="1">
                <a:latin typeface="Courier" charset="0"/>
              </a:rPr>
              <a:t>inst.eecs.berkeley.edu</a:t>
            </a:r>
            <a:r>
              <a:rPr lang="en-US" sz="2000" b="1" dirty="0">
                <a:latin typeface="Courier" charset="0"/>
              </a:rPr>
              <a:t>/~cs152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endParaRPr lang="en-US" sz="20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371600" y="5638800"/>
            <a:ext cx="6629400" cy="457200"/>
          </a:xfrm>
          <a:prstGeom prst="rect">
            <a:avLst/>
          </a:prstGeom>
          <a:solidFill>
            <a:srgbClr val="BFF944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Release Lock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371600" y="3581400"/>
            <a:ext cx="6629400" cy="838200"/>
          </a:xfrm>
          <a:prstGeom prst="rect">
            <a:avLst/>
          </a:prstGeom>
          <a:solidFill>
            <a:srgbClr val="BFFA44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Acquire 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4419600"/>
            <a:ext cx="6629400" cy="1219200"/>
          </a:xfrm>
          <a:prstGeom prst="rect">
            <a:avLst/>
          </a:prstGeom>
          <a:solidFill>
            <a:srgbClr val="FDB8A2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Critical Section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57600" y="990600"/>
            <a:ext cx="1752600" cy="16764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Memory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for Mutual-Exclusion Example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2819400"/>
            <a:ext cx="7683500" cy="35814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// Both threads execute: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	li </a:t>
            </a:r>
            <a:r>
              <a:rPr lang="en-US" sz="2000" b="1" dirty="0" err="1">
                <a:latin typeface="Courier"/>
                <a:cs typeface="Courier"/>
              </a:rPr>
              <a:t>xone</a:t>
            </a:r>
            <a:r>
              <a:rPr lang="en-US" sz="2000" b="1" dirty="0">
                <a:latin typeface="Courier"/>
                <a:cs typeface="Courier"/>
              </a:rPr>
              <a:t>,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spin: </a:t>
            </a:r>
            <a:r>
              <a:rPr lang="en-US" sz="2000" b="1" dirty="0" err="1">
                <a:latin typeface="Courier"/>
                <a:cs typeface="Courier"/>
              </a:rPr>
              <a:t>amoswap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xlock</a:t>
            </a:r>
            <a:r>
              <a:rPr lang="en-US" sz="2000" b="1" dirty="0">
                <a:latin typeface="Courier"/>
                <a:cs typeface="Courier"/>
              </a:rPr>
              <a:t>, </a:t>
            </a:r>
            <a:r>
              <a:rPr lang="en-US" sz="2000" b="1" dirty="0" err="1">
                <a:latin typeface="Courier"/>
                <a:cs typeface="Courier"/>
              </a:rPr>
              <a:t>xone</a:t>
            </a:r>
            <a:r>
              <a:rPr lang="en-US" sz="2000" b="1" dirty="0">
                <a:latin typeface="Courier"/>
                <a:cs typeface="Courier"/>
              </a:rPr>
              <a:t>, (</a:t>
            </a:r>
            <a:r>
              <a:rPr lang="en-US" sz="2000" b="1" dirty="0" err="1">
                <a:latin typeface="Courier"/>
                <a:cs typeface="Courier"/>
              </a:rPr>
              <a:t>xlockp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err="1">
                <a:latin typeface="Courier"/>
                <a:cs typeface="Courier"/>
              </a:rPr>
              <a:t>bnez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xlock</a:t>
            </a:r>
            <a:r>
              <a:rPr lang="en-US" sz="2000" b="1" dirty="0">
                <a:latin typeface="Courier"/>
                <a:cs typeface="Courier"/>
              </a:rPr>
              <a:t>, spin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err="1">
                <a:latin typeface="Courier"/>
                <a:cs typeface="Courier"/>
              </a:rPr>
              <a:t>ld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xdata</a:t>
            </a:r>
            <a:r>
              <a:rPr lang="en-US" sz="2000" b="1" dirty="0">
                <a:latin typeface="Courier"/>
                <a:cs typeface="Courier"/>
              </a:rPr>
              <a:t>, (</a:t>
            </a:r>
            <a:r>
              <a:rPr lang="en-US" sz="2000" b="1" dirty="0" err="1">
                <a:latin typeface="Courier"/>
                <a:cs typeface="Courier"/>
              </a:rPr>
              <a:t>xdatap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	add </a:t>
            </a:r>
            <a:r>
              <a:rPr lang="en-US" sz="2000" b="1" dirty="0" err="1">
                <a:latin typeface="Courier"/>
                <a:cs typeface="Courier"/>
              </a:rPr>
              <a:t>xdata</a:t>
            </a:r>
            <a:r>
              <a:rPr lang="en-US" sz="2000" b="1" dirty="0">
                <a:latin typeface="Courier"/>
                <a:cs typeface="Courier"/>
              </a:rPr>
              <a:t>,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err="1">
                <a:latin typeface="Courier"/>
                <a:cs typeface="Courier"/>
              </a:rPr>
              <a:t>sd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xdata</a:t>
            </a:r>
            <a:r>
              <a:rPr lang="en-US" sz="2000" b="1" dirty="0">
                <a:latin typeface="Courier"/>
                <a:cs typeface="Courier"/>
              </a:rPr>
              <a:t>, (</a:t>
            </a:r>
            <a:r>
              <a:rPr lang="en-US" sz="2000" b="1" dirty="0" err="1">
                <a:latin typeface="Courier"/>
                <a:cs typeface="Courier"/>
              </a:rPr>
              <a:t>xdatap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Courier"/>
                <a:cs typeface="Courier"/>
              </a:rPr>
              <a:t>	</a:t>
            </a:r>
            <a:r>
              <a:rPr lang="en-US" sz="2000" b="1" dirty="0" err="1">
                <a:latin typeface="Courier"/>
                <a:cs typeface="Courier"/>
              </a:rPr>
              <a:t>sd</a:t>
            </a:r>
            <a:r>
              <a:rPr lang="en-US" sz="2000" b="1" dirty="0">
                <a:latin typeface="Courier"/>
                <a:cs typeface="Courier"/>
              </a:rPr>
              <a:t> x0, (</a:t>
            </a:r>
            <a:r>
              <a:rPr lang="en-US" sz="2000" b="1" dirty="0" err="1">
                <a:latin typeface="Courier"/>
                <a:cs typeface="Courier"/>
              </a:rPr>
              <a:t>xlockp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86200" y="17526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data</a:t>
            </a:r>
          </a:p>
        </p:txBody>
      </p:sp>
      <p:sp>
        <p:nvSpPr>
          <p:cNvPr id="9" name="Oval 8"/>
          <p:cNvSpPr/>
          <p:nvPr/>
        </p:nvSpPr>
        <p:spPr>
          <a:xfrm>
            <a:off x="990600" y="914400"/>
            <a:ext cx="1752600" cy="16002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Thread 1</a:t>
            </a:r>
          </a:p>
        </p:txBody>
      </p:sp>
      <p:sp>
        <p:nvSpPr>
          <p:cNvPr id="10" name="Oval 9"/>
          <p:cNvSpPr/>
          <p:nvPr/>
        </p:nvSpPr>
        <p:spPr>
          <a:xfrm>
            <a:off x="6019800" y="914400"/>
            <a:ext cx="1905000" cy="16764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Thread 2</a:t>
            </a:r>
          </a:p>
        </p:txBody>
      </p:sp>
      <p:cxnSp>
        <p:nvCxnSpPr>
          <p:cNvPr id="13" name="Straight Arrow Connector 12"/>
          <p:cNvCxnSpPr>
            <a:stCxn id="7" idx="3"/>
            <a:endCxn id="23" idx="1"/>
          </p:cNvCxnSpPr>
          <p:nvPr/>
        </p:nvCxnSpPr>
        <p:spPr bwMode="auto">
          <a:xfrm>
            <a:off x="4953000" y="1905000"/>
            <a:ext cx="1447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1295400" y="19050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xdatap</a:t>
            </a:r>
            <a:endParaRPr lang="en-US" sz="2000" b="1" dirty="0">
              <a:solidFill>
                <a:prstClr val="black"/>
              </a:solidFill>
              <a:latin typeface="Courier New"/>
              <a:ea typeface="ＭＳ Ｐゴシック" pitchFamily="18" charset="-128"/>
              <a:cs typeface="Courier New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00800" y="19812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xdatap</a:t>
            </a:r>
            <a:endParaRPr lang="en-US" sz="2000" b="1" dirty="0">
              <a:solidFill>
                <a:prstClr val="black"/>
              </a:solidFill>
              <a:latin typeface="Courier New"/>
              <a:ea typeface="ＭＳ Ｐゴシック" pitchFamily="18" charset="-128"/>
              <a:cs typeface="Courier New"/>
            </a:endParaRPr>
          </a:p>
        </p:txBody>
      </p:sp>
      <p:cxnSp>
        <p:nvCxnSpPr>
          <p:cNvPr id="29" name="Straight Arrow Connector 28"/>
          <p:cNvCxnSpPr>
            <a:stCxn id="21" idx="3"/>
            <a:endCxn id="7" idx="1"/>
          </p:cNvCxnSpPr>
          <p:nvPr/>
        </p:nvCxnSpPr>
        <p:spPr bwMode="auto">
          <a:xfrm flipV="1">
            <a:off x="2362200" y="1905000"/>
            <a:ext cx="15240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3886200" y="14478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lock</a:t>
            </a:r>
          </a:p>
        </p:txBody>
      </p:sp>
      <p:cxnSp>
        <p:nvCxnSpPr>
          <p:cNvPr id="17" name="Straight Arrow Connector 16"/>
          <p:cNvCxnSpPr>
            <a:stCxn id="18" idx="3"/>
            <a:endCxn id="15" idx="1"/>
          </p:cNvCxnSpPr>
          <p:nvPr/>
        </p:nvCxnSpPr>
        <p:spPr bwMode="auto">
          <a:xfrm>
            <a:off x="2362200" y="1371600"/>
            <a:ext cx="15240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1295400" y="12192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xlockp</a:t>
            </a:r>
            <a:endParaRPr lang="en-US" sz="2000" b="1" dirty="0">
              <a:solidFill>
                <a:prstClr val="black"/>
              </a:solidFill>
              <a:latin typeface="Courier New"/>
              <a:ea typeface="ＭＳ Ｐゴシック" pitchFamily="18" charset="-128"/>
              <a:cs typeface="Courier New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00800" y="12192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xlockp</a:t>
            </a:r>
            <a:endParaRPr lang="en-US" sz="2000" b="1" dirty="0">
              <a:solidFill>
                <a:prstClr val="black"/>
              </a:solidFill>
              <a:latin typeface="Courier New"/>
              <a:ea typeface="ＭＳ Ｐゴシック" pitchFamily="18" charset="-128"/>
              <a:cs typeface="Courier New"/>
            </a:endParaRPr>
          </a:p>
        </p:txBody>
      </p:sp>
      <p:cxnSp>
        <p:nvCxnSpPr>
          <p:cNvPr id="20" name="Straight Arrow Connector 19"/>
          <p:cNvCxnSpPr>
            <a:stCxn id="15" idx="3"/>
            <a:endCxn id="19" idx="1"/>
          </p:cNvCxnSpPr>
          <p:nvPr/>
        </p:nvCxnSpPr>
        <p:spPr bwMode="auto">
          <a:xfrm flipV="1">
            <a:off x="4953000" y="1371600"/>
            <a:ext cx="1447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8" name="TextBox 7"/>
          <p:cNvSpPr txBox="1"/>
          <p:nvPr/>
        </p:nvSpPr>
        <p:spPr>
          <a:xfrm flipH="1">
            <a:off x="3352800" y="6096000"/>
            <a:ext cx="4754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Assumes SC memory model</a:t>
            </a:r>
          </a:p>
        </p:txBody>
      </p:sp>
    </p:spTree>
    <p:extLst>
      <p:ext uri="{BB962C8B-B14F-4D97-AF65-F5344CB8AC3E}">
        <p14:creationId xmlns:p14="http://schemas.microsoft.com/office/powerpoint/2010/main" val="288136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57200" y="5410200"/>
            <a:ext cx="8229600" cy="685800"/>
          </a:xfrm>
          <a:prstGeom prst="rect">
            <a:avLst/>
          </a:prstGeom>
          <a:solidFill>
            <a:srgbClr val="BFF944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Release Lock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7200" y="3581400"/>
            <a:ext cx="8229600" cy="914400"/>
          </a:xfrm>
          <a:prstGeom prst="rect">
            <a:avLst/>
          </a:prstGeom>
          <a:solidFill>
            <a:srgbClr val="BFFA44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Acquire 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4495800"/>
            <a:ext cx="8229600" cy="914400"/>
          </a:xfrm>
          <a:prstGeom prst="rect">
            <a:avLst/>
          </a:prstGeom>
          <a:solidFill>
            <a:srgbClr val="FDB8A2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Critical Section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57600" y="990600"/>
            <a:ext cx="1752600" cy="16764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Memory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for Mutual-Exclusion with Relaxed MM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33400" y="2819400"/>
            <a:ext cx="6172200" cy="3810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// Both threads execute: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	li </a:t>
            </a:r>
            <a:r>
              <a:rPr lang="en-US" sz="1800" b="1" dirty="0" err="1">
                <a:latin typeface="Courier"/>
                <a:cs typeface="Courier"/>
              </a:rPr>
              <a:t>xone</a:t>
            </a:r>
            <a:r>
              <a:rPr lang="en-US" sz="1800" b="1" dirty="0">
                <a:latin typeface="Courier"/>
                <a:cs typeface="Courier"/>
              </a:rPr>
              <a:t>, 1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spin: </a:t>
            </a:r>
            <a:r>
              <a:rPr lang="en-US" sz="1800" b="1" dirty="0" err="1">
                <a:latin typeface="Courier"/>
                <a:cs typeface="Courier"/>
              </a:rPr>
              <a:t>amoswap</a:t>
            </a: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xlock</a:t>
            </a:r>
            <a:r>
              <a:rPr lang="en-US" sz="1800" b="1" dirty="0">
                <a:latin typeface="Courier"/>
                <a:cs typeface="Courier"/>
              </a:rPr>
              <a:t>, </a:t>
            </a:r>
            <a:r>
              <a:rPr lang="en-US" sz="1800" b="1" dirty="0" err="1">
                <a:latin typeface="Courier"/>
                <a:cs typeface="Courier"/>
              </a:rPr>
              <a:t>xone</a:t>
            </a:r>
            <a:r>
              <a:rPr lang="en-US" sz="1800" b="1" dirty="0">
                <a:latin typeface="Courier"/>
                <a:cs typeface="Courier"/>
              </a:rPr>
              <a:t>, (</a:t>
            </a:r>
            <a:r>
              <a:rPr lang="en-US" sz="1800" b="1" dirty="0" err="1">
                <a:latin typeface="Courier"/>
                <a:cs typeface="Courier"/>
              </a:rPr>
              <a:t>xlockp</a:t>
            </a:r>
            <a:r>
              <a:rPr lang="en-US" sz="180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	</a:t>
            </a:r>
            <a:r>
              <a:rPr lang="en-US" sz="1800" b="1" dirty="0" err="1">
                <a:latin typeface="Courier"/>
                <a:cs typeface="Courier"/>
              </a:rPr>
              <a:t>bnez</a:t>
            </a: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xlock</a:t>
            </a:r>
            <a:r>
              <a:rPr lang="en-US" sz="1800" b="1" dirty="0">
                <a:latin typeface="Courier"/>
                <a:cs typeface="Courier"/>
              </a:rPr>
              <a:t>, spin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	fence </a:t>
            </a:r>
            <a:r>
              <a:rPr lang="en-US" sz="1800" b="1" dirty="0" err="1">
                <a:latin typeface="Courier"/>
                <a:cs typeface="Courier"/>
              </a:rPr>
              <a:t>r,rw</a:t>
            </a:r>
            <a:endParaRPr lang="en-US" sz="1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	</a:t>
            </a:r>
            <a:r>
              <a:rPr lang="en-US" sz="1800" b="1" dirty="0" err="1">
                <a:latin typeface="Courier"/>
                <a:cs typeface="Courier"/>
              </a:rPr>
              <a:t>ld</a:t>
            </a: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xdata</a:t>
            </a:r>
            <a:r>
              <a:rPr lang="en-US" sz="1800" b="1" dirty="0">
                <a:latin typeface="Courier"/>
                <a:cs typeface="Courier"/>
              </a:rPr>
              <a:t>, (</a:t>
            </a:r>
            <a:r>
              <a:rPr lang="en-US" sz="1800" b="1" dirty="0" err="1">
                <a:latin typeface="Courier"/>
                <a:cs typeface="Courier"/>
              </a:rPr>
              <a:t>xdatap</a:t>
            </a:r>
            <a:r>
              <a:rPr lang="en-US" sz="180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	add </a:t>
            </a:r>
            <a:r>
              <a:rPr lang="en-US" sz="1800" b="1" dirty="0" err="1">
                <a:latin typeface="Courier"/>
                <a:cs typeface="Courier"/>
              </a:rPr>
              <a:t>xdata</a:t>
            </a:r>
            <a:r>
              <a:rPr lang="en-US" sz="1800" b="1" dirty="0">
                <a:latin typeface="Courier"/>
                <a:cs typeface="Courier"/>
              </a:rPr>
              <a:t>, 1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	</a:t>
            </a:r>
            <a:r>
              <a:rPr lang="en-US" sz="1800" b="1" dirty="0" err="1">
                <a:latin typeface="Courier"/>
                <a:cs typeface="Courier"/>
              </a:rPr>
              <a:t>sd</a:t>
            </a: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xdata</a:t>
            </a:r>
            <a:r>
              <a:rPr lang="en-US" sz="1800" b="1" dirty="0">
                <a:latin typeface="Courier"/>
                <a:cs typeface="Courier"/>
              </a:rPr>
              <a:t>, (</a:t>
            </a:r>
            <a:r>
              <a:rPr lang="en-US" sz="1800" b="1" dirty="0" err="1">
                <a:latin typeface="Courier"/>
                <a:cs typeface="Courier"/>
              </a:rPr>
              <a:t>xdatap</a:t>
            </a:r>
            <a:r>
              <a:rPr lang="en-US" sz="180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	fence </a:t>
            </a:r>
            <a:r>
              <a:rPr lang="en-US" sz="1800" b="1" dirty="0" err="1">
                <a:latin typeface="Courier"/>
                <a:cs typeface="Courier"/>
              </a:rPr>
              <a:t>rw,w</a:t>
            </a:r>
            <a:endParaRPr lang="en-US" sz="18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	</a:t>
            </a:r>
            <a:r>
              <a:rPr lang="en-US" sz="1800" b="1" dirty="0" err="1">
                <a:latin typeface="Courier"/>
                <a:cs typeface="Courier"/>
              </a:rPr>
              <a:t>sd</a:t>
            </a:r>
            <a:r>
              <a:rPr lang="en-US" sz="1800" b="1" dirty="0">
                <a:latin typeface="Courier"/>
                <a:cs typeface="Courier"/>
              </a:rPr>
              <a:t> x0, (</a:t>
            </a:r>
            <a:r>
              <a:rPr lang="en-US" sz="1800" b="1" dirty="0" err="1">
                <a:latin typeface="Courier"/>
                <a:cs typeface="Courier"/>
              </a:rPr>
              <a:t>xlockp</a:t>
            </a:r>
            <a:r>
              <a:rPr lang="en-US" sz="1800" b="1" dirty="0">
                <a:latin typeface="Courier"/>
                <a:cs typeface="Courier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17526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data</a:t>
            </a:r>
          </a:p>
        </p:txBody>
      </p:sp>
      <p:sp>
        <p:nvSpPr>
          <p:cNvPr id="9" name="Oval 8"/>
          <p:cNvSpPr/>
          <p:nvPr/>
        </p:nvSpPr>
        <p:spPr>
          <a:xfrm>
            <a:off x="990600" y="914400"/>
            <a:ext cx="1752600" cy="16002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Thread 1</a:t>
            </a:r>
          </a:p>
        </p:txBody>
      </p:sp>
      <p:sp>
        <p:nvSpPr>
          <p:cNvPr id="10" name="Oval 9"/>
          <p:cNvSpPr/>
          <p:nvPr/>
        </p:nvSpPr>
        <p:spPr>
          <a:xfrm>
            <a:off x="6019800" y="914400"/>
            <a:ext cx="1905000" cy="16764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Thread 2</a:t>
            </a:r>
          </a:p>
        </p:txBody>
      </p:sp>
      <p:cxnSp>
        <p:nvCxnSpPr>
          <p:cNvPr id="13" name="Straight Arrow Connector 12"/>
          <p:cNvCxnSpPr>
            <a:stCxn id="7" idx="3"/>
            <a:endCxn id="23" idx="1"/>
          </p:cNvCxnSpPr>
          <p:nvPr/>
        </p:nvCxnSpPr>
        <p:spPr bwMode="auto">
          <a:xfrm>
            <a:off x="4953000" y="1905000"/>
            <a:ext cx="1447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1295400" y="19050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xdatap</a:t>
            </a:r>
            <a:endParaRPr lang="en-US" sz="2000" b="1" dirty="0">
              <a:solidFill>
                <a:prstClr val="black"/>
              </a:solidFill>
              <a:latin typeface="Courier New"/>
              <a:ea typeface="ＭＳ Ｐゴシック" pitchFamily="18" charset="-128"/>
              <a:cs typeface="Courier New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00800" y="19812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xdatap</a:t>
            </a:r>
            <a:endParaRPr lang="en-US" sz="2000" b="1" dirty="0">
              <a:solidFill>
                <a:prstClr val="black"/>
              </a:solidFill>
              <a:latin typeface="Courier New"/>
              <a:ea typeface="ＭＳ Ｐゴシック" pitchFamily="18" charset="-128"/>
              <a:cs typeface="Courier New"/>
            </a:endParaRPr>
          </a:p>
        </p:txBody>
      </p:sp>
      <p:cxnSp>
        <p:nvCxnSpPr>
          <p:cNvPr id="29" name="Straight Arrow Connector 28"/>
          <p:cNvCxnSpPr>
            <a:stCxn id="21" idx="3"/>
            <a:endCxn id="7" idx="1"/>
          </p:cNvCxnSpPr>
          <p:nvPr/>
        </p:nvCxnSpPr>
        <p:spPr bwMode="auto">
          <a:xfrm flipV="1">
            <a:off x="2362200" y="1905000"/>
            <a:ext cx="15240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3886200" y="14478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lock</a:t>
            </a:r>
          </a:p>
        </p:txBody>
      </p:sp>
      <p:cxnSp>
        <p:nvCxnSpPr>
          <p:cNvPr id="17" name="Straight Arrow Connector 16"/>
          <p:cNvCxnSpPr>
            <a:stCxn id="18" idx="3"/>
            <a:endCxn id="15" idx="1"/>
          </p:cNvCxnSpPr>
          <p:nvPr/>
        </p:nvCxnSpPr>
        <p:spPr bwMode="auto">
          <a:xfrm>
            <a:off x="2362200" y="1371600"/>
            <a:ext cx="15240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1295400" y="12192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xlockp</a:t>
            </a:r>
            <a:endParaRPr lang="en-US" sz="2000" b="1" dirty="0">
              <a:solidFill>
                <a:prstClr val="black"/>
              </a:solidFill>
              <a:latin typeface="Courier New"/>
              <a:ea typeface="ＭＳ Ｐゴシック" pitchFamily="18" charset="-128"/>
              <a:cs typeface="Courier New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00800" y="12192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xlockp</a:t>
            </a:r>
            <a:endParaRPr lang="en-US" sz="2000" b="1" dirty="0">
              <a:solidFill>
                <a:prstClr val="black"/>
              </a:solidFill>
              <a:latin typeface="Courier New"/>
              <a:ea typeface="ＭＳ Ｐゴシック" pitchFamily="18" charset="-128"/>
              <a:cs typeface="Courier New"/>
            </a:endParaRPr>
          </a:p>
        </p:txBody>
      </p:sp>
      <p:cxnSp>
        <p:nvCxnSpPr>
          <p:cNvPr id="20" name="Straight Arrow Connector 19"/>
          <p:cNvCxnSpPr>
            <a:stCxn id="15" idx="3"/>
            <a:endCxn id="19" idx="1"/>
          </p:cNvCxnSpPr>
          <p:nvPr/>
        </p:nvCxnSpPr>
        <p:spPr bwMode="auto">
          <a:xfrm flipV="1">
            <a:off x="4953000" y="1371600"/>
            <a:ext cx="1447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95657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CS152 Administrivia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4 due Monday April 19</a:t>
            </a:r>
          </a:p>
          <a:p>
            <a:r>
              <a:rPr lang="en-US" dirty="0"/>
              <a:t>Lab 5 out Wednesday April 14</a:t>
            </a:r>
          </a:p>
          <a:p>
            <a:r>
              <a:rPr lang="en-US" dirty="0"/>
              <a:t>Midterm 2 Wednesday April 14</a:t>
            </a:r>
          </a:p>
          <a:p>
            <a:pPr lvl="1"/>
            <a:r>
              <a:rPr lang="en-US" dirty="0"/>
              <a:t>covers lectures 10-17, plus associated problem sets, labs, and readings</a:t>
            </a:r>
          </a:p>
          <a:p>
            <a:pPr lvl="1"/>
            <a:r>
              <a:rPr lang="en-US" dirty="0"/>
              <a:t>updated Zoom proctoring procedure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AAD4F1-ACE6-1045-95DB-F7171134E652}" type="slidenum"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4011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8500" y="1066800"/>
            <a:ext cx="7912100" cy="5054600"/>
          </a:xfrm>
        </p:spPr>
        <p:txBody>
          <a:bodyPr/>
          <a:lstStyle/>
          <a:p>
            <a:r>
              <a:rPr lang="en-US" dirty="0"/>
              <a:t>Thursday April 15</a:t>
            </a:r>
            <a:r>
              <a:rPr lang="en-US" baseline="30000" dirty="0"/>
              <a:t>th</a:t>
            </a:r>
            <a:r>
              <a:rPr lang="en-US" dirty="0"/>
              <a:t> Project Checkpoint</a:t>
            </a:r>
          </a:p>
          <a:p>
            <a:pPr lvl="1"/>
            <a:r>
              <a:rPr lang="en-US" dirty="0"/>
              <a:t>Schedule 5-minute individual group zoom calls during discussion period</a:t>
            </a:r>
          </a:p>
          <a:p>
            <a:pPr lvl="1"/>
            <a:r>
              <a:rPr lang="en-US" dirty="0"/>
              <a:t>Please prepare slides briefly covering:</a:t>
            </a:r>
          </a:p>
          <a:p>
            <a:pPr lvl="2"/>
            <a:r>
              <a:rPr lang="en-US" dirty="0"/>
              <a:t>Recap of project goal including milestones</a:t>
            </a:r>
          </a:p>
          <a:p>
            <a:pPr lvl="2"/>
            <a:r>
              <a:rPr lang="en-US" dirty="0"/>
              <a:t>Current status, any changes in plan</a:t>
            </a:r>
          </a:p>
          <a:p>
            <a:pPr lvl="2"/>
            <a:r>
              <a:rPr lang="en-US" dirty="0"/>
              <a:t>Open issues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89C21-81C6-1849-AF7F-456E69B3BB35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73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Atomic Memory Operations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 Memory Operations (AMOs) have two ordering bits:</a:t>
            </a:r>
          </a:p>
          <a:p>
            <a:pPr lvl="1"/>
            <a:r>
              <a:rPr lang="en-US" dirty="0"/>
              <a:t>Acquire (</a:t>
            </a:r>
            <a:r>
              <a:rPr lang="en-US" dirty="0" err="1"/>
              <a:t>aq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Release (</a:t>
            </a:r>
            <a:r>
              <a:rPr lang="en-US" dirty="0" err="1"/>
              <a:t>rl</a:t>
            </a:r>
            <a:r>
              <a:rPr lang="en-US" dirty="0"/>
              <a:t>)</a:t>
            </a:r>
          </a:p>
          <a:p>
            <a:r>
              <a:rPr lang="en-US" dirty="0"/>
              <a:t>If both clear, no additional ordering implied</a:t>
            </a:r>
          </a:p>
          <a:p>
            <a:r>
              <a:rPr lang="en-US" dirty="0"/>
              <a:t>If </a:t>
            </a:r>
            <a:r>
              <a:rPr lang="en-US" dirty="0" err="1"/>
              <a:t>aq</a:t>
            </a:r>
            <a:r>
              <a:rPr lang="en-US" dirty="0"/>
              <a:t> set, then AMO “happens before” any following loads or stores</a:t>
            </a:r>
          </a:p>
          <a:p>
            <a:r>
              <a:rPr lang="en-US" dirty="0"/>
              <a:t>If </a:t>
            </a:r>
            <a:r>
              <a:rPr lang="en-US" dirty="0" err="1"/>
              <a:t>rl</a:t>
            </a:r>
            <a:r>
              <a:rPr lang="en-US" dirty="0"/>
              <a:t> set, then AMO “happens after” any earlier loads or stores</a:t>
            </a:r>
          </a:p>
          <a:p>
            <a:r>
              <a:rPr lang="en-US" dirty="0"/>
              <a:t>If both </a:t>
            </a:r>
            <a:r>
              <a:rPr lang="en-US" dirty="0" err="1"/>
              <a:t>aq</a:t>
            </a:r>
            <a:r>
              <a:rPr lang="en-US" dirty="0"/>
              <a:t> and </a:t>
            </a:r>
            <a:r>
              <a:rPr lang="en-US" dirty="0" err="1"/>
              <a:t>rl</a:t>
            </a:r>
            <a:r>
              <a:rPr lang="en-US" dirty="0"/>
              <a:t> set, then AMO happens in program order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14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5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457200" y="5105400"/>
            <a:ext cx="8229600" cy="457200"/>
          </a:xfrm>
          <a:prstGeom prst="rect">
            <a:avLst/>
          </a:prstGeom>
          <a:solidFill>
            <a:srgbClr val="BFF944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Release Lock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7200" y="3581400"/>
            <a:ext cx="8229600" cy="609600"/>
          </a:xfrm>
          <a:prstGeom prst="rect">
            <a:avLst/>
          </a:prstGeom>
          <a:solidFill>
            <a:srgbClr val="BFFA44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Acquire Lock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4191000"/>
            <a:ext cx="8229600" cy="914400"/>
          </a:xfrm>
          <a:prstGeom prst="rect">
            <a:avLst/>
          </a:prstGeom>
          <a:solidFill>
            <a:srgbClr val="FDB8A2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Critical Section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657600" y="990600"/>
            <a:ext cx="1752600" cy="16764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Memory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696200" cy="736600"/>
          </a:xfrm>
        </p:spPr>
        <p:txBody>
          <a:bodyPr/>
          <a:lstStyle/>
          <a:p>
            <a:r>
              <a:rPr lang="en-US" dirty="0"/>
              <a:t>Lock for Mutual-Exclusion using RISC-V AMO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533400" y="2819400"/>
            <a:ext cx="6172200" cy="3810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// Both threads execute: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	li </a:t>
            </a:r>
            <a:r>
              <a:rPr lang="en-US" sz="1800" b="1" dirty="0" err="1">
                <a:latin typeface="Courier"/>
                <a:cs typeface="Courier"/>
              </a:rPr>
              <a:t>xone</a:t>
            </a:r>
            <a:r>
              <a:rPr lang="en-US" sz="1800" b="1" dirty="0">
                <a:latin typeface="Courier"/>
                <a:cs typeface="Courier"/>
              </a:rPr>
              <a:t>, 1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spin: </a:t>
            </a:r>
            <a:r>
              <a:rPr lang="en-US" sz="1800" b="1" dirty="0" err="1">
                <a:latin typeface="Courier"/>
                <a:cs typeface="Courier"/>
              </a:rPr>
              <a:t>amoswap.w.aq</a:t>
            </a: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xlock</a:t>
            </a:r>
            <a:r>
              <a:rPr lang="en-US" sz="1800" b="1" dirty="0">
                <a:latin typeface="Courier"/>
                <a:cs typeface="Courier"/>
              </a:rPr>
              <a:t>, </a:t>
            </a:r>
            <a:r>
              <a:rPr lang="en-US" sz="1800" b="1" dirty="0" err="1">
                <a:latin typeface="Courier"/>
                <a:cs typeface="Courier"/>
              </a:rPr>
              <a:t>xone</a:t>
            </a:r>
            <a:r>
              <a:rPr lang="en-US" sz="1800" b="1" dirty="0">
                <a:latin typeface="Courier"/>
                <a:cs typeface="Courier"/>
              </a:rPr>
              <a:t>, (</a:t>
            </a:r>
            <a:r>
              <a:rPr lang="en-US" sz="1800" b="1" dirty="0" err="1">
                <a:latin typeface="Courier"/>
                <a:cs typeface="Courier"/>
              </a:rPr>
              <a:t>xlockp</a:t>
            </a:r>
            <a:r>
              <a:rPr lang="en-US" sz="180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	</a:t>
            </a:r>
            <a:r>
              <a:rPr lang="en-US" sz="1800" b="1" dirty="0" err="1">
                <a:latin typeface="Courier"/>
                <a:cs typeface="Courier"/>
              </a:rPr>
              <a:t>bnez</a:t>
            </a: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xlock</a:t>
            </a:r>
            <a:r>
              <a:rPr lang="en-US" sz="1800" b="1" dirty="0">
                <a:latin typeface="Courier"/>
                <a:cs typeface="Courier"/>
              </a:rPr>
              <a:t>, spin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	</a:t>
            </a:r>
            <a:r>
              <a:rPr lang="en-US" sz="1800" b="1" dirty="0" err="1">
                <a:latin typeface="Courier"/>
                <a:cs typeface="Courier"/>
              </a:rPr>
              <a:t>ld</a:t>
            </a: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xdata</a:t>
            </a:r>
            <a:r>
              <a:rPr lang="en-US" sz="1800" b="1" dirty="0">
                <a:latin typeface="Courier"/>
                <a:cs typeface="Courier"/>
              </a:rPr>
              <a:t>, (</a:t>
            </a:r>
            <a:r>
              <a:rPr lang="en-US" sz="1800" b="1" dirty="0" err="1">
                <a:latin typeface="Courier"/>
                <a:cs typeface="Courier"/>
              </a:rPr>
              <a:t>xdatap</a:t>
            </a:r>
            <a:r>
              <a:rPr lang="en-US" sz="180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	add </a:t>
            </a:r>
            <a:r>
              <a:rPr lang="en-US" sz="1800" b="1" dirty="0" err="1">
                <a:latin typeface="Courier"/>
                <a:cs typeface="Courier"/>
              </a:rPr>
              <a:t>xdata</a:t>
            </a:r>
            <a:r>
              <a:rPr lang="en-US" sz="1800" b="1" dirty="0">
                <a:latin typeface="Courier"/>
                <a:cs typeface="Courier"/>
              </a:rPr>
              <a:t>, 1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	</a:t>
            </a:r>
            <a:r>
              <a:rPr lang="en-US" sz="1800" b="1" dirty="0" err="1">
                <a:latin typeface="Courier"/>
                <a:cs typeface="Courier"/>
              </a:rPr>
              <a:t>sd</a:t>
            </a:r>
            <a:r>
              <a:rPr lang="en-US" sz="1800" b="1" dirty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xdata</a:t>
            </a:r>
            <a:r>
              <a:rPr lang="en-US" sz="1800" b="1" dirty="0">
                <a:latin typeface="Courier"/>
                <a:cs typeface="Courier"/>
              </a:rPr>
              <a:t>, (</a:t>
            </a:r>
            <a:r>
              <a:rPr lang="en-US" sz="1800" b="1" dirty="0" err="1">
                <a:latin typeface="Courier"/>
                <a:cs typeface="Courier"/>
              </a:rPr>
              <a:t>xdatap</a:t>
            </a:r>
            <a:r>
              <a:rPr lang="en-US" sz="180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latin typeface="Courier"/>
                <a:cs typeface="Courier"/>
              </a:rPr>
              <a:t>	</a:t>
            </a:r>
            <a:r>
              <a:rPr lang="en-US" sz="1800" b="1" dirty="0" err="1">
                <a:latin typeface="Courier"/>
                <a:cs typeface="Courier"/>
              </a:rPr>
              <a:t>amoswap.w.rl</a:t>
            </a:r>
            <a:r>
              <a:rPr lang="en-US" sz="1800" b="1" dirty="0">
                <a:latin typeface="Courier"/>
                <a:cs typeface="Courier"/>
              </a:rPr>
              <a:t> x0, x0, (</a:t>
            </a:r>
            <a:r>
              <a:rPr lang="en-US" sz="1800" b="1" dirty="0" err="1">
                <a:latin typeface="Courier"/>
                <a:cs typeface="Courier"/>
              </a:rPr>
              <a:t>xlockp</a:t>
            </a:r>
            <a:r>
              <a:rPr lang="en-US" sz="1800" b="1" dirty="0">
                <a:latin typeface="Courier"/>
                <a:cs typeface="Courier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17526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data</a:t>
            </a:r>
          </a:p>
        </p:txBody>
      </p:sp>
      <p:sp>
        <p:nvSpPr>
          <p:cNvPr id="9" name="Oval 8"/>
          <p:cNvSpPr/>
          <p:nvPr/>
        </p:nvSpPr>
        <p:spPr>
          <a:xfrm>
            <a:off x="990600" y="914400"/>
            <a:ext cx="1752600" cy="16002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Thread 1</a:t>
            </a:r>
          </a:p>
        </p:txBody>
      </p:sp>
      <p:sp>
        <p:nvSpPr>
          <p:cNvPr id="10" name="Oval 9"/>
          <p:cNvSpPr/>
          <p:nvPr/>
        </p:nvSpPr>
        <p:spPr>
          <a:xfrm>
            <a:off x="6019800" y="914400"/>
            <a:ext cx="1905000" cy="16764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Thread 2</a:t>
            </a:r>
          </a:p>
        </p:txBody>
      </p:sp>
      <p:cxnSp>
        <p:nvCxnSpPr>
          <p:cNvPr id="13" name="Straight Arrow Connector 12"/>
          <p:cNvCxnSpPr>
            <a:stCxn id="7" idx="3"/>
            <a:endCxn id="23" idx="1"/>
          </p:cNvCxnSpPr>
          <p:nvPr/>
        </p:nvCxnSpPr>
        <p:spPr bwMode="auto">
          <a:xfrm>
            <a:off x="4953000" y="1905000"/>
            <a:ext cx="1447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1295400" y="19050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xdatap</a:t>
            </a:r>
            <a:endParaRPr lang="en-US" sz="2000" b="1" dirty="0">
              <a:solidFill>
                <a:prstClr val="black"/>
              </a:solidFill>
              <a:latin typeface="Courier New"/>
              <a:ea typeface="ＭＳ Ｐゴシック" pitchFamily="18" charset="-128"/>
              <a:cs typeface="Courier New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00800" y="19812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xdatap</a:t>
            </a:r>
            <a:endParaRPr lang="en-US" sz="2000" b="1" dirty="0">
              <a:solidFill>
                <a:prstClr val="black"/>
              </a:solidFill>
              <a:latin typeface="Courier New"/>
              <a:ea typeface="ＭＳ Ｐゴシック" pitchFamily="18" charset="-128"/>
              <a:cs typeface="Courier New"/>
            </a:endParaRPr>
          </a:p>
        </p:txBody>
      </p:sp>
      <p:cxnSp>
        <p:nvCxnSpPr>
          <p:cNvPr id="29" name="Straight Arrow Connector 28"/>
          <p:cNvCxnSpPr>
            <a:stCxn id="21" idx="3"/>
            <a:endCxn id="7" idx="1"/>
          </p:cNvCxnSpPr>
          <p:nvPr/>
        </p:nvCxnSpPr>
        <p:spPr bwMode="auto">
          <a:xfrm flipV="1">
            <a:off x="2362200" y="1905000"/>
            <a:ext cx="15240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3886200" y="14478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lock</a:t>
            </a:r>
          </a:p>
        </p:txBody>
      </p:sp>
      <p:cxnSp>
        <p:nvCxnSpPr>
          <p:cNvPr id="17" name="Straight Arrow Connector 16"/>
          <p:cNvCxnSpPr>
            <a:stCxn id="18" idx="3"/>
            <a:endCxn id="15" idx="1"/>
          </p:cNvCxnSpPr>
          <p:nvPr/>
        </p:nvCxnSpPr>
        <p:spPr bwMode="auto">
          <a:xfrm>
            <a:off x="2362200" y="1371600"/>
            <a:ext cx="15240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1295400" y="12192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xlockp</a:t>
            </a:r>
            <a:endParaRPr lang="en-US" sz="2000" b="1" dirty="0">
              <a:solidFill>
                <a:prstClr val="black"/>
              </a:solidFill>
              <a:latin typeface="Courier New"/>
              <a:ea typeface="ＭＳ Ｐゴシック" pitchFamily="18" charset="-128"/>
              <a:cs typeface="Courier New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00800" y="12192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xlockp</a:t>
            </a:r>
            <a:endParaRPr lang="en-US" sz="2000" b="1" dirty="0">
              <a:solidFill>
                <a:prstClr val="black"/>
              </a:solidFill>
              <a:latin typeface="Courier New"/>
              <a:ea typeface="ＭＳ Ｐゴシック" pitchFamily="18" charset="-128"/>
              <a:cs typeface="Courier New"/>
            </a:endParaRPr>
          </a:p>
        </p:txBody>
      </p:sp>
      <p:cxnSp>
        <p:nvCxnSpPr>
          <p:cNvPr id="20" name="Straight Arrow Connector 19"/>
          <p:cNvCxnSpPr>
            <a:stCxn id="15" idx="3"/>
            <a:endCxn id="19" idx="1"/>
          </p:cNvCxnSpPr>
          <p:nvPr/>
        </p:nvCxnSpPr>
        <p:spPr bwMode="auto">
          <a:xfrm flipV="1">
            <a:off x="4953000" y="1371600"/>
            <a:ext cx="1447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61759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2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FENCE versus </a:t>
            </a:r>
            <a:r>
              <a:rPr lang="en-US" dirty="0" err="1"/>
              <a:t>AMO.aq</a:t>
            </a:r>
            <a:r>
              <a:rPr lang="en-US" dirty="0"/>
              <a:t>/</a:t>
            </a:r>
            <a:r>
              <a:rPr lang="en-US" dirty="0" err="1"/>
              <a:t>rl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16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5" name="Text Placeholder 4"/>
          <p:cNvSpPr txBox="1">
            <a:spLocks/>
          </p:cNvSpPr>
          <p:nvPr/>
        </p:nvSpPr>
        <p:spPr bwMode="auto">
          <a:xfrm>
            <a:off x="228600" y="1371600"/>
            <a:ext cx="4114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8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8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sd</a:t>
            </a:r>
            <a:r>
              <a:rPr lang="en-US" sz="1600" b="1" dirty="0">
                <a:latin typeface="Courier"/>
                <a:cs typeface="Courier"/>
              </a:rPr>
              <a:t> x1, (a1) # Unrelated store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ld</a:t>
            </a:r>
            <a:r>
              <a:rPr lang="en-US" sz="1600" b="1" dirty="0">
                <a:latin typeface="Courier"/>
                <a:cs typeface="Courier"/>
              </a:rPr>
              <a:t> x2, (a2) # Unrelated load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li t0, 1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again: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amoswap.w.aq</a:t>
            </a:r>
            <a:r>
              <a:rPr lang="en-US" sz="1600" b="1" dirty="0">
                <a:latin typeface="Courier"/>
                <a:cs typeface="Courier"/>
              </a:rPr>
              <a:t> t0, t0, (a0)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bnez</a:t>
            </a:r>
            <a:r>
              <a:rPr lang="en-US" sz="1600" b="1" dirty="0">
                <a:latin typeface="Courier"/>
                <a:cs typeface="Courier"/>
              </a:rPr>
              <a:t> t0, again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# </a:t>
            </a:r>
            <a:r>
              <a:rPr lang="mr-IN" sz="1600" b="1" dirty="0">
                <a:latin typeface="Courier"/>
                <a:cs typeface="Courier"/>
              </a:rPr>
              <a:t>…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# critical section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# </a:t>
            </a:r>
            <a:r>
              <a:rPr lang="mr-IN" sz="1600" b="1" dirty="0">
                <a:latin typeface="Courier"/>
                <a:cs typeface="Courier"/>
              </a:rPr>
              <a:t>…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amoswap.w.rl</a:t>
            </a:r>
            <a:r>
              <a:rPr lang="en-US" sz="1600" b="1" dirty="0">
                <a:latin typeface="Courier"/>
                <a:cs typeface="Courier"/>
              </a:rPr>
              <a:t> x0, x0, (a0)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sd</a:t>
            </a:r>
            <a:r>
              <a:rPr lang="en-US" sz="1600" b="1" dirty="0">
                <a:latin typeface="Courier"/>
                <a:cs typeface="Courier"/>
              </a:rPr>
              <a:t> x3, (a3) # Unrelated store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ld</a:t>
            </a:r>
            <a:r>
              <a:rPr lang="en-US" sz="1600" b="1" dirty="0">
                <a:latin typeface="Courier"/>
                <a:cs typeface="Courier"/>
              </a:rPr>
              <a:t> x4, (a4) # Unrelated load</a:t>
            </a:r>
          </a:p>
        </p:txBody>
      </p:sp>
      <p:sp>
        <p:nvSpPr>
          <p:cNvPr id="8" name="Freeform 7"/>
          <p:cNvSpPr/>
          <p:nvPr/>
        </p:nvSpPr>
        <p:spPr>
          <a:xfrm flipH="1">
            <a:off x="152117" y="2743200"/>
            <a:ext cx="343622" cy="482137"/>
          </a:xfrm>
          <a:custGeom>
            <a:avLst/>
            <a:gdLst>
              <a:gd name="connsiteX0" fmla="*/ 0 w 154159"/>
              <a:gd name="connsiteY0" fmla="*/ 0 h 396395"/>
              <a:gd name="connsiteX1" fmla="*/ 44046 w 154159"/>
              <a:gd name="connsiteY1" fmla="*/ 22022 h 396395"/>
              <a:gd name="connsiteX2" fmla="*/ 73409 w 154159"/>
              <a:gd name="connsiteY2" fmla="*/ 29363 h 396395"/>
              <a:gd name="connsiteX3" fmla="*/ 95432 w 154159"/>
              <a:gd name="connsiteY3" fmla="*/ 36703 h 396395"/>
              <a:gd name="connsiteX4" fmla="*/ 117455 w 154159"/>
              <a:gd name="connsiteY4" fmla="*/ 51385 h 396395"/>
              <a:gd name="connsiteX5" fmla="*/ 139477 w 154159"/>
              <a:gd name="connsiteY5" fmla="*/ 139473 h 396395"/>
              <a:gd name="connsiteX6" fmla="*/ 154159 w 154159"/>
              <a:gd name="connsiteY6" fmla="*/ 205538 h 396395"/>
              <a:gd name="connsiteX7" fmla="*/ 146818 w 154159"/>
              <a:gd name="connsiteY7" fmla="*/ 227560 h 396395"/>
              <a:gd name="connsiteX8" fmla="*/ 132136 w 154159"/>
              <a:gd name="connsiteY8" fmla="*/ 278945 h 396395"/>
              <a:gd name="connsiteX9" fmla="*/ 95432 w 154159"/>
              <a:gd name="connsiteY9" fmla="*/ 330329 h 396395"/>
              <a:gd name="connsiteX10" fmla="*/ 73409 w 154159"/>
              <a:gd name="connsiteY10" fmla="*/ 352351 h 396395"/>
              <a:gd name="connsiteX11" fmla="*/ 58727 w 154159"/>
              <a:gd name="connsiteY11" fmla="*/ 374373 h 396395"/>
              <a:gd name="connsiteX12" fmla="*/ 36705 w 154159"/>
              <a:gd name="connsiteY12" fmla="*/ 389055 h 396395"/>
              <a:gd name="connsiteX13" fmla="*/ 29364 w 154159"/>
              <a:gd name="connsiteY13" fmla="*/ 396395 h 396395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95432 w 154159"/>
              <a:gd name="connsiteY9" fmla="*/ 330329 h 422101"/>
              <a:gd name="connsiteX10" fmla="*/ 73409 w 154159"/>
              <a:gd name="connsiteY10" fmla="*/ 352351 h 422101"/>
              <a:gd name="connsiteX11" fmla="*/ 58727 w 154159"/>
              <a:gd name="connsiteY11" fmla="*/ 374373 h 422101"/>
              <a:gd name="connsiteX12" fmla="*/ 36705 w 154159"/>
              <a:gd name="connsiteY12" fmla="*/ 389055 h 422101"/>
              <a:gd name="connsiteX13" fmla="*/ 105173 w 154159"/>
              <a:gd name="connsiteY13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95432 w 154159"/>
              <a:gd name="connsiteY9" fmla="*/ 330329 h 422101"/>
              <a:gd name="connsiteX10" fmla="*/ 73409 w 154159"/>
              <a:gd name="connsiteY10" fmla="*/ 352351 h 422101"/>
              <a:gd name="connsiteX11" fmla="*/ 58727 w 154159"/>
              <a:gd name="connsiteY11" fmla="*/ 374373 h 422101"/>
              <a:gd name="connsiteX12" fmla="*/ 105173 w 154159"/>
              <a:gd name="connsiteY12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95432 w 154159"/>
              <a:gd name="connsiteY9" fmla="*/ 330329 h 422101"/>
              <a:gd name="connsiteX10" fmla="*/ 73409 w 154159"/>
              <a:gd name="connsiteY10" fmla="*/ 352351 h 422101"/>
              <a:gd name="connsiteX11" fmla="*/ 105173 w 154159"/>
              <a:gd name="connsiteY11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95432 w 154159"/>
              <a:gd name="connsiteY9" fmla="*/ 330329 h 422101"/>
              <a:gd name="connsiteX10" fmla="*/ 105173 w 154159"/>
              <a:gd name="connsiteY10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105173 w 154159"/>
              <a:gd name="connsiteY9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05173 w 154159"/>
              <a:gd name="connsiteY8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05173 w 154159"/>
              <a:gd name="connsiteY7" fmla="*/ 422101 h 422101"/>
              <a:gd name="connsiteX0" fmla="*/ 0 w 154262"/>
              <a:gd name="connsiteY0" fmla="*/ 0 h 422101"/>
              <a:gd name="connsiteX1" fmla="*/ 44046 w 154262"/>
              <a:gd name="connsiteY1" fmla="*/ 22022 h 422101"/>
              <a:gd name="connsiteX2" fmla="*/ 73409 w 154262"/>
              <a:gd name="connsiteY2" fmla="*/ 29363 h 422101"/>
              <a:gd name="connsiteX3" fmla="*/ 95432 w 154262"/>
              <a:gd name="connsiteY3" fmla="*/ 36703 h 422101"/>
              <a:gd name="connsiteX4" fmla="*/ 117455 w 154262"/>
              <a:gd name="connsiteY4" fmla="*/ 51385 h 422101"/>
              <a:gd name="connsiteX5" fmla="*/ 154159 w 154262"/>
              <a:gd name="connsiteY5" fmla="*/ 205538 h 422101"/>
              <a:gd name="connsiteX6" fmla="*/ 105173 w 154262"/>
              <a:gd name="connsiteY6" fmla="*/ 422101 h 422101"/>
              <a:gd name="connsiteX0" fmla="*/ 0 w 154276"/>
              <a:gd name="connsiteY0" fmla="*/ 0 h 422101"/>
              <a:gd name="connsiteX1" fmla="*/ 44046 w 154276"/>
              <a:gd name="connsiteY1" fmla="*/ 22022 h 422101"/>
              <a:gd name="connsiteX2" fmla="*/ 73409 w 154276"/>
              <a:gd name="connsiteY2" fmla="*/ 29363 h 422101"/>
              <a:gd name="connsiteX3" fmla="*/ 117455 w 154276"/>
              <a:gd name="connsiteY3" fmla="*/ 51385 h 422101"/>
              <a:gd name="connsiteX4" fmla="*/ 154159 w 154276"/>
              <a:gd name="connsiteY4" fmla="*/ 205538 h 422101"/>
              <a:gd name="connsiteX5" fmla="*/ 105173 w 154276"/>
              <a:gd name="connsiteY5" fmla="*/ 422101 h 422101"/>
              <a:gd name="connsiteX0" fmla="*/ 0 w 154276"/>
              <a:gd name="connsiteY0" fmla="*/ 0 h 422101"/>
              <a:gd name="connsiteX1" fmla="*/ 73409 w 154276"/>
              <a:gd name="connsiteY1" fmla="*/ 29363 h 422101"/>
              <a:gd name="connsiteX2" fmla="*/ 117455 w 154276"/>
              <a:gd name="connsiteY2" fmla="*/ 51385 h 422101"/>
              <a:gd name="connsiteX3" fmla="*/ 154159 w 154276"/>
              <a:gd name="connsiteY3" fmla="*/ 205538 h 422101"/>
              <a:gd name="connsiteX4" fmla="*/ 105173 w 154276"/>
              <a:gd name="connsiteY4" fmla="*/ 422101 h 422101"/>
              <a:gd name="connsiteX0" fmla="*/ 0 w 154286"/>
              <a:gd name="connsiteY0" fmla="*/ 0 h 422101"/>
              <a:gd name="connsiteX1" fmla="*/ 60225 w 154286"/>
              <a:gd name="connsiteY1" fmla="*/ 10083 h 422101"/>
              <a:gd name="connsiteX2" fmla="*/ 117455 w 154286"/>
              <a:gd name="connsiteY2" fmla="*/ 51385 h 422101"/>
              <a:gd name="connsiteX3" fmla="*/ 154159 w 154286"/>
              <a:gd name="connsiteY3" fmla="*/ 205538 h 422101"/>
              <a:gd name="connsiteX4" fmla="*/ 105173 w 154286"/>
              <a:gd name="connsiteY4" fmla="*/ 422101 h 42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286" h="422101">
                <a:moveTo>
                  <a:pt x="0" y="0"/>
                </a:moveTo>
                <a:cubicBezTo>
                  <a:pt x="15294" y="6117"/>
                  <a:pt x="40649" y="1519"/>
                  <a:pt x="60225" y="10083"/>
                </a:cubicBezTo>
                <a:cubicBezTo>
                  <a:pt x="79801" y="18647"/>
                  <a:pt x="101799" y="18809"/>
                  <a:pt x="117455" y="51385"/>
                </a:cubicBezTo>
                <a:cubicBezTo>
                  <a:pt x="133111" y="83961"/>
                  <a:pt x="156206" y="143752"/>
                  <a:pt x="154159" y="205538"/>
                </a:cubicBezTo>
                <a:cubicBezTo>
                  <a:pt x="148442" y="252643"/>
                  <a:pt x="115378" y="376984"/>
                  <a:pt x="105173" y="422101"/>
                </a:cubicBezTo>
              </a:path>
            </a:pathLst>
          </a:custGeom>
          <a:ln w="38100" cmpd="sng"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7" name="Text Placeholder 4"/>
          <p:cNvSpPr txBox="1">
            <a:spLocks/>
          </p:cNvSpPr>
          <p:nvPr/>
        </p:nvSpPr>
        <p:spPr bwMode="auto">
          <a:xfrm>
            <a:off x="4800600" y="1371600"/>
            <a:ext cx="4114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24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2pPr>
            <a:lvl3pPr marL="1143000" indent="-22860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Arial"/>
              <a:buChar char="•"/>
              <a:defRPr sz="20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3pPr>
            <a:lvl4pPr marL="15430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charset="2"/>
              <a:buChar char="§"/>
              <a:defRPr sz="18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4pPr>
            <a:lvl5pPr marL="2000250" indent="-171450" algn="l" rtl="0" eaLnBrk="0" fontAlgn="base" hangingPunct="0">
              <a:lnSpc>
                <a:spcPct val="8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800">
                <a:solidFill>
                  <a:schemeClr val="tx1"/>
                </a:solidFill>
                <a:latin typeface="Calibri"/>
                <a:ea typeface="ＭＳ Ｐゴシック" charset="-128"/>
                <a:cs typeface="Calibri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sd</a:t>
            </a:r>
            <a:r>
              <a:rPr lang="en-US" sz="1600" b="1" dirty="0">
                <a:latin typeface="Courier"/>
                <a:cs typeface="Courier"/>
              </a:rPr>
              <a:t> x1, (a1) # Unrelated store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ld</a:t>
            </a:r>
            <a:r>
              <a:rPr lang="en-US" sz="1600" b="1" dirty="0">
                <a:latin typeface="Courier"/>
                <a:cs typeface="Courier"/>
              </a:rPr>
              <a:t> x2, (a2) # Unrelated load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li t0, 1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again: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amoswap.w</a:t>
            </a:r>
            <a:r>
              <a:rPr lang="en-US" sz="1600" b="1" dirty="0">
                <a:latin typeface="Courier"/>
                <a:cs typeface="Courier"/>
              </a:rPr>
              <a:t> t0, t0, (a0)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fence r, </a:t>
            </a:r>
            <a:r>
              <a:rPr lang="en-US" sz="1600" b="1" dirty="0" err="1">
                <a:latin typeface="Courier"/>
                <a:cs typeface="Courier"/>
              </a:rPr>
              <a:t>rw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bnez</a:t>
            </a:r>
            <a:r>
              <a:rPr lang="en-US" sz="1600" b="1" dirty="0">
                <a:latin typeface="Courier"/>
                <a:cs typeface="Courier"/>
              </a:rPr>
              <a:t> t0, again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# </a:t>
            </a:r>
            <a:r>
              <a:rPr lang="mr-IN" sz="1600" b="1" dirty="0">
                <a:latin typeface="Courier"/>
                <a:cs typeface="Courier"/>
              </a:rPr>
              <a:t>…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# critical section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# </a:t>
            </a:r>
            <a:r>
              <a:rPr lang="mr-IN" sz="1600" b="1" dirty="0">
                <a:latin typeface="Courier"/>
                <a:cs typeface="Courier"/>
              </a:rPr>
              <a:t>…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fence </a:t>
            </a:r>
            <a:r>
              <a:rPr lang="en-US" sz="1600" b="1" dirty="0" err="1">
                <a:latin typeface="Courier"/>
                <a:cs typeface="Courier"/>
              </a:rPr>
              <a:t>rw</a:t>
            </a:r>
            <a:r>
              <a:rPr lang="en-US" sz="1600" b="1" dirty="0">
                <a:latin typeface="Courier"/>
                <a:cs typeface="Courier"/>
              </a:rPr>
              <a:t>, w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amoswap.w</a:t>
            </a:r>
            <a:r>
              <a:rPr lang="en-US" sz="1600" b="1" dirty="0">
                <a:latin typeface="Courier"/>
                <a:cs typeface="Courier"/>
              </a:rPr>
              <a:t> x0, x0, (a0)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sd</a:t>
            </a:r>
            <a:r>
              <a:rPr lang="en-US" sz="1600" b="1" dirty="0">
                <a:latin typeface="Courier"/>
                <a:cs typeface="Courier"/>
              </a:rPr>
              <a:t> x3, (a3) # Unrelated store</a:t>
            </a:r>
          </a:p>
          <a:p>
            <a:pPr marL="0" indent="0">
              <a:buFont typeface="Wingdings" charset="2"/>
              <a:buNone/>
            </a:pPr>
            <a:r>
              <a:rPr lang="en-US" sz="1600" b="1" dirty="0">
                <a:latin typeface="Courier"/>
                <a:cs typeface="Courier"/>
              </a:rPr>
              <a:t>  </a:t>
            </a:r>
            <a:r>
              <a:rPr lang="en-US" sz="1600" b="1" dirty="0" err="1">
                <a:latin typeface="Courier"/>
                <a:cs typeface="Courier"/>
              </a:rPr>
              <a:t>ld</a:t>
            </a:r>
            <a:r>
              <a:rPr lang="en-US" sz="1600" b="1" dirty="0">
                <a:latin typeface="Courier"/>
                <a:cs typeface="Courier"/>
              </a:rPr>
              <a:t> x4, (a4) # Unrelated load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296527" y="1847849"/>
            <a:ext cx="808873" cy="1191432"/>
            <a:chOff x="4296527" y="1847849"/>
            <a:chExt cx="808873" cy="1191432"/>
          </a:xfrm>
        </p:grpSpPr>
        <p:sp>
          <p:nvSpPr>
            <p:cNvPr id="9" name="Freeform 8"/>
            <p:cNvSpPr/>
            <p:nvPr/>
          </p:nvSpPr>
          <p:spPr>
            <a:xfrm flipH="1">
              <a:off x="4829511" y="2666999"/>
              <a:ext cx="275889" cy="290241"/>
            </a:xfrm>
            <a:custGeom>
              <a:avLst/>
              <a:gdLst>
                <a:gd name="connsiteX0" fmla="*/ 0 w 154159"/>
                <a:gd name="connsiteY0" fmla="*/ 0 h 396395"/>
                <a:gd name="connsiteX1" fmla="*/ 44046 w 154159"/>
                <a:gd name="connsiteY1" fmla="*/ 22022 h 396395"/>
                <a:gd name="connsiteX2" fmla="*/ 73409 w 154159"/>
                <a:gd name="connsiteY2" fmla="*/ 29363 h 396395"/>
                <a:gd name="connsiteX3" fmla="*/ 95432 w 154159"/>
                <a:gd name="connsiteY3" fmla="*/ 36703 h 396395"/>
                <a:gd name="connsiteX4" fmla="*/ 117455 w 154159"/>
                <a:gd name="connsiteY4" fmla="*/ 51385 h 396395"/>
                <a:gd name="connsiteX5" fmla="*/ 139477 w 154159"/>
                <a:gd name="connsiteY5" fmla="*/ 139473 h 396395"/>
                <a:gd name="connsiteX6" fmla="*/ 154159 w 154159"/>
                <a:gd name="connsiteY6" fmla="*/ 205538 h 396395"/>
                <a:gd name="connsiteX7" fmla="*/ 146818 w 154159"/>
                <a:gd name="connsiteY7" fmla="*/ 227560 h 396395"/>
                <a:gd name="connsiteX8" fmla="*/ 132136 w 154159"/>
                <a:gd name="connsiteY8" fmla="*/ 278945 h 396395"/>
                <a:gd name="connsiteX9" fmla="*/ 95432 w 154159"/>
                <a:gd name="connsiteY9" fmla="*/ 330329 h 396395"/>
                <a:gd name="connsiteX10" fmla="*/ 73409 w 154159"/>
                <a:gd name="connsiteY10" fmla="*/ 352351 h 396395"/>
                <a:gd name="connsiteX11" fmla="*/ 58727 w 154159"/>
                <a:gd name="connsiteY11" fmla="*/ 374373 h 396395"/>
                <a:gd name="connsiteX12" fmla="*/ 36705 w 154159"/>
                <a:gd name="connsiteY12" fmla="*/ 389055 h 396395"/>
                <a:gd name="connsiteX13" fmla="*/ 29364 w 154159"/>
                <a:gd name="connsiteY13" fmla="*/ 396395 h 396395"/>
                <a:gd name="connsiteX0" fmla="*/ 0 w 154159"/>
                <a:gd name="connsiteY0" fmla="*/ 0 h 513215"/>
                <a:gd name="connsiteX1" fmla="*/ 44046 w 154159"/>
                <a:gd name="connsiteY1" fmla="*/ 22022 h 513215"/>
                <a:gd name="connsiteX2" fmla="*/ 73409 w 154159"/>
                <a:gd name="connsiteY2" fmla="*/ 29363 h 513215"/>
                <a:gd name="connsiteX3" fmla="*/ 95432 w 154159"/>
                <a:gd name="connsiteY3" fmla="*/ 36703 h 513215"/>
                <a:gd name="connsiteX4" fmla="*/ 117455 w 154159"/>
                <a:gd name="connsiteY4" fmla="*/ 51385 h 513215"/>
                <a:gd name="connsiteX5" fmla="*/ 139477 w 154159"/>
                <a:gd name="connsiteY5" fmla="*/ 139473 h 513215"/>
                <a:gd name="connsiteX6" fmla="*/ 154159 w 154159"/>
                <a:gd name="connsiteY6" fmla="*/ 205538 h 513215"/>
                <a:gd name="connsiteX7" fmla="*/ 146818 w 154159"/>
                <a:gd name="connsiteY7" fmla="*/ 227560 h 513215"/>
                <a:gd name="connsiteX8" fmla="*/ 132136 w 154159"/>
                <a:gd name="connsiteY8" fmla="*/ 278945 h 513215"/>
                <a:gd name="connsiteX9" fmla="*/ 95432 w 154159"/>
                <a:gd name="connsiteY9" fmla="*/ 330329 h 513215"/>
                <a:gd name="connsiteX10" fmla="*/ 73409 w 154159"/>
                <a:gd name="connsiteY10" fmla="*/ 352351 h 513215"/>
                <a:gd name="connsiteX11" fmla="*/ 58727 w 154159"/>
                <a:gd name="connsiteY11" fmla="*/ 374373 h 513215"/>
                <a:gd name="connsiteX12" fmla="*/ 36705 w 154159"/>
                <a:gd name="connsiteY12" fmla="*/ 389055 h 513215"/>
                <a:gd name="connsiteX13" fmla="*/ 10800 w 154159"/>
                <a:gd name="connsiteY13" fmla="*/ 513215 h 513215"/>
                <a:gd name="connsiteX0" fmla="*/ 0 w 154159"/>
                <a:gd name="connsiteY0" fmla="*/ 0 h 513215"/>
                <a:gd name="connsiteX1" fmla="*/ 44046 w 154159"/>
                <a:gd name="connsiteY1" fmla="*/ 22022 h 513215"/>
                <a:gd name="connsiteX2" fmla="*/ 73409 w 154159"/>
                <a:gd name="connsiteY2" fmla="*/ 29363 h 513215"/>
                <a:gd name="connsiteX3" fmla="*/ 95432 w 154159"/>
                <a:gd name="connsiteY3" fmla="*/ 36703 h 513215"/>
                <a:gd name="connsiteX4" fmla="*/ 117455 w 154159"/>
                <a:gd name="connsiteY4" fmla="*/ 51385 h 513215"/>
                <a:gd name="connsiteX5" fmla="*/ 154159 w 154159"/>
                <a:gd name="connsiteY5" fmla="*/ 205538 h 513215"/>
                <a:gd name="connsiteX6" fmla="*/ 146818 w 154159"/>
                <a:gd name="connsiteY6" fmla="*/ 227560 h 513215"/>
                <a:gd name="connsiteX7" fmla="*/ 132136 w 154159"/>
                <a:gd name="connsiteY7" fmla="*/ 278945 h 513215"/>
                <a:gd name="connsiteX8" fmla="*/ 95432 w 154159"/>
                <a:gd name="connsiteY8" fmla="*/ 330329 h 513215"/>
                <a:gd name="connsiteX9" fmla="*/ 73409 w 154159"/>
                <a:gd name="connsiteY9" fmla="*/ 352351 h 513215"/>
                <a:gd name="connsiteX10" fmla="*/ 58727 w 154159"/>
                <a:gd name="connsiteY10" fmla="*/ 374373 h 513215"/>
                <a:gd name="connsiteX11" fmla="*/ 36705 w 154159"/>
                <a:gd name="connsiteY11" fmla="*/ 389055 h 513215"/>
                <a:gd name="connsiteX12" fmla="*/ 10800 w 154159"/>
                <a:gd name="connsiteY12" fmla="*/ 513215 h 513215"/>
                <a:gd name="connsiteX0" fmla="*/ 0 w 154159"/>
                <a:gd name="connsiteY0" fmla="*/ 0 h 513215"/>
                <a:gd name="connsiteX1" fmla="*/ 44046 w 154159"/>
                <a:gd name="connsiteY1" fmla="*/ 22022 h 513215"/>
                <a:gd name="connsiteX2" fmla="*/ 73409 w 154159"/>
                <a:gd name="connsiteY2" fmla="*/ 29363 h 513215"/>
                <a:gd name="connsiteX3" fmla="*/ 117455 w 154159"/>
                <a:gd name="connsiteY3" fmla="*/ 51385 h 513215"/>
                <a:gd name="connsiteX4" fmla="*/ 154159 w 154159"/>
                <a:gd name="connsiteY4" fmla="*/ 205538 h 513215"/>
                <a:gd name="connsiteX5" fmla="*/ 146818 w 154159"/>
                <a:gd name="connsiteY5" fmla="*/ 227560 h 513215"/>
                <a:gd name="connsiteX6" fmla="*/ 132136 w 154159"/>
                <a:gd name="connsiteY6" fmla="*/ 278945 h 513215"/>
                <a:gd name="connsiteX7" fmla="*/ 95432 w 154159"/>
                <a:gd name="connsiteY7" fmla="*/ 330329 h 513215"/>
                <a:gd name="connsiteX8" fmla="*/ 73409 w 154159"/>
                <a:gd name="connsiteY8" fmla="*/ 352351 h 513215"/>
                <a:gd name="connsiteX9" fmla="*/ 58727 w 154159"/>
                <a:gd name="connsiteY9" fmla="*/ 374373 h 513215"/>
                <a:gd name="connsiteX10" fmla="*/ 36705 w 154159"/>
                <a:gd name="connsiteY10" fmla="*/ 389055 h 513215"/>
                <a:gd name="connsiteX11" fmla="*/ 10800 w 154159"/>
                <a:gd name="connsiteY11" fmla="*/ 513215 h 513215"/>
                <a:gd name="connsiteX0" fmla="*/ 0 w 154159"/>
                <a:gd name="connsiteY0" fmla="*/ 0 h 513215"/>
                <a:gd name="connsiteX1" fmla="*/ 73409 w 154159"/>
                <a:gd name="connsiteY1" fmla="*/ 29363 h 513215"/>
                <a:gd name="connsiteX2" fmla="*/ 117455 w 154159"/>
                <a:gd name="connsiteY2" fmla="*/ 51385 h 513215"/>
                <a:gd name="connsiteX3" fmla="*/ 154159 w 154159"/>
                <a:gd name="connsiteY3" fmla="*/ 205538 h 513215"/>
                <a:gd name="connsiteX4" fmla="*/ 146818 w 154159"/>
                <a:gd name="connsiteY4" fmla="*/ 227560 h 513215"/>
                <a:gd name="connsiteX5" fmla="*/ 132136 w 154159"/>
                <a:gd name="connsiteY5" fmla="*/ 278945 h 513215"/>
                <a:gd name="connsiteX6" fmla="*/ 95432 w 154159"/>
                <a:gd name="connsiteY6" fmla="*/ 330329 h 513215"/>
                <a:gd name="connsiteX7" fmla="*/ 73409 w 154159"/>
                <a:gd name="connsiteY7" fmla="*/ 352351 h 513215"/>
                <a:gd name="connsiteX8" fmla="*/ 58727 w 154159"/>
                <a:gd name="connsiteY8" fmla="*/ 374373 h 513215"/>
                <a:gd name="connsiteX9" fmla="*/ 36705 w 154159"/>
                <a:gd name="connsiteY9" fmla="*/ 389055 h 513215"/>
                <a:gd name="connsiteX10" fmla="*/ 10800 w 154159"/>
                <a:gd name="connsiteY10" fmla="*/ 513215 h 513215"/>
                <a:gd name="connsiteX0" fmla="*/ 0 w 154159"/>
                <a:gd name="connsiteY0" fmla="*/ 0 h 513215"/>
                <a:gd name="connsiteX1" fmla="*/ 73409 w 154159"/>
                <a:gd name="connsiteY1" fmla="*/ 29363 h 513215"/>
                <a:gd name="connsiteX2" fmla="*/ 117455 w 154159"/>
                <a:gd name="connsiteY2" fmla="*/ 51385 h 513215"/>
                <a:gd name="connsiteX3" fmla="*/ 154159 w 154159"/>
                <a:gd name="connsiteY3" fmla="*/ 205538 h 513215"/>
                <a:gd name="connsiteX4" fmla="*/ 146818 w 154159"/>
                <a:gd name="connsiteY4" fmla="*/ 227560 h 513215"/>
                <a:gd name="connsiteX5" fmla="*/ 132136 w 154159"/>
                <a:gd name="connsiteY5" fmla="*/ 278945 h 513215"/>
                <a:gd name="connsiteX6" fmla="*/ 73409 w 154159"/>
                <a:gd name="connsiteY6" fmla="*/ 352351 h 513215"/>
                <a:gd name="connsiteX7" fmla="*/ 58727 w 154159"/>
                <a:gd name="connsiteY7" fmla="*/ 374373 h 513215"/>
                <a:gd name="connsiteX8" fmla="*/ 36705 w 154159"/>
                <a:gd name="connsiteY8" fmla="*/ 389055 h 513215"/>
                <a:gd name="connsiteX9" fmla="*/ 10800 w 154159"/>
                <a:gd name="connsiteY9" fmla="*/ 513215 h 513215"/>
                <a:gd name="connsiteX0" fmla="*/ 0 w 154501"/>
                <a:gd name="connsiteY0" fmla="*/ 0 h 513215"/>
                <a:gd name="connsiteX1" fmla="*/ 73409 w 154501"/>
                <a:gd name="connsiteY1" fmla="*/ 29363 h 513215"/>
                <a:gd name="connsiteX2" fmla="*/ 117455 w 154501"/>
                <a:gd name="connsiteY2" fmla="*/ 51385 h 513215"/>
                <a:gd name="connsiteX3" fmla="*/ 154159 w 154501"/>
                <a:gd name="connsiteY3" fmla="*/ 205538 h 513215"/>
                <a:gd name="connsiteX4" fmla="*/ 132136 w 154501"/>
                <a:gd name="connsiteY4" fmla="*/ 278945 h 513215"/>
                <a:gd name="connsiteX5" fmla="*/ 73409 w 154501"/>
                <a:gd name="connsiteY5" fmla="*/ 352351 h 513215"/>
                <a:gd name="connsiteX6" fmla="*/ 58727 w 154501"/>
                <a:gd name="connsiteY6" fmla="*/ 374373 h 513215"/>
                <a:gd name="connsiteX7" fmla="*/ 36705 w 154501"/>
                <a:gd name="connsiteY7" fmla="*/ 389055 h 513215"/>
                <a:gd name="connsiteX8" fmla="*/ 10800 w 154501"/>
                <a:gd name="connsiteY8" fmla="*/ 513215 h 513215"/>
                <a:gd name="connsiteX0" fmla="*/ 0 w 134375"/>
                <a:gd name="connsiteY0" fmla="*/ 0 h 513215"/>
                <a:gd name="connsiteX1" fmla="*/ 73409 w 134375"/>
                <a:gd name="connsiteY1" fmla="*/ 29363 h 513215"/>
                <a:gd name="connsiteX2" fmla="*/ 117455 w 134375"/>
                <a:gd name="connsiteY2" fmla="*/ 51385 h 513215"/>
                <a:gd name="connsiteX3" fmla="*/ 132136 w 134375"/>
                <a:gd name="connsiteY3" fmla="*/ 278945 h 513215"/>
                <a:gd name="connsiteX4" fmla="*/ 73409 w 134375"/>
                <a:gd name="connsiteY4" fmla="*/ 352351 h 513215"/>
                <a:gd name="connsiteX5" fmla="*/ 58727 w 134375"/>
                <a:gd name="connsiteY5" fmla="*/ 374373 h 513215"/>
                <a:gd name="connsiteX6" fmla="*/ 36705 w 134375"/>
                <a:gd name="connsiteY6" fmla="*/ 389055 h 513215"/>
                <a:gd name="connsiteX7" fmla="*/ 10800 w 134375"/>
                <a:gd name="connsiteY7" fmla="*/ 513215 h 513215"/>
                <a:gd name="connsiteX0" fmla="*/ 0 w 133657"/>
                <a:gd name="connsiteY0" fmla="*/ 0 h 513215"/>
                <a:gd name="connsiteX1" fmla="*/ 73409 w 133657"/>
                <a:gd name="connsiteY1" fmla="*/ 29363 h 513215"/>
                <a:gd name="connsiteX2" fmla="*/ 117455 w 133657"/>
                <a:gd name="connsiteY2" fmla="*/ 51385 h 513215"/>
                <a:gd name="connsiteX3" fmla="*/ 132136 w 133657"/>
                <a:gd name="connsiteY3" fmla="*/ 278945 h 513215"/>
                <a:gd name="connsiteX4" fmla="*/ 84548 w 133657"/>
                <a:gd name="connsiteY4" fmla="*/ 430230 h 513215"/>
                <a:gd name="connsiteX5" fmla="*/ 58727 w 133657"/>
                <a:gd name="connsiteY5" fmla="*/ 374373 h 513215"/>
                <a:gd name="connsiteX6" fmla="*/ 36705 w 133657"/>
                <a:gd name="connsiteY6" fmla="*/ 389055 h 513215"/>
                <a:gd name="connsiteX7" fmla="*/ 10800 w 133657"/>
                <a:gd name="connsiteY7" fmla="*/ 513215 h 513215"/>
                <a:gd name="connsiteX0" fmla="*/ 0 w 133633"/>
                <a:gd name="connsiteY0" fmla="*/ 50025 h 563240"/>
                <a:gd name="connsiteX1" fmla="*/ 75015 w 133633"/>
                <a:gd name="connsiteY1" fmla="*/ 790 h 563240"/>
                <a:gd name="connsiteX2" fmla="*/ 117455 w 133633"/>
                <a:gd name="connsiteY2" fmla="*/ 101410 h 563240"/>
                <a:gd name="connsiteX3" fmla="*/ 132136 w 133633"/>
                <a:gd name="connsiteY3" fmla="*/ 328970 h 563240"/>
                <a:gd name="connsiteX4" fmla="*/ 84548 w 133633"/>
                <a:gd name="connsiteY4" fmla="*/ 480255 h 563240"/>
                <a:gd name="connsiteX5" fmla="*/ 58727 w 133633"/>
                <a:gd name="connsiteY5" fmla="*/ 424398 h 563240"/>
                <a:gd name="connsiteX6" fmla="*/ 36705 w 133633"/>
                <a:gd name="connsiteY6" fmla="*/ 439080 h 563240"/>
                <a:gd name="connsiteX7" fmla="*/ 10800 w 133633"/>
                <a:gd name="connsiteY7" fmla="*/ 563240 h 563240"/>
                <a:gd name="connsiteX0" fmla="*/ 0 w 133633"/>
                <a:gd name="connsiteY0" fmla="*/ 50027 h 563242"/>
                <a:gd name="connsiteX1" fmla="*/ 75015 w 133633"/>
                <a:gd name="connsiteY1" fmla="*/ 792 h 563242"/>
                <a:gd name="connsiteX2" fmla="*/ 117455 w 133633"/>
                <a:gd name="connsiteY2" fmla="*/ 101412 h 563242"/>
                <a:gd name="connsiteX3" fmla="*/ 132136 w 133633"/>
                <a:gd name="connsiteY3" fmla="*/ 328972 h 563242"/>
                <a:gd name="connsiteX4" fmla="*/ 84548 w 133633"/>
                <a:gd name="connsiteY4" fmla="*/ 480257 h 563242"/>
                <a:gd name="connsiteX5" fmla="*/ 36705 w 133633"/>
                <a:gd name="connsiteY5" fmla="*/ 439082 h 563242"/>
                <a:gd name="connsiteX6" fmla="*/ 10800 w 133633"/>
                <a:gd name="connsiteY6" fmla="*/ 563242 h 563242"/>
                <a:gd name="connsiteX0" fmla="*/ 0 w 136858"/>
                <a:gd name="connsiteY0" fmla="*/ 50027 h 563242"/>
                <a:gd name="connsiteX1" fmla="*/ 75015 w 136858"/>
                <a:gd name="connsiteY1" fmla="*/ 792 h 563242"/>
                <a:gd name="connsiteX2" fmla="*/ 117455 w 136858"/>
                <a:gd name="connsiteY2" fmla="*/ 101412 h 563242"/>
                <a:gd name="connsiteX3" fmla="*/ 132136 w 136858"/>
                <a:gd name="connsiteY3" fmla="*/ 328972 h 563242"/>
                <a:gd name="connsiteX4" fmla="*/ 36705 w 136858"/>
                <a:gd name="connsiteY4" fmla="*/ 439082 h 563242"/>
                <a:gd name="connsiteX5" fmla="*/ 10800 w 136858"/>
                <a:gd name="connsiteY5" fmla="*/ 563242 h 563242"/>
                <a:gd name="connsiteX0" fmla="*/ 0 w 138698"/>
                <a:gd name="connsiteY0" fmla="*/ 50027 h 563242"/>
                <a:gd name="connsiteX1" fmla="*/ 75015 w 138698"/>
                <a:gd name="connsiteY1" fmla="*/ 792 h 563242"/>
                <a:gd name="connsiteX2" fmla="*/ 117455 w 138698"/>
                <a:gd name="connsiteY2" fmla="*/ 101412 h 563242"/>
                <a:gd name="connsiteX3" fmla="*/ 132136 w 138698"/>
                <a:gd name="connsiteY3" fmla="*/ 328972 h 563242"/>
                <a:gd name="connsiteX4" fmla="*/ 10800 w 138698"/>
                <a:gd name="connsiteY4" fmla="*/ 563242 h 563242"/>
                <a:gd name="connsiteX0" fmla="*/ 0 w 138698"/>
                <a:gd name="connsiteY0" fmla="*/ 0 h 513215"/>
                <a:gd name="connsiteX1" fmla="*/ 75015 w 138698"/>
                <a:gd name="connsiteY1" fmla="*/ 12521 h 513215"/>
                <a:gd name="connsiteX2" fmla="*/ 117455 w 138698"/>
                <a:gd name="connsiteY2" fmla="*/ 51385 h 513215"/>
                <a:gd name="connsiteX3" fmla="*/ 132136 w 138698"/>
                <a:gd name="connsiteY3" fmla="*/ 278945 h 513215"/>
                <a:gd name="connsiteX4" fmla="*/ 10800 w 138698"/>
                <a:gd name="connsiteY4" fmla="*/ 513215 h 513215"/>
                <a:gd name="connsiteX0" fmla="*/ 0 w 139537"/>
                <a:gd name="connsiteY0" fmla="*/ 0 h 513215"/>
                <a:gd name="connsiteX1" fmla="*/ 75015 w 139537"/>
                <a:gd name="connsiteY1" fmla="*/ 12521 h 513215"/>
                <a:gd name="connsiteX2" fmla="*/ 120667 w 139537"/>
                <a:gd name="connsiteY2" fmla="*/ 124369 h 513215"/>
                <a:gd name="connsiteX3" fmla="*/ 132136 w 139537"/>
                <a:gd name="connsiteY3" fmla="*/ 278945 h 513215"/>
                <a:gd name="connsiteX4" fmla="*/ 10800 w 139537"/>
                <a:gd name="connsiteY4" fmla="*/ 513215 h 51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37" h="513215">
                  <a:moveTo>
                    <a:pt x="0" y="0"/>
                  </a:moveTo>
                  <a:cubicBezTo>
                    <a:pt x="15294" y="6117"/>
                    <a:pt x="54904" y="-8207"/>
                    <a:pt x="75015" y="12521"/>
                  </a:cubicBezTo>
                  <a:cubicBezTo>
                    <a:pt x="95126" y="33249"/>
                    <a:pt x="111147" y="79965"/>
                    <a:pt x="120667" y="124369"/>
                  </a:cubicBezTo>
                  <a:cubicBezTo>
                    <a:pt x="130187" y="168773"/>
                    <a:pt x="150447" y="214137"/>
                    <a:pt x="132136" y="278945"/>
                  </a:cubicBezTo>
                  <a:cubicBezTo>
                    <a:pt x="113825" y="343753"/>
                    <a:pt x="36078" y="464409"/>
                    <a:pt x="10800" y="513215"/>
                  </a:cubicBezTo>
                </a:path>
              </a:pathLst>
            </a:custGeom>
            <a:ln w="38100" cmpd="sng">
              <a:solidFill>
                <a:srgbClr val="FF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Freeform 9"/>
            <p:cNvSpPr/>
            <p:nvPr/>
          </p:nvSpPr>
          <p:spPr>
            <a:xfrm flipH="1">
              <a:off x="4296527" y="1847849"/>
              <a:ext cx="802522" cy="1191432"/>
            </a:xfrm>
            <a:custGeom>
              <a:avLst/>
              <a:gdLst>
                <a:gd name="connsiteX0" fmla="*/ 0 w 154159"/>
                <a:gd name="connsiteY0" fmla="*/ 0 h 396395"/>
                <a:gd name="connsiteX1" fmla="*/ 44046 w 154159"/>
                <a:gd name="connsiteY1" fmla="*/ 22022 h 396395"/>
                <a:gd name="connsiteX2" fmla="*/ 73409 w 154159"/>
                <a:gd name="connsiteY2" fmla="*/ 29363 h 396395"/>
                <a:gd name="connsiteX3" fmla="*/ 95432 w 154159"/>
                <a:gd name="connsiteY3" fmla="*/ 36703 h 396395"/>
                <a:gd name="connsiteX4" fmla="*/ 117455 w 154159"/>
                <a:gd name="connsiteY4" fmla="*/ 51385 h 396395"/>
                <a:gd name="connsiteX5" fmla="*/ 139477 w 154159"/>
                <a:gd name="connsiteY5" fmla="*/ 139473 h 396395"/>
                <a:gd name="connsiteX6" fmla="*/ 154159 w 154159"/>
                <a:gd name="connsiteY6" fmla="*/ 205538 h 396395"/>
                <a:gd name="connsiteX7" fmla="*/ 146818 w 154159"/>
                <a:gd name="connsiteY7" fmla="*/ 227560 h 396395"/>
                <a:gd name="connsiteX8" fmla="*/ 132136 w 154159"/>
                <a:gd name="connsiteY8" fmla="*/ 278945 h 396395"/>
                <a:gd name="connsiteX9" fmla="*/ 95432 w 154159"/>
                <a:gd name="connsiteY9" fmla="*/ 330329 h 396395"/>
                <a:gd name="connsiteX10" fmla="*/ 73409 w 154159"/>
                <a:gd name="connsiteY10" fmla="*/ 352351 h 396395"/>
                <a:gd name="connsiteX11" fmla="*/ 58727 w 154159"/>
                <a:gd name="connsiteY11" fmla="*/ 374373 h 396395"/>
                <a:gd name="connsiteX12" fmla="*/ 36705 w 154159"/>
                <a:gd name="connsiteY12" fmla="*/ 389055 h 396395"/>
                <a:gd name="connsiteX13" fmla="*/ 29364 w 154159"/>
                <a:gd name="connsiteY13" fmla="*/ 396395 h 396395"/>
                <a:gd name="connsiteX0" fmla="*/ 26741 w 180900"/>
                <a:gd name="connsiteY0" fmla="*/ 0 h 389705"/>
                <a:gd name="connsiteX1" fmla="*/ 70787 w 180900"/>
                <a:gd name="connsiteY1" fmla="*/ 22022 h 389705"/>
                <a:gd name="connsiteX2" fmla="*/ 100150 w 180900"/>
                <a:gd name="connsiteY2" fmla="*/ 29363 h 389705"/>
                <a:gd name="connsiteX3" fmla="*/ 122173 w 180900"/>
                <a:gd name="connsiteY3" fmla="*/ 36703 h 389705"/>
                <a:gd name="connsiteX4" fmla="*/ 144196 w 180900"/>
                <a:gd name="connsiteY4" fmla="*/ 51385 h 389705"/>
                <a:gd name="connsiteX5" fmla="*/ 166218 w 180900"/>
                <a:gd name="connsiteY5" fmla="*/ 139473 h 389705"/>
                <a:gd name="connsiteX6" fmla="*/ 180900 w 180900"/>
                <a:gd name="connsiteY6" fmla="*/ 205538 h 389705"/>
                <a:gd name="connsiteX7" fmla="*/ 173559 w 180900"/>
                <a:gd name="connsiteY7" fmla="*/ 227560 h 389705"/>
                <a:gd name="connsiteX8" fmla="*/ 158877 w 180900"/>
                <a:gd name="connsiteY8" fmla="*/ 278945 h 389705"/>
                <a:gd name="connsiteX9" fmla="*/ 122173 w 180900"/>
                <a:gd name="connsiteY9" fmla="*/ 330329 h 389705"/>
                <a:gd name="connsiteX10" fmla="*/ 100150 w 180900"/>
                <a:gd name="connsiteY10" fmla="*/ 352351 h 389705"/>
                <a:gd name="connsiteX11" fmla="*/ 85468 w 180900"/>
                <a:gd name="connsiteY11" fmla="*/ 374373 h 389705"/>
                <a:gd name="connsiteX12" fmla="*/ 63446 w 180900"/>
                <a:gd name="connsiteY12" fmla="*/ 389055 h 389705"/>
                <a:gd name="connsiteX13" fmla="*/ 0 w 180900"/>
                <a:gd name="connsiteY13" fmla="*/ 388728 h 389705"/>
                <a:gd name="connsiteX0" fmla="*/ 26741 w 173795"/>
                <a:gd name="connsiteY0" fmla="*/ 0 h 389705"/>
                <a:gd name="connsiteX1" fmla="*/ 70787 w 173795"/>
                <a:gd name="connsiteY1" fmla="*/ 22022 h 389705"/>
                <a:gd name="connsiteX2" fmla="*/ 100150 w 173795"/>
                <a:gd name="connsiteY2" fmla="*/ 29363 h 389705"/>
                <a:gd name="connsiteX3" fmla="*/ 122173 w 173795"/>
                <a:gd name="connsiteY3" fmla="*/ 36703 h 389705"/>
                <a:gd name="connsiteX4" fmla="*/ 144196 w 173795"/>
                <a:gd name="connsiteY4" fmla="*/ 51385 h 389705"/>
                <a:gd name="connsiteX5" fmla="*/ 166218 w 173795"/>
                <a:gd name="connsiteY5" fmla="*/ 139473 h 389705"/>
                <a:gd name="connsiteX6" fmla="*/ 173559 w 173795"/>
                <a:gd name="connsiteY6" fmla="*/ 227560 h 389705"/>
                <a:gd name="connsiteX7" fmla="*/ 158877 w 173795"/>
                <a:gd name="connsiteY7" fmla="*/ 278945 h 389705"/>
                <a:gd name="connsiteX8" fmla="*/ 122173 w 173795"/>
                <a:gd name="connsiteY8" fmla="*/ 330329 h 389705"/>
                <a:gd name="connsiteX9" fmla="*/ 100150 w 173795"/>
                <a:gd name="connsiteY9" fmla="*/ 352351 h 389705"/>
                <a:gd name="connsiteX10" fmla="*/ 85468 w 173795"/>
                <a:gd name="connsiteY10" fmla="*/ 374373 h 389705"/>
                <a:gd name="connsiteX11" fmla="*/ 63446 w 173795"/>
                <a:gd name="connsiteY11" fmla="*/ 389055 h 389705"/>
                <a:gd name="connsiteX12" fmla="*/ 0 w 173795"/>
                <a:gd name="connsiteY12" fmla="*/ 388728 h 389705"/>
                <a:gd name="connsiteX0" fmla="*/ 26741 w 174137"/>
                <a:gd name="connsiteY0" fmla="*/ 0 h 389705"/>
                <a:gd name="connsiteX1" fmla="*/ 70787 w 174137"/>
                <a:gd name="connsiteY1" fmla="*/ 22022 h 389705"/>
                <a:gd name="connsiteX2" fmla="*/ 100150 w 174137"/>
                <a:gd name="connsiteY2" fmla="*/ 29363 h 389705"/>
                <a:gd name="connsiteX3" fmla="*/ 122173 w 174137"/>
                <a:gd name="connsiteY3" fmla="*/ 36703 h 389705"/>
                <a:gd name="connsiteX4" fmla="*/ 166218 w 174137"/>
                <a:gd name="connsiteY4" fmla="*/ 139473 h 389705"/>
                <a:gd name="connsiteX5" fmla="*/ 173559 w 174137"/>
                <a:gd name="connsiteY5" fmla="*/ 227560 h 389705"/>
                <a:gd name="connsiteX6" fmla="*/ 158877 w 174137"/>
                <a:gd name="connsiteY6" fmla="*/ 278945 h 389705"/>
                <a:gd name="connsiteX7" fmla="*/ 122173 w 174137"/>
                <a:gd name="connsiteY7" fmla="*/ 330329 h 389705"/>
                <a:gd name="connsiteX8" fmla="*/ 100150 w 174137"/>
                <a:gd name="connsiteY8" fmla="*/ 352351 h 389705"/>
                <a:gd name="connsiteX9" fmla="*/ 85468 w 174137"/>
                <a:gd name="connsiteY9" fmla="*/ 374373 h 389705"/>
                <a:gd name="connsiteX10" fmla="*/ 63446 w 174137"/>
                <a:gd name="connsiteY10" fmla="*/ 389055 h 389705"/>
                <a:gd name="connsiteX11" fmla="*/ 0 w 174137"/>
                <a:gd name="connsiteY11" fmla="*/ 388728 h 389705"/>
                <a:gd name="connsiteX0" fmla="*/ 26741 w 174137"/>
                <a:gd name="connsiteY0" fmla="*/ 0 h 389705"/>
                <a:gd name="connsiteX1" fmla="*/ 100150 w 174137"/>
                <a:gd name="connsiteY1" fmla="*/ 29363 h 389705"/>
                <a:gd name="connsiteX2" fmla="*/ 122173 w 174137"/>
                <a:gd name="connsiteY2" fmla="*/ 36703 h 389705"/>
                <a:gd name="connsiteX3" fmla="*/ 166218 w 174137"/>
                <a:gd name="connsiteY3" fmla="*/ 139473 h 389705"/>
                <a:gd name="connsiteX4" fmla="*/ 173559 w 174137"/>
                <a:gd name="connsiteY4" fmla="*/ 227560 h 389705"/>
                <a:gd name="connsiteX5" fmla="*/ 158877 w 174137"/>
                <a:gd name="connsiteY5" fmla="*/ 278945 h 389705"/>
                <a:gd name="connsiteX6" fmla="*/ 122173 w 174137"/>
                <a:gd name="connsiteY6" fmla="*/ 330329 h 389705"/>
                <a:gd name="connsiteX7" fmla="*/ 100150 w 174137"/>
                <a:gd name="connsiteY7" fmla="*/ 352351 h 389705"/>
                <a:gd name="connsiteX8" fmla="*/ 85468 w 174137"/>
                <a:gd name="connsiteY8" fmla="*/ 374373 h 389705"/>
                <a:gd name="connsiteX9" fmla="*/ 63446 w 174137"/>
                <a:gd name="connsiteY9" fmla="*/ 389055 h 389705"/>
                <a:gd name="connsiteX10" fmla="*/ 0 w 174137"/>
                <a:gd name="connsiteY10" fmla="*/ 388728 h 389705"/>
                <a:gd name="connsiteX0" fmla="*/ 26741 w 174137"/>
                <a:gd name="connsiteY0" fmla="*/ 0 h 389705"/>
                <a:gd name="connsiteX1" fmla="*/ 122173 w 174137"/>
                <a:gd name="connsiteY1" fmla="*/ 36703 h 389705"/>
                <a:gd name="connsiteX2" fmla="*/ 166218 w 174137"/>
                <a:gd name="connsiteY2" fmla="*/ 139473 h 389705"/>
                <a:gd name="connsiteX3" fmla="*/ 173559 w 174137"/>
                <a:gd name="connsiteY3" fmla="*/ 227560 h 389705"/>
                <a:gd name="connsiteX4" fmla="*/ 158877 w 174137"/>
                <a:gd name="connsiteY4" fmla="*/ 278945 h 389705"/>
                <a:gd name="connsiteX5" fmla="*/ 122173 w 174137"/>
                <a:gd name="connsiteY5" fmla="*/ 330329 h 389705"/>
                <a:gd name="connsiteX6" fmla="*/ 100150 w 174137"/>
                <a:gd name="connsiteY6" fmla="*/ 352351 h 389705"/>
                <a:gd name="connsiteX7" fmla="*/ 85468 w 174137"/>
                <a:gd name="connsiteY7" fmla="*/ 374373 h 389705"/>
                <a:gd name="connsiteX8" fmla="*/ 63446 w 174137"/>
                <a:gd name="connsiteY8" fmla="*/ 389055 h 389705"/>
                <a:gd name="connsiteX9" fmla="*/ 0 w 174137"/>
                <a:gd name="connsiteY9" fmla="*/ 388728 h 389705"/>
                <a:gd name="connsiteX0" fmla="*/ 26741 w 174347"/>
                <a:gd name="connsiteY0" fmla="*/ 0 h 389705"/>
                <a:gd name="connsiteX1" fmla="*/ 115572 w 174347"/>
                <a:gd name="connsiteY1" fmla="*/ 39259 h 389705"/>
                <a:gd name="connsiteX2" fmla="*/ 166218 w 174347"/>
                <a:gd name="connsiteY2" fmla="*/ 139473 h 389705"/>
                <a:gd name="connsiteX3" fmla="*/ 173559 w 174347"/>
                <a:gd name="connsiteY3" fmla="*/ 227560 h 389705"/>
                <a:gd name="connsiteX4" fmla="*/ 158877 w 174347"/>
                <a:gd name="connsiteY4" fmla="*/ 278945 h 389705"/>
                <a:gd name="connsiteX5" fmla="*/ 122173 w 174347"/>
                <a:gd name="connsiteY5" fmla="*/ 330329 h 389705"/>
                <a:gd name="connsiteX6" fmla="*/ 100150 w 174347"/>
                <a:gd name="connsiteY6" fmla="*/ 352351 h 389705"/>
                <a:gd name="connsiteX7" fmla="*/ 85468 w 174347"/>
                <a:gd name="connsiteY7" fmla="*/ 374373 h 389705"/>
                <a:gd name="connsiteX8" fmla="*/ 63446 w 174347"/>
                <a:gd name="connsiteY8" fmla="*/ 389055 h 389705"/>
                <a:gd name="connsiteX9" fmla="*/ 0 w 174347"/>
                <a:gd name="connsiteY9" fmla="*/ 388728 h 389705"/>
                <a:gd name="connsiteX0" fmla="*/ 26741 w 174836"/>
                <a:gd name="connsiteY0" fmla="*/ 0 h 389705"/>
                <a:gd name="connsiteX1" fmla="*/ 115572 w 174836"/>
                <a:gd name="connsiteY1" fmla="*/ 39259 h 389705"/>
                <a:gd name="connsiteX2" fmla="*/ 166218 w 174836"/>
                <a:gd name="connsiteY2" fmla="*/ 139473 h 389705"/>
                <a:gd name="connsiteX3" fmla="*/ 173559 w 174836"/>
                <a:gd name="connsiteY3" fmla="*/ 227560 h 389705"/>
                <a:gd name="connsiteX4" fmla="*/ 152276 w 174836"/>
                <a:gd name="connsiteY4" fmla="*/ 301946 h 389705"/>
                <a:gd name="connsiteX5" fmla="*/ 122173 w 174836"/>
                <a:gd name="connsiteY5" fmla="*/ 330329 h 389705"/>
                <a:gd name="connsiteX6" fmla="*/ 100150 w 174836"/>
                <a:gd name="connsiteY6" fmla="*/ 352351 h 389705"/>
                <a:gd name="connsiteX7" fmla="*/ 85468 w 174836"/>
                <a:gd name="connsiteY7" fmla="*/ 374373 h 389705"/>
                <a:gd name="connsiteX8" fmla="*/ 63446 w 174836"/>
                <a:gd name="connsiteY8" fmla="*/ 389055 h 389705"/>
                <a:gd name="connsiteX9" fmla="*/ 0 w 174836"/>
                <a:gd name="connsiteY9" fmla="*/ 388728 h 389705"/>
                <a:gd name="connsiteX0" fmla="*/ 26741 w 174836"/>
                <a:gd name="connsiteY0" fmla="*/ 0 h 389705"/>
                <a:gd name="connsiteX1" fmla="*/ 115572 w 174836"/>
                <a:gd name="connsiteY1" fmla="*/ 39259 h 389705"/>
                <a:gd name="connsiteX2" fmla="*/ 166218 w 174836"/>
                <a:gd name="connsiteY2" fmla="*/ 139473 h 389705"/>
                <a:gd name="connsiteX3" fmla="*/ 173559 w 174836"/>
                <a:gd name="connsiteY3" fmla="*/ 227560 h 389705"/>
                <a:gd name="connsiteX4" fmla="*/ 152276 w 174836"/>
                <a:gd name="connsiteY4" fmla="*/ 301946 h 389705"/>
                <a:gd name="connsiteX5" fmla="*/ 122173 w 174836"/>
                <a:gd name="connsiteY5" fmla="*/ 330329 h 389705"/>
                <a:gd name="connsiteX6" fmla="*/ 85468 w 174836"/>
                <a:gd name="connsiteY6" fmla="*/ 374373 h 389705"/>
                <a:gd name="connsiteX7" fmla="*/ 63446 w 174836"/>
                <a:gd name="connsiteY7" fmla="*/ 389055 h 389705"/>
                <a:gd name="connsiteX8" fmla="*/ 0 w 174836"/>
                <a:gd name="connsiteY8" fmla="*/ 388728 h 389705"/>
                <a:gd name="connsiteX0" fmla="*/ 26741 w 174836"/>
                <a:gd name="connsiteY0" fmla="*/ 0 h 389705"/>
                <a:gd name="connsiteX1" fmla="*/ 115572 w 174836"/>
                <a:gd name="connsiteY1" fmla="*/ 39259 h 389705"/>
                <a:gd name="connsiteX2" fmla="*/ 166218 w 174836"/>
                <a:gd name="connsiteY2" fmla="*/ 139473 h 389705"/>
                <a:gd name="connsiteX3" fmla="*/ 173559 w 174836"/>
                <a:gd name="connsiteY3" fmla="*/ 227560 h 389705"/>
                <a:gd name="connsiteX4" fmla="*/ 152276 w 174836"/>
                <a:gd name="connsiteY4" fmla="*/ 301946 h 389705"/>
                <a:gd name="connsiteX5" fmla="*/ 85468 w 174836"/>
                <a:gd name="connsiteY5" fmla="*/ 374373 h 389705"/>
                <a:gd name="connsiteX6" fmla="*/ 63446 w 174836"/>
                <a:gd name="connsiteY6" fmla="*/ 389055 h 389705"/>
                <a:gd name="connsiteX7" fmla="*/ 0 w 174836"/>
                <a:gd name="connsiteY7" fmla="*/ 388728 h 389705"/>
                <a:gd name="connsiteX0" fmla="*/ 26741 w 174836"/>
                <a:gd name="connsiteY0" fmla="*/ 0 h 394900"/>
                <a:gd name="connsiteX1" fmla="*/ 115572 w 174836"/>
                <a:gd name="connsiteY1" fmla="*/ 39259 h 394900"/>
                <a:gd name="connsiteX2" fmla="*/ 166218 w 174836"/>
                <a:gd name="connsiteY2" fmla="*/ 139473 h 394900"/>
                <a:gd name="connsiteX3" fmla="*/ 173559 w 174836"/>
                <a:gd name="connsiteY3" fmla="*/ 227560 h 394900"/>
                <a:gd name="connsiteX4" fmla="*/ 152276 w 174836"/>
                <a:gd name="connsiteY4" fmla="*/ 301946 h 394900"/>
                <a:gd name="connsiteX5" fmla="*/ 63446 w 174836"/>
                <a:gd name="connsiteY5" fmla="*/ 389055 h 394900"/>
                <a:gd name="connsiteX6" fmla="*/ 0 w 174836"/>
                <a:gd name="connsiteY6" fmla="*/ 388728 h 394900"/>
                <a:gd name="connsiteX0" fmla="*/ 0 w 180925"/>
                <a:gd name="connsiteY0" fmla="*/ 0 h 414797"/>
                <a:gd name="connsiteX1" fmla="*/ 121661 w 180925"/>
                <a:gd name="connsiteY1" fmla="*/ 59156 h 414797"/>
                <a:gd name="connsiteX2" fmla="*/ 172307 w 180925"/>
                <a:gd name="connsiteY2" fmla="*/ 159370 h 414797"/>
                <a:gd name="connsiteX3" fmla="*/ 179648 w 180925"/>
                <a:gd name="connsiteY3" fmla="*/ 247457 h 414797"/>
                <a:gd name="connsiteX4" fmla="*/ 158365 w 180925"/>
                <a:gd name="connsiteY4" fmla="*/ 321843 h 414797"/>
                <a:gd name="connsiteX5" fmla="*/ 69535 w 180925"/>
                <a:gd name="connsiteY5" fmla="*/ 408952 h 414797"/>
                <a:gd name="connsiteX6" fmla="*/ 6089 w 180925"/>
                <a:gd name="connsiteY6" fmla="*/ 408625 h 414797"/>
                <a:gd name="connsiteX0" fmla="*/ 0 w 180925"/>
                <a:gd name="connsiteY0" fmla="*/ 0 h 414797"/>
                <a:gd name="connsiteX1" fmla="*/ 172307 w 180925"/>
                <a:gd name="connsiteY1" fmla="*/ 159370 h 414797"/>
                <a:gd name="connsiteX2" fmla="*/ 179648 w 180925"/>
                <a:gd name="connsiteY2" fmla="*/ 247457 h 414797"/>
                <a:gd name="connsiteX3" fmla="*/ 158365 w 180925"/>
                <a:gd name="connsiteY3" fmla="*/ 321843 h 414797"/>
                <a:gd name="connsiteX4" fmla="*/ 69535 w 180925"/>
                <a:gd name="connsiteY4" fmla="*/ 408952 h 414797"/>
                <a:gd name="connsiteX5" fmla="*/ 6089 w 180925"/>
                <a:gd name="connsiteY5" fmla="*/ 408625 h 414797"/>
                <a:gd name="connsiteX0" fmla="*/ 0 w 180397"/>
                <a:gd name="connsiteY0" fmla="*/ 0 h 414797"/>
                <a:gd name="connsiteX1" fmla="*/ 140191 w 180397"/>
                <a:gd name="connsiteY1" fmla="*/ 89731 h 414797"/>
                <a:gd name="connsiteX2" fmla="*/ 179648 w 180397"/>
                <a:gd name="connsiteY2" fmla="*/ 247457 h 414797"/>
                <a:gd name="connsiteX3" fmla="*/ 158365 w 180397"/>
                <a:gd name="connsiteY3" fmla="*/ 321843 h 414797"/>
                <a:gd name="connsiteX4" fmla="*/ 69535 w 180397"/>
                <a:gd name="connsiteY4" fmla="*/ 408952 h 414797"/>
                <a:gd name="connsiteX5" fmla="*/ 6089 w 180397"/>
                <a:gd name="connsiteY5" fmla="*/ 408625 h 414797"/>
                <a:gd name="connsiteX0" fmla="*/ 0 w 180397"/>
                <a:gd name="connsiteY0" fmla="*/ 0 h 414797"/>
                <a:gd name="connsiteX1" fmla="*/ 140191 w 180397"/>
                <a:gd name="connsiteY1" fmla="*/ 89731 h 414797"/>
                <a:gd name="connsiteX2" fmla="*/ 179648 w 180397"/>
                <a:gd name="connsiteY2" fmla="*/ 247457 h 414797"/>
                <a:gd name="connsiteX3" fmla="*/ 158365 w 180397"/>
                <a:gd name="connsiteY3" fmla="*/ 321843 h 414797"/>
                <a:gd name="connsiteX4" fmla="*/ 69535 w 180397"/>
                <a:gd name="connsiteY4" fmla="*/ 408952 h 414797"/>
                <a:gd name="connsiteX5" fmla="*/ 6089 w 180397"/>
                <a:gd name="connsiteY5" fmla="*/ 408625 h 414797"/>
                <a:gd name="connsiteX0" fmla="*/ 0 w 180397"/>
                <a:gd name="connsiteY0" fmla="*/ 0 h 414797"/>
                <a:gd name="connsiteX1" fmla="*/ 140191 w 180397"/>
                <a:gd name="connsiteY1" fmla="*/ 89731 h 414797"/>
                <a:gd name="connsiteX2" fmla="*/ 179648 w 180397"/>
                <a:gd name="connsiteY2" fmla="*/ 247457 h 414797"/>
                <a:gd name="connsiteX3" fmla="*/ 158365 w 180397"/>
                <a:gd name="connsiteY3" fmla="*/ 321843 h 414797"/>
                <a:gd name="connsiteX4" fmla="*/ 69535 w 180397"/>
                <a:gd name="connsiteY4" fmla="*/ 408952 h 414797"/>
                <a:gd name="connsiteX5" fmla="*/ 6089 w 180397"/>
                <a:gd name="connsiteY5" fmla="*/ 408625 h 414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397" h="414797">
                  <a:moveTo>
                    <a:pt x="0" y="0"/>
                  </a:moveTo>
                  <a:cubicBezTo>
                    <a:pt x="46730" y="29910"/>
                    <a:pt x="86324" y="27765"/>
                    <a:pt x="140191" y="89731"/>
                  </a:cubicBezTo>
                  <a:cubicBezTo>
                    <a:pt x="161735" y="114514"/>
                    <a:pt x="176619" y="208772"/>
                    <a:pt x="179648" y="247457"/>
                  </a:cubicBezTo>
                  <a:cubicBezTo>
                    <a:pt x="182677" y="286142"/>
                    <a:pt x="176717" y="294927"/>
                    <a:pt x="158365" y="321843"/>
                  </a:cubicBezTo>
                  <a:cubicBezTo>
                    <a:pt x="140013" y="348759"/>
                    <a:pt x="94914" y="394488"/>
                    <a:pt x="69535" y="408952"/>
                  </a:cubicBezTo>
                  <a:cubicBezTo>
                    <a:pt x="44156" y="423416"/>
                    <a:pt x="8536" y="406178"/>
                    <a:pt x="6089" y="408625"/>
                  </a:cubicBezTo>
                </a:path>
              </a:pathLst>
            </a:custGeom>
            <a:ln w="38100" cmpd="sng">
              <a:solidFill>
                <a:srgbClr val="FF0000"/>
              </a:solidFill>
              <a:headEnd type="none"/>
              <a:tailEnd type="arrow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Freeform 11"/>
          <p:cNvSpPr/>
          <p:nvPr/>
        </p:nvSpPr>
        <p:spPr>
          <a:xfrm flipH="1">
            <a:off x="4724400" y="3124201"/>
            <a:ext cx="343622" cy="503786"/>
          </a:xfrm>
          <a:custGeom>
            <a:avLst/>
            <a:gdLst>
              <a:gd name="connsiteX0" fmla="*/ 0 w 154159"/>
              <a:gd name="connsiteY0" fmla="*/ 0 h 396395"/>
              <a:gd name="connsiteX1" fmla="*/ 44046 w 154159"/>
              <a:gd name="connsiteY1" fmla="*/ 22022 h 396395"/>
              <a:gd name="connsiteX2" fmla="*/ 73409 w 154159"/>
              <a:gd name="connsiteY2" fmla="*/ 29363 h 396395"/>
              <a:gd name="connsiteX3" fmla="*/ 95432 w 154159"/>
              <a:gd name="connsiteY3" fmla="*/ 36703 h 396395"/>
              <a:gd name="connsiteX4" fmla="*/ 117455 w 154159"/>
              <a:gd name="connsiteY4" fmla="*/ 51385 h 396395"/>
              <a:gd name="connsiteX5" fmla="*/ 139477 w 154159"/>
              <a:gd name="connsiteY5" fmla="*/ 139473 h 396395"/>
              <a:gd name="connsiteX6" fmla="*/ 154159 w 154159"/>
              <a:gd name="connsiteY6" fmla="*/ 205538 h 396395"/>
              <a:gd name="connsiteX7" fmla="*/ 146818 w 154159"/>
              <a:gd name="connsiteY7" fmla="*/ 227560 h 396395"/>
              <a:gd name="connsiteX8" fmla="*/ 132136 w 154159"/>
              <a:gd name="connsiteY8" fmla="*/ 278945 h 396395"/>
              <a:gd name="connsiteX9" fmla="*/ 95432 w 154159"/>
              <a:gd name="connsiteY9" fmla="*/ 330329 h 396395"/>
              <a:gd name="connsiteX10" fmla="*/ 73409 w 154159"/>
              <a:gd name="connsiteY10" fmla="*/ 352351 h 396395"/>
              <a:gd name="connsiteX11" fmla="*/ 58727 w 154159"/>
              <a:gd name="connsiteY11" fmla="*/ 374373 h 396395"/>
              <a:gd name="connsiteX12" fmla="*/ 36705 w 154159"/>
              <a:gd name="connsiteY12" fmla="*/ 389055 h 396395"/>
              <a:gd name="connsiteX13" fmla="*/ 29364 w 154159"/>
              <a:gd name="connsiteY13" fmla="*/ 396395 h 396395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95432 w 154159"/>
              <a:gd name="connsiteY9" fmla="*/ 330329 h 422101"/>
              <a:gd name="connsiteX10" fmla="*/ 73409 w 154159"/>
              <a:gd name="connsiteY10" fmla="*/ 352351 h 422101"/>
              <a:gd name="connsiteX11" fmla="*/ 58727 w 154159"/>
              <a:gd name="connsiteY11" fmla="*/ 374373 h 422101"/>
              <a:gd name="connsiteX12" fmla="*/ 36705 w 154159"/>
              <a:gd name="connsiteY12" fmla="*/ 389055 h 422101"/>
              <a:gd name="connsiteX13" fmla="*/ 105173 w 154159"/>
              <a:gd name="connsiteY13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95432 w 154159"/>
              <a:gd name="connsiteY9" fmla="*/ 330329 h 422101"/>
              <a:gd name="connsiteX10" fmla="*/ 73409 w 154159"/>
              <a:gd name="connsiteY10" fmla="*/ 352351 h 422101"/>
              <a:gd name="connsiteX11" fmla="*/ 58727 w 154159"/>
              <a:gd name="connsiteY11" fmla="*/ 374373 h 422101"/>
              <a:gd name="connsiteX12" fmla="*/ 105173 w 154159"/>
              <a:gd name="connsiteY12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95432 w 154159"/>
              <a:gd name="connsiteY9" fmla="*/ 330329 h 422101"/>
              <a:gd name="connsiteX10" fmla="*/ 73409 w 154159"/>
              <a:gd name="connsiteY10" fmla="*/ 352351 h 422101"/>
              <a:gd name="connsiteX11" fmla="*/ 105173 w 154159"/>
              <a:gd name="connsiteY11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95432 w 154159"/>
              <a:gd name="connsiteY9" fmla="*/ 330329 h 422101"/>
              <a:gd name="connsiteX10" fmla="*/ 105173 w 154159"/>
              <a:gd name="connsiteY10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105173 w 154159"/>
              <a:gd name="connsiteY9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05173 w 154159"/>
              <a:gd name="connsiteY8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05173 w 154159"/>
              <a:gd name="connsiteY7" fmla="*/ 422101 h 422101"/>
              <a:gd name="connsiteX0" fmla="*/ 0 w 154262"/>
              <a:gd name="connsiteY0" fmla="*/ 0 h 422101"/>
              <a:gd name="connsiteX1" fmla="*/ 44046 w 154262"/>
              <a:gd name="connsiteY1" fmla="*/ 22022 h 422101"/>
              <a:gd name="connsiteX2" fmla="*/ 73409 w 154262"/>
              <a:gd name="connsiteY2" fmla="*/ 29363 h 422101"/>
              <a:gd name="connsiteX3" fmla="*/ 95432 w 154262"/>
              <a:gd name="connsiteY3" fmla="*/ 36703 h 422101"/>
              <a:gd name="connsiteX4" fmla="*/ 117455 w 154262"/>
              <a:gd name="connsiteY4" fmla="*/ 51385 h 422101"/>
              <a:gd name="connsiteX5" fmla="*/ 154159 w 154262"/>
              <a:gd name="connsiteY5" fmla="*/ 205538 h 422101"/>
              <a:gd name="connsiteX6" fmla="*/ 105173 w 154262"/>
              <a:gd name="connsiteY6" fmla="*/ 422101 h 422101"/>
              <a:gd name="connsiteX0" fmla="*/ 0 w 154276"/>
              <a:gd name="connsiteY0" fmla="*/ 0 h 422101"/>
              <a:gd name="connsiteX1" fmla="*/ 44046 w 154276"/>
              <a:gd name="connsiteY1" fmla="*/ 22022 h 422101"/>
              <a:gd name="connsiteX2" fmla="*/ 73409 w 154276"/>
              <a:gd name="connsiteY2" fmla="*/ 29363 h 422101"/>
              <a:gd name="connsiteX3" fmla="*/ 117455 w 154276"/>
              <a:gd name="connsiteY3" fmla="*/ 51385 h 422101"/>
              <a:gd name="connsiteX4" fmla="*/ 154159 w 154276"/>
              <a:gd name="connsiteY4" fmla="*/ 205538 h 422101"/>
              <a:gd name="connsiteX5" fmla="*/ 105173 w 154276"/>
              <a:gd name="connsiteY5" fmla="*/ 422101 h 422101"/>
              <a:gd name="connsiteX0" fmla="*/ 0 w 154276"/>
              <a:gd name="connsiteY0" fmla="*/ 0 h 422101"/>
              <a:gd name="connsiteX1" fmla="*/ 73409 w 154276"/>
              <a:gd name="connsiteY1" fmla="*/ 29363 h 422101"/>
              <a:gd name="connsiteX2" fmla="*/ 117455 w 154276"/>
              <a:gd name="connsiteY2" fmla="*/ 51385 h 422101"/>
              <a:gd name="connsiteX3" fmla="*/ 154159 w 154276"/>
              <a:gd name="connsiteY3" fmla="*/ 205538 h 422101"/>
              <a:gd name="connsiteX4" fmla="*/ 105173 w 154276"/>
              <a:gd name="connsiteY4" fmla="*/ 422101 h 422101"/>
              <a:gd name="connsiteX0" fmla="*/ 0 w 154286"/>
              <a:gd name="connsiteY0" fmla="*/ 0 h 422101"/>
              <a:gd name="connsiteX1" fmla="*/ 60225 w 154286"/>
              <a:gd name="connsiteY1" fmla="*/ 10083 h 422101"/>
              <a:gd name="connsiteX2" fmla="*/ 117455 w 154286"/>
              <a:gd name="connsiteY2" fmla="*/ 51385 h 422101"/>
              <a:gd name="connsiteX3" fmla="*/ 154159 w 154286"/>
              <a:gd name="connsiteY3" fmla="*/ 205538 h 422101"/>
              <a:gd name="connsiteX4" fmla="*/ 105173 w 154286"/>
              <a:gd name="connsiteY4" fmla="*/ 422101 h 422101"/>
              <a:gd name="connsiteX0" fmla="*/ 0 w 154286"/>
              <a:gd name="connsiteY0" fmla="*/ 0 h 441054"/>
              <a:gd name="connsiteX1" fmla="*/ 60225 w 154286"/>
              <a:gd name="connsiteY1" fmla="*/ 10083 h 441054"/>
              <a:gd name="connsiteX2" fmla="*/ 117455 w 154286"/>
              <a:gd name="connsiteY2" fmla="*/ 51385 h 441054"/>
              <a:gd name="connsiteX3" fmla="*/ 154159 w 154286"/>
              <a:gd name="connsiteY3" fmla="*/ 205538 h 441054"/>
              <a:gd name="connsiteX4" fmla="*/ 144051 w 154286"/>
              <a:gd name="connsiteY4" fmla="*/ 441054 h 44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286" h="441054">
                <a:moveTo>
                  <a:pt x="0" y="0"/>
                </a:moveTo>
                <a:cubicBezTo>
                  <a:pt x="15294" y="6117"/>
                  <a:pt x="40649" y="1519"/>
                  <a:pt x="60225" y="10083"/>
                </a:cubicBezTo>
                <a:cubicBezTo>
                  <a:pt x="79801" y="18647"/>
                  <a:pt x="101799" y="18809"/>
                  <a:pt x="117455" y="51385"/>
                </a:cubicBezTo>
                <a:cubicBezTo>
                  <a:pt x="133111" y="83961"/>
                  <a:pt x="156206" y="143752"/>
                  <a:pt x="154159" y="205538"/>
                </a:cubicBezTo>
                <a:cubicBezTo>
                  <a:pt x="148442" y="252643"/>
                  <a:pt x="154256" y="395937"/>
                  <a:pt x="144051" y="441054"/>
                </a:cubicBezTo>
              </a:path>
            </a:pathLst>
          </a:custGeom>
          <a:ln w="38100" cmpd="sng"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15" name="Freeform 14"/>
          <p:cNvSpPr/>
          <p:nvPr/>
        </p:nvSpPr>
        <p:spPr>
          <a:xfrm flipH="1" flipV="1">
            <a:off x="152400" y="3733800"/>
            <a:ext cx="343622" cy="482137"/>
          </a:xfrm>
          <a:custGeom>
            <a:avLst/>
            <a:gdLst>
              <a:gd name="connsiteX0" fmla="*/ 0 w 154159"/>
              <a:gd name="connsiteY0" fmla="*/ 0 h 396395"/>
              <a:gd name="connsiteX1" fmla="*/ 44046 w 154159"/>
              <a:gd name="connsiteY1" fmla="*/ 22022 h 396395"/>
              <a:gd name="connsiteX2" fmla="*/ 73409 w 154159"/>
              <a:gd name="connsiteY2" fmla="*/ 29363 h 396395"/>
              <a:gd name="connsiteX3" fmla="*/ 95432 w 154159"/>
              <a:gd name="connsiteY3" fmla="*/ 36703 h 396395"/>
              <a:gd name="connsiteX4" fmla="*/ 117455 w 154159"/>
              <a:gd name="connsiteY4" fmla="*/ 51385 h 396395"/>
              <a:gd name="connsiteX5" fmla="*/ 139477 w 154159"/>
              <a:gd name="connsiteY5" fmla="*/ 139473 h 396395"/>
              <a:gd name="connsiteX6" fmla="*/ 154159 w 154159"/>
              <a:gd name="connsiteY6" fmla="*/ 205538 h 396395"/>
              <a:gd name="connsiteX7" fmla="*/ 146818 w 154159"/>
              <a:gd name="connsiteY7" fmla="*/ 227560 h 396395"/>
              <a:gd name="connsiteX8" fmla="*/ 132136 w 154159"/>
              <a:gd name="connsiteY8" fmla="*/ 278945 h 396395"/>
              <a:gd name="connsiteX9" fmla="*/ 95432 w 154159"/>
              <a:gd name="connsiteY9" fmla="*/ 330329 h 396395"/>
              <a:gd name="connsiteX10" fmla="*/ 73409 w 154159"/>
              <a:gd name="connsiteY10" fmla="*/ 352351 h 396395"/>
              <a:gd name="connsiteX11" fmla="*/ 58727 w 154159"/>
              <a:gd name="connsiteY11" fmla="*/ 374373 h 396395"/>
              <a:gd name="connsiteX12" fmla="*/ 36705 w 154159"/>
              <a:gd name="connsiteY12" fmla="*/ 389055 h 396395"/>
              <a:gd name="connsiteX13" fmla="*/ 29364 w 154159"/>
              <a:gd name="connsiteY13" fmla="*/ 396395 h 396395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95432 w 154159"/>
              <a:gd name="connsiteY9" fmla="*/ 330329 h 422101"/>
              <a:gd name="connsiteX10" fmla="*/ 73409 w 154159"/>
              <a:gd name="connsiteY10" fmla="*/ 352351 h 422101"/>
              <a:gd name="connsiteX11" fmla="*/ 58727 w 154159"/>
              <a:gd name="connsiteY11" fmla="*/ 374373 h 422101"/>
              <a:gd name="connsiteX12" fmla="*/ 36705 w 154159"/>
              <a:gd name="connsiteY12" fmla="*/ 389055 h 422101"/>
              <a:gd name="connsiteX13" fmla="*/ 105173 w 154159"/>
              <a:gd name="connsiteY13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95432 w 154159"/>
              <a:gd name="connsiteY9" fmla="*/ 330329 h 422101"/>
              <a:gd name="connsiteX10" fmla="*/ 73409 w 154159"/>
              <a:gd name="connsiteY10" fmla="*/ 352351 h 422101"/>
              <a:gd name="connsiteX11" fmla="*/ 58727 w 154159"/>
              <a:gd name="connsiteY11" fmla="*/ 374373 h 422101"/>
              <a:gd name="connsiteX12" fmla="*/ 105173 w 154159"/>
              <a:gd name="connsiteY12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95432 w 154159"/>
              <a:gd name="connsiteY9" fmla="*/ 330329 h 422101"/>
              <a:gd name="connsiteX10" fmla="*/ 73409 w 154159"/>
              <a:gd name="connsiteY10" fmla="*/ 352351 h 422101"/>
              <a:gd name="connsiteX11" fmla="*/ 105173 w 154159"/>
              <a:gd name="connsiteY11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95432 w 154159"/>
              <a:gd name="connsiteY9" fmla="*/ 330329 h 422101"/>
              <a:gd name="connsiteX10" fmla="*/ 105173 w 154159"/>
              <a:gd name="connsiteY10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105173 w 154159"/>
              <a:gd name="connsiteY9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05173 w 154159"/>
              <a:gd name="connsiteY8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05173 w 154159"/>
              <a:gd name="connsiteY7" fmla="*/ 422101 h 422101"/>
              <a:gd name="connsiteX0" fmla="*/ 0 w 154262"/>
              <a:gd name="connsiteY0" fmla="*/ 0 h 422101"/>
              <a:gd name="connsiteX1" fmla="*/ 44046 w 154262"/>
              <a:gd name="connsiteY1" fmla="*/ 22022 h 422101"/>
              <a:gd name="connsiteX2" fmla="*/ 73409 w 154262"/>
              <a:gd name="connsiteY2" fmla="*/ 29363 h 422101"/>
              <a:gd name="connsiteX3" fmla="*/ 95432 w 154262"/>
              <a:gd name="connsiteY3" fmla="*/ 36703 h 422101"/>
              <a:gd name="connsiteX4" fmla="*/ 117455 w 154262"/>
              <a:gd name="connsiteY4" fmla="*/ 51385 h 422101"/>
              <a:gd name="connsiteX5" fmla="*/ 154159 w 154262"/>
              <a:gd name="connsiteY5" fmla="*/ 205538 h 422101"/>
              <a:gd name="connsiteX6" fmla="*/ 105173 w 154262"/>
              <a:gd name="connsiteY6" fmla="*/ 422101 h 422101"/>
              <a:gd name="connsiteX0" fmla="*/ 0 w 154276"/>
              <a:gd name="connsiteY0" fmla="*/ 0 h 422101"/>
              <a:gd name="connsiteX1" fmla="*/ 44046 w 154276"/>
              <a:gd name="connsiteY1" fmla="*/ 22022 h 422101"/>
              <a:gd name="connsiteX2" fmla="*/ 73409 w 154276"/>
              <a:gd name="connsiteY2" fmla="*/ 29363 h 422101"/>
              <a:gd name="connsiteX3" fmla="*/ 117455 w 154276"/>
              <a:gd name="connsiteY3" fmla="*/ 51385 h 422101"/>
              <a:gd name="connsiteX4" fmla="*/ 154159 w 154276"/>
              <a:gd name="connsiteY4" fmla="*/ 205538 h 422101"/>
              <a:gd name="connsiteX5" fmla="*/ 105173 w 154276"/>
              <a:gd name="connsiteY5" fmla="*/ 422101 h 422101"/>
              <a:gd name="connsiteX0" fmla="*/ 0 w 154276"/>
              <a:gd name="connsiteY0" fmla="*/ 0 h 422101"/>
              <a:gd name="connsiteX1" fmla="*/ 73409 w 154276"/>
              <a:gd name="connsiteY1" fmla="*/ 29363 h 422101"/>
              <a:gd name="connsiteX2" fmla="*/ 117455 w 154276"/>
              <a:gd name="connsiteY2" fmla="*/ 51385 h 422101"/>
              <a:gd name="connsiteX3" fmla="*/ 154159 w 154276"/>
              <a:gd name="connsiteY3" fmla="*/ 205538 h 422101"/>
              <a:gd name="connsiteX4" fmla="*/ 105173 w 154276"/>
              <a:gd name="connsiteY4" fmla="*/ 422101 h 422101"/>
              <a:gd name="connsiteX0" fmla="*/ 0 w 154286"/>
              <a:gd name="connsiteY0" fmla="*/ 0 h 422101"/>
              <a:gd name="connsiteX1" fmla="*/ 60225 w 154286"/>
              <a:gd name="connsiteY1" fmla="*/ 10083 h 422101"/>
              <a:gd name="connsiteX2" fmla="*/ 117455 w 154286"/>
              <a:gd name="connsiteY2" fmla="*/ 51385 h 422101"/>
              <a:gd name="connsiteX3" fmla="*/ 154159 w 154286"/>
              <a:gd name="connsiteY3" fmla="*/ 205538 h 422101"/>
              <a:gd name="connsiteX4" fmla="*/ 105173 w 154286"/>
              <a:gd name="connsiteY4" fmla="*/ 422101 h 42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286" h="422101">
                <a:moveTo>
                  <a:pt x="0" y="0"/>
                </a:moveTo>
                <a:cubicBezTo>
                  <a:pt x="15294" y="6117"/>
                  <a:pt x="40649" y="1519"/>
                  <a:pt x="60225" y="10083"/>
                </a:cubicBezTo>
                <a:cubicBezTo>
                  <a:pt x="79801" y="18647"/>
                  <a:pt x="101799" y="18809"/>
                  <a:pt x="117455" y="51385"/>
                </a:cubicBezTo>
                <a:cubicBezTo>
                  <a:pt x="133111" y="83961"/>
                  <a:pt x="156206" y="143752"/>
                  <a:pt x="154159" y="205538"/>
                </a:cubicBezTo>
                <a:cubicBezTo>
                  <a:pt x="148442" y="252643"/>
                  <a:pt x="115378" y="376984"/>
                  <a:pt x="105173" y="422101"/>
                </a:cubicBezTo>
              </a:path>
            </a:pathLst>
          </a:custGeom>
          <a:ln w="38100" cmpd="sng">
            <a:solidFill>
              <a:srgbClr val="FF0000"/>
            </a:solidFill>
            <a:headEnd type="none"/>
            <a:tailEnd type="arrow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 flipV="1">
            <a:off x="4342743" y="4504871"/>
            <a:ext cx="762658" cy="600529"/>
            <a:chOff x="4372070" y="2429681"/>
            <a:chExt cx="762658" cy="600529"/>
          </a:xfrm>
        </p:grpSpPr>
        <p:sp>
          <p:nvSpPr>
            <p:cNvPr id="17" name="Freeform 16"/>
            <p:cNvSpPr/>
            <p:nvPr/>
          </p:nvSpPr>
          <p:spPr>
            <a:xfrm flipH="1">
              <a:off x="4829511" y="2734482"/>
              <a:ext cx="229016" cy="222759"/>
            </a:xfrm>
            <a:custGeom>
              <a:avLst/>
              <a:gdLst>
                <a:gd name="connsiteX0" fmla="*/ 0 w 154159"/>
                <a:gd name="connsiteY0" fmla="*/ 0 h 396395"/>
                <a:gd name="connsiteX1" fmla="*/ 44046 w 154159"/>
                <a:gd name="connsiteY1" fmla="*/ 22022 h 396395"/>
                <a:gd name="connsiteX2" fmla="*/ 73409 w 154159"/>
                <a:gd name="connsiteY2" fmla="*/ 29363 h 396395"/>
                <a:gd name="connsiteX3" fmla="*/ 95432 w 154159"/>
                <a:gd name="connsiteY3" fmla="*/ 36703 h 396395"/>
                <a:gd name="connsiteX4" fmla="*/ 117455 w 154159"/>
                <a:gd name="connsiteY4" fmla="*/ 51385 h 396395"/>
                <a:gd name="connsiteX5" fmla="*/ 139477 w 154159"/>
                <a:gd name="connsiteY5" fmla="*/ 139473 h 396395"/>
                <a:gd name="connsiteX6" fmla="*/ 154159 w 154159"/>
                <a:gd name="connsiteY6" fmla="*/ 205538 h 396395"/>
                <a:gd name="connsiteX7" fmla="*/ 146818 w 154159"/>
                <a:gd name="connsiteY7" fmla="*/ 227560 h 396395"/>
                <a:gd name="connsiteX8" fmla="*/ 132136 w 154159"/>
                <a:gd name="connsiteY8" fmla="*/ 278945 h 396395"/>
                <a:gd name="connsiteX9" fmla="*/ 95432 w 154159"/>
                <a:gd name="connsiteY9" fmla="*/ 330329 h 396395"/>
                <a:gd name="connsiteX10" fmla="*/ 73409 w 154159"/>
                <a:gd name="connsiteY10" fmla="*/ 352351 h 396395"/>
                <a:gd name="connsiteX11" fmla="*/ 58727 w 154159"/>
                <a:gd name="connsiteY11" fmla="*/ 374373 h 396395"/>
                <a:gd name="connsiteX12" fmla="*/ 36705 w 154159"/>
                <a:gd name="connsiteY12" fmla="*/ 389055 h 396395"/>
                <a:gd name="connsiteX13" fmla="*/ 29364 w 154159"/>
                <a:gd name="connsiteY13" fmla="*/ 396395 h 396395"/>
                <a:gd name="connsiteX0" fmla="*/ 0 w 154159"/>
                <a:gd name="connsiteY0" fmla="*/ 0 h 513215"/>
                <a:gd name="connsiteX1" fmla="*/ 44046 w 154159"/>
                <a:gd name="connsiteY1" fmla="*/ 22022 h 513215"/>
                <a:gd name="connsiteX2" fmla="*/ 73409 w 154159"/>
                <a:gd name="connsiteY2" fmla="*/ 29363 h 513215"/>
                <a:gd name="connsiteX3" fmla="*/ 95432 w 154159"/>
                <a:gd name="connsiteY3" fmla="*/ 36703 h 513215"/>
                <a:gd name="connsiteX4" fmla="*/ 117455 w 154159"/>
                <a:gd name="connsiteY4" fmla="*/ 51385 h 513215"/>
                <a:gd name="connsiteX5" fmla="*/ 139477 w 154159"/>
                <a:gd name="connsiteY5" fmla="*/ 139473 h 513215"/>
                <a:gd name="connsiteX6" fmla="*/ 154159 w 154159"/>
                <a:gd name="connsiteY6" fmla="*/ 205538 h 513215"/>
                <a:gd name="connsiteX7" fmla="*/ 146818 w 154159"/>
                <a:gd name="connsiteY7" fmla="*/ 227560 h 513215"/>
                <a:gd name="connsiteX8" fmla="*/ 132136 w 154159"/>
                <a:gd name="connsiteY8" fmla="*/ 278945 h 513215"/>
                <a:gd name="connsiteX9" fmla="*/ 95432 w 154159"/>
                <a:gd name="connsiteY9" fmla="*/ 330329 h 513215"/>
                <a:gd name="connsiteX10" fmla="*/ 73409 w 154159"/>
                <a:gd name="connsiteY10" fmla="*/ 352351 h 513215"/>
                <a:gd name="connsiteX11" fmla="*/ 58727 w 154159"/>
                <a:gd name="connsiteY11" fmla="*/ 374373 h 513215"/>
                <a:gd name="connsiteX12" fmla="*/ 36705 w 154159"/>
                <a:gd name="connsiteY12" fmla="*/ 389055 h 513215"/>
                <a:gd name="connsiteX13" fmla="*/ 10800 w 154159"/>
                <a:gd name="connsiteY13" fmla="*/ 513215 h 513215"/>
                <a:gd name="connsiteX0" fmla="*/ 0 w 154159"/>
                <a:gd name="connsiteY0" fmla="*/ 0 h 513215"/>
                <a:gd name="connsiteX1" fmla="*/ 44046 w 154159"/>
                <a:gd name="connsiteY1" fmla="*/ 22022 h 513215"/>
                <a:gd name="connsiteX2" fmla="*/ 73409 w 154159"/>
                <a:gd name="connsiteY2" fmla="*/ 29363 h 513215"/>
                <a:gd name="connsiteX3" fmla="*/ 95432 w 154159"/>
                <a:gd name="connsiteY3" fmla="*/ 36703 h 513215"/>
                <a:gd name="connsiteX4" fmla="*/ 117455 w 154159"/>
                <a:gd name="connsiteY4" fmla="*/ 51385 h 513215"/>
                <a:gd name="connsiteX5" fmla="*/ 154159 w 154159"/>
                <a:gd name="connsiteY5" fmla="*/ 205538 h 513215"/>
                <a:gd name="connsiteX6" fmla="*/ 146818 w 154159"/>
                <a:gd name="connsiteY6" fmla="*/ 227560 h 513215"/>
                <a:gd name="connsiteX7" fmla="*/ 132136 w 154159"/>
                <a:gd name="connsiteY7" fmla="*/ 278945 h 513215"/>
                <a:gd name="connsiteX8" fmla="*/ 95432 w 154159"/>
                <a:gd name="connsiteY8" fmla="*/ 330329 h 513215"/>
                <a:gd name="connsiteX9" fmla="*/ 73409 w 154159"/>
                <a:gd name="connsiteY9" fmla="*/ 352351 h 513215"/>
                <a:gd name="connsiteX10" fmla="*/ 58727 w 154159"/>
                <a:gd name="connsiteY10" fmla="*/ 374373 h 513215"/>
                <a:gd name="connsiteX11" fmla="*/ 36705 w 154159"/>
                <a:gd name="connsiteY11" fmla="*/ 389055 h 513215"/>
                <a:gd name="connsiteX12" fmla="*/ 10800 w 154159"/>
                <a:gd name="connsiteY12" fmla="*/ 513215 h 513215"/>
                <a:gd name="connsiteX0" fmla="*/ 0 w 154159"/>
                <a:gd name="connsiteY0" fmla="*/ 0 h 513215"/>
                <a:gd name="connsiteX1" fmla="*/ 44046 w 154159"/>
                <a:gd name="connsiteY1" fmla="*/ 22022 h 513215"/>
                <a:gd name="connsiteX2" fmla="*/ 73409 w 154159"/>
                <a:gd name="connsiteY2" fmla="*/ 29363 h 513215"/>
                <a:gd name="connsiteX3" fmla="*/ 117455 w 154159"/>
                <a:gd name="connsiteY3" fmla="*/ 51385 h 513215"/>
                <a:gd name="connsiteX4" fmla="*/ 154159 w 154159"/>
                <a:gd name="connsiteY4" fmla="*/ 205538 h 513215"/>
                <a:gd name="connsiteX5" fmla="*/ 146818 w 154159"/>
                <a:gd name="connsiteY5" fmla="*/ 227560 h 513215"/>
                <a:gd name="connsiteX6" fmla="*/ 132136 w 154159"/>
                <a:gd name="connsiteY6" fmla="*/ 278945 h 513215"/>
                <a:gd name="connsiteX7" fmla="*/ 95432 w 154159"/>
                <a:gd name="connsiteY7" fmla="*/ 330329 h 513215"/>
                <a:gd name="connsiteX8" fmla="*/ 73409 w 154159"/>
                <a:gd name="connsiteY8" fmla="*/ 352351 h 513215"/>
                <a:gd name="connsiteX9" fmla="*/ 58727 w 154159"/>
                <a:gd name="connsiteY9" fmla="*/ 374373 h 513215"/>
                <a:gd name="connsiteX10" fmla="*/ 36705 w 154159"/>
                <a:gd name="connsiteY10" fmla="*/ 389055 h 513215"/>
                <a:gd name="connsiteX11" fmla="*/ 10800 w 154159"/>
                <a:gd name="connsiteY11" fmla="*/ 513215 h 513215"/>
                <a:gd name="connsiteX0" fmla="*/ 0 w 154159"/>
                <a:gd name="connsiteY0" fmla="*/ 0 h 513215"/>
                <a:gd name="connsiteX1" fmla="*/ 73409 w 154159"/>
                <a:gd name="connsiteY1" fmla="*/ 29363 h 513215"/>
                <a:gd name="connsiteX2" fmla="*/ 117455 w 154159"/>
                <a:gd name="connsiteY2" fmla="*/ 51385 h 513215"/>
                <a:gd name="connsiteX3" fmla="*/ 154159 w 154159"/>
                <a:gd name="connsiteY3" fmla="*/ 205538 h 513215"/>
                <a:gd name="connsiteX4" fmla="*/ 146818 w 154159"/>
                <a:gd name="connsiteY4" fmla="*/ 227560 h 513215"/>
                <a:gd name="connsiteX5" fmla="*/ 132136 w 154159"/>
                <a:gd name="connsiteY5" fmla="*/ 278945 h 513215"/>
                <a:gd name="connsiteX6" fmla="*/ 95432 w 154159"/>
                <a:gd name="connsiteY6" fmla="*/ 330329 h 513215"/>
                <a:gd name="connsiteX7" fmla="*/ 73409 w 154159"/>
                <a:gd name="connsiteY7" fmla="*/ 352351 h 513215"/>
                <a:gd name="connsiteX8" fmla="*/ 58727 w 154159"/>
                <a:gd name="connsiteY8" fmla="*/ 374373 h 513215"/>
                <a:gd name="connsiteX9" fmla="*/ 36705 w 154159"/>
                <a:gd name="connsiteY9" fmla="*/ 389055 h 513215"/>
                <a:gd name="connsiteX10" fmla="*/ 10800 w 154159"/>
                <a:gd name="connsiteY10" fmla="*/ 513215 h 513215"/>
                <a:gd name="connsiteX0" fmla="*/ 0 w 154159"/>
                <a:gd name="connsiteY0" fmla="*/ 0 h 513215"/>
                <a:gd name="connsiteX1" fmla="*/ 73409 w 154159"/>
                <a:gd name="connsiteY1" fmla="*/ 29363 h 513215"/>
                <a:gd name="connsiteX2" fmla="*/ 117455 w 154159"/>
                <a:gd name="connsiteY2" fmla="*/ 51385 h 513215"/>
                <a:gd name="connsiteX3" fmla="*/ 154159 w 154159"/>
                <a:gd name="connsiteY3" fmla="*/ 205538 h 513215"/>
                <a:gd name="connsiteX4" fmla="*/ 146818 w 154159"/>
                <a:gd name="connsiteY4" fmla="*/ 227560 h 513215"/>
                <a:gd name="connsiteX5" fmla="*/ 132136 w 154159"/>
                <a:gd name="connsiteY5" fmla="*/ 278945 h 513215"/>
                <a:gd name="connsiteX6" fmla="*/ 73409 w 154159"/>
                <a:gd name="connsiteY6" fmla="*/ 352351 h 513215"/>
                <a:gd name="connsiteX7" fmla="*/ 58727 w 154159"/>
                <a:gd name="connsiteY7" fmla="*/ 374373 h 513215"/>
                <a:gd name="connsiteX8" fmla="*/ 36705 w 154159"/>
                <a:gd name="connsiteY8" fmla="*/ 389055 h 513215"/>
                <a:gd name="connsiteX9" fmla="*/ 10800 w 154159"/>
                <a:gd name="connsiteY9" fmla="*/ 513215 h 513215"/>
                <a:gd name="connsiteX0" fmla="*/ 0 w 154501"/>
                <a:gd name="connsiteY0" fmla="*/ 0 h 513215"/>
                <a:gd name="connsiteX1" fmla="*/ 73409 w 154501"/>
                <a:gd name="connsiteY1" fmla="*/ 29363 h 513215"/>
                <a:gd name="connsiteX2" fmla="*/ 117455 w 154501"/>
                <a:gd name="connsiteY2" fmla="*/ 51385 h 513215"/>
                <a:gd name="connsiteX3" fmla="*/ 154159 w 154501"/>
                <a:gd name="connsiteY3" fmla="*/ 205538 h 513215"/>
                <a:gd name="connsiteX4" fmla="*/ 132136 w 154501"/>
                <a:gd name="connsiteY4" fmla="*/ 278945 h 513215"/>
                <a:gd name="connsiteX5" fmla="*/ 73409 w 154501"/>
                <a:gd name="connsiteY5" fmla="*/ 352351 h 513215"/>
                <a:gd name="connsiteX6" fmla="*/ 58727 w 154501"/>
                <a:gd name="connsiteY6" fmla="*/ 374373 h 513215"/>
                <a:gd name="connsiteX7" fmla="*/ 36705 w 154501"/>
                <a:gd name="connsiteY7" fmla="*/ 389055 h 513215"/>
                <a:gd name="connsiteX8" fmla="*/ 10800 w 154501"/>
                <a:gd name="connsiteY8" fmla="*/ 513215 h 513215"/>
                <a:gd name="connsiteX0" fmla="*/ 0 w 134375"/>
                <a:gd name="connsiteY0" fmla="*/ 0 h 513215"/>
                <a:gd name="connsiteX1" fmla="*/ 73409 w 134375"/>
                <a:gd name="connsiteY1" fmla="*/ 29363 h 513215"/>
                <a:gd name="connsiteX2" fmla="*/ 117455 w 134375"/>
                <a:gd name="connsiteY2" fmla="*/ 51385 h 513215"/>
                <a:gd name="connsiteX3" fmla="*/ 132136 w 134375"/>
                <a:gd name="connsiteY3" fmla="*/ 278945 h 513215"/>
                <a:gd name="connsiteX4" fmla="*/ 73409 w 134375"/>
                <a:gd name="connsiteY4" fmla="*/ 352351 h 513215"/>
                <a:gd name="connsiteX5" fmla="*/ 58727 w 134375"/>
                <a:gd name="connsiteY5" fmla="*/ 374373 h 513215"/>
                <a:gd name="connsiteX6" fmla="*/ 36705 w 134375"/>
                <a:gd name="connsiteY6" fmla="*/ 389055 h 513215"/>
                <a:gd name="connsiteX7" fmla="*/ 10800 w 134375"/>
                <a:gd name="connsiteY7" fmla="*/ 513215 h 513215"/>
                <a:gd name="connsiteX0" fmla="*/ 0 w 133657"/>
                <a:gd name="connsiteY0" fmla="*/ 0 h 513215"/>
                <a:gd name="connsiteX1" fmla="*/ 73409 w 133657"/>
                <a:gd name="connsiteY1" fmla="*/ 29363 h 513215"/>
                <a:gd name="connsiteX2" fmla="*/ 117455 w 133657"/>
                <a:gd name="connsiteY2" fmla="*/ 51385 h 513215"/>
                <a:gd name="connsiteX3" fmla="*/ 132136 w 133657"/>
                <a:gd name="connsiteY3" fmla="*/ 278945 h 513215"/>
                <a:gd name="connsiteX4" fmla="*/ 84548 w 133657"/>
                <a:gd name="connsiteY4" fmla="*/ 430230 h 513215"/>
                <a:gd name="connsiteX5" fmla="*/ 58727 w 133657"/>
                <a:gd name="connsiteY5" fmla="*/ 374373 h 513215"/>
                <a:gd name="connsiteX6" fmla="*/ 36705 w 133657"/>
                <a:gd name="connsiteY6" fmla="*/ 389055 h 513215"/>
                <a:gd name="connsiteX7" fmla="*/ 10800 w 133657"/>
                <a:gd name="connsiteY7" fmla="*/ 513215 h 513215"/>
                <a:gd name="connsiteX0" fmla="*/ 0 w 133633"/>
                <a:gd name="connsiteY0" fmla="*/ 50025 h 563240"/>
                <a:gd name="connsiteX1" fmla="*/ 75015 w 133633"/>
                <a:gd name="connsiteY1" fmla="*/ 790 h 563240"/>
                <a:gd name="connsiteX2" fmla="*/ 117455 w 133633"/>
                <a:gd name="connsiteY2" fmla="*/ 101410 h 563240"/>
                <a:gd name="connsiteX3" fmla="*/ 132136 w 133633"/>
                <a:gd name="connsiteY3" fmla="*/ 328970 h 563240"/>
                <a:gd name="connsiteX4" fmla="*/ 84548 w 133633"/>
                <a:gd name="connsiteY4" fmla="*/ 480255 h 563240"/>
                <a:gd name="connsiteX5" fmla="*/ 58727 w 133633"/>
                <a:gd name="connsiteY5" fmla="*/ 424398 h 563240"/>
                <a:gd name="connsiteX6" fmla="*/ 36705 w 133633"/>
                <a:gd name="connsiteY6" fmla="*/ 439080 h 563240"/>
                <a:gd name="connsiteX7" fmla="*/ 10800 w 133633"/>
                <a:gd name="connsiteY7" fmla="*/ 563240 h 563240"/>
                <a:gd name="connsiteX0" fmla="*/ 0 w 133633"/>
                <a:gd name="connsiteY0" fmla="*/ 50027 h 563242"/>
                <a:gd name="connsiteX1" fmla="*/ 75015 w 133633"/>
                <a:gd name="connsiteY1" fmla="*/ 792 h 563242"/>
                <a:gd name="connsiteX2" fmla="*/ 117455 w 133633"/>
                <a:gd name="connsiteY2" fmla="*/ 101412 h 563242"/>
                <a:gd name="connsiteX3" fmla="*/ 132136 w 133633"/>
                <a:gd name="connsiteY3" fmla="*/ 328972 h 563242"/>
                <a:gd name="connsiteX4" fmla="*/ 84548 w 133633"/>
                <a:gd name="connsiteY4" fmla="*/ 480257 h 563242"/>
                <a:gd name="connsiteX5" fmla="*/ 36705 w 133633"/>
                <a:gd name="connsiteY5" fmla="*/ 439082 h 563242"/>
                <a:gd name="connsiteX6" fmla="*/ 10800 w 133633"/>
                <a:gd name="connsiteY6" fmla="*/ 563242 h 563242"/>
                <a:gd name="connsiteX0" fmla="*/ 0 w 136858"/>
                <a:gd name="connsiteY0" fmla="*/ 50027 h 563242"/>
                <a:gd name="connsiteX1" fmla="*/ 75015 w 136858"/>
                <a:gd name="connsiteY1" fmla="*/ 792 h 563242"/>
                <a:gd name="connsiteX2" fmla="*/ 117455 w 136858"/>
                <a:gd name="connsiteY2" fmla="*/ 101412 h 563242"/>
                <a:gd name="connsiteX3" fmla="*/ 132136 w 136858"/>
                <a:gd name="connsiteY3" fmla="*/ 328972 h 563242"/>
                <a:gd name="connsiteX4" fmla="*/ 36705 w 136858"/>
                <a:gd name="connsiteY4" fmla="*/ 439082 h 563242"/>
                <a:gd name="connsiteX5" fmla="*/ 10800 w 136858"/>
                <a:gd name="connsiteY5" fmla="*/ 563242 h 563242"/>
                <a:gd name="connsiteX0" fmla="*/ 0 w 138698"/>
                <a:gd name="connsiteY0" fmla="*/ 50027 h 563242"/>
                <a:gd name="connsiteX1" fmla="*/ 75015 w 138698"/>
                <a:gd name="connsiteY1" fmla="*/ 792 h 563242"/>
                <a:gd name="connsiteX2" fmla="*/ 117455 w 138698"/>
                <a:gd name="connsiteY2" fmla="*/ 101412 h 563242"/>
                <a:gd name="connsiteX3" fmla="*/ 132136 w 138698"/>
                <a:gd name="connsiteY3" fmla="*/ 328972 h 563242"/>
                <a:gd name="connsiteX4" fmla="*/ 10800 w 138698"/>
                <a:gd name="connsiteY4" fmla="*/ 563242 h 563242"/>
                <a:gd name="connsiteX0" fmla="*/ 0 w 138698"/>
                <a:gd name="connsiteY0" fmla="*/ 0 h 513215"/>
                <a:gd name="connsiteX1" fmla="*/ 75015 w 138698"/>
                <a:gd name="connsiteY1" fmla="*/ 12521 h 513215"/>
                <a:gd name="connsiteX2" fmla="*/ 117455 w 138698"/>
                <a:gd name="connsiteY2" fmla="*/ 51385 h 513215"/>
                <a:gd name="connsiteX3" fmla="*/ 132136 w 138698"/>
                <a:gd name="connsiteY3" fmla="*/ 278945 h 513215"/>
                <a:gd name="connsiteX4" fmla="*/ 10800 w 138698"/>
                <a:gd name="connsiteY4" fmla="*/ 513215 h 513215"/>
                <a:gd name="connsiteX0" fmla="*/ 0 w 139537"/>
                <a:gd name="connsiteY0" fmla="*/ 0 h 513215"/>
                <a:gd name="connsiteX1" fmla="*/ 75015 w 139537"/>
                <a:gd name="connsiteY1" fmla="*/ 12521 h 513215"/>
                <a:gd name="connsiteX2" fmla="*/ 120667 w 139537"/>
                <a:gd name="connsiteY2" fmla="*/ 124369 h 513215"/>
                <a:gd name="connsiteX3" fmla="*/ 132136 w 139537"/>
                <a:gd name="connsiteY3" fmla="*/ 278945 h 513215"/>
                <a:gd name="connsiteX4" fmla="*/ 10800 w 139537"/>
                <a:gd name="connsiteY4" fmla="*/ 513215 h 51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37" h="513215">
                  <a:moveTo>
                    <a:pt x="0" y="0"/>
                  </a:moveTo>
                  <a:cubicBezTo>
                    <a:pt x="15294" y="6117"/>
                    <a:pt x="54904" y="-8207"/>
                    <a:pt x="75015" y="12521"/>
                  </a:cubicBezTo>
                  <a:cubicBezTo>
                    <a:pt x="95126" y="33249"/>
                    <a:pt x="111147" y="79965"/>
                    <a:pt x="120667" y="124369"/>
                  </a:cubicBezTo>
                  <a:cubicBezTo>
                    <a:pt x="130187" y="168773"/>
                    <a:pt x="150447" y="214137"/>
                    <a:pt x="132136" y="278945"/>
                  </a:cubicBezTo>
                  <a:cubicBezTo>
                    <a:pt x="113825" y="343753"/>
                    <a:pt x="36078" y="464409"/>
                    <a:pt x="10800" y="513215"/>
                  </a:cubicBezTo>
                </a:path>
              </a:pathLst>
            </a:custGeom>
            <a:ln w="38100" cmpd="sng">
              <a:solidFill>
                <a:srgbClr val="FF0000"/>
              </a:solidFill>
              <a:headEnd type="arrow"/>
              <a:tailEnd type="none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Freeform 17"/>
            <p:cNvSpPr/>
            <p:nvPr/>
          </p:nvSpPr>
          <p:spPr>
            <a:xfrm flipH="1">
              <a:off x="4372070" y="2429681"/>
              <a:ext cx="762658" cy="600529"/>
            </a:xfrm>
            <a:custGeom>
              <a:avLst/>
              <a:gdLst>
                <a:gd name="connsiteX0" fmla="*/ 0 w 154159"/>
                <a:gd name="connsiteY0" fmla="*/ 0 h 396395"/>
                <a:gd name="connsiteX1" fmla="*/ 44046 w 154159"/>
                <a:gd name="connsiteY1" fmla="*/ 22022 h 396395"/>
                <a:gd name="connsiteX2" fmla="*/ 73409 w 154159"/>
                <a:gd name="connsiteY2" fmla="*/ 29363 h 396395"/>
                <a:gd name="connsiteX3" fmla="*/ 95432 w 154159"/>
                <a:gd name="connsiteY3" fmla="*/ 36703 h 396395"/>
                <a:gd name="connsiteX4" fmla="*/ 117455 w 154159"/>
                <a:gd name="connsiteY4" fmla="*/ 51385 h 396395"/>
                <a:gd name="connsiteX5" fmla="*/ 139477 w 154159"/>
                <a:gd name="connsiteY5" fmla="*/ 139473 h 396395"/>
                <a:gd name="connsiteX6" fmla="*/ 154159 w 154159"/>
                <a:gd name="connsiteY6" fmla="*/ 205538 h 396395"/>
                <a:gd name="connsiteX7" fmla="*/ 146818 w 154159"/>
                <a:gd name="connsiteY7" fmla="*/ 227560 h 396395"/>
                <a:gd name="connsiteX8" fmla="*/ 132136 w 154159"/>
                <a:gd name="connsiteY8" fmla="*/ 278945 h 396395"/>
                <a:gd name="connsiteX9" fmla="*/ 95432 w 154159"/>
                <a:gd name="connsiteY9" fmla="*/ 330329 h 396395"/>
                <a:gd name="connsiteX10" fmla="*/ 73409 w 154159"/>
                <a:gd name="connsiteY10" fmla="*/ 352351 h 396395"/>
                <a:gd name="connsiteX11" fmla="*/ 58727 w 154159"/>
                <a:gd name="connsiteY11" fmla="*/ 374373 h 396395"/>
                <a:gd name="connsiteX12" fmla="*/ 36705 w 154159"/>
                <a:gd name="connsiteY12" fmla="*/ 389055 h 396395"/>
                <a:gd name="connsiteX13" fmla="*/ 29364 w 154159"/>
                <a:gd name="connsiteY13" fmla="*/ 396395 h 396395"/>
                <a:gd name="connsiteX0" fmla="*/ 26741 w 180900"/>
                <a:gd name="connsiteY0" fmla="*/ 0 h 389705"/>
                <a:gd name="connsiteX1" fmla="*/ 70787 w 180900"/>
                <a:gd name="connsiteY1" fmla="*/ 22022 h 389705"/>
                <a:gd name="connsiteX2" fmla="*/ 100150 w 180900"/>
                <a:gd name="connsiteY2" fmla="*/ 29363 h 389705"/>
                <a:gd name="connsiteX3" fmla="*/ 122173 w 180900"/>
                <a:gd name="connsiteY3" fmla="*/ 36703 h 389705"/>
                <a:gd name="connsiteX4" fmla="*/ 144196 w 180900"/>
                <a:gd name="connsiteY4" fmla="*/ 51385 h 389705"/>
                <a:gd name="connsiteX5" fmla="*/ 166218 w 180900"/>
                <a:gd name="connsiteY5" fmla="*/ 139473 h 389705"/>
                <a:gd name="connsiteX6" fmla="*/ 180900 w 180900"/>
                <a:gd name="connsiteY6" fmla="*/ 205538 h 389705"/>
                <a:gd name="connsiteX7" fmla="*/ 173559 w 180900"/>
                <a:gd name="connsiteY7" fmla="*/ 227560 h 389705"/>
                <a:gd name="connsiteX8" fmla="*/ 158877 w 180900"/>
                <a:gd name="connsiteY8" fmla="*/ 278945 h 389705"/>
                <a:gd name="connsiteX9" fmla="*/ 122173 w 180900"/>
                <a:gd name="connsiteY9" fmla="*/ 330329 h 389705"/>
                <a:gd name="connsiteX10" fmla="*/ 100150 w 180900"/>
                <a:gd name="connsiteY10" fmla="*/ 352351 h 389705"/>
                <a:gd name="connsiteX11" fmla="*/ 85468 w 180900"/>
                <a:gd name="connsiteY11" fmla="*/ 374373 h 389705"/>
                <a:gd name="connsiteX12" fmla="*/ 63446 w 180900"/>
                <a:gd name="connsiteY12" fmla="*/ 389055 h 389705"/>
                <a:gd name="connsiteX13" fmla="*/ 0 w 180900"/>
                <a:gd name="connsiteY13" fmla="*/ 388728 h 389705"/>
                <a:gd name="connsiteX0" fmla="*/ 26741 w 173795"/>
                <a:gd name="connsiteY0" fmla="*/ 0 h 389705"/>
                <a:gd name="connsiteX1" fmla="*/ 70787 w 173795"/>
                <a:gd name="connsiteY1" fmla="*/ 22022 h 389705"/>
                <a:gd name="connsiteX2" fmla="*/ 100150 w 173795"/>
                <a:gd name="connsiteY2" fmla="*/ 29363 h 389705"/>
                <a:gd name="connsiteX3" fmla="*/ 122173 w 173795"/>
                <a:gd name="connsiteY3" fmla="*/ 36703 h 389705"/>
                <a:gd name="connsiteX4" fmla="*/ 144196 w 173795"/>
                <a:gd name="connsiteY4" fmla="*/ 51385 h 389705"/>
                <a:gd name="connsiteX5" fmla="*/ 166218 w 173795"/>
                <a:gd name="connsiteY5" fmla="*/ 139473 h 389705"/>
                <a:gd name="connsiteX6" fmla="*/ 173559 w 173795"/>
                <a:gd name="connsiteY6" fmla="*/ 227560 h 389705"/>
                <a:gd name="connsiteX7" fmla="*/ 158877 w 173795"/>
                <a:gd name="connsiteY7" fmla="*/ 278945 h 389705"/>
                <a:gd name="connsiteX8" fmla="*/ 122173 w 173795"/>
                <a:gd name="connsiteY8" fmla="*/ 330329 h 389705"/>
                <a:gd name="connsiteX9" fmla="*/ 100150 w 173795"/>
                <a:gd name="connsiteY9" fmla="*/ 352351 h 389705"/>
                <a:gd name="connsiteX10" fmla="*/ 85468 w 173795"/>
                <a:gd name="connsiteY10" fmla="*/ 374373 h 389705"/>
                <a:gd name="connsiteX11" fmla="*/ 63446 w 173795"/>
                <a:gd name="connsiteY11" fmla="*/ 389055 h 389705"/>
                <a:gd name="connsiteX12" fmla="*/ 0 w 173795"/>
                <a:gd name="connsiteY12" fmla="*/ 388728 h 389705"/>
                <a:gd name="connsiteX0" fmla="*/ 26741 w 174137"/>
                <a:gd name="connsiteY0" fmla="*/ 0 h 389705"/>
                <a:gd name="connsiteX1" fmla="*/ 70787 w 174137"/>
                <a:gd name="connsiteY1" fmla="*/ 22022 h 389705"/>
                <a:gd name="connsiteX2" fmla="*/ 100150 w 174137"/>
                <a:gd name="connsiteY2" fmla="*/ 29363 h 389705"/>
                <a:gd name="connsiteX3" fmla="*/ 122173 w 174137"/>
                <a:gd name="connsiteY3" fmla="*/ 36703 h 389705"/>
                <a:gd name="connsiteX4" fmla="*/ 166218 w 174137"/>
                <a:gd name="connsiteY4" fmla="*/ 139473 h 389705"/>
                <a:gd name="connsiteX5" fmla="*/ 173559 w 174137"/>
                <a:gd name="connsiteY5" fmla="*/ 227560 h 389705"/>
                <a:gd name="connsiteX6" fmla="*/ 158877 w 174137"/>
                <a:gd name="connsiteY6" fmla="*/ 278945 h 389705"/>
                <a:gd name="connsiteX7" fmla="*/ 122173 w 174137"/>
                <a:gd name="connsiteY7" fmla="*/ 330329 h 389705"/>
                <a:gd name="connsiteX8" fmla="*/ 100150 w 174137"/>
                <a:gd name="connsiteY8" fmla="*/ 352351 h 389705"/>
                <a:gd name="connsiteX9" fmla="*/ 85468 w 174137"/>
                <a:gd name="connsiteY9" fmla="*/ 374373 h 389705"/>
                <a:gd name="connsiteX10" fmla="*/ 63446 w 174137"/>
                <a:gd name="connsiteY10" fmla="*/ 389055 h 389705"/>
                <a:gd name="connsiteX11" fmla="*/ 0 w 174137"/>
                <a:gd name="connsiteY11" fmla="*/ 388728 h 389705"/>
                <a:gd name="connsiteX0" fmla="*/ 26741 w 174137"/>
                <a:gd name="connsiteY0" fmla="*/ 0 h 389705"/>
                <a:gd name="connsiteX1" fmla="*/ 100150 w 174137"/>
                <a:gd name="connsiteY1" fmla="*/ 29363 h 389705"/>
                <a:gd name="connsiteX2" fmla="*/ 122173 w 174137"/>
                <a:gd name="connsiteY2" fmla="*/ 36703 h 389705"/>
                <a:gd name="connsiteX3" fmla="*/ 166218 w 174137"/>
                <a:gd name="connsiteY3" fmla="*/ 139473 h 389705"/>
                <a:gd name="connsiteX4" fmla="*/ 173559 w 174137"/>
                <a:gd name="connsiteY4" fmla="*/ 227560 h 389705"/>
                <a:gd name="connsiteX5" fmla="*/ 158877 w 174137"/>
                <a:gd name="connsiteY5" fmla="*/ 278945 h 389705"/>
                <a:gd name="connsiteX6" fmla="*/ 122173 w 174137"/>
                <a:gd name="connsiteY6" fmla="*/ 330329 h 389705"/>
                <a:gd name="connsiteX7" fmla="*/ 100150 w 174137"/>
                <a:gd name="connsiteY7" fmla="*/ 352351 h 389705"/>
                <a:gd name="connsiteX8" fmla="*/ 85468 w 174137"/>
                <a:gd name="connsiteY8" fmla="*/ 374373 h 389705"/>
                <a:gd name="connsiteX9" fmla="*/ 63446 w 174137"/>
                <a:gd name="connsiteY9" fmla="*/ 389055 h 389705"/>
                <a:gd name="connsiteX10" fmla="*/ 0 w 174137"/>
                <a:gd name="connsiteY10" fmla="*/ 388728 h 389705"/>
                <a:gd name="connsiteX0" fmla="*/ 26741 w 174137"/>
                <a:gd name="connsiteY0" fmla="*/ 0 h 389705"/>
                <a:gd name="connsiteX1" fmla="*/ 122173 w 174137"/>
                <a:gd name="connsiteY1" fmla="*/ 36703 h 389705"/>
                <a:gd name="connsiteX2" fmla="*/ 166218 w 174137"/>
                <a:gd name="connsiteY2" fmla="*/ 139473 h 389705"/>
                <a:gd name="connsiteX3" fmla="*/ 173559 w 174137"/>
                <a:gd name="connsiteY3" fmla="*/ 227560 h 389705"/>
                <a:gd name="connsiteX4" fmla="*/ 158877 w 174137"/>
                <a:gd name="connsiteY4" fmla="*/ 278945 h 389705"/>
                <a:gd name="connsiteX5" fmla="*/ 122173 w 174137"/>
                <a:gd name="connsiteY5" fmla="*/ 330329 h 389705"/>
                <a:gd name="connsiteX6" fmla="*/ 100150 w 174137"/>
                <a:gd name="connsiteY6" fmla="*/ 352351 h 389705"/>
                <a:gd name="connsiteX7" fmla="*/ 85468 w 174137"/>
                <a:gd name="connsiteY7" fmla="*/ 374373 h 389705"/>
                <a:gd name="connsiteX8" fmla="*/ 63446 w 174137"/>
                <a:gd name="connsiteY8" fmla="*/ 389055 h 389705"/>
                <a:gd name="connsiteX9" fmla="*/ 0 w 174137"/>
                <a:gd name="connsiteY9" fmla="*/ 388728 h 389705"/>
                <a:gd name="connsiteX0" fmla="*/ 26741 w 174347"/>
                <a:gd name="connsiteY0" fmla="*/ 0 h 389705"/>
                <a:gd name="connsiteX1" fmla="*/ 115572 w 174347"/>
                <a:gd name="connsiteY1" fmla="*/ 39259 h 389705"/>
                <a:gd name="connsiteX2" fmla="*/ 166218 w 174347"/>
                <a:gd name="connsiteY2" fmla="*/ 139473 h 389705"/>
                <a:gd name="connsiteX3" fmla="*/ 173559 w 174347"/>
                <a:gd name="connsiteY3" fmla="*/ 227560 h 389705"/>
                <a:gd name="connsiteX4" fmla="*/ 158877 w 174347"/>
                <a:gd name="connsiteY4" fmla="*/ 278945 h 389705"/>
                <a:gd name="connsiteX5" fmla="*/ 122173 w 174347"/>
                <a:gd name="connsiteY5" fmla="*/ 330329 h 389705"/>
                <a:gd name="connsiteX6" fmla="*/ 100150 w 174347"/>
                <a:gd name="connsiteY6" fmla="*/ 352351 h 389705"/>
                <a:gd name="connsiteX7" fmla="*/ 85468 w 174347"/>
                <a:gd name="connsiteY7" fmla="*/ 374373 h 389705"/>
                <a:gd name="connsiteX8" fmla="*/ 63446 w 174347"/>
                <a:gd name="connsiteY8" fmla="*/ 389055 h 389705"/>
                <a:gd name="connsiteX9" fmla="*/ 0 w 174347"/>
                <a:gd name="connsiteY9" fmla="*/ 388728 h 389705"/>
                <a:gd name="connsiteX0" fmla="*/ 26741 w 174836"/>
                <a:gd name="connsiteY0" fmla="*/ 0 h 389705"/>
                <a:gd name="connsiteX1" fmla="*/ 115572 w 174836"/>
                <a:gd name="connsiteY1" fmla="*/ 39259 h 389705"/>
                <a:gd name="connsiteX2" fmla="*/ 166218 w 174836"/>
                <a:gd name="connsiteY2" fmla="*/ 139473 h 389705"/>
                <a:gd name="connsiteX3" fmla="*/ 173559 w 174836"/>
                <a:gd name="connsiteY3" fmla="*/ 227560 h 389705"/>
                <a:gd name="connsiteX4" fmla="*/ 152276 w 174836"/>
                <a:gd name="connsiteY4" fmla="*/ 301946 h 389705"/>
                <a:gd name="connsiteX5" fmla="*/ 122173 w 174836"/>
                <a:gd name="connsiteY5" fmla="*/ 330329 h 389705"/>
                <a:gd name="connsiteX6" fmla="*/ 100150 w 174836"/>
                <a:gd name="connsiteY6" fmla="*/ 352351 h 389705"/>
                <a:gd name="connsiteX7" fmla="*/ 85468 w 174836"/>
                <a:gd name="connsiteY7" fmla="*/ 374373 h 389705"/>
                <a:gd name="connsiteX8" fmla="*/ 63446 w 174836"/>
                <a:gd name="connsiteY8" fmla="*/ 389055 h 389705"/>
                <a:gd name="connsiteX9" fmla="*/ 0 w 174836"/>
                <a:gd name="connsiteY9" fmla="*/ 388728 h 389705"/>
                <a:gd name="connsiteX0" fmla="*/ 26741 w 174836"/>
                <a:gd name="connsiteY0" fmla="*/ 0 h 389705"/>
                <a:gd name="connsiteX1" fmla="*/ 115572 w 174836"/>
                <a:gd name="connsiteY1" fmla="*/ 39259 h 389705"/>
                <a:gd name="connsiteX2" fmla="*/ 166218 w 174836"/>
                <a:gd name="connsiteY2" fmla="*/ 139473 h 389705"/>
                <a:gd name="connsiteX3" fmla="*/ 173559 w 174836"/>
                <a:gd name="connsiteY3" fmla="*/ 227560 h 389705"/>
                <a:gd name="connsiteX4" fmla="*/ 152276 w 174836"/>
                <a:gd name="connsiteY4" fmla="*/ 301946 h 389705"/>
                <a:gd name="connsiteX5" fmla="*/ 122173 w 174836"/>
                <a:gd name="connsiteY5" fmla="*/ 330329 h 389705"/>
                <a:gd name="connsiteX6" fmla="*/ 85468 w 174836"/>
                <a:gd name="connsiteY6" fmla="*/ 374373 h 389705"/>
                <a:gd name="connsiteX7" fmla="*/ 63446 w 174836"/>
                <a:gd name="connsiteY7" fmla="*/ 389055 h 389705"/>
                <a:gd name="connsiteX8" fmla="*/ 0 w 174836"/>
                <a:gd name="connsiteY8" fmla="*/ 388728 h 389705"/>
                <a:gd name="connsiteX0" fmla="*/ 26741 w 174836"/>
                <a:gd name="connsiteY0" fmla="*/ 0 h 389705"/>
                <a:gd name="connsiteX1" fmla="*/ 115572 w 174836"/>
                <a:gd name="connsiteY1" fmla="*/ 39259 h 389705"/>
                <a:gd name="connsiteX2" fmla="*/ 166218 w 174836"/>
                <a:gd name="connsiteY2" fmla="*/ 139473 h 389705"/>
                <a:gd name="connsiteX3" fmla="*/ 173559 w 174836"/>
                <a:gd name="connsiteY3" fmla="*/ 227560 h 389705"/>
                <a:gd name="connsiteX4" fmla="*/ 152276 w 174836"/>
                <a:gd name="connsiteY4" fmla="*/ 301946 h 389705"/>
                <a:gd name="connsiteX5" fmla="*/ 85468 w 174836"/>
                <a:gd name="connsiteY5" fmla="*/ 374373 h 389705"/>
                <a:gd name="connsiteX6" fmla="*/ 63446 w 174836"/>
                <a:gd name="connsiteY6" fmla="*/ 389055 h 389705"/>
                <a:gd name="connsiteX7" fmla="*/ 0 w 174836"/>
                <a:gd name="connsiteY7" fmla="*/ 388728 h 389705"/>
                <a:gd name="connsiteX0" fmla="*/ 26741 w 174836"/>
                <a:gd name="connsiteY0" fmla="*/ 0 h 394900"/>
                <a:gd name="connsiteX1" fmla="*/ 115572 w 174836"/>
                <a:gd name="connsiteY1" fmla="*/ 39259 h 394900"/>
                <a:gd name="connsiteX2" fmla="*/ 166218 w 174836"/>
                <a:gd name="connsiteY2" fmla="*/ 139473 h 394900"/>
                <a:gd name="connsiteX3" fmla="*/ 173559 w 174836"/>
                <a:gd name="connsiteY3" fmla="*/ 227560 h 394900"/>
                <a:gd name="connsiteX4" fmla="*/ 152276 w 174836"/>
                <a:gd name="connsiteY4" fmla="*/ 301946 h 394900"/>
                <a:gd name="connsiteX5" fmla="*/ 63446 w 174836"/>
                <a:gd name="connsiteY5" fmla="*/ 389055 h 394900"/>
                <a:gd name="connsiteX6" fmla="*/ 0 w 174836"/>
                <a:gd name="connsiteY6" fmla="*/ 388728 h 394900"/>
                <a:gd name="connsiteX0" fmla="*/ 0 w 180925"/>
                <a:gd name="connsiteY0" fmla="*/ 0 h 414797"/>
                <a:gd name="connsiteX1" fmla="*/ 121661 w 180925"/>
                <a:gd name="connsiteY1" fmla="*/ 59156 h 414797"/>
                <a:gd name="connsiteX2" fmla="*/ 172307 w 180925"/>
                <a:gd name="connsiteY2" fmla="*/ 159370 h 414797"/>
                <a:gd name="connsiteX3" fmla="*/ 179648 w 180925"/>
                <a:gd name="connsiteY3" fmla="*/ 247457 h 414797"/>
                <a:gd name="connsiteX4" fmla="*/ 158365 w 180925"/>
                <a:gd name="connsiteY4" fmla="*/ 321843 h 414797"/>
                <a:gd name="connsiteX5" fmla="*/ 69535 w 180925"/>
                <a:gd name="connsiteY5" fmla="*/ 408952 h 414797"/>
                <a:gd name="connsiteX6" fmla="*/ 6089 w 180925"/>
                <a:gd name="connsiteY6" fmla="*/ 408625 h 414797"/>
                <a:gd name="connsiteX0" fmla="*/ 0 w 180925"/>
                <a:gd name="connsiteY0" fmla="*/ 0 h 414797"/>
                <a:gd name="connsiteX1" fmla="*/ 172307 w 180925"/>
                <a:gd name="connsiteY1" fmla="*/ 159370 h 414797"/>
                <a:gd name="connsiteX2" fmla="*/ 179648 w 180925"/>
                <a:gd name="connsiteY2" fmla="*/ 247457 h 414797"/>
                <a:gd name="connsiteX3" fmla="*/ 158365 w 180925"/>
                <a:gd name="connsiteY3" fmla="*/ 321843 h 414797"/>
                <a:gd name="connsiteX4" fmla="*/ 69535 w 180925"/>
                <a:gd name="connsiteY4" fmla="*/ 408952 h 414797"/>
                <a:gd name="connsiteX5" fmla="*/ 6089 w 180925"/>
                <a:gd name="connsiteY5" fmla="*/ 408625 h 414797"/>
                <a:gd name="connsiteX0" fmla="*/ 0 w 180397"/>
                <a:gd name="connsiteY0" fmla="*/ 0 h 414797"/>
                <a:gd name="connsiteX1" fmla="*/ 140191 w 180397"/>
                <a:gd name="connsiteY1" fmla="*/ 89731 h 414797"/>
                <a:gd name="connsiteX2" fmla="*/ 179648 w 180397"/>
                <a:gd name="connsiteY2" fmla="*/ 247457 h 414797"/>
                <a:gd name="connsiteX3" fmla="*/ 158365 w 180397"/>
                <a:gd name="connsiteY3" fmla="*/ 321843 h 414797"/>
                <a:gd name="connsiteX4" fmla="*/ 69535 w 180397"/>
                <a:gd name="connsiteY4" fmla="*/ 408952 h 414797"/>
                <a:gd name="connsiteX5" fmla="*/ 6089 w 180397"/>
                <a:gd name="connsiteY5" fmla="*/ 408625 h 414797"/>
                <a:gd name="connsiteX0" fmla="*/ 0 w 180397"/>
                <a:gd name="connsiteY0" fmla="*/ 0 h 414797"/>
                <a:gd name="connsiteX1" fmla="*/ 140191 w 180397"/>
                <a:gd name="connsiteY1" fmla="*/ 89731 h 414797"/>
                <a:gd name="connsiteX2" fmla="*/ 179648 w 180397"/>
                <a:gd name="connsiteY2" fmla="*/ 247457 h 414797"/>
                <a:gd name="connsiteX3" fmla="*/ 158365 w 180397"/>
                <a:gd name="connsiteY3" fmla="*/ 321843 h 414797"/>
                <a:gd name="connsiteX4" fmla="*/ 69535 w 180397"/>
                <a:gd name="connsiteY4" fmla="*/ 408952 h 414797"/>
                <a:gd name="connsiteX5" fmla="*/ 6089 w 180397"/>
                <a:gd name="connsiteY5" fmla="*/ 408625 h 414797"/>
                <a:gd name="connsiteX0" fmla="*/ 0 w 180397"/>
                <a:gd name="connsiteY0" fmla="*/ 0 h 414797"/>
                <a:gd name="connsiteX1" fmla="*/ 140191 w 180397"/>
                <a:gd name="connsiteY1" fmla="*/ 89731 h 414797"/>
                <a:gd name="connsiteX2" fmla="*/ 179648 w 180397"/>
                <a:gd name="connsiteY2" fmla="*/ 247457 h 414797"/>
                <a:gd name="connsiteX3" fmla="*/ 158365 w 180397"/>
                <a:gd name="connsiteY3" fmla="*/ 321843 h 414797"/>
                <a:gd name="connsiteX4" fmla="*/ 69535 w 180397"/>
                <a:gd name="connsiteY4" fmla="*/ 408952 h 414797"/>
                <a:gd name="connsiteX5" fmla="*/ 6089 w 180397"/>
                <a:gd name="connsiteY5" fmla="*/ 408625 h 414797"/>
                <a:gd name="connsiteX0" fmla="*/ 0 w 180348"/>
                <a:gd name="connsiteY0" fmla="*/ 0 h 408625"/>
                <a:gd name="connsiteX1" fmla="*/ 140191 w 180348"/>
                <a:gd name="connsiteY1" fmla="*/ 89731 h 408625"/>
                <a:gd name="connsiteX2" fmla="*/ 179648 w 180348"/>
                <a:gd name="connsiteY2" fmla="*/ 247457 h 408625"/>
                <a:gd name="connsiteX3" fmla="*/ 158365 w 180348"/>
                <a:gd name="connsiteY3" fmla="*/ 321843 h 408625"/>
                <a:gd name="connsiteX4" fmla="*/ 74194 w 180348"/>
                <a:gd name="connsiteY4" fmla="*/ 374582 h 408625"/>
                <a:gd name="connsiteX5" fmla="*/ 6089 w 180348"/>
                <a:gd name="connsiteY5" fmla="*/ 408625 h 408625"/>
                <a:gd name="connsiteX0" fmla="*/ 0 w 167999"/>
                <a:gd name="connsiteY0" fmla="*/ 0 h 408625"/>
                <a:gd name="connsiteX1" fmla="*/ 140191 w 167999"/>
                <a:gd name="connsiteY1" fmla="*/ 89731 h 408625"/>
                <a:gd name="connsiteX2" fmla="*/ 164119 w 167999"/>
                <a:gd name="connsiteY2" fmla="*/ 247457 h 408625"/>
                <a:gd name="connsiteX3" fmla="*/ 158365 w 167999"/>
                <a:gd name="connsiteY3" fmla="*/ 321843 h 408625"/>
                <a:gd name="connsiteX4" fmla="*/ 74194 w 167999"/>
                <a:gd name="connsiteY4" fmla="*/ 374582 h 408625"/>
                <a:gd name="connsiteX5" fmla="*/ 6089 w 167999"/>
                <a:gd name="connsiteY5" fmla="*/ 408625 h 408625"/>
                <a:gd name="connsiteX0" fmla="*/ 0 w 164139"/>
                <a:gd name="connsiteY0" fmla="*/ 0 h 408625"/>
                <a:gd name="connsiteX1" fmla="*/ 140191 w 164139"/>
                <a:gd name="connsiteY1" fmla="*/ 89731 h 408625"/>
                <a:gd name="connsiteX2" fmla="*/ 164119 w 164139"/>
                <a:gd name="connsiteY2" fmla="*/ 247457 h 408625"/>
                <a:gd name="connsiteX3" fmla="*/ 142836 w 164139"/>
                <a:gd name="connsiteY3" fmla="*/ 331664 h 408625"/>
                <a:gd name="connsiteX4" fmla="*/ 74194 w 164139"/>
                <a:gd name="connsiteY4" fmla="*/ 374582 h 408625"/>
                <a:gd name="connsiteX5" fmla="*/ 6089 w 164139"/>
                <a:gd name="connsiteY5" fmla="*/ 408625 h 40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139" h="408625">
                  <a:moveTo>
                    <a:pt x="0" y="0"/>
                  </a:moveTo>
                  <a:cubicBezTo>
                    <a:pt x="46730" y="29910"/>
                    <a:pt x="112838" y="48488"/>
                    <a:pt x="140191" y="89731"/>
                  </a:cubicBezTo>
                  <a:cubicBezTo>
                    <a:pt x="167544" y="130974"/>
                    <a:pt x="163678" y="207135"/>
                    <a:pt x="164119" y="247457"/>
                  </a:cubicBezTo>
                  <a:cubicBezTo>
                    <a:pt x="164560" y="287779"/>
                    <a:pt x="157823" y="310477"/>
                    <a:pt x="142836" y="331664"/>
                  </a:cubicBezTo>
                  <a:cubicBezTo>
                    <a:pt x="127849" y="352851"/>
                    <a:pt x="96985" y="361755"/>
                    <a:pt x="74194" y="374582"/>
                  </a:cubicBezTo>
                  <a:cubicBezTo>
                    <a:pt x="51403" y="387409"/>
                    <a:pt x="8536" y="406178"/>
                    <a:pt x="6089" y="408625"/>
                  </a:cubicBezTo>
                </a:path>
              </a:pathLst>
            </a:custGeom>
            <a:ln w="38100" cmpd="sng">
              <a:solidFill>
                <a:srgbClr val="FF0000"/>
              </a:solidFill>
              <a:headEnd type="arrow"/>
              <a:tailEnd type="none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hlink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9" name="Freeform 18"/>
          <p:cNvSpPr/>
          <p:nvPr/>
        </p:nvSpPr>
        <p:spPr>
          <a:xfrm flipH="1" flipV="1">
            <a:off x="4724400" y="4020130"/>
            <a:ext cx="343622" cy="424407"/>
          </a:xfrm>
          <a:custGeom>
            <a:avLst/>
            <a:gdLst>
              <a:gd name="connsiteX0" fmla="*/ 0 w 154159"/>
              <a:gd name="connsiteY0" fmla="*/ 0 h 396395"/>
              <a:gd name="connsiteX1" fmla="*/ 44046 w 154159"/>
              <a:gd name="connsiteY1" fmla="*/ 22022 h 396395"/>
              <a:gd name="connsiteX2" fmla="*/ 73409 w 154159"/>
              <a:gd name="connsiteY2" fmla="*/ 29363 h 396395"/>
              <a:gd name="connsiteX3" fmla="*/ 95432 w 154159"/>
              <a:gd name="connsiteY3" fmla="*/ 36703 h 396395"/>
              <a:gd name="connsiteX4" fmla="*/ 117455 w 154159"/>
              <a:gd name="connsiteY4" fmla="*/ 51385 h 396395"/>
              <a:gd name="connsiteX5" fmla="*/ 139477 w 154159"/>
              <a:gd name="connsiteY5" fmla="*/ 139473 h 396395"/>
              <a:gd name="connsiteX6" fmla="*/ 154159 w 154159"/>
              <a:gd name="connsiteY6" fmla="*/ 205538 h 396395"/>
              <a:gd name="connsiteX7" fmla="*/ 146818 w 154159"/>
              <a:gd name="connsiteY7" fmla="*/ 227560 h 396395"/>
              <a:gd name="connsiteX8" fmla="*/ 132136 w 154159"/>
              <a:gd name="connsiteY8" fmla="*/ 278945 h 396395"/>
              <a:gd name="connsiteX9" fmla="*/ 95432 w 154159"/>
              <a:gd name="connsiteY9" fmla="*/ 330329 h 396395"/>
              <a:gd name="connsiteX10" fmla="*/ 73409 w 154159"/>
              <a:gd name="connsiteY10" fmla="*/ 352351 h 396395"/>
              <a:gd name="connsiteX11" fmla="*/ 58727 w 154159"/>
              <a:gd name="connsiteY11" fmla="*/ 374373 h 396395"/>
              <a:gd name="connsiteX12" fmla="*/ 36705 w 154159"/>
              <a:gd name="connsiteY12" fmla="*/ 389055 h 396395"/>
              <a:gd name="connsiteX13" fmla="*/ 29364 w 154159"/>
              <a:gd name="connsiteY13" fmla="*/ 396395 h 396395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95432 w 154159"/>
              <a:gd name="connsiteY9" fmla="*/ 330329 h 422101"/>
              <a:gd name="connsiteX10" fmla="*/ 73409 w 154159"/>
              <a:gd name="connsiteY10" fmla="*/ 352351 h 422101"/>
              <a:gd name="connsiteX11" fmla="*/ 58727 w 154159"/>
              <a:gd name="connsiteY11" fmla="*/ 374373 h 422101"/>
              <a:gd name="connsiteX12" fmla="*/ 36705 w 154159"/>
              <a:gd name="connsiteY12" fmla="*/ 389055 h 422101"/>
              <a:gd name="connsiteX13" fmla="*/ 105173 w 154159"/>
              <a:gd name="connsiteY13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95432 w 154159"/>
              <a:gd name="connsiteY9" fmla="*/ 330329 h 422101"/>
              <a:gd name="connsiteX10" fmla="*/ 73409 w 154159"/>
              <a:gd name="connsiteY10" fmla="*/ 352351 h 422101"/>
              <a:gd name="connsiteX11" fmla="*/ 58727 w 154159"/>
              <a:gd name="connsiteY11" fmla="*/ 374373 h 422101"/>
              <a:gd name="connsiteX12" fmla="*/ 105173 w 154159"/>
              <a:gd name="connsiteY12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95432 w 154159"/>
              <a:gd name="connsiteY9" fmla="*/ 330329 h 422101"/>
              <a:gd name="connsiteX10" fmla="*/ 73409 w 154159"/>
              <a:gd name="connsiteY10" fmla="*/ 352351 h 422101"/>
              <a:gd name="connsiteX11" fmla="*/ 105173 w 154159"/>
              <a:gd name="connsiteY11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95432 w 154159"/>
              <a:gd name="connsiteY9" fmla="*/ 330329 h 422101"/>
              <a:gd name="connsiteX10" fmla="*/ 105173 w 154159"/>
              <a:gd name="connsiteY10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32136 w 154159"/>
              <a:gd name="connsiteY8" fmla="*/ 278945 h 422101"/>
              <a:gd name="connsiteX9" fmla="*/ 105173 w 154159"/>
              <a:gd name="connsiteY9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46818 w 154159"/>
              <a:gd name="connsiteY7" fmla="*/ 227560 h 422101"/>
              <a:gd name="connsiteX8" fmla="*/ 105173 w 154159"/>
              <a:gd name="connsiteY8" fmla="*/ 422101 h 422101"/>
              <a:gd name="connsiteX0" fmla="*/ 0 w 154159"/>
              <a:gd name="connsiteY0" fmla="*/ 0 h 422101"/>
              <a:gd name="connsiteX1" fmla="*/ 44046 w 154159"/>
              <a:gd name="connsiteY1" fmla="*/ 22022 h 422101"/>
              <a:gd name="connsiteX2" fmla="*/ 73409 w 154159"/>
              <a:gd name="connsiteY2" fmla="*/ 29363 h 422101"/>
              <a:gd name="connsiteX3" fmla="*/ 95432 w 154159"/>
              <a:gd name="connsiteY3" fmla="*/ 36703 h 422101"/>
              <a:gd name="connsiteX4" fmla="*/ 117455 w 154159"/>
              <a:gd name="connsiteY4" fmla="*/ 51385 h 422101"/>
              <a:gd name="connsiteX5" fmla="*/ 139477 w 154159"/>
              <a:gd name="connsiteY5" fmla="*/ 139473 h 422101"/>
              <a:gd name="connsiteX6" fmla="*/ 154159 w 154159"/>
              <a:gd name="connsiteY6" fmla="*/ 205538 h 422101"/>
              <a:gd name="connsiteX7" fmla="*/ 105173 w 154159"/>
              <a:gd name="connsiteY7" fmla="*/ 422101 h 422101"/>
              <a:gd name="connsiteX0" fmla="*/ 0 w 154262"/>
              <a:gd name="connsiteY0" fmla="*/ 0 h 422101"/>
              <a:gd name="connsiteX1" fmla="*/ 44046 w 154262"/>
              <a:gd name="connsiteY1" fmla="*/ 22022 h 422101"/>
              <a:gd name="connsiteX2" fmla="*/ 73409 w 154262"/>
              <a:gd name="connsiteY2" fmla="*/ 29363 h 422101"/>
              <a:gd name="connsiteX3" fmla="*/ 95432 w 154262"/>
              <a:gd name="connsiteY3" fmla="*/ 36703 h 422101"/>
              <a:gd name="connsiteX4" fmla="*/ 117455 w 154262"/>
              <a:gd name="connsiteY4" fmla="*/ 51385 h 422101"/>
              <a:gd name="connsiteX5" fmla="*/ 154159 w 154262"/>
              <a:gd name="connsiteY5" fmla="*/ 205538 h 422101"/>
              <a:gd name="connsiteX6" fmla="*/ 105173 w 154262"/>
              <a:gd name="connsiteY6" fmla="*/ 422101 h 422101"/>
              <a:gd name="connsiteX0" fmla="*/ 0 w 154276"/>
              <a:gd name="connsiteY0" fmla="*/ 0 h 422101"/>
              <a:gd name="connsiteX1" fmla="*/ 44046 w 154276"/>
              <a:gd name="connsiteY1" fmla="*/ 22022 h 422101"/>
              <a:gd name="connsiteX2" fmla="*/ 73409 w 154276"/>
              <a:gd name="connsiteY2" fmla="*/ 29363 h 422101"/>
              <a:gd name="connsiteX3" fmla="*/ 117455 w 154276"/>
              <a:gd name="connsiteY3" fmla="*/ 51385 h 422101"/>
              <a:gd name="connsiteX4" fmla="*/ 154159 w 154276"/>
              <a:gd name="connsiteY4" fmla="*/ 205538 h 422101"/>
              <a:gd name="connsiteX5" fmla="*/ 105173 w 154276"/>
              <a:gd name="connsiteY5" fmla="*/ 422101 h 422101"/>
              <a:gd name="connsiteX0" fmla="*/ 0 w 154276"/>
              <a:gd name="connsiteY0" fmla="*/ 0 h 422101"/>
              <a:gd name="connsiteX1" fmla="*/ 73409 w 154276"/>
              <a:gd name="connsiteY1" fmla="*/ 29363 h 422101"/>
              <a:gd name="connsiteX2" fmla="*/ 117455 w 154276"/>
              <a:gd name="connsiteY2" fmla="*/ 51385 h 422101"/>
              <a:gd name="connsiteX3" fmla="*/ 154159 w 154276"/>
              <a:gd name="connsiteY3" fmla="*/ 205538 h 422101"/>
              <a:gd name="connsiteX4" fmla="*/ 105173 w 154276"/>
              <a:gd name="connsiteY4" fmla="*/ 422101 h 422101"/>
              <a:gd name="connsiteX0" fmla="*/ 0 w 154286"/>
              <a:gd name="connsiteY0" fmla="*/ 0 h 422101"/>
              <a:gd name="connsiteX1" fmla="*/ 60225 w 154286"/>
              <a:gd name="connsiteY1" fmla="*/ 10083 h 422101"/>
              <a:gd name="connsiteX2" fmla="*/ 117455 w 154286"/>
              <a:gd name="connsiteY2" fmla="*/ 51385 h 422101"/>
              <a:gd name="connsiteX3" fmla="*/ 154159 w 154286"/>
              <a:gd name="connsiteY3" fmla="*/ 205538 h 422101"/>
              <a:gd name="connsiteX4" fmla="*/ 105173 w 154286"/>
              <a:gd name="connsiteY4" fmla="*/ 422101 h 422101"/>
              <a:gd name="connsiteX0" fmla="*/ 0 w 154286"/>
              <a:gd name="connsiteY0" fmla="*/ 0 h 371560"/>
              <a:gd name="connsiteX1" fmla="*/ 60225 w 154286"/>
              <a:gd name="connsiteY1" fmla="*/ 10083 h 371560"/>
              <a:gd name="connsiteX2" fmla="*/ 117455 w 154286"/>
              <a:gd name="connsiteY2" fmla="*/ 51385 h 371560"/>
              <a:gd name="connsiteX3" fmla="*/ 154159 w 154286"/>
              <a:gd name="connsiteY3" fmla="*/ 205538 h 371560"/>
              <a:gd name="connsiteX4" fmla="*/ 144051 w 154286"/>
              <a:gd name="connsiteY4" fmla="*/ 371560 h 37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286" h="371560">
                <a:moveTo>
                  <a:pt x="0" y="0"/>
                </a:moveTo>
                <a:cubicBezTo>
                  <a:pt x="15294" y="6117"/>
                  <a:pt x="40649" y="1519"/>
                  <a:pt x="60225" y="10083"/>
                </a:cubicBezTo>
                <a:cubicBezTo>
                  <a:pt x="79801" y="18647"/>
                  <a:pt x="101799" y="18809"/>
                  <a:pt x="117455" y="51385"/>
                </a:cubicBezTo>
                <a:cubicBezTo>
                  <a:pt x="133111" y="83961"/>
                  <a:pt x="156206" y="143752"/>
                  <a:pt x="154159" y="205538"/>
                </a:cubicBezTo>
                <a:cubicBezTo>
                  <a:pt x="148442" y="252643"/>
                  <a:pt x="154256" y="326443"/>
                  <a:pt x="144051" y="371560"/>
                </a:cubicBezTo>
              </a:path>
            </a:pathLst>
          </a:custGeom>
          <a:ln w="38100" cmpd="sng">
            <a:solidFill>
              <a:srgbClr val="FF0000"/>
            </a:solidFill>
            <a:headEnd type="arrow"/>
            <a:tailEnd type="none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19200" y="5791200"/>
            <a:ext cx="62882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AMOs only order the AMO </a:t>
            </a:r>
            <a:r>
              <a:rPr lang="en-US" sz="2000" dirty="0" err="1">
                <a:solidFill>
                  <a:srgbClr val="000000"/>
                </a:solidFill>
                <a:latin typeface="Calibri"/>
                <a:cs typeface="Calibri"/>
              </a:rPr>
              <a:t>w.r.t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. other loads/stores/AMOs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FENCEs order every load/store/AMO before/after FENCE</a:t>
            </a:r>
          </a:p>
        </p:txBody>
      </p:sp>
    </p:spTree>
    <p:extLst>
      <p:ext uri="{BB962C8B-B14F-4D97-AF65-F5344CB8AC3E}">
        <p14:creationId xmlns:p14="http://schemas.microsoft.com/office/powerpoint/2010/main" val="70053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5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Critical Sections without Locks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software thread is </a:t>
            </a:r>
            <a:r>
              <a:rPr lang="en-US" dirty="0" err="1"/>
              <a:t>descheduled</a:t>
            </a:r>
            <a:r>
              <a:rPr lang="en-US" dirty="0"/>
              <a:t> after taking lock, other threads cannot make progress inside critical section</a:t>
            </a:r>
          </a:p>
          <a:p>
            <a:r>
              <a:rPr lang="en-US" dirty="0"/>
              <a:t>“Non-blocking” synchronization allows critical sections to execute atomically without taking a lock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17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2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92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 err="1"/>
              <a:t>Nonblocking</a:t>
            </a:r>
            <a:r>
              <a:rPr lang="en-US" dirty="0"/>
              <a:t> Synchronization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78CB-0489-F84E-8AFA-3DDC48D889C4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489922" name="Rectangle 2"/>
          <p:cNvSpPr>
            <a:spLocks noChangeArrowheads="1"/>
          </p:cNvSpPr>
          <p:nvPr/>
        </p:nvSpPr>
        <p:spPr bwMode="auto">
          <a:xfrm>
            <a:off x="2003425" y="3575050"/>
            <a:ext cx="5083175" cy="2173288"/>
          </a:xfrm>
          <a:prstGeom prst="rect">
            <a:avLst/>
          </a:prstGeom>
          <a:solidFill>
            <a:srgbClr val="CFBDC8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489924" name="Rectangle 4"/>
          <p:cNvSpPr>
            <a:spLocks noChangeArrowheads="1"/>
          </p:cNvSpPr>
          <p:nvPr/>
        </p:nvSpPr>
        <p:spPr bwMode="auto">
          <a:xfrm>
            <a:off x="1428750" y="1038225"/>
            <a:ext cx="5199063" cy="19272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prstTxWarp prst="textNoShape">
              <a:avLst/>
            </a:prstTxWarp>
            <a:spAutoFit/>
          </a:bodyPr>
          <a:lstStyle/>
          <a:p>
            <a:pPr marL="174625" indent="-174625" defTabSz="627063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Compare&amp;Swap(m), R</a:t>
            </a:r>
            <a:r>
              <a:rPr lang="en-US" sz="2000" baseline="-25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t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, R</a:t>
            </a:r>
            <a:r>
              <a:rPr lang="en-US" sz="2000" baseline="-25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s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:</a:t>
            </a:r>
          </a:p>
          <a:p>
            <a:pPr marL="174625" indent="-174625" defTabSz="627063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	if (R</a:t>
            </a:r>
            <a:r>
              <a:rPr lang="en-US" sz="2000" baseline="-25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t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==M[m])</a:t>
            </a:r>
          </a:p>
          <a:p>
            <a:pPr marL="174625" indent="-174625" defTabSz="627063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	    then 	M[m]=R</a:t>
            </a:r>
            <a:r>
              <a:rPr lang="en-US" sz="2000" baseline="-25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s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;</a:t>
            </a:r>
            <a:endParaRPr lang="en-US" sz="2000" baseline="-25000">
              <a:solidFill>
                <a:srgbClr val="56127A"/>
              </a:solidFill>
              <a:latin typeface="Verdana" charset="0"/>
              <a:ea typeface="ＭＳ Ｐゴシック"/>
              <a:cs typeface="ＭＳ Ｐゴシック"/>
            </a:endParaRPr>
          </a:p>
          <a:p>
            <a:pPr marL="174625" indent="-174625" defTabSz="627063">
              <a:spcBef>
                <a:spcPct val="0"/>
              </a:spcBef>
            </a:pPr>
            <a:r>
              <a:rPr lang="en-US" sz="2000" baseline="-25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			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R</a:t>
            </a:r>
            <a:r>
              <a:rPr lang="en-US" sz="2000" baseline="-25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s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=R</a:t>
            </a:r>
            <a:r>
              <a:rPr lang="en-US" sz="2000" baseline="-25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t 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;</a:t>
            </a:r>
            <a:endParaRPr lang="en-US" sz="2000" baseline="-25000">
              <a:solidFill>
                <a:srgbClr val="56127A"/>
              </a:solidFill>
              <a:latin typeface="Verdana" charset="0"/>
              <a:ea typeface="ＭＳ Ｐゴシック"/>
              <a:cs typeface="ＭＳ Ｐゴシック"/>
            </a:endParaRPr>
          </a:p>
          <a:p>
            <a:pPr marL="174625" indent="-174625" defTabSz="627063">
              <a:spcBef>
                <a:spcPct val="0"/>
              </a:spcBef>
            </a:pPr>
            <a:r>
              <a:rPr lang="en-US" sz="2000" baseline="-25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			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status </a:t>
            </a:r>
            <a:r>
              <a:rPr lang="en-US" sz="2000">
                <a:solidFill>
                  <a:srgbClr val="56127A"/>
                </a:solidFill>
                <a:latin typeface="Symbol" charset="2"/>
                <a:ea typeface="ＭＳ Ｐゴシック"/>
                <a:cs typeface="ＭＳ Ｐゴシック"/>
              </a:rPr>
              <a:t>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success;</a:t>
            </a:r>
          </a:p>
          <a:p>
            <a:pPr marL="174625" indent="-174625" defTabSz="627063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	    else	status </a:t>
            </a:r>
            <a:r>
              <a:rPr lang="en-US" sz="2000">
                <a:solidFill>
                  <a:srgbClr val="56127A"/>
                </a:solidFill>
                <a:latin typeface="Symbol" charset="2"/>
                <a:ea typeface="ＭＳ Ｐゴシック"/>
                <a:cs typeface="ＭＳ Ｐゴシック"/>
              </a:rPr>
              <a:t>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fail;</a:t>
            </a:r>
          </a:p>
        </p:txBody>
      </p:sp>
      <p:sp>
        <p:nvSpPr>
          <p:cNvPr id="1489925" name="Rectangle 5"/>
          <p:cNvSpPr>
            <a:spLocks noChangeArrowheads="1"/>
          </p:cNvSpPr>
          <p:nvPr/>
        </p:nvSpPr>
        <p:spPr bwMode="auto">
          <a:xfrm>
            <a:off x="1174750" y="3540125"/>
            <a:ext cx="5838825" cy="2527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try:  	Load R</a:t>
            </a:r>
            <a:r>
              <a:rPr lang="en-US" sz="2000" baseline="-25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head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, (head)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spin:	Load R</a:t>
            </a:r>
            <a:r>
              <a:rPr lang="en-US" sz="2000" baseline="-25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tail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, (tail)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	if R</a:t>
            </a:r>
            <a:r>
              <a:rPr lang="en-US" sz="2000" baseline="-25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head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==R</a:t>
            </a:r>
            <a:r>
              <a:rPr lang="en-US" sz="2000" baseline="-25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tail 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goto spin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	Load R, (R</a:t>
            </a:r>
            <a:r>
              <a:rPr lang="en-US" sz="2000" baseline="-25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head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	R</a:t>
            </a:r>
            <a:r>
              <a:rPr lang="en-US" sz="2000" baseline="-25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newhead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 = R</a:t>
            </a:r>
            <a:r>
              <a:rPr lang="en-US" sz="2000" baseline="-25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head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+1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	Compare&amp;Swap(head), R</a:t>
            </a:r>
            <a:r>
              <a:rPr lang="en-US" sz="2000" baseline="-25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head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, R</a:t>
            </a:r>
            <a:r>
              <a:rPr lang="en-US" sz="2000" baseline="-25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newhead</a:t>
            </a:r>
            <a:endParaRPr lang="en-US" sz="2000">
              <a:solidFill>
                <a:srgbClr val="56127A"/>
              </a:solidFill>
              <a:latin typeface="Verdana" charset="0"/>
              <a:ea typeface="ＭＳ Ｐゴシック"/>
              <a:cs typeface="ＭＳ Ｐゴシック"/>
            </a:endParaRP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	if (status==fail) goto try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	process(R)</a:t>
            </a:r>
          </a:p>
        </p:txBody>
      </p:sp>
      <p:sp>
        <p:nvSpPr>
          <p:cNvPr id="1489926" name="Text Box 6"/>
          <p:cNvSpPr txBox="1">
            <a:spLocks noChangeArrowheads="1"/>
          </p:cNvSpPr>
          <p:nvPr/>
        </p:nvSpPr>
        <p:spPr bwMode="auto">
          <a:xfrm>
            <a:off x="6715125" y="1428750"/>
            <a:ext cx="21050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>
                <a:solidFill>
                  <a:srgbClr val="004B00"/>
                </a:solidFill>
                <a:latin typeface="Verdana" charset="0"/>
                <a:ea typeface="ＭＳ Ｐゴシック"/>
                <a:cs typeface="ＭＳ Ｐゴシック"/>
              </a:rPr>
              <a:t>status</a:t>
            </a:r>
            <a:r>
              <a:rPr lang="en-US" sz="2000" i="1">
                <a:solidFill>
                  <a:srgbClr val="004B00"/>
                </a:solidFill>
                <a:latin typeface="Verdana" charset="0"/>
                <a:ea typeface="ＭＳ Ｐゴシック"/>
                <a:cs typeface="ＭＳ Ｐゴシック"/>
              </a:rPr>
              <a:t> </a:t>
            </a:r>
            <a:r>
              <a:rPr lang="en-US" sz="2000">
                <a:solidFill>
                  <a:srgbClr val="004B00"/>
                </a:solidFill>
                <a:latin typeface="Verdana" charset="0"/>
                <a:ea typeface="ＭＳ Ｐゴシック"/>
                <a:cs typeface="ＭＳ Ｐゴシック"/>
              </a:rPr>
              <a:t>is an</a:t>
            </a:r>
            <a:r>
              <a:rPr lang="en-US" sz="2000" i="1">
                <a:solidFill>
                  <a:srgbClr val="004B00"/>
                </a:solidFill>
                <a:latin typeface="Verdana" charset="0"/>
                <a:ea typeface="ＭＳ Ｐゴシック"/>
                <a:cs typeface="ＭＳ Ｐゴシック"/>
              </a:rPr>
              <a:t> implicit argument </a:t>
            </a:r>
          </a:p>
        </p:txBody>
      </p:sp>
    </p:spTree>
    <p:extLst>
      <p:ext uri="{BB962C8B-B14F-4D97-AF65-F5344CB8AC3E}">
        <p14:creationId xmlns:p14="http://schemas.microsoft.com/office/powerpoint/2010/main" val="731022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8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9922" grpId="0" animBg="1"/>
      <p:bldP spid="148992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Compare-and-Swap Issues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and Swap is a complex instruction</a:t>
            </a:r>
          </a:p>
          <a:p>
            <a:pPr lvl="1"/>
            <a:r>
              <a:rPr lang="en-US" dirty="0"/>
              <a:t>Three source operands: address, </a:t>
            </a:r>
            <a:r>
              <a:rPr lang="en-US" dirty="0" err="1"/>
              <a:t>comparand</a:t>
            </a:r>
            <a:r>
              <a:rPr lang="en-US" dirty="0"/>
              <a:t>, new value</a:t>
            </a:r>
          </a:p>
          <a:p>
            <a:pPr lvl="1"/>
            <a:r>
              <a:rPr lang="en-US" dirty="0"/>
              <a:t>One return value: success/fail or old value</a:t>
            </a:r>
          </a:p>
          <a:p>
            <a:r>
              <a:rPr lang="en-US" dirty="0"/>
              <a:t>ABA problem</a:t>
            </a:r>
          </a:p>
          <a:p>
            <a:pPr lvl="1"/>
            <a:r>
              <a:rPr lang="en-US" dirty="0"/>
              <a:t>Load(A), Y=process(A), success=CAS(A,Y)</a:t>
            </a:r>
          </a:p>
          <a:p>
            <a:pPr lvl="1"/>
            <a:r>
              <a:rPr lang="en-US" dirty="0"/>
              <a:t>What if different task switched A to B then back to A before process() finished?</a:t>
            </a:r>
          </a:p>
          <a:p>
            <a:r>
              <a:rPr lang="en-US" dirty="0"/>
              <a:t>Solving ABA: </a:t>
            </a:r>
          </a:p>
          <a:p>
            <a:pPr lvl="1"/>
            <a:r>
              <a:rPr lang="en-US" dirty="0"/>
              <a:t>Add a counter, and make CAS access two words:</a:t>
            </a:r>
          </a:p>
          <a:p>
            <a:r>
              <a:rPr lang="en-US" dirty="0"/>
              <a:t>Double Compare and Swap (DCAS)</a:t>
            </a:r>
          </a:p>
          <a:p>
            <a:pPr lvl="1"/>
            <a:r>
              <a:rPr lang="en-US" dirty="0"/>
              <a:t>Five source operands: one address, two </a:t>
            </a:r>
            <a:r>
              <a:rPr lang="en-US" dirty="0" err="1"/>
              <a:t>comparands</a:t>
            </a:r>
            <a:r>
              <a:rPr lang="en-US" dirty="0"/>
              <a:t>, two values</a:t>
            </a:r>
          </a:p>
          <a:p>
            <a:pPr lvl="1"/>
            <a:r>
              <a:rPr lang="en-US" dirty="0"/>
              <a:t>Load(&lt;A1,A2&gt;), Z=process(A1), success=CAS(&lt;A1,A2&gt;,&lt;Y,A2+1&gt;)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19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7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Lecture 19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7683500" cy="5054600"/>
          </a:xfrm>
        </p:spPr>
        <p:txBody>
          <a:bodyPr/>
          <a:lstStyle/>
          <a:p>
            <a:r>
              <a:rPr lang="en-US" sz="2000" dirty="0"/>
              <a:t>Memory Consistency Model (MCM) describes what values are legal for a load to return</a:t>
            </a:r>
          </a:p>
          <a:p>
            <a:r>
              <a:rPr lang="en-US" sz="2000" dirty="0"/>
              <a:t>Sequential Consistency is most intuitive model, but almost never implemented in actual hardware</a:t>
            </a:r>
          </a:p>
          <a:p>
            <a:pPr lvl="1"/>
            <a:r>
              <a:rPr lang="en-US" sz="1800" dirty="0"/>
              <a:t>Single global memory order where all individual thread memory operations appear in local program order</a:t>
            </a:r>
          </a:p>
          <a:p>
            <a:r>
              <a:rPr lang="en-US" sz="2000" dirty="0"/>
              <a:t>Stronger versus Weaker MCMs</a:t>
            </a:r>
          </a:p>
          <a:p>
            <a:pPr lvl="1"/>
            <a:r>
              <a:rPr lang="en-US" sz="1600" dirty="0"/>
              <a:t>TSO is strongest common model, allows local hardware thread to see own stores before other hardware threads, but otherwise no visible reordering</a:t>
            </a:r>
          </a:p>
          <a:p>
            <a:pPr lvl="1"/>
            <a:r>
              <a:rPr lang="en-US" sz="1600" dirty="0"/>
              <a:t>Weak multi-copy atomic model allows more reordering provided when a store is made visible to other threads, all threads can “see” at same time</a:t>
            </a:r>
          </a:p>
          <a:p>
            <a:pPr lvl="1"/>
            <a:r>
              <a:rPr lang="en-US" sz="1600" dirty="0"/>
              <a:t>Very weak non-multi-copy atomic model allows stores from one thread to be observed in different orders by remote threads</a:t>
            </a:r>
          </a:p>
          <a:p>
            <a:r>
              <a:rPr lang="en-US" sz="2000" dirty="0"/>
              <a:t>Fences are used to enforce orderings within local thread, suffice for TSO and weak memory models</a:t>
            </a:r>
          </a:p>
          <a:p>
            <a:r>
              <a:rPr lang="en-US" sz="2000" dirty="0"/>
              <a:t>Heavyweight barriers are needed for non-multi-copy atomic, across multiple hardware threads</a:t>
            </a:r>
          </a:p>
          <a:p>
            <a:endParaRPr lang="en-US" sz="2000" dirty="0"/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343A-8D84-C940-A55B-E75DDCD6568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7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9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Load-reserve &amp; Store-conditional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1538-142C-8F4E-8C6E-04AE810ABB44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491971" name="Rectangle 3"/>
          <p:cNvSpPr>
            <a:spLocks noChangeArrowheads="1"/>
          </p:cNvSpPr>
          <p:nvPr/>
        </p:nvSpPr>
        <p:spPr bwMode="auto">
          <a:xfrm>
            <a:off x="420688" y="1100138"/>
            <a:ext cx="7408862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Special register(s) to hold reservation flag and address, 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and the outcome of store-conditional</a:t>
            </a:r>
          </a:p>
        </p:txBody>
      </p:sp>
      <p:grpSp>
        <p:nvGrpSpPr>
          <p:cNvPr id="1491972" name="Group 4"/>
          <p:cNvGrpSpPr>
            <a:grpSpLocks/>
          </p:cNvGrpSpPr>
          <p:nvPr/>
        </p:nvGrpSpPr>
        <p:grpSpPr bwMode="auto">
          <a:xfrm>
            <a:off x="1735138" y="4056063"/>
            <a:ext cx="4610100" cy="2289175"/>
            <a:chOff x="1093" y="2739"/>
            <a:chExt cx="2904" cy="1442"/>
          </a:xfrm>
        </p:grpSpPr>
        <p:sp>
          <p:nvSpPr>
            <p:cNvPr id="1491973" name="Rectangle 5"/>
            <p:cNvSpPr>
              <a:spLocks noChangeArrowheads="1"/>
            </p:cNvSpPr>
            <p:nvPr/>
          </p:nvSpPr>
          <p:spPr bwMode="auto">
            <a:xfrm>
              <a:off x="1555" y="2777"/>
              <a:ext cx="2414" cy="1215"/>
            </a:xfrm>
            <a:prstGeom prst="rect">
              <a:avLst/>
            </a:prstGeom>
            <a:solidFill>
              <a:srgbClr val="CFBDC8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91974" name="Rectangle 6"/>
            <p:cNvSpPr>
              <a:spLocks noChangeArrowheads="1"/>
            </p:cNvSpPr>
            <p:nvPr/>
          </p:nvSpPr>
          <p:spPr bwMode="auto">
            <a:xfrm>
              <a:off x="1093" y="2739"/>
              <a:ext cx="2904" cy="14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try:  	Load-reserve </a:t>
              </a:r>
              <a:r>
                <a:rPr lang="en-US" sz="18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R</a:t>
              </a:r>
              <a:r>
                <a:rPr lang="en-US" sz="1800" baseline="-250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head</a:t>
              </a: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, (head)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spin:	Load </a:t>
              </a:r>
              <a:r>
                <a:rPr lang="en-US" sz="18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R</a:t>
              </a:r>
              <a:r>
                <a:rPr lang="en-US" sz="1800" baseline="-250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tail</a:t>
              </a: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, (tail)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	if </a:t>
              </a:r>
              <a:r>
                <a:rPr lang="en-US" sz="18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R</a:t>
              </a:r>
              <a:r>
                <a:rPr lang="en-US" sz="1800" baseline="-250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head</a:t>
              </a: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==</a:t>
              </a:r>
              <a:r>
                <a:rPr lang="en-US" sz="18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R</a:t>
              </a:r>
              <a:r>
                <a:rPr lang="en-US" sz="1800" baseline="-250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tail</a:t>
              </a:r>
              <a:r>
                <a:rPr lang="en-US" sz="1800" baseline="-250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 </a:t>
              </a:r>
              <a:r>
                <a:rPr lang="en-US" sz="18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goto</a:t>
              </a: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 spin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	Load R, (</a:t>
              </a:r>
              <a:r>
                <a:rPr lang="en-US" sz="18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R</a:t>
              </a:r>
              <a:r>
                <a:rPr lang="en-US" sz="1800" baseline="-250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head</a:t>
              </a: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)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	</a:t>
              </a:r>
              <a:r>
                <a:rPr lang="en-US" sz="18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R</a:t>
              </a:r>
              <a:r>
                <a:rPr lang="en-US" sz="1800" baseline="-250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head</a:t>
              </a: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 = </a:t>
              </a:r>
              <a:r>
                <a:rPr lang="en-US" sz="18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R</a:t>
              </a:r>
              <a:r>
                <a:rPr lang="en-US" sz="1800" baseline="-250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head</a:t>
              </a: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 + 1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	Store-conditional (head), </a:t>
              </a:r>
              <a:r>
                <a:rPr lang="en-US" sz="18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R</a:t>
              </a:r>
              <a:r>
                <a:rPr lang="en-US" sz="1800" baseline="-250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head</a:t>
              </a:r>
              <a:endParaRPr lang="en-US" sz="1800" dirty="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endParaRP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	if (status==fail) </a:t>
              </a:r>
              <a:r>
                <a:rPr lang="en-US" sz="18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goto</a:t>
              </a: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 try</a:t>
              </a:r>
            </a:p>
            <a:p>
              <a:pPr>
                <a:spcBef>
                  <a:spcPct val="0"/>
                </a:spcBef>
              </a:pP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	</a:t>
              </a:r>
              <a:r>
                <a:rPr lang="en-US" sz="1800" dirty="0" err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process(R</a:t>
              </a:r>
              <a:r>
                <a:rPr lang="en-US" sz="1800" dirty="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)</a:t>
              </a:r>
            </a:p>
          </p:txBody>
        </p:sp>
      </p:grpSp>
      <p:sp>
        <p:nvSpPr>
          <p:cNvPr id="1491975" name="Text Box 7"/>
          <p:cNvSpPr txBox="1">
            <a:spLocks noChangeArrowheads="1"/>
          </p:cNvSpPr>
          <p:nvPr/>
        </p:nvSpPr>
        <p:spPr bwMode="auto">
          <a:xfrm>
            <a:off x="542925" y="1857375"/>
            <a:ext cx="3463925" cy="9255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Load-reserve R, (m):</a:t>
            </a:r>
          </a:p>
          <a:p>
            <a:pPr lvl="1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&lt;flag, adr&gt; </a:t>
            </a:r>
            <a:r>
              <a:rPr lang="en-US" sz="1800">
                <a:solidFill>
                  <a:srgbClr val="56127A"/>
                </a:solidFill>
                <a:latin typeface="Symbol" charset="2"/>
                <a:ea typeface="ＭＳ Ｐゴシック"/>
                <a:cs typeface="ＭＳ Ｐゴシック"/>
              </a:rPr>
              <a:t></a:t>
            </a: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 &lt;1, m&gt;; </a:t>
            </a:r>
          </a:p>
          <a:p>
            <a:pPr lvl="1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R </a:t>
            </a:r>
            <a:r>
              <a:rPr lang="en-US" sz="1800">
                <a:solidFill>
                  <a:srgbClr val="56127A"/>
                </a:solidFill>
                <a:latin typeface="Symbol" charset="2"/>
                <a:ea typeface="ＭＳ Ｐゴシック"/>
                <a:cs typeface="ＭＳ Ｐゴシック"/>
              </a:rPr>
              <a:t></a:t>
            </a: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 M[m];</a:t>
            </a:r>
            <a:endParaRPr lang="en-US" sz="1800" i="1">
              <a:solidFill>
                <a:srgbClr val="56127A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  <p:sp>
        <p:nvSpPr>
          <p:cNvPr id="1491976" name="Text Box 8"/>
          <p:cNvSpPr txBox="1">
            <a:spLocks noChangeArrowheads="1"/>
          </p:cNvSpPr>
          <p:nvPr/>
        </p:nvSpPr>
        <p:spPr bwMode="auto">
          <a:xfrm>
            <a:off x="4932363" y="1857375"/>
            <a:ext cx="3732212" cy="20240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Store-conditional (m), R:</a:t>
            </a:r>
          </a:p>
          <a:p>
            <a:pPr lvl="1">
              <a:spcBef>
                <a:spcPct val="0"/>
              </a:spcBef>
            </a:pPr>
            <a:r>
              <a:rPr lang="en-US" sz="1800" i="1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if</a:t>
            </a: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 &lt;flag, adr&gt; == &lt;1, m&gt; </a:t>
            </a:r>
          </a:p>
          <a:p>
            <a:pPr lvl="1">
              <a:spcBef>
                <a:spcPct val="0"/>
              </a:spcBef>
            </a:pPr>
            <a:r>
              <a:rPr lang="en-US" sz="1800" i="1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then  </a:t>
            </a: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cancel other procs’ </a:t>
            </a:r>
          </a:p>
          <a:p>
            <a:pPr lvl="1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	   reservation on m;</a:t>
            </a:r>
          </a:p>
          <a:p>
            <a:pPr lvl="2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   M[m] </a:t>
            </a:r>
            <a:r>
              <a:rPr lang="en-US" sz="1800">
                <a:solidFill>
                  <a:srgbClr val="56127A"/>
                </a:solidFill>
                <a:latin typeface="Symbol" charset="2"/>
                <a:ea typeface="ＭＳ Ｐゴシック"/>
                <a:cs typeface="ＭＳ Ｐゴシック"/>
              </a:rPr>
              <a:t></a:t>
            </a: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R;  </a:t>
            </a:r>
          </a:p>
          <a:p>
            <a:pPr lvl="2">
              <a:spcBef>
                <a:spcPct val="0"/>
              </a:spcBef>
            </a:pP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   status </a:t>
            </a:r>
            <a:r>
              <a:rPr lang="en-US" sz="1800">
                <a:solidFill>
                  <a:srgbClr val="56127A"/>
                </a:solidFill>
                <a:latin typeface="Symbol" charset="2"/>
                <a:ea typeface="ＭＳ Ｐゴシック"/>
                <a:cs typeface="ＭＳ Ｐゴシック"/>
              </a:rPr>
              <a:t></a:t>
            </a: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succeed;</a:t>
            </a:r>
          </a:p>
          <a:p>
            <a:pPr lvl="1">
              <a:spcBef>
                <a:spcPct val="0"/>
              </a:spcBef>
            </a:pPr>
            <a:r>
              <a:rPr lang="en-US" sz="1800" i="1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else</a:t>
            </a: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  status </a:t>
            </a:r>
            <a:r>
              <a:rPr lang="en-US" sz="1800">
                <a:solidFill>
                  <a:srgbClr val="56127A"/>
                </a:solidFill>
                <a:latin typeface="Symbol" charset="2"/>
                <a:ea typeface="ＭＳ Ｐゴシック"/>
                <a:cs typeface="ＭＳ Ｐゴシック"/>
              </a:rPr>
              <a:t></a:t>
            </a:r>
            <a:r>
              <a:rPr lang="en-US" sz="18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fail;</a:t>
            </a:r>
            <a:endParaRPr lang="en-US" sz="1800" i="1">
              <a:solidFill>
                <a:srgbClr val="56127A"/>
              </a:solidFill>
              <a:latin typeface="Verdana" charset="0"/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682710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Load-Reserved/Store-Conditional using MESI Caches</a:t>
            </a:r>
          </a:p>
        </p:txBody>
      </p:sp>
      <p:sp>
        <p:nvSpPr>
          <p:cNvPr id="3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79240-9C24-5A4F-93B6-429AE758A1C3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77987" name="Rectangle 3"/>
          <p:cNvSpPr>
            <a:spLocks noChangeArrowheads="1"/>
          </p:cNvSpPr>
          <p:nvPr/>
        </p:nvSpPr>
        <p:spPr bwMode="auto">
          <a:xfrm>
            <a:off x="1143000" y="1905000"/>
            <a:ext cx="901700" cy="6858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CPU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1</a:t>
            </a:r>
          </a:p>
        </p:txBody>
      </p:sp>
      <p:sp>
        <p:nvSpPr>
          <p:cNvPr id="1577988" name="Rectangle 4"/>
          <p:cNvSpPr>
            <a:spLocks noChangeArrowheads="1"/>
          </p:cNvSpPr>
          <p:nvPr/>
        </p:nvSpPr>
        <p:spPr bwMode="auto">
          <a:xfrm>
            <a:off x="1143000" y="5410200"/>
            <a:ext cx="7162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285750" indent="-285750" eaLnBrk="1" hangingPunct="1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sz="24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78002" name="Line 18"/>
          <p:cNvSpPr>
            <a:spLocks noChangeShapeType="1"/>
          </p:cNvSpPr>
          <p:nvPr/>
        </p:nvSpPr>
        <p:spPr bwMode="auto">
          <a:xfrm flipV="1">
            <a:off x="2057400" y="2286000"/>
            <a:ext cx="609600" cy="1"/>
          </a:xfrm>
          <a:prstGeom prst="line">
            <a:avLst/>
          </a:prstGeom>
          <a:noFill/>
          <a:ln w="38100" cmpd="sng">
            <a:solidFill>
              <a:srgbClr val="0000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78005" name="Line 21"/>
          <p:cNvSpPr>
            <a:spLocks noChangeShapeType="1"/>
          </p:cNvSpPr>
          <p:nvPr/>
        </p:nvSpPr>
        <p:spPr bwMode="auto">
          <a:xfrm>
            <a:off x="4419600" y="1462086"/>
            <a:ext cx="0" cy="3795713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78006" name="Line 22"/>
          <p:cNvSpPr>
            <a:spLocks noChangeShapeType="1"/>
          </p:cNvSpPr>
          <p:nvPr/>
        </p:nvSpPr>
        <p:spPr bwMode="auto">
          <a:xfrm>
            <a:off x="3733800" y="2286000"/>
            <a:ext cx="6858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78009" name="Line 25"/>
          <p:cNvSpPr>
            <a:spLocks noChangeShapeType="1"/>
          </p:cNvSpPr>
          <p:nvPr/>
        </p:nvSpPr>
        <p:spPr bwMode="auto">
          <a:xfrm flipV="1">
            <a:off x="4419600" y="3124200"/>
            <a:ext cx="9906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78010" name="Line 26"/>
          <p:cNvSpPr>
            <a:spLocks noChangeShapeType="1"/>
          </p:cNvSpPr>
          <p:nvPr/>
        </p:nvSpPr>
        <p:spPr bwMode="auto">
          <a:xfrm>
            <a:off x="4419600" y="1995487"/>
            <a:ext cx="8382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1578011" name="Rectangle 27"/>
          <p:cNvSpPr>
            <a:spLocks noChangeArrowheads="1"/>
          </p:cNvSpPr>
          <p:nvPr/>
        </p:nvSpPr>
        <p:spPr bwMode="auto">
          <a:xfrm>
            <a:off x="3876675" y="914400"/>
            <a:ext cx="1083630" cy="595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Memory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sz="200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   Bus</a:t>
            </a:r>
          </a:p>
        </p:txBody>
      </p:sp>
      <p:sp>
        <p:nvSpPr>
          <p:cNvPr id="2" name="Rectangle 1"/>
          <p:cNvSpPr/>
          <p:nvPr/>
        </p:nvSpPr>
        <p:spPr>
          <a:xfrm>
            <a:off x="5257800" y="1524000"/>
            <a:ext cx="1371600" cy="9906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Main Memory (DRAM)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10200" y="2819400"/>
            <a:ext cx="838200" cy="6096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DMA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2667000" y="1905000"/>
            <a:ext cx="1066800" cy="6858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bIns="0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Snoopy Cache</a:t>
            </a:r>
            <a:endParaRPr lang="en-US" sz="2000" baseline="-25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3" name="Rectangle 3"/>
          <p:cNvSpPr>
            <a:spLocks noChangeArrowheads="1"/>
          </p:cNvSpPr>
          <p:nvPr/>
        </p:nvSpPr>
        <p:spPr bwMode="auto">
          <a:xfrm>
            <a:off x="1143000" y="2819400"/>
            <a:ext cx="901700" cy="6858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CPU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2</a:t>
            </a:r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V="1">
            <a:off x="2057400" y="3200400"/>
            <a:ext cx="609600" cy="1"/>
          </a:xfrm>
          <a:prstGeom prst="line">
            <a:avLst/>
          </a:prstGeom>
          <a:noFill/>
          <a:ln w="38100" cmpd="sng">
            <a:solidFill>
              <a:srgbClr val="0000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>
            <a:off x="3733800" y="3200400"/>
            <a:ext cx="6858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6" name="Rectangle 3"/>
          <p:cNvSpPr>
            <a:spLocks noChangeArrowheads="1"/>
          </p:cNvSpPr>
          <p:nvPr/>
        </p:nvSpPr>
        <p:spPr bwMode="auto">
          <a:xfrm>
            <a:off x="2667000" y="2819400"/>
            <a:ext cx="1066800" cy="6858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bIns="0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Snoopy Cache</a:t>
            </a:r>
            <a:endParaRPr lang="en-US" sz="2000" baseline="-25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1143000" y="3733800"/>
            <a:ext cx="901700" cy="6858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4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CPU</a:t>
            </a:r>
            <a:r>
              <a:rPr lang="en-US" sz="2400" baseline="-25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3</a:t>
            </a:r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 flipV="1">
            <a:off x="2057400" y="4114800"/>
            <a:ext cx="609600" cy="1"/>
          </a:xfrm>
          <a:prstGeom prst="line">
            <a:avLst/>
          </a:prstGeom>
          <a:noFill/>
          <a:ln w="38100" cmpd="sng">
            <a:solidFill>
              <a:srgbClr val="000000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9" name="Line 22"/>
          <p:cNvSpPr>
            <a:spLocks noChangeShapeType="1"/>
          </p:cNvSpPr>
          <p:nvPr/>
        </p:nvSpPr>
        <p:spPr bwMode="auto">
          <a:xfrm>
            <a:off x="3733800" y="4114800"/>
            <a:ext cx="6858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2667000" y="3733800"/>
            <a:ext cx="1066800" cy="6858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bIns="0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Snoopy Cache</a:t>
            </a:r>
            <a:endParaRPr lang="en-US" sz="2000" baseline="-25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" name="Magnetic Disk 2"/>
          <p:cNvSpPr/>
          <p:nvPr/>
        </p:nvSpPr>
        <p:spPr>
          <a:xfrm>
            <a:off x="6781800" y="2514600"/>
            <a:ext cx="762000" cy="1066800"/>
          </a:xfrm>
          <a:prstGeom prst="flowChartMagneticDisk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Disk</a:t>
            </a:r>
          </a:p>
        </p:txBody>
      </p:sp>
      <p:sp>
        <p:nvSpPr>
          <p:cNvPr id="52" name="Line 25"/>
          <p:cNvSpPr>
            <a:spLocks noChangeShapeType="1"/>
          </p:cNvSpPr>
          <p:nvPr/>
        </p:nvSpPr>
        <p:spPr bwMode="auto">
          <a:xfrm flipV="1">
            <a:off x="6248400" y="3124200"/>
            <a:ext cx="5334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 flipV="1">
            <a:off x="4419600" y="4343400"/>
            <a:ext cx="9906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410200" y="4038600"/>
            <a:ext cx="838200" cy="6096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DMA</a:t>
            </a:r>
          </a:p>
        </p:txBody>
      </p:sp>
      <p:sp>
        <p:nvSpPr>
          <p:cNvPr id="56" name="Line 25"/>
          <p:cNvSpPr>
            <a:spLocks noChangeShapeType="1"/>
          </p:cNvSpPr>
          <p:nvPr/>
        </p:nvSpPr>
        <p:spPr bwMode="auto">
          <a:xfrm flipV="1">
            <a:off x="6248400" y="4343400"/>
            <a:ext cx="6858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0" y="3962400"/>
            <a:ext cx="1066800" cy="6858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Network</a:t>
            </a:r>
          </a:p>
        </p:txBody>
      </p:sp>
      <p:sp>
        <p:nvSpPr>
          <p:cNvPr id="5" name="Freeform 4"/>
          <p:cNvSpPr/>
          <p:nvPr/>
        </p:nvSpPr>
        <p:spPr>
          <a:xfrm>
            <a:off x="7922217" y="4304829"/>
            <a:ext cx="597190" cy="631844"/>
          </a:xfrm>
          <a:custGeom>
            <a:avLst/>
            <a:gdLst>
              <a:gd name="connsiteX0" fmla="*/ 0 w 597190"/>
              <a:gd name="connsiteY0" fmla="*/ 18980 h 631844"/>
              <a:gd name="connsiteX1" fmla="*/ 385528 w 597190"/>
              <a:gd name="connsiteY1" fmla="*/ 26539 h 631844"/>
              <a:gd name="connsiteX2" fmla="*/ 423325 w 597190"/>
              <a:gd name="connsiteY2" fmla="*/ 41658 h 631844"/>
              <a:gd name="connsiteX3" fmla="*/ 483800 w 597190"/>
              <a:gd name="connsiteY3" fmla="*/ 102130 h 631844"/>
              <a:gd name="connsiteX4" fmla="*/ 521597 w 597190"/>
              <a:gd name="connsiteY4" fmla="*/ 170162 h 631844"/>
              <a:gd name="connsiteX5" fmla="*/ 529156 w 597190"/>
              <a:gd name="connsiteY5" fmla="*/ 200399 h 631844"/>
              <a:gd name="connsiteX6" fmla="*/ 536715 w 597190"/>
              <a:gd name="connsiteY6" fmla="*/ 223076 h 631844"/>
              <a:gd name="connsiteX7" fmla="*/ 514037 w 597190"/>
              <a:gd name="connsiteY7" fmla="*/ 344022 h 631844"/>
              <a:gd name="connsiteX8" fmla="*/ 498918 w 597190"/>
              <a:gd name="connsiteY8" fmla="*/ 374258 h 631844"/>
              <a:gd name="connsiteX9" fmla="*/ 476240 w 597190"/>
              <a:gd name="connsiteY9" fmla="*/ 434731 h 631844"/>
              <a:gd name="connsiteX10" fmla="*/ 468681 w 597190"/>
              <a:gd name="connsiteY10" fmla="*/ 480086 h 631844"/>
              <a:gd name="connsiteX11" fmla="*/ 453562 w 597190"/>
              <a:gd name="connsiteY11" fmla="*/ 540559 h 631844"/>
              <a:gd name="connsiteX12" fmla="*/ 468681 w 597190"/>
              <a:gd name="connsiteY12" fmla="*/ 570795 h 631844"/>
              <a:gd name="connsiteX13" fmla="*/ 506478 w 597190"/>
              <a:gd name="connsiteY13" fmla="*/ 585913 h 631844"/>
              <a:gd name="connsiteX14" fmla="*/ 559393 w 597190"/>
              <a:gd name="connsiteY14" fmla="*/ 608591 h 631844"/>
              <a:gd name="connsiteX15" fmla="*/ 597190 w 597190"/>
              <a:gd name="connsiteY15" fmla="*/ 631268 h 631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97190" h="631844">
                <a:moveTo>
                  <a:pt x="0" y="18980"/>
                </a:moveTo>
                <a:cubicBezTo>
                  <a:pt x="270587" y="12967"/>
                  <a:pt x="244589" y="-24711"/>
                  <a:pt x="385528" y="26539"/>
                </a:cubicBezTo>
                <a:cubicBezTo>
                  <a:pt x="398281" y="31176"/>
                  <a:pt x="410726" y="36618"/>
                  <a:pt x="423325" y="41658"/>
                </a:cubicBezTo>
                <a:cubicBezTo>
                  <a:pt x="443483" y="61815"/>
                  <a:pt x="471051" y="76632"/>
                  <a:pt x="483800" y="102130"/>
                </a:cubicBezTo>
                <a:cubicBezTo>
                  <a:pt x="505488" y="145508"/>
                  <a:pt x="493120" y="122704"/>
                  <a:pt x="521597" y="170162"/>
                </a:cubicBezTo>
                <a:cubicBezTo>
                  <a:pt x="524117" y="180241"/>
                  <a:pt x="526302" y="190410"/>
                  <a:pt x="529156" y="200399"/>
                </a:cubicBezTo>
                <a:cubicBezTo>
                  <a:pt x="531345" y="208060"/>
                  <a:pt x="537549" y="215152"/>
                  <a:pt x="536715" y="223076"/>
                </a:cubicBezTo>
                <a:cubicBezTo>
                  <a:pt x="532421" y="263869"/>
                  <a:pt x="523986" y="304229"/>
                  <a:pt x="514037" y="344022"/>
                </a:cubicBezTo>
                <a:cubicBezTo>
                  <a:pt x="511304" y="354954"/>
                  <a:pt x="503252" y="363856"/>
                  <a:pt x="498918" y="374258"/>
                </a:cubicBezTo>
                <a:cubicBezTo>
                  <a:pt x="490638" y="394130"/>
                  <a:pt x="483799" y="414573"/>
                  <a:pt x="476240" y="434731"/>
                </a:cubicBezTo>
                <a:cubicBezTo>
                  <a:pt x="473720" y="449849"/>
                  <a:pt x="471893" y="465099"/>
                  <a:pt x="468681" y="480086"/>
                </a:cubicBezTo>
                <a:cubicBezTo>
                  <a:pt x="464327" y="500403"/>
                  <a:pt x="453562" y="540559"/>
                  <a:pt x="453562" y="540559"/>
                </a:cubicBezTo>
                <a:cubicBezTo>
                  <a:pt x="458602" y="550638"/>
                  <a:pt x="460125" y="563462"/>
                  <a:pt x="468681" y="570795"/>
                </a:cubicBezTo>
                <a:cubicBezTo>
                  <a:pt x="478984" y="579626"/>
                  <a:pt x="493772" y="581149"/>
                  <a:pt x="506478" y="585913"/>
                </a:cubicBezTo>
                <a:cubicBezTo>
                  <a:pt x="550965" y="602595"/>
                  <a:pt x="506305" y="582046"/>
                  <a:pt x="559393" y="608591"/>
                </a:cubicBezTo>
                <a:cubicBezTo>
                  <a:pt x="578705" y="637558"/>
                  <a:pt x="565427" y="631268"/>
                  <a:pt x="597190" y="631268"/>
                </a:cubicBezTo>
              </a:path>
            </a:pathLst>
          </a:custGeom>
          <a:ln w="28575" cmpd="sng">
            <a:solidFill>
              <a:schemeClr val="tx1"/>
            </a:solidFill>
          </a:ln>
        </p:spPr>
        <p:txBody>
          <a:bodyPr rtlCol="0" anchor="ctr"/>
          <a:lstStyle/>
          <a:p>
            <a:pPr algn="ctr"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Arial" pitchFamily="-110" charset="0"/>
              <a:ea typeface="ＭＳ Ｐゴシック"/>
              <a:cs typeface="ＭＳ Ｐゴシック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2286000" y="4648200"/>
            <a:ext cx="1447800" cy="457200"/>
          </a:xfrm>
          <a:prstGeom prst="rect">
            <a:avLst/>
          </a:prstGeom>
          <a:solidFill>
            <a:schemeClr val="bg1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bIns="0" anchor="ctr">
            <a:prstTxWarp prst="textNoShape">
              <a:avLst/>
            </a:prstTxWarp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Bus Control</a:t>
            </a:r>
            <a:endParaRPr lang="en-US" sz="2000" baseline="-25000" dirty="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3733800" y="4876800"/>
            <a:ext cx="685800" cy="0"/>
          </a:xfrm>
          <a:prstGeom prst="line">
            <a:avLst/>
          </a:prstGeom>
          <a:noFill/>
          <a:ln w="38100" cmpd="sng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2400">
              <a:solidFill>
                <a:prstClr val="black"/>
              </a:solidFill>
              <a:latin typeface="Calibri"/>
              <a:ea typeface="ＭＳ Ｐゴシック"/>
              <a:cs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410200"/>
            <a:ext cx="8305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Load-Reserved ensures line in cache in Exclusive/Modified state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/>
                <a:cs typeface="Calibri"/>
              </a:rPr>
              <a:t>Store-Conditional succeeds if line still in Exclusive/Modified state</a:t>
            </a:r>
          </a:p>
          <a:p>
            <a:r>
              <a:rPr lang="en-US" sz="2000" i="1" dirty="0">
                <a:solidFill>
                  <a:srgbClr val="000000"/>
                </a:solidFill>
                <a:latin typeface="Calibri"/>
                <a:cs typeface="Calibri"/>
              </a:rPr>
              <a:t>(In practice, this implementation only works for smaller systems)</a:t>
            </a:r>
          </a:p>
        </p:txBody>
      </p:sp>
    </p:spTree>
    <p:extLst>
      <p:ext uri="{BB962C8B-B14F-4D97-AF65-F5344CB8AC3E}">
        <p14:creationId xmlns:p14="http://schemas.microsoft.com/office/powerpoint/2010/main" val="1074355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52400"/>
            <a:ext cx="7391400" cy="736600"/>
          </a:xfrm>
        </p:spPr>
        <p:txBody>
          <a:bodyPr/>
          <a:lstStyle/>
          <a:p>
            <a:r>
              <a:rPr lang="en-US" dirty="0"/>
              <a:t>LR/SC Issues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LR/SC does not suffer from ABA problem, as any access to addresses will clear reservation regardless of value</a:t>
            </a:r>
          </a:p>
          <a:p>
            <a:pPr lvl="1"/>
            <a:r>
              <a:rPr lang="en-US" dirty="0"/>
              <a:t>CAS only checks stored values not intervening accesses</a:t>
            </a:r>
          </a:p>
          <a:p>
            <a:r>
              <a:rPr lang="en-US" dirty="0"/>
              <a:t>LR/SC non-blocking synchronization can </a:t>
            </a:r>
            <a:r>
              <a:rPr lang="en-US" dirty="0" err="1"/>
              <a:t>livelock</a:t>
            </a:r>
            <a:r>
              <a:rPr lang="en-US" dirty="0"/>
              <a:t> between two competing processors</a:t>
            </a:r>
          </a:p>
          <a:p>
            <a:pPr lvl="1"/>
            <a:r>
              <a:rPr lang="en-US" dirty="0"/>
              <a:t>CAS guaranteed to make forward progress, as CAS only fails if some other thread succeeds</a:t>
            </a:r>
          </a:p>
          <a:p>
            <a:r>
              <a:rPr lang="en-US" dirty="0"/>
              <a:t>RISC-V LR/SC makes guarantee of forward progress provided code inside LR/SC pair obeys certain rules</a:t>
            </a:r>
          </a:p>
          <a:p>
            <a:pPr lvl="1"/>
            <a:r>
              <a:rPr lang="en-US" dirty="0"/>
              <a:t>Can implement CAS inside RISC-V LR/SC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C2A54D-D38A-6449-A27D-1BD4A1440DD2}" type="slidenum">
              <a:rPr lang="en-US" smtClean="0"/>
              <a:pPr>
                <a:defRPr/>
              </a:pPr>
              <a:t>22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110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Atomic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Non-blocking “Fetch-and-op” with guaranteed forward progress for simple operations, returns original memory value in register</a:t>
            </a:r>
          </a:p>
          <a:p>
            <a:r>
              <a:rPr lang="en-US" dirty="0"/>
              <a:t>AMOSWAP	M[a] = d</a:t>
            </a:r>
          </a:p>
          <a:p>
            <a:r>
              <a:rPr lang="en-US" dirty="0"/>
              <a:t>AMOADD  	M[a] += d</a:t>
            </a:r>
          </a:p>
          <a:p>
            <a:r>
              <a:rPr lang="en-US" dirty="0"/>
              <a:t>AMOAND 	M[a] &amp;= d</a:t>
            </a:r>
          </a:p>
          <a:p>
            <a:r>
              <a:rPr lang="en-US" dirty="0"/>
              <a:t>AMOOR	M[a] |= d</a:t>
            </a:r>
          </a:p>
          <a:p>
            <a:r>
              <a:rPr lang="en-US" dirty="0"/>
              <a:t>AMOXOR	M[a] ^= d</a:t>
            </a:r>
          </a:p>
          <a:p>
            <a:r>
              <a:rPr lang="en-US" dirty="0"/>
              <a:t>AMOMAX	M[a] = max(M[a],d)   </a:t>
            </a:r>
            <a:r>
              <a:rPr lang="en-US" sz="2000" i="1" dirty="0"/>
              <a:t># also, unsigned AMOMAXU</a:t>
            </a:r>
          </a:p>
          <a:p>
            <a:r>
              <a:rPr lang="en-US" dirty="0"/>
              <a:t>AMOMIN	M[a] = min(M[a],d)</a:t>
            </a:r>
            <a:r>
              <a:rPr lang="en-US" i="1" dirty="0"/>
              <a:t>   </a:t>
            </a:r>
            <a:r>
              <a:rPr lang="en-US" sz="2000" i="1" dirty="0"/>
              <a:t># also, unsigned AMOMINU</a:t>
            </a:r>
            <a:endParaRPr lang="en-US" i="1" dirty="0"/>
          </a:p>
          <a:p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420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Transactional Memory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from Knight [‘80s], and </a:t>
            </a:r>
            <a:r>
              <a:rPr lang="en-US" dirty="0" err="1"/>
              <a:t>Herlihy</a:t>
            </a:r>
            <a:r>
              <a:rPr lang="en-US" dirty="0"/>
              <a:t> and Moss [</a:t>
            </a:r>
            <a:r>
              <a:rPr lang="mr-IN" dirty="0"/>
              <a:t>’</a:t>
            </a:r>
            <a:r>
              <a:rPr lang="en-US" dirty="0"/>
              <a:t>93]</a:t>
            </a:r>
          </a:p>
          <a:p>
            <a:pPr marL="914400" lvl="2" indent="0">
              <a:buNone/>
            </a:pPr>
            <a:r>
              <a:rPr lang="en-US" dirty="0"/>
              <a:t>XBEGIN</a:t>
            </a:r>
          </a:p>
          <a:p>
            <a:pPr marL="914400" lvl="2" indent="0">
              <a:buNone/>
            </a:pPr>
            <a:r>
              <a:rPr lang="en-US" dirty="0"/>
              <a:t>MEM-OP1</a:t>
            </a:r>
          </a:p>
          <a:p>
            <a:pPr marL="914400" lvl="2" indent="0">
              <a:buNone/>
            </a:pPr>
            <a:r>
              <a:rPr lang="en-US" dirty="0"/>
              <a:t>MEM-OP2</a:t>
            </a:r>
          </a:p>
          <a:p>
            <a:pPr marL="914400" lvl="2" indent="0">
              <a:buNone/>
            </a:pPr>
            <a:r>
              <a:rPr lang="en-US" dirty="0"/>
              <a:t>MEM-OP3</a:t>
            </a:r>
          </a:p>
          <a:p>
            <a:pPr marL="914400" lvl="2" indent="0">
              <a:buNone/>
            </a:pPr>
            <a:r>
              <a:rPr lang="en-US" dirty="0"/>
              <a:t>XEND</a:t>
            </a:r>
          </a:p>
          <a:p>
            <a:r>
              <a:rPr lang="en-US" dirty="0"/>
              <a:t>Operations between XBEGIN instruction and XEND instruction either all succeed or are all squashed</a:t>
            </a:r>
          </a:p>
          <a:p>
            <a:r>
              <a:rPr lang="en-US" dirty="0"/>
              <a:t>Access by another thread to same addresses, cause transaction to be squashed</a:t>
            </a:r>
          </a:p>
          <a:p>
            <a:r>
              <a:rPr lang="en-US" dirty="0"/>
              <a:t>More flexible than CAS or LR/SC</a:t>
            </a:r>
          </a:p>
          <a:p>
            <a:r>
              <a:rPr lang="en-US" dirty="0"/>
              <a:t>Commercially deployed on IBM POWER8 and Intel TSX extension, ARM announced TME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9C21-81C6-1849-AF7F-456E69B3BB3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42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course is partly inspired by previous MIT 6.823 and Berkeley CS252 computer architecture courses created by my collaborators and colleagues:</a:t>
            </a:r>
          </a:p>
          <a:p>
            <a:pPr lvl="1"/>
            <a:r>
              <a:rPr lang="en-US" dirty="0" err="1"/>
              <a:t>Arvind</a:t>
            </a:r>
            <a:r>
              <a:rPr lang="en-US" dirty="0"/>
              <a:t> (MIT)</a:t>
            </a:r>
          </a:p>
          <a:p>
            <a:pPr lvl="1"/>
            <a:r>
              <a:rPr lang="en-US" dirty="0"/>
              <a:t>Joel </a:t>
            </a:r>
            <a:r>
              <a:rPr lang="en-US" dirty="0" err="1"/>
              <a:t>Emer</a:t>
            </a:r>
            <a:r>
              <a:rPr lang="en-US" dirty="0"/>
              <a:t> (Intel/MIT)</a:t>
            </a:r>
          </a:p>
          <a:p>
            <a:pPr lvl="1"/>
            <a:r>
              <a:rPr lang="en-US" dirty="0"/>
              <a:t>James Hoe (CMU)</a:t>
            </a:r>
          </a:p>
          <a:p>
            <a:pPr lvl="1"/>
            <a:r>
              <a:rPr lang="en-US" dirty="0"/>
              <a:t>John </a:t>
            </a:r>
            <a:r>
              <a:rPr lang="en-US" dirty="0" err="1"/>
              <a:t>Kubiatowicz</a:t>
            </a:r>
            <a:r>
              <a:rPr lang="en-US" dirty="0"/>
              <a:t> (UCB)</a:t>
            </a:r>
          </a:p>
          <a:p>
            <a:pPr lvl="1"/>
            <a:r>
              <a:rPr lang="en-US" dirty="0"/>
              <a:t>David Patterson (UCB)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58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4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Synchronization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98500" y="1066800"/>
            <a:ext cx="5626100" cy="5054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need for synchronization arises whenever there are concurrent processes in a system </a:t>
            </a:r>
            <a:r>
              <a:rPr lang="en-US" sz="2400" i="1" dirty="0"/>
              <a:t>(</a:t>
            </a:r>
            <a:r>
              <a:rPr lang="en-US" sz="2400" i="1" dirty="0">
                <a:solidFill>
                  <a:srgbClr val="FF0000"/>
                </a:solidFill>
              </a:rPr>
              <a:t>even in a uniprocessor system</a:t>
            </a:r>
            <a:r>
              <a:rPr lang="en-US" sz="2400" i="1" dirty="0"/>
              <a:t>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Two classes of synchronization:</a:t>
            </a:r>
          </a:p>
          <a:p>
            <a:r>
              <a:rPr lang="en-US" sz="2400" i="1" dirty="0"/>
              <a:t>Producer-Consumer: </a:t>
            </a:r>
            <a:r>
              <a:rPr lang="en-US" sz="2400" dirty="0"/>
              <a:t>A consumer process must wait until the producer process has produced data</a:t>
            </a:r>
          </a:p>
          <a:p>
            <a:endParaRPr lang="en-US" sz="2400" i="1" dirty="0"/>
          </a:p>
          <a:p>
            <a:r>
              <a:rPr lang="en-US" sz="2400" i="1" dirty="0"/>
              <a:t>Mutual Exclusion: </a:t>
            </a:r>
            <a:r>
              <a:rPr lang="en-US" sz="2400" dirty="0"/>
              <a:t>Ensure that only one process uses a resource at a given time</a:t>
            </a:r>
          </a:p>
          <a:p>
            <a:endParaRPr lang="en-US" sz="2400" dirty="0"/>
          </a:p>
        </p:txBody>
      </p:sp>
      <p:sp>
        <p:nvSpPr>
          <p:cNvPr id="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61AD3-6230-A146-80BB-7E7600B41175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srgbClr val="FBBA03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6324600" y="1600200"/>
            <a:ext cx="2417274" cy="2351088"/>
            <a:chOff x="6400800" y="1676400"/>
            <a:chExt cx="2417274" cy="2351088"/>
          </a:xfrm>
        </p:grpSpPr>
        <p:sp>
          <p:nvSpPr>
            <p:cNvPr id="1469445" name="Rectangle 5"/>
            <p:cNvSpPr>
              <a:spLocks noChangeArrowheads="1"/>
            </p:cNvSpPr>
            <p:nvPr/>
          </p:nvSpPr>
          <p:spPr bwMode="auto">
            <a:xfrm>
              <a:off x="6400800" y="2133600"/>
              <a:ext cx="1328039" cy="4591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producer</a:t>
              </a:r>
            </a:p>
          </p:txBody>
        </p:sp>
        <p:sp>
          <p:nvSpPr>
            <p:cNvPr id="1469446" name="Rectangle 6"/>
            <p:cNvSpPr>
              <a:spLocks noChangeArrowheads="1"/>
            </p:cNvSpPr>
            <p:nvPr/>
          </p:nvSpPr>
          <p:spPr bwMode="auto">
            <a:xfrm>
              <a:off x="7391400" y="3124200"/>
              <a:ext cx="1426674" cy="4591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consumer</a:t>
              </a:r>
            </a:p>
          </p:txBody>
        </p:sp>
        <p:sp>
          <p:nvSpPr>
            <p:cNvPr id="1469447" name="Line 7"/>
            <p:cNvSpPr>
              <a:spLocks noChangeShapeType="1"/>
            </p:cNvSpPr>
            <p:nvPr/>
          </p:nvSpPr>
          <p:spPr bwMode="auto">
            <a:xfrm>
              <a:off x="7086600" y="2590800"/>
              <a:ext cx="8382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69448" name="Line 8"/>
            <p:cNvSpPr>
              <a:spLocks noChangeShapeType="1"/>
            </p:cNvSpPr>
            <p:nvPr/>
          </p:nvSpPr>
          <p:spPr bwMode="auto">
            <a:xfrm>
              <a:off x="7010400" y="1676400"/>
              <a:ext cx="0" cy="4381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469449" name="Line 9"/>
            <p:cNvSpPr>
              <a:spLocks noChangeShapeType="1"/>
            </p:cNvSpPr>
            <p:nvPr/>
          </p:nvSpPr>
          <p:spPr bwMode="auto">
            <a:xfrm>
              <a:off x="8153400" y="3581400"/>
              <a:ext cx="0" cy="4460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grpSp>
        <p:nvGrpSpPr>
          <p:cNvPr id="1469450" name="Group 10"/>
          <p:cNvGrpSpPr>
            <a:grpSpLocks/>
          </p:cNvGrpSpPr>
          <p:nvPr/>
        </p:nvGrpSpPr>
        <p:grpSpPr bwMode="auto">
          <a:xfrm>
            <a:off x="6629400" y="4572000"/>
            <a:ext cx="1752601" cy="1752601"/>
            <a:chOff x="4370" y="1484"/>
            <a:chExt cx="1104" cy="1104"/>
          </a:xfrm>
        </p:grpSpPr>
        <p:sp>
          <p:nvSpPr>
            <p:cNvPr id="1469453" name="Oval 13"/>
            <p:cNvSpPr>
              <a:spLocks noChangeArrowheads="1"/>
            </p:cNvSpPr>
            <p:nvPr/>
          </p:nvSpPr>
          <p:spPr bwMode="auto">
            <a:xfrm>
              <a:off x="4418" y="1986"/>
              <a:ext cx="1008" cy="60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469454" name="Rectangle 14"/>
            <p:cNvSpPr>
              <a:spLocks noChangeArrowheads="1"/>
            </p:cNvSpPr>
            <p:nvPr/>
          </p:nvSpPr>
          <p:spPr bwMode="auto">
            <a:xfrm>
              <a:off x="4392" y="2018"/>
              <a:ext cx="1082" cy="52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Shared Resource</a:t>
              </a:r>
            </a:p>
          </p:txBody>
        </p:sp>
        <p:sp>
          <p:nvSpPr>
            <p:cNvPr id="1469455" name="Rectangle 15"/>
            <p:cNvSpPr>
              <a:spLocks noChangeArrowheads="1"/>
            </p:cNvSpPr>
            <p:nvPr/>
          </p:nvSpPr>
          <p:spPr bwMode="auto">
            <a:xfrm>
              <a:off x="4370" y="1484"/>
              <a:ext cx="314" cy="28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P1</a:t>
              </a:r>
            </a:p>
          </p:txBody>
        </p:sp>
        <p:sp>
          <p:nvSpPr>
            <p:cNvPr id="1469456" name="Rectangle 16"/>
            <p:cNvSpPr>
              <a:spLocks noChangeArrowheads="1"/>
            </p:cNvSpPr>
            <p:nvPr/>
          </p:nvSpPr>
          <p:spPr bwMode="auto">
            <a:xfrm>
              <a:off x="5042" y="1484"/>
              <a:ext cx="314" cy="28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Calibri"/>
                  <a:ea typeface="ＭＳ Ｐゴシック"/>
                  <a:cs typeface="Calibri"/>
                </a:rPr>
                <a:t>P2</a:t>
              </a:r>
            </a:p>
          </p:txBody>
        </p:sp>
        <p:sp>
          <p:nvSpPr>
            <p:cNvPr id="1469459" name="Line 19"/>
            <p:cNvSpPr>
              <a:spLocks noChangeShapeType="1"/>
            </p:cNvSpPr>
            <p:nvPr/>
          </p:nvSpPr>
          <p:spPr bwMode="auto">
            <a:xfrm flipH="1">
              <a:off x="4976" y="1778"/>
              <a:ext cx="170" cy="2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  <p:sp>
          <p:nvSpPr>
            <p:cNvPr id="1469461" name="Line 21"/>
            <p:cNvSpPr>
              <a:spLocks noChangeShapeType="1"/>
            </p:cNvSpPr>
            <p:nvPr/>
          </p:nvSpPr>
          <p:spPr bwMode="auto">
            <a:xfrm>
              <a:off x="4562" y="1772"/>
              <a:ext cx="186" cy="2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lg" len="lg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000">
                <a:solidFill>
                  <a:srgbClr val="000000"/>
                </a:solidFill>
                <a:latin typeface="Calibri"/>
                <a:ea typeface="ＭＳ Ｐゴシック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32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3657600" y="990600"/>
            <a:ext cx="1752600" cy="16764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Memory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Mutual-Exclusion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819400" y="2895600"/>
            <a:ext cx="4038600" cy="38100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// Both threads execute:</a:t>
            </a:r>
          </a:p>
          <a:p>
            <a:pPr marL="0" indent="0">
              <a:buNone/>
            </a:pPr>
            <a:r>
              <a:rPr lang="en-US" sz="2000" b="1" dirty="0" err="1">
                <a:latin typeface="Courier"/>
                <a:cs typeface="Courier"/>
              </a:rPr>
              <a:t>ld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xdata</a:t>
            </a:r>
            <a:r>
              <a:rPr lang="en-US" sz="2000" b="1" dirty="0">
                <a:latin typeface="Courier"/>
                <a:cs typeface="Courier"/>
              </a:rPr>
              <a:t>, (</a:t>
            </a:r>
            <a:r>
              <a:rPr lang="en-US" sz="2000" b="1" dirty="0" err="1">
                <a:latin typeface="Courier"/>
                <a:cs typeface="Courier"/>
              </a:rPr>
              <a:t>xdatap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add </a:t>
            </a:r>
            <a:r>
              <a:rPr lang="en-US" sz="2000" b="1" dirty="0" err="1">
                <a:latin typeface="Courier"/>
                <a:cs typeface="Courier"/>
              </a:rPr>
              <a:t>xdata</a:t>
            </a:r>
            <a:r>
              <a:rPr lang="en-US" sz="2000" b="1" dirty="0">
                <a:latin typeface="Courier"/>
                <a:cs typeface="Courier"/>
              </a:rPr>
              <a:t>, 1</a:t>
            </a:r>
          </a:p>
          <a:p>
            <a:pPr marL="0" indent="0">
              <a:buNone/>
            </a:pPr>
            <a:r>
              <a:rPr lang="en-US" sz="2000" b="1" dirty="0" err="1">
                <a:latin typeface="Courier"/>
                <a:cs typeface="Courier"/>
              </a:rPr>
              <a:t>sd</a:t>
            </a:r>
            <a:r>
              <a:rPr lang="en-US" sz="2000" b="1" dirty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xdata</a:t>
            </a:r>
            <a:r>
              <a:rPr lang="en-US" sz="2000" b="1" dirty="0">
                <a:latin typeface="Courier"/>
                <a:cs typeface="Courier"/>
              </a:rPr>
              <a:t>, (</a:t>
            </a:r>
            <a:r>
              <a:rPr lang="en-US" sz="2000" b="1" dirty="0" err="1">
                <a:latin typeface="Courier"/>
                <a:cs typeface="Courier"/>
              </a:rPr>
              <a:t>xdatap</a:t>
            </a:r>
            <a:r>
              <a:rPr lang="en-US" sz="2000" b="1" dirty="0">
                <a:latin typeface="Courier"/>
                <a:cs typeface="Courier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17526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data</a:t>
            </a:r>
          </a:p>
        </p:txBody>
      </p:sp>
      <p:sp>
        <p:nvSpPr>
          <p:cNvPr id="9" name="Oval 8"/>
          <p:cNvSpPr/>
          <p:nvPr/>
        </p:nvSpPr>
        <p:spPr>
          <a:xfrm>
            <a:off x="990600" y="914400"/>
            <a:ext cx="1752600" cy="16002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Thread 1</a:t>
            </a:r>
          </a:p>
        </p:txBody>
      </p:sp>
      <p:sp>
        <p:nvSpPr>
          <p:cNvPr id="10" name="Oval 9"/>
          <p:cNvSpPr/>
          <p:nvPr/>
        </p:nvSpPr>
        <p:spPr>
          <a:xfrm>
            <a:off x="6019800" y="914400"/>
            <a:ext cx="1905000" cy="1676400"/>
          </a:xfrm>
          <a:prstGeom prst="ellipse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dirty="0">
                <a:solidFill>
                  <a:prstClr val="black"/>
                </a:solidFill>
                <a:latin typeface="Calibri"/>
                <a:ea typeface="ＭＳ Ｐゴシック" pitchFamily="18" charset="-128"/>
                <a:cs typeface="Calibri"/>
              </a:rPr>
              <a:t>Thread 2</a:t>
            </a:r>
          </a:p>
        </p:txBody>
      </p:sp>
      <p:cxnSp>
        <p:nvCxnSpPr>
          <p:cNvPr id="13" name="Straight Arrow Connector 12"/>
          <p:cNvCxnSpPr>
            <a:stCxn id="7" idx="3"/>
            <a:endCxn id="23" idx="1"/>
          </p:cNvCxnSpPr>
          <p:nvPr/>
        </p:nvCxnSpPr>
        <p:spPr bwMode="auto">
          <a:xfrm>
            <a:off x="4953000" y="1905000"/>
            <a:ext cx="1447800" cy="2286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3429000" y="4876800"/>
            <a:ext cx="262323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3200" dirty="0">
                <a:solidFill>
                  <a:prstClr val="black"/>
                </a:solidFill>
                <a:latin typeface="Calibri"/>
                <a:ea typeface="ＭＳ Ｐゴシック"/>
                <a:cs typeface="Calibri"/>
              </a:rPr>
              <a:t>Is this correct?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95400" y="19050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xdatap</a:t>
            </a:r>
            <a:endParaRPr lang="en-US" sz="2000" b="1" dirty="0">
              <a:solidFill>
                <a:prstClr val="black"/>
              </a:solidFill>
              <a:latin typeface="Courier New"/>
              <a:ea typeface="ＭＳ Ｐゴシック" pitchFamily="18" charset="-128"/>
              <a:cs typeface="Courier New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400800" y="1981200"/>
            <a:ext cx="1066800" cy="3048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000000"/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2000" b="1" dirty="0" err="1">
                <a:solidFill>
                  <a:prstClr val="black"/>
                </a:solidFill>
                <a:latin typeface="Courier New"/>
                <a:ea typeface="ＭＳ Ｐゴシック" pitchFamily="18" charset="-128"/>
                <a:cs typeface="Courier New"/>
              </a:rPr>
              <a:t>xdatap</a:t>
            </a:r>
            <a:endParaRPr lang="en-US" sz="2000" b="1" dirty="0">
              <a:solidFill>
                <a:prstClr val="black"/>
              </a:solidFill>
              <a:latin typeface="Courier New"/>
              <a:ea typeface="ＭＳ Ｐゴシック" pitchFamily="18" charset="-128"/>
              <a:cs typeface="Courier New"/>
            </a:endParaRPr>
          </a:p>
        </p:txBody>
      </p:sp>
      <p:cxnSp>
        <p:nvCxnSpPr>
          <p:cNvPr id="29" name="Straight Arrow Connector 28"/>
          <p:cNvCxnSpPr>
            <a:stCxn id="21" idx="3"/>
            <a:endCxn id="7" idx="1"/>
          </p:cNvCxnSpPr>
          <p:nvPr/>
        </p:nvCxnSpPr>
        <p:spPr bwMode="auto">
          <a:xfrm flipV="1">
            <a:off x="2362200" y="1905000"/>
            <a:ext cx="1524000" cy="1524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65720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Mutual Exclusion Using Load/Store</a:t>
            </a:r>
            <a:br>
              <a:rPr lang="en-US" dirty="0"/>
            </a:br>
            <a:r>
              <a:rPr lang="en-US" dirty="0"/>
              <a:t>(assume SC) 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6131D-D518-E44F-A3F0-3F7EB1405C00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506307" name="Rectangle 3"/>
          <p:cNvSpPr>
            <a:spLocks noChangeArrowheads="1"/>
          </p:cNvSpPr>
          <p:nvPr/>
        </p:nvSpPr>
        <p:spPr bwMode="auto">
          <a:xfrm>
            <a:off x="698500" y="1398588"/>
            <a:ext cx="6969125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A protocol based on two shared variables c1 and c2. 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Initially, both c1 and c2 are 0 </a:t>
            </a:r>
            <a:r>
              <a:rPr lang="en-US" sz="2000" i="1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(not busy)</a:t>
            </a:r>
          </a:p>
        </p:txBody>
      </p:sp>
      <p:sp>
        <p:nvSpPr>
          <p:cNvPr id="1506308" name="Rectangle 4"/>
          <p:cNvSpPr>
            <a:spLocks noChangeArrowheads="1"/>
          </p:cNvSpPr>
          <p:nvPr/>
        </p:nvSpPr>
        <p:spPr bwMode="auto">
          <a:xfrm>
            <a:off x="776288" y="4937125"/>
            <a:ext cx="2154237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What is wrong?</a:t>
            </a:r>
          </a:p>
        </p:txBody>
      </p:sp>
      <p:grpSp>
        <p:nvGrpSpPr>
          <p:cNvPr id="1506309" name="Group 5"/>
          <p:cNvGrpSpPr>
            <a:grpSpLocks/>
          </p:cNvGrpSpPr>
          <p:nvPr/>
        </p:nvGrpSpPr>
        <p:grpSpPr bwMode="auto">
          <a:xfrm>
            <a:off x="952500" y="2344738"/>
            <a:ext cx="7432675" cy="2001837"/>
            <a:chOff x="600" y="1477"/>
            <a:chExt cx="4682" cy="1261"/>
          </a:xfrm>
        </p:grpSpPr>
        <p:sp>
          <p:nvSpPr>
            <p:cNvPr id="1506310" name="Rectangle 6"/>
            <p:cNvSpPr>
              <a:spLocks noChangeArrowheads="1"/>
            </p:cNvSpPr>
            <p:nvPr/>
          </p:nvSpPr>
          <p:spPr bwMode="auto">
            <a:xfrm>
              <a:off x="654" y="1491"/>
              <a:ext cx="1994" cy="12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i="1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Process 1</a:t>
              </a:r>
              <a:endParaRPr lang="en-US" sz="20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endParaRP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 </a:t>
              </a: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...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c1=1;</a:t>
              </a:r>
            </a:p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L:  </a:t>
              </a:r>
              <a:r>
                <a:rPr lang="en-US" sz="2000" i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if</a:t>
              </a: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 c2=1 </a:t>
              </a:r>
              <a:r>
                <a:rPr lang="en-US" sz="2000" i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then go to </a:t>
              </a: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L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  &lt; critical section&gt;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c1=0;</a:t>
              </a:r>
            </a:p>
          </p:txBody>
        </p:sp>
        <p:sp>
          <p:nvSpPr>
            <p:cNvPr id="1506311" name="Rectangle 7"/>
            <p:cNvSpPr>
              <a:spLocks noChangeArrowheads="1"/>
            </p:cNvSpPr>
            <p:nvPr/>
          </p:nvSpPr>
          <p:spPr bwMode="auto">
            <a:xfrm>
              <a:off x="3118" y="1477"/>
              <a:ext cx="1994" cy="120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i="1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Process 2</a:t>
              </a:r>
              <a:endParaRPr lang="en-US" sz="20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endParaRP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 ...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c2=1;</a:t>
              </a:r>
            </a:p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L:  </a:t>
              </a:r>
              <a:r>
                <a:rPr lang="en-US" sz="2000" i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if</a:t>
              </a: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 c1=1 </a:t>
              </a:r>
              <a:r>
                <a:rPr lang="en-US" sz="2000" i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then go to </a:t>
              </a: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L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  &lt; critical section&gt;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c2=0;</a:t>
              </a:r>
            </a:p>
          </p:txBody>
        </p:sp>
        <p:sp>
          <p:nvSpPr>
            <p:cNvPr id="1506312" name="Rectangle 8"/>
            <p:cNvSpPr>
              <a:spLocks noChangeArrowheads="1"/>
            </p:cNvSpPr>
            <p:nvPr/>
          </p:nvSpPr>
          <p:spPr bwMode="auto">
            <a:xfrm>
              <a:off x="600" y="1750"/>
              <a:ext cx="2194" cy="98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506313" name="Rectangle 9"/>
            <p:cNvSpPr>
              <a:spLocks noChangeArrowheads="1"/>
            </p:cNvSpPr>
            <p:nvPr/>
          </p:nvSpPr>
          <p:spPr bwMode="auto">
            <a:xfrm>
              <a:off x="3088" y="1750"/>
              <a:ext cx="2194" cy="98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  <p:sp>
        <p:nvSpPr>
          <p:cNvPr id="1506314" name="Text Box 10"/>
          <p:cNvSpPr txBox="1">
            <a:spLocks noChangeArrowheads="1"/>
          </p:cNvSpPr>
          <p:nvPr/>
        </p:nvSpPr>
        <p:spPr bwMode="auto">
          <a:xfrm>
            <a:off x="3505200" y="4953000"/>
            <a:ext cx="14462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i="1">
                <a:solidFill>
                  <a:srgbClr val="FC0128"/>
                </a:solidFill>
                <a:latin typeface="Verdana" charset="0"/>
                <a:ea typeface="ＭＳ Ｐゴシック"/>
                <a:cs typeface="ＭＳ Ｐゴシック"/>
              </a:rPr>
              <a:t>Deadlock!</a:t>
            </a:r>
          </a:p>
        </p:txBody>
      </p:sp>
    </p:spTree>
    <p:extLst>
      <p:ext uri="{BB962C8B-B14F-4D97-AF65-F5344CB8AC3E}">
        <p14:creationId xmlns:p14="http://schemas.microsoft.com/office/powerpoint/2010/main" val="1108206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0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3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Mutual Exclusion: </a:t>
            </a:r>
            <a:r>
              <a:rPr lang="en-US" sz="2000" i="1"/>
              <a:t>second attempt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FE782-2AB1-7046-BEE5-12C948C2E6E9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508355" name="Rectangle 3"/>
          <p:cNvSpPr>
            <a:spLocks noChangeArrowheads="1"/>
          </p:cNvSpPr>
          <p:nvPr/>
        </p:nvSpPr>
        <p:spPr bwMode="auto">
          <a:xfrm>
            <a:off x="711200" y="1066800"/>
            <a:ext cx="7431088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To avoid </a:t>
            </a:r>
            <a:r>
              <a:rPr lang="en-US" sz="2000" i="1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deadlock</a:t>
            </a:r>
            <a:r>
              <a:rPr lang="en-US" sz="20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, let a process give up the reservation 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(i.e. Process 1 sets c1 to 0) while waiting.</a:t>
            </a:r>
          </a:p>
        </p:txBody>
      </p:sp>
      <p:sp>
        <p:nvSpPr>
          <p:cNvPr id="1508356" name="Rectangle 4"/>
          <p:cNvSpPr>
            <a:spLocks noChangeArrowheads="1"/>
          </p:cNvSpPr>
          <p:nvPr/>
        </p:nvSpPr>
        <p:spPr bwMode="auto">
          <a:xfrm>
            <a:off x="723900" y="4445000"/>
            <a:ext cx="7810500" cy="1612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 Deadlock is not possible but with a low probability a </a:t>
            </a:r>
            <a:r>
              <a:rPr lang="en-US" sz="2000" i="1" dirty="0" err="1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livelock</a:t>
            </a:r>
            <a:r>
              <a:rPr lang="en-US" sz="2000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 may occur.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rgbClr val="000000"/>
              </a:solidFill>
              <a:latin typeface="Verdana" charset="0"/>
              <a:ea typeface="ＭＳ Ｐゴシック"/>
              <a:cs typeface="ＭＳ Ｐゴシック"/>
            </a:endParaRP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 An unlucky process may never get to enter the critical section </a:t>
            </a:r>
            <a:r>
              <a:rPr lang="en-US" sz="2000" dirty="0">
                <a:solidFill>
                  <a:srgbClr val="000000"/>
                </a:solidFill>
                <a:latin typeface="Symbol" charset="2"/>
                <a:ea typeface="ＭＳ Ｐゴシック"/>
                <a:cs typeface="ＭＳ Ｐゴシック"/>
              </a:rPr>
              <a:t></a:t>
            </a:r>
            <a:r>
              <a:rPr lang="en-US" sz="2000" i="1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starvation</a:t>
            </a:r>
          </a:p>
        </p:txBody>
      </p:sp>
      <p:grpSp>
        <p:nvGrpSpPr>
          <p:cNvPr id="1508357" name="Group 5"/>
          <p:cNvGrpSpPr>
            <a:grpSpLocks/>
          </p:cNvGrpSpPr>
          <p:nvPr/>
        </p:nvGrpSpPr>
        <p:grpSpPr bwMode="auto">
          <a:xfrm>
            <a:off x="1143000" y="1984375"/>
            <a:ext cx="7481888" cy="2286000"/>
            <a:chOff x="720" y="1412"/>
            <a:chExt cx="4713" cy="1440"/>
          </a:xfrm>
        </p:grpSpPr>
        <p:sp>
          <p:nvSpPr>
            <p:cNvPr id="1508358" name="Rectangle 6"/>
            <p:cNvSpPr>
              <a:spLocks noChangeArrowheads="1"/>
            </p:cNvSpPr>
            <p:nvPr/>
          </p:nvSpPr>
          <p:spPr bwMode="auto">
            <a:xfrm>
              <a:off x="720" y="1412"/>
              <a:ext cx="2054" cy="1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i="1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Process 1</a:t>
              </a:r>
              <a:endParaRPr lang="en-US" sz="20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endParaRP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 </a:t>
              </a: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...</a:t>
              </a:r>
            </a:p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L:  c1=1;</a:t>
              </a:r>
            </a:p>
            <a:p>
              <a:pPr lvl="1">
                <a:spcBef>
                  <a:spcPct val="0"/>
                </a:spcBef>
              </a:pPr>
              <a:r>
                <a:rPr lang="en-US" sz="2000" i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if</a:t>
              </a: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 c2=1 </a:t>
              </a:r>
              <a:r>
                <a:rPr lang="en-US" sz="2000" i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then </a:t>
              </a:r>
            </a:p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	{ c1=0; </a:t>
              </a:r>
              <a:r>
                <a:rPr lang="en-US" sz="2000" i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go to </a:t>
              </a: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L}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  &lt; critical section&gt;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c1=0</a:t>
              </a:r>
            </a:p>
          </p:txBody>
        </p:sp>
        <p:sp>
          <p:nvSpPr>
            <p:cNvPr id="1508359" name="Rectangle 7"/>
            <p:cNvSpPr>
              <a:spLocks noChangeArrowheads="1"/>
            </p:cNvSpPr>
            <p:nvPr/>
          </p:nvSpPr>
          <p:spPr bwMode="auto">
            <a:xfrm>
              <a:off x="3224" y="1418"/>
              <a:ext cx="2054" cy="1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i="1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Process 2</a:t>
              </a:r>
              <a:endParaRPr lang="en-US" sz="20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endParaRP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 </a:t>
              </a: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...</a:t>
              </a:r>
            </a:p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L:  c2=1;</a:t>
              </a:r>
            </a:p>
            <a:p>
              <a:pPr lvl="1">
                <a:spcBef>
                  <a:spcPct val="0"/>
                </a:spcBef>
              </a:pPr>
              <a:r>
                <a:rPr lang="en-US" sz="2000" i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if</a:t>
              </a: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 c1=1 </a:t>
              </a:r>
              <a:r>
                <a:rPr lang="en-US" sz="2000" i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then </a:t>
              </a:r>
            </a:p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	{ c2=0; </a:t>
              </a:r>
              <a:r>
                <a:rPr lang="en-US" sz="2000" i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go to </a:t>
              </a: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L}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  &lt; critical section&gt;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c2=0</a:t>
              </a:r>
            </a:p>
          </p:txBody>
        </p:sp>
        <p:sp>
          <p:nvSpPr>
            <p:cNvPr id="1508360" name="Rectangle 8"/>
            <p:cNvSpPr>
              <a:spLocks noChangeArrowheads="1"/>
            </p:cNvSpPr>
            <p:nvPr/>
          </p:nvSpPr>
          <p:spPr bwMode="auto">
            <a:xfrm>
              <a:off x="755" y="1699"/>
              <a:ext cx="2210" cy="114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508361" name="Rectangle 9"/>
            <p:cNvSpPr>
              <a:spLocks noChangeArrowheads="1"/>
            </p:cNvSpPr>
            <p:nvPr/>
          </p:nvSpPr>
          <p:spPr bwMode="auto">
            <a:xfrm>
              <a:off x="3219" y="1703"/>
              <a:ext cx="2214" cy="1149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54941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835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 Protocol for Mutual Exclusion</a:t>
            </a:r>
            <a:br>
              <a:rPr lang="en-US" sz="2000"/>
            </a:br>
            <a:r>
              <a:rPr lang="en-US" sz="2000" i="1"/>
              <a:t>T. Dekker, 1966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F47F6-B04D-8A4F-A04C-FAA3C12544EF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srgbClr val="FBBA03"/>
              </a:solidFill>
            </a:endParaRPr>
          </a:p>
        </p:txBody>
      </p:sp>
      <p:sp>
        <p:nvSpPr>
          <p:cNvPr id="1510403" name="Rectangle 3"/>
          <p:cNvSpPr>
            <a:spLocks noChangeArrowheads="1"/>
          </p:cNvSpPr>
          <p:nvPr/>
        </p:nvSpPr>
        <p:spPr bwMode="auto">
          <a:xfrm>
            <a:off x="876300" y="1966913"/>
            <a:ext cx="3557588" cy="2527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1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Process 1</a:t>
            </a:r>
            <a:endParaRPr lang="en-US" sz="2000">
              <a:solidFill>
                <a:srgbClr val="000000"/>
              </a:solidFill>
              <a:latin typeface="Verdana" charset="0"/>
              <a:ea typeface="ＭＳ Ｐゴシック"/>
              <a:cs typeface="ＭＳ Ｐゴシック"/>
            </a:endParaRPr>
          </a:p>
          <a:p>
            <a:pPr lvl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...</a:t>
            </a:r>
          </a:p>
          <a:p>
            <a:pPr lvl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c1=1;</a:t>
            </a:r>
          </a:p>
          <a:p>
            <a:pPr lvl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turn = 1;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L: </a:t>
            </a:r>
            <a:r>
              <a:rPr lang="en-US" sz="2000" i="1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if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 c2=1 &amp; turn=1 </a:t>
            </a:r>
          </a:p>
          <a:p>
            <a:pPr lvl="2">
              <a:spcBef>
                <a:spcPct val="0"/>
              </a:spcBef>
            </a:pPr>
            <a:r>
              <a:rPr lang="en-US" sz="2000" i="1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	then go to 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L</a:t>
            </a:r>
          </a:p>
          <a:p>
            <a:pPr lvl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  &lt; critical section&gt;</a:t>
            </a:r>
          </a:p>
          <a:p>
            <a:pPr lvl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c1=0;</a:t>
            </a:r>
          </a:p>
        </p:txBody>
      </p:sp>
      <p:sp>
        <p:nvSpPr>
          <p:cNvPr id="1510404" name="Rectangle 4"/>
          <p:cNvSpPr>
            <a:spLocks noChangeArrowheads="1"/>
          </p:cNvSpPr>
          <p:nvPr/>
        </p:nvSpPr>
        <p:spPr bwMode="auto">
          <a:xfrm>
            <a:off x="457200" y="1093788"/>
            <a:ext cx="7380288" cy="698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A protocol based on 3 shared variables c1, c2 and turn. </a:t>
            </a:r>
          </a:p>
          <a:p>
            <a:pPr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Initially, both c1 and c2 are 0 </a:t>
            </a:r>
            <a:r>
              <a:rPr lang="en-US" sz="2000" i="1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(not busy)</a:t>
            </a:r>
          </a:p>
        </p:txBody>
      </p:sp>
      <p:sp>
        <p:nvSpPr>
          <p:cNvPr id="1510405" name="Rectangle 5"/>
          <p:cNvSpPr>
            <a:spLocks noChangeArrowheads="1"/>
          </p:cNvSpPr>
          <p:nvPr/>
        </p:nvSpPr>
        <p:spPr bwMode="auto">
          <a:xfrm>
            <a:off x="835025" y="4751388"/>
            <a:ext cx="7102475" cy="1308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 turn =</a:t>
            </a:r>
            <a:r>
              <a:rPr lang="en-US" sz="2000" i="1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i</a:t>
            </a:r>
            <a:r>
              <a:rPr lang="en-US" sz="2000" i="1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ensures that only process </a:t>
            </a:r>
            <a:r>
              <a:rPr lang="en-US" sz="2000" i="1" dirty="0" err="1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 can wait 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 variables c1 and c2 ensure </a:t>
            </a:r>
            <a:r>
              <a:rPr lang="en-US" sz="2000" i="1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mutual exclusion</a:t>
            </a: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	Solution for n processes was given by </a:t>
            </a:r>
            <a:r>
              <a:rPr lang="en-US" sz="2000" i="1" dirty="0" err="1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Dijkstra</a:t>
            </a:r>
            <a:r>
              <a:rPr lang="en-US" sz="2000" i="1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sz="2000" i="1" dirty="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           and is quite tricky!</a:t>
            </a:r>
          </a:p>
        </p:txBody>
      </p:sp>
      <p:sp>
        <p:nvSpPr>
          <p:cNvPr id="1510406" name="Rectangle 6"/>
          <p:cNvSpPr>
            <a:spLocks noChangeArrowheads="1"/>
          </p:cNvSpPr>
          <p:nvPr/>
        </p:nvSpPr>
        <p:spPr bwMode="auto">
          <a:xfrm>
            <a:off x="4914900" y="1966913"/>
            <a:ext cx="3557588" cy="2527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i="1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rPr>
              <a:t>Process 2</a:t>
            </a:r>
            <a:endParaRPr lang="en-US" sz="2000">
              <a:solidFill>
                <a:srgbClr val="000000"/>
              </a:solidFill>
              <a:latin typeface="Verdana" charset="0"/>
              <a:ea typeface="ＭＳ Ｐゴシック"/>
              <a:cs typeface="ＭＳ Ｐゴシック"/>
            </a:endParaRPr>
          </a:p>
          <a:p>
            <a:pPr lvl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...</a:t>
            </a:r>
          </a:p>
          <a:p>
            <a:pPr lvl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c2=1;</a:t>
            </a:r>
          </a:p>
          <a:p>
            <a:pPr lvl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turn = 2;</a:t>
            </a:r>
          </a:p>
          <a:p>
            <a:pPr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L: </a:t>
            </a:r>
            <a:r>
              <a:rPr lang="en-US" sz="2000" i="1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if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 c1=1 &amp; turn=2 </a:t>
            </a:r>
          </a:p>
          <a:p>
            <a:pPr>
              <a:spcBef>
                <a:spcPct val="0"/>
              </a:spcBef>
            </a:pPr>
            <a:r>
              <a:rPr lang="en-US" sz="2000" i="1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		then go to </a:t>
            </a: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L</a:t>
            </a:r>
          </a:p>
          <a:p>
            <a:pPr lvl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  &lt; critical section&gt;</a:t>
            </a:r>
          </a:p>
          <a:p>
            <a:pPr lvl="1">
              <a:spcBef>
                <a:spcPct val="0"/>
              </a:spcBef>
            </a:pPr>
            <a:r>
              <a:rPr lang="en-US" sz="2000">
                <a:solidFill>
                  <a:srgbClr val="56127A"/>
                </a:solidFill>
                <a:latin typeface="Verdana" charset="0"/>
                <a:ea typeface="ＭＳ Ｐゴシック"/>
                <a:cs typeface="ＭＳ Ｐゴシック"/>
              </a:rPr>
              <a:t>c2=0;</a:t>
            </a:r>
          </a:p>
        </p:txBody>
      </p:sp>
      <p:sp>
        <p:nvSpPr>
          <p:cNvPr id="1510407" name="Rectangle 7"/>
          <p:cNvSpPr>
            <a:spLocks noChangeArrowheads="1"/>
          </p:cNvSpPr>
          <p:nvPr/>
        </p:nvSpPr>
        <p:spPr bwMode="auto">
          <a:xfrm>
            <a:off x="841375" y="2420938"/>
            <a:ext cx="3822700" cy="204311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  <p:sp>
        <p:nvSpPr>
          <p:cNvPr id="1510408" name="Rectangle 8"/>
          <p:cNvSpPr>
            <a:spLocks noChangeArrowheads="1"/>
          </p:cNvSpPr>
          <p:nvPr/>
        </p:nvSpPr>
        <p:spPr bwMode="auto">
          <a:xfrm>
            <a:off x="4829175" y="2420938"/>
            <a:ext cx="3822700" cy="204311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00"/>
              </a:solidFill>
              <a:ea typeface="ＭＳ Ｐゴシック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9276267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Dekker’s Algorithm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B813-CC26-034D-9B4A-0E8A8CAC0CD0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512451" name="Group 3"/>
          <p:cNvGrpSpPr>
            <a:grpSpLocks/>
          </p:cNvGrpSpPr>
          <p:nvPr/>
        </p:nvGrpSpPr>
        <p:grpSpPr bwMode="auto">
          <a:xfrm>
            <a:off x="311150" y="1077913"/>
            <a:ext cx="8404225" cy="2319337"/>
            <a:chOff x="196" y="871"/>
            <a:chExt cx="5294" cy="1461"/>
          </a:xfrm>
        </p:grpSpPr>
        <p:sp>
          <p:nvSpPr>
            <p:cNvPr id="1512452" name="Rectangle 4"/>
            <p:cNvSpPr>
              <a:spLocks noChangeArrowheads="1"/>
            </p:cNvSpPr>
            <p:nvPr/>
          </p:nvSpPr>
          <p:spPr bwMode="auto">
            <a:xfrm>
              <a:off x="512" y="871"/>
              <a:ext cx="2241" cy="1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... 		</a:t>
              </a:r>
              <a:r>
                <a:rPr lang="en-US" sz="2000" i="1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Process 1</a:t>
              </a:r>
              <a:endParaRPr lang="en-US" sz="20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endParaRP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c1=1;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turn = 1;</a:t>
              </a:r>
            </a:p>
            <a:p>
              <a:pPr>
                <a:spcBef>
                  <a:spcPct val="0"/>
                </a:spcBef>
              </a:pPr>
              <a:r>
                <a:rPr lang="en-US" sz="2000" i="1">
                  <a:solidFill>
                    <a:srgbClr val="007D0C"/>
                  </a:solidFill>
                  <a:latin typeface="Verdana" charset="0"/>
                  <a:ea typeface="ＭＳ Ｐゴシック"/>
                  <a:cs typeface="ＭＳ Ｐゴシック"/>
                </a:rPr>
                <a:t>L: if c2=1 &amp; turn=1 </a:t>
              </a:r>
            </a:p>
            <a:p>
              <a:pPr lvl="2">
                <a:spcBef>
                  <a:spcPct val="0"/>
                </a:spcBef>
              </a:pPr>
              <a:r>
                <a:rPr lang="en-US" sz="2000" i="1">
                  <a:solidFill>
                    <a:srgbClr val="007D0C"/>
                  </a:solidFill>
                  <a:latin typeface="Verdana" charset="0"/>
                  <a:ea typeface="ＭＳ Ｐゴシック"/>
                  <a:cs typeface="ＭＳ Ｐゴシック"/>
                </a:rPr>
                <a:t>	then go to L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  </a:t>
              </a: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&lt; critical section&gt;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c1=0;</a:t>
              </a:r>
            </a:p>
          </p:txBody>
        </p:sp>
        <p:sp>
          <p:nvSpPr>
            <p:cNvPr id="1512453" name="Rectangle 5"/>
            <p:cNvSpPr>
              <a:spLocks noChangeArrowheads="1"/>
            </p:cNvSpPr>
            <p:nvPr/>
          </p:nvSpPr>
          <p:spPr bwMode="auto">
            <a:xfrm>
              <a:off x="3056" y="871"/>
              <a:ext cx="2241" cy="1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... 		</a:t>
              </a:r>
              <a:r>
                <a:rPr lang="en-US" sz="2000" i="1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Process 2</a:t>
              </a:r>
              <a:endParaRPr lang="en-US" sz="20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endParaRPr>
            </a:p>
            <a:p>
              <a:pPr lvl="1">
                <a:spcBef>
                  <a:spcPct val="0"/>
                </a:spcBef>
              </a:pPr>
              <a:r>
                <a:rPr lang="en-US" sz="2000" i="1">
                  <a:solidFill>
                    <a:srgbClr val="007D0C"/>
                  </a:solidFill>
                  <a:latin typeface="Verdana" charset="0"/>
                  <a:ea typeface="ＭＳ Ｐゴシック"/>
                  <a:cs typeface="ＭＳ Ｐゴシック"/>
                </a:rPr>
                <a:t>c2=1;</a:t>
              </a:r>
              <a:endParaRPr lang="en-US" sz="20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endParaRP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turn = 2;</a:t>
              </a:r>
            </a:p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L: </a:t>
              </a:r>
              <a:r>
                <a:rPr lang="en-US" sz="2000" i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if</a:t>
              </a: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 c1=1 &amp; turn=2 </a:t>
              </a:r>
            </a:p>
            <a:p>
              <a:pPr>
                <a:spcBef>
                  <a:spcPct val="0"/>
                </a:spcBef>
              </a:pPr>
              <a:r>
                <a:rPr lang="en-US" sz="2000" i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		then go to </a:t>
              </a: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L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  &lt; critical section&gt;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c2=0;</a:t>
              </a:r>
            </a:p>
          </p:txBody>
        </p:sp>
        <p:sp>
          <p:nvSpPr>
            <p:cNvPr id="1512454" name="Rectangle 6"/>
            <p:cNvSpPr>
              <a:spLocks noChangeArrowheads="1"/>
            </p:cNvSpPr>
            <p:nvPr/>
          </p:nvSpPr>
          <p:spPr bwMode="auto">
            <a:xfrm>
              <a:off x="530" y="876"/>
              <a:ext cx="2408" cy="145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512455" name="Rectangle 7"/>
            <p:cNvSpPr>
              <a:spLocks noChangeArrowheads="1"/>
            </p:cNvSpPr>
            <p:nvPr/>
          </p:nvSpPr>
          <p:spPr bwMode="auto">
            <a:xfrm>
              <a:off x="3082" y="876"/>
              <a:ext cx="2408" cy="145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512456" name="Rectangle 8"/>
            <p:cNvSpPr>
              <a:spLocks noChangeArrowheads="1"/>
            </p:cNvSpPr>
            <p:nvPr/>
          </p:nvSpPr>
          <p:spPr bwMode="auto">
            <a:xfrm rot="16200000">
              <a:off x="-164" y="1453"/>
              <a:ext cx="967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Scenario 1</a:t>
              </a:r>
            </a:p>
          </p:txBody>
        </p:sp>
      </p:grpSp>
      <p:grpSp>
        <p:nvGrpSpPr>
          <p:cNvPr id="1512457" name="Group 9"/>
          <p:cNvGrpSpPr>
            <a:grpSpLocks/>
          </p:cNvGrpSpPr>
          <p:nvPr/>
        </p:nvGrpSpPr>
        <p:grpSpPr bwMode="auto">
          <a:xfrm>
            <a:off x="298450" y="3754438"/>
            <a:ext cx="8416925" cy="2243137"/>
            <a:chOff x="188" y="2557"/>
            <a:chExt cx="5302" cy="1413"/>
          </a:xfrm>
        </p:grpSpPr>
        <p:sp>
          <p:nvSpPr>
            <p:cNvPr id="1512458" name="Rectangle 10"/>
            <p:cNvSpPr>
              <a:spLocks noChangeArrowheads="1"/>
            </p:cNvSpPr>
            <p:nvPr/>
          </p:nvSpPr>
          <p:spPr bwMode="auto">
            <a:xfrm>
              <a:off x="512" y="2557"/>
              <a:ext cx="2241" cy="1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... 		</a:t>
              </a:r>
              <a:r>
                <a:rPr lang="en-US" sz="2000" i="1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Process 1</a:t>
              </a:r>
              <a:endParaRPr lang="en-US" sz="20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endParaRP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c1=1;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turn = 1;</a:t>
              </a:r>
            </a:p>
            <a:p>
              <a:pPr>
                <a:spcBef>
                  <a:spcPct val="0"/>
                </a:spcBef>
              </a:pPr>
              <a:r>
                <a:rPr lang="en-US" sz="2000" i="1">
                  <a:solidFill>
                    <a:srgbClr val="007D0C"/>
                  </a:solidFill>
                  <a:latin typeface="Verdana" charset="0"/>
                  <a:ea typeface="ＭＳ Ｐゴシック"/>
                  <a:cs typeface="ＭＳ Ｐゴシック"/>
                </a:rPr>
                <a:t>L: if c2=1 &amp; turn=1 </a:t>
              </a:r>
            </a:p>
            <a:p>
              <a:pPr lvl="2">
                <a:spcBef>
                  <a:spcPct val="0"/>
                </a:spcBef>
              </a:pPr>
              <a:r>
                <a:rPr lang="en-US" sz="2000" i="1">
                  <a:solidFill>
                    <a:srgbClr val="007D0C"/>
                  </a:solidFill>
                  <a:latin typeface="Verdana" charset="0"/>
                  <a:ea typeface="ＭＳ Ｐゴシック"/>
                  <a:cs typeface="ＭＳ Ｐゴシック"/>
                </a:rPr>
                <a:t>	then go to L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  </a:t>
              </a: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&lt; critical section&gt;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c1=0;</a:t>
              </a:r>
            </a:p>
          </p:txBody>
        </p:sp>
        <p:sp>
          <p:nvSpPr>
            <p:cNvPr id="1512459" name="Rectangle 11"/>
            <p:cNvSpPr>
              <a:spLocks noChangeArrowheads="1"/>
            </p:cNvSpPr>
            <p:nvPr/>
          </p:nvSpPr>
          <p:spPr bwMode="auto">
            <a:xfrm>
              <a:off x="3056" y="2557"/>
              <a:ext cx="2241" cy="1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... 		</a:t>
              </a:r>
              <a:r>
                <a:rPr lang="en-US" sz="2000" i="1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Process 2</a:t>
              </a:r>
              <a:endParaRPr lang="en-US" sz="2000">
                <a:solidFill>
                  <a:srgbClr val="000000"/>
                </a:solidFill>
                <a:latin typeface="Verdana" charset="0"/>
                <a:ea typeface="ＭＳ Ｐゴシック"/>
                <a:cs typeface="ＭＳ Ｐゴシック"/>
              </a:endParaRP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c2=1;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turn = 2;</a:t>
              </a:r>
            </a:p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L: </a:t>
              </a:r>
              <a:r>
                <a:rPr lang="en-US" sz="2000" i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if</a:t>
              </a: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 c1=1 &amp; turn=2 </a:t>
              </a:r>
            </a:p>
            <a:p>
              <a:pPr>
                <a:spcBef>
                  <a:spcPct val="0"/>
                </a:spcBef>
              </a:pPr>
              <a:r>
                <a:rPr lang="en-US" sz="2000" i="1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		then go to </a:t>
              </a: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L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919191"/>
                  </a:solidFill>
                  <a:latin typeface="Verdana" charset="0"/>
                  <a:ea typeface="ＭＳ Ｐゴシック"/>
                  <a:cs typeface="ＭＳ Ｐゴシック"/>
                </a:rPr>
                <a:t>  </a:t>
              </a:r>
              <a:r>
                <a:rPr lang="en-US" sz="2000" i="1">
                  <a:solidFill>
                    <a:srgbClr val="007D0C"/>
                  </a:solidFill>
                  <a:latin typeface="Verdana" charset="0"/>
                  <a:ea typeface="ＭＳ Ｐゴシック"/>
                  <a:cs typeface="ＭＳ Ｐゴシック"/>
                </a:rPr>
                <a:t>&lt; critical section&gt;</a:t>
              </a:r>
            </a:p>
            <a:p>
              <a:pPr lvl="1">
                <a:spcBef>
                  <a:spcPct val="0"/>
                </a:spcBef>
              </a:pPr>
              <a:r>
                <a:rPr lang="en-US" sz="2000">
                  <a:solidFill>
                    <a:srgbClr val="56127A"/>
                  </a:solidFill>
                  <a:latin typeface="Verdana" charset="0"/>
                  <a:ea typeface="ＭＳ Ｐゴシック"/>
                  <a:cs typeface="ＭＳ Ｐゴシック"/>
                </a:rPr>
                <a:t>c2=0;</a:t>
              </a:r>
            </a:p>
          </p:txBody>
        </p:sp>
        <p:sp>
          <p:nvSpPr>
            <p:cNvPr id="1512460" name="Rectangle 12"/>
            <p:cNvSpPr>
              <a:spLocks noChangeArrowheads="1"/>
            </p:cNvSpPr>
            <p:nvPr/>
          </p:nvSpPr>
          <p:spPr bwMode="auto">
            <a:xfrm>
              <a:off x="530" y="2562"/>
              <a:ext cx="2408" cy="140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512461" name="Rectangle 13"/>
            <p:cNvSpPr>
              <a:spLocks noChangeArrowheads="1"/>
            </p:cNvSpPr>
            <p:nvPr/>
          </p:nvSpPr>
          <p:spPr bwMode="auto">
            <a:xfrm>
              <a:off x="3082" y="2562"/>
              <a:ext cx="2408" cy="1408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>
                <a:solidFill>
                  <a:srgbClr val="000000"/>
                </a:solidFill>
                <a:ea typeface="ＭＳ Ｐゴシック"/>
                <a:cs typeface="ＭＳ Ｐゴシック"/>
              </a:endParaRPr>
            </a:p>
          </p:txBody>
        </p:sp>
        <p:sp>
          <p:nvSpPr>
            <p:cNvPr id="1512462" name="Rectangle 14"/>
            <p:cNvSpPr>
              <a:spLocks noChangeArrowheads="1"/>
            </p:cNvSpPr>
            <p:nvPr/>
          </p:nvSpPr>
          <p:spPr bwMode="auto">
            <a:xfrm rot="16200000">
              <a:off x="-172" y="3101"/>
              <a:ext cx="967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>
                  <a:solidFill>
                    <a:srgbClr val="000000"/>
                  </a:solidFill>
                  <a:latin typeface="Verdana" charset="0"/>
                  <a:ea typeface="ＭＳ Ｐゴシック"/>
                  <a:cs typeface="ＭＳ Ｐゴシック"/>
                </a:rPr>
                <a:t>Scenario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331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ISA Support for Mutual-Exclusion Locks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loads and stores in SC model (plus fences in weaker model) sufficient to implement mutual exclusion, but code is inefficient and complex</a:t>
            </a:r>
          </a:p>
          <a:p>
            <a:r>
              <a:rPr lang="en-US" dirty="0"/>
              <a:t>Therefore, atomic read-modify-write (RMW) instructions added to ISAs to support mutual exclusion</a:t>
            </a:r>
          </a:p>
          <a:p>
            <a:endParaRPr lang="en-US" dirty="0"/>
          </a:p>
          <a:p>
            <a:r>
              <a:rPr lang="en-US" dirty="0"/>
              <a:t>Many forms of atomic RMW instruction possible, some simple examples:</a:t>
            </a:r>
          </a:p>
          <a:p>
            <a:pPr lvl="1"/>
            <a:r>
              <a:rPr lang="en-US" dirty="0"/>
              <a:t>Test and set (</a:t>
            </a:r>
            <a:r>
              <a:rPr lang="en-US" dirty="0" err="1"/>
              <a:t>reg_x</a:t>
            </a:r>
            <a:r>
              <a:rPr lang="en-US" dirty="0"/>
              <a:t> = M[a]; M[a]=1)</a:t>
            </a:r>
          </a:p>
          <a:p>
            <a:pPr lvl="1"/>
            <a:r>
              <a:rPr lang="en-US" dirty="0"/>
              <a:t>Swap (</a:t>
            </a:r>
            <a:r>
              <a:rPr lang="en-US" dirty="0" err="1"/>
              <a:t>reg_x</a:t>
            </a:r>
            <a:r>
              <a:rPr lang="en-US" dirty="0"/>
              <a:t>=M[a]; M[a] = </a:t>
            </a:r>
            <a:r>
              <a:rPr lang="en-US" dirty="0" err="1"/>
              <a:t>reg_y</a:t>
            </a:r>
            <a:r>
              <a:rPr lang="en-US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0A75C8-C148-D646-81FC-1D13FFF086FF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604869"/>
      </p:ext>
    </p:extLst>
  </p:cSld>
  <p:clrMapOvr>
    <a:masterClrMapping/>
  </p:clrMapOvr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 cmpd="sng">
          <a:solidFill>
            <a:schemeClr val="tx1"/>
          </a:solidFill>
        </a:ln>
      </a:spPr>
      <a:bodyPr vert="horz" wrap="square" lIns="91440" tIns="45720" rIns="91440" bIns="0" numCol="1" rtlCol="0" anchor="ctr" anchorCtr="0" compatLnSpc="1">
        <a:prstTxWarp prst="textNoShape">
          <a:avLst/>
        </a:prstTxWarp>
        <a:norm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5244</TotalTime>
  <Pages>12</Pages>
  <Words>2296</Words>
  <Application>Microsoft Macintosh PowerPoint</Application>
  <PresentationFormat>Letter Paper (8.5x11 in)</PresentationFormat>
  <Paragraphs>403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Courier</vt:lpstr>
      <vt:lpstr>Courier New</vt:lpstr>
      <vt:lpstr>Symbol</vt:lpstr>
      <vt:lpstr>Times New Roman</vt:lpstr>
      <vt:lpstr>Verdana</vt:lpstr>
      <vt:lpstr>Wingdings</vt:lpstr>
      <vt:lpstr>1_CS252-template</vt:lpstr>
      <vt:lpstr>2_CS252-template</vt:lpstr>
      <vt:lpstr>CS 152 Computer Architecture and Engineering CS252 Graduate Computer Architecture   Lecture 20 Synchronization</vt:lpstr>
      <vt:lpstr>Recap: Lecture 19</vt:lpstr>
      <vt:lpstr>Synchronization</vt:lpstr>
      <vt:lpstr>Simple Mutual-Exclusion Example</vt:lpstr>
      <vt:lpstr>Mutual Exclusion Using Load/Store (assume SC) </vt:lpstr>
      <vt:lpstr>Mutual Exclusion: second attempt</vt:lpstr>
      <vt:lpstr>A Protocol for Mutual Exclusion T. Dekker, 1966</vt:lpstr>
      <vt:lpstr>Analysis of Dekker’s Algorithm</vt:lpstr>
      <vt:lpstr>ISA Support for Mutual-Exclusion Locks</vt:lpstr>
      <vt:lpstr>Lock for Mutual-Exclusion Example</vt:lpstr>
      <vt:lpstr>Lock for Mutual-Exclusion with Relaxed MM</vt:lpstr>
      <vt:lpstr>CS152 Administrivia</vt:lpstr>
      <vt:lpstr>CS252 Administrivia</vt:lpstr>
      <vt:lpstr>RISC-V Atomic Memory Operations</vt:lpstr>
      <vt:lpstr>Lock for Mutual-Exclusion using RISC-V AMO</vt:lpstr>
      <vt:lpstr>RISC-V FENCE versus AMO.aq/rl</vt:lpstr>
      <vt:lpstr>Executing Critical Sections without Locks</vt:lpstr>
      <vt:lpstr>Nonblocking Synchronization</vt:lpstr>
      <vt:lpstr>Compare-and-Swap Issues</vt:lpstr>
      <vt:lpstr>Load-reserve &amp; Store-conditional</vt:lpstr>
      <vt:lpstr>Load-Reserved/Store-Conditional using MESI Caches</vt:lpstr>
      <vt:lpstr>LR/SC Issues</vt:lpstr>
      <vt:lpstr>RISC-V Atomic Instructions</vt:lpstr>
      <vt:lpstr>Transactional Memory</vt:lpstr>
      <vt:lpstr>Acknowledgements</vt:lpstr>
    </vt:vector>
  </TitlesOfParts>
  <Manager/>
  <Company>UC Berkeley-EECS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152 Computer Architecture and Engineering</dc:title>
  <dc:subject/>
  <dc:creator> Krste Asanovic</dc:creator>
  <cp:keywords/>
  <dc:description/>
  <cp:lastModifiedBy>Krste Asanovic</cp:lastModifiedBy>
  <cp:revision>1062</cp:revision>
  <cp:lastPrinted>2013-01-24T23:37:40Z</cp:lastPrinted>
  <dcterms:created xsi:type="dcterms:W3CDTF">2012-01-24T20:37:12Z</dcterms:created>
  <dcterms:modified xsi:type="dcterms:W3CDTF">2021-04-12T03:32:15Z</dcterms:modified>
  <cp:category/>
</cp:coreProperties>
</file>