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  <p:sldMasterId id="2147483670" r:id="rId2"/>
    <p:sldMasterId id="2147483678" r:id="rId3"/>
  </p:sldMasterIdLst>
  <p:notesMasterIdLst>
    <p:notesMasterId r:id="rId51"/>
  </p:notesMasterIdLst>
  <p:handoutMasterIdLst>
    <p:handoutMasterId r:id="rId52"/>
  </p:handoutMasterIdLst>
  <p:sldIdLst>
    <p:sldId id="411" r:id="rId4"/>
    <p:sldId id="678" r:id="rId5"/>
    <p:sldId id="913" r:id="rId6"/>
    <p:sldId id="942" r:id="rId7"/>
    <p:sldId id="914" r:id="rId8"/>
    <p:sldId id="915" r:id="rId9"/>
    <p:sldId id="916" r:id="rId10"/>
    <p:sldId id="918" r:id="rId11"/>
    <p:sldId id="919" r:id="rId12"/>
    <p:sldId id="920" r:id="rId13"/>
    <p:sldId id="921" r:id="rId14"/>
    <p:sldId id="922" r:id="rId15"/>
    <p:sldId id="923" r:id="rId16"/>
    <p:sldId id="924" r:id="rId17"/>
    <p:sldId id="925" r:id="rId18"/>
    <p:sldId id="926" r:id="rId19"/>
    <p:sldId id="927" r:id="rId20"/>
    <p:sldId id="928" r:id="rId21"/>
    <p:sldId id="929" r:id="rId22"/>
    <p:sldId id="952" r:id="rId23"/>
    <p:sldId id="953" r:id="rId24"/>
    <p:sldId id="734" r:id="rId25"/>
    <p:sldId id="956" r:id="rId26"/>
    <p:sldId id="735" r:id="rId27"/>
    <p:sldId id="930" r:id="rId28"/>
    <p:sldId id="931" r:id="rId29"/>
    <p:sldId id="932" r:id="rId30"/>
    <p:sldId id="933" r:id="rId31"/>
    <p:sldId id="934" r:id="rId32"/>
    <p:sldId id="935" r:id="rId33"/>
    <p:sldId id="936" r:id="rId34"/>
    <p:sldId id="937" r:id="rId35"/>
    <p:sldId id="938" r:id="rId36"/>
    <p:sldId id="939" r:id="rId37"/>
    <p:sldId id="917" r:id="rId38"/>
    <p:sldId id="941" r:id="rId39"/>
    <p:sldId id="943" r:id="rId40"/>
    <p:sldId id="944" r:id="rId41"/>
    <p:sldId id="945" r:id="rId42"/>
    <p:sldId id="946" r:id="rId43"/>
    <p:sldId id="947" r:id="rId44"/>
    <p:sldId id="948" r:id="rId45"/>
    <p:sldId id="949" r:id="rId46"/>
    <p:sldId id="950" r:id="rId47"/>
    <p:sldId id="955" r:id="rId48"/>
    <p:sldId id="951" r:id="rId49"/>
    <p:sldId id="954" r:id="rId50"/>
  </p:sldIdLst>
  <p:sldSz cx="9144000" cy="6858000" type="letter"/>
  <p:notesSz cx="7315200" cy="9601200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FC02"/>
    <a:srgbClr val="FBBA03"/>
    <a:srgbClr val="0332B7"/>
    <a:srgbClr val="000000"/>
    <a:srgbClr val="114FFB"/>
    <a:srgbClr val="7B00E4"/>
    <a:srgbClr val="EFFB03"/>
    <a:srgbClr val="F90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8" autoAdjust="0"/>
    <p:restoredTop sz="94694" autoAdjust="0"/>
  </p:normalViewPr>
  <p:slideViewPr>
    <p:cSldViewPr>
      <p:cViewPr varScale="1">
        <p:scale>
          <a:sx n="121" d="100"/>
          <a:sy n="121" d="100"/>
        </p:scale>
        <p:origin x="20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l" defTabSz="863600">
              <a:spcBef>
                <a:spcPct val="0"/>
              </a:spcBef>
              <a:defRPr sz="100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62425" y="23813"/>
            <a:ext cx="3176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l" defTabSz="863600">
              <a:spcBef>
                <a:spcPct val="0"/>
              </a:spcBef>
              <a:defRPr sz="100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/>
            </a:lvl1pPr>
          </a:lstStyle>
          <a:p>
            <a:fld id="{65D9DBB0-980F-F244-B79C-609177711C0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2735263" y="9147175"/>
            <a:ext cx="18446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defTabSz="919163">
              <a:lnSpc>
                <a:spcPct val="90000"/>
              </a:lnSpc>
              <a:spcBef>
                <a:spcPct val="0"/>
              </a:spcBef>
            </a:pPr>
            <a:r>
              <a:rPr lang="en-US" sz="1300"/>
              <a:t>NOW Handout Page </a:t>
            </a:r>
            <a:fld id="{0AF533A3-2497-C744-9A8A-E4CFDE8C1C0C}" type="slidenum">
              <a:rPr lang="en-US" sz="1300"/>
              <a:pPr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8416578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3813" y="23813"/>
            <a:ext cx="3176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l" defTabSz="863600">
              <a:spcBef>
                <a:spcPct val="0"/>
              </a:spcBef>
              <a:defRPr sz="100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62425" y="23813"/>
            <a:ext cx="317658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t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3813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l" defTabSz="863600">
              <a:spcBef>
                <a:spcPct val="0"/>
              </a:spcBef>
              <a:defRPr sz="100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62425" y="9150350"/>
            <a:ext cx="31765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3" tIns="0" rIns="18003" bIns="0" numCol="1" anchor="b" anchorCtr="0" compatLnSpc="1">
            <a:prstTxWarp prst="textNoShape">
              <a:avLst/>
            </a:prstTxWarp>
          </a:bodyPr>
          <a:lstStyle>
            <a:lvl1pPr algn="r" defTabSz="863600">
              <a:spcBef>
                <a:spcPct val="0"/>
              </a:spcBef>
              <a:defRPr sz="1000" i="1">
                <a:latin typeface="Times New Roman" charset="0"/>
              </a:defRPr>
            </a:lvl1pPr>
          </a:lstStyle>
          <a:p>
            <a:fld id="{292167D8-4D4D-2B4D-9091-B73B3F0EEA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3254375" y="9148763"/>
            <a:ext cx="80803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3016" tIns="46508" rIns="93016" bIns="46508">
            <a:prstTxWarp prst="textNoShape">
              <a:avLst/>
            </a:prstTxWarp>
            <a:spAutoFit/>
          </a:bodyPr>
          <a:lstStyle/>
          <a:p>
            <a:pPr defTabSz="919163">
              <a:lnSpc>
                <a:spcPct val="90000"/>
              </a:lnSpc>
              <a:spcBef>
                <a:spcPct val="0"/>
              </a:spcBef>
            </a:pPr>
            <a:r>
              <a:rPr lang="en-US" sz="1300"/>
              <a:t>Page </a:t>
            </a:r>
            <a:fld id="{57A35CFC-23EB-D04C-A7CA-FF275A115609}" type="slidenum">
              <a:rPr lang="en-US" sz="1300"/>
              <a:pPr defTabSz="919163"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sz="1300"/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6" name="Rectangle 8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17" tIns="48008" rIns="97517" bIns="480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6604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7850D4-199F-034B-AD02-A71FE3FE4140}" type="slidenum">
              <a:rPr lang="en-US"/>
              <a:pPr/>
              <a:t>1</a:t>
            </a:fld>
            <a:endParaRPr lang="en-US"/>
          </a:p>
        </p:txBody>
      </p:sp>
      <p:sp>
        <p:nvSpPr>
          <p:cNvPr id="76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9F559C-E075-BC48-8B4D-8FB72D097D92}" type="slidenum">
              <a:rPr lang="en-US"/>
              <a:pPr/>
              <a:t>10</a:t>
            </a:fld>
            <a:endParaRPr lang="en-US"/>
          </a:p>
        </p:txBody>
      </p:sp>
      <p:sp>
        <p:nvSpPr>
          <p:cNvPr id="226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5DA28D-6C73-B94F-8421-F2580135953F}" type="slidenum">
              <a:rPr lang="en-US"/>
              <a:pPr/>
              <a:t>11</a:t>
            </a:fld>
            <a:endParaRPr lang="en-US"/>
          </a:p>
        </p:txBody>
      </p:sp>
      <p:sp>
        <p:nvSpPr>
          <p:cNvPr id="226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FEC43-AC23-D94E-A985-4A3A4F7B0F9E}" type="slidenum">
              <a:rPr lang="en-US"/>
              <a:pPr/>
              <a:t>12</a:t>
            </a:fld>
            <a:endParaRPr lang="en-US"/>
          </a:p>
        </p:txBody>
      </p:sp>
      <p:sp>
        <p:nvSpPr>
          <p:cNvPr id="226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CBB744-6634-CD41-A781-E4F377D6B03A}" type="slidenum">
              <a:rPr lang="en-US"/>
              <a:pPr/>
              <a:t>13</a:t>
            </a:fld>
            <a:endParaRPr lang="en-US"/>
          </a:p>
        </p:txBody>
      </p:sp>
      <p:sp>
        <p:nvSpPr>
          <p:cNvPr id="227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366A8A-5F6F-9B40-A55A-B69DFAF949EF}" type="slidenum">
              <a:rPr lang="en-US"/>
              <a:pPr/>
              <a:t>14</a:t>
            </a:fld>
            <a:endParaRPr lang="en-US"/>
          </a:p>
        </p:txBody>
      </p:sp>
      <p:sp>
        <p:nvSpPr>
          <p:cNvPr id="227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1300D8-9F1B-904A-BCD1-B6F3800430DC}" type="slidenum">
              <a:rPr lang="en-US"/>
              <a:pPr/>
              <a:t>15</a:t>
            </a:fld>
            <a:endParaRPr lang="en-US"/>
          </a:p>
        </p:txBody>
      </p:sp>
      <p:sp>
        <p:nvSpPr>
          <p:cNvPr id="227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D12A7-292E-3F4E-BC02-A3667224E320}" type="slidenum">
              <a:rPr lang="en-US"/>
              <a:pPr/>
              <a:t>16</a:t>
            </a:fld>
            <a:endParaRPr lang="en-US"/>
          </a:p>
        </p:txBody>
      </p:sp>
      <p:sp>
        <p:nvSpPr>
          <p:cNvPr id="227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A9D7D4-BF2C-1C47-8959-89B67EA5B08D}" type="slidenum">
              <a:rPr lang="en-US"/>
              <a:pPr/>
              <a:t>17</a:t>
            </a:fld>
            <a:endParaRPr lang="en-US"/>
          </a:p>
        </p:txBody>
      </p:sp>
      <p:sp>
        <p:nvSpPr>
          <p:cNvPr id="227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2BD6AD-117E-EB46-A11C-6A827EFF00BE}" type="slidenum">
              <a:rPr lang="en-US"/>
              <a:pPr/>
              <a:t>18</a:t>
            </a:fld>
            <a:endParaRPr lang="en-US"/>
          </a:p>
        </p:txBody>
      </p:sp>
      <p:sp>
        <p:nvSpPr>
          <p:cNvPr id="227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7ED3FE-85C6-3F42-83C1-86929954530E}" type="slidenum">
              <a:rPr lang="en-US"/>
              <a:pPr/>
              <a:t>19</a:t>
            </a:fld>
            <a:endParaRPr lang="en-US"/>
          </a:p>
        </p:txBody>
      </p:sp>
      <p:sp>
        <p:nvSpPr>
          <p:cNvPr id="227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D30B2-5371-3646-82BF-EA599888780C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1396F0-04F3-D24F-BF9B-086DBF5E4F3F}" type="slidenum">
              <a:rPr lang="en-US"/>
              <a:pPr/>
              <a:t>20</a:t>
            </a:fld>
            <a:endParaRPr lang="en-US"/>
          </a:p>
        </p:txBody>
      </p:sp>
      <p:sp>
        <p:nvSpPr>
          <p:cNvPr id="230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B0F32A-746F-BB42-BBBB-57C7CEBF8245}" type="slidenum">
              <a:rPr lang="en-US"/>
              <a:pPr/>
              <a:t>21</a:t>
            </a:fld>
            <a:endParaRPr lang="en-US"/>
          </a:p>
        </p:txBody>
      </p:sp>
      <p:sp>
        <p:nvSpPr>
          <p:cNvPr id="230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pPr marL="0" marR="0" lvl="0" indent="0" algn="l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t>CS252 S05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863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DA7F65-C480-6045-BAA2-8852E0C74057}" type="slidenum">
              <a:rPr kumimoji="0" lang="en-US" sz="1000" b="0" i="1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charset="0"/>
                <a:ea typeface="+mn-ea"/>
                <a:cs typeface="+mn-cs"/>
              </a:rPr>
              <a:pPr marL="0" marR="0" lvl="0" indent="0" algn="r" defTabSz="863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000" b="0" i="1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charset="0"/>
              <a:ea typeface="+mn-ea"/>
              <a:cs typeface="+mn-cs"/>
            </a:endParaRPr>
          </a:p>
        </p:txBody>
      </p:sp>
      <p:sp>
        <p:nvSpPr>
          <p:cNvPr id="119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98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89A1F1-6127-3E42-9D80-1DCA7FE70A0D}" type="slidenum">
              <a:rPr lang="en-US"/>
              <a:pPr/>
              <a:t>25</a:t>
            </a:fld>
            <a:endParaRPr lang="en-US"/>
          </a:p>
        </p:txBody>
      </p:sp>
      <p:sp>
        <p:nvSpPr>
          <p:cNvPr id="227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584F5D-97F5-954B-9335-BDE16439DCDF}" type="slidenum">
              <a:rPr lang="en-US"/>
              <a:pPr/>
              <a:t>26</a:t>
            </a:fld>
            <a:endParaRPr lang="en-US"/>
          </a:p>
        </p:txBody>
      </p:sp>
      <p:sp>
        <p:nvSpPr>
          <p:cNvPr id="227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1E75CA-70D6-7D49-A2B7-5BD9194AA823}" type="slidenum">
              <a:rPr lang="en-US"/>
              <a:pPr/>
              <a:t>27</a:t>
            </a:fld>
            <a:endParaRPr lang="en-US"/>
          </a:p>
        </p:txBody>
      </p:sp>
      <p:sp>
        <p:nvSpPr>
          <p:cNvPr id="227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C97DB-0886-4643-B20D-3F7BC9989ED2}" type="slidenum">
              <a:rPr lang="en-US"/>
              <a:pPr/>
              <a:t>28</a:t>
            </a:fld>
            <a:endParaRPr lang="en-US"/>
          </a:p>
        </p:txBody>
      </p:sp>
      <p:sp>
        <p:nvSpPr>
          <p:cNvPr id="2280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F65592-3384-2643-B514-9DD80D5615A9}" type="slidenum">
              <a:rPr lang="en-US"/>
              <a:pPr/>
              <a:t>29</a:t>
            </a:fld>
            <a:endParaRPr lang="en-US"/>
          </a:p>
        </p:txBody>
      </p:sp>
      <p:sp>
        <p:nvSpPr>
          <p:cNvPr id="228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7D95DC-9C5C-5741-B76C-BC172905A07F}" type="slidenum">
              <a:rPr lang="en-US"/>
              <a:pPr/>
              <a:t>30</a:t>
            </a:fld>
            <a:endParaRPr lang="en-US"/>
          </a:p>
        </p:txBody>
      </p:sp>
      <p:sp>
        <p:nvSpPr>
          <p:cNvPr id="228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0FA736-A55C-C44C-826E-435CCE9F5414}" type="slidenum">
              <a:rPr lang="en-US"/>
              <a:pPr/>
              <a:t>31</a:t>
            </a:fld>
            <a:endParaRPr lang="en-US"/>
          </a:p>
        </p:txBody>
      </p:sp>
      <p:sp>
        <p:nvSpPr>
          <p:cNvPr id="2283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18C2E-B701-2243-A36E-915A0D695807}" type="slidenum">
              <a:rPr lang="en-US"/>
              <a:pPr/>
              <a:t>3</a:t>
            </a:fld>
            <a:endParaRPr lang="en-US"/>
          </a:p>
        </p:txBody>
      </p:sp>
      <p:sp>
        <p:nvSpPr>
          <p:cNvPr id="225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3D4CB0-8CFF-A24D-8302-7B5E17C46B78}" type="slidenum">
              <a:rPr lang="en-US"/>
              <a:pPr/>
              <a:t>32</a:t>
            </a:fld>
            <a:endParaRPr lang="en-US"/>
          </a:p>
        </p:txBody>
      </p:sp>
      <p:sp>
        <p:nvSpPr>
          <p:cNvPr id="2284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4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151595-96F9-644A-B97E-12D1CBD7A162}" type="slidenum">
              <a:rPr lang="en-US"/>
              <a:pPr/>
              <a:t>33</a:t>
            </a:fld>
            <a:endParaRPr lang="en-US"/>
          </a:p>
        </p:txBody>
      </p:sp>
      <p:sp>
        <p:nvSpPr>
          <p:cNvPr id="2285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1935E6-5753-A341-A33E-B2B8E934765A}" type="slidenum">
              <a:rPr lang="en-US"/>
              <a:pPr/>
              <a:t>34</a:t>
            </a:fld>
            <a:endParaRPr lang="en-US"/>
          </a:p>
        </p:txBody>
      </p:sp>
      <p:sp>
        <p:nvSpPr>
          <p:cNvPr id="2286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6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2C0901-4F96-1A4C-83ED-5C18EE02EBE2}" type="slidenum">
              <a:rPr lang="en-US"/>
              <a:pPr/>
              <a:t>35</a:t>
            </a:fld>
            <a:endParaRPr lang="en-US"/>
          </a:p>
        </p:txBody>
      </p:sp>
      <p:sp>
        <p:nvSpPr>
          <p:cNvPr id="226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D926C-486B-4245-958B-86A040AFE0DF}" type="slidenum">
              <a:rPr lang="en-US"/>
              <a:pPr/>
              <a:t>36</a:t>
            </a:fld>
            <a:endParaRPr lang="en-US"/>
          </a:p>
        </p:txBody>
      </p:sp>
      <p:sp>
        <p:nvSpPr>
          <p:cNvPr id="2306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CAA421-AABD-6B4D-8D19-FAB3C7854E6E}" type="slidenum">
              <a:rPr lang="en-US"/>
              <a:pPr/>
              <a:t>37</a:t>
            </a:fld>
            <a:endParaRPr lang="en-US"/>
          </a:p>
        </p:txBody>
      </p:sp>
      <p:sp>
        <p:nvSpPr>
          <p:cNvPr id="230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4B090E-7A74-5640-8525-674CEF67C230}" type="slidenum">
              <a:rPr lang="en-US"/>
              <a:pPr/>
              <a:t>38</a:t>
            </a:fld>
            <a:endParaRPr lang="en-US"/>
          </a:p>
        </p:txBody>
      </p:sp>
      <p:sp>
        <p:nvSpPr>
          <p:cNvPr id="230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936F4-3C3A-FC45-8F71-15DD5D0223A9}" type="slidenum">
              <a:rPr lang="en-US"/>
              <a:pPr/>
              <a:t>39</a:t>
            </a:fld>
            <a:endParaRPr lang="en-US"/>
          </a:p>
        </p:txBody>
      </p:sp>
      <p:sp>
        <p:nvSpPr>
          <p:cNvPr id="230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66AA9E-954A-FA4E-8337-466072782AF9}" type="slidenum">
              <a:rPr lang="en-US"/>
              <a:pPr/>
              <a:t>40</a:t>
            </a:fld>
            <a:endParaRPr lang="en-US"/>
          </a:p>
        </p:txBody>
      </p:sp>
      <p:sp>
        <p:nvSpPr>
          <p:cNvPr id="2310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0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A59E81-1754-B749-A909-B39E317A6553}" type="slidenum">
              <a:rPr lang="en-US"/>
              <a:pPr/>
              <a:t>41</a:t>
            </a:fld>
            <a:endParaRPr lang="en-US"/>
          </a:p>
        </p:txBody>
      </p:sp>
      <p:sp>
        <p:nvSpPr>
          <p:cNvPr id="2311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1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780AE-F3B6-5B42-A083-F1B7B858047E}" type="slidenum">
              <a:rPr lang="en-US"/>
              <a:pPr/>
              <a:t>4</a:t>
            </a:fld>
            <a:endParaRPr lang="en-US"/>
          </a:p>
        </p:txBody>
      </p:sp>
      <p:sp>
        <p:nvSpPr>
          <p:cNvPr id="230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2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09637-D405-4746-9720-36F332D94E77}" type="slidenum">
              <a:rPr lang="en-US"/>
              <a:pPr/>
              <a:t>42</a:t>
            </a:fld>
            <a:endParaRPr lang="en-US"/>
          </a:p>
        </p:txBody>
      </p:sp>
      <p:sp>
        <p:nvSpPr>
          <p:cNvPr id="231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3DF980-5FE2-DE44-9972-3B8D1013B9DB}" type="slidenum">
              <a:rPr lang="en-US"/>
              <a:pPr/>
              <a:t>43</a:t>
            </a:fld>
            <a:endParaRPr lang="en-US"/>
          </a:p>
        </p:txBody>
      </p:sp>
      <p:sp>
        <p:nvSpPr>
          <p:cNvPr id="231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FEF9C8-2794-5C46-8BD2-7209EA5FF57D}" type="slidenum">
              <a:rPr lang="en-US"/>
              <a:pPr/>
              <a:t>44</a:t>
            </a:fld>
            <a:endParaRPr lang="en-US"/>
          </a:p>
        </p:txBody>
      </p:sp>
      <p:sp>
        <p:nvSpPr>
          <p:cNvPr id="231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12AA5B-5EBA-5344-9086-8FEEB49A1CC7}" type="slidenum">
              <a:rPr lang="en-US"/>
              <a:pPr/>
              <a:t>46</a:t>
            </a:fld>
            <a:endParaRPr lang="en-US"/>
          </a:p>
        </p:txBody>
      </p:sp>
      <p:sp>
        <p:nvSpPr>
          <p:cNvPr id="231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C5AB3D-5A69-574D-BD34-E935DDF4BECE}" type="slidenum">
              <a:rPr lang="en-US"/>
              <a:pPr/>
              <a:t>47</a:t>
            </a:fld>
            <a:endParaRPr lang="en-US"/>
          </a:p>
        </p:txBody>
      </p:sp>
      <p:sp>
        <p:nvSpPr>
          <p:cNvPr id="23173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527175" y="923925"/>
            <a:ext cx="4260850" cy="31956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173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4002D-E0B5-9046-8893-937E852C37FD}" type="slidenum">
              <a:rPr lang="en-US"/>
              <a:pPr/>
              <a:t>5</a:t>
            </a:fld>
            <a:endParaRPr lang="en-US"/>
          </a:p>
        </p:txBody>
      </p:sp>
      <p:sp>
        <p:nvSpPr>
          <p:cNvPr id="226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65B23-B972-8543-B4A8-8D5F5FD2D592}" type="slidenum">
              <a:rPr lang="en-US"/>
              <a:pPr/>
              <a:t>6</a:t>
            </a:fld>
            <a:endParaRPr lang="en-US"/>
          </a:p>
        </p:txBody>
      </p:sp>
      <p:sp>
        <p:nvSpPr>
          <p:cNvPr id="226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58BE1-45F2-EB43-B57D-E28786C438C5}" type="slidenum">
              <a:rPr lang="en-US"/>
              <a:pPr/>
              <a:t>7</a:t>
            </a:fld>
            <a:endParaRPr lang="en-US"/>
          </a:p>
        </p:txBody>
      </p:sp>
      <p:sp>
        <p:nvSpPr>
          <p:cNvPr id="226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22F65B-A5BC-AA49-B988-2262099FC2B1}" type="slidenum">
              <a:rPr lang="en-US"/>
              <a:pPr/>
              <a:t>8</a:t>
            </a:fld>
            <a:endParaRPr lang="en-US"/>
          </a:p>
        </p:txBody>
      </p:sp>
      <p:sp>
        <p:nvSpPr>
          <p:cNvPr id="226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24EC6-8640-0149-80E0-EAAFD7A5A464}" type="slidenum">
              <a:rPr lang="en-US"/>
              <a:pPr/>
              <a:t>9</a:t>
            </a:fld>
            <a:endParaRPr lang="en-US"/>
          </a:p>
        </p:txBody>
      </p:sp>
      <p:sp>
        <p:nvSpPr>
          <p:cNvPr id="226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519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69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164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66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885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06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031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65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249C3F-1F0D-0245-BD8E-6D134CBB21A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686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077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3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C89C21-81C6-1849-AF7F-456E69B3BB35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3920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115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747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009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3815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"/>
            <a:ext cx="71628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0A75C8-C148-D646-81FC-1D13FFF086FF}" type="slidenum">
              <a:rPr 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38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3DFB28-5B5B-074C-B4E8-618C4BF2D1F1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64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7546-6874-DF43-9D9F-828C20612237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69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E0868A1-DE77-A845-97F5-165FD4D75CF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35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DC2A54D-D38A-6449-A27D-1BD4A1440DD2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58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E79977-8762-624D-9D2F-4FE156E28C29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39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359FAB1-CC67-5D46-BCF2-A1CDD589D2E4}" type="slidenum">
              <a:rPr lang="en-US"/>
              <a:pPr>
                <a:defRPr/>
              </a:pPr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69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200"/>
            <a:ext cx="7292975" cy="736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98500" y="1193800"/>
            <a:ext cx="7683500" cy="4927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8F93DB-5D7D-AD4C-AB87-41F53FB764C6}" type="slidenum">
              <a:rPr lang="en-US"/>
              <a:pPr/>
              <a:t>‹#›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38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5659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8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503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740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8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8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1FF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477000"/>
            <a:ext cx="1905000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2400" b="1">
                <a:solidFill>
                  <a:srgbClr val="000000"/>
                </a:solidFill>
                <a:latin typeface="Calibri"/>
                <a:cs typeface="Calibri"/>
              </a:defRPr>
            </a:lvl1pPr>
          </a:lstStyle>
          <a:p>
            <a:pPr>
              <a:defRPr/>
            </a:pPr>
            <a:fld id="{F543C2CE-5AF7-8143-8A0A-0153F98C031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7292975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066800"/>
            <a:ext cx="7683500" cy="505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4523" y="6374621"/>
            <a:ext cx="961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/>
                <a:cs typeface="Calibri"/>
              </a:rPr>
              <a:t>CS252</a:t>
            </a:r>
          </a:p>
        </p:txBody>
      </p:sp>
    </p:spTree>
    <p:extLst>
      <p:ext uri="{BB962C8B-B14F-4D97-AF65-F5344CB8AC3E}">
        <p14:creationId xmlns:p14="http://schemas.microsoft.com/office/powerpoint/2010/main" val="32781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Calibri"/>
          <a:ea typeface="ＭＳ Ｐゴシック" charset="-128"/>
          <a:cs typeface="Calibri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30188" indent="-2301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Arial"/>
        <a:buChar char="•"/>
        <a:defRPr sz="20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5430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Font typeface="Wingdings" charset="2"/>
        <a:buChar char="§"/>
        <a:defRPr sz="1800">
          <a:solidFill>
            <a:schemeClr val="tx1"/>
          </a:solidFill>
          <a:latin typeface="Calibri"/>
          <a:ea typeface="ＭＳ Ｐゴシック" charset="-128"/>
          <a:cs typeface="Calibri"/>
        </a:defRPr>
      </a:lvl4pPr>
      <a:lvl5pPr marL="2000250" indent="-171450" algn="l" rtl="0" eaLnBrk="0" fontAlgn="base" hangingPunct="0">
        <a:lnSpc>
          <a:spcPct val="80000"/>
        </a:lnSpc>
        <a:spcBef>
          <a:spcPct val="30000"/>
        </a:spcBef>
        <a:spcAft>
          <a:spcPct val="0"/>
        </a:spcAft>
        <a:buSzPct val="100000"/>
        <a:buChar char="–"/>
        <a:defRPr sz="1800">
          <a:solidFill>
            <a:schemeClr val="tx1"/>
          </a:solidFill>
          <a:latin typeface="Calibri"/>
          <a:ea typeface="ＭＳ Ｐゴシック" charset="-128"/>
          <a:cs typeface="Calibri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95400" y="1898650"/>
            <a:ext cx="6781800" cy="1666875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dirty="0"/>
              <a:t>CS 152 Computer Architecture and Engineering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/>
              <a:t>Lecture 22: </a:t>
            </a:r>
            <a:r>
              <a:rPr lang="en-US" dirty="0"/>
              <a:t>Virtual Machines</a:t>
            </a:r>
            <a:br>
              <a:rPr lang="en-US" dirty="0"/>
            </a:br>
            <a:endParaRPr lang="en-US" dirty="0"/>
          </a:p>
        </p:txBody>
      </p:sp>
      <p:sp>
        <p:nvSpPr>
          <p:cNvPr id="76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3588" y="4289425"/>
            <a:ext cx="7662862" cy="1811338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2000"/>
              <a:t>Krste Asanovic</a:t>
            </a:r>
          </a:p>
          <a:p>
            <a:pPr>
              <a:lnSpc>
                <a:spcPct val="70000"/>
              </a:lnSpc>
            </a:pPr>
            <a:r>
              <a:rPr lang="en-US" sz="1800"/>
              <a:t>Electrical Engineering and Computer Sciences</a:t>
            </a:r>
          </a:p>
          <a:p>
            <a:pPr>
              <a:lnSpc>
                <a:spcPct val="70000"/>
              </a:lnSpc>
            </a:pPr>
            <a:r>
              <a:rPr lang="en-US" sz="1800"/>
              <a:t>University of California, Berkeley</a:t>
            </a:r>
          </a:p>
          <a:p>
            <a:pPr>
              <a:lnSpc>
                <a:spcPct val="70000"/>
              </a:lnSpc>
            </a:pPr>
            <a:endParaRPr lang="en-US" sz="1800"/>
          </a:p>
          <a:p>
            <a:pPr>
              <a:lnSpc>
                <a:spcPct val="70000"/>
              </a:lnSpc>
            </a:pPr>
            <a:r>
              <a:rPr lang="en-US" sz="1800"/>
              <a:t>http://www.eecs.berkeley.edu/~krste</a:t>
            </a:r>
          </a:p>
          <a:p>
            <a:pPr>
              <a:lnSpc>
                <a:spcPct val="70000"/>
              </a:lnSpc>
            </a:pPr>
            <a:r>
              <a:rPr lang="en-US" sz="1800"/>
              <a:t>http://inst.eecs.berkeley.edu/~cs152 </a:t>
            </a:r>
          </a:p>
          <a:p>
            <a:pPr>
              <a:lnSpc>
                <a:spcPct val="70000"/>
              </a:lnSpc>
            </a:pPr>
            <a:endParaRPr lang="en-US" sz="1800"/>
          </a:p>
          <a:p>
            <a:pPr>
              <a:lnSpc>
                <a:spcPct val="70000"/>
              </a:lnSpc>
            </a:pPr>
            <a:endParaRPr lang="en-US" sz="1800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162800" cy="914400"/>
          </a:xfrm>
        </p:spPr>
        <p:txBody>
          <a:bodyPr/>
          <a:lstStyle/>
          <a:p>
            <a:r>
              <a:rPr lang="en-US" dirty="0"/>
              <a:t>Software Interpreter</a:t>
            </a:r>
          </a:p>
        </p:txBody>
      </p:sp>
      <p:sp>
        <p:nvSpPr>
          <p:cNvPr id="22394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2000"/>
            <a:ext cx="8077200" cy="838200"/>
          </a:xfrm>
          <a:noFill/>
          <a:ln/>
        </p:spPr>
        <p:txBody>
          <a:bodyPr/>
          <a:lstStyle/>
          <a:p>
            <a:r>
              <a:rPr lang="en-US" dirty="0"/>
              <a:t>Fetch and decode one instruction at a time in software</a:t>
            </a:r>
          </a:p>
        </p:txBody>
      </p:sp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C72F0-780E-4747-91A1-CBDAAFFE0EB4}" type="slidenum">
              <a:rPr lang="en-US"/>
              <a:pPr/>
              <a:t>10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2239492" name="Group 4"/>
          <p:cNvGrpSpPr>
            <a:grpSpLocks/>
          </p:cNvGrpSpPr>
          <p:nvPr/>
        </p:nvGrpSpPr>
        <p:grpSpPr bwMode="auto">
          <a:xfrm>
            <a:off x="5391150" y="1828800"/>
            <a:ext cx="3048000" cy="1190625"/>
            <a:chOff x="3264" y="1536"/>
            <a:chExt cx="1920" cy="750"/>
          </a:xfrm>
        </p:grpSpPr>
        <p:sp>
          <p:nvSpPr>
            <p:cNvPr id="2239493" name="Text Box 5"/>
            <p:cNvSpPr txBox="1">
              <a:spLocks noChangeArrowheads="1"/>
            </p:cNvSpPr>
            <p:nvPr/>
          </p:nvSpPr>
          <p:spPr bwMode="auto">
            <a:xfrm>
              <a:off x="3648" y="1536"/>
              <a:ext cx="1536" cy="7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 b="1" i="1"/>
                <a:t>Memory image of guest VM lives in host interpreter data memory</a:t>
              </a:r>
            </a:p>
          </p:txBody>
        </p:sp>
        <p:sp>
          <p:nvSpPr>
            <p:cNvPr id="2239494" name="Line 6"/>
            <p:cNvSpPr>
              <a:spLocks noChangeShapeType="1"/>
            </p:cNvSpPr>
            <p:nvPr/>
          </p:nvSpPr>
          <p:spPr bwMode="auto">
            <a:xfrm flipV="1">
              <a:off x="3264" y="2016"/>
              <a:ext cx="432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39495" name="Group 7"/>
          <p:cNvGrpSpPr>
            <a:grpSpLocks/>
          </p:cNvGrpSpPr>
          <p:nvPr/>
        </p:nvGrpSpPr>
        <p:grpSpPr bwMode="auto">
          <a:xfrm>
            <a:off x="2889250" y="1219200"/>
            <a:ext cx="2730500" cy="4808538"/>
            <a:chOff x="1688" y="1152"/>
            <a:chExt cx="1720" cy="3029"/>
          </a:xfrm>
        </p:grpSpPr>
        <p:grpSp>
          <p:nvGrpSpPr>
            <p:cNvPr id="2239496" name="Group 8"/>
            <p:cNvGrpSpPr>
              <a:grpSpLocks/>
            </p:cNvGrpSpPr>
            <p:nvPr/>
          </p:nvGrpSpPr>
          <p:grpSpPr bwMode="auto">
            <a:xfrm>
              <a:off x="1688" y="1536"/>
              <a:ext cx="1720" cy="2117"/>
              <a:chOff x="1688" y="1536"/>
              <a:chExt cx="1720" cy="2117"/>
            </a:xfrm>
          </p:grpSpPr>
          <p:sp>
            <p:nvSpPr>
              <p:cNvPr id="2239497" name="Rectangle 9"/>
              <p:cNvSpPr>
                <a:spLocks noChangeArrowheads="1"/>
              </p:cNvSpPr>
              <p:nvPr/>
            </p:nvSpPr>
            <p:spPr bwMode="auto">
              <a:xfrm>
                <a:off x="1728" y="1536"/>
                <a:ext cx="1680" cy="211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endParaRPr lang="en-US" b="1"/>
              </a:p>
            </p:txBody>
          </p:sp>
          <p:sp>
            <p:nvSpPr>
              <p:cNvPr id="2239498" name="Text Box 10"/>
              <p:cNvSpPr txBox="1">
                <a:spLocks noChangeArrowheads="1"/>
              </p:cNvSpPr>
              <p:nvPr/>
            </p:nvSpPr>
            <p:spPr bwMode="auto">
              <a:xfrm>
                <a:off x="1688" y="3456"/>
                <a:ext cx="1069" cy="19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b="1"/>
                  <a:t>Interpreter Data</a:t>
                </a:r>
              </a:p>
            </p:txBody>
          </p:sp>
        </p:grpSp>
        <p:grpSp>
          <p:nvGrpSpPr>
            <p:cNvPr id="2239499" name="Group 11"/>
            <p:cNvGrpSpPr>
              <a:grpSpLocks/>
            </p:cNvGrpSpPr>
            <p:nvPr/>
          </p:nvGrpSpPr>
          <p:grpSpPr bwMode="auto">
            <a:xfrm>
              <a:off x="1688" y="3648"/>
              <a:ext cx="1720" cy="533"/>
              <a:chOff x="1688" y="3648"/>
              <a:chExt cx="1720" cy="533"/>
            </a:xfrm>
          </p:grpSpPr>
          <p:sp>
            <p:nvSpPr>
              <p:cNvPr id="2239500" name="Rectangle 12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1680" cy="5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endParaRPr lang="en-US" b="1"/>
              </a:p>
            </p:txBody>
          </p:sp>
          <p:sp>
            <p:nvSpPr>
              <p:cNvPr id="2239501" name="Text Box 13"/>
              <p:cNvSpPr txBox="1">
                <a:spLocks noChangeArrowheads="1"/>
              </p:cNvSpPr>
              <p:nvPr/>
            </p:nvSpPr>
            <p:spPr bwMode="auto">
              <a:xfrm>
                <a:off x="1688" y="3984"/>
                <a:ext cx="1112" cy="19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b="1"/>
                  <a:t>Interpreter Code</a:t>
                </a:r>
              </a:p>
            </p:txBody>
          </p:sp>
        </p:grpSp>
        <p:grpSp>
          <p:nvGrpSpPr>
            <p:cNvPr id="2239502" name="Group 14"/>
            <p:cNvGrpSpPr>
              <a:grpSpLocks/>
            </p:cNvGrpSpPr>
            <p:nvPr/>
          </p:nvGrpSpPr>
          <p:grpSpPr bwMode="auto">
            <a:xfrm>
              <a:off x="1693" y="1152"/>
              <a:ext cx="1715" cy="245"/>
              <a:chOff x="1693" y="1152"/>
              <a:chExt cx="1715" cy="245"/>
            </a:xfrm>
          </p:grpSpPr>
          <p:sp>
            <p:nvSpPr>
              <p:cNvPr id="2239503" name="Rectangle 15"/>
              <p:cNvSpPr>
                <a:spLocks noChangeArrowheads="1"/>
              </p:cNvSpPr>
              <p:nvPr/>
            </p:nvSpPr>
            <p:spPr bwMode="auto">
              <a:xfrm>
                <a:off x="1728" y="1152"/>
                <a:ext cx="1680" cy="2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9504" name="Text Box 16"/>
              <p:cNvSpPr txBox="1">
                <a:spLocks noChangeArrowheads="1"/>
              </p:cNvSpPr>
              <p:nvPr/>
            </p:nvSpPr>
            <p:spPr bwMode="auto">
              <a:xfrm>
                <a:off x="1693" y="1200"/>
                <a:ext cx="1133" cy="197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b="1"/>
                  <a:t>Interpreter Stack</a:t>
                </a:r>
              </a:p>
            </p:txBody>
          </p:sp>
        </p:grpSp>
        <p:sp>
          <p:nvSpPr>
            <p:cNvPr id="2239505" name="Rectangle 17"/>
            <p:cNvSpPr>
              <a:spLocks noChangeArrowheads="1"/>
            </p:cNvSpPr>
            <p:nvPr/>
          </p:nvSpPr>
          <p:spPr bwMode="auto">
            <a:xfrm>
              <a:off x="1728" y="1392"/>
              <a:ext cx="1680" cy="144"/>
            </a:xfrm>
            <a:prstGeom prst="rect">
              <a:avLst/>
            </a:prstGeom>
            <a:solidFill>
              <a:schemeClr val="folHlink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39506" name="Group 18"/>
          <p:cNvGrpSpPr>
            <a:grpSpLocks/>
          </p:cNvGrpSpPr>
          <p:nvPr/>
        </p:nvGrpSpPr>
        <p:grpSpPr bwMode="auto">
          <a:xfrm>
            <a:off x="5314950" y="3733800"/>
            <a:ext cx="3371850" cy="2362200"/>
            <a:chOff x="3216" y="2736"/>
            <a:chExt cx="2124" cy="1488"/>
          </a:xfrm>
        </p:grpSpPr>
        <p:sp>
          <p:nvSpPr>
            <p:cNvPr id="2239507" name="Text Box 19"/>
            <p:cNvSpPr txBox="1">
              <a:spLocks noChangeArrowheads="1"/>
            </p:cNvSpPr>
            <p:nvPr/>
          </p:nvSpPr>
          <p:spPr bwMode="auto">
            <a:xfrm>
              <a:off x="4032" y="2928"/>
              <a:ext cx="1296" cy="1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1800" b="1"/>
                <a:t>while(!stop)</a:t>
              </a:r>
            </a:p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1800" b="1"/>
                <a:t>{</a:t>
              </a:r>
            </a:p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1800" b="1"/>
                <a:t> inst = Code[PC];</a:t>
              </a:r>
            </a:p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1800" b="1"/>
                <a:t> PC += 4;</a:t>
              </a:r>
            </a:p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1800" b="1"/>
                <a:t> execute(inst);</a:t>
              </a:r>
            </a:p>
            <a:p>
              <a:pPr algn="l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1800" b="1"/>
                <a:t>}</a:t>
              </a:r>
            </a:p>
          </p:txBody>
        </p:sp>
        <p:sp>
          <p:nvSpPr>
            <p:cNvPr id="2239508" name="Text Box 20"/>
            <p:cNvSpPr txBox="1">
              <a:spLocks noChangeArrowheads="1"/>
            </p:cNvSpPr>
            <p:nvPr/>
          </p:nvSpPr>
          <p:spPr bwMode="auto">
            <a:xfrm>
              <a:off x="3984" y="2736"/>
              <a:ext cx="1356" cy="21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1800" b="1"/>
                <a:t>fetch-decode loop</a:t>
              </a:r>
            </a:p>
          </p:txBody>
        </p:sp>
        <p:sp>
          <p:nvSpPr>
            <p:cNvPr id="2239509" name="Line 21"/>
            <p:cNvSpPr>
              <a:spLocks noChangeShapeType="1"/>
            </p:cNvSpPr>
            <p:nvPr/>
          </p:nvSpPr>
          <p:spPr bwMode="auto">
            <a:xfrm flipV="1">
              <a:off x="3216" y="2928"/>
              <a:ext cx="816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9510" name="Line 22"/>
            <p:cNvSpPr>
              <a:spLocks noChangeShapeType="1"/>
            </p:cNvSpPr>
            <p:nvPr/>
          </p:nvSpPr>
          <p:spPr bwMode="auto">
            <a:xfrm>
              <a:off x="3216" y="4032"/>
              <a:ext cx="81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39511" name="Group 23"/>
          <p:cNvGrpSpPr>
            <a:grpSpLocks/>
          </p:cNvGrpSpPr>
          <p:nvPr/>
        </p:nvGrpSpPr>
        <p:grpSpPr bwMode="auto">
          <a:xfrm>
            <a:off x="438150" y="3124200"/>
            <a:ext cx="1295400" cy="2743200"/>
            <a:chOff x="144" y="2352"/>
            <a:chExt cx="816" cy="1728"/>
          </a:xfrm>
        </p:grpSpPr>
        <p:grpSp>
          <p:nvGrpSpPr>
            <p:cNvPr id="2239512" name="Group 24"/>
            <p:cNvGrpSpPr>
              <a:grpSpLocks/>
            </p:cNvGrpSpPr>
            <p:nvPr/>
          </p:nvGrpSpPr>
          <p:grpSpPr bwMode="auto">
            <a:xfrm>
              <a:off x="240" y="2688"/>
              <a:ext cx="576" cy="1040"/>
              <a:chOff x="480" y="2656"/>
              <a:chExt cx="576" cy="1040"/>
            </a:xfrm>
          </p:grpSpPr>
          <p:sp>
            <p:nvSpPr>
              <p:cNvPr id="2239513" name="Rectangle 25"/>
              <p:cNvSpPr>
                <a:spLocks noChangeArrowheads="1"/>
              </p:cNvSpPr>
              <p:nvPr/>
            </p:nvSpPr>
            <p:spPr bwMode="auto">
              <a:xfrm>
                <a:off x="480" y="3096"/>
                <a:ext cx="576" cy="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b="1">
                    <a:solidFill>
                      <a:schemeClr val="accent2"/>
                    </a:solidFill>
                  </a:rPr>
                  <a:t>Guest ISA Code</a:t>
                </a:r>
              </a:p>
            </p:txBody>
          </p:sp>
          <p:sp>
            <p:nvSpPr>
              <p:cNvPr id="2239514" name="Rectangle 26"/>
              <p:cNvSpPr>
                <a:spLocks noChangeArrowheads="1"/>
              </p:cNvSpPr>
              <p:nvPr/>
            </p:nvSpPr>
            <p:spPr bwMode="auto">
              <a:xfrm>
                <a:off x="480" y="2656"/>
                <a:ext cx="576" cy="44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b="1">
                    <a:solidFill>
                      <a:schemeClr val="accent2"/>
                    </a:solidFill>
                  </a:rPr>
                  <a:t>Guest ISA Data</a:t>
                </a:r>
              </a:p>
            </p:txBody>
          </p:sp>
        </p:grpSp>
        <p:sp>
          <p:nvSpPr>
            <p:cNvPr id="2239515" name="AutoShape 27"/>
            <p:cNvSpPr>
              <a:spLocks noChangeArrowheads="1"/>
            </p:cNvSpPr>
            <p:nvPr/>
          </p:nvSpPr>
          <p:spPr bwMode="auto">
            <a:xfrm>
              <a:off x="144" y="2352"/>
              <a:ext cx="816" cy="1728"/>
            </a:xfrm>
            <a:prstGeom prst="flowChartDocumen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9516" name="Text Box 28"/>
            <p:cNvSpPr txBox="1">
              <a:spLocks noChangeArrowheads="1"/>
            </p:cNvSpPr>
            <p:nvPr/>
          </p:nvSpPr>
          <p:spPr bwMode="auto">
            <a:xfrm>
              <a:off x="144" y="2352"/>
              <a:ext cx="816" cy="3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/>
                <a:t>Executable on Disk</a:t>
              </a:r>
            </a:p>
          </p:txBody>
        </p:sp>
      </p:grpSp>
      <p:grpSp>
        <p:nvGrpSpPr>
          <p:cNvPr id="2239517" name="Group 29"/>
          <p:cNvGrpSpPr>
            <a:grpSpLocks/>
          </p:cNvGrpSpPr>
          <p:nvPr/>
        </p:nvGrpSpPr>
        <p:grpSpPr bwMode="auto">
          <a:xfrm>
            <a:off x="1504950" y="1905000"/>
            <a:ext cx="3886200" cy="3048000"/>
            <a:chOff x="816" y="1584"/>
            <a:chExt cx="2448" cy="1920"/>
          </a:xfrm>
        </p:grpSpPr>
        <p:grpSp>
          <p:nvGrpSpPr>
            <p:cNvPr id="2239518" name="Group 30"/>
            <p:cNvGrpSpPr>
              <a:grpSpLocks/>
            </p:cNvGrpSpPr>
            <p:nvPr/>
          </p:nvGrpSpPr>
          <p:grpSpPr bwMode="auto">
            <a:xfrm>
              <a:off x="2688" y="1584"/>
              <a:ext cx="576" cy="1920"/>
              <a:chOff x="2688" y="1584"/>
              <a:chExt cx="576" cy="1920"/>
            </a:xfrm>
          </p:grpSpPr>
          <p:sp>
            <p:nvSpPr>
              <p:cNvPr id="2239519" name="Rectangle 31"/>
              <p:cNvSpPr>
                <a:spLocks noChangeArrowheads="1"/>
              </p:cNvSpPr>
              <p:nvPr/>
            </p:nvSpPr>
            <p:spPr bwMode="auto">
              <a:xfrm>
                <a:off x="2688" y="2904"/>
                <a:ext cx="576" cy="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b="1">
                    <a:solidFill>
                      <a:schemeClr val="accent2"/>
                    </a:solidFill>
                  </a:rPr>
                  <a:t>Guest ISA Code</a:t>
                </a:r>
              </a:p>
            </p:txBody>
          </p:sp>
          <p:sp>
            <p:nvSpPr>
              <p:cNvPr id="2239520" name="Rectangle 32"/>
              <p:cNvSpPr>
                <a:spLocks noChangeArrowheads="1"/>
              </p:cNvSpPr>
              <p:nvPr/>
            </p:nvSpPr>
            <p:spPr bwMode="auto">
              <a:xfrm>
                <a:off x="2688" y="2464"/>
                <a:ext cx="576" cy="44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b="1">
                    <a:solidFill>
                      <a:schemeClr val="accent2"/>
                    </a:solidFill>
                  </a:rPr>
                  <a:t>Guest ISA Data</a:t>
                </a:r>
              </a:p>
            </p:txBody>
          </p:sp>
          <p:sp>
            <p:nvSpPr>
              <p:cNvPr id="2239521" name="Rectangle 33"/>
              <p:cNvSpPr>
                <a:spLocks noChangeArrowheads="1"/>
              </p:cNvSpPr>
              <p:nvPr/>
            </p:nvSpPr>
            <p:spPr bwMode="auto">
              <a:xfrm>
                <a:off x="2688" y="1584"/>
                <a:ext cx="576" cy="24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b="1">
                    <a:solidFill>
                      <a:schemeClr val="accent2"/>
                    </a:solidFill>
                  </a:rPr>
                  <a:t>Guest Stack</a:t>
                </a:r>
              </a:p>
            </p:txBody>
          </p:sp>
          <p:sp>
            <p:nvSpPr>
              <p:cNvPr id="2239522" name="Rectangle 34"/>
              <p:cNvSpPr>
                <a:spLocks noChangeArrowheads="1"/>
              </p:cNvSpPr>
              <p:nvPr/>
            </p:nvSpPr>
            <p:spPr bwMode="auto">
              <a:xfrm>
                <a:off x="2688" y="1824"/>
                <a:ext cx="576" cy="640"/>
              </a:xfrm>
              <a:prstGeom prst="rect">
                <a:avLst/>
              </a:prstGeom>
              <a:solidFill>
                <a:schemeClr val="accent2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9523" name="Rectangle 35"/>
              <p:cNvSpPr>
                <a:spLocks noChangeArrowheads="1"/>
              </p:cNvSpPr>
              <p:nvPr/>
            </p:nvSpPr>
            <p:spPr bwMode="auto">
              <a:xfrm>
                <a:off x="2688" y="1584"/>
                <a:ext cx="576" cy="1920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239524" name="Line 36"/>
            <p:cNvSpPr>
              <a:spLocks noChangeShapeType="1"/>
            </p:cNvSpPr>
            <p:nvPr/>
          </p:nvSpPr>
          <p:spPr bwMode="auto">
            <a:xfrm flipV="1">
              <a:off x="816" y="3024"/>
              <a:ext cx="187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9525" name="Text Box 37"/>
            <p:cNvSpPr txBox="1">
              <a:spLocks noChangeArrowheads="1"/>
            </p:cNvSpPr>
            <p:nvPr/>
          </p:nvSpPr>
          <p:spPr bwMode="auto">
            <a:xfrm>
              <a:off x="960" y="2544"/>
              <a:ext cx="809" cy="61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 i="1" dirty="0"/>
                <a:t>Load into interpreter process memory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162800" cy="914400"/>
          </a:xfrm>
        </p:spPr>
        <p:txBody>
          <a:bodyPr/>
          <a:lstStyle/>
          <a:p>
            <a:r>
              <a:rPr lang="en-US"/>
              <a:t>Software Interpreter</a:t>
            </a:r>
          </a:p>
        </p:txBody>
      </p:sp>
      <p:sp>
        <p:nvSpPr>
          <p:cNvPr id="22405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7772400" cy="5029200"/>
          </a:xfrm>
          <a:noFill/>
          <a:ln/>
        </p:spPr>
        <p:txBody>
          <a:bodyPr/>
          <a:lstStyle/>
          <a:p>
            <a:r>
              <a:rPr lang="en-US" dirty="0"/>
              <a:t>Easy to code, small code footprint</a:t>
            </a:r>
          </a:p>
          <a:p>
            <a:r>
              <a:rPr lang="en-US" i="1" dirty="0"/>
              <a:t>Slow</a:t>
            </a:r>
            <a:r>
              <a:rPr lang="en-US" dirty="0"/>
              <a:t>, approximately 50-100x slower than native execution for RISC ISA hosted on RISC ISA</a:t>
            </a:r>
          </a:p>
          <a:p>
            <a:r>
              <a:rPr lang="en-US" dirty="0"/>
              <a:t>Problem is time taken to decode instructions</a:t>
            </a:r>
          </a:p>
          <a:p>
            <a:pPr lvl="1"/>
            <a:r>
              <a:rPr lang="en-US" sz="2000" dirty="0"/>
              <a:t>fetch instruction from memory</a:t>
            </a:r>
          </a:p>
          <a:p>
            <a:pPr lvl="1"/>
            <a:r>
              <a:rPr lang="en-US" sz="2000" dirty="0"/>
              <a:t>switch tables to decode opcodes</a:t>
            </a:r>
          </a:p>
          <a:p>
            <a:pPr lvl="1"/>
            <a:r>
              <a:rPr lang="en-US" sz="2000" dirty="0"/>
              <a:t>extract register specifiers using bit shifts</a:t>
            </a:r>
          </a:p>
          <a:p>
            <a:pPr lvl="1"/>
            <a:r>
              <a:rPr lang="en-US" sz="2000" dirty="0"/>
              <a:t>access register file data structure</a:t>
            </a:r>
          </a:p>
          <a:p>
            <a:pPr lvl="1"/>
            <a:r>
              <a:rPr lang="en-US" sz="2000" dirty="0"/>
              <a:t>execute operation</a:t>
            </a:r>
          </a:p>
          <a:p>
            <a:pPr lvl="1"/>
            <a:r>
              <a:rPr lang="en-US" sz="2000" dirty="0"/>
              <a:t>return to main fetch loop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F174F-D87D-304B-A8A5-8AF086630605}" type="slidenum">
              <a:rPr lang="en-US"/>
              <a:pPr/>
              <a:t>11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162800" cy="914400"/>
          </a:xfrm>
        </p:spPr>
        <p:txBody>
          <a:bodyPr/>
          <a:lstStyle/>
          <a:p>
            <a:r>
              <a:rPr lang="en-US"/>
              <a:t>Binary Translation</a:t>
            </a:r>
          </a:p>
        </p:txBody>
      </p:sp>
      <p:sp>
        <p:nvSpPr>
          <p:cNvPr id="2241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838200"/>
            <a:ext cx="8610600" cy="5638800"/>
          </a:xfrm>
          <a:noFill/>
          <a:ln/>
        </p:spPr>
        <p:txBody>
          <a:bodyPr/>
          <a:lstStyle/>
          <a:p>
            <a:r>
              <a:rPr lang="en-US" dirty="0"/>
              <a:t>Each guest ISA instruction translates into some set of host (or </a:t>
            </a:r>
            <a:r>
              <a:rPr lang="en-US" i="1" dirty="0"/>
              <a:t>native</a:t>
            </a:r>
            <a:r>
              <a:rPr lang="en-US" dirty="0"/>
              <a:t>) ISA instructions</a:t>
            </a:r>
          </a:p>
          <a:p>
            <a:r>
              <a:rPr lang="en-US" dirty="0"/>
              <a:t>Instead of dynamically fetching and decoding instructions at run-time, translate entire binary program and save result as new native ISA executable</a:t>
            </a:r>
          </a:p>
          <a:p>
            <a:r>
              <a:rPr lang="en-US" dirty="0"/>
              <a:t>Removes interpretive fetch-decode overhead</a:t>
            </a:r>
          </a:p>
          <a:p>
            <a:r>
              <a:rPr lang="en-US" dirty="0"/>
              <a:t>Can do compiler optimizations on translated code to improve performance</a:t>
            </a:r>
          </a:p>
          <a:p>
            <a:pPr lvl="1"/>
            <a:r>
              <a:rPr lang="en-US" sz="2000" dirty="0"/>
              <a:t>register allocation for values flowing between guest ISA instructions</a:t>
            </a:r>
          </a:p>
          <a:p>
            <a:pPr lvl="1"/>
            <a:r>
              <a:rPr lang="en-US" sz="2000" dirty="0"/>
              <a:t>native instruction scheduling to improve performance</a:t>
            </a:r>
          </a:p>
          <a:p>
            <a:pPr lvl="1"/>
            <a:r>
              <a:rPr lang="en-US" sz="2000" dirty="0"/>
              <a:t>remove unreachable code</a:t>
            </a:r>
          </a:p>
          <a:p>
            <a:pPr lvl="1"/>
            <a:r>
              <a:rPr lang="en-US" sz="2000" dirty="0"/>
              <a:t>inline assembly procedures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9A710-1C71-574E-91E1-27DF9009433A}" type="slidenum">
              <a:rPr lang="en-US"/>
              <a:pPr/>
              <a:t>12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162800" cy="914400"/>
          </a:xfrm>
        </p:spPr>
        <p:txBody>
          <a:bodyPr/>
          <a:lstStyle/>
          <a:p>
            <a:r>
              <a:rPr lang="en-US"/>
              <a:t>Binary Translation, Take 1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2F273-E4D9-AA48-B192-A3DAB8839F65}" type="slidenum">
              <a:rPr lang="en-US"/>
              <a:pPr/>
              <a:t>13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2242563" name="Group 3"/>
          <p:cNvGrpSpPr>
            <a:grpSpLocks/>
          </p:cNvGrpSpPr>
          <p:nvPr/>
        </p:nvGrpSpPr>
        <p:grpSpPr bwMode="auto">
          <a:xfrm>
            <a:off x="990600" y="2514600"/>
            <a:ext cx="1295400" cy="2743200"/>
            <a:chOff x="144" y="2352"/>
            <a:chExt cx="816" cy="1728"/>
          </a:xfrm>
        </p:grpSpPr>
        <p:grpSp>
          <p:nvGrpSpPr>
            <p:cNvPr id="2242564" name="Group 4"/>
            <p:cNvGrpSpPr>
              <a:grpSpLocks/>
            </p:cNvGrpSpPr>
            <p:nvPr/>
          </p:nvGrpSpPr>
          <p:grpSpPr bwMode="auto">
            <a:xfrm>
              <a:off x="240" y="2688"/>
              <a:ext cx="576" cy="1040"/>
              <a:chOff x="480" y="2656"/>
              <a:chExt cx="576" cy="1040"/>
            </a:xfrm>
          </p:grpSpPr>
          <p:sp>
            <p:nvSpPr>
              <p:cNvPr id="2242565" name="Rectangle 5"/>
              <p:cNvSpPr>
                <a:spLocks noChangeArrowheads="1"/>
              </p:cNvSpPr>
              <p:nvPr/>
            </p:nvSpPr>
            <p:spPr bwMode="auto">
              <a:xfrm>
                <a:off x="480" y="3096"/>
                <a:ext cx="576" cy="60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b="1">
                    <a:solidFill>
                      <a:schemeClr val="accent2"/>
                    </a:solidFill>
                  </a:rPr>
                  <a:t>Guest ISA Code</a:t>
                </a:r>
              </a:p>
            </p:txBody>
          </p:sp>
          <p:sp>
            <p:nvSpPr>
              <p:cNvPr id="2242566" name="Rectangle 6"/>
              <p:cNvSpPr>
                <a:spLocks noChangeArrowheads="1"/>
              </p:cNvSpPr>
              <p:nvPr/>
            </p:nvSpPr>
            <p:spPr bwMode="auto">
              <a:xfrm>
                <a:off x="480" y="2656"/>
                <a:ext cx="576" cy="440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b="1">
                    <a:solidFill>
                      <a:schemeClr val="accent2"/>
                    </a:solidFill>
                  </a:rPr>
                  <a:t>Guest ISA Data</a:t>
                </a:r>
              </a:p>
            </p:txBody>
          </p:sp>
        </p:grpSp>
        <p:sp>
          <p:nvSpPr>
            <p:cNvPr id="2242567" name="AutoShape 7"/>
            <p:cNvSpPr>
              <a:spLocks noChangeArrowheads="1"/>
            </p:cNvSpPr>
            <p:nvPr/>
          </p:nvSpPr>
          <p:spPr bwMode="auto">
            <a:xfrm>
              <a:off x="144" y="2352"/>
              <a:ext cx="816" cy="1728"/>
            </a:xfrm>
            <a:prstGeom prst="flowChartDocumen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568" name="Text Box 8"/>
            <p:cNvSpPr txBox="1">
              <a:spLocks noChangeArrowheads="1"/>
            </p:cNvSpPr>
            <p:nvPr/>
          </p:nvSpPr>
          <p:spPr bwMode="auto">
            <a:xfrm>
              <a:off x="144" y="2352"/>
              <a:ext cx="816" cy="3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/>
                <a:t>Executable on Disk</a:t>
              </a:r>
            </a:p>
          </p:txBody>
        </p:sp>
      </p:grpSp>
      <p:grpSp>
        <p:nvGrpSpPr>
          <p:cNvPr id="2242569" name="Group 9"/>
          <p:cNvGrpSpPr>
            <a:grpSpLocks/>
          </p:cNvGrpSpPr>
          <p:nvPr/>
        </p:nvGrpSpPr>
        <p:grpSpPr bwMode="auto">
          <a:xfrm>
            <a:off x="2057400" y="1676400"/>
            <a:ext cx="6248400" cy="3810000"/>
            <a:chOff x="1296" y="1056"/>
            <a:chExt cx="3936" cy="2400"/>
          </a:xfrm>
        </p:grpSpPr>
        <p:sp>
          <p:nvSpPr>
            <p:cNvPr id="2242570" name="Rectangle 10"/>
            <p:cNvSpPr>
              <a:spLocks noChangeArrowheads="1"/>
            </p:cNvSpPr>
            <p:nvPr/>
          </p:nvSpPr>
          <p:spPr bwMode="auto">
            <a:xfrm>
              <a:off x="2880" y="2448"/>
              <a:ext cx="576" cy="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/>
                <a:t>Native ISA Code</a:t>
              </a:r>
            </a:p>
          </p:txBody>
        </p:sp>
        <p:sp>
          <p:nvSpPr>
            <p:cNvPr id="2242571" name="Rectangle 11"/>
            <p:cNvSpPr>
              <a:spLocks noChangeArrowheads="1"/>
            </p:cNvSpPr>
            <p:nvPr/>
          </p:nvSpPr>
          <p:spPr bwMode="auto">
            <a:xfrm>
              <a:off x="2880" y="1536"/>
              <a:ext cx="576" cy="44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>
                  <a:solidFill>
                    <a:schemeClr val="accent2"/>
                  </a:solidFill>
                </a:rPr>
                <a:t>Guest ISA Data</a:t>
              </a:r>
            </a:p>
          </p:txBody>
        </p:sp>
        <p:sp>
          <p:nvSpPr>
            <p:cNvPr id="2242572" name="AutoShape 12"/>
            <p:cNvSpPr>
              <a:spLocks noChangeArrowheads="1"/>
            </p:cNvSpPr>
            <p:nvPr/>
          </p:nvSpPr>
          <p:spPr bwMode="auto">
            <a:xfrm>
              <a:off x="2832" y="1056"/>
              <a:ext cx="816" cy="2400"/>
            </a:xfrm>
            <a:prstGeom prst="flowChartDocumen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573" name="Text Box 13"/>
            <p:cNvSpPr txBox="1">
              <a:spLocks noChangeArrowheads="1"/>
            </p:cNvSpPr>
            <p:nvPr/>
          </p:nvSpPr>
          <p:spPr bwMode="auto">
            <a:xfrm>
              <a:off x="2784" y="1056"/>
              <a:ext cx="816" cy="3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/>
                <a:t>Executable on Disk</a:t>
              </a:r>
            </a:p>
          </p:txBody>
        </p:sp>
        <p:sp>
          <p:nvSpPr>
            <p:cNvPr id="2242574" name="Line 14"/>
            <p:cNvSpPr>
              <a:spLocks noChangeShapeType="1"/>
            </p:cNvSpPr>
            <p:nvPr/>
          </p:nvSpPr>
          <p:spPr bwMode="auto">
            <a:xfrm>
              <a:off x="1296" y="2592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575" name="Rectangle 15"/>
            <p:cNvSpPr>
              <a:spLocks noChangeArrowheads="1"/>
            </p:cNvSpPr>
            <p:nvPr/>
          </p:nvSpPr>
          <p:spPr bwMode="auto">
            <a:xfrm>
              <a:off x="2880" y="1968"/>
              <a:ext cx="57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/>
                <a:t>Native Data</a:t>
              </a:r>
            </a:p>
          </p:txBody>
        </p:sp>
        <p:sp>
          <p:nvSpPr>
            <p:cNvPr id="2242576" name="Line 16"/>
            <p:cNvSpPr>
              <a:spLocks noChangeShapeType="1"/>
            </p:cNvSpPr>
            <p:nvPr/>
          </p:nvSpPr>
          <p:spPr bwMode="auto">
            <a:xfrm flipV="1">
              <a:off x="1296" y="1728"/>
              <a:ext cx="158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2577" name="Text Box 17"/>
            <p:cNvSpPr txBox="1">
              <a:spLocks noChangeArrowheads="1"/>
            </p:cNvSpPr>
            <p:nvPr/>
          </p:nvSpPr>
          <p:spPr bwMode="auto">
            <a:xfrm>
              <a:off x="1536" y="2256"/>
              <a:ext cx="1167" cy="3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 i="1"/>
                <a:t>Translate to native ISA code</a:t>
              </a:r>
            </a:p>
          </p:txBody>
        </p:sp>
        <p:sp>
          <p:nvSpPr>
            <p:cNvPr id="2242578" name="Text Box 18"/>
            <p:cNvSpPr txBox="1">
              <a:spLocks noChangeArrowheads="1"/>
            </p:cNvSpPr>
            <p:nvPr/>
          </p:nvSpPr>
          <p:spPr bwMode="auto">
            <a:xfrm>
              <a:off x="1680" y="1536"/>
              <a:ext cx="912" cy="3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 i="1"/>
                <a:t>Data unchanged</a:t>
              </a:r>
            </a:p>
          </p:txBody>
        </p:sp>
        <p:sp>
          <p:nvSpPr>
            <p:cNvPr id="2242579" name="Text Box 19"/>
            <p:cNvSpPr txBox="1">
              <a:spLocks noChangeArrowheads="1"/>
            </p:cNvSpPr>
            <p:nvPr/>
          </p:nvSpPr>
          <p:spPr bwMode="auto">
            <a:xfrm>
              <a:off x="3792" y="1968"/>
              <a:ext cx="1440" cy="4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 i="1"/>
                <a:t>Native translation might need extra data workspace</a:t>
              </a:r>
            </a:p>
          </p:txBody>
        </p:sp>
        <p:sp>
          <p:nvSpPr>
            <p:cNvPr id="2242580" name="Line 20"/>
            <p:cNvSpPr>
              <a:spLocks noChangeShapeType="1"/>
            </p:cNvSpPr>
            <p:nvPr/>
          </p:nvSpPr>
          <p:spPr bwMode="auto">
            <a:xfrm flipV="1">
              <a:off x="3456" y="2112"/>
              <a:ext cx="432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Translation Problems</a:t>
            </a:r>
          </a:p>
        </p:txBody>
      </p:sp>
      <p:sp>
        <p:nvSpPr>
          <p:cNvPr id="22435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8229600" cy="25908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Branch and Jump targets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guest code: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		    j L1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	       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		L1: </a:t>
            </a:r>
            <a:r>
              <a:rPr lang="en-US" b="1" dirty="0" err="1">
                <a:latin typeface="Courier New" charset="0"/>
              </a:rPr>
              <a:t>lw</a:t>
            </a:r>
            <a:r>
              <a:rPr lang="en-US" b="1" dirty="0">
                <a:latin typeface="Courier New" charset="0"/>
              </a:rPr>
              <a:t> r1, (r4)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b="1" dirty="0">
                <a:latin typeface="Courier New" charset="0"/>
              </a:rPr>
              <a:t>		    </a:t>
            </a:r>
            <a:r>
              <a:rPr lang="en-US" b="1" dirty="0" err="1">
                <a:latin typeface="Courier New" charset="0"/>
              </a:rPr>
              <a:t>jr</a:t>
            </a:r>
            <a:r>
              <a:rPr lang="en-US" b="1" dirty="0">
                <a:latin typeface="Courier New" charset="0"/>
              </a:rPr>
              <a:t> (r1)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b="1" dirty="0">
              <a:latin typeface="Courier New" charset="0"/>
            </a:endParaRPr>
          </a:p>
          <a:p>
            <a:pPr lvl="1">
              <a:lnSpc>
                <a:spcPct val="80000"/>
              </a:lnSpc>
            </a:pPr>
            <a:r>
              <a:rPr lang="en-US" dirty="0"/>
              <a:t>native code</a:t>
            </a:r>
            <a:r>
              <a:rPr lang="en-US" dirty="0">
                <a:latin typeface="Courier New" charset="0"/>
              </a:rPr>
              <a:t>      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8799F-BCB7-6E43-9BC0-06D3BC5293F9}" type="slidenum">
              <a:rPr lang="en-US"/>
              <a:pPr/>
              <a:t>14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2243588" name="Group 4"/>
          <p:cNvGrpSpPr>
            <a:grpSpLocks/>
          </p:cNvGrpSpPr>
          <p:nvPr/>
        </p:nvGrpSpPr>
        <p:grpSpPr bwMode="auto">
          <a:xfrm>
            <a:off x="1889125" y="3657600"/>
            <a:ext cx="4435475" cy="2743200"/>
            <a:chOff x="1190" y="2304"/>
            <a:chExt cx="2794" cy="1728"/>
          </a:xfrm>
        </p:grpSpPr>
        <p:sp>
          <p:nvSpPr>
            <p:cNvPr id="2243589" name="Rectangle 5"/>
            <p:cNvSpPr>
              <a:spLocks noChangeArrowheads="1"/>
            </p:cNvSpPr>
            <p:nvPr/>
          </p:nvSpPr>
          <p:spPr bwMode="auto">
            <a:xfrm>
              <a:off x="1392" y="2304"/>
              <a:ext cx="864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/>
                <a:t>j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/>
                <a:t>translation</a:t>
              </a:r>
            </a:p>
          </p:txBody>
        </p:sp>
        <p:sp>
          <p:nvSpPr>
            <p:cNvPr id="2243590" name="Rectangle 6"/>
            <p:cNvSpPr>
              <a:spLocks noChangeArrowheads="1"/>
            </p:cNvSpPr>
            <p:nvPr/>
          </p:nvSpPr>
          <p:spPr bwMode="auto">
            <a:xfrm>
              <a:off x="1392" y="3072"/>
              <a:ext cx="864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/>
                <a:t>lw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/>
                <a:t>translation</a:t>
              </a:r>
            </a:p>
          </p:txBody>
        </p:sp>
        <p:sp>
          <p:nvSpPr>
            <p:cNvPr id="2243591" name="Freeform 7"/>
            <p:cNvSpPr>
              <a:spLocks/>
            </p:cNvSpPr>
            <p:nvPr/>
          </p:nvSpPr>
          <p:spPr bwMode="auto">
            <a:xfrm>
              <a:off x="1190" y="2760"/>
              <a:ext cx="1222" cy="385"/>
            </a:xfrm>
            <a:custGeom>
              <a:avLst/>
              <a:gdLst/>
              <a:ahLst/>
              <a:cxnLst>
                <a:cxn ang="0">
                  <a:pos x="1072" y="0"/>
                </a:cxn>
                <a:cxn ang="0">
                  <a:pos x="1219" y="73"/>
                </a:cxn>
                <a:cxn ang="0">
                  <a:pos x="1213" y="120"/>
                </a:cxn>
                <a:cxn ang="0">
                  <a:pos x="1145" y="141"/>
                </a:cxn>
                <a:cxn ang="0">
                  <a:pos x="25" y="172"/>
                </a:cxn>
                <a:cxn ang="0">
                  <a:pos x="25" y="298"/>
                </a:cxn>
                <a:cxn ang="0">
                  <a:pos x="30" y="335"/>
                </a:cxn>
                <a:cxn ang="0">
                  <a:pos x="213" y="377"/>
                </a:cxn>
              </a:cxnLst>
              <a:rect l="0" t="0" r="r" b="b"/>
              <a:pathLst>
                <a:path w="1222" h="385">
                  <a:moveTo>
                    <a:pt x="1072" y="0"/>
                  </a:moveTo>
                  <a:cubicBezTo>
                    <a:pt x="1140" y="4"/>
                    <a:pt x="1193" y="4"/>
                    <a:pt x="1219" y="73"/>
                  </a:cubicBezTo>
                  <a:cubicBezTo>
                    <a:pt x="1217" y="89"/>
                    <a:pt x="1222" y="107"/>
                    <a:pt x="1213" y="120"/>
                  </a:cubicBezTo>
                  <a:cubicBezTo>
                    <a:pt x="1209" y="126"/>
                    <a:pt x="1153" y="139"/>
                    <a:pt x="1145" y="141"/>
                  </a:cubicBezTo>
                  <a:cubicBezTo>
                    <a:pt x="754" y="137"/>
                    <a:pt x="412" y="141"/>
                    <a:pt x="25" y="172"/>
                  </a:cubicBezTo>
                  <a:cubicBezTo>
                    <a:pt x="10" y="221"/>
                    <a:pt x="0" y="249"/>
                    <a:pt x="25" y="298"/>
                  </a:cubicBezTo>
                  <a:cubicBezTo>
                    <a:pt x="27" y="310"/>
                    <a:pt x="26" y="323"/>
                    <a:pt x="30" y="335"/>
                  </a:cubicBezTo>
                  <a:cubicBezTo>
                    <a:pt x="47" y="385"/>
                    <a:pt x="198" y="377"/>
                    <a:pt x="213" y="377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3592" name="Rectangle 8"/>
            <p:cNvSpPr>
              <a:spLocks noChangeArrowheads="1"/>
            </p:cNvSpPr>
            <p:nvPr/>
          </p:nvSpPr>
          <p:spPr bwMode="auto">
            <a:xfrm>
              <a:off x="1392" y="3552"/>
              <a:ext cx="864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/>
                <a:t>jr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/>
                <a:t>translation</a:t>
              </a:r>
            </a:p>
          </p:txBody>
        </p:sp>
        <p:sp>
          <p:nvSpPr>
            <p:cNvPr id="2243593" name="Line 9"/>
            <p:cNvSpPr>
              <a:spLocks noChangeShapeType="1"/>
            </p:cNvSpPr>
            <p:nvPr/>
          </p:nvSpPr>
          <p:spPr bwMode="auto">
            <a:xfrm>
              <a:off x="2256" y="3984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3594" name="Text Box 10"/>
            <p:cNvSpPr txBox="1">
              <a:spLocks noChangeArrowheads="1"/>
            </p:cNvSpPr>
            <p:nvPr/>
          </p:nvSpPr>
          <p:spPr bwMode="auto">
            <a:xfrm>
              <a:off x="2352" y="2592"/>
              <a:ext cx="1632" cy="47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 i="1"/>
                <a:t>native jump at end of block jumps to native translation of lw</a:t>
              </a:r>
            </a:p>
          </p:txBody>
        </p:sp>
      </p:grpSp>
      <p:sp>
        <p:nvSpPr>
          <p:cNvPr id="2243595" name="Text Box 11"/>
          <p:cNvSpPr txBox="1">
            <a:spLocks noChangeArrowheads="1"/>
          </p:cNvSpPr>
          <p:nvPr/>
        </p:nvSpPr>
        <p:spPr bwMode="auto">
          <a:xfrm>
            <a:off x="4189413" y="6096000"/>
            <a:ext cx="4530725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1" i="1"/>
              <a:t>Where should the jump register go?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3587" grpId="0" autoUpdateAnimBg="0"/>
      <p:bldP spid="224359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PC Mapping Table</a:t>
            </a:r>
          </a:p>
        </p:txBody>
      </p:sp>
      <p:sp>
        <p:nvSpPr>
          <p:cNvPr id="2244611" name="Rectangle 3"/>
          <p:cNvSpPr>
            <a:spLocks noGrp="1" noChangeArrowheads="1"/>
          </p:cNvSpPr>
          <p:nvPr>
            <p:ph idx="1"/>
          </p:nvPr>
        </p:nvSpPr>
        <p:spPr>
          <a:xfrm>
            <a:off x="698500" y="838200"/>
            <a:ext cx="7683500" cy="5054600"/>
          </a:xfrm>
        </p:spPr>
        <p:txBody>
          <a:bodyPr/>
          <a:lstStyle/>
          <a:p>
            <a:r>
              <a:rPr lang="en-US" dirty="0"/>
              <a:t>Table gives translated PC for each guest PC</a:t>
            </a:r>
          </a:p>
          <a:p>
            <a:r>
              <a:rPr lang="en-US" dirty="0"/>
              <a:t>Indirect jumps translated into code that looks in table to find where to jump to</a:t>
            </a:r>
          </a:p>
          <a:p>
            <a:pPr lvl="1"/>
            <a:r>
              <a:rPr lang="en-US" dirty="0"/>
              <a:t>can optimize well-behaved guest code for subroutine call/return by using native PC in return links</a:t>
            </a:r>
          </a:p>
          <a:p>
            <a:r>
              <a:rPr lang="en-US" dirty="0"/>
              <a:t>If can branch to any guest PC, then need one table entry for every instruction in hosted program </a:t>
            </a:r>
            <a:r>
              <a:rPr lang="en-US" dirty="0">
                <a:sym typeface="Wingdings" charset="2"/>
              </a:rPr>
              <a:t> big table</a:t>
            </a:r>
            <a:endParaRPr lang="en-US" dirty="0"/>
          </a:p>
          <a:p>
            <a:r>
              <a:rPr lang="en-US" dirty="0"/>
              <a:t>If can branch to any PC, then either</a:t>
            </a:r>
          </a:p>
          <a:p>
            <a:pPr lvl="1"/>
            <a:r>
              <a:rPr lang="en-US" dirty="0"/>
              <a:t>limit inter-instruction optimizations</a:t>
            </a:r>
          </a:p>
          <a:p>
            <a:pPr lvl="1"/>
            <a:r>
              <a:rPr lang="en-US" dirty="0"/>
              <a:t>large code explosion to hold optimizations for each possible entry into sequential code sequence</a:t>
            </a:r>
          </a:p>
          <a:p>
            <a:r>
              <a:rPr lang="en-US" dirty="0"/>
              <a:t>Only minority of guest instructions are indirect jump targets, want to find these</a:t>
            </a:r>
          </a:p>
          <a:p>
            <a:pPr lvl="1"/>
            <a:r>
              <a:rPr lang="en-US" dirty="0"/>
              <a:t>design a highly structured VM design</a:t>
            </a:r>
          </a:p>
          <a:p>
            <a:pPr lvl="1"/>
            <a:r>
              <a:rPr lang="en-US" dirty="0"/>
              <a:t>use run-time feedback of target locations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50E5-9005-F249-8350-C0A6604B44D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4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4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4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1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Translation Problems</a:t>
            </a:r>
          </a:p>
        </p:txBody>
      </p:sp>
      <p:sp>
        <p:nvSpPr>
          <p:cNvPr id="224563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077200" cy="3581400"/>
          </a:xfrm>
          <a:noFill/>
          <a:ln/>
        </p:spPr>
        <p:txBody>
          <a:bodyPr/>
          <a:lstStyle/>
          <a:p>
            <a:r>
              <a:rPr lang="en-US"/>
              <a:t>Self-modifying code!</a:t>
            </a:r>
          </a:p>
          <a:p>
            <a:pPr lvl="1"/>
            <a:r>
              <a:rPr lang="en-US" b="1">
                <a:latin typeface="Courier New" charset="0"/>
              </a:rPr>
              <a:t>sw r1, (r2)	# r2 points into code space</a:t>
            </a:r>
          </a:p>
          <a:p>
            <a:r>
              <a:rPr lang="en-US"/>
              <a:t>Rare in most code, but has to be handled if allowed by guest ISA</a:t>
            </a:r>
          </a:p>
          <a:p>
            <a:r>
              <a:rPr lang="en-US"/>
              <a:t>Usually handled by including interpreter and marking modified code pages as “interpret only”</a:t>
            </a:r>
          </a:p>
          <a:p>
            <a:r>
              <a:rPr lang="en-US"/>
              <a:t>Have to invalidate all native branches into modified code pages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71EA7-117A-2B4F-8C95-7DDFE88036A7}" type="slidenum">
              <a:rPr lang="en-US"/>
              <a:pPr/>
              <a:t>16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162800" cy="914400"/>
          </a:xfrm>
        </p:spPr>
        <p:txBody>
          <a:bodyPr/>
          <a:lstStyle/>
          <a:p>
            <a:r>
              <a:rPr lang="en-US"/>
              <a:t>Binary Translation, Take 2</a:t>
            </a:r>
          </a:p>
        </p:txBody>
      </p:sp>
      <p:sp>
        <p:nvSpPr>
          <p:cNvPr id="3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283B3-83ED-D743-BC22-D68E8ACEB4A7}" type="slidenum">
              <a:rPr lang="en-US"/>
              <a:pPr/>
              <a:t>17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2246659" name="Group 3"/>
          <p:cNvGrpSpPr>
            <a:grpSpLocks/>
          </p:cNvGrpSpPr>
          <p:nvPr/>
        </p:nvGrpSpPr>
        <p:grpSpPr bwMode="auto">
          <a:xfrm>
            <a:off x="1143000" y="3048000"/>
            <a:ext cx="914400" cy="1651000"/>
            <a:chOff x="480" y="2656"/>
            <a:chExt cx="576" cy="1040"/>
          </a:xfrm>
        </p:grpSpPr>
        <p:sp>
          <p:nvSpPr>
            <p:cNvPr id="2246660" name="Rectangle 4"/>
            <p:cNvSpPr>
              <a:spLocks noChangeArrowheads="1"/>
            </p:cNvSpPr>
            <p:nvPr/>
          </p:nvSpPr>
          <p:spPr bwMode="auto">
            <a:xfrm>
              <a:off x="480" y="3096"/>
              <a:ext cx="576" cy="60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>
                  <a:solidFill>
                    <a:schemeClr val="accent2"/>
                  </a:solidFill>
                </a:rPr>
                <a:t>Guest ISA Code</a:t>
              </a:r>
            </a:p>
          </p:txBody>
        </p:sp>
        <p:sp>
          <p:nvSpPr>
            <p:cNvPr id="2246661" name="Rectangle 5"/>
            <p:cNvSpPr>
              <a:spLocks noChangeArrowheads="1"/>
            </p:cNvSpPr>
            <p:nvPr/>
          </p:nvSpPr>
          <p:spPr bwMode="auto">
            <a:xfrm>
              <a:off x="480" y="2656"/>
              <a:ext cx="576" cy="44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>
                  <a:solidFill>
                    <a:schemeClr val="accent2"/>
                  </a:solidFill>
                </a:rPr>
                <a:t>Guest ISA Data</a:t>
              </a:r>
            </a:p>
          </p:txBody>
        </p:sp>
      </p:grpSp>
      <p:sp>
        <p:nvSpPr>
          <p:cNvPr id="2246662" name="AutoShape 6"/>
          <p:cNvSpPr>
            <a:spLocks noChangeArrowheads="1"/>
          </p:cNvSpPr>
          <p:nvPr/>
        </p:nvSpPr>
        <p:spPr bwMode="auto">
          <a:xfrm>
            <a:off x="990600" y="2514600"/>
            <a:ext cx="1295400" cy="2743200"/>
          </a:xfrm>
          <a:prstGeom prst="flowChartDocumen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6663" name="Text Box 7"/>
          <p:cNvSpPr txBox="1">
            <a:spLocks noChangeArrowheads="1"/>
          </p:cNvSpPr>
          <p:nvPr/>
        </p:nvSpPr>
        <p:spPr bwMode="auto">
          <a:xfrm>
            <a:off x="990600" y="2514600"/>
            <a:ext cx="12954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/>
              <a:t>Executable on Disk</a:t>
            </a:r>
          </a:p>
        </p:txBody>
      </p:sp>
      <p:grpSp>
        <p:nvGrpSpPr>
          <p:cNvPr id="2246664" name="Group 8"/>
          <p:cNvGrpSpPr>
            <a:grpSpLocks/>
          </p:cNvGrpSpPr>
          <p:nvPr/>
        </p:nvGrpSpPr>
        <p:grpSpPr bwMode="auto">
          <a:xfrm>
            <a:off x="2057400" y="838200"/>
            <a:ext cx="6781800" cy="5867400"/>
            <a:chOff x="1296" y="528"/>
            <a:chExt cx="4272" cy="3696"/>
          </a:xfrm>
        </p:grpSpPr>
        <p:grpSp>
          <p:nvGrpSpPr>
            <p:cNvPr id="2246665" name="Group 9"/>
            <p:cNvGrpSpPr>
              <a:grpSpLocks/>
            </p:cNvGrpSpPr>
            <p:nvPr/>
          </p:nvGrpSpPr>
          <p:grpSpPr bwMode="auto">
            <a:xfrm>
              <a:off x="2784" y="528"/>
              <a:ext cx="864" cy="3696"/>
              <a:chOff x="2784" y="528"/>
              <a:chExt cx="864" cy="3696"/>
            </a:xfrm>
          </p:grpSpPr>
          <p:sp>
            <p:nvSpPr>
              <p:cNvPr id="2246666" name="Rectangle 10"/>
              <p:cNvSpPr>
                <a:spLocks noChangeArrowheads="1"/>
              </p:cNvSpPr>
              <p:nvPr/>
            </p:nvSpPr>
            <p:spPr bwMode="auto">
              <a:xfrm>
                <a:off x="2880" y="2448"/>
                <a:ext cx="720" cy="57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b="1"/>
                  <a:t>Native ISA Code</a:t>
                </a:r>
              </a:p>
            </p:txBody>
          </p:sp>
          <p:sp>
            <p:nvSpPr>
              <p:cNvPr id="2246667" name="AutoShape 11"/>
              <p:cNvSpPr>
                <a:spLocks noChangeArrowheads="1"/>
              </p:cNvSpPr>
              <p:nvPr/>
            </p:nvSpPr>
            <p:spPr bwMode="auto">
              <a:xfrm>
                <a:off x="2832" y="528"/>
                <a:ext cx="816" cy="3696"/>
              </a:xfrm>
              <a:prstGeom prst="flowChartDocumen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6668" name="Text Box 12"/>
              <p:cNvSpPr txBox="1">
                <a:spLocks noChangeArrowheads="1"/>
              </p:cNvSpPr>
              <p:nvPr/>
            </p:nvSpPr>
            <p:spPr bwMode="auto">
              <a:xfrm>
                <a:off x="2784" y="528"/>
                <a:ext cx="816" cy="336"/>
              </a:xfrm>
              <a:prstGeom prst="rect">
                <a:avLst/>
              </a:prstGeom>
              <a:noFill/>
              <a:ln w="28575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b="1"/>
                  <a:t>Executable on Disk</a:t>
                </a:r>
              </a:p>
            </p:txBody>
          </p:sp>
          <p:sp>
            <p:nvSpPr>
              <p:cNvPr id="2246669" name="Rectangle 13"/>
              <p:cNvSpPr>
                <a:spLocks noChangeArrowheads="1"/>
              </p:cNvSpPr>
              <p:nvPr/>
            </p:nvSpPr>
            <p:spPr bwMode="auto">
              <a:xfrm>
                <a:off x="2880" y="1968"/>
                <a:ext cx="720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b="1"/>
                  <a:t>PC Mapping Table</a:t>
                </a:r>
              </a:p>
            </p:txBody>
          </p:sp>
          <p:grpSp>
            <p:nvGrpSpPr>
              <p:cNvPr id="2246670" name="Group 14"/>
              <p:cNvGrpSpPr>
                <a:grpSpLocks/>
              </p:cNvGrpSpPr>
              <p:nvPr/>
            </p:nvGrpSpPr>
            <p:grpSpPr bwMode="auto">
              <a:xfrm>
                <a:off x="2880" y="912"/>
                <a:ext cx="720" cy="1040"/>
                <a:chOff x="480" y="2656"/>
                <a:chExt cx="576" cy="1040"/>
              </a:xfrm>
            </p:grpSpPr>
            <p:sp>
              <p:nvSpPr>
                <p:cNvPr id="2246671" name="Rectangle 15"/>
                <p:cNvSpPr>
                  <a:spLocks noChangeArrowheads="1"/>
                </p:cNvSpPr>
                <p:nvPr/>
              </p:nvSpPr>
              <p:spPr bwMode="auto">
                <a:xfrm>
                  <a:off x="480" y="3096"/>
                  <a:ext cx="576" cy="600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</a:pPr>
                  <a:r>
                    <a:rPr lang="en-US" b="1">
                      <a:solidFill>
                        <a:schemeClr val="accent2"/>
                      </a:solidFill>
                    </a:rPr>
                    <a:t>Guest ISA Code</a:t>
                  </a:r>
                </a:p>
              </p:txBody>
            </p:sp>
            <p:sp>
              <p:nvSpPr>
                <p:cNvPr id="2246672" name="Rectangle 16"/>
                <p:cNvSpPr>
                  <a:spLocks noChangeArrowheads="1"/>
                </p:cNvSpPr>
                <p:nvPr/>
              </p:nvSpPr>
              <p:spPr bwMode="auto">
                <a:xfrm>
                  <a:off x="480" y="2656"/>
                  <a:ext cx="576" cy="440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</p:spPr>
              <p:txBody>
                <a:bodyPr anchor="ctr">
                  <a:prstTxWarp prst="textNoShape">
                    <a:avLst/>
                  </a:prstTxWarp>
                </a:bodyPr>
                <a:lstStyle/>
                <a:p>
                  <a:pPr>
                    <a:lnSpc>
                      <a:spcPct val="90000"/>
                    </a:lnSpc>
                    <a:spcBef>
                      <a:spcPct val="30000"/>
                    </a:spcBef>
                    <a:buSzPct val="100000"/>
                  </a:pPr>
                  <a:r>
                    <a:rPr lang="en-US" b="1">
                      <a:solidFill>
                        <a:schemeClr val="accent2"/>
                      </a:solidFill>
                    </a:rPr>
                    <a:t>Guest ISA Data</a:t>
                  </a:r>
                </a:p>
              </p:txBody>
            </p:sp>
          </p:grpSp>
          <p:sp>
            <p:nvSpPr>
              <p:cNvPr id="2246673" name="Rectangle 17"/>
              <p:cNvSpPr>
                <a:spLocks noChangeArrowheads="1"/>
              </p:cNvSpPr>
              <p:nvPr/>
            </p:nvSpPr>
            <p:spPr bwMode="auto">
              <a:xfrm>
                <a:off x="2880" y="3024"/>
                <a:ext cx="720" cy="4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sz="1400" b="1"/>
                  <a:t>Native Interpreter</a:t>
                </a:r>
              </a:p>
            </p:txBody>
          </p:sp>
        </p:grpSp>
        <p:sp>
          <p:nvSpPr>
            <p:cNvPr id="2246674" name="Line 18"/>
            <p:cNvSpPr>
              <a:spLocks noChangeShapeType="1"/>
            </p:cNvSpPr>
            <p:nvPr/>
          </p:nvSpPr>
          <p:spPr bwMode="auto">
            <a:xfrm>
              <a:off x="1296" y="2592"/>
              <a:ext cx="15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6675" name="Line 19"/>
            <p:cNvSpPr>
              <a:spLocks noChangeShapeType="1"/>
            </p:cNvSpPr>
            <p:nvPr/>
          </p:nvSpPr>
          <p:spPr bwMode="auto">
            <a:xfrm flipV="1">
              <a:off x="1584" y="1728"/>
              <a:ext cx="1296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6676" name="Text Box 20"/>
            <p:cNvSpPr txBox="1">
              <a:spLocks noChangeArrowheads="1"/>
            </p:cNvSpPr>
            <p:nvPr/>
          </p:nvSpPr>
          <p:spPr bwMode="auto">
            <a:xfrm>
              <a:off x="1536" y="2640"/>
              <a:ext cx="1167" cy="33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 i="1"/>
                <a:t>Translate to native ISA code</a:t>
              </a:r>
            </a:p>
          </p:txBody>
        </p:sp>
        <p:sp>
          <p:nvSpPr>
            <p:cNvPr id="2246677" name="Text Box 21"/>
            <p:cNvSpPr txBox="1">
              <a:spLocks noChangeArrowheads="1"/>
            </p:cNvSpPr>
            <p:nvPr/>
          </p:nvSpPr>
          <p:spPr bwMode="auto">
            <a:xfrm>
              <a:off x="1632" y="1248"/>
              <a:ext cx="912" cy="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 i="1"/>
                <a:t>Keep copy of code and data in native data segment</a:t>
              </a:r>
            </a:p>
          </p:txBody>
        </p:sp>
        <p:sp>
          <p:nvSpPr>
            <p:cNvPr id="2246678" name="AutoShape 22"/>
            <p:cNvSpPr>
              <a:spLocks/>
            </p:cNvSpPr>
            <p:nvPr/>
          </p:nvSpPr>
          <p:spPr bwMode="auto">
            <a:xfrm>
              <a:off x="1344" y="1920"/>
              <a:ext cx="288" cy="1008"/>
            </a:xfrm>
            <a:prstGeom prst="rightBrace">
              <a:avLst>
                <a:gd name="adj1" fmla="val 29167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6679" name="Text Box 23"/>
            <p:cNvSpPr txBox="1">
              <a:spLocks noChangeArrowheads="1"/>
            </p:cNvSpPr>
            <p:nvPr/>
          </p:nvSpPr>
          <p:spPr bwMode="auto">
            <a:xfrm>
              <a:off x="4080" y="2928"/>
              <a:ext cx="1440" cy="89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 i="1"/>
                <a:t>Interpreter used for run-time modified code, checks for jumps back into native code using PC mapping table</a:t>
              </a:r>
            </a:p>
          </p:txBody>
        </p:sp>
        <p:sp>
          <p:nvSpPr>
            <p:cNvPr id="2246680" name="Line 24"/>
            <p:cNvSpPr>
              <a:spLocks noChangeShapeType="1"/>
            </p:cNvSpPr>
            <p:nvPr/>
          </p:nvSpPr>
          <p:spPr bwMode="auto">
            <a:xfrm flipV="1">
              <a:off x="3600" y="3216"/>
              <a:ext cx="52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6681" name="Text Box 25"/>
            <p:cNvSpPr txBox="1">
              <a:spLocks noChangeArrowheads="1"/>
            </p:cNvSpPr>
            <p:nvPr/>
          </p:nvSpPr>
          <p:spPr bwMode="auto">
            <a:xfrm>
              <a:off x="4032" y="2208"/>
              <a:ext cx="1488" cy="61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 i="1"/>
                <a:t>Translation has to check for modified code pages then jump to interpeter</a:t>
              </a:r>
            </a:p>
          </p:txBody>
        </p:sp>
        <p:sp>
          <p:nvSpPr>
            <p:cNvPr id="2246682" name="Line 26"/>
            <p:cNvSpPr>
              <a:spLocks noChangeShapeType="1"/>
            </p:cNvSpPr>
            <p:nvPr/>
          </p:nvSpPr>
          <p:spPr bwMode="auto">
            <a:xfrm flipV="1">
              <a:off x="3600" y="2400"/>
              <a:ext cx="52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6683" name="Text Box 27"/>
            <p:cNvSpPr txBox="1">
              <a:spLocks noChangeArrowheads="1"/>
            </p:cNvSpPr>
            <p:nvPr/>
          </p:nvSpPr>
          <p:spPr bwMode="auto">
            <a:xfrm>
              <a:off x="4080" y="1344"/>
              <a:ext cx="1488" cy="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 i="1" dirty="0"/>
                <a:t>Mapping table used for indirect jumps and to jump from interpreter back into native translations </a:t>
              </a:r>
            </a:p>
          </p:txBody>
        </p:sp>
        <p:sp>
          <p:nvSpPr>
            <p:cNvPr id="2246684" name="Line 28"/>
            <p:cNvSpPr>
              <a:spLocks noChangeShapeType="1"/>
            </p:cNvSpPr>
            <p:nvPr/>
          </p:nvSpPr>
          <p:spPr bwMode="auto">
            <a:xfrm flipV="1">
              <a:off x="3600" y="1728"/>
              <a:ext cx="62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292975" cy="736600"/>
          </a:xfrm>
        </p:spPr>
        <p:txBody>
          <a:bodyPr/>
          <a:lstStyle/>
          <a:p>
            <a:r>
              <a:rPr lang="en-US" dirty="0"/>
              <a:t>IBM System/38 and AS/400</a:t>
            </a:r>
          </a:p>
        </p:txBody>
      </p:sp>
      <p:sp>
        <p:nvSpPr>
          <p:cNvPr id="22476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8458200" cy="1524000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System/38 announced 1978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AS/400 is follow-on line, now called “System I” or “</a:t>
            </a:r>
            <a:r>
              <a:rPr lang="en-US" sz="1600" dirty="0" err="1"/>
              <a:t>iSeries</a:t>
            </a:r>
            <a:r>
              <a:rPr lang="en-US" sz="1600" dirty="0"/>
              <a:t>”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High-level instruction set interface designed for binary translation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Memory-memory instruction set, never directly executed by hardware</a:t>
            </a:r>
          </a:p>
        </p:txBody>
      </p:sp>
      <p:sp>
        <p:nvSpPr>
          <p:cNvPr id="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B385B-0ACD-5644-97B1-91F4B68F8A89}" type="slidenum">
              <a:rPr lang="en-US"/>
              <a:pPr/>
              <a:t>18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247684" name="Rectangle 4"/>
          <p:cNvSpPr>
            <a:spLocks noChangeArrowheads="1"/>
          </p:cNvSpPr>
          <p:nvPr/>
        </p:nvSpPr>
        <p:spPr bwMode="auto">
          <a:xfrm>
            <a:off x="3048000" y="5334000"/>
            <a:ext cx="24384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/>
              <a:t>Hardware Machine</a:t>
            </a:r>
          </a:p>
        </p:txBody>
      </p:sp>
      <p:sp>
        <p:nvSpPr>
          <p:cNvPr id="2247685" name="Rectangle 5"/>
          <p:cNvSpPr>
            <a:spLocks noChangeArrowheads="1"/>
          </p:cNvSpPr>
          <p:nvPr/>
        </p:nvSpPr>
        <p:spPr bwMode="auto">
          <a:xfrm>
            <a:off x="3048000" y="4800600"/>
            <a:ext cx="2438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/>
              <a:t>Horizontal Microcode</a:t>
            </a:r>
          </a:p>
        </p:txBody>
      </p:sp>
      <p:sp>
        <p:nvSpPr>
          <p:cNvPr id="2247686" name="Rectangle 6"/>
          <p:cNvSpPr>
            <a:spLocks noChangeArrowheads="1"/>
          </p:cNvSpPr>
          <p:nvPr/>
        </p:nvSpPr>
        <p:spPr bwMode="auto">
          <a:xfrm>
            <a:off x="3048000" y="4267200"/>
            <a:ext cx="2438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/>
              <a:t>Vertical Microcode</a:t>
            </a:r>
          </a:p>
        </p:txBody>
      </p:sp>
      <p:sp>
        <p:nvSpPr>
          <p:cNvPr id="2247687" name="Rectangle 7"/>
          <p:cNvSpPr>
            <a:spLocks noChangeArrowheads="1"/>
          </p:cNvSpPr>
          <p:nvPr/>
        </p:nvSpPr>
        <p:spPr bwMode="auto">
          <a:xfrm>
            <a:off x="3048000" y="3733800"/>
            <a:ext cx="2438400" cy="5334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/>
              <a:t>High-Level Architecture Interface</a:t>
            </a:r>
          </a:p>
        </p:txBody>
      </p:sp>
      <p:sp>
        <p:nvSpPr>
          <p:cNvPr id="2247688" name="Rectangle 8"/>
          <p:cNvSpPr>
            <a:spLocks noChangeArrowheads="1"/>
          </p:cNvSpPr>
          <p:nvPr/>
        </p:nvSpPr>
        <p:spPr bwMode="auto">
          <a:xfrm>
            <a:off x="3048000" y="2971800"/>
            <a:ext cx="13716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/>
              <a:t>Languages, Database, Utilities</a:t>
            </a:r>
          </a:p>
        </p:txBody>
      </p:sp>
      <p:sp>
        <p:nvSpPr>
          <p:cNvPr id="2247689" name="Rectangle 9"/>
          <p:cNvSpPr>
            <a:spLocks noChangeArrowheads="1"/>
          </p:cNvSpPr>
          <p:nvPr/>
        </p:nvSpPr>
        <p:spPr bwMode="auto">
          <a:xfrm>
            <a:off x="4419600" y="2971800"/>
            <a:ext cx="1066800" cy="76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/>
              <a:t>Control Program Facility</a:t>
            </a:r>
          </a:p>
        </p:txBody>
      </p:sp>
      <p:sp>
        <p:nvSpPr>
          <p:cNvPr id="2247690" name="Rectangle 10"/>
          <p:cNvSpPr>
            <a:spLocks noChangeArrowheads="1"/>
          </p:cNvSpPr>
          <p:nvPr/>
        </p:nvSpPr>
        <p:spPr bwMode="auto">
          <a:xfrm>
            <a:off x="3048000" y="2438400"/>
            <a:ext cx="2438400" cy="533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/>
              <a:t>User Applications</a:t>
            </a:r>
          </a:p>
        </p:txBody>
      </p:sp>
      <p:sp>
        <p:nvSpPr>
          <p:cNvPr id="2247691" name="AutoShape 11"/>
          <p:cNvSpPr>
            <a:spLocks/>
          </p:cNvSpPr>
          <p:nvPr/>
        </p:nvSpPr>
        <p:spPr bwMode="auto">
          <a:xfrm>
            <a:off x="5715000" y="4267200"/>
            <a:ext cx="457200" cy="18288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7692" name="Text Box 12"/>
          <p:cNvSpPr txBox="1">
            <a:spLocks noChangeArrowheads="1"/>
          </p:cNvSpPr>
          <p:nvPr/>
        </p:nvSpPr>
        <p:spPr bwMode="auto">
          <a:xfrm>
            <a:off x="6248400" y="4648200"/>
            <a:ext cx="2514600" cy="7540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 dirty="0"/>
              <a:t>Replaced by modified PowerPC cores in newer </a:t>
            </a:r>
            <a:r>
              <a:rPr lang="en-US" b="1" dirty="0" err="1"/>
              <a:t>iSeries</a:t>
            </a:r>
            <a:r>
              <a:rPr lang="en-US" b="1" dirty="0"/>
              <a:t> machines</a:t>
            </a:r>
          </a:p>
        </p:txBody>
      </p:sp>
      <p:sp>
        <p:nvSpPr>
          <p:cNvPr id="2247693" name="AutoShape 13"/>
          <p:cNvSpPr>
            <a:spLocks/>
          </p:cNvSpPr>
          <p:nvPr/>
        </p:nvSpPr>
        <p:spPr bwMode="auto">
          <a:xfrm>
            <a:off x="2590800" y="42672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47694" name="Text Box 14"/>
          <p:cNvSpPr txBox="1">
            <a:spLocks noChangeArrowheads="1"/>
          </p:cNvSpPr>
          <p:nvPr/>
        </p:nvSpPr>
        <p:spPr bwMode="auto">
          <a:xfrm>
            <a:off x="685800" y="4800600"/>
            <a:ext cx="1828800" cy="7540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/>
              <a:t>Used 48-bit CISC engine in earlier machines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Translation</a:t>
            </a:r>
          </a:p>
        </p:txBody>
      </p:sp>
      <p:sp>
        <p:nvSpPr>
          <p:cNvPr id="2248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Translate code sequences as needed at run-time, but cache results</a:t>
            </a:r>
          </a:p>
          <a:p>
            <a:r>
              <a:rPr lang="en-US" dirty="0"/>
              <a:t>Can optimize code sequences based on dynamic information (e.g., branch targets encountered)</a:t>
            </a:r>
          </a:p>
          <a:p>
            <a:r>
              <a:rPr lang="en-US" dirty="0"/>
              <a:t>Tradeoff between optimizer run-time and time saved by optimizations in translated code</a:t>
            </a:r>
          </a:p>
          <a:p>
            <a:r>
              <a:rPr lang="en-US" dirty="0"/>
              <a:t>Technique used in Java JIT (Just-In-Time) compilers, </a:t>
            </a:r>
            <a:r>
              <a:rPr lang="en-US" dirty="0" err="1"/>
              <a:t>Javascript</a:t>
            </a:r>
            <a:r>
              <a:rPr lang="en-US" dirty="0"/>
              <a:t> engines, and Virtual Machine Monitors (for system VMs)</a:t>
            </a:r>
          </a:p>
          <a:p>
            <a:r>
              <a:rPr lang="en-US" dirty="0"/>
              <a:t>Also, </a:t>
            </a:r>
            <a:r>
              <a:rPr lang="en-US" dirty="0" err="1"/>
              <a:t>Transmeta</a:t>
            </a:r>
            <a:r>
              <a:rPr lang="en-US" dirty="0"/>
              <a:t> Crusoe and Apple M1 Macs for x86 emulation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97BDB7-39B7-D648-935A-3D331D27DD9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 in </a:t>
            </a:r>
            <a:r>
              <a:rPr lang="en-US"/>
              <a:t>Lecture 20</a:t>
            </a:r>
            <a:endParaRPr lang="en-US" dirty="0"/>
          </a:p>
        </p:txBody>
      </p:sp>
      <p:sp>
        <p:nvSpPr>
          <p:cNvPr id="8796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14400"/>
            <a:ext cx="7683500" cy="5054600"/>
          </a:xfrm>
        </p:spPr>
        <p:txBody>
          <a:bodyPr/>
          <a:lstStyle/>
          <a:p>
            <a:r>
              <a:rPr lang="en-US" sz="2000" dirty="0"/>
              <a:t>Implementing Mutual Exclusion synchronization is possible using regular loads and stores, but is complicated and inefficient</a:t>
            </a:r>
          </a:p>
          <a:p>
            <a:r>
              <a:rPr lang="en-US" sz="2000" dirty="0"/>
              <a:t>Most architectures add atomic read-modify-write synchronization primitives to support mutual-exclusion</a:t>
            </a:r>
          </a:p>
          <a:p>
            <a:r>
              <a:rPr lang="en-US" sz="2000" dirty="0"/>
              <a:t>Lock-based synchronization is susceptible to lock-owning thread being </a:t>
            </a:r>
            <a:r>
              <a:rPr lang="en-US" sz="2000" dirty="0" err="1"/>
              <a:t>descheduled</a:t>
            </a:r>
            <a:r>
              <a:rPr lang="en-US" sz="2000" dirty="0"/>
              <a:t> while holding lock</a:t>
            </a:r>
          </a:p>
          <a:p>
            <a:r>
              <a:rPr lang="en-US" sz="2000" dirty="0"/>
              <a:t>Non-blocking synchronization tries to provide mutual exclusion without holding a lock</a:t>
            </a:r>
          </a:p>
          <a:p>
            <a:pPr lvl="1"/>
            <a:r>
              <a:rPr lang="en-US" sz="1800" dirty="0"/>
              <a:t>Compare-and-swap, makes forward progress but complex instruction and susceptible to ABA problem</a:t>
            </a:r>
          </a:p>
          <a:p>
            <a:pPr lvl="1"/>
            <a:r>
              <a:rPr lang="en-US" sz="1800" dirty="0"/>
              <a:t>Double-wide compare-and-swap prevents ABA problem but is now even more complex instruction</a:t>
            </a:r>
          </a:p>
          <a:p>
            <a:r>
              <a:rPr lang="en-US" sz="2000" dirty="0"/>
              <a:t>Load-Reserved/Store-Conditional pair reduces instruction complexity</a:t>
            </a:r>
          </a:p>
          <a:p>
            <a:pPr lvl="1"/>
            <a:r>
              <a:rPr lang="en-US" sz="1800" dirty="0"/>
              <a:t>Protects based on address not values, so not susceptible to ABA</a:t>
            </a:r>
          </a:p>
          <a:p>
            <a:pPr lvl="1"/>
            <a:r>
              <a:rPr lang="en-US" sz="1800" dirty="0"/>
              <a:t>Can </a:t>
            </a:r>
            <a:r>
              <a:rPr lang="en-US" sz="1800" dirty="0" err="1"/>
              <a:t>livelock</a:t>
            </a:r>
            <a:r>
              <a:rPr lang="en-US" sz="1800" dirty="0"/>
              <a:t>, unless add forward progress guarantee</a:t>
            </a:r>
          </a:p>
          <a:p>
            <a:r>
              <a:rPr lang="en-US" sz="2000" dirty="0"/>
              <a:t>Transactional Memory is slowly entering commercial use</a:t>
            </a:r>
          </a:p>
          <a:p>
            <a:pPr lvl="1"/>
            <a:r>
              <a:rPr lang="en-US" sz="1800" dirty="0"/>
              <a:t>Complex portability/compatibility story</a:t>
            </a:r>
          </a:p>
          <a:p>
            <a:endParaRPr lang="en-US" sz="2000" dirty="0"/>
          </a:p>
          <a:p>
            <a:pPr lvl="1"/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2343A-8D84-C940-A55B-E75DDCD6568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73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38225" y="0"/>
            <a:ext cx="7162800" cy="1143000"/>
          </a:xfrm>
        </p:spPr>
        <p:txBody>
          <a:bodyPr/>
          <a:lstStyle/>
          <a:p>
            <a:r>
              <a:rPr lang="en-US"/>
              <a:t>Dynamic Binary Translation Example:</a:t>
            </a:r>
          </a:p>
        </p:txBody>
      </p:sp>
      <p:sp>
        <p:nvSpPr>
          <p:cNvPr id="6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9B59F-63AF-C94D-8BAA-532FD94E9403}" type="slidenum">
              <a:rPr lang="en-US"/>
              <a:pPr/>
              <a:t>20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2300931" name="Group 3"/>
          <p:cNvGrpSpPr>
            <a:grpSpLocks/>
          </p:cNvGrpSpPr>
          <p:nvPr/>
        </p:nvGrpSpPr>
        <p:grpSpPr bwMode="auto">
          <a:xfrm>
            <a:off x="2057400" y="1828800"/>
            <a:ext cx="990600" cy="1525588"/>
            <a:chOff x="1488" y="1296"/>
            <a:chExt cx="624" cy="961"/>
          </a:xfrm>
        </p:grpSpPr>
        <p:grpSp>
          <p:nvGrpSpPr>
            <p:cNvPr id="2300932" name="Group 4"/>
            <p:cNvGrpSpPr>
              <a:grpSpLocks/>
            </p:cNvGrpSpPr>
            <p:nvPr/>
          </p:nvGrpSpPr>
          <p:grpSpPr bwMode="auto">
            <a:xfrm>
              <a:off x="1488" y="1296"/>
              <a:ext cx="624" cy="960"/>
              <a:chOff x="624" y="1248"/>
              <a:chExt cx="864" cy="624"/>
            </a:xfrm>
          </p:grpSpPr>
          <p:sp>
            <p:nvSpPr>
              <p:cNvPr id="2300933" name="Rectangle 5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864" cy="62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934" name="Rectangle 6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86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00935" name="Group 7"/>
            <p:cNvGrpSpPr>
              <a:grpSpLocks/>
            </p:cNvGrpSpPr>
            <p:nvPr/>
          </p:nvGrpSpPr>
          <p:grpSpPr bwMode="auto">
            <a:xfrm>
              <a:off x="1584" y="1392"/>
              <a:ext cx="432" cy="672"/>
              <a:chOff x="2352" y="1392"/>
              <a:chExt cx="432" cy="672"/>
            </a:xfrm>
          </p:grpSpPr>
          <p:sp>
            <p:nvSpPr>
              <p:cNvPr id="2300936" name="Line 8"/>
              <p:cNvSpPr>
                <a:spLocks noChangeShapeType="1"/>
              </p:cNvSpPr>
              <p:nvPr/>
            </p:nvSpPr>
            <p:spPr bwMode="auto">
              <a:xfrm>
                <a:off x="2352" y="139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937" name="Line 9"/>
              <p:cNvSpPr>
                <a:spLocks noChangeShapeType="1"/>
              </p:cNvSpPr>
              <p:nvPr/>
            </p:nvSpPr>
            <p:spPr bwMode="auto">
              <a:xfrm>
                <a:off x="2352" y="148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938" name="Line 10"/>
              <p:cNvSpPr>
                <a:spLocks noChangeShapeType="1"/>
              </p:cNvSpPr>
              <p:nvPr/>
            </p:nvSpPr>
            <p:spPr bwMode="auto">
              <a:xfrm>
                <a:off x="2352" y="158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939" name="Line 11"/>
              <p:cNvSpPr>
                <a:spLocks noChangeShapeType="1"/>
              </p:cNvSpPr>
              <p:nvPr/>
            </p:nvSpPr>
            <p:spPr bwMode="auto">
              <a:xfrm>
                <a:off x="2352" y="168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940" name="Line 12"/>
              <p:cNvSpPr>
                <a:spLocks noChangeShapeType="1"/>
              </p:cNvSpPr>
              <p:nvPr/>
            </p:nvSpPr>
            <p:spPr bwMode="auto">
              <a:xfrm>
                <a:off x="2352" y="1776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941" name="Line 13"/>
              <p:cNvSpPr>
                <a:spLocks noChangeShapeType="1"/>
              </p:cNvSpPr>
              <p:nvPr/>
            </p:nvSpPr>
            <p:spPr bwMode="auto">
              <a:xfrm>
                <a:off x="2352" y="18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942" name="Line 14"/>
              <p:cNvSpPr>
                <a:spLocks noChangeShapeType="1"/>
              </p:cNvSpPr>
              <p:nvPr/>
            </p:nvSpPr>
            <p:spPr bwMode="auto">
              <a:xfrm>
                <a:off x="2352" y="196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943" name="Line 15"/>
              <p:cNvSpPr>
                <a:spLocks noChangeShapeType="1"/>
              </p:cNvSpPr>
              <p:nvPr/>
            </p:nvSpPr>
            <p:spPr bwMode="auto">
              <a:xfrm>
                <a:off x="2352" y="2064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00944" name="Text Box 16"/>
            <p:cNvSpPr txBox="1">
              <a:spLocks noChangeArrowheads="1"/>
            </p:cNvSpPr>
            <p:nvPr/>
          </p:nvSpPr>
          <p:spPr bwMode="auto">
            <a:xfrm>
              <a:off x="1489" y="2084"/>
              <a:ext cx="59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>
                <a:spcBef>
                  <a:spcPct val="0"/>
                </a:spcBef>
              </a:pPr>
              <a:r>
                <a:rPr lang="en-US" sz="1200">
                  <a:latin typeface="Verdana" charset="0"/>
                  <a:ea typeface="Arial" charset="0"/>
                  <a:cs typeface="Arial" charset="0"/>
                </a:rPr>
                <a:t>Data RAM</a:t>
              </a:r>
            </a:p>
          </p:txBody>
        </p:sp>
      </p:grpSp>
      <p:grpSp>
        <p:nvGrpSpPr>
          <p:cNvPr id="2300945" name="Group 17"/>
          <p:cNvGrpSpPr>
            <a:grpSpLocks/>
          </p:cNvGrpSpPr>
          <p:nvPr/>
        </p:nvGrpSpPr>
        <p:grpSpPr bwMode="auto">
          <a:xfrm>
            <a:off x="457200" y="2362200"/>
            <a:ext cx="1039813" cy="1524000"/>
            <a:chOff x="401" y="1344"/>
            <a:chExt cx="655" cy="960"/>
          </a:xfrm>
        </p:grpSpPr>
        <p:grpSp>
          <p:nvGrpSpPr>
            <p:cNvPr id="2300946" name="Group 18"/>
            <p:cNvGrpSpPr>
              <a:grpSpLocks/>
            </p:cNvGrpSpPr>
            <p:nvPr/>
          </p:nvGrpSpPr>
          <p:grpSpPr bwMode="auto">
            <a:xfrm>
              <a:off x="432" y="1344"/>
              <a:ext cx="624" cy="960"/>
              <a:chOff x="432" y="1344"/>
              <a:chExt cx="624" cy="960"/>
            </a:xfrm>
          </p:grpSpPr>
          <p:sp>
            <p:nvSpPr>
              <p:cNvPr id="2300947" name="AutoShape 19"/>
              <p:cNvSpPr>
                <a:spLocks noChangeArrowheads="1"/>
              </p:cNvSpPr>
              <p:nvPr/>
            </p:nvSpPr>
            <p:spPr bwMode="auto">
              <a:xfrm>
                <a:off x="432" y="1344"/>
                <a:ext cx="624" cy="960"/>
              </a:xfrm>
              <a:prstGeom prst="can">
                <a:avLst>
                  <a:gd name="adj" fmla="val 38462"/>
                </a:avLst>
              </a:prstGeom>
              <a:solidFill>
                <a:schemeClr val="bg1"/>
              </a:solidFill>
              <a:ln w="50800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948" name="AutoShape 20"/>
              <p:cNvSpPr>
                <a:spLocks noChangeArrowheads="1"/>
              </p:cNvSpPr>
              <p:nvPr/>
            </p:nvSpPr>
            <p:spPr bwMode="auto">
              <a:xfrm>
                <a:off x="432" y="1344"/>
                <a:ext cx="624" cy="960"/>
              </a:xfrm>
              <a:prstGeom prst="can">
                <a:avLst>
                  <a:gd name="adj" fmla="val 38462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00949" name="Text Box 21"/>
            <p:cNvSpPr txBox="1">
              <a:spLocks noChangeArrowheads="1"/>
            </p:cNvSpPr>
            <p:nvPr/>
          </p:nvSpPr>
          <p:spPr bwMode="auto">
            <a:xfrm>
              <a:off x="401" y="2014"/>
              <a:ext cx="39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>
                  <a:latin typeface="Verdana" charset="0"/>
                  <a:ea typeface="Arial" charset="0"/>
                  <a:cs typeface="Arial" charset="0"/>
                </a:rPr>
                <a:t>Disk</a:t>
              </a:r>
            </a:p>
          </p:txBody>
        </p:sp>
      </p:grpSp>
      <p:sp>
        <p:nvSpPr>
          <p:cNvPr id="2300950" name="AutoShape 22"/>
          <p:cNvSpPr>
            <a:spLocks noChangeArrowheads="1"/>
          </p:cNvSpPr>
          <p:nvPr/>
        </p:nvSpPr>
        <p:spPr bwMode="auto">
          <a:xfrm>
            <a:off x="811213" y="2819400"/>
            <a:ext cx="609600" cy="609600"/>
          </a:xfrm>
          <a:prstGeom prst="flowChartDocumen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>
                <a:latin typeface="Verdana" charset="0"/>
                <a:ea typeface="Arial" charset="0"/>
                <a:cs typeface="Arial" charset="0"/>
              </a:rPr>
              <a:t>x86</a:t>
            </a:r>
          </a:p>
          <a:p>
            <a:pPr eaLnBrk="1" hangingPunct="1">
              <a:spcBef>
                <a:spcPct val="0"/>
              </a:spcBef>
            </a:pPr>
            <a:r>
              <a:rPr lang="en-US">
                <a:latin typeface="Verdana" charset="0"/>
                <a:ea typeface="Arial" charset="0"/>
                <a:cs typeface="Arial" charset="0"/>
              </a:rPr>
              <a:t>Binary</a:t>
            </a:r>
          </a:p>
        </p:txBody>
      </p:sp>
      <p:sp>
        <p:nvSpPr>
          <p:cNvPr id="2300951" name="Rectangle 23"/>
          <p:cNvSpPr>
            <a:spLocks noChangeArrowheads="1"/>
          </p:cNvSpPr>
          <p:nvPr/>
        </p:nvSpPr>
        <p:spPr bwMode="auto">
          <a:xfrm>
            <a:off x="6172200" y="2133600"/>
            <a:ext cx="2743200" cy="396081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00952" name="Group 24"/>
          <p:cNvGrpSpPr>
            <a:grpSpLocks/>
          </p:cNvGrpSpPr>
          <p:nvPr/>
        </p:nvGrpSpPr>
        <p:grpSpPr bwMode="auto">
          <a:xfrm>
            <a:off x="6172200" y="2133600"/>
            <a:ext cx="2743200" cy="3960813"/>
            <a:chOff x="3792" y="1248"/>
            <a:chExt cx="1728" cy="2495"/>
          </a:xfrm>
        </p:grpSpPr>
        <p:sp>
          <p:nvSpPr>
            <p:cNvPr id="2300953" name="Rectangle 25"/>
            <p:cNvSpPr>
              <a:spLocks noChangeArrowheads="1"/>
            </p:cNvSpPr>
            <p:nvPr/>
          </p:nvSpPr>
          <p:spPr bwMode="auto">
            <a:xfrm>
              <a:off x="3792" y="1248"/>
              <a:ext cx="1728" cy="249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0954" name="Text Box 26"/>
            <p:cNvSpPr txBox="1">
              <a:spLocks noChangeArrowheads="1"/>
            </p:cNvSpPr>
            <p:nvPr/>
          </p:nvSpPr>
          <p:spPr bwMode="auto">
            <a:xfrm>
              <a:off x="3792" y="3504"/>
              <a:ext cx="1085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000">
                  <a:latin typeface="Verdana" charset="0"/>
                  <a:ea typeface="Arial" charset="0"/>
                  <a:cs typeface="Arial" charset="0"/>
                </a:rPr>
                <a:t>Runtime -- Execution</a:t>
              </a:r>
            </a:p>
          </p:txBody>
        </p:sp>
      </p:grpSp>
      <p:sp>
        <p:nvSpPr>
          <p:cNvPr id="2300955" name="AutoShape 27"/>
          <p:cNvSpPr>
            <a:spLocks noChangeArrowheads="1"/>
          </p:cNvSpPr>
          <p:nvPr/>
        </p:nvSpPr>
        <p:spPr bwMode="auto">
          <a:xfrm>
            <a:off x="811213" y="2819400"/>
            <a:ext cx="609600" cy="609600"/>
          </a:xfrm>
          <a:prstGeom prst="flowChartDocumen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400">
                <a:latin typeface="Verdana" charset="0"/>
                <a:ea typeface="Arial" charset="0"/>
                <a:cs typeface="Arial" charset="0"/>
              </a:rPr>
              <a:t>x86</a:t>
            </a:r>
          </a:p>
          <a:p>
            <a:pPr eaLnBrk="1" hangingPunct="1">
              <a:spcBef>
                <a:spcPct val="0"/>
              </a:spcBef>
            </a:pPr>
            <a:r>
              <a:rPr lang="en-US" sz="1400">
                <a:latin typeface="Verdana" charset="0"/>
                <a:ea typeface="Arial" charset="0"/>
                <a:cs typeface="Arial" charset="0"/>
              </a:rPr>
              <a:t>Binary</a:t>
            </a:r>
          </a:p>
        </p:txBody>
      </p:sp>
      <p:grpSp>
        <p:nvGrpSpPr>
          <p:cNvPr id="2300956" name="Group 28"/>
          <p:cNvGrpSpPr>
            <a:grpSpLocks/>
          </p:cNvGrpSpPr>
          <p:nvPr/>
        </p:nvGrpSpPr>
        <p:grpSpPr bwMode="auto">
          <a:xfrm>
            <a:off x="6342063" y="3502025"/>
            <a:ext cx="1049337" cy="1755775"/>
            <a:chOff x="491" y="2719"/>
            <a:chExt cx="661" cy="785"/>
          </a:xfrm>
        </p:grpSpPr>
        <p:sp>
          <p:nvSpPr>
            <p:cNvPr id="2300957" name="Rectangle 29"/>
            <p:cNvSpPr>
              <a:spLocks noChangeArrowheads="1"/>
            </p:cNvSpPr>
            <p:nvPr/>
          </p:nvSpPr>
          <p:spPr bwMode="auto">
            <a:xfrm>
              <a:off x="528" y="2736"/>
              <a:ext cx="624" cy="76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0958" name="Rectangle 30"/>
            <p:cNvSpPr>
              <a:spLocks noChangeArrowheads="1"/>
            </p:cNvSpPr>
            <p:nvPr/>
          </p:nvSpPr>
          <p:spPr bwMode="auto">
            <a:xfrm>
              <a:off x="528" y="3264"/>
              <a:ext cx="624" cy="192"/>
            </a:xfrm>
            <a:prstGeom prst="rect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0959" name="Text Box 31"/>
            <p:cNvSpPr txBox="1">
              <a:spLocks noChangeArrowheads="1"/>
            </p:cNvSpPr>
            <p:nvPr/>
          </p:nvSpPr>
          <p:spPr bwMode="auto">
            <a:xfrm>
              <a:off x="491" y="2719"/>
              <a:ext cx="590" cy="1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000">
                  <a:latin typeface="Verdana" charset="0"/>
                  <a:ea typeface="Arial" charset="0"/>
                  <a:cs typeface="Arial" charset="0"/>
                </a:rPr>
                <a:t>Code Cache</a:t>
              </a:r>
            </a:p>
          </p:txBody>
        </p:sp>
      </p:grpSp>
      <p:grpSp>
        <p:nvGrpSpPr>
          <p:cNvPr id="2300960" name="Group 32"/>
          <p:cNvGrpSpPr>
            <a:grpSpLocks/>
          </p:cNvGrpSpPr>
          <p:nvPr/>
        </p:nvGrpSpPr>
        <p:grpSpPr bwMode="auto">
          <a:xfrm>
            <a:off x="7637463" y="3502025"/>
            <a:ext cx="1049337" cy="1755775"/>
            <a:chOff x="3275" y="2342"/>
            <a:chExt cx="661" cy="874"/>
          </a:xfrm>
        </p:grpSpPr>
        <p:sp>
          <p:nvSpPr>
            <p:cNvPr id="2300961" name="Rectangle 33"/>
            <p:cNvSpPr>
              <a:spLocks noChangeArrowheads="1"/>
            </p:cNvSpPr>
            <p:nvPr/>
          </p:nvSpPr>
          <p:spPr bwMode="auto">
            <a:xfrm>
              <a:off x="3312" y="2352"/>
              <a:ext cx="624" cy="86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0962" name="Text Box 34"/>
            <p:cNvSpPr txBox="1">
              <a:spLocks noChangeArrowheads="1"/>
            </p:cNvSpPr>
            <p:nvPr/>
          </p:nvSpPr>
          <p:spPr bwMode="auto">
            <a:xfrm>
              <a:off x="3275" y="2342"/>
              <a:ext cx="590" cy="1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000">
                  <a:latin typeface="Verdana" charset="0"/>
                  <a:ea typeface="Arial" charset="0"/>
                  <a:cs typeface="Arial" charset="0"/>
                </a:rPr>
                <a:t>Code Cache</a:t>
              </a:r>
            </a:p>
            <a:p>
              <a:pPr algn="l" eaLnBrk="1" hangingPunct="1">
                <a:spcBef>
                  <a:spcPct val="0"/>
                </a:spcBef>
              </a:pPr>
              <a:r>
                <a:rPr lang="en-US" sz="1000">
                  <a:latin typeface="Verdana" charset="0"/>
                  <a:ea typeface="Arial" charset="0"/>
                  <a:cs typeface="Arial" charset="0"/>
                </a:rPr>
                <a:t>Tags</a:t>
              </a:r>
            </a:p>
          </p:txBody>
        </p:sp>
      </p:grpSp>
      <p:sp>
        <p:nvSpPr>
          <p:cNvPr id="2300963" name="Rectangle 35"/>
          <p:cNvSpPr>
            <a:spLocks noChangeArrowheads="1"/>
          </p:cNvSpPr>
          <p:nvPr/>
        </p:nvSpPr>
        <p:spPr bwMode="auto">
          <a:xfrm>
            <a:off x="7696200" y="4114800"/>
            <a:ext cx="990600" cy="762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00964" name="Group 36"/>
          <p:cNvGrpSpPr>
            <a:grpSpLocks/>
          </p:cNvGrpSpPr>
          <p:nvPr/>
        </p:nvGrpSpPr>
        <p:grpSpPr bwMode="auto">
          <a:xfrm>
            <a:off x="3194050" y="2135188"/>
            <a:ext cx="2749550" cy="3960812"/>
            <a:chOff x="1916" y="1249"/>
            <a:chExt cx="1732" cy="2495"/>
          </a:xfrm>
        </p:grpSpPr>
        <p:grpSp>
          <p:nvGrpSpPr>
            <p:cNvPr id="2300965" name="Group 37"/>
            <p:cNvGrpSpPr>
              <a:grpSpLocks/>
            </p:cNvGrpSpPr>
            <p:nvPr/>
          </p:nvGrpSpPr>
          <p:grpSpPr bwMode="auto">
            <a:xfrm>
              <a:off x="1920" y="1249"/>
              <a:ext cx="1728" cy="2495"/>
              <a:chOff x="624" y="1248"/>
              <a:chExt cx="864" cy="624"/>
            </a:xfrm>
          </p:grpSpPr>
          <p:sp>
            <p:nvSpPr>
              <p:cNvPr id="2300966" name="Rectangle 38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864" cy="624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bg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0967" name="Rectangle 39"/>
              <p:cNvSpPr>
                <a:spLocks noChangeArrowheads="1"/>
              </p:cNvSpPr>
              <p:nvPr/>
            </p:nvSpPr>
            <p:spPr bwMode="auto">
              <a:xfrm>
                <a:off x="624" y="1248"/>
                <a:ext cx="864" cy="6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00968" name="Text Box 40"/>
            <p:cNvSpPr txBox="1">
              <a:spLocks noChangeArrowheads="1"/>
            </p:cNvSpPr>
            <p:nvPr/>
          </p:nvSpPr>
          <p:spPr bwMode="auto">
            <a:xfrm>
              <a:off x="1916" y="3504"/>
              <a:ext cx="580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1000">
                  <a:latin typeface="Verdana" charset="0"/>
                  <a:ea typeface="Arial" charset="0"/>
                  <a:cs typeface="Arial" charset="0"/>
                </a:rPr>
                <a:t>Translator</a:t>
              </a:r>
            </a:p>
          </p:txBody>
        </p:sp>
      </p:grpSp>
      <p:sp>
        <p:nvSpPr>
          <p:cNvPr id="2300969" name="Rectangle 41"/>
          <p:cNvSpPr>
            <a:spLocks noChangeArrowheads="1"/>
          </p:cNvSpPr>
          <p:nvPr/>
        </p:nvSpPr>
        <p:spPr bwMode="auto">
          <a:xfrm>
            <a:off x="3886200" y="2667000"/>
            <a:ext cx="1219200" cy="762000"/>
          </a:xfrm>
          <a:prstGeom prst="rect">
            <a:avLst/>
          </a:prstGeom>
          <a:solidFill>
            <a:srgbClr val="FC270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000">
                <a:latin typeface="Verdana" charset="0"/>
                <a:ea typeface="Arial" charset="0"/>
                <a:cs typeface="Arial" charset="0"/>
              </a:rPr>
              <a:t>x86 Parser &amp;</a:t>
            </a:r>
          </a:p>
          <a:p>
            <a:pPr eaLnBrk="1" hangingPunct="1">
              <a:spcBef>
                <a:spcPct val="0"/>
              </a:spcBef>
            </a:pPr>
            <a:r>
              <a:rPr lang="en-US" sz="1000">
                <a:latin typeface="Verdana" charset="0"/>
                <a:ea typeface="Arial" charset="0"/>
                <a:cs typeface="Arial" charset="0"/>
              </a:rPr>
              <a:t>High Level</a:t>
            </a:r>
          </a:p>
          <a:p>
            <a:pPr eaLnBrk="1" hangingPunct="1">
              <a:spcBef>
                <a:spcPct val="0"/>
              </a:spcBef>
            </a:pPr>
            <a:r>
              <a:rPr lang="en-US" sz="1000">
                <a:latin typeface="Verdana" charset="0"/>
                <a:ea typeface="Arial" charset="0"/>
                <a:cs typeface="Arial" charset="0"/>
              </a:rPr>
              <a:t>Translator</a:t>
            </a:r>
          </a:p>
        </p:txBody>
      </p:sp>
      <p:sp>
        <p:nvSpPr>
          <p:cNvPr id="2300970" name="Rectangle 42"/>
          <p:cNvSpPr>
            <a:spLocks noChangeArrowheads="1"/>
          </p:cNvSpPr>
          <p:nvPr/>
        </p:nvSpPr>
        <p:spPr bwMode="auto">
          <a:xfrm>
            <a:off x="3886200" y="3581400"/>
            <a:ext cx="1219200" cy="533400"/>
          </a:xfrm>
          <a:prstGeom prst="rect">
            <a:avLst/>
          </a:prstGeom>
          <a:solidFill>
            <a:srgbClr val="FC270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000">
                <a:latin typeface="Verdana" charset="0"/>
                <a:ea typeface="Arial" charset="0"/>
                <a:cs typeface="Arial" charset="0"/>
              </a:rPr>
              <a:t>High Level</a:t>
            </a:r>
          </a:p>
          <a:p>
            <a:pPr eaLnBrk="1" hangingPunct="1">
              <a:spcBef>
                <a:spcPct val="0"/>
              </a:spcBef>
            </a:pPr>
            <a:r>
              <a:rPr lang="en-US" sz="1000">
                <a:latin typeface="Verdana" charset="0"/>
                <a:ea typeface="Arial" charset="0"/>
                <a:cs typeface="Arial" charset="0"/>
              </a:rPr>
              <a:t>Optimization</a:t>
            </a:r>
          </a:p>
        </p:txBody>
      </p:sp>
      <p:sp>
        <p:nvSpPr>
          <p:cNvPr id="2300971" name="Rectangle 43"/>
          <p:cNvSpPr>
            <a:spLocks noChangeArrowheads="1"/>
          </p:cNvSpPr>
          <p:nvPr/>
        </p:nvSpPr>
        <p:spPr bwMode="auto">
          <a:xfrm>
            <a:off x="3886200" y="4267200"/>
            <a:ext cx="1219200" cy="533400"/>
          </a:xfrm>
          <a:prstGeom prst="rect">
            <a:avLst/>
          </a:prstGeom>
          <a:solidFill>
            <a:srgbClr val="FC270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000">
                <a:latin typeface="Verdana" charset="0"/>
                <a:ea typeface="Arial" charset="0"/>
                <a:cs typeface="Arial" charset="0"/>
              </a:rPr>
              <a:t>Low Level</a:t>
            </a:r>
          </a:p>
          <a:p>
            <a:pPr eaLnBrk="1" hangingPunct="1">
              <a:spcBef>
                <a:spcPct val="0"/>
              </a:spcBef>
            </a:pPr>
            <a:r>
              <a:rPr lang="en-US" sz="1000">
                <a:latin typeface="Verdana" charset="0"/>
                <a:ea typeface="Arial" charset="0"/>
                <a:cs typeface="Arial" charset="0"/>
              </a:rPr>
              <a:t>Code Generation</a:t>
            </a:r>
          </a:p>
        </p:txBody>
      </p:sp>
      <p:sp>
        <p:nvSpPr>
          <p:cNvPr id="2300972" name="Rectangle 44"/>
          <p:cNvSpPr>
            <a:spLocks noChangeArrowheads="1"/>
          </p:cNvSpPr>
          <p:nvPr/>
        </p:nvSpPr>
        <p:spPr bwMode="auto">
          <a:xfrm>
            <a:off x="3886200" y="4953000"/>
            <a:ext cx="1219200" cy="762000"/>
          </a:xfrm>
          <a:prstGeom prst="rect">
            <a:avLst/>
          </a:prstGeom>
          <a:solidFill>
            <a:srgbClr val="FC270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z="1000">
                <a:latin typeface="Verdana" charset="0"/>
                <a:ea typeface="Arial" charset="0"/>
                <a:cs typeface="Arial" charset="0"/>
              </a:rPr>
              <a:t>Low Level</a:t>
            </a:r>
          </a:p>
          <a:p>
            <a:pPr eaLnBrk="1" hangingPunct="1">
              <a:spcBef>
                <a:spcPct val="0"/>
              </a:spcBef>
            </a:pPr>
            <a:r>
              <a:rPr lang="en-US" sz="1000">
                <a:latin typeface="Verdana" charset="0"/>
                <a:ea typeface="Arial" charset="0"/>
                <a:cs typeface="Arial" charset="0"/>
              </a:rPr>
              <a:t>Optimization and</a:t>
            </a:r>
          </a:p>
          <a:p>
            <a:pPr eaLnBrk="1" hangingPunct="1">
              <a:spcBef>
                <a:spcPct val="0"/>
              </a:spcBef>
            </a:pPr>
            <a:r>
              <a:rPr lang="en-US" sz="1000">
                <a:latin typeface="Verdana" charset="0"/>
                <a:ea typeface="Arial" charset="0"/>
                <a:cs typeface="Arial" charset="0"/>
              </a:rPr>
              <a:t>Scheduling</a:t>
            </a:r>
          </a:p>
        </p:txBody>
      </p:sp>
      <p:sp>
        <p:nvSpPr>
          <p:cNvPr id="2300973" name="AutoShape 45"/>
          <p:cNvSpPr>
            <a:spLocks noChangeArrowheads="1"/>
          </p:cNvSpPr>
          <p:nvPr/>
        </p:nvSpPr>
        <p:spPr bwMode="auto">
          <a:xfrm>
            <a:off x="4114800" y="2286000"/>
            <a:ext cx="762000" cy="2286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0974" name="Line 46"/>
          <p:cNvSpPr>
            <a:spLocks noChangeShapeType="1"/>
          </p:cNvSpPr>
          <p:nvPr/>
        </p:nvSpPr>
        <p:spPr bwMode="auto">
          <a:xfrm>
            <a:off x="4495800" y="4800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0975" name="Line 47"/>
          <p:cNvSpPr>
            <a:spLocks noChangeShapeType="1"/>
          </p:cNvSpPr>
          <p:nvPr/>
        </p:nvSpPr>
        <p:spPr bwMode="auto">
          <a:xfrm>
            <a:off x="4495800" y="4114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0976" name="Line 48"/>
          <p:cNvSpPr>
            <a:spLocks noChangeShapeType="1"/>
          </p:cNvSpPr>
          <p:nvPr/>
        </p:nvSpPr>
        <p:spPr bwMode="auto">
          <a:xfrm>
            <a:off x="4495800" y="3429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0977" name="Line 49"/>
          <p:cNvSpPr>
            <a:spLocks noChangeShapeType="1"/>
          </p:cNvSpPr>
          <p:nvPr/>
        </p:nvSpPr>
        <p:spPr bwMode="auto">
          <a:xfrm>
            <a:off x="4495800" y="2514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300978" name="Group 50"/>
          <p:cNvGrpSpPr>
            <a:grpSpLocks/>
          </p:cNvGrpSpPr>
          <p:nvPr/>
        </p:nvGrpSpPr>
        <p:grpSpPr bwMode="auto">
          <a:xfrm>
            <a:off x="2819400" y="1524000"/>
            <a:ext cx="1524000" cy="762000"/>
            <a:chOff x="1680" y="864"/>
            <a:chExt cx="960" cy="480"/>
          </a:xfrm>
        </p:grpSpPr>
        <p:sp>
          <p:nvSpPr>
            <p:cNvPr id="2300979" name="Freeform 51"/>
            <p:cNvSpPr>
              <a:spLocks/>
            </p:cNvSpPr>
            <p:nvPr/>
          </p:nvSpPr>
          <p:spPr bwMode="auto">
            <a:xfrm>
              <a:off x="1680" y="928"/>
              <a:ext cx="960" cy="416"/>
            </a:xfrm>
            <a:custGeom>
              <a:avLst/>
              <a:gdLst/>
              <a:ahLst/>
              <a:cxnLst>
                <a:cxn ang="0">
                  <a:pos x="0" y="368"/>
                </a:cxn>
                <a:cxn ang="0">
                  <a:pos x="144" y="176"/>
                </a:cxn>
                <a:cxn ang="0">
                  <a:pos x="336" y="32"/>
                </a:cxn>
                <a:cxn ang="0">
                  <a:pos x="720" y="32"/>
                </a:cxn>
                <a:cxn ang="0">
                  <a:pos x="912" y="224"/>
                </a:cxn>
                <a:cxn ang="0">
                  <a:pos x="960" y="416"/>
                </a:cxn>
              </a:cxnLst>
              <a:rect l="0" t="0" r="r" b="b"/>
              <a:pathLst>
                <a:path w="960" h="416">
                  <a:moveTo>
                    <a:pt x="0" y="368"/>
                  </a:moveTo>
                  <a:cubicBezTo>
                    <a:pt x="44" y="300"/>
                    <a:pt x="88" y="232"/>
                    <a:pt x="144" y="176"/>
                  </a:cubicBezTo>
                  <a:cubicBezTo>
                    <a:pt x="200" y="120"/>
                    <a:pt x="240" y="56"/>
                    <a:pt x="336" y="32"/>
                  </a:cubicBezTo>
                  <a:cubicBezTo>
                    <a:pt x="432" y="8"/>
                    <a:pt x="624" y="0"/>
                    <a:pt x="720" y="32"/>
                  </a:cubicBezTo>
                  <a:cubicBezTo>
                    <a:pt x="816" y="64"/>
                    <a:pt x="872" y="160"/>
                    <a:pt x="912" y="224"/>
                  </a:cubicBezTo>
                  <a:cubicBezTo>
                    <a:pt x="952" y="288"/>
                    <a:pt x="956" y="352"/>
                    <a:pt x="960" y="41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0980" name="WordArt 52"/>
            <p:cNvSpPr>
              <a:spLocks noChangeArrowheads="1" noChangeShapeType="1" noTextEdit="1"/>
            </p:cNvSpPr>
            <p:nvPr/>
          </p:nvSpPr>
          <p:spPr bwMode="auto">
            <a:xfrm>
              <a:off x="1824" y="864"/>
              <a:ext cx="768" cy="222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00"/>
                </a:avLst>
              </a:prstTxWarp>
            </a:bodyPr>
            <a:lstStyle/>
            <a:p>
              <a:r>
                <a:rPr lang="en-US" sz="2000" kern="10">
                  <a:ln w="9525">
                    <a:noFill/>
                    <a:round/>
                    <a:headEnd/>
                    <a:tailEnd/>
                  </a:ln>
                  <a:latin typeface="Cordia New"/>
                  <a:ea typeface="Cordia New"/>
                  <a:cs typeface="Cordia New"/>
                </a:rPr>
                <a:t>Starting Address</a:t>
              </a:r>
            </a:p>
          </p:txBody>
        </p:sp>
      </p:grpSp>
      <p:sp>
        <p:nvSpPr>
          <p:cNvPr id="2300981" name="Rectangle 53"/>
          <p:cNvSpPr>
            <a:spLocks noChangeArrowheads="1"/>
          </p:cNvSpPr>
          <p:nvPr/>
        </p:nvSpPr>
        <p:spPr bwMode="auto">
          <a:xfrm>
            <a:off x="4191000" y="5791200"/>
            <a:ext cx="609600" cy="3048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0982" name="Rectangle 54"/>
          <p:cNvSpPr>
            <a:spLocks noChangeArrowheads="1"/>
          </p:cNvSpPr>
          <p:nvPr/>
        </p:nvSpPr>
        <p:spPr bwMode="auto">
          <a:xfrm>
            <a:off x="7696200" y="4648200"/>
            <a:ext cx="990600" cy="76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0983" name="Freeform 55"/>
          <p:cNvSpPr>
            <a:spLocks/>
          </p:cNvSpPr>
          <p:nvPr/>
        </p:nvSpPr>
        <p:spPr bwMode="auto">
          <a:xfrm>
            <a:off x="4457700" y="4114800"/>
            <a:ext cx="1943100" cy="2476500"/>
          </a:xfrm>
          <a:custGeom>
            <a:avLst/>
            <a:gdLst/>
            <a:ahLst/>
            <a:cxnLst>
              <a:cxn ang="0">
                <a:pos x="24" y="1008"/>
              </a:cxn>
              <a:cxn ang="0">
                <a:pos x="24" y="1200"/>
              </a:cxn>
              <a:cxn ang="0">
                <a:pos x="24" y="1344"/>
              </a:cxn>
              <a:cxn ang="0">
                <a:pos x="168" y="1488"/>
              </a:cxn>
              <a:cxn ang="0">
                <a:pos x="504" y="1536"/>
              </a:cxn>
              <a:cxn ang="0">
                <a:pos x="744" y="1344"/>
              </a:cxn>
              <a:cxn ang="0">
                <a:pos x="888" y="720"/>
              </a:cxn>
              <a:cxn ang="0">
                <a:pos x="936" y="336"/>
              </a:cxn>
              <a:cxn ang="0">
                <a:pos x="1032" y="96"/>
              </a:cxn>
              <a:cxn ang="0">
                <a:pos x="1224" y="0"/>
              </a:cxn>
            </a:cxnLst>
            <a:rect l="0" t="0" r="r" b="b"/>
            <a:pathLst>
              <a:path w="1224" h="1560">
                <a:moveTo>
                  <a:pt x="24" y="1008"/>
                </a:moveTo>
                <a:cubicBezTo>
                  <a:pt x="24" y="1076"/>
                  <a:pt x="24" y="1144"/>
                  <a:pt x="24" y="1200"/>
                </a:cubicBezTo>
                <a:cubicBezTo>
                  <a:pt x="24" y="1256"/>
                  <a:pt x="0" y="1296"/>
                  <a:pt x="24" y="1344"/>
                </a:cubicBezTo>
                <a:cubicBezTo>
                  <a:pt x="48" y="1392"/>
                  <a:pt x="88" y="1456"/>
                  <a:pt x="168" y="1488"/>
                </a:cubicBezTo>
                <a:cubicBezTo>
                  <a:pt x="248" y="1520"/>
                  <a:pt x="408" y="1560"/>
                  <a:pt x="504" y="1536"/>
                </a:cubicBezTo>
                <a:cubicBezTo>
                  <a:pt x="600" y="1512"/>
                  <a:pt x="680" y="1480"/>
                  <a:pt x="744" y="1344"/>
                </a:cubicBezTo>
                <a:cubicBezTo>
                  <a:pt x="808" y="1208"/>
                  <a:pt x="856" y="888"/>
                  <a:pt x="888" y="720"/>
                </a:cubicBezTo>
                <a:cubicBezTo>
                  <a:pt x="920" y="552"/>
                  <a:pt x="912" y="440"/>
                  <a:pt x="936" y="336"/>
                </a:cubicBezTo>
                <a:cubicBezTo>
                  <a:pt x="960" y="232"/>
                  <a:pt x="984" y="152"/>
                  <a:pt x="1032" y="96"/>
                </a:cubicBezTo>
                <a:cubicBezTo>
                  <a:pt x="1080" y="40"/>
                  <a:pt x="1152" y="20"/>
                  <a:pt x="1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0984" name="Freeform 56"/>
          <p:cNvSpPr>
            <a:spLocks/>
          </p:cNvSpPr>
          <p:nvPr/>
        </p:nvSpPr>
        <p:spPr bwMode="auto">
          <a:xfrm>
            <a:off x="7391400" y="3886200"/>
            <a:ext cx="304800" cy="4572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48" y="144"/>
              </a:cxn>
              <a:cxn ang="0">
                <a:pos x="192" y="0"/>
              </a:cxn>
            </a:cxnLst>
            <a:rect l="0" t="0" r="r" b="b"/>
            <a:pathLst>
              <a:path w="192" h="240">
                <a:moveTo>
                  <a:pt x="0" y="240"/>
                </a:moveTo>
                <a:cubicBezTo>
                  <a:pt x="8" y="212"/>
                  <a:pt x="16" y="184"/>
                  <a:pt x="48" y="144"/>
                </a:cubicBezTo>
                <a:cubicBezTo>
                  <a:pt x="80" y="104"/>
                  <a:pt x="136" y="52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0985" name="Freeform 57"/>
          <p:cNvSpPr>
            <a:spLocks/>
          </p:cNvSpPr>
          <p:nvPr/>
        </p:nvSpPr>
        <p:spPr bwMode="auto">
          <a:xfrm>
            <a:off x="7391400" y="4191000"/>
            <a:ext cx="304800" cy="5334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144" y="144"/>
              </a:cxn>
              <a:cxn ang="0">
                <a:pos x="0" y="336"/>
              </a:cxn>
            </a:cxnLst>
            <a:rect l="0" t="0" r="r" b="b"/>
            <a:pathLst>
              <a:path w="192" h="336">
                <a:moveTo>
                  <a:pt x="192" y="0"/>
                </a:moveTo>
                <a:cubicBezTo>
                  <a:pt x="184" y="44"/>
                  <a:pt x="176" y="88"/>
                  <a:pt x="144" y="144"/>
                </a:cubicBezTo>
                <a:cubicBezTo>
                  <a:pt x="112" y="200"/>
                  <a:pt x="56" y="268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0986" name="Freeform 58"/>
          <p:cNvSpPr>
            <a:spLocks/>
          </p:cNvSpPr>
          <p:nvPr/>
        </p:nvSpPr>
        <p:spPr bwMode="auto">
          <a:xfrm>
            <a:off x="4648200" y="1257300"/>
            <a:ext cx="4000500" cy="2247900"/>
          </a:xfrm>
          <a:custGeom>
            <a:avLst/>
            <a:gdLst/>
            <a:ahLst/>
            <a:cxnLst>
              <a:cxn ang="0">
                <a:pos x="2304" y="1416"/>
              </a:cxn>
              <a:cxn ang="0">
                <a:pos x="2400" y="1176"/>
              </a:cxn>
              <a:cxn ang="0">
                <a:pos x="2496" y="744"/>
              </a:cxn>
              <a:cxn ang="0">
                <a:pos x="2304" y="360"/>
              </a:cxn>
              <a:cxn ang="0">
                <a:pos x="1200" y="24"/>
              </a:cxn>
              <a:cxn ang="0">
                <a:pos x="240" y="216"/>
              </a:cxn>
              <a:cxn ang="0">
                <a:pos x="0" y="648"/>
              </a:cxn>
            </a:cxnLst>
            <a:rect l="0" t="0" r="r" b="b"/>
            <a:pathLst>
              <a:path w="2520" h="1416">
                <a:moveTo>
                  <a:pt x="2304" y="1416"/>
                </a:moveTo>
                <a:cubicBezTo>
                  <a:pt x="2336" y="1352"/>
                  <a:pt x="2368" y="1288"/>
                  <a:pt x="2400" y="1176"/>
                </a:cubicBezTo>
                <a:cubicBezTo>
                  <a:pt x="2432" y="1064"/>
                  <a:pt x="2512" y="880"/>
                  <a:pt x="2496" y="744"/>
                </a:cubicBezTo>
                <a:cubicBezTo>
                  <a:pt x="2480" y="608"/>
                  <a:pt x="2520" y="480"/>
                  <a:pt x="2304" y="360"/>
                </a:cubicBezTo>
                <a:cubicBezTo>
                  <a:pt x="2088" y="240"/>
                  <a:pt x="1544" y="48"/>
                  <a:pt x="1200" y="24"/>
                </a:cubicBezTo>
                <a:cubicBezTo>
                  <a:pt x="856" y="0"/>
                  <a:pt x="440" y="112"/>
                  <a:pt x="240" y="216"/>
                </a:cubicBezTo>
                <a:cubicBezTo>
                  <a:pt x="40" y="320"/>
                  <a:pt x="20" y="484"/>
                  <a:pt x="0" y="6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0987" name="Rectangle 59"/>
          <p:cNvSpPr>
            <a:spLocks noChangeArrowheads="1"/>
          </p:cNvSpPr>
          <p:nvPr/>
        </p:nvSpPr>
        <p:spPr bwMode="auto">
          <a:xfrm>
            <a:off x="6400800" y="3886200"/>
            <a:ext cx="990600" cy="76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z="1400">
              <a:latin typeface="Verdana" charset="0"/>
              <a:ea typeface="Arial" charset="0"/>
              <a:cs typeface="Arial" charset="0"/>
            </a:endParaRPr>
          </a:p>
        </p:txBody>
      </p:sp>
      <p:sp>
        <p:nvSpPr>
          <p:cNvPr id="2300988" name="Rectangle 60"/>
          <p:cNvSpPr>
            <a:spLocks noChangeArrowheads="1"/>
          </p:cNvSpPr>
          <p:nvPr/>
        </p:nvSpPr>
        <p:spPr bwMode="auto">
          <a:xfrm>
            <a:off x="6400800" y="3962400"/>
            <a:ext cx="990600" cy="76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0989" name="Rectangle 61"/>
          <p:cNvSpPr>
            <a:spLocks noChangeArrowheads="1"/>
          </p:cNvSpPr>
          <p:nvPr/>
        </p:nvSpPr>
        <p:spPr bwMode="auto">
          <a:xfrm>
            <a:off x="6400800" y="4038600"/>
            <a:ext cx="990600" cy="76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0990" name="Rectangle 62"/>
          <p:cNvSpPr>
            <a:spLocks noChangeArrowheads="1"/>
          </p:cNvSpPr>
          <p:nvPr/>
        </p:nvSpPr>
        <p:spPr bwMode="auto">
          <a:xfrm>
            <a:off x="6400800" y="4114800"/>
            <a:ext cx="990600" cy="76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0991" name="Rectangle 63"/>
          <p:cNvSpPr>
            <a:spLocks noChangeArrowheads="1"/>
          </p:cNvSpPr>
          <p:nvPr/>
        </p:nvSpPr>
        <p:spPr bwMode="auto">
          <a:xfrm>
            <a:off x="6400800" y="4191000"/>
            <a:ext cx="990600" cy="76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0992" name="Rectangle 64"/>
          <p:cNvSpPr>
            <a:spLocks noChangeArrowheads="1"/>
          </p:cNvSpPr>
          <p:nvPr/>
        </p:nvSpPr>
        <p:spPr bwMode="auto">
          <a:xfrm>
            <a:off x="6400800" y="4267200"/>
            <a:ext cx="990600" cy="762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46838E-6 C 0.01042 -0.01876 0.02084 -0.03729 0.03056 -0.05188 C 0.04028 -0.06648 0.04497 -0.07621 0.05799 -0.08709 C 0.07101 -0.09798 0.09167 -0.1135 0.10834 -0.11767 C 0.125 -0.12184 0.14757 -0.11327 0.15781 -0.11211 " pathEditMode="fixed" rAng="0" ptsTypes="aaaaa">
                                      <p:cBhvr>
                                        <p:cTn id="6" dur="750" fill="hold"/>
                                        <p:tgtEl>
                                          <p:spTgt spid="23009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00" y="-6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00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50" autoRev="1" fill="hold"/>
                                        <p:tgtEl>
                                          <p:spTgt spid="23009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6" dur="150" autoRev="1" fill="hold"/>
                                        <p:tgtEl>
                                          <p:spTgt spid="23009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150" autoRev="1" fill="hold"/>
                                        <p:tgtEl>
                                          <p:spTgt spid="23009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150" autoRev="1" fill="hold"/>
                                        <p:tgtEl>
                                          <p:spTgt spid="23009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150" autoRev="1" fill="hold"/>
                                        <p:tgtEl>
                                          <p:spTgt spid="23009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" dur="150" autoRev="1" fill="hold"/>
                                        <p:tgtEl>
                                          <p:spTgt spid="23009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3" dur="150" autoRev="1" fill="hold"/>
                                        <p:tgtEl>
                                          <p:spTgt spid="23009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50" autoRev="1" fill="hold"/>
                                        <p:tgtEl>
                                          <p:spTgt spid="23009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"/>
                            </p:stCondLst>
                            <p:childTnLst>
                              <p:par>
                                <p:cTn id="26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150" autoRev="1" fill="hold"/>
                                        <p:tgtEl>
                                          <p:spTgt spid="23009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150" autoRev="1" fill="hold"/>
                                        <p:tgtEl>
                                          <p:spTgt spid="23009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150" autoRev="1" fill="hold"/>
                                        <p:tgtEl>
                                          <p:spTgt spid="23009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150" autoRev="1" fill="hold"/>
                                        <p:tgtEl>
                                          <p:spTgt spid="23009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"/>
                            </p:stCondLst>
                            <p:childTnLst>
                              <p:par>
                                <p:cTn id="32" presetID="27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150" autoRev="1" fill="hold"/>
                                        <p:tgtEl>
                                          <p:spTgt spid="23009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150" autoRev="1" fill="hold"/>
                                        <p:tgtEl>
                                          <p:spTgt spid="23009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150" autoRev="1" fill="hold"/>
                                        <p:tgtEl>
                                          <p:spTgt spid="23009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50" autoRev="1" fill="hold"/>
                                        <p:tgtEl>
                                          <p:spTgt spid="23009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3" dur="1000" fill="hold"/>
                                        <p:tgtEl>
                                          <p:spTgt spid="2300981"/>
                                        </p:tgtEl>
                                      </p:cBhvr>
                                      <p:by x="160500" y="1605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4.44444E-6 C -0.00139 0.0132 -0.0026 0.02639 -0.00104 0.03635 C 0.00052 0.0463 0.00087 0.05232 0.00955 0.06019 C 0.01823 0.06806 0.0349 0.08264 0.05069 0.08426 C 0.06649 0.08588 0.09028 0.08635 0.10434 0.07014 C 0.1184 0.05394 0.12813 0.01737 0.1349 -0.01273 C 0.14167 -0.04282 0.14045 -0.0787 0.14531 -0.11088 C 0.15017 -0.14305 0.1526 -0.18055 0.16424 -0.20648 C 0.17587 -0.2324 0.19844 -0.25601 0.21476 -0.26666 C 0.23108 -0.27731 0.2526 -0.26967 0.2625 -0.27037 " pathEditMode="relative" rAng="0" ptsTypes="aaaaaaaaaa">
                                      <p:cBhvr>
                                        <p:cTn id="45" dur="1000" fill="hold"/>
                                        <p:tgtEl>
                                          <p:spTgt spid="23009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0" y="-960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30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0"/>
                                        <p:tgtEl>
                                          <p:spTgt spid="230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50"/>
                                        <p:tgtEl>
                                          <p:spTgt spid="2300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30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0"/>
                                        <p:tgtEl>
                                          <p:spTgt spid="230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50"/>
                                        <p:tgtEl>
                                          <p:spTgt spid="2300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30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0"/>
                                        <p:tgtEl>
                                          <p:spTgt spid="2300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"/>
                            </p:stCondLst>
                            <p:childTnLst>
                              <p:par>
                                <p:cTn id="7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150"/>
                                        <p:tgtEl>
                                          <p:spTgt spid="2300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30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9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0"/>
                                        <p:tgtEl>
                                          <p:spTgt spid="2300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50"/>
                            </p:stCondLst>
                            <p:childTnLst>
                              <p:par>
                                <p:cTn id="8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150"/>
                                        <p:tgtEl>
                                          <p:spTgt spid="2300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30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2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0"/>
                                        <p:tgtEl>
                                          <p:spTgt spid="230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50"/>
                            </p:stCondLst>
                            <p:childTnLst>
                              <p:par>
                                <p:cTn id="9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50"/>
                                        <p:tgtEl>
                                          <p:spTgt spid="2300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30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0"/>
                                        <p:tgtEl>
                                          <p:spTgt spid="230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65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50"/>
                                        <p:tgtEl>
                                          <p:spTgt spid="2300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30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2300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0955" grpId="0" animBg="1"/>
      <p:bldP spid="2300969" grpId="0" animBg="1"/>
      <p:bldP spid="2300970" grpId="0" animBg="1"/>
      <p:bldP spid="2300971" grpId="0" animBg="1"/>
      <p:bldP spid="2300972" grpId="0" animBg="1"/>
      <p:bldP spid="2300981" grpId="0" animBg="1"/>
      <p:bldP spid="2300981" grpId="1" animBg="1"/>
      <p:bldP spid="2300981" grpId="2" animBg="1"/>
      <p:bldP spid="2300982" grpId="0" animBg="1"/>
      <p:bldP spid="2300983" grpId="0" animBg="1"/>
      <p:bldP spid="2300984" grpId="0" animBg="1"/>
      <p:bldP spid="2300985" grpId="0" animBg="1"/>
      <p:bldP spid="2300986" grpId="0" animBg="1"/>
      <p:bldP spid="2300987" grpId="0" animBg="1"/>
      <p:bldP spid="2300987" grpId="1" animBg="1"/>
      <p:bldP spid="2300988" grpId="0" animBg="1"/>
      <p:bldP spid="2300988" grpId="1" animBg="1"/>
      <p:bldP spid="2300989" grpId="0" animBg="1"/>
      <p:bldP spid="2300989" grpId="1" animBg="1"/>
      <p:bldP spid="2300990" grpId="0" animBg="1"/>
      <p:bldP spid="2300990" grpId="1" animBg="1"/>
      <p:bldP spid="2300991" grpId="0" animBg="1"/>
      <p:bldP spid="2300991" grpId="1" animBg="1"/>
      <p:bldP spid="2300992" grpId="0" animBg="1"/>
      <p:bldP spid="2300992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Chaining</a:t>
            </a:r>
          </a:p>
        </p:txBody>
      </p:sp>
      <p:sp>
        <p:nvSpPr>
          <p:cNvPr id="2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5337B-9BC0-B34B-94BE-5342A4F57801}" type="slidenum">
              <a:rPr lang="en-US"/>
              <a:pPr/>
              <a:t>21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301955" name="Rectangle 3"/>
          <p:cNvSpPr>
            <a:spLocks noChangeArrowheads="1"/>
          </p:cNvSpPr>
          <p:nvPr/>
        </p:nvSpPr>
        <p:spPr bwMode="auto">
          <a:xfrm>
            <a:off x="152400" y="1905000"/>
            <a:ext cx="2743200" cy="3960813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1956" name="Rectangle 4"/>
          <p:cNvSpPr>
            <a:spLocks noChangeArrowheads="1"/>
          </p:cNvSpPr>
          <p:nvPr/>
        </p:nvSpPr>
        <p:spPr bwMode="auto">
          <a:xfrm>
            <a:off x="152400" y="1905000"/>
            <a:ext cx="2743200" cy="396081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1957" name="Text Box 5"/>
          <p:cNvSpPr txBox="1">
            <a:spLocks noChangeArrowheads="1"/>
          </p:cNvSpPr>
          <p:nvPr/>
        </p:nvSpPr>
        <p:spPr bwMode="auto">
          <a:xfrm>
            <a:off x="152400" y="5486400"/>
            <a:ext cx="172243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000">
                <a:latin typeface="Cordia New" pitchFamily="34" charset="0"/>
                <a:ea typeface="Arial" charset="0"/>
                <a:cs typeface="Arial" charset="0"/>
              </a:rPr>
              <a:t>Runtime -- Execution</a:t>
            </a:r>
          </a:p>
        </p:txBody>
      </p:sp>
      <p:sp>
        <p:nvSpPr>
          <p:cNvPr id="2301958" name="Rectangle 6"/>
          <p:cNvSpPr>
            <a:spLocks noChangeArrowheads="1"/>
          </p:cNvSpPr>
          <p:nvPr/>
        </p:nvSpPr>
        <p:spPr bwMode="auto">
          <a:xfrm>
            <a:off x="381000" y="3308350"/>
            <a:ext cx="990600" cy="1720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1959" name="Rectangle 7"/>
          <p:cNvSpPr>
            <a:spLocks noChangeArrowheads="1"/>
          </p:cNvSpPr>
          <p:nvPr/>
        </p:nvSpPr>
        <p:spPr bwMode="auto">
          <a:xfrm>
            <a:off x="381000" y="4491038"/>
            <a:ext cx="990600" cy="430212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1960" name="Text Box 8"/>
          <p:cNvSpPr txBox="1">
            <a:spLocks noChangeArrowheads="1"/>
          </p:cNvSpPr>
          <p:nvPr/>
        </p:nvSpPr>
        <p:spPr bwMode="auto">
          <a:xfrm>
            <a:off x="152400" y="2971800"/>
            <a:ext cx="13144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>
                <a:latin typeface="Cordia New" pitchFamily="34" charset="0"/>
                <a:ea typeface="Arial" charset="0"/>
                <a:cs typeface="Arial" charset="0"/>
              </a:rPr>
              <a:t>Code Cache</a:t>
            </a:r>
          </a:p>
        </p:txBody>
      </p:sp>
      <p:sp>
        <p:nvSpPr>
          <p:cNvPr id="2301962" name="Rectangle 10"/>
          <p:cNvSpPr>
            <a:spLocks noChangeArrowheads="1"/>
          </p:cNvSpPr>
          <p:nvPr/>
        </p:nvSpPr>
        <p:spPr bwMode="auto">
          <a:xfrm>
            <a:off x="1676400" y="3297238"/>
            <a:ext cx="990600" cy="17319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1963" name="Text Box 11"/>
          <p:cNvSpPr txBox="1">
            <a:spLocks noChangeArrowheads="1"/>
          </p:cNvSpPr>
          <p:nvPr/>
        </p:nvSpPr>
        <p:spPr bwMode="auto">
          <a:xfrm>
            <a:off x="1600200" y="2743200"/>
            <a:ext cx="13144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>
                <a:latin typeface="Cordia New" pitchFamily="34" charset="0"/>
                <a:ea typeface="Arial" charset="0"/>
                <a:cs typeface="Arial" charset="0"/>
              </a:rPr>
              <a:t>Code Cache</a:t>
            </a:r>
          </a:p>
          <a:p>
            <a:pPr algn="l" eaLnBrk="1" hangingPunct="1">
              <a:spcBef>
                <a:spcPct val="0"/>
              </a:spcBef>
            </a:pPr>
            <a:r>
              <a:rPr lang="en-US">
                <a:latin typeface="Cordia New" pitchFamily="34" charset="0"/>
                <a:ea typeface="Arial" charset="0"/>
                <a:cs typeface="Arial" charset="0"/>
              </a:rPr>
              <a:t>Tags</a:t>
            </a:r>
          </a:p>
        </p:txBody>
      </p:sp>
      <p:sp>
        <p:nvSpPr>
          <p:cNvPr id="2301964" name="Rectangle 12"/>
          <p:cNvSpPr>
            <a:spLocks noChangeArrowheads="1"/>
          </p:cNvSpPr>
          <p:nvPr/>
        </p:nvSpPr>
        <p:spPr bwMode="auto">
          <a:xfrm>
            <a:off x="1676400" y="3886200"/>
            <a:ext cx="990600" cy="76200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1965" name="Rectangle 13"/>
          <p:cNvSpPr>
            <a:spLocks noChangeArrowheads="1"/>
          </p:cNvSpPr>
          <p:nvPr/>
        </p:nvSpPr>
        <p:spPr bwMode="auto">
          <a:xfrm>
            <a:off x="1676400" y="4419600"/>
            <a:ext cx="990600" cy="762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1966" name="Rectangle 14"/>
          <p:cNvSpPr>
            <a:spLocks noChangeArrowheads="1"/>
          </p:cNvSpPr>
          <p:nvPr/>
        </p:nvSpPr>
        <p:spPr bwMode="auto">
          <a:xfrm>
            <a:off x="381000" y="3657600"/>
            <a:ext cx="990600" cy="4302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1967" name="Freeform 15"/>
          <p:cNvSpPr>
            <a:spLocks/>
          </p:cNvSpPr>
          <p:nvPr/>
        </p:nvSpPr>
        <p:spPr bwMode="auto">
          <a:xfrm>
            <a:off x="1371600" y="3657600"/>
            <a:ext cx="304800" cy="4572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48" y="144"/>
              </a:cxn>
              <a:cxn ang="0">
                <a:pos x="192" y="0"/>
              </a:cxn>
            </a:cxnLst>
            <a:rect l="0" t="0" r="r" b="b"/>
            <a:pathLst>
              <a:path w="192" h="240">
                <a:moveTo>
                  <a:pt x="0" y="240"/>
                </a:moveTo>
                <a:cubicBezTo>
                  <a:pt x="8" y="212"/>
                  <a:pt x="16" y="184"/>
                  <a:pt x="48" y="144"/>
                </a:cubicBezTo>
                <a:cubicBezTo>
                  <a:pt x="80" y="104"/>
                  <a:pt x="136" y="52"/>
                  <a:pt x="19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1968" name="Freeform 16"/>
          <p:cNvSpPr>
            <a:spLocks/>
          </p:cNvSpPr>
          <p:nvPr/>
        </p:nvSpPr>
        <p:spPr bwMode="auto">
          <a:xfrm>
            <a:off x="1371600" y="3962400"/>
            <a:ext cx="304800" cy="5334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144" y="144"/>
              </a:cxn>
              <a:cxn ang="0">
                <a:pos x="0" y="336"/>
              </a:cxn>
            </a:cxnLst>
            <a:rect l="0" t="0" r="r" b="b"/>
            <a:pathLst>
              <a:path w="192" h="336">
                <a:moveTo>
                  <a:pt x="192" y="0"/>
                </a:moveTo>
                <a:cubicBezTo>
                  <a:pt x="184" y="44"/>
                  <a:pt x="176" y="88"/>
                  <a:pt x="144" y="144"/>
                </a:cubicBezTo>
                <a:cubicBezTo>
                  <a:pt x="112" y="200"/>
                  <a:pt x="56" y="268"/>
                  <a:pt x="0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1969" name="Freeform 17"/>
          <p:cNvSpPr>
            <a:spLocks/>
          </p:cNvSpPr>
          <p:nvPr/>
        </p:nvSpPr>
        <p:spPr bwMode="auto">
          <a:xfrm>
            <a:off x="1371600" y="4038600"/>
            <a:ext cx="76200" cy="457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8" y="48"/>
              </a:cxn>
              <a:cxn ang="0">
                <a:pos x="48" y="144"/>
              </a:cxn>
              <a:cxn ang="0">
                <a:pos x="0" y="240"/>
              </a:cxn>
            </a:cxnLst>
            <a:rect l="0" t="0" r="r" b="b"/>
            <a:pathLst>
              <a:path w="56" h="240">
                <a:moveTo>
                  <a:pt x="0" y="0"/>
                </a:moveTo>
                <a:cubicBezTo>
                  <a:pt x="20" y="12"/>
                  <a:pt x="40" y="24"/>
                  <a:pt x="48" y="48"/>
                </a:cubicBezTo>
                <a:cubicBezTo>
                  <a:pt x="56" y="72"/>
                  <a:pt x="56" y="112"/>
                  <a:pt x="48" y="144"/>
                </a:cubicBezTo>
                <a:cubicBezTo>
                  <a:pt x="40" y="176"/>
                  <a:pt x="20" y="208"/>
                  <a:pt x="0" y="240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01970" name="Rectangle 18"/>
          <p:cNvSpPr>
            <a:spLocks noChangeArrowheads="1"/>
          </p:cNvSpPr>
          <p:nvPr/>
        </p:nvSpPr>
        <p:spPr bwMode="auto">
          <a:xfrm>
            <a:off x="2895600" y="1981200"/>
            <a:ext cx="403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1" dirty="0"/>
              <a:t>Before chaining:</a:t>
            </a:r>
          </a:p>
          <a:p>
            <a:pPr marL="342900" indent="-342900" algn="l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sz="2000" dirty="0"/>
          </a:p>
          <a:p>
            <a:pPr marL="342900" indent="-342900" algn="l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sz="2000" dirty="0"/>
          </a:p>
        </p:txBody>
      </p:sp>
      <p:sp>
        <p:nvSpPr>
          <p:cNvPr id="2301971" name="Text Box 19"/>
          <p:cNvSpPr txBox="1">
            <a:spLocks noChangeArrowheads="1"/>
          </p:cNvSpPr>
          <p:nvPr/>
        </p:nvSpPr>
        <p:spPr bwMode="auto">
          <a:xfrm>
            <a:off x="2971800" y="2362200"/>
            <a:ext cx="6096000" cy="14970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add %r5, %r6, %r7        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li %next_addr_reg, next_addr #load address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				  #of next block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j dispatch loop</a:t>
            </a:r>
          </a:p>
        </p:txBody>
      </p:sp>
      <p:sp>
        <p:nvSpPr>
          <p:cNvPr id="2301972" name="Rectangle 20"/>
          <p:cNvSpPr>
            <a:spLocks noChangeArrowheads="1"/>
          </p:cNvSpPr>
          <p:nvPr/>
        </p:nvSpPr>
        <p:spPr bwMode="auto">
          <a:xfrm>
            <a:off x="2895600" y="3962400"/>
            <a:ext cx="4038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1" dirty="0"/>
              <a:t>After chaining:</a:t>
            </a:r>
          </a:p>
          <a:p>
            <a:pPr marL="342900" indent="-342900" algn="l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sz="2000" dirty="0"/>
          </a:p>
          <a:p>
            <a:pPr marL="342900" indent="-342900" algn="l">
              <a:lnSpc>
                <a:spcPct val="90000"/>
              </a:lnSpc>
              <a:spcBef>
                <a:spcPct val="30000"/>
              </a:spcBef>
              <a:buSzPct val="100000"/>
            </a:pPr>
            <a:endParaRPr lang="en-US" sz="2000" dirty="0"/>
          </a:p>
        </p:txBody>
      </p:sp>
      <p:sp>
        <p:nvSpPr>
          <p:cNvPr id="2301973" name="Text Box 21"/>
          <p:cNvSpPr txBox="1">
            <a:spLocks noChangeArrowheads="1"/>
          </p:cNvSpPr>
          <p:nvPr/>
        </p:nvSpPr>
        <p:spPr bwMode="auto">
          <a:xfrm>
            <a:off x="2971800" y="4343400"/>
            <a:ext cx="6096000" cy="11112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add %r5, %r6, %r7        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j physical location of translated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	code for next_block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1967" grpId="0" animBg="1"/>
      <p:bldP spid="2301967" grpId="1" animBg="1"/>
      <p:bldP spid="2301968" grpId="0" animBg="1"/>
      <p:bldP spid="2301968" grpId="1" animBg="1"/>
      <p:bldP spid="230196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CS152 Administrivia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PS5 due Monday April 26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Lab 5 due on May 3</a:t>
            </a:r>
            <a:r>
              <a:rPr lang="en-US" baseline="30000" dirty="0"/>
              <a:t>rd</a:t>
            </a:r>
            <a:r>
              <a:rPr lang="en-US" dirty="0"/>
              <a:t> </a:t>
            </a:r>
          </a:p>
          <a:p>
            <a:r>
              <a:rPr lang="en-US" dirty="0"/>
              <a:t>Midterm grades</a:t>
            </a:r>
          </a:p>
          <a:p>
            <a:pPr lvl="1"/>
            <a:r>
              <a:rPr lang="en-US" dirty="0"/>
              <a:t>Will have one week for regrade requests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6AAD4F1-ACE6-1045-95DB-F7171134E652}" type="slidenum"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400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CB417-5514-8042-8BA0-F86724E2F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CS152 Midterm-2 </a:t>
            </a:r>
            <a:r>
              <a:rPr lang="en-US" dirty="0"/>
              <a:t>Grade Distribution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F28AAC-EB49-5942-8FE7-AC891452B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81" y="2384212"/>
            <a:ext cx="8596038" cy="20895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A27F0-8EB1-894C-BDC1-5B71111FC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23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728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CS252 </a:t>
            </a:r>
            <a:r>
              <a:rPr lang="en-US" dirty="0" err="1"/>
              <a:t>Administrivia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98500" y="1066800"/>
            <a:ext cx="7912100" cy="5054600"/>
          </a:xfrm>
        </p:spPr>
        <p:txBody>
          <a:bodyPr/>
          <a:lstStyle/>
          <a:p>
            <a:r>
              <a:rPr lang="en-US" dirty="0"/>
              <a:t>Thursday April 29</a:t>
            </a:r>
            <a:r>
              <a:rPr lang="en-US" baseline="30000" dirty="0"/>
              <a:t>th</a:t>
            </a:r>
            <a:r>
              <a:rPr lang="en-US" dirty="0"/>
              <a:t> Project Checkpoint</a:t>
            </a:r>
          </a:p>
          <a:p>
            <a:pPr lvl="1"/>
            <a:r>
              <a:rPr lang="en-US" dirty="0"/>
              <a:t>Schedule 8-minute Zoom calls during discussion period</a:t>
            </a:r>
          </a:p>
          <a:p>
            <a:pPr lvl="1"/>
            <a:r>
              <a:rPr lang="en-US" dirty="0"/>
              <a:t>Please have status slides, what’s completed, what’s left to do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C89C21-81C6-1849-AF7F-456E69B3BB35}" type="slidenum">
              <a:rPr kumimoji="0" lang="en-US" sz="24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BBA03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9707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Transmeta Crusoe</a:t>
            </a:r>
            <a:br>
              <a:rPr lang="en-US"/>
            </a:br>
            <a:r>
              <a:rPr lang="en-US" sz="2400"/>
              <a:t>(2000)</a:t>
            </a:r>
          </a:p>
        </p:txBody>
      </p:sp>
      <p:sp>
        <p:nvSpPr>
          <p:cNvPr id="22497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800600"/>
          </a:xfrm>
          <a:noFill/>
          <a:ln/>
        </p:spPr>
        <p:txBody>
          <a:bodyPr/>
          <a:lstStyle/>
          <a:p>
            <a:r>
              <a:rPr lang="en-US"/>
              <a:t>Converts x86 ISA into internal native VLIW format using software at run-time </a:t>
            </a:r>
            <a:r>
              <a:rPr lang="en-US">
                <a:sym typeface="Wingdings" charset="2"/>
              </a:rPr>
              <a:t> “Code Morphing”</a:t>
            </a:r>
            <a:endParaRPr lang="en-US"/>
          </a:p>
          <a:p>
            <a:r>
              <a:rPr lang="en-US"/>
              <a:t>Optimizes across x86 instruction boundaries to improve performance</a:t>
            </a:r>
          </a:p>
          <a:p>
            <a:r>
              <a:rPr lang="en-US"/>
              <a:t>Translations cached to avoid translator overhead on repeated execution</a:t>
            </a:r>
          </a:p>
          <a:p>
            <a:r>
              <a:rPr lang="en-US"/>
              <a:t>Completely invisible to operating system – looks like x86 hardware processor</a:t>
            </a:r>
          </a:p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5AF55-0031-E548-B281-BD00C6FDBB6B}" type="slidenum">
              <a:rPr lang="en-US"/>
              <a:pPr/>
              <a:t>25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249732" name="Text Box 4"/>
          <p:cNvSpPr txBox="1">
            <a:spLocks noChangeArrowheads="1"/>
          </p:cNvSpPr>
          <p:nvPr/>
        </p:nvSpPr>
        <p:spPr bwMode="auto">
          <a:xfrm>
            <a:off x="3962400" y="5715000"/>
            <a:ext cx="4876800" cy="7540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 i="1"/>
              <a:t>[ Following slides contain examples taken from “</a:t>
            </a:r>
            <a:r>
              <a:rPr lang="en-US" b="1" i="1">
                <a:solidFill>
                  <a:srgbClr val="000000"/>
                </a:solidFill>
              </a:rPr>
              <a:t>The Technology Behind Crusoe Processors”, </a:t>
            </a:r>
            <a:r>
              <a:rPr lang="en-US" b="1" i="1"/>
              <a:t>Transmeta Corporation, 2000 ]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Transmeta VLIW Engine</a:t>
            </a:r>
          </a:p>
        </p:txBody>
      </p:sp>
      <p:sp>
        <p:nvSpPr>
          <p:cNvPr id="22507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181600"/>
          </a:xfrm>
          <a:noFill/>
          <a:ln/>
        </p:spPr>
        <p:txBody>
          <a:bodyPr/>
          <a:lstStyle/>
          <a:p>
            <a:r>
              <a:rPr lang="en-US" dirty="0"/>
              <a:t>Two VLIW formats, 64-bit and 128-bit, contains 2 or 4 RISC-like operations</a:t>
            </a:r>
          </a:p>
          <a:p>
            <a:r>
              <a:rPr lang="en-US" dirty="0"/>
              <a:t>VLIW engine optimized for x86 code emulation</a:t>
            </a:r>
          </a:p>
          <a:p>
            <a:pPr lvl="1"/>
            <a:r>
              <a:rPr lang="en-US" dirty="0"/>
              <a:t>evaluates condition codes the same way as x86</a:t>
            </a:r>
          </a:p>
          <a:p>
            <a:pPr lvl="1"/>
            <a:r>
              <a:rPr lang="en-US" dirty="0"/>
              <a:t>has 80-bit floating-point unit</a:t>
            </a:r>
          </a:p>
          <a:p>
            <a:pPr lvl="1"/>
            <a:r>
              <a:rPr lang="en-US" dirty="0"/>
              <a:t>partial register writes (update 8 bits in 32 bit register)</a:t>
            </a:r>
          </a:p>
          <a:p>
            <a:r>
              <a:rPr lang="en-US" dirty="0"/>
              <a:t>Support for fast instruction writes</a:t>
            </a:r>
          </a:p>
          <a:p>
            <a:pPr lvl="1"/>
            <a:r>
              <a:rPr lang="en-US" dirty="0"/>
              <a:t>run-time code generation important</a:t>
            </a:r>
          </a:p>
          <a:p>
            <a:r>
              <a:rPr lang="en-US" dirty="0"/>
              <a:t>Initially, two different VLIW implementations, low-end TM3120, high-end TM5400</a:t>
            </a:r>
          </a:p>
          <a:p>
            <a:pPr lvl="1"/>
            <a:r>
              <a:rPr lang="en-US" dirty="0"/>
              <a:t>native ISA differences invisible to user, hidden by translation system</a:t>
            </a:r>
          </a:p>
          <a:p>
            <a:pPr lvl="1"/>
            <a:r>
              <a:rPr lang="en-US" dirty="0"/>
              <a:t>new eight-issue VLIW core planned (TM6000 series)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4ABC3-222F-0845-A456-07A93AE9F08E}" type="slidenum">
              <a:rPr lang="en-US"/>
              <a:pPr/>
              <a:t>26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780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162800" cy="914400"/>
          </a:xfrm>
        </p:spPr>
        <p:txBody>
          <a:bodyPr/>
          <a:lstStyle/>
          <a:p>
            <a:pPr algn="l"/>
            <a:r>
              <a:rPr lang="en-US" dirty="0"/>
              <a:t>Crusoe System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BD1-B6A1-4441-B6D7-AA139C32091B}" type="slidenum">
              <a:rPr lang="en-US"/>
              <a:pPr/>
              <a:t>27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251778" name="Rectangle 2"/>
          <p:cNvSpPr>
            <a:spLocks noChangeArrowheads="1"/>
          </p:cNvSpPr>
          <p:nvPr/>
        </p:nvSpPr>
        <p:spPr bwMode="auto">
          <a:xfrm>
            <a:off x="3962400" y="381000"/>
            <a:ext cx="3124200" cy="2667000"/>
          </a:xfrm>
          <a:prstGeom prst="rect">
            <a:avLst/>
          </a:prstGeom>
          <a:solidFill>
            <a:srgbClr val="FF7C80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1779" name="Rectangle 3"/>
          <p:cNvSpPr>
            <a:spLocks noChangeArrowheads="1"/>
          </p:cNvSpPr>
          <p:nvPr/>
        </p:nvSpPr>
        <p:spPr bwMode="auto">
          <a:xfrm>
            <a:off x="1066800" y="3505200"/>
            <a:ext cx="4953000" cy="2590800"/>
          </a:xfrm>
          <a:prstGeom prst="rect">
            <a:avLst/>
          </a:prstGeom>
          <a:solidFill>
            <a:srgbClr val="9999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1781" name="Rectangle 5"/>
          <p:cNvSpPr>
            <a:spLocks noChangeArrowheads="1"/>
          </p:cNvSpPr>
          <p:nvPr/>
        </p:nvSpPr>
        <p:spPr bwMode="auto">
          <a:xfrm>
            <a:off x="4343400" y="1219200"/>
            <a:ext cx="2057400" cy="8382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/>
              <a:t>VLIW Processor</a:t>
            </a:r>
          </a:p>
        </p:txBody>
      </p:sp>
      <p:sp>
        <p:nvSpPr>
          <p:cNvPr id="2251782" name="Rectangle 6"/>
          <p:cNvSpPr>
            <a:spLocks noChangeArrowheads="1"/>
          </p:cNvSpPr>
          <p:nvPr/>
        </p:nvSpPr>
        <p:spPr bwMode="auto">
          <a:xfrm>
            <a:off x="4343400" y="533400"/>
            <a:ext cx="20574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/>
              <a:t>Inst. Cache</a:t>
            </a:r>
          </a:p>
        </p:txBody>
      </p:sp>
      <p:sp>
        <p:nvSpPr>
          <p:cNvPr id="2251783" name="Rectangle 7"/>
          <p:cNvSpPr>
            <a:spLocks noChangeArrowheads="1"/>
          </p:cNvSpPr>
          <p:nvPr/>
        </p:nvSpPr>
        <p:spPr bwMode="auto">
          <a:xfrm>
            <a:off x="4343400" y="2057400"/>
            <a:ext cx="2057400" cy="6858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/>
              <a:t>Data Cache</a:t>
            </a:r>
          </a:p>
        </p:txBody>
      </p:sp>
      <p:sp>
        <p:nvSpPr>
          <p:cNvPr id="2251784" name="Text Box 8"/>
          <p:cNvSpPr txBox="1">
            <a:spLocks noChangeArrowheads="1"/>
          </p:cNvSpPr>
          <p:nvPr/>
        </p:nvSpPr>
        <p:spPr bwMode="auto">
          <a:xfrm>
            <a:off x="3960813" y="2743200"/>
            <a:ext cx="1370012" cy="3127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/>
              <a:t>Crusoe CPU</a:t>
            </a:r>
          </a:p>
        </p:txBody>
      </p:sp>
      <p:sp>
        <p:nvSpPr>
          <p:cNvPr id="2251785" name="Rectangle 9"/>
          <p:cNvSpPr>
            <a:spLocks noChangeArrowheads="1"/>
          </p:cNvSpPr>
          <p:nvPr/>
        </p:nvSpPr>
        <p:spPr bwMode="auto">
          <a:xfrm>
            <a:off x="1143000" y="3581400"/>
            <a:ext cx="2286000" cy="2133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1786" name="Rectangle 10"/>
          <p:cNvSpPr>
            <a:spLocks noChangeArrowheads="1"/>
          </p:cNvSpPr>
          <p:nvPr/>
        </p:nvSpPr>
        <p:spPr bwMode="auto">
          <a:xfrm>
            <a:off x="3581400" y="3581400"/>
            <a:ext cx="2286000" cy="2133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1787" name="Text Box 11"/>
          <p:cNvSpPr txBox="1">
            <a:spLocks noChangeArrowheads="1"/>
          </p:cNvSpPr>
          <p:nvPr/>
        </p:nvSpPr>
        <p:spPr bwMode="auto">
          <a:xfrm>
            <a:off x="4191000" y="5410200"/>
            <a:ext cx="1189038" cy="3127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/>
              <a:t>x86 DRAM</a:t>
            </a:r>
          </a:p>
        </p:txBody>
      </p:sp>
      <p:sp>
        <p:nvSpPr>
          <p:cNvPr id="2251788" name="Text Box 12"/>
          <p:cNvSpPr txBox="1">
            <a:spLocks noChangeArrowheads="1"/>
          </p:cNvSpPr>
          <p:nvPr/>
        </p:nvSpPr>
        <p:spPr bwMode="auto">
          <a:xfrm>
            <a:off x="1143000" y="5410200"/>
            <a:ext cx="2286000" cy="3127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/>
              <a:t> Code Morph DRAM</a:t>
            </a:r>
          </a:p>
        </p:txBody>
      </p:sp>
      <p:sp>
        <p:nvSpPr>
          <p:cNvPr id="2251789" name="Rectangle 13"/>
          <p:cNvSpPr>
            <a:spLocks noChangeArrowheads="1"/>
          </p:cNvSpPr>
          <p:nvPr/>
        </p:nvSpPr>
        <p:spPr bwMode="auto">
          <a:xfrm>
            <a:off x="6324600" y="3505200"/>
            <a:ext cx="1371600" cy="2362200"/>
          </a:xfrm>
          <a:prstGeom prst="rect">
            <a:avLst/>
          </a:prstGeom>
          <a:solidFill>
            <a:srgbClr val="CCFF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1790" name="Text Box 14"/>
          <p:cNvSpPr txBox="1">
            <a:spLocks noChangeArrowheads="1"/>
          </p:cNvSpPr>
          <p:nvPr/>
        </p:nvSpPr>
        <p:spPr bwMode="auto">
          <a:xfrm>
            <a:off x="6477000" y="5257800"/>
            <a:ext cx="1143000" cy="5334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/>
              <a:t>x86 BIOS Flash</a:t>
            </a:r>
          </a:p>
        </p:txBody>
      </p:sp>
      <p:grpSp>
        <p:nvGrpSpPr>
          <p:cNvPr id="2251791" name="Group 15"/>
          <p:cNvGrpSpPr>
            <a:grpSpLocks/>
          </p:cNvGrpSpPr>
          <p:nvPr/>
        </p:nvGrpSpPr>
        <p:grpSpPr bwMode="auto">
          <a:xfrm>
            <a:off x="1447800" y="3657600"/>
            <a:ext cx="1676400" cy="1752600"/>
            <a:chOff x="816" y="2640"/>
            <a:chExt cx="1056" cy="1104"/>
          </a:xfrm>
        </p:grpSpPr>
        <p:sp>
          <p:nvSpPr>
            <p:cNvPr id="2251792" name="Rectangle 16"/>
            <p:cNvSpPr>
              <a:spLocks noChangeArrowheads="1"/>
            </p:cNvSpPr>
            <p:nvPr/>
          </p:nvSpPr>
          <p:spPr bwMode="auto">
            <a:xfrm>
              <a:off x="816" y="2640"/>
              <a:ext cx="1056" cy="48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/>
                <a:t>Code Morph Compiler Code (VLIW)</a:t>
              </a:r>
            </a:p>
          </p:txBody>
        </p:sp>
        <p:sp>
          <p:nvSpPr>
            <p:cNvPr id="2251793" name="Rectangle 17"/>
            <p:cNvSpPr>
              <a:spLocks noChangeArrowheads="1"/>
            </p:cNvSpPr>
            <p:nvPr/>
          </p:nvSpPr>
          <p:spPr bwMode="auto">
            <a:xfrm>
              <a:off x="816" y="3120"/>
              <a:ext cx="1056" cy="38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/>
                <a:t>Translation Cache (VLIW)</a:t>
              </a:r>
            </a:p>
          </p:txBody>
        </p:sp>
        <p:sp>
          <p:nvSpPr>
            <p:cNvPr id="2251794" name="Rectangle 18"/>
            <p:cNvSpPr>
              <a:spLocks noChangeArrowheads="1"/>
            </p:cNvSpPr>
            <p:nvPr/>
          </p:nvSpPr>
          <p:spPr bwMode="auto">
            <a:xfrm>
              <a:off x="816" y="3504"/>
              <a:ext cx="1056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b="1"/>
                <a:t>Workspace</a:t>
              </a:r>
            </a:p>
          </p:txBody>
        </p:sp>
      </p:grpSp>
      <p:sp>
        <p:nvSpPr>
          <p:cNvPr id="2251795" name="Text Box 19"/>
          <p:cNvSpPr txBox="1">
            <a:spLocks noChangeArrowheads="1"/>
          </p:cNvSpPr>
          <p:nvPr/>
        </p:nvSpPr>
        <p:spPr bwMode="auto">
          <a:xfrm>
            <a:off x="0" y="2057400"/>
            <a:ext cx="3429000" cy="10826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1800" b="1" i="1"/>
              <a:t>Portion of system DRAM is used by Code Morph software and is invisible to x86 machine</a:t>
            </a:r>
          </a:p>
        </p:txBody>
      </p:sp>
      <p:sp>
        <p:nvSpPr>
          <p:cNvPr id="2251796" name="Line 20"/>
          <p:cNvSpPr>
            <a:spLocks noChangeShapeType="1"/>
          </p:cNvSpPr>
          <p:nvPr/>
        </p:nvSpPr>
        <p:spPr bwMode="auto">
          <a:xfrm>
            <a:off x="1828800" y="30480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1797" name="Rectangle 21"/>
          <p:cNvSpPr>
            <a:spLocks noChangeArrowheads="1"/>
          </p:cNvSpPr>
          <p:nvPr/>
        </p:nvSpPr>
        <p:spPr bwMode="auto">
          <a:xfrm>
            <a:off x="7467600" y="381000"/>
            <a:ext cx="1219200" cy="1143000"/>
          </a:xfrm>
          <a:prstGeom prst="rect">
            <a:avLst/>
          </a:prstGeom>
          <a:solidFill>
            <a:srgbClr val="CCFF33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/>
              <a:t>Crusoe Boot Flash ROM</a:t>
            </a:r>
          </a:p>
        </p:txBody>
      </p:sp>
      <p:sp>
        <p:nvSpPr>
          <p:cNvPr id="2251798" name="Line 22"/>
          <p:cNvSpPr>
            <a:spLocks noChangeShapeType="1"/>
          </p:cNvSpPr>
          <p:nvPr/>
        </p:nvSpPr>
        <p:spPr bwMode="auto">
          <a:xfrm flipH="1">
            <a:off x="7086600" y="838200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1799" name="Freeform 23"/>
          <p:cNvSpPr>
            <a:spLocks/>
          </p:cNvSpPr>
          <p:nvPr/>
        </p:nvSpPr>
        <p:spPr bwMode="auto">
          <a:xfrm>
            <a:off x="3581400" y="3276600"/>
            <a:ext cx="3429000" cy="2286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0" y="0"/>
              </a:cxn>
              <a:cxn ang="0">
                <a:pos x="1440" y="0"/>
              </a:cxn>
              <a:cxn ang="0">
                <a:pos x="1440" y="96"/>
              </a:cxn>
            </a:cxnLst>
            <a:rect l="0" t="0" r="r" b="b"/>
            <a:pathLst>
              <a:path w="1440" h="96">
                <a:moveTo>
                  <a:pt x="0" y="96"/>
                </a:moveTo>
                <a:lnTo>
                  <a:pt x="0" y="0"/>
                </a:lnTo>
                <a:lnTo>
                  <a:pt x="1440" y="0"/>
                </a:lnTo>
                <a:lnTo>
                  <a:pt x="1440" y="9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1800" name="Line 24"/>
          <p:cNvSpPr>
            <a:spLocks noChangeShapeType="1"/>
          </p:cNvSpPr>
          <p:nvPr/>
        </p:nvSpPr>
        <p:spPr bwMode="auto">
          <a:xfrm flipV="1">
            <a:off x="5715000" y="3048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1801" name="Text Box 25"/>
          <p:cNvSpPr txBox="1">
            <a:spLocks noChangeArrowheads="1"/>
          </p:cNvSpPr>
          <p:nvPr/>
        </p:nvSpPr>
        <p:spPr bwMode="auto">
          <a:xfrm>
            <a:off x="7162800" y="1600200"/>
            <a:ext cx="1752600" cy="75406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 i="1"/>
              <a:t>Compressed compiler held in boot ROM</a:t>
            </a:r>
          </a:p>
        </p:txBody>
      </p:sp>
      <p:sp>
        <p:nvSpPr>
          <p:cNvPr id="2251802" name="Text Box 26"/>
          <p:cNvSpPr txBox="1">
            <a:spLocks noChangeArrowheads="1"/>
          </p:cNvSpPr>
          <p:nvPr/>
        </p:nvSpPr>
        <p:spPr bwMode="auto">
          <a:xfrm>
            <a:off x="1066800" y="5791200"/>
            <a:ext cx="1573213" cy="3127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b="1"/>
              <a:t>System DRAM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162800" cy="914400"/>
          </a:xfrm>
        </p:spPr>
        <p:txBody>
          <a:bodyPr/>
          <a:lstStyle/>
          <a:p>
            <a:r>
              <a:rPr lang="en-US"/>
              <a:t>Transmeta Translation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95E8-350C-8C4F-819F-E61277719A1D}" type="slidenum">
              <a:rPr lang="en-US"/>
              <a:pPr/>
              <a:t>28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252803" name="Text Box 3"/>
          <p:cNvSpPr txBox="1">
            <a:spLocks noChangeArrowheads="1"/>
          </p:cNvSpPr>
          <p:nvPr/>
        </p:nvSpPr>
        <p:spPr bwMode="auto">
          <a:xfrm>
            <a:off x="1066800" y="1219200"/>
            <a:ext cx="7543800" cy="14970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addl %eax, (%esp) # load data from stack, add to eax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addl %ebx, (%esp) # load data from stack, add to ebx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movl %esi, (%ebp) # load esi from memory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subl %ecx, 5      # sub 5 from ecx</a:t>
            </a:r>
          </a:p>
        </p:txBody>
      </p:sp>
      <p:sp>
        <p:nvSpPr>
          <p:cNvPr id="2252804" name="Text Box 4"/>
          <p:cNvSpPr txBox="1">
            <a:spLocks noChangeArrowheads="1"/>
          </p:cNvSpPr>
          <p:nvPr/>
        </p:nvSpPr>
        <p:spPr bwMode="auto">
          <a:xfrm>
            <a:off x="381000" y="762000"/>
            <a:ext cx="1355725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1"/>
              <a:t>x86 code:</a:t>
            </a:r>
          </a:p>
        </p:txBody>
      </p:sp>
      <p:grpSp>
        <p:nvGrpSpPr>
          <p:cNvPr id="2252805" name="Group 5"/>
          <p:cNvGrpSpPr>
            <a:grpSpLocks/>
          </p:cNvGrpSpPr>
          <p:nvPr/>
        </p:nvGrpSpPr>
        <p:grpSpPr bwMode="auto">
          <a:xfrm>
            <a:off x="301625" y="3276600"/>
            <a:ext cx="8156575" cy="2878138"/>
            <a:chOff x="190" y="2064"/>
            <a:chExt cx="5138" cy="1813"/>
          </a:xfrm>
        </p:grpSpPr>
        <p:sp>
          <p:nvSpPr>
            <p:cNvPr id="2252806" name="Text Box 6"/>
            <p:cNvSpPr txBox="1">
              <a:spLocks noChangeArrowheads="1"/>
            </p:cNvSpPr>
            <p:nvPr/>
          </p:nvSpPr>
          <p:spPr bwMode="auto">
            <a:xfrm>
              <a:off x="720" y="2448"/>
              <a:ext cx="4608" cy="142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  <a:buSzPct val="100000"/>
              </a:pPr>
              <a:r>
                <a:rPr lang="en-US" sz="1800" b="1">
                  <a:latin typeface="Courier New" charset="0"/>
                </a:rPr>
                <a:t>ld %r30, [%esp]        # load from stack into temp</a:t>
              </a:r>
            </a:p>
            <a:p>
              <a:pPr algn="l">
                <a:lnSpc>
                  <a:spcPct val="90000"/>
                </a:lnSpc>
                <a:buSzPct val="100000"/>
              </a:pPr>
              <a:r>
                <a:rPr lang="en-US" sz="1800" b="1">
                  <a:latin typeface="Courier New" charset="0"/>
                </a:rPr>
                <a:t>add.c %eax, %eax, %r30 # add to %eax,set cond.codes</a:t>
              </a:r>
            </a:p>
            <a:p>
              <a:pPr algn="l">
                <a:lnSpc>
                  <a:spcPct val="90000"/>
                </a:lnSpc>
                <a:buSzPct val="100000"/>
              </a:pPr>
              <a:r>
                <a:rPr lang="en-US" sz="1800" b="1">
                  <a:latin typeface="Courier New" charset="0"/>
                </a:rPr>
                <a:t>ld %r31, [%esp]</a:t>
              </a:r>
            </a:p>
            <a:p>
              <a:pPr algn="l">
                <a:lnSpc>
                  <a:spcPct val="90000"/>
                </a:lnSpc>
                <a:buSzPct val="100000"/>
              </a:pPr>
              <a:r>
                <a:rPr lang="en-US" sz="1800" b="1">
                  <a:latin typeface="Courier New" charset="0"/>
                </a:rPr>
                <a:t>add.c %ebx, %ebx, %r31</a:t>
              </a:r>
            </a:p>
            <a:p>
              <a:pPr algn="l">
                <a:lnSpc>
                  <a:spcPct val="90000"/>
                </a:lnSpc>
                <a:buSzPct val="100000"/>
              </a:pPr>
              <a:r>
                <a:rPr lang="en-US" sz="1800" b="1">
                  <a:latin typeface="Courier New" charset="0"/>
                </a:rPr>
                <a:t>ld %esi, [%ebp]</a:t>
              </a:r>
            </a:p>
            <a:p>
              <a:pPr algn="l">
                <a:lnSpc>
                  <a:spcPct val="90000"/>
                </a:lnSpc>
                <a:buSzPct val="100000"/>
              </a:pPr>
              <a:r>
                <a:rPr lang="en-US" sz="1800" b="1">
                  <a:latin typeface="Courier New" charset="0"/>
                </a:rPr>
                <a:t>sub.c %ecx, %ecx, 5</a:t>
              </a:r>
            </a:p>
          </p:txBody>
        </p:sp>
        <p:sp>
          <p:nvSpPr>
            <p:cNvPr id="2252807" name="Text Box 7"/>
            <p:cNvSpPr txBox="1">
              <a:spLocks noChangeArrowheads="1"/>
            </p:cNvSpPr>
            <p:nvPr/>
          </p:nvSpPr>
          <p:spPr bwMode="auto">
            <a:xfrm>
              <a:off x="190" y="2064"/>
              <a:ext cx="2694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 b="1"/>
                <a:t>first step, translate into RISC ops: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162800" cy="914400"/>
          </a:xfrm>
        </p:spPr>
        <p:txBody>
          <a:bodyPr/>
          <a:lstStyle/>
          <a:p>
            <a:r>
              <a:rPr lang="en-US"/>
              <a:t>Compiler Optimizations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E4A9B-1734-024A-AED9-177B8D38AAB5}" type="slidenum">
              <a:rPr lang="en-US"/>
              <a:pPr/>
              <a:t>29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253827" name="Text Box 3"/>
          <p:cNvSpPr txBox="1">
            <a:spLocks noChangeArrowheads="1"/>
          </p:cNvSpPr>
          <p:nvPr/>
        </p:nvSpPr>
        <p:spPr bwMode="auto">
          <a:xfrm>
            <a:off x="990600" y="990600"/>
            <a:ext cx="7315200" cy="22685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ld %r30, [%esp]        # load from stack into temp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add.c %eax, %eax, %r30 # add to %eax,set cond.codes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ld %r31, [%esp]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add.c %ebx, %ebx, %r31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ld %esi, [%ebp]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sub.c %ecx, %ecx, 5</a:t>
            </a:r>
          </a:p>
        </p:txBody>
      </p:sp>
      <p:sp>
        <p:nvSpPr>
          <p:cNvPr id="2253828" name="Text Box 4"/>
          <p:cNvSpPr txBox="1">
            <a:spLocks noChangeArrowheads="1"/>
          </p:cNvSpPr>
          <p:nvPr/>
        </p:nvSpPr>
        <p:spPr bwMode="auto">
          <a:xfrm>
            <a:off x="304800" y="609600"/>
            <a:ext cx="139700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1"/>
              <a:t>RISC ops:</a:t>
            </a:r>
          </a:p>
        </p:txBody>
      </p:sp>
      <p:grpSp>
        <p:nvGrpSpPr>
          <p:cNvPr id="2253829" name="Group 5"/>
          <p:cNvGrpSpPr>
            <a:grpSpLocks/>
          </p:cNvGrpSpPr>
          <p:nvPr/>
        </p:nvGrpSpPr>
        <p:grpSpPr bwMode="auto">
          <a:xfrm>
            <a:off x="411163" y="3657600"/>
            <a:ext cx="8199437" cy="2263775"/>
            <a:chOff x="259" y="2304"/>
            <a:chExt cx="5165" cy="1426"/>
          </a:xfrm>
        </p:grpSpPr>
        <p:sp>
          <p:nvSpPr>
            <p:cNvPr id="2253830" name="Text Box 6"/>
            <p:cNvSpPr txBox="1">
              <a:spLocks noChangeArrowheads="1"/>
            </p:cNvSpPr>
            <p:nvPr/>
          </p:nvSpPr>
          <p:spPr bwMode="auto">
            <a:xfrm>
              <a:off x="672" y="2544"/>
              <a:ext cx="4752" cy="118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  <a:buSzPct val="100000"/>
              </a:pPr>
              <a:r>
                <a:rPr lang="en-US" sz="1800" b="1">
                  <a:latin typeface="Courier New" charset="0"/>
                </a:rPr>
                <a:t>ld %r30, [%esp]        # load from stack only once</a:t>
              </a:r>
            </a:p>
            <a:p>
              <a:pPr algn="l">
                <a:lnSpc>
                  <a:spcPct val="90000"/>
                </a:lnSpc>
                <a:buSzPct val="100000"/>
              </a:pPr>
              <a:r>
                <a:rPr lang="en-US" sz="1800" b="1">
                  <a:latin typeface="Courier New" charset="0"/>
                </a:rPr>
                <a:t>add %eax, %eax, %r30</a:t>
              </a:r>
            </a:p>
            <a:p>
              <a:pPr algn="l">
                <a:lnSpc>
                  <a:spcPct val="90000"/>
                </a:lnSpc>
                <a:buSzPct val="100000"/>
              </a:pPr>
              <a:r>
                <a:rPr lang="en-US" sz="1800" b="1">
                  <a:latin typeface="Courier New" charset="0"/>
                </a:rPr>
                <a:t>add %ebx, %ebx, %r30   # reuse data loaded earlier</a:t>
              </a:r>
            </a:p>
            <a:p>
              <a:pPr algn="l">
                <a:lnSpc>
                  <a:spcPct val="90000"/>
                </a:lnSpc>
                <a:buSzPct val="100000"/>
              </a:pPr>
              <a:r>
                <a:rPr lang="en-US" sz="1800" b="1">
                  <a:latin typeface="Courier New" charset="0"/>
                </a:rPr>
                <a:t>ld %esi, [%ebp]</a:t>
              </a:r>
            </a:p>
            <a:p>
              <a:pPr algn="l">
                <a:lnSpc>
                  <a:spcPct val="90000"/>
                </a:lnSpc>
                <a:buSzPct val="100000"/>
              </a:pPr>
              <a:r>
                <a:rPr lang="en-US" sz="1800" b="1">
                  <a:latin typeface="Courier New" charset="0"/>
                </a:rPr>
                <a:t>sub.c %ecx, %ecx, 5    # only this cond. code needed</a:t>
              </a:r>
            </a:p>
          </p:txBody>
        </p:sp>
        <p:sp>
          <p:nvSpPr>
            <p:cNvPr id="2253831" name="Text Box 7"/>
            <p:cNvSpPr txBox="1">
              <a:spLocks noChangeArrowheads="1"/>
            </p:cNvSpPr>
            <p:nvPr/>
          </p:nvSpPr>
          <p:spPr bwMode="auto">
            <a:xfrm>
              <a:off x="259" y="2304"/>
              <a:ext cx="871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 b="1"/>
                <a:t>Optimize: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Applications</a:t>
            </a:r>
          </a:p>
        </p:txBody>
      </p:sp>
      <p:sp>
        <p:nvSpPr>
          <p:cNvPr id="2232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How is a software application encoded?</a:t>
            </a:r>
          </a:p>
          <a:p>
            <a:pPr lvl="1"/>
            <a:r>
              <a:rPr lang="en-US" sz="2400" dirty="0"/>
              <a:t>What are you getting when you buy a software application?</a:t>
            </a:r>
          </a:p>
          <a:p>
            <a:pPr lvl="1"/>
            <a:r>
              <a:rPr lang="en-US" sz="2400" dirty="0"/>
              <a:t>What machines will it work on?</a:t>
            </a:r>
          </a:p>
          <a:p>
            <a:pPr lvl="1"/>
            <a:r>
              <a:rPr lang="en-US" sz="2400" dirty="0"/>
              <a:t>Who do you blame if it doesn’t work, i.e., what contract(s) were violated?</a:t>
            </a:r>
          </a:p>
          <a:p>
            <a:pPr lvl="1"/>
            <a:endParaRPr lang="en-US" sz="2400" dirty="0"/>
          </a:p>
          <a:p>
            <a:r>
              <a:rPr lang="en-US" sz="3000" dirty="0"/>
              <a:t>Usually, applications encoded using an application binary interface (ABI)</a:t>
            </a:r>
          </a:p>
          <a:p>
            <a:pPr lvl="1"/>
            <a:r>
              <a:rPr lang="en-US" sz="2400" dirty="0"/>
              <a:t>Binary encoding of instructions, initial data, and system (or environment) calls</a:t>
            </a:r>
          </a:p>
          <a:p>
            <a:pPr lvl="1"/>
            <a:r>
              <a:rPr lang="en-US" sz="2400" dirty="0"/>
              <a:t>Distinct from an application programming interface (API), which is at source code level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E7500-7CF5-0646-8E95-E89DAA6BD96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162800" cy="914400"/>
          </a:xfrm>
        </p:spPr>
        <p:txBody>
          <a:bodyPr/>
          <a:lstStyle/>
          <a:p>
            <a:r>
              <a:rPr lang="en-US"/>
              <a:t>Scheduling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081BB-7B6C-9A45-BFB9-3EE438594341}" type="slidenum">
              <a:rPr lang="en-US"/>
              <a:pPr/>
              <a:t>30</a:t>
            </a:fld>
            <a:endParaRPr lang="en-US" b="0">
              <a:solidFill>
                <a:srgbClr val="FBBA03"/>
              </a:solidFill>
            </a:endParaRPr>
          </a:p>
        </p:txBody>
      </p:sp>
      <p:sp>
        <p:nvSpPr>
          <p:cNvPr id="2254851" name="Text Box 3"/>
          <p:cNvSpPr txBox="1">
            <a:spLocks noChangeArrowheads="1"/>
          </p:cNvSpPr>
          <p:nvPr/>
        </p:nvSpPr>
        <p:spPr bwMode="auto">
          <a:xfrm>
            <a:off x="1143000" y="1295400"/>
            <a:ext cx="7620000" cy="1882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ld %r30, [%esp]        # load from stack only once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add %eax, %eax, %r30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add %ebx, %ebx, %r30   # reuse data loaded earlier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ld %esi, [%ebp]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sub.c %ecx, %ecx, 5    # only this cond. code needed</a:t>
            </a:r>
          </a:p>
        </p:txBody>
      </p:sp>
      <p:sp>
        <p:nvSpPr>
          <p:cNvPr id="2254852" name="Text Box 4"/>
          <p:cNvSpPr txBox="1">
            <a:spLocks noChangeArrowheads="1"/>
          </p:cNvSpPr>
          <p:nvPr/>
        </p:nvSpPr>
        <p:spPr bwMode="auto">
          <a:xfrm>
            <a:off x="533400" y="914400"/>
            <a:ext cx="2808288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1"/>
              <a:t>Optimized RISC ops:</a:t>
            </a:r>
          </a:p>
        </p:txBody>
      </p:sp>
      <p:grpSp>
        <p:nvGrpSpPr>
          <p:cNvPr id="2254853" name="Group 5"/>
          <p:cNvGrpSpPr>
            <a:grpSpLocks/>
          </p:cNvGrpSpPr>
          <p:nvPr/>
        </p:nvGrpSpPr>
        <p:grpSpPr bwMode="auto">
          <a:xfrm>
            <a:off x="160338" y="3886200"/>
            <a:ext cx="8526462" cy="1106488"/>
            <a:chOff x="101" y="2448"/>
            <a:chExt cx="5371" cy="697"/>
          </a:xfrm>
        </p:grpSpPr>
        <p:sp>
          <p:nvSpPr>
            <p:cNvPr id="2254854" name="Text Box 6"/>
            <p:cNvSpPr txBox="1">
              <a:spLocks noChangeArrowheads="1"/>
            </p:cNvSpPr>
            <p:nvPr/>
          </p:nvSpPr>
          <p:spPr bwMode="auto">
            <a:xfrm>
              <a:off x="240" y="2688"/>
              <a:ext cx="5232" cy="45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  <a:buSzPct val="100000"/>
              </a:pPr>
              <a:r>
                <a:rPr lang="en-US" sz="1800" b="1">
                  <a:latin typeface="Courier New" charset="0"/>
                </a:rPr>
                <a:t>ld %r30, [%esp]; sub.c %ecx, %ecx, 5</a:t>
              </a:r>
            </a:p>
            <a:p>
              <a:pPr algn="l">
                <a:lnSpc>
                  <a:spcPct val="90000"/>
                </a:lnSpc>
                <a:buSzPct val="100000"/>
              </a:pPr>
              <a:r>
                <a:rPr lang="en-US" sz="1800" b="1">
                  <a:latin typeface="Courier New" charset="0"/>
                </a:rPr>
                <a:t>ld %esi, [%ebp]; add %eax, %eax, %r30; add %ebx, %ebx, %r30</a:t>
              </a:r>
            </a:p>
          </p:txBody>
        </p:sp>
        <p:sp>
          <p:nvSpPr>
            <p:cNvPr id="2254855" name="Text Box 7"/>
            <p:cNvSpPr txBox="1">
              <a:spLocks noChangeArrowheads="1"/>
            </p:cNvSpPr>
            <p:nvPr/>
          </p:nvSpPr>
          <p:spPr bwMode="auto">
            <a:xfrm>
              <a:off x="101" y="2448"/>
              <a:ext cx="2081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 b="1"/>
                <a:t>Schedule into VLIW code: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Overhead</a:t>
            </a:r>
          </a:p>
        </p:txBody>
      </p:sp>
      <p:sp>
        <p:nvSpPr>
          <p:cNvPr id="22558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7772400" cy="4114800"/>
          </a:xfrm>
          <a:noFill/>
          <a:ln/>
        </p:spPr>
        <p:txBody>
          <a:bodyPr/>
          <a:lstStyle/>
          <a:p>
            <a:r>
              <a:rPr lang="en-US"/>
              <a:t>Highly optimizing compiler takes considerable time to run, adds run-time overhead</a:t>
            </a:r>
          </a:p>
          <a:p>
            <a:r>
              <a:rPr lang="en-US"/>
              <a:t>Only worth doing for frequently executed code</a:t>
            </a:r>
          </a:p>
          <a:p>
            <a:r>
              <a:rPr lang="en-US"/>
              <a:t>Translation adds instrumentation into translations that counts how often code executed, and which way branches usually go</a:t>
            </a:r>
          </a:p>
          <a:p>
            <a:r>
              <a:rPr lang="en-US"/>
              <a:t>As count for a block increases, higher optimization levels are invoked on that code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02490-06D6-904E-BE6F-61CD688BA5E6}" type="slidenum">
              <a:rPr lang="en-US"/>
              <a:pPr/>
              <a:t>31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76200"/>
            <a:ext cx="7162800" cy="914400"/>
          </a:xfrm>
        </p:spPr>
        <p:txBody>
          <a:bodyPr/>
          <a:lstStyle/>
          <a:p>
            <a:r>
              <a:rPr lang="en-US"/>
              <a:t>Exceptions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C99BA-4CDE-B34D-A4AD-2FF3149F0302}" type="slidenum">
              <a:rPr lang="en-US"/>
              <a:pPr/>
              <a:t>32</a:t>
            </a:fld>
            <a:endParaRPr lang="en-US" b="0">
              <a:solidFill>
                <a:srgbClr val="FBBA03"/>
              </a:solidFill>
            </a:endParaRPr>
          </a:p>
        </p:txBody>
      </p:sp>
      <p:grpSp>
        <p:nvGrpSpPr>
          <p:cNvPr id="2256899" name="Group 3"/>
          <p:cNvGrpSpPr>
            <a:grpSpLocks/>
          </p:cNvGrpSpPr>
          <p:nvPr/>
        </p:nvGrpSpPr>
        <p:grpSpPr bwMode="auto">
          <a:xfrm>
            <a:off x="304800" y="2971800"/>
            <a:ext cx="8337550" cy="1106488"/>
            <a:chOff x="220" y="2448"/>
            <a:chExt cx="5252" cy="697"/>
          </a:xfrm>
        </p:grpSpPr>
        <p:sp>
          <p:nvSpPr>
            <p:cNvPr id="2256900" name="Text Box 4"/>
            <p:cNvSpPr txBox="1">
              <a:spLocks noChangeArrowheads="1"/>
            </p:cNvSpPr>
            <p:nvPr/>
          </p:nvSpPr>
          <p:spPr bwMode="auto">
            <a:xfrm>
              <a:off x="240" y="2688"/>
              <a:ext cx="5232" cy="45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90000"/>
                </a:lnSpc>
                <a:buSzPct val="100000"/>
              </a:pPr>
              <a:r>
                <a:rPr lang="en-US" sz="1800" b="1">
                  <a:latin typeface="Courier New" charset="0"/>
                </a:rPr>
                <a:t>ld %r30, [%esp]; sub.c %ecx, %ecx, 5</a:t>
              </a:r>
            </a:p>
            <a:p>
              <a:pPr algn="l">
                <a:lnSpc>
                  <a:spcPct val="90000"/>
                </a:lnSpc>
                <a:buSzPct val="100000"/>
              </a:pPr>
              <a:r>
                <a:rPr lang="en-US" sz="1800" b="1">
                  <a:latin typeface="Courier New" charset="0"/>
                </a:rPr>
                <a:t>ld %esi, [%ebp]; add %eax, %eax, %r30; add %ebx, %ebx, %r30</a:t>
              </a:r>
            </a:p>
          </p:txBody>
        </p:sp>
        <p:sp>
          <p:nvSpPr>
            <p:cNvPr id="2256901" name="Text Box 5"/>
            <p:cNvSpPr txBox="1">
              <a:spLocks noChangeArrowheads="1"/>
            </p:cNvSpPr>
            <p:nvPr/>
          </p:nvSpPr>
          <p:spPr bwMode="auto">
            <a:xfrm>
              <a:off x="220" y="2448"/>
              <a:ext cx="1841" cy="231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sz="2000" b="1"/>
                <a:t>Scheduled VLIW code:</a:t>
              </a:r>
            </a:p>
          </p:txBody>
        </p:sp>
      </p:grpSp>
      <p:sp>
        <p:nvSpPr>
          <p:cNvPr id="2256902" name="Text Box 6"/>
          <p:cNvSpPr txBox="1">
            <a:spLocks noChangeArrowheads="1"/>
          </p:cNvSpPr>
          <p:nvPr/>
        </p:nvSpPr>
        <p:spPr bwMode="auto">
          <a:xfrm>
            <a:off x="1066800" y="1219200"/>
            <a:ext cx="7772400" cy="14970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addl %eax, (%esp) # load data from stack, add to eax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addl %ebx, (%esp) # load data from stack, add to ebx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movl %esi, (%ebp) # load esi from memory</a:t>
            </a:r>
          </a:p>
          <a:p>
            <a:pPr algn="l">
              <a:lnSpc>
                <a:spcPct val="90000"/>
              </a:lnSpc>
              <a:buSzPct val="100000"/>
            </a:pPr>
            <a:r>
              <a:rPr lang="en-US" sz="1800" b="1">
                <a:latin typeface="Courier New" charset="0"/>
              </a:rPr>
              <a:t>subl %ecx, 5      # sub 5 from ecx</a:t>
            </a:r>
          </a:p>
        </p:txBody>
      </p:sp>
      <p:sp>
        <p:nvSpPr>
          <p:cNvPr id="2256903" name="Text Box 7"/>
          <p:cNvSpPr txBox="1">
            <a:spLocks noChangeArrowheads="1"/>
          </p:cNvSpPr>
          <p:nvPr/>
        </p:nvSpPr>
        <p:spPr bwMode="auto">
          <a:xfrm>
            <a:off x="303213" y="838200"/>
            <a:ext cx="2386012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1"/>
              <a:t>Original x86 code:</a:t>
            </a:r>
          </a:p>
        </p:txBody>
      </p:sp>
      <p:sp>
        <p:nvSpPr>
          <p:cNvPr id="2256904" name="Text Box 8"/>
          <p:cNvSpPr txBox="1">
            <a:spLocks noChangeArrowheads="1"/>
          </p:cNvSpPr>
          <p:nvPr/>
        </p:nvSpPr>
        <p:spPr bwMode="auto">
          <a:xfrm>
            <a:off x="457200" y="4800600"/>
            <a:ext cx="8229600" cy="128035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buSzPct val="100000"/>
              <a:buFontTx/>
              <a:buChar char="•"/>
            </a:pPr>
            <a:r>
              <a:rPr lang="en-US" sz="2400">
                <a:latin typeface="Calibri"/>
                <a:cs typeface="Calibri"/>
              </a:rPr>
              <a:t> x86 instructions executed out-of-order with respect to original program flow</a:t>
            </a:r>
          </a:p>
          <a:p>
            <a:pPr algn="l">
              <a:lnSpc>
                <a:spcPct val="90000"/>
              </a:lnSpc>
              <a:buSzPct val="100000"/>
              <a:buFontTx/>
              <a:buChar char="•"/>
            </a:pPr>
            <a:r>
              <a:rPr lang="en-US" sz="2400">
                <a:latin typeface="Calibri"/>
                <a:cs typeface="Calibri"/>
              </a:rPr>
              <a:t> Need to restore state for precise traps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6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9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162800" cy="914400"/>
          </a:xfrm>
        </p:spPr>
        <p:txBody>
          <a:bodyPr/>
          <a:lstStyle/>
          <a:p>
            <a:r>
              <a:rPr lang="en-US"/>
              <a:t>Shadow Registers and Store Buffer</a:t>
            </a:r>
          </a:p>
        </p:txBody>
      </p:sp>
      <p:sp>
        <p:nvSpPr>
          <p:cNvPr id="225792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All registers have working copy and shadow copy</a:t>
            </a:r>
          </a:p>
          <a:p>
            <a:r>
              <a:rPr lang="en-US"/>
              <a:t>Stores held in software controlled store buffer, loads can snoop</a:t>
            </a:r>
          </a:p>
          <a:p>
            <a:r>
              <a:rPr lang="en-US"/>
              <a:t>At end of translation block, commit changes by copying values from working regs to shadow regs, and by releasing stores in store buffer</a:t>
            </a:r>
          </a:p>
          <a:p>
            <a:r>
              <a:rPr lang="en-US"/>
              <a:t>On exception, re-execute x86 code using interpreter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8FFF-9F5A-9541-A770-6103D605F5CF}" type="slidenum">
              <a:rPr lang="en-US"/>
              <a:pPr/>
              <a:t>33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Self-Modifying Code</a:t>
            </a:r>
          </a:p>
        </p:txBody>
      </p:sp>
      <p:sp>
        <p:nvSpPr>
          <p:cNvPr id="2258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a translation is made, mark the associated x86 code page as being translated in page table</a:t>
            </a:r>
          </a:p>
          <a:p>
            <a:r>
              <a:rPr lang="en-US"/>
              <a:t>Store to translated code page causes trap, and associated translations are invalidated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CE39A-F48C-5049-ADAB-755E53DC460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VMs: Supporting Multiple OSs on Same Hardware</a:t>
            </a:r>
          </a:p>
        </p:txBody>
      </p:sp>
      <p:sp>
        <p:nvSpPr>
          <p:cNvPr id="22364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5105400"/>
          </a:xfrm>
          <a:noFill/>
          <a:ln/>
        </p:spPr>
        <p:txBody>
          <a:bodyPr/>
          <a:lstStyle/>
          <a:p>
            <a:r>
              <a:rPr lang="en-US"/>
              <a:t>Can virtualize the environment that an operating system sees, an OS-level VM, or system VM</a:t>
            </a:r>
          </a:p>
          <a:p>
            <a:r>
              <a:rPr lang="en-US"/>
              <a:t>Hypervisor layer implements sharing of real hardware resources by multiple OS VMs that each think they have a complete copy of the machine</a:t>
            </a:r>
          </a:p>
          <a:p>
            <a:pPr lvl="1"/>
            <a:r>
              <a:rPr lang="en-US"/>
              <a:t>Popular in early days to allow mainframe to be shared by multiple groups developing OS code</a:t>
            </a:r>
          </a:p>
          <a:p>
            <a:pPr lvl="1"/>
            <a:r>
              <a:rPr lang="en-US"/>
              <a:t>Used in modern mainframes to allow multiple versions of OS to be running simultaneously </a:t>
            </a:r>
            <a:r>
              <a:rPr lang="en-US">
                <a:sym typeface="Wingdings" charset="2"/>
              </a:rPr>
              <a:t></a:t>
            </a:r>
            <a:r>
              <a:rPr lang="en-US"/>
              <a:t> OS upgrades with no downtime!</a:t>
            </a:r>
          </a:p>
          <a:p>
            <a:pPr lvl="1"/>
            <a:r>
              <a:rPr lang="en-US"/>
              <a:t>Example for PCs: VMware allows Windows OS to run on top of Linux (or vice-versa)</a:t>
            </a:r>
          </a:p>
          <a:p>
            <a:r>
              <a:rPr lang="en-US"/>
              <a:t>Requires trap on access to privileged hardware state </a:t>
            </a:r>
          </a:p>
          <a:p>
            <a:pPr lvl="1"/>
            <a:r>
              <a:rPr lang="en-US"/>
              <a:t>easier if OS interface to hardware well defined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9C31-17C4-F740-90D0-812963521C7B}" type="slidenum">
              <a:rPr lang="en-US"/>
              <a:pPr/>
              <a:t>35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6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6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6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6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6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641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System Virtual Machines</a:t>
            </a:r>
          </a:p>
        </p:txBody>
      </p:sp>
      <p:sp>
        <p:nvSpPr>
          <p:cNvPr id="2289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VMs developed in late 1960s</a:t>
            </a:r>
          </a:p>
          <a:p>
            <a:pPr lvl="1"/>
            <a:r>
              <a:rPr lang="en-US" sz="2000" dirty="0"/>
              <a:t>Remained important in mainframe computing over the years</a:t>
            </a:r>
          </a:p>
          <a:p>
            <a:pPr lvl="1"/>
            <a:r>
              <a:rPr lang="en-US" sz="2000" dirty="0"/>
              <a:t>Largely ignored in single-user computers of 1980s and 1990s</a:t>
            </a:r>
          </a:p>
          <a:p>
            <a:r>
              <a:rPr lang="en-US" sz="2800" dirty="0"/>
              <a:t>Recently regained popularity due to</a:t>
            </a:r>
          </a:p>
          <a:p>
            <a:pPr lvl="1"/>
            <a:r>
              <a:rPr lang="en-US" sz="2000" dirty="0"/>
              <a:t>increasing importance of isolation and security in modern systems, </a:t>
            </a:r>
          </a:p>
          <a:p>
            <a:pPr lvl="1"/>
            <a:r>
              <a:rPr lang="en-US" sz="2000" dirty="0"/>
              <a:t>failures in security and reliability of standard operating systems, </a:t>
            </a:r>
          </a:p>
          <a:p>
            <a:pPr lvl="1"/>
            <a:r>
              <a:rPr lang="en-US" sz="2000" dirty="0"/>
              <a:t>sharing of a single computer among many unrelated users,</a:t>
            </a:r>
          </a:p>
          <a:p>
            <a:pPr lvl="1"/>
            <a:r>
              <a:rPr lang="en-US" sz="2000" dirty="0"/>
              <a:t>and the dramatic increases in raw speed of processors, which makes the overhead of VMs more acceptable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EAB95-0749-A742-B8A5-A6CF4AA77720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Virtual Machine Monitors (VMMs)</a:t>
            </a:r>
          </a:p>
        </p:txBody>
      </p:sp>
      <p:sp>
        <p:nvSpPr>
          <p:cNvPr id="2291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332B7"/>
                </a:solidFill>
              </a:rPr>
              <a:t>Virtual machine monitor</a:t>
            </a:r>
            <a:r>
              <a:rPr lang="en-US"/>
              <a:t> (VMM) or </a:t>
            </a:r>
            <a:r>
              <a:rPr lang="en-US">
                <a:solidFill>
                  <a:srgbClr val="0332B7"/>
                </a:solidFill>
              </a:rPr>
              <a:t>hypervisor</a:t>
            </a:r>
            <a:r>
              <a:rPr lang="en-US"/>
              <a:t> is software that supports VMs</a:t>
            </a:r>
          </a:p>
          <a:p>
            <a:r>
              <a:rPr lang="en-US"/>
              <a:t>VMM determines how to map virtual resources to physical resources</a:t>
            </a:r>
          </a:p>
          <a:p>
            <a:r>
              <a:rPr lang="en-US"/>
              <a:t>Physical resource may be time-shared, partitioned, or emulated in software </a:t>
            </a:r>
          </a:p>
          <a:p>
            <a:r>
              <a:rPr lang="en-US"/>
              <a:t>VMM is much smaller than a traditional OS; </a:t>
            </a:r>
          </a:p>
          <a:p>
            <a:pPr lvl="1"/>
            <a:r>
              <a:rPr lang="en-US"/>
              <a:t>isolation portion of a VMM is </a:t>
            </a:r>
            <a:r>
              <a:rPr lang="en-US">
                <a:sym typeface="Symbol" charset="2"/>
              </a:rPr>
              <a:t></a:t>
            </a:r>
            <a:r>
              <a:rPr lang="en-US"/>
              <a:t> 10,000 lines of code</a:t>
            </a:r>
          </a:p>
          <a:p>
            <a:pPr>
              <a:buFontTx/>
              <a:buNone/>
            </a:pPr>
            <a:endParaRPr lang="en-US"/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3B1C3-853B-E24D-BC4D-BCFFB5011A45}" type="slidenum">
              <a:rPr lang="en-US"/>
              <a:pPr/>
              <a:t>37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VMM Overhead?</a:t>
            </a:r>
          </a:p>
        </p:txBody>
      </p:sp>
      <p:sp>
        <p:nvSpPr>
          <p:cNvPr id="22927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Depends on the workload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332B7"/>
                </a:solidFill>
              </a:rPr>
              <a:t>User-level processor-bound</a:t>
            </a:r>
            <a:r>
              <a:rPr lang="en-US" dirty="0"/>
              <a:t> programs (e.g., SPEC benchmarks) have zero-virtualization overhead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Runs at native speeds since OS rarely invoked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0332B7"/>
                </a:solidFill>
              </a:rPr>
              <a:t>I/O-intensive workloads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that are </a:t>
            </a:r>
            <a:r>
              <a:rPr lang="en-US" dirty="0"/>
              <a:t>OS-intensive execute many system calls and privileged instructions, can result in high virtualization overhead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For System </a:t>
            </a:r>
            <a:r>
              <a:rPr lang="en-US" dirty="0" err="1"/>
              <a:t>VMs</a:t>
            </a:r>
            <a:r>
              <a:rPr lang="en-US" dirty="0"/>
              <a:t>, goal of architecture and VMM is to run almost all instructions directly on native hardware</a:t>
            </a:r>
          </a:p>
          <a:p>
            <a:pPr>
              <a:lnSpc>
                <a:spcPct val="80000"/>
              </a:lnSpc>
            </a:pPr>
            <a:r>
              <a:rPr lang="en-US" dirty="0"/>
              <a:t>If I/O-intensive workload is also </a:t>
            </a:r>
            <a:r>
              <a:rPr lang="en-US" dirty="0">
                <a:solidFill>
                  <a:srgbClr val="0332B7"/>
                </a:solidFill>
              </a:rPr>
              <a:t>I/O-bound,</a:t>
            </a:r>
            <a:r>
              <a:rPr lang="en-US" dirty="0"/>
              <a:t> low processor utilization since waiting for I/O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processor virtualization can be hidden, so low virtualization overhead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F5295C-F5FB-EC4D-A8EF-CE342F372B66}" type="slidenum">
              <a:rPr lang="en-US"/>
              <a:pPr/>
              <a:t>38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Uses of VMs</a:t>
            </a:r>
          </a:p>
        </p:txBody>
      </p:sp>
      <p:sp>
        <p:nvSpPr>
          <p:cNvPr id="229376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066800"/>
            <a:ext cx="7772400" cy="495300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dirty="0"/>
              <a:t>Managing Software</a:t>
            </a:r>
          </a:p>
          <a:p>
            <a:pPr marL="692150" lvl="1" indent="-234950"/>
            <a:r>
              <a:rPr lang="en-US" dirty="0" err="1"/>
              <a:t>VMs</a:t>
            </a:r>
            <a:r>
              <a:rPr lang="en-US" dirty="0"/>
              <a:t> provide an abstraction that can run the complete SW stack, even including old </a:t>
            </a:r>
            <a:r>
              <a:rPr lang="en-US" dirty="0" err="1"/>
              <a:t>OSes</a:t>
            </a:r>
            <a:r>
              <a:rPr lang="en-US" dirty="0"/>
              <a:t> like DOS</a:t>
            </a:r>
          </a:p>
          <a:p>
            <a:pPr marL="692150" lvl="1" indent="-234950"/>
            <a:r>
              <a:rPr lang="en-US" dirty="0"/>
              <a:t>Typical deployment: some </a:t>
            </a:r>
            <a:r>
              <a:rPr lang="en-US" dirty="0" err="1"/>
              <a:t>VMs</a:t>
            </a:r>
            <a:r>
              <a:rPr lang="en-US" dirty="0"/>
              <a:t> running legacy </a:t>
            </a:r>
            <a:r>
              <a:rPr lang="en-US" dirty="0" err="1"/>
              <a:t>OSes</a:t>
            </a:r>
            <a:r>
              <a:rPr lang="en-US" dirty="0"/>
              <a:t>, many running current stable OS release, few testing next OS release</a:t>
            </a:r>
          </a:p>
          <a:p>
            <a:pPr marL="457200" indent="-457200">
              <a:buFontTx/>
              <a:buAutoNum type="arabicPeriod"/>
            </a:pPr>
            <a:r>
              <a:rPr lang="en-US" dirty="0"/>
              <a:t>Managing Hardware</a:t>
            </a:r>
          </a:p>
          <a:p>
            <a:pPr marL="692150" lvl="1" indent="-234950"/>
            <a:r>
              <a:rPr lang="en-US" dirty="0" err="1"/>
              <a:t>VMs</a:t>
            </a:r>
            <a:r>
              <a:rPr lang="en-US" dirty="0"/>
              <a:t> allow separate SW stacks to run independently yet share HW, thereby consolidating number of servers</a:t>
            </a:r>
          </a:p>
          <a:p>
            <a:pPr marL="1082675" lvl="2" indent="-168275"/>
            <a:r>
              <a:rPr lang="en-US" dirty="0"/>
              <a:t>Some run each application with compatible version of OS on separate computers, as separation helps dependability</a:t>
            </a:r>
          </a:p>
          <a:p>
            <a:pPr marL="635000" lvl="1" indent="-279400"/>
            <a:r>
              <a:rPr lang="en-US" dirty="0"/>
              <a:t>Migrate running VM to a different computer </a:t>
            </a:r>
          </a:p>
          <a:p>
            <a:pPr marL="1082675" lvl="2" indent="-168275"/>
            <a:r>
              <a:rPr lang="en-US" dirty="0"/>
              <a:t>Either to balance load or to evacuate from failing HW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01FF1-CF82-3747-8AA0-8BC95D5E7803}" type="slidenum">
              <a:rPr lang="en-US"/>
              <a:pPr/>
              <a:t>39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Virtual Machine (VM)</a:t>
            </a:r>
            <a:endParaRPr lang="en-US" dirty="0"/>
          </a:p>
        </p:txBody>
      </p:sp>
      <p:sp>
        <p:nvSpPr>
          <p:cNvPr id="2290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Virtual Machines run a single application according to some standard ABI</a:t>
            </a:r>
          </a:p>
          <a:p>
            <a:pPr lvl="1"/>
            <a:r>
              <a:rPr lang="en-US" dirty="0"/>
              <a:t>Example user ABIs include Win32 for windows and Java Virtual Machine (JVM)</a:t>
            </a:r>
          </a:p>
          <a:p>
            <a:r>
              <a:rPr lang="en-US" dirty="0"/>
              <a:t>“(Operating) System Virtual Machines” provide a complete system environment at binary ISA level</a:t>
            </a:r>
          </a:p>
          <a:p>
            <a:pPr lvl="1"/>
            <a:r>
              <a:rPr lang="en-US" dirty="0"/>
              <a:t>E.g., IBM VM/370, VMware ESX Server, and Xen</a:t>
            </a:r>
          </a:p>
          <a:p>
            <a:pPr lvl="1"/>
            <a:r>
              <a:rPr lang="en-US" dirty="0"/>
              <a:t>Single computer runs multiple VMs, and can support a multiple, different OSes </a:t>
            </a:r>
          </a:p>
          <a:p>
            <a:pPr lvl="2"/>
            <a:r>
              <a:rPr lang="en-US" dirty="0"/>
              <a:t>On conventional platform, single OS “owns” all HW resources </a:t>
            </a:r>
          </a:p>
          <a:p>
            <a:pPr lvl="2"/>
            <a:r>
              <a:rPr lang="en-US" dirty="0"/>
              <a:t>With a VM, multiple OSes all share HW resources</a:t>
            </a:r>
          </a:p>
          <a:p>
            <a:r>
              <a:rPr lang="en-US" dirty="0"/>
              <a:t>Underlying HW platform is called the host, where its resources used to run guest VMs (user and/or system)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8C57A-7CD6-9341-933B-8DF19EC6BC7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Requirements of a Virtual Machine Monitor</a:t>
            </a:r>
          </a:p>
        </p:txBody>
      </p:sp>
      <p:sp>
        <p:nvSpPr>
          <p:cNvPr id="22947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6106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A VM Monitor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Presents a SW interface to guest software,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Isolates state of guests from each other, and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Protects itself from guest software (including guest </a:t>
            </a:r>
            <a:r>
              <a:rPr lang="en-US" dirty="0" err="1"/>
              <a:t>OSes</a:t>
            </a:r>
            <a:r>
              <a:rPr lang="en-US" dirty="0"/>
              <a:t>)</a:t>
            </a:r>
          </a:p>
          <a:p>
            <a:pPr>
              <a:lnSpc>
                <a:spcPct val="80000"/>
              </a:lnSpc>
            </a:pPr>
            <a:r>
              <a:rPr lang="en-US" dirty="0"/>
              <a:t>Guest software should behave on a VM exactly as if running on the native HW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Except for performance-related behavior or limitations of fixed resources shared by multiple </a:t>
            </a:r>
            <a:r>
              <a:rPr lang="en-US" dirty="0" err="1"/>
              <a:t>VMs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Guest software should not be able to change allocation of real system resources directly</a:t>
            </a:r>
          </a:p>
          <a:p>
            <a:pPr>
              <a:lnSpc>
                <a:spcPct val="80000"/>
              </a:lnSpc>
            </a:pPr>
            <a:r>
              <a:rPr lang="en-US" dirty="0"/>
              <a:t>Hence, VMM must control </a:t>
            </a:r>
            <a:r>
              <a:rPr lang="en-US" dirty="0" err="1">
                <a:sym typeface="Symbol" charset="2"/>
              </a:rPr>
              <a:t></a:t>
            </a:r>
            <a:r>
              <a:rPr lang="en-US" dirty="0"/>
              <a:t> everything even though guest VM and OS currently running is temporarily using them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Access to privileged state, Address translation, I/O, Exceptions and Interrupts, 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3A5AA-EB1D-054E-AE12-DF8E6F19CF88}" type="slidenum">
              <a:rPr lang="en-US"/>
              <a:pPr/>
              <a:t>40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620000" cy="736600"/>
          </a:xfrm>
        </p:spPr>
        <p:txBody>
          <a:bodyPr/>
          <a:lstStyle/>
          <a:p>
            <a:r>
              <a:rPr lang="en-US" dirty="0"/>
              <a:t>Requirements of a Virtual Machine Monitor</a:t>
            </a:r>
          </a:p>
        </p:txBody>
      </p:sp>
      <p:sp>
        <p:nvSpPr>
          <p:cNvPr id="22958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82000" cy="4953000"/>
          </a:xfr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dirty="0"/>
              <a:t>VMM must be at higher privilege level than guest VM, which generally run in user mode </a:t>
            </a:r>
          </a:p>
          <a:p>
            <a:pPr marL="800100" lvl="1" indent="-342900">
              <a:lnSpc>
                <a:spcPct val="80000"/>
              </a:lnSpc>
              <a:buFont typeface="Symbol" charset="2"/>
              <a:buChar char="Þ"/>
            </a:pPr>
            <a:r>
              <a:rPr lang="en-US" dirty="0"/>
              <a:t>Execution of privileged instructions handled by VMM</a:t>
            </a:r>
          </a:p>
          <a:p>
            <a:pPr marL="457200" indent="-457200">
              <a:lnSpc>
                <a:spcPct val="80000"/>
              </a:lnSpc>
            </a:pPr>
            <a:r>
              <a:rPr lang="en-US" dirty="0"/>
              <a:t>E.g., Timer interrupt: VMM suspends currently running guest VM, saves its state, handles interrupt, determine which guest VM to run next, and then load its state 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Guest VMs that rely on timer interrupt provided with virtual timer and an emulated timer interrupt by VMM</a:t>
            </a:r>
          </a:p>
          <a:p>
            <a:pPr marL="457200" indent="-457200">
              <a:lnSpc>
                <a:spcPct val="80000"/>
              </a:lnSpc>
            </a:pPr>
            <a:r>
              <a:rPr lang="en-US" dirty="0"/>
              <a:t>Requirements of system virtual machines are </a:t>
            </a:r>
            <a:br>
              <a:rPr lang="en-US" dirty="0"/>
            </a:br>
            <a:r>
              <a:rPr lang="en-US" dirty="0"/>
              <a:t>same as paged-virtual memory: 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dirty="0"/>
              <a:t>At least 2 processor modes, system and user</a:t>
            </a:r>
          </a:p>
          <a:p>
            <a:pPr marL="457200" indent="-457200">
              <a:lnSpc>
                <a:spcPct val="80000"/>
              </a:lnSpc>
              <a:buFontTx/>
              <a:buAutoNum type="arabicPeriod"/>
            </a:pPr>
            <a:r>
              <a:rPr lang="en-US" dirty="0"/>
              <a:t>Privileged subset of instructions available only in system mode, trap if executed in user mode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All system resources controllable only via these instructions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404AD-1413-F84C-9B6C-5AE24394E150}" type="slidenum">
              <a:rPr lang="en-US" smtClean="0"/>
              <a:pPr/>
              <a:t>41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ISA Support for Virtual Machines</a:t>
            </a:r>
          </a:p>
        </p:txBody>
      </p:sp>
      <p:sp>
        <p:nvSpPr>
          <p:cNvPr id="22968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66800"/>
            <a:ext cx="7848600" cy="4648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If </a:t>
            </a:r>
            <a:r>
              <a:rPr lang="en-US" dirty="0" err="1"/>
              <a:t>VMs</a:t>
            </a:r>
            <a:r>
              <a:rPr lang="en-US" dirty="0"/>
              <a:t> are planned for during design of ISA, easy to reduce instructions that must be executed by a VMM and how long it takes to emulate them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Since </a:t>
            </a:r>
            <a:r>
              <a:rPr lang="en-US" dirty="0" err="1"/>
              <a:t>VMs</a:t>
            </a:r>
            <a:r>
              <a:rPr lang="en-US" dirty="0"/>
              <a:t> have been considered for desktop/PC server apps only recently, most </a:t>
            </a:r>
            <a:r>
              <a:rPr lang="en-US" dirty="0" err="1"/>
              <a:t>ISAs</a:t>
            </a:r>
            <a:r>
              <a:rPr lang="en-US" dirty="0"/>
              <a:t> were created without virtualization in mind, including 80x86 and most RISC architectures</a:t>
            </a:r>
          </a:p>
          <a:p>
            <a:pPr>
              <a:lnSpc>
                <a:spcPct val="80000"/>
              </a:lnSpc>
            </a:pPr>
            <a:r>
              <a:rPr lang="en-US" dirty="0"/>
              <a:t>VMM must ensure that guest system only interacts with virtual resources </a:t>
            </a:r>
            <a:r>
              <a:rPr lang="en-US" dirty="0" err="1">
                <a:sym typeface="Symbol" charset="2"/>
              </a:rPr>
              <a:t></a:t>
            </a:r>
            <a:r>
              <a:rPr lang="en-US" dirty="0"/>
              <a:t> conventional guest OS runs as user mode program on top of VMM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If guest OS attempts to access or modify information related to HW resources via a privileged instruction--for example, reading or writing the page table pointer--it will trap to the VMM</a:t>
            </a:r>
          </a:p>
          <a:p>
            <a:pPr>
              <a:lnSpc>
                <a:spcPct val="80000"/>
              </a:lnSpc>
            </a:pPr>
            <a:r>
              <a:rPr lang="en-US" dirty="0"/>
              <a:t>If not, VMM must intercept instruction and support a virtual version of the sensitive information as the guest OS expects (examples soon)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805F8-EC38-3A41-9393-3446BCAAB769}" type="slidenum">
              <a:rPr lang="en-US"/>
              <a:pPr/>
              <a:t>42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of VMs on Virtual Memory</a:t>
            </a:r>
          </a:p>
        </p:txBody>
      </p:sp>
      <p:sp>
        <p:nvSpPr>
          <p:cNvPr id="22978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43000"/>
            <a:ext cx="8153400" cy="5029200"/>
          </a:xfrm>
        </p:spPr>
        <p:txBody>
          <a:bodyPr/>
          <a:lstStyle/>
          <a:p>
            <a:r>
              <a:rPr lang="en-US" dirty="0"/>
              <a:t>Virtualization of virtual memory if each guest OS in every VM manages its own set of page tables?</a:t>
            </a:r>
          </a:p>
          <a:p>
            <a:r>
              <a:rPr lang="en-US" dirty="0"/>
              <a:t>VMM separates </a:t>
            </a:r>
            <a:r>
              <a:rPr lang="en-US" dirty="0">
                <a:solidFill>
                  <a:srgbClr val="0332B7"/>
                </a:solidFill>
              </a:rPr>
              <a:t>real</a:t>
            </a:r>
            <a:r>
              <a:rPr lang="en-US" dirty="0"/>
              <a:t> and </a:t>
            </a:r>
            <a:r>
              <a:rPr lang="en-US" dirty="0">
                <a:solidFill>
                  <a:srgbClr val="0332B7"/>
                </a:solidFill>
              </a:rPr>
              <a:t>physical memory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Makes real memory a separate, intermediate level between virtual memory and physical memory</a:t>
            </a:r>
          </a:p>
          <a:p>
            <a:pPr lvl="1"/>
            <a:r>
              <a:rPr lang="en-US" dirty="0"/>
              <a:t>Some use the terms </a:t>
            </a:r>
            <a:r>
              <a:rPr lang="en-US" dirty="0">
                <a:solidFill>
                  <a:srgbClr val="0332B7"/>
                </a:solidFill>
              </a:rPr>
              <a:t>virtual memory</a:t>
            </a:r>
            <a:r>
              <a:rPr lang="en-US" dirty="0"/>
              <a:t>, </a:t>
            </a:r>
            <a:r>
              <a:rPr lang="en-US" dirty="0">
                <a:solidFill>
                  <a:srgbClr val="0332B7"/>
                </a:solidFill>
              </a:rPr>
              <a:t>physical memory</a:t>
            </a:r>
            <a:r>
              <a:rPr lang="en-US" dirty="0"/>
              <a:t>, and </a:t>
            </a:r>
            <a:r>
              <a:rPr lang="en-US" dirty="0">
                <a:solidFill>
                  <a:srgbClr val="0332B7"/>
                </a:solidFill>
              </a:rPr>
              <a:t>machine memory</a:t>
            </a:r>
            <a:r>
              <a:rPr lang="en-US" dirty="0"/>
              <a:t> to name the 3 levels</a:t>
            </a:r>
          </a:p>
          <a:p>
            <a:pPr lvl="1"/>
            <a:r>
              <a:rPr lang="en-US" dirty="0"/>
              <a:t>Guest OS maps virtual memory to real memory via its page tables, and VMM page tables map real memory to physical memory</a:t>
            </a:r>
          </a:p>
          <a:p>
            <a:r>
              <a:rPr lang="en-US" dirty="0"/>
              <a:t>VMM maintains a </a:t>
            </a:r>
            <a:r>
              <a:rPr lang="en-US" dirty="0">
                <a:solidFill>
                  <a:srgbClr val="0332B7"/>
                </a:solidFill>
              </a:rPr>
              <a:t>shadow page table</a:t>
            </a:r>
            <a:r>
              <a:rPr lang="en-US" dirty="0"/>
              <a:t> that maps directly from the guest virtual address space to the physical address space of HW</a:t>
            </a:r>
          </a:p>
          <a:p>
            <a:pPr lvl="1"/>
            <a:r>
              <a:rPr lang="en-US" dirty="0"/>
              <a:t>Rather than pay extra level of indirection on every memory access</a:t>
            </a:r>
          </a:p>
          <a:p>
            <a:pPr lvl="1"/>
            <a:r>
              <a:rPr lang="en-US" dirty="0"/>
              <a:t>VMM must trap any attempt by guest OS to change its page table or to access the page table pointer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EA6EC-70B7-DD4B-8DDE-EAF7AB44FB79}" type="slidenum">
              <a:rPr lang="en-US"/>
              <a:pPr/>
              <a:t>43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ISA Support for VMs &amp; Virtual Memory</a:t>
            </a:r>
          </a:p>
        </p:txBody>
      </p:sp>
      <p:sp>
        <p:nvSpPr>
          <p:cNvPr id="22988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370 architecture added additional level of indirection that is managed by the VMM </a:t>
            </a:r>
          </a:p>
          <a:p>
            <a:pPr lvl="1"/>
            <a:r>
              <a:rPr lang="en-US" dirty="0"/>
              <a:t>Guest OS keeps its page tables as before, so the shadow pages are unnecessary</a:t>
            </a:r>
          </a:p>
          <a:p>
            <a:r>
              <a:rPr lang="en-US" dirty="0"/>
              <a:t>To </a:t>
            </a:r>
            <a:r>
              <a:rPr lang="en-US" dirty="0" err="1"/>
              <a:t>virtualize</a:t>
            </a:r>
            <a:r>
              <a:rPr lang="en-US" dirty="0"/>
              <a:t> software TLB, VMM manages the real TLB and has a copy of the contents of the TLB of each guest VM</a:t>
            </a:r>
          </a:p>
          <a:p>
            <a:pPr lvl="1"/>
            <a:r>
              <a:rPr lang="en-US" dirty="0"/>
              <a:t>Any instruction that accesses the TLB must trap</a:t>
            </a:r>
          </a:p>
          <a:p>
            <a:pPr lvl="1"/>
            <a:r>
              <a:rPr lang="en-US" dirty="0" err="1"/>
              <a:t>TLBs</a:t>
            </a:r>
            <a:r>
              <a:rPr lang="en-US" dirty="0"/>
              <a:t> with Process ID tags support a mix of entries from different </a:t>
            </a:r>
            <a:r>
              <a:rPr lang="en-US" dirty="0" err="1"/>
              <a:t>VMs</a:t>
            </a:r>
            <a:r>
              <a:rPr lang="en-US" dirty="0"/>
              <a:t> and the VMM, thereby avoiding flushing of the TLB on a VM switch</a:t>
            </a:r>
          </a:p>
          <a:p>
            <a:r>
              <a:rPr lang="en-US" dirty="0"/>
              <a:t>Recent processor designs have added similar mechanisms to accelerate VMMs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98929-E8EE-3046-878D-8C061FAE4C54}" type="slidenum">
              <a:rPr lang="en-US"/>
              <a:pPr/>
              <a:t>44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6766-903A-4846-A339-1AD58EAF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EE061-2E62-264F-9C0A-BC8FAA54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discussion had VMM separate from guest OS</a:t>
            </a:r>
          </a:p>
          <a:p>
            <a:r>
              <a:rPr lang="en-US" dirty="0"/>
              <a:t>Can have an OS provide recursive support for own guest OS (</a:t>
            </a:r>
            <a:r>
              <a:rPr lang="en-US" dirty="0" err="1"/>
              <a:t>e..g</a:t>
            </a:r>
            <a:r>
              <a:rPr lang="en-US" dirty="0"/>
              <a:t>, KVM in Linux) </a:t>
            </a:r>
          </a:p>
          <a:p>
            <a:pPr lvl="1"/>
            <a:r>
              <a:rPr lang="en-US" dirty="0"/>
              <a:t>Aka known as “type-2” hypervisor in contrast to “type-1” VMM-style hypervisor</a:t>
            </a:r>
          </a:p>
          <a:p>
            <a:r>
              <a:rPr lang="en-US" dirty="0"/>
              <a:t>Made easier with correct hardware support</a:t>
            </a:r>
          </a:p>
          <a:p>
            <a:pPr lvl="1"/>
            <a:r>
              <a:rPr lang="en-US" dirty="0"/>
              <a:t>RISC-V hypervisor extension supports type-1 and type-2 hypervisors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2A0F-D525-CD4E-A053-0657189B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C89C21-81C6-1849-AF7F-456E69B3BB35}" type="slidenum">
              <a:rPr lang="en-US" smtClean="0"/>
              <a:pPr>
                <a:defRPr/>
              </a:pPr>
              <a:t>45</a:t>
            </a:fld>
            <a:endParaRPr 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294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Impact of Virtualization on I/O</a:t>
            </a:r>
          </a:p>
        </p:txBody>
      </p:sp>
      <p:sp>
        <p:nvSpPr>
          <p:cNvPr id="229990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43000"/>
            <a:ext cx="7924800" cy="4876800"/>
          </a:xfrm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dirty="0"/>
              <a:t>Most difficult part of virtualization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Increasing number of I/O devices attached to the computer 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Increasing diversity of I/O device types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Sharing of a real device among multiple </a:t>
            </a:r>
            <a:r>
              <a:rPr lang="en-US" dirty="0" err="1"/>
              <a:t>VMs</a:t>
            </a:r>
            <a:r>
              <a:rPr lang="en-US" dirty="0"/>
              <a:t>,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Supporting the myriad of device drivers that are required, especially if different guest </a:t>
            </a:r>
            <a:r>
              <a:rPr lang="en-US" dirty="0" err="1"/>
              <a:t>OSes</a:t>
            </a:r>
            <a:r>
              <a:rPr lang="en-US" dirty="0"/>
              <a:t> are supported on the same VM system</a:t>
            </a:r>
          </a:p>
          <a:p>
            <a:pPr marL="457200" indent="-457200">
              <a:lnSpc>
                <a:spcPct val="80000"/>
              </a:lnSpc>
            </a:pPr>
            <a:r>
              <a:rPr lang="en-US" dirty="0"/>
              <a:t>Give each VM generic versions of each type of I/O device driver, and let VMM handle real I/O</a:t>
            </a:r>
          </a:p>
          <a:p>
            <a:pPr marL="457200" indent="-457200">
              <a:lnSpc>
                <a:spcPct val="80000"/>
              </a:lnSpc>
            </a:pPr>
            <a:r>
              <a:rPr lang="en-US" dirty="0"/>
              <a:t>Method for mapping virtual to physical I/O device depends on the type of device:</a:t>
            </a:r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Disks partitioned by VMM to create virtual disks for guest </a:t>
            </a:r>
            <a:r>
              <a:rPr lang="en-US" dirty="0" err="1"/>
              <a:t>VMs</a:t>
            </a:r>
            <a:endParaRPr lang="en-US" dirty="0"/>
          </a:p>
          <a:p>
            <a:pPr marL="800100" lvl="1" indent="-342900">
              <a:lnSpc>
                <a:spcPct val="80000"/>
              </a:lnSpc>
            </a:pPr>
            <a:r>
              <a:rPr lang="en-US" dirty="0"/>
              <a:t>Network interfaces shared between </a:t>
            </a:r>
            <a:r>
              <a:rPr lang="en-US" dirty="0" err="1"/>
              <a:t>VMs</a:t>
            </a:r>
            <a:r>
              <a:rPr lang="en-US" dirty="0"/>
              <a:t> in short time slices, and VMM tracks messages for virtual network addresses to ensure that guest </a:t>
            </a:r>
            <a:r>
              <a:rPr lang="en-US" dirty="0" err="1"/>
              <a:t>VMs</a:t>
            </a:r>
            <a:r>
              <a:rPr lang="en-US" dirty="0"/>
              <a:t> only receive their messages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8CE0-6528-184A-B585-3DCDDD33EE6F}" type="slidenum">
              <a:rPr lang="en-US"/>
              <a:pPr/>
              <a:t>46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</a:t>
            </a:r>
          </a:p>
        </p:txBody>
      </p:sp>
      <p:sp>
        <p:nvSpPr>
          <p:cNvPr id="2316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These slides contain material developed and copyright by:</a:t>
            </a:r>
          </a:p>
          <a:p>
            <a:pPr lvl="1"/>
            <a:r>
              <a:rPr lang="en-US"/>
              <a:t>Arvind (MIT)</a:t>
            </a:r>
          </a:p>
          <a:p>
            <a:pPr lvl="1"/>
            <a:r>
              <a:rPr lang="en-US"/>
              <a:t>Krste Asanovic (MIT/UCB)</a:t>
            </a:r>
          </a:p>
          <a:p>
            <a:pPr lvl="1"/>
            <a:r>
              <a:rPr lang="en-US"/>
              <a:t>Joel Emer (Intel/MIT)</a:t>
            </a:r>
          </a:p>
          <a:p>
            <a:pPr lvl="1"/>
            <a:r>
              <a:rPr lang="en-US"/>
              <a:t>James Hoe (CMU)</a:t>
            </a:r>
          </a:p>
          <a:p>
            <a:pPr lvl="1"/>
            <a:r>
              <a:rPr lang="en-US"/>
              <a:t>John Kubiatowicz (UCB)</a:t>
            </a:r>
          </a:p>
          <a:p>
            <a:pPr lvl="1"/>
            <a:r>
              <a:rPr lang="en-US"/>
              <a:t>David Patterson (UCB)</a:t>
            </a:r>
          </a:p>
          <a:p>
            <a:pPr lvl="1"/>
            <a:endParaRPr lang="en-US"/>
          </a:p>
          <a:p>
            <a:r>
              <a:rPr lang="en-US"/>
              <a:t>MIT material derived from course 6.823</a:t>
            </a:r>
          </a:p>
          <a:p>
            <a:r>
              <a:rPr lang="en-US"/>
              <a:t>UCB material derived from course CS252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19FD-7452-1A44-99AF-73E7724E2A60}" type="slidenum">
              <a:rPr lang="en-US"/>
              <a:pPr/>
              <a:t>47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305800" cy="736600"/>
          </a:xfrm>
        </p:spPr>
        <p:txBody>
          <a:bodyPr/>
          <a:lstStyle/>
          <a:p>
            <a:r>
              <a:rPr lang="en-US" dirty="0"/>
              <a:t>User Virtual Machine = ISA + Environment</a:t>
            </a:r>
          </a:p>
        </p:txBody>
      </p:sp>
      <p:sp>
        <p:nvSpPr>
          <p:cNvPr id="223334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14400"/>
            <a:ext cx="8610600" cy="5410200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n-US" dirty="0"/>
              <a:t>ISA alone not sufficient to write useful programs, need I/O too!</a:t>
            </a:r>
          </a:p>
          <a:p>
            <a:r>
              <a:rPr lang="en-US" dirty="0"/>
              <a:t>Direct access to memory mapped I/O via load/store instructions problematic</a:t>
            </a:r>
          </a:p>
          <a:p>
            <a:pPr lvl="1"/>
            <a:r>
              <a:rPr lang="en-US" dirty="0"/>
              <a:t>time-shared systems</a:t>
            </a:r>
          </a:p>
          <a:p>
            <a:pPr lvl="1"/>
            <a:r>
              <a:rPr lang="en-US" dirty="0"/>
              <a:t>portability</a:t>
            </a:r>
          </a:p>
          <a:p>
            <a:r>
              <a:rPr lang="en-US" dirty="0"/>
              <a:t>Operating system usually responsible for I/O</a:t>
            </a:r>
          </a:p>
          <a:p>
            <a:pPr lvl="1"/>
            <a:r>
              <a:rPr lang="en-US" dirty="0"/>
              <a:t>sharing devices and managing security</a:t>
            </a:r>
          </a:p>
          <a:p>
            <a:pPr lvl="1"/>
            <a:r>
              <a:rPr lang="en-US" dirty="0"/>
              <a:t>hiding different types of hardware (e.g., EIDE vs. SCSI disks)</a:t>
            </a:r>
          </a:p>
          <a:p>
            <a:r>
              <a:rPr lang="en-US" dirty="0"/>
              <a:t>ISA communicates with operating system through some standard mechanism, i.e., </a:t>
            </a:r>
            <a:r>
              <a:rPr lang="en-US" b="1" dirty="0" err="1">
                <a:latin typeface="Courier New" charset="0"/>
              </a:rPr>
              <a:t>ecall</a:t>
            </a:r>
            <a:r>
              <a:rPr lang="en-US" dirty="0"/>
              <a:t> instructions on RISC-V</a:t>
            </a:r>
          </a:p>
          <a:p>
            <a:pPr lvl="1"/>
            <a:r>
              <a:rPr lang="en-US" dirty="0"/>
              <a:t>example RISC-V Linux system call convention: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charset="0"/>
              </a:rPr>
              <a:t>addi</a:t>
            </a:r>
            <a:r>
              <a:rPr lang="en-US" b="1" dirty="0">
                <a:latin typeface="Courier New" charset="0"/>
              </a:rPr>
              <a:t> a7, x0, &lt;</a:t>
            </a:r>
            <a:r>
              <a:rPr lang="en-US" b="1" dirty="0" err="1">
                <a:latin typeface="Courier New" charset="0"/>
              </a:rPr>
              <a:t>syscall</a:t>
            </a:r>
            <a:r>
              <a:rPr lang="en-US" b="1" dirty="0">
                <a:latin typeface="Courier New" charset="0"/>
              </a:rPr>
              <a:t>-num&gt; # </a:t>
            </a:r>
            <a:r>
              <a:rPr lang="en-US" b="1" dirty="0" err="1">
                <a:latin typeface="Courier New" charset="0"/>
              </a:rPr>
              <a:t>syscall</a:t>
            </a:r>
            <a:r>
              <a:rPr lang="en-US" b="1" dirty="0">
                <a:latin typeface="Courier New" charset="0"/>
              </a:rPr>
              <a:t> number in a7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charset="0"/>
              </a:rPr>
              <a:t>addi</a:t>
            </a:r>
            <a:r>
              <a:rPr lang="en-US" b="1" dirty="0">
                <a:latin typeface="Courier New" charset="0"/>
              </a:rPr>
              <a:t> a0, x0, </a:t>
            </a:r>
            <a:r>
              <a:rPr lang="en-US" b="1" dirty="0" err="1">
                <a:latin typeface="Courier New" charset="0"/>
              </a:rPr>
              <a:t>argval</a:t>
            </a:r>
            <a:r>
              <a:rPr lang="en-US" b="1" dirty="0">
                <a:latin typeface="Courier New" charset="0"/>
              </a:rPr>
              <a:t>	# a0-a6 hold arguments</a:t>
            </a:r>
          </a:p>
          <a:p>
            <a:pPr lvl="1">
              <a:buFontTx/>
              <a:buNone/>
            </a:pPr>
            <a:r>
              <a:rPr lang="en-US" b="1" dirty="0" err="1">
                <a:latin typeface="Courier New" charset="0"/>
              </a:rPr>
              <a:t>ecall</a:t>
            </a:r>
            <a:r>
              <a:rPr lang="en-US" b="1" dirty="0">
                <a:latin typeface="Courier New" charset="0"/>
              </a:rPr>
              <a:t>			# cause trap into OS</a:t>
            </a:r>
          </a:p>
          <a:p>
            <a:pPr lvl="1">
              <a:buFontTx/>
              <a:buNone/>
            </a:pPr>
            <a:r>
              <a:rPr lang="en-US" b="1" dirty="0">
                <a:latin typeface="Courier New" charset="0"/>
              </a:rPr>
              <a:t># On return from </a:t>
            </a:r>
            <a:r>
              <a:rPr lang="en-US" b="1" dirty="0" err="1">
                <a:latin typeface="Courier New" charset="0"/>
              </a:rPr>
              <a:t>ecall</a:t>
            </a:r>
            <a:r>
              <a:rPr lang="en-US" b="1" dirty="0">
                <a:latin typeface="Courier New" charset="0"/>
              </a:rPr>
              <a:t>, a0 holds return value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07498-AE7F-6C46-9BE6-1EF657099DFD}" type="slidenum">
              <a:rPr lang="en-US"/>
              <a:pPr/>
              <a:t>5</a:t>
            </a:fld>
            <a:endParaRPr lang="en-US" b="0">
              <a:solidFill>
                <a:srgbClr val="FBBA0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3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334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Binary Interface (ABI)</a:t>
            </a:r>
          </a:p>
        </p:txBody>
      </p:sp>
      <p:sp>
        <p:nvSpPr>
          <p:cNvPr id="2234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are usually distributed in a binary format that encodes the program text (instructions) and initial values of some data segments</a:t>
            </a:r>
          </a:p>
          <a:p>
            <a:r>
              <a:rPr lang="en-US" dirty="0"/>
              <a:t>Virtual machine specifications include</a:t>
            </a:r>
          </a:p>
          <a:p>
            <a:pPr lvl="1"/>
            <a:r>
              <a:rPr lang="en-US" dirty="0"/>
              <a:t>what state is available at process creation</a:t>
            </a:r>
          </a:p>
          <a:p>
            <a:pPr lvl="1"/>
            <a:r>
              <a:rPr lang="en-US" dirty="0"/>
              <a:t>which instructions are available (the ISA)</a:t>
            </a:r>
          </a:p>
          <a:p>
            <a:pPr lvl="1"/>
            <a:r>
              <a:rPr lang="en-US" dirty="0"/>
              <a:t>what system calls are possible (I/O, or the environment)</a:t>
            </a:r>
          </a:p>
          <a:p>
            <a:r>
              <a:rPr lang="en-US" dirty="0"/>
              <a:t>The ABI is a specification of the binary format used to encode programs for a virtual machine</a:t>
            </a:r>
          </a:p>
          <a:p>
            <a:r>
              <a:rPr lang="en-US" dirty="0"/>
              <a:t>Operating system implements the virtual machine</a:t>
            </a:r>
          </a:p>
          <a:p>
            <a:pPr lvl="1"/>
            <a:r>
              <a:rPr lang="en-US" dirty="0"/>
              <a:t>at process startup, OS reads the binary program, creates an environment for it, then begins to execute the code, handling traps for I/O calls, emulation, etc.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03C5E-E0E6-DA4F-8E9A-DADB9FCFDB8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OS Can Support Multiple User VMs</a:t>
            </a:r>
          </a:p>
        </p:txBody>
      </p:sp>
      <p:sp>
        <p:nvSpPr>
          <p:cNvPr id="2235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machine features change over time with new versions of operating system</a:t>
            </a:r>
          </a:p>
          <a:p>
            <a:pPr lvl="1"/>
            <a:r>
              <a:rPr lang="en-US" dirty="0"/>
              <a:t>new ISA instructions added</a:t>
            </a:r>
          </a:p>
          <a:p>
            <a:pPr lvl="1"/>
            <a:r>
              <a:rPr lang="en-US" dirty="0"/>
              <a:t>new types of I/O are added (e.g., asynchronous file I/O)</a:t>
            </a:r>
          </a:p>
          <a:p>
            <a:r>
              <a:rPr lang="en-US" dirty="0"/>
              <a:t>Common to provide backwards compatibility so old binaries run on new OS</a:t>
            </a:r>
          </a:p>
          <a:p>
            <a:pPr lvl="1"/>
            <a:r>
              <a:rPr lang="en-US" dirty="0"/>
              <a:t>SunOS 5 (System V Release 4 Unix, Solaris) can run binaries compiled for SunOS4 (BSD-style Unix)</a:t>
            </a:r>
          </a:p>
          <a:p>
            <a:pPr lvl="1"/>
            <a:r>
              <a:rPr lang="en-US" dirty="0"/>
              <a:t>Windows 98 runs MS-DOS programs</a:t>
            </a:r>
          </a:p>
          <a:p>
            <a:r>
              <a:rPr lang="en-US" dirty="0"/>
              <a:t>If ABI needs instructions not supported by native hardware, OS can provide in software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CA744-1B15-6E4F-9469-9987726CE7E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ISA Implementations Partly in Software</a:t>
            </a:r>
            <a:endParaRPr lang="en-US" dirty="0"/>
          </a:p>
        </p:txBody>
      </p:sp>
      <p:sp>
        <p:nvSpPr>
          <p:cNvPr id="223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Often good idea to implement part of ISA in software:</a:t>
            </a:r>
          </a:p>
          <a:p>
            <a:r>
              <a:rPr lang="en-US" dirty="0"/>
              <a:t>Expensive but rarely used instructions can cause trap to OS emulation routine:</a:t>
            </a:r>
          </a:p>
          <a:p>
            <a:pPr lvl="1"/>
            <a:r>
              <a:rPr lang="en-US" dirty="0"/>
              <a:t>e.g., decimal arithmetic in </a:t>
            </a:r>
            <a:r>
              <a:rPr lang="en-US" dirty="0" err="1"/>
              <a:t>MicroVax</a:t>
            </a:r>
            <a:r>
              <a:rPr lang="en-US" dirty="0"/>
              <a:t> implementation of VAX ISA</a:t>
            </a:r>
          </a:p>
          <a:p>
            <a:r>
              <a:rPr lang="en-US" dirty="0"/>
              <a:t>Infrequent but difficult operand values can cause trap</a:t>
            </a:r>
          </a:p>
          <a:p>
            <a:pPr lvl="1"/>
            <a:r>
              <a:rPr lang="en-US" dirty="0"/>
              <a:t>e.g., IEEE floating-point </a:t>
            </a:r>
            <a:r>
              <a:rPr lang="en-US" dirty="0" err="1"/>
              <a:t>subnormals</a:t>
            </a:r>
            <a:r>
              <a:rPr lang="en-US" dirty="0"/>
              <a:t> cause traps in many floating-point unit implementations</a:t>
            </a:r>
          </a:p>
          <a:p>
            <a:r>
              <a:rPr lang="en-US" dirty="0"/>
              <a:t>Old machine can trap unused opcodes, allows binaries for new ISA to run on old hardware</a:t>
            </a:r>
          </a:p>
          <a:p>
            <a:pPr lvl="1"/>
            <a:r>
              <a:rPr lang="en-US" dirty="0"/>
              <a:t>e.g., Sun SPARC v8 added integer multiply instructions, older v7 CPUs trap and emulate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FC9F0-091B-5440-A8CC-F60B5392A9A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74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Supporting Non-Native ISAs</a:t>
            </a:r>
          </a:p>
        </p:txBody>
      </p:sp>
      <p:sp>
        <p:nvSpPr>
          <p:cNvPr id="223846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762000"/>
            <a:ext cx="8153400" cy="5410200"/>
          </a:xfrm>
        </p:spPr>
        <p:txBody>
          <a:bodyPr/>
          <a:lstStyle/>
          <a:p>
            <a:r>
              <a:rPr lang="en-US" dirty="0"/>
              <a:t>Run programs for one ISA on hardware with different ISA</a:t>
            </a:r>
          </a:p>
          <a:p>
            <a:r>
              <a:rPr lang="en-US" dirty="0"/>
              <a:t>Software Interpreter (OS software interprets instructions at run-time)</a:t>
            </a:r>
          </a:p>
          <a:p>
            <a:pPr lvl="1"/>
            <a:r>
              <a:rPr lang="en-US" dirty="0"/>
              <a:t>E.g., OS 9 for PowerPC Macs had interpreter for 68000 code</a:t>
            </a:r>
          </a:p>
          <a:p>
            <a:r>
              <a:rPr lang="en-US" dirty="0"/>
              <a:t>Binary Translation (convert at install and/or load time)</a:t>
            </a:r>
          </a:p>
          <a:p>
            <a:pPr lvl="1"/>
            <a:r>
              <a:rPr lang="en-US" dirty="0"/>
              <a:t>IBM AS/400 to modified PowerPC cores</a:t>
            </a:r>
          </a:p>
          <a:p>
            <a:pPr lvl="1"/>
            <a:r>
              <a:rPr lang="en-US" dirty="0"/>
              <a:t>DEC tools for VAX-&gt;MIPS-&gt;Alpha</a:t>
            </a:r>
          </a:p>
          <a:p>
            <a:r>
              <a:rPr lang="en-US" dirty="0"/>
              <a:t>Dynamic Translation (non-native ISA to native ISA at run time)</a:t>
            </a:r>
          </a:p>
          <a:p>
            <a:pPr lvl="1"/>
            <a:r>
              <a:rPr lang="en-US" dirty="0"/>
              <a:t>Sun’s </a:t>
            </a:r>
            <a:r>
              <a:rPr lang="en-US" dirty="0" err="1"/>
              <a:t>HotSpot</a:t>
            </a:r>
            <a:r>
              <a:rPr lang="en-US" dirty="0"/>
              <a:t> Java JIT (just-in-time) compiler</a:t>
            </a:r>
          </a:p>
          <a:p>
            <a:pPr lvl="1"/>
            <a:r>
              <a:rPr lang="en-US" dirty="0" err="1"/>
              <a:t>Transmeta</a:t>
            </a:r>
            <a:r>
              <a:rPr lang="en-US" dirty="0"/>
              <a:t> Crusoe, x86-&gt;VLIW code morphing</a:t>
            </a:r>
          </a:p>
          <a:p>
            <a:pPr lvl="1"/>
            <a:r>
              <a:rPr lang="en-US" dirty="0"/>
              <a:t>OS X for Intel Macs had dynamic binary translator for PowerPC (Rosetta)</a:t>
            </a:r>
          </a:p>
          <a:p>
            <a:pPr lvl="1"/>
            <a:r>
              <a:rPr lang="en-US" dirty="0"/>
              <a:t>New ARM M1 Macs have dynamic translation from x86 to ARM</a:t>
            </a:r>
          </a:p>
          <a:p>
            <a:r>
              <a:rPr lang="en-US" dirty="0"/>
              <a:t>Run-time Hardware Emulation</a:t>
            </a:r>
          </a:p>
          <a:p>
            <a:pPr lvl="1"/>
            <a:r>
              <a:rPr lang="en-US" dirty="0"/>
              <a:t>IBM 360 had optional IBM 1401 emulator in microcode</a:t>
            </a:r>
          </a:p>
          <a:p>
            <a:pPr lvl="1"/>
            <a:r>
              <a:rPr lang="en-US" dirty="0"/>
              <a:t>First Intel Itanium converted x86 to native VLIW (two software-visible ISAs)</a:t>
            </a:r>
          </a:p>
          <a:p>
            <a:pPr lvl="1"/>
            <a:r>
              <a:rPr lang="en-US" dirty="0"/>
              <a:t>ARM cores supported 32-bit ARM, 16-bit Thumb, and JVM (three software-visible ISAs!) – newer cores support AArch32 32-bit and AArch64 64-bit ISAs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24186-204F-F141-8537-FD6E2BCD1B7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8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8467" grpId="0" build="p" autoUpdateAnimBg="0"/>
    </p:bldLst>
  </p:timing>
</p:sld>
</file>

<file path=ppt/theme/theme1.xml><?xml version="1.0" encoding="utf-8"?>
<a:theme xmlns:a="http://schemas.openxmlformats.org/drawingml/2006/main" name="1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chemeClr val="tx1"/>
          </a:solidFill>
        </a:ln>
      </a:spPr>
      <a:bodyPr vert="horz" wrap="none" lIns="0" tIns="0" rIns="0" bIns="0" numCol="1" rtlCol="0" anchor="ctr" anchorCtr="0" compatLnSpc="1">
        <a:prstTxWarp prst="textNoShape">
          <a:avLst/>
        </a:prstTxWarp>
        <a:noAutofit/>
      </a:bodyPr>
      <a:lstStyle>
        <a:defPPr marL="0" marR="0" indent="0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dirty="0" smtClean="0">
            <a:ln>
              <a:noFill/>
            </a:ln>
            <a:effectLst/>
            <a:latin typeface="Calibri"/>
            <a:cs typeface="Calibri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 cmpd="sng">
          <a:solidFill>
            <a:schemeClr val="tx1"/>
          </a:solidFill>
        </a:ln>
      </a:spPr>
      <a:bodyPr vert="horz" wrap="square" lIns="91440" tIns="45720" rIns="91440" bIns="0" numCol="1" rtlCol="0" anchor="ctr" anchorCtr="0" compatLnSpc="1">
        <a:prstTxWarp prst="textNoShape">
          <a:avLst/>
        </a:prstTxWarp>
        <a:norm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000000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hlink"/>
            </a:solidFill>
            <a:effectLst/>
            <a:latin typeface="Arial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000" dirty="0">
            <a:solidFill>
              <a:schemeClr val="tx1"/>
            </a:solidFill>
            <a:latin typeface="Calibri"/>
            <a:cs typeface="Calibri"/>
          </a:defRPr>
        </a:defPPr>
      </a:lstStyle>
    </a:tx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4239</TotalTime>
  <Pages>12</Pages>
  <Words>4208</Words>
  <Application>Microsoft Macintosh PowerPoint</Application>
  <PresentationFormat>Letter Paper (8.5x11 in)</PresentationFormat>
  <Paragraphs>558</Paragraphs>
  <Slides>47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Calibri</vt:lpstr>
      <vt:lpstr>Cordia New</vt:lpstr>
      <vt:lpstr>Courier New</vt:lpstr>
      <vt:lpstr>Symbol</vt:lpstr>
      <vt:lpstr>Times New Roman</vt:lpstr>
      <vt:lpstr>Verdana</vt:lpstr>
      <vt:lpstr>Wingdings</vt:lpstr>
      <vt:lpstr>1_CS252-template</vt:lpstr>
      <vt:lpstr>2_CS252-template</vt:lpstr>
      <vt:lpstr>3_CS252-template</vt:lpstr>
      <vt:lpstr>CS 152 Computer Architecture and Engineering   Lecture 22: Virtual Machines </vt:lpstr>
      <vt:lpstr>Last Time in Lecture 20</vt:lpstr>
      <vt:lpstr>Software Applications</vt:lpstr>
      <vt:lpstr>Types of Virtual Machine (VM)</vt:lpstr>
      <vt:lpstr>User Virtual Machine = ISA + Environment</vt:lpstr>
      <vt:lpstr>Application Binary Interface (ABI)</vt:lpstr>
      <vt:lpstr>OS Can Support Multiple User VMs</vt:lpstr>
      <vt:lpstr>ISA Implementations Partly in Software</vt:lpstr>
      <vt:lpstr>Supporting Non-Native ISAs</vt:lpstr>
      <vt:lpstr>Software Interpreter</vt:lpstr>
      <vt:lpstr>Software Interpreter</vt:lpstr>
      <vt:lpstr>Binary Translation</vt:lpstr>
      <vt:lpstr>Binary Translation, Take 1</vt:lpstr>
      <vt:lpstr>Binary Translation Problems</vt:lpstr>
      <vt:lpstr>PC Mapping Table</vt:lpstr>
      <vt:lpstr>Binary Translation Problems</vt:lpstr>
      <vt:lpstr>Binary Translation, Take 2</vt:lpstr>
      <vt:lpstr>IBM System/38 and AS/400</vt:lpstr>
      <vt:lpstr>Dynamic Translation</vt:lpstr>
      <vt:lpstr>Dynamic Binary Translation Example:</vt:lpstr>
      <vt:lpstr>Chaining</vt:lpstr>
      <vt:lpstr>CS152 Administrivia</vt:lpstr>
      <vt:lpstr>CS152 Midterm-2 Grade Distribution</vt:lpstr>
      <vt:lpstr>CS252 Administrivia</vt:lpstr>
      <vt:lpstr>Transmeta Crusoe (2000)</vt:lpstr>
      <vt:lpstr>Transmeta VLIW Engine</vt:lpstr>
      <vt:lpstr>Crusoe System</vt:lpstr>
      <vt:lpstr>Transmeta Translation</vt:lpstr>
      <vt:lpstr>Compiler Optimizations</vt:lpstr>
      <vt:lpstr>Scheduling</vt:lpstr>
      <vt:lpstr>Translation Overhead</vt:lpstr>
      <vt:lpstr>Exceptions</vt:lpstr>
      <vt:lpstr>Shadow Registers and Store Buffer</vt:lpstr>
      <vt:lpstr>Handling Self-Modifying Code</vt:lpstr>
      <vt:lpstr>System VMs: Supporting Multiple OSs on Same Hardware</vt:lpstr>
      <vt:lpstr>Introduction to System Virtual Machines</vt:lpstr>
      <vt:lpstr>Virtual Machine Monitors (VMMs)</vt:lpstr>
      <vt:lpstr>VMM Overhead?</vt:lpstr>
      <vt:lpstr>Other Uses of VMs</vt:lpstr>
      <vt:lpstr>Requirements of a Virtual Machine Monitor</vt:lpstr>
      <vt:lpstr>Requirements of a Virtual Machine Monitor</vt:lpstr>
      <vt:lpstr>ISA Support for Virtual Machines</vt:lpstr>
      <vt:lpstr>Impact of VMs on Virtual Memory</vt:lpstr>
      <vt:lpstr>ISA Support for VMs &amp; Virtual Memory</vt:lpstr>
      <vt:lpstr>Recursive Virtualization</vt:lpstr>
      <vt:lpstr>Impact of Virtualization on I/O</vt:lpstr>
      <vt:lpstr>Acknowledgements</vt:lpstr>
    </vt:vector>
  </TitlesOfParts>
  <Company>UC Berkeley-EECS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252 Graduate Computer Architecture   Lec XX - TOPIC  </dc:title>
  <dc:creator> </dc:creator>
  <cp:keywords/>
  <dc:description/>
  <cp:lastModifiedBy>Krste Asanovic</cp:lastModifiedBy>
  <cp:revision>419</cp:revision>
  <cp:lastPrinted>2020-04-20T17:28:22Z</cp:lastPrinted>
  <dcterms:created xsi:type="dcterms:W3CDTF">2011-04-20T04:18:31Z</dcterms:created>
  <dcterms:modified xsi:type="dcterms:W3CDTF">2021-04-25T22:05:49Z</dcterms:modified>
</cp:coreProperties>
</file>