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98" r:id="rId2"/>
  </p:sldMasterIdLst>
  <p:notesMasterIdLst>
    <p:notesMasterId r:id="rId7"/>
  </p:notesMasterIdLst>
  <p:handoutMasterIdLst>
    <p:handoutMasterId r:id="rId8"/>
  </p:handoutMasterIdLst>
  <p:sldIdLst>
    <p:sldId id="322" r:id="rId3"/>
    <p:sldId id="765" r:id="rId4"/>
    <p:sldId id="763" r:id="rId5"/>
    <p:sldId id="764" r:id="rId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FA44"/>
    <a:srgbClr val="F1FF9E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 autoAdjust="0"/>
    <p:restoredTop sz="96327" autoAdjust="0"/>
  </p:normalViewPr>
  <p:slideViewPr>
    <p:cSldViewPr>
      <p:cViewPr varScale="1">
        <p:scale>
          <a:sx n="119" d="100"/>
          <a:sy n="119" d="100"/>
        </p:scale>
        <p:origin x="1816" y="184"/>
      </p:cViewPr>
      <p:guideLst>
        <p:guide orient="horz" pos="2208"/>
        <p:guide pos="2112"/>
      </p:guideLst>
    </p:cSldViewPr>
  </p:slideViewPr>
  <p:outlineViewPr>
    <p:cViewPr>
      <p:scale>
        <a:sx n="33" d="100"/>
        <a:sy n="33" d="100"/>
      </p:scale>
      <p:origin x="0" y="968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3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fld id="{F00E107E-D012-E24C-A720-81082AB52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BD889F7-70D0-5A4F-884D-48B5C2AEA4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D69BA9E0-E144-6649-918E-93571149F481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751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A8BD4-06CA-C241-9CF8-A2F132F37E8E}" type="slidenum">
              <a:rPr lang="en-US"/>
              <a:pPr/>
              <a:t>1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E12DB-862E-5344-976A-D13FA0C16592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3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9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2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2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9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0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8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1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9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8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3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9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8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8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8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523" y="6374621"/>
            <a:ext cx="961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CS252</a:t>
            </a:r>
          </a:p>
        </p:txBody>
      </p:sp>
    </p:spTree>
    <p:extLst>
      <p:ext uri="{BB962C8B-B14F-4D97-AF65-F5344CB8AC3E}">
        <p14:creationId xmlns:p14="http://schemas.microsoft.com/office/powerpoint/2010/main" val="26650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8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8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00200"/>
            <a:ext cx="8686800" cy="1666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CS 152 Computer Architecture and Engineering</a:t>
            </a:r>
            <a:br>
              <a:rPr lang="en-US" dirty="0"/>
            </a:br>
            <a:r>
              <a:rPr lang="en-US" dirty="0"/>
              <a:t>CS252 Graduate Computer Architecture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Lecture 24  Class Wrap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Krste Asanovic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Electrical Engineering and Computer Sciences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of California at Berkeley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www.eecs.berkeley.edu</a:t>
            </a:r>
            <a:r>
              <a:rPr lang="en-US" sz="2000" b="1" dirty="0">
                <a:latin typeface="Courier" charset="0"/>
              </a:rPr>
              <a:t>/~</a:t>
            </a:r>
            <a:r>
              <a:rPr lang="en-US" sz="2000" b="1" dirty="0" err="1">
                <a:latin typeface="Courier" charset="0"/>
              </a:rPr>
              <a:t>krste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inst.eecs.berkeley.edu</a:t>
            </a:r>
            <a:r>
              <a:rPr lang="en-US" sz="2000" b="1" dirty="0">
                <a:latin typeface="Courier" charset="0"/>
              </a:rPr>
              <a:t>/~cs152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26D8-FCD2-8B40-9FCE-97E69EA1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of CS152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F8D0-05A8-434A-9124-21621988E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simple machines, </a:t>
            </a:r>
            <a:r>
              <a:rPr lang="en-US" dirty="0" err="1"/>
              <a:t>microcoding</a:t>
            </a:r>
            <a:r>
              <a:rPr lang="en-US" dirty="0"/>
              <a:t>, pipelining, bypassing, caching, prefetching, address translation and protection, virtual memory, complex pipelining, out-of-order execution, register renaming, branch prediction, VLIW, vectors/SIMD, GPUs, cache coherence, memory consistency models, synchronization, virtual machines, I/O, warehouse-scale computers.</a:t>
            </a:r>
          </a:p>
          <a:p>
            <a:r>
              <a:rPr lang="en-US" dirty="0"/>
              <a:t>Just an introduction to main concepts in modern computer architecture, could easily spend a semester course on any one topic!</a:t>
            </a:r>
          </a:p>
          <a:p>
            <a:r>
              <a:rPr lang="en-US" dirty="0"/>
              <a:t>Today – putting it all together by exploring some state-of-the-art computing systems:</a:t>
            </a:r>
          </a:p>
          <a:p>
            <a:pPr lvl="1"/>
            <a:r>
              <a:rPr lang="en-US" dirty="0"/>
              <a:t>Presentations from last year’s Hot Chips conference (HotChips32)</a:t>
            </a:r>
          </a:p>
          <a:p>
            <a:pPr lvl="1"/>
            <a:r>
              <a:rPr lang="en-US" dirty="0"/>
              <a:t>All available at </a:t>
            </a:r>
            <a:r>
              <a:rPr lang="en-US" dirty="0" err="1"/>
              <a:t>hotchips.org</a:t>
            </a:r>
            <a:r>
              <a:rPr lang="en-US" dirty="0"/>
              <a:t> website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A490D-153A-BC43-B84F-FDFC19D0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2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 in 2021</a:t>
            </a:r>
          </a:p>
        </p:txBody>
      </p:sp>
      <p:sp>
        <p:nvSpPr>
          <p:cNvPr id="181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Explosion of interest in custom architectures due to end of transistor scaling</a:t>
            </a:r>
          </a:p>
          <a:p>
            <a:pPr lvl="1"/>
            <a:r>
              <a:rPr lang="en-US" dirty="0"/>
              <a:t>Alibaba, Apple, Amazon, </a:t>
            </a:r>
            <a:r>
              <a:rPr lang="en-US" dirty="0" err="1"/>
              <a:t>Bytedance</a:t>
            </a:r>
            <a:r>
              <a:rPr lang="en-US" dirty="0"/>
              <a:t>, Facebook, Google, Huawei, Microsoft, Qualcomm, Tencent, Tesla, design and build their own processors and SoCs!</a:t>
            </a:r>
          </a:p>
          <a:p>
            <a:pPr lvl="1"/>
            <a:r>
              <a:rPr lang="en-US" dirty="0"/>
              <a:t>Full employment for computer architects.</a:t>
            </a:r>
          </a:p>
          <a:p>
            <a:r>
              <a:rPr lang="en-US" dirty="0"/>
              <a:t>But need to learn about application domains</a:t>
            </a:r>
          </a:p>
          <a:p>
            <a:pPr lvl="1"/>
            <a:r>
              <a:rPr lang="en-US" dirty="0"/>
              <a:t>Cannot just work with precompiled binaries anymore!</a:t>
            </a:r>
          </a:p>
          <a:p>
            <a:endParaRPr lang="en-US" dirty="0"/>
          </a:p>
          <a:p>
            <a:r>
              <a:rPr lang="en-US" dirty="0"/>
              <a:t>Get involved in research projects, </a:t>
            </a:r>
          </a:p>
          <a:p>
            <a:pPr lvl="1"/>
            <a:r>
              <a:rPr lang="en-US" dirty="0"/>
              <a:t>ADEPT </a:t>
            </a:r>
            <a:r>
              <a:rPr lang="mr-IN" dirty="0"/>
              <a:t>–</a:t>
            </a:r>
            <a:r>
              <a:rPr lang="en-US" dirty="0"/>
              <a:t> microprocessor architecture and chip design</a:t>
            </a:r>
          </a:p>
          <a:p>
            <a:pPr lvl="1"/>
            <a:r>
              <a:rPr lang="en-US" dirty="0"/>
              <a:t>RISE </a:t>
            </a:r>
            <a:r>
              <a:rPr lang="mr-IN" dirty="0"/>
              <a:t>–</a:t>
            </a:r>
            <a:r>
              <a:rPr lang="en-US" dirty="0"/>
              <a:t> machine learning, datacenter software, and security</a:t>
            </a:r>
          </a:p>
          <a:p>
            <a:r>
              <a:rPr lang="en-US" dirty="0"/>
              <a:t>Undergrad research experience is the most important part of application to top grad schools!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smtClean="0">
                <a:solidFill>
                  <a:srgbClr val="000000"/>
                </a:solidFill>
                <a:latin typeface="Calibri"/>
                <a:ea typeface="+mn-ea"/>
                <a:cs typeface="Calibri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8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CS152/CS252!</a:t>
            </a:r>
          </a:p>
        </p:txBody>
      </p:sp>
      <p:sp>
        <p:nvSpPr>
          <p:cNvPr id="1833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for persevering in these tough times!</a:t>
            </a:r>
          </a:p>
          <a:p>
            <a:endParaRPr lang="en-US" dirty="0"/>
          </a:p>
          <a:p>
            <a:r>
              <a:rPr lang="en-US" dirty="0"/>
              <a:t>We welcome feedback on course eval, or via email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smtClean="0">
                <a:solidFill>
                  <a:srgbClr val="000000"/>
                </a:solidFill>
                <a:latin typeface="Calibri"/>
                <a:ea typeface="+mn-ea"/>
                <a:cs typeface="Calibri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86045"/>
      </p:ext>
    </p:extLst>
  </p:cSld>
  <p:clrMapOvr>
    <a:masterClrMapping/>
  </p:clrMapOvr>
</p:sld>
</file>

<file path=ppt/theme/theme1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 cmpd="sng">
          <a:solidFill>
            <a:schemeClr val="tx1"/>
          </a:solidFill>
        </a:ln>
      </a:spPr>
      <a:bodyPr vert="horz" wrap="square" lIns="91440" tIns="45720" rIns="91440" bIns="0" numCol="1" rtlCol="0" anchor="ctr" anchorCtr="0" compatLnSpc="1">
        <a:prstTxWarp prst="textNoShape">
          <a:avLst/>
        </a:prstTxWarp>
        <a:norm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5522</TotalTime>
  <Pages>12</Pages>
  <Words>305</Words>
  <Application>Microsoft Macintosh PowerPoint</Application>
  <PresentationFormat>Letter Paper (8.5x11 in)</PresentationFormat>
  <Paragraphs>34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</vt:lpstr>
      <vt:lpstr>Times New Roman</vt:lpstr>
      <vt:lpstr>Wingdings</vt:lpstr>
      <vt:lpstr>1_CS252-template</vt:lpstr>
      <vt:lpstr>2_CS252-template</vt:lpstr>
      <vt:lpstr>CS 152 Computer Architecture and Engineering CS252 Graduate Computer Architecture   Lecture 24  Class Wrap</vt:lpstr>
      <vt:lpstr>Span of CS152</vt:lpstr>
      <vt:lpstr>Computer Architecture in 2021</vt:lpstr>
      <vt:lpstr>End of CS152/CS252!</vt:lpstr>
    </vt:vector>
  </TitlesOfParts>
  <Manager/>
  <Company>UC Berkeley-EECS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Computer Architecture and Engineering</dc:title>
  <dc:subject/>
  <dc:creator> Krste Asanovic</dc:creator>
  <cp:keywords/>
  <dc:description/>
  <cp:lastModifiedBy>Krste Asanovic</cp:lastModifiedBy>
  <cp:revision>1103</cp:revision>
  <cp:lastPrinted>2013-01-24T23:37:40Z</cp:lastPrinted>
  <dcterms:created xsi:type="dcterms:W3CDTF">2012-01-24T20:37:12Z</dcterms:created>
  <dcterms:modified xsi:type="dcterms:W3CDTF">2021-04-28T17:37:31Z</dcterms:modified>
  <cp:category/>
</cp:coreProperties>
</file>