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6" r:id="rId4"/>
    <p:sldId id="257" r:id="rId5"/>
    <p:sldId id="259" r:id="rId6"/>
    <p:sldId id="261" r:id="rId7"/>
    <p:sldId id="270" r:id="rId8"/>
    <p:sldId id="276" r:id="rId9"/>
    <p:sldId id="281" r:id="rId10"/>
    <p:sldId id="267" r:id="rId11"/>
    <p:sldId id="262" r:id="rId12"/>
    <p:sldId id="273" r:id="rId13"/>
    <p:sldId id="277" r:id="rId14"/>
    <p:sldId id="268" r:id="rId15"/>
    <p:sldId id="264" r:id="rId16"/>
    <p:sldId id="271" r:id="rId17"/>
    <p:sldId id="279" r:id="rId18"/>
    <p:sldId id="274" r:id="rId19"/>
    <p:sldId id="278" r:id="rId20"/>
    <p:sldId id="27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8791B24-4EC2-4003-AFBF-EE557CE75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5E411F-E0B1-4B03-9BC4-A11B55781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81A9F-A0FD-4ECB-AF55-F6D4444DBC48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A8DCFE-5802-47FE-80A9-1C19D03AB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22880C-146A-4C54-9BA3-2A50AF5A90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83A4B-1AAF-49BC-A536-578623447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244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AC2F2-7955-4F3F-86D6-B2111018B69A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3DA0-4BF0-4362-BFA4-6651125BD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509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E26A0-EC59-44B2-A687-63A801EDA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7E7E12-9648-4067-BADD-93677CD83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967EB-3105-4804-BDE1-BFBFCD8E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A54-4AFA-441F-BC67-2F223F75FF69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2F2AD-A800-4A80-BBB4-FD3EA06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FCBD3-5AB0-4FA4-AF97-BDFFC34D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5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7A3EF-2E3E-454B-B6B0-15C94690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95A7FA-414D-438E-B3CA-4BB83791B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F1C2F-2B04-4D30-9FCB-FB12D8D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DEE0-9FA3-4E21-9A03-151BB48292D4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13BA6A-BEB1-494D-A3F9-EC0E6124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D87B3-178E-42D8-8C87-C4CAF17B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65B38D-DB87-4157-9038-C15604FB0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68C6AF-1396-49F2-A2BC-CB19911D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133DA-2E40-4EA2-81BA-AEEBFAB7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A58A-B62F-468A-8BC6-808F812CBF63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3AC968-970F-43DD-8069-FB75750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EA5E6-0370-4302-B4C1-26186D9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4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42677-AF72-479E-88C7-CF2A31C3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5DD534-26B3-4A02-9FAC-57525417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EE4DC2-E67D-4CEC-98DB-02513E40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937-F98B-4E6B-83D6-8EFE59C68E94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E1A08-DD13-4FA0-AF4D-84EF5B1B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0CED2-BEA7-41FB-9BBE-63651455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9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438A9-529C-40F4-8685-FE766596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F71BD4-7C2F-4BD3-BD5B-3051820D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87877-3B35-4E88-A212-7A9F59E8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C83C-7133-472A-858E-BD3F110ECE98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6C52F-F8F8-40CA-8240-24A960D3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79CB0-2A69-45F6-A509-2DE2A5E9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80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DBE59-24F6-4D26-8033-90B44E2A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7D782-2004-446C-9536-47A7AC3C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1DAE63-3D37-4A30-AE4B-DC97F351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79DB5B-AADD-4756-BBA1-7794B4A6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4D5-022A-453E-9A97-9A7E172DB76E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8F01A-32D1-4468-8530-1FEEF9DC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5BD73-BF8F-4753-BD65-DEA857E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4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504CB-21D5-4A91-AAAE-105CE8D4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E7BB5-3343-4F24-AEBC-BE060888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BA2718-09BD-433B-A7C7-3F8C01BB9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3552C0-0F7B-4565-B09E-DE12A5BE6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0081DD-3D61-4942-A8F6-FE0DC9FB8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3D8FD1-0D9E-488B-B5DF-161E8E1E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C34E-5E3B-40A3-8D43-74FE24187366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DF180D-BEE8-482C-A230-F3689EB3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763830-B22F-4767-9B86-601154A0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4A3AC-028F-41BB-9E81-6541BECA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A180AA-C167-4342-98D7-1F51B3BF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3712-3F0B-4AB0-BC0F-6B013AB946EA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B5AD69-DADB-4B51-80B3-107C91C8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5E4507-4F3B-4056-8599-635A5D74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00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265419-19BC-4366-901D-15F6CB09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2392-594D-4A7D-B3B6-E95759C79D8C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038F19-7E4B-4130-84C4-672FCAB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828687-5282-4706-A8EF-9FE12F7A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2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A0CBB-F5D5-4C20-B191-C8A773C6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AFD41-75FD-49FD-BBD2-0E797263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1EE424-D1D6-42A8-AD2A-FC1025C03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F6B1BB-F898-462E-8F68-91A57466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7E1E-167E-41F2-A0B2-41AA6262D3E9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08A091-4E60-4009-AE0F-AD1D82A2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18B15-FE84-4BFF-9B6C-95DDA5D7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66E3B-FFC4-4F45-89DB-6A7301AD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9B4E53-F4D0-4DD2-98EA-E2F700966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F62B8-3B1A-4C64-9DBD-E0D9C990A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1FC5C-E692-4DA4-97B0-2209E7AC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FB6D-0155-4455-8EDE-95BD3D24172B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00C51B-897D-4152-ADF2-F3E14F29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47C098-3895-4295-918D-903B1AEA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77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AA9E9-2986-4910-A77E-0E4B84C4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C4C706-3D39-47B6-93A5-29C7FFFA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711FC-DC8F-412E-BB63-FF68B5784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8122-2F0F-49AB-9BFE-26ED0387455C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60FC2-F5AF-4ABC-B6E7-DE762B6D7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B81ED-EF7D-44F5-A3E6-5AA99923C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9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-EnShen/cp_m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5.png"/><Relationship Id="rId5" Type="http://schemas.openxmlformats.org/officeDocument/2006/relationships/tags" Target="../tags/tag7.xml"/><Relationship Id="rId15" Type="http://schemas.openxmlformats.org/officeDocument/2006/relationships/image" Target="../media/image120.png"/><Relationship Id="rId10" Type="http://schemas.openxmlformats.org/officeDocument/2006/relationships/image" Target="../media/image14.png"/><Relationship Id="rId4" Type="http://schemas.openxmlformats.org/officeDocument/2006/relationships/tags" Target="../tags/tag6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tackoverflow.com/questions/7186518/function-with-varying-number-of-for-loops-pyth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51cto.com/article/711919.html" TargetMode="External"/><Relationship Id="rId2" Type="http://schemas.openxmlformats.org/officeDocument/2006/relationships/hyperlink" Target="https://cython.readthedocs.io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rvus.dragonbeef.net/note/noteCython.php" TargetMode="External"/><Relationship Id="rId4" Type="http://schemas.openxmlformats.org/officeDocument/2006/relationships/hyperlink" Target="https://buzzorange.com/techorange/2018/08/14/python-is-slo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Date:</a:t>
            </a:r>
            <a:r>
              <a:rPr lang="zh-TW" altLang="en-US" dirty="0"/>
              <a:t> </a:t>
            </a:r>
            <a:r>
              <a:rPr lang="en-US" altLang="zh-TW" dirty="0"/>
              <a:t>2022/11/18</a:t>
            </a:r>
          </a:p>
          <a:p>
            <a:r>
              <a:rPr lang="en-US" altLang="zh-TW" dirty="0"/>
              <a:t>Speaker:</a:t>
            </a:r>
            <a:r>
              <a:rPr lang="zh-TW" altLang="en-US" dirty="0"/>
              <a:t> 化學四 </a:t>
            </a:r>
            <a:r>
              <a:rPr lang="en-US" altLang="zh-TW" dirty="0"/>
              <a:t>B08203047</a:t>
            </a:r>
            <a:r>
              <a:rPr lang="zh-TW" altLang="en-US" dirty="0"/>
              <a:t> 沈智恩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67C0A5-5916-4774-AAE8-91982AAA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Picture 2" descr="Cython - Wikipedia">
            <a:extLst>
              <a:ext uri="{FF2B5EF4-FFF2-40B4-BE49-F238E27FC236}">
                <a16:creationId xmlns:a16="http://schemas.microsoft.com/office/drawing/2014/main" id="{87FD3055-4C08-4092-95D2-E05DF4B6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480" y="655352"/>
            <a:ext cx="2910840" cy="129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8E0195-B2B9-4942-8204-D6C7CAAC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E17E5-7AAD-4AEF-94F7-24C1097B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Run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660E3-5CE4-454A-B3E8-9DB091D1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Installation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save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.pyx</a:t>
            </a:r>
          </a:p>
          <a:p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setup.py</a:t>
            </a:r>
          </a:p>
          <a:p>
            <a:r>
              <a:rPr lang="en-US" altLang="zh-TW" dirty="0"/>
              <a:t>Build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19B11F-2521-447D-A2E5-CD61E937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BB292FB-1D7F-4BA1-B5F7-B7E29571DBE4}"/>
              </a:ext>
            </a:extLst>
          </p:cNvPr>
          <p:cNvGrpSpPr/>
          <p:nvPr/>
        </p:nvGrpSpPr>
        <p:grpSpPr>
          <a:xfrm>
            <a:off x="4416797" y="2418079"/>
            <a:ext cx="3358406" cy="599440"/>
            <a:chOff x="4307840" y="2387599"/>
            <a:chExt cx="3251200" cy="5689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FDD827B-1049-4727-B7A4-98ECF66ABA44}"/>
                </a:ext>
              </a:extLst>
            </p:cNvPr>
            <p:cNvSpPr/>
            <p:nvPr/>
          </p:nvSpPr>
          <p:spPr>
            <a:xfrm>
              <a:off x="4307840" y="2387599"/>
              <a:ext cx="3119080" cy="568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7FB0EA8-7B0E-4621-9B3A-495A24BA64E2}"/>
                </a:ext>
              </a:extLst>
            </p:cNvPr>
            <p:cNvSpPr txBox="1"/>
            <p:nvPr/>
          </p:nvSpPr>
          <p:spPr>
            <a:xfrm>
              <a:off x="4307840" y="2441247"/>
              <a:ext cx="3251200" cy="43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pip install </a:t>
              </a:r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</a:t>
              </a:r>
              <a:r>
                <a:rPr lang="zh-TW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ython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38D52A89-E390-4CB1-A05E-770822FE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7450CF-6A88-4D5E-8F82-95A6D01DEA0B}"/>
              </a:ext>
            </a:extLst>
          </p:cNvPr>
          <p:cNvSpPr/>
          <p:nvPr/>
        </p:nvSpPr>
        <p:spPr>
          <a:xfrm>
            <a:off x="2997200" y="5001264"/>
            <a:ext cx="6197600" cy="599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Consolas" panose="020B0609020204030204" pitchFamily="49" charset="0"/>
              </a:rPr>
              <a:t>python setup.py </a:t>
            </a:r>
            <a:r>
              <a:rPr lang="en-US" altLang="zh-TW" sz="2400" dirty="0" err="1">
                <a:latin typeface="Consolas" panose="020B0609020204030204" pitchFamily="49" charset="0"/>
              </a:rPr>
              <a:t>build_ext</a:t>
            </a:r>
            <a:r>
              <a:rPr lang="en-US" altLang="zh-TW" sz="2400" dirty="0">
                <a:latin typeface="Consolas" panose="020B0609020204030204" pitchFamily="49" charset="0"/>
              </a:rPr>
              <a:t> --</a:t>
            </a:r>
            <a:r>
              <a:rPr lang="en-US" altLang="zh-TW" sz="2400" dirty="0" err="1">
                <a:latin typeface="Consolas" panose="020B0609020204030204" pitchFamily="49" charset="0"/>
              </a:rPr>
              <a:t>inplace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FA376A-D502-4DE2-9544-818A9FEBEAF2}"/>
              </a:ext>
            </a:extLst>
          </p:cNvPr>
          <p:cNvSpPr txBox="1"/>
          <p:nvPr/>
        </p:nvSpPr>
        <p:spPr>
          <a:xfrm>
            <a:off x="9555480" y="2851792"/>
            <a:ext cx="19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Prepare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 </a:t>
            </a:r>
            <a:r>
              <a:rPr lang="en-US" altLang="zh-TW" sz="2000" dirty="0"/>
              <a:t>files:</a:t>
            </a:r>
          </a:p>
          <a:p>
            <a:pPr marL="342900" indent="-342900">
              <a:buAutoNum type="arabicPeriod"/>
            </a:pPr>
            <a:r>
              <a:rPr lang="en-US" altLang="zh-TW" sz="2000" u="sng" dirty="0" err="1"/>
              <a:t>cython</a:t>
            </a:r>
            <a:r>
              <a:rPr lang="en-US" altLang="zh-TW" sz="2000" dirty="0" err="1"/>
              <a:t>.pyx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/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u="sng" dirty="0"/>
              <a:t>main</a:t>
            </a:r>
            <a:r>
              <a:rPr lang="en-US" altLang="zh-TW" sz="2000" dirty="0"/>
              <a:t>.py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C04C4A-9972-41E5-B4D0-9D5CE12056E0}"/>
              </a:ext>
            </a:extLst>
          </p:cNvPr>
          <p:cNvSpPr txBox="1"/>
          <p:nvPr/>
        </p:nvSpPr>
        <p:spPr>
          <a:xfrm>
            <a:off x="7768353" y="43934"/>
            <a:ext cx="442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Windows,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install</a:t>
            </a:r>
            <a:r>
              <a:rPr lang="zh-TW" altLang="en-US" dirty="0"/>
              <a:t> 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7F5248-35B4-4B71-A704-02918EF9263D}"/>
              </a:ext>
            </a:extLst>
          </p:cNvPr>
          <p:cNvSpPr txBox="1"/>
          <p:nvPr/>
        </p:nvSpPr>
        <p:spPr>
          <a:xfrm>
            <a:off x="7638726" y="467389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https://github.com/Ch-EnShen/cp_mid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8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E3A39-F350-4A25-BDD8-97115957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B08313-C3DD-4EAE-9DEC-F43D7FBE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 err="1"/>
              <a:t>languege_level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needed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983931-13B7-4CF3-8DE3-13D4710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4FAF97-AB7B-4042-9057-5EF6682FFEE5}"/>
              </a:ext>
            </a:extLst>
          </p:cNvPr>
          <p:cNvSpPr txBox="1"/>
          <p:nvPr/>
        </p:nvSpPr>
        <p:spPr>
          <a:xfrm>
            <a:off x="10723880" y="-36811"/>
            <a:ext cx="19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err="1"/>
              <a:t>cfib.pyx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</a:rPr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fib.py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2621815-92F7-453B-9F7B-1C0E95B7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52" y="2469562"/>
            <a:ext cx="7854707" cy="432493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357145-8B8F-41FA-A573-16290C0A11B4}"/>
              </a:ext>
            </a:extLst>
          </p:cNvPr>
          <p:cNvSpPr/>
          <p:nvPr/>
        </p:nvSpPr>
        <p:spPr>
          <a:xfrm>
            <a:off x="1959853" y="2469562"/>
            <a:ext cx="6767588" cy="142171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0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E1838-A42F-48F7-B505-44A5CA78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7968C-0DD6-45DB-A88D-49C847F0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960"/>
            <a:ext cx="10515600" cy="433800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32A33C-341A-4FE6-90A8-CCEC65B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3FD128-3BCA-4BFA-A290-C03F6D336B22}"/>
              </a:ext>
            </a:extLst>
          </p:cNvPr>
          <p:cNvSpPr txBox="1"/>
          <p:nvPr/>
        </p:nvSpPr>
        <p:spPr>
          <a:xfrm>
            <a:off x="10723880" y="-36811"/>
            <a:ext cx="19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err="1"/>
              <a:t>cfib.pyx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/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</a:rPr>
              <a:t>fib.py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610663-CD14-41D8-89A1-F330036B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8112"/>
            <a:ext cx="3962400" cy="658177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DC3ECE4-6380-46EA-9878-72031AE64AFC}"/>
              </a:ext>
            </a:extLst>
          </p:cNvPr>
          <p:cNvSpPr/>
          <p:nvPr/>
        </p:nvSpPr>
        <p:spPr>
          <a:xfrm>
            <a:off x="4114800" y="138112"/>
            <a:ext cx="1835677" cy="380111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9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My</a:t>
            </a:r>
            <a:r>
              <a:rPr lang="zh-TW" altLang="en-US" dirty="0"/>
              <a:t> </a:t>
            </a:r>
            <a:r>
              <a:rPr lang="en-US" altLang="zh-TW" dirty="0"/>
              <a:t>Research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ADAA93-0FDB-4C1A-AA7F-3B07ECF5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5F9D6-92FB-4B07-817C-F519297D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</a:t>
            </a:r>
            <a:r>
              <a:rPr lang="zh-TW" altLang="en-US" dirty="0"/>
              <a:t> </a:t>
            </a:r>
            <a:r>
              <a:rPr lang="en-US" altLang="zh-TW" dirty="0"/>
              <a:t>conversion</a:t>
            </a:r>
            <a:r>
              <a:rPr lang="zh-TW" altLang="en-US" dirty="0"/>
              <a:t> </a:t>
            </a:r>
            <a:r>
              <a:rPr lang="en-US" altLang="zh-TW" dirty="0"/>
              <a:t>rate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37545-85BF-4D8C-801F-77D09E84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Fermi’s</a:t>
            </a:r>
            <a:r>
              <a:rPr lang="zh-TW" altLang="en-US" dirty="0"/>
              <a:t> </a:t>
            </a:r>
            <a:r>
              <a:rPr lang="en-US" altLang="zh-TW" dirty="0"/>
              <a:t>golden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11B5B-B4B9-467D-81A2-E2973668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 descr="\documentclass{article}&#10;&#10;\pagestyle{empty}&#10;&#10;\usepackage{amsmath}&#10;\usepackage{graphics}&#10;\usepackage{color}&#10;\usepackage{mathtools}&#10;\usepackage{braket}&#10;\usepackage{physics}&#10;&#10;\begin{document}&#10;\begin{align*}&#10;&amp;k^{\mathrm{IC, nr}}_{f \leftarrow i} = \sum_{b = 1}^{3N-6} \frac{\abs{R_b(f \leftarrow i)}^2}{\hbar^2} \frac{\omega_b}{\hbar}&#10;\sum_{\tilde{v}_b} \sum_{{v}_b} {P}_{i {v}_b} \abs{&#10;\sqrt{v_b+1} \bra{ \chi_{f\tilde{v}_b} } \ket{ \chi_{i({v}_b+1)} } - \sqrt{v_b} \bra{ \chi_{f\tilde{v}_b} } \ket{ \chi_{i({v}_b-1)} } &#10;}^2&#10;\\&#10;&amp;\quad \quad \times  \prod_{b' \neq b} &#10;\sum_{\tilde{v}_{b'}} \sum_{{v}_{b'}} {P}_{i {v}_{b'}} \abs{ \bra{ \chi_{f\tilde{v}_{b'}} } \ket{ \chi_{i{v}_{b'}} } }^2&#10;\frac{\Gamma}{&#10;\left[ \omega_{fi} + \sum_{c = 1}^{3N-6} &#10;\left( &#10;(\tilde{v}_c + \frac{1}{2}) \tilde{\omega_c} &#10;- &#10;({v}_c + \frac{1}{2}) {\omega_c}&#10;\right)\right]^2 + \Gamma^2}&#10;\end{align*}&#10;\end{document}" title="IguanaTex Bitmap Display">
            <a:extLst>
              <a:ext uri="{FF2B5EF4-FFF2-40B4-BE49-F238E27FC236}">
                <a16:creationId xmlns:a16="http://schemas.microsoft.com/office/drawing/2014/main" id="{92F8BB81-FD71-4B9D-83A4-41B56DF1E6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98" y="2824353"/>
            <a:ext cx="11039852" cy="192049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793EFBF-4F1F-4629-8807-8A92C77252AA}"/>
              </a:ext>
            </a:extLst>
          </p:cNvPr>
          <p:cNvSpPr/>
          <p:nvPr/>
        </p:nvSpPr>
        <p:spPr>
          <a:xfrm>
            <a:off x="1828800" y="3794887"/>
            <a:ext cx="1524000" cy="86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\documentclass{article}&#10;&#10;\usepackage{amssymb,amsmath,amsthm,amsfonts,physics}&#10;&#10;&#10;\pagestyle{empty}&#10;&#10;\begin{document}&#10;&#10;\begin{align*}&#10;\sum_{x_1}\sum_{x_2}\cdots\sum_{x_n} f(x_1, x_2, \cdots, x_n)&#10;\end{align*}&#10;&#10;\end{document}" title="IguanaTex Bitmap Display">
            <a:extLst>
              <a:ext uri="{FF2B5EF4-FFF2-40B4-BE49-F238E27FC236}">
                <a16:creationId xmlns:a16="http://schemas.microsoft.com/office/drawing/2014/main" id="{B1D9BAE0-E727-490A-8C64-3DD3CCB39A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20" y="5429901"/>
            <a:ext cx="4531360" cy="747062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3E95EA31-C14D-4E97-B7B1-A818F2BD20D2}"/>
              </a:ext>
            </a:extLst>
          </p:cNvPr>
          <p:cNvSpPr/>
          <p:nvPr/>
        </p:nvSpPr>
        <p:spPr>
          <a:xfrm>
            <a:off x="4724400" y="2888297"/>
            <a:ext cx="904240" cy="86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BCBBAD0-8291-4F1F-A348-880080DCFBEC}"/>
              </a:ext>
            </a:extLst>
          </p:cNvPr>
          <p:cNvSpPr/>
          <p:nvPr/>
        </p:nvSpPr>
        <p:spPr>
          <a:xfrm>
            <a:off x="1582420" y="5537200"/>
            <a:ext cx="1503680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3F85DE-37C5-409E-9913-CF5C71DE5529}"/>
              </a:ext>
            </a:extLst>
          </p:cNvPr>
          <p:cNvSpPr txBox="1"/>
          <p:nvPr/>
        </p:nvSpPr>
        <p:spPr>
          <a:xfrm>
            <a:off x="1828800" y="0"/>
            <a:ext cx="1042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Non-linear</a:t>
            </a:r>
            <a:r>
              <a:rPr lang="zh-TW" altLang="en-US" sz="2400" dirty="0"/>
              <a:t> </a:t>
            </a:r>
            <a:r>
              <a:rPr lang="en-US" altLang="zh-TW" sz="2400" dirty="0"/>
              <a:t>molecule</a:t>
            </a:r>
            <a:r>
              <a:rPr lang="zh-TW" altLang="en-US" sz="2400" dirty="0"/>
              <a:t> </a:t>
            </a:r>
            <a:r>
              <a:rPr lang="en-US" altLang="zh-TW" sz="2400" dirty="0"/>
              <a:t>with</a:t>
            </a:r>
            <a:r>
              <a:rPr lang="zh-TW" altLang="en-US" sz="2400" dirty="0"/>
              <a:t> </a:t>
            </a:r>
            <a:r>
              <a:rPr lang="en-US" altLang="zh-TW" sz="2400" dirty="0"/>
              <a:t>N</a:t>
            </a:r>
            <a:r>
              <a:rPr lang="zh-TW" altLang="en-US" sz="2400" dirty="0"/>
              <a:t> </a:t>
            </a:r>
            <a:r>
              <a:rPr lang="en-US" altLang="zh-TW" sz="2400" dirty="0"/>
              <a:t>atoms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MS Reference Sans Serif" panose="020B0604030504040204" pitchFamily="34" charset="0"/>
              </a:rPr>
              <a:t>→</a:t>
            </a:r>
            <a:r>
              <a:rPr lang="zh-TW" altLang="en-US" sz="2400" dirty="0">
                <a:latin typeface="MS Reference Sans Serif" panose="020B0604030504040204" pitchFamily="34" charset="0"/>
              </a:rPr>
              <a:t> </a:t>
            </a:r>
            <a:r>
              <a:rPr lang="en-US" altLang="zh-TW" sz="2400" dirty="0"/>
              <a:t>3N-6</a:t>
            </a:r>
            <a:r>
              <a:rPr lang="zh-TW" altLang="en-US" sz="2400" dirty="0"/>
              <a:t> </a:t>
            </a:r>
            <a:r>
              <a:rPr lang="en-US" altLang="zh-TW" sz="2400" dirty="0"/>
              <a:t>vibrational</a:t>
            </a:r>
            <a:r>
              <a:rPr lang="zh-TW" altLang="en-US" sz="2400" dirty="0"/>
              <a:t> </a:t>
            </a:r>
            <a:r>
              <a:rPr lang="en-US" altLang="zh-TW" sz="2400" dirty="0"/>
              <a:t>modes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MS Reference Sans Serif" panose="020B0604030504040204" pitchFamily="34" charset="0"/>
              </a:rPr>
              <a:t>→ </a:t>
            </a:r>
            <a:r>
              <a:rPr lang="en-US" altLang="zh-TW" sz="2400" dirty="0"/>
              <a:t>7N-12</a:t>
            </a:r>
            <a:r>
              <a:rPr lang="zh-TW" altLang="en-US" sz="2400" dirty="0"/>
              <a:t> </a:t>
            </a:r>
            <a:r>
              <a:rPr lang="en-US" altLang="zh-TW" sz="2400" dirty="0"/>
              <a:t>summation</a:t>
            </a:r>
            <a:endParaRPr lang="zh-TW" altLang="en-US" sz="2400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D0EF388-5273-4F2F-9C42-31594130B2CA}"/>
              </a:ext>
            </a:extLst>
          </p:cNvPr>
          <p:cNvGrpSpPr/>
          <p:nvPr/>
        </p:nvGrpSpPr>
        <p:grpSpPr>
          <a:xfrm>
            <a:off x="7231328" y="462425"/>
            <a:ext cx="4854515" cy="2304852"/>
            <a:chOff x="5715557" y="314322"/>
            <a:chExt cx="6988701" cy="338372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FC29B72-A665-4BB3-9FE5-2F68716B17F0}"/>
                </a:ext>
              </a:extLst>
            </p:cNvPr>
            <p:cNvGrpSpPr/>
            <p:nvPr/>
          </p:nvGrpSpPr>
          <p:grpSpPr>
            <a:xfrm>
              <a:off x="6844838" y="2105079"/>
              <a:ext cx="1291472" cy="1287184"/>
              <a:chOff x="4958500" y="4063110"/>
              <a:chExt cx="1291472" cy="1287184"/>
            </a:xfrm>
          </p:grpSpPr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9A155B80-0262-4D53-B73F-8CCAB39212BA}"/>
                  </a:ext>
                </a:extLst>
              </p:cNvPr>
              <p:cNvSpPr/>
              <p:nvPr/>
            </p:nvSpPr>
            <p:spPr>
              <a:xfrm>
                <a:off x="4958500" y="4063110"/>
                <a:ext cx="1291472" cy="1287184"/>
              </a:xfrm>
              <a:custGeom>
                <a:avLst/>
                <a:gdLst>
                  <a:gd name="connsiteX0" fmla="*/ 0 w 1970202"/>
                  <a:gd name="connsiteY0" fmla="*/ 0 h 1687406"/>
                  <a:gd name="connsiteX1" fmla="*/ 999241 w 1970202"/>
                  <a:gd name="connsiteY1" fmla="*/ 1687398 h 1687406"/>
                  <a:gd name="connsiteX2" fmla="*/ 1970202 w 1970202"/>
                  <a:gd name="connsiteY2" fmla="*/ 18853 h 168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0202" h="1687406">
                    <a:moveTo>
                      <a:pt x="0" y="0"/>
                    </a:moveTo>
                    <a:cubicBezTo>
                      <a:pt x="335437" y="842128"/>
                      <a:pt x="670874" y="1684256"/>
                      <a:pt x="999241" y="1687398"/>
                    </a:cubicBezTo>
                    <a:cubicBezTo>
                      <a:pt x="1327608" y="1690540"/>
                      <a:pt x="1648905" y="854696"/>
                      <a:pt x="1970202" y="1885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D6A21779-39D3-414F-B2EB-0A4D712F9C4B}"/>
                  </a:ext>
                </a:extLst>
              </p:cNvPr>
              <p:cNvCxnSpPr/>
              <p:nvPr/>
            </p:nvCxnSpPr>
            <p:spPr>
              <a:xfrm>
                <a:off x="5349712" y="5084222"/>
                <a:ext cx="5090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34030FF6-5239-46B0-8C76-3CEDFC6F0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2597" y="4823872"/>
                <a:ext cx="7541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1A2719C-FBFE-4CE7-B208-0D45A0210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665" y="4582572"/>
                <a:ext cx="939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458FB9E2-4B97-4837-AFB9-64AFDEB73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7226" y="4328572"/>
                <a:ext cx="11059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98F862B-A3AC-4228-BE8A-44001F00DF36}"/>
                </a:ext>
              </a:extLst>
            </p:cNvPr>
            <p:cNvGrpSpPr/>
            <p:nvPr/>
          </p:nvGrpSpPr>
          <p:grpSpPr>
            <a:xfrm>
              <a:off x="7708437" y="1353938"/>
              <a:ext cx="1291472" cy="1287184"/>
              <a:chOff x="4958500" y="4063110"/>
              <a:chExt cx="1291472" cy="1287184"/>
            </a:xfrm>
          </p:grpSpPr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9F41A846-CB5D-42F6-ADBC-9F9FF98E434B}"/>
                  </a:ext>
                </a:extLst>
              </p:cNvPr>
              <p:cNvSpPr/>
              <p:nvPr/>
            </p:nvSpPr>
            <p:spPr>
              <a:xfrm>
                <a:off x="4958500" y="4063110"/>
                <a:ext cx="1291472" cy="1287184"/>
              </a:xfrm>
              <a:custGeom>
                <a:avLst/>
                <a:gdLst>
                  <a:gd name="connsiteX0" fmla="*/ 0 w 1970202"/>
                  <a:gd name="connsiteY0" fmla="*/ 0 h 1687406"/>
                  <a:gd name="connsiteX1" fmla="*/ 999241 w 1970202"/>
                  <a:gd name="connsiteY1" fmla="*/ 1687398 h 1687406"/>
                  <a:gd name="connsiteX2" fmla="*/ 1970202 w 1970202"/>
                  <a:gd name="connsiteY2" fmla="*/ 18853 h 168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0202" h="1687406">
                    <a:moveTo>
                      <a:pt x="0" y="0"/>
                    </a:moveTo>
                    <a:cubicBezTo>
                      <a:pt x="335437" y="842128"/>
                      <a:pt x="670874" y="1684256"/>
                      <a:pt x="999241" y="1687398"/>
                    </a:cubicBezTo>
                    <a:cubicBezTo>
                      <a:pt x="1327608" y="1690540"/>
                      <a:pt x="1648905" y="854696"/>
                      <a:pt x="1970202" y="1885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BCFC535E-BD0C-4057-A686-72EC2DDC8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9712" y="5084222"/>
                <a:ext cx="5116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60448DE7-EDF7-40E9-B007-55F834907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2597" y="4823872"/>
                <a:ext cx="7541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7A798E0E-2479-4220-BA45-D3CDE09E6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000" y="4582572"/>
                <a:ext cx="9461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7E73656A-3D37-4C38-8DAD-C2DDF5031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975" y="4328572"/>
                <a:ext cx="1124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722178B-A00D-49F7-A55F-7AFCE7A79F9B}"/>
                </a:ext>
              </a:extLst>
            </p:cNvPr>
            <p:cNvCxnSpPr>
              <a:cxnSpLocks/>
            </p:cNvCxnSpPr>
            <p:nvPr/>
          </p:nvCxnSpPr>
          <p:spPr>
            <a:xfrm>
              <a:off x="6335790" y="3437762"/>
              <a:ext cx="3601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36F9403-F00D-4128-90FF-456A290765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2866" y="787853"/>
              <a:ext cx="21995" cy="2649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8B876B64-060F-404A-9583-4F38DF4F17E7}"/>
                    </a:ext>
                  </a:extLst>
                </p:cNvPr>
                <p:cNvSpPr txBox="1"/>
                <p:nvPr/>
              </p:nvSpPr>
              <p:spPr>
                <a:xfrm>
                  <a:off x="9020598" y="1941103"/>
                  <a:ext cx="456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8B876B64-060F-404A-9583-4F38DF4F1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598" y="1941103"/>
                  <a:ext cx="4560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615" b="-487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2CE66CEC-2D84-4688-9A00-56C0C2E73D2B}"/>
                    </a:ext>
                  </a:extLst>
                </p:cNvPr>
                <p:cNvSpPr txBox="1"/>
                <p:nvPr/>
              </p:nvSpPr>
              <p:spPr>
                <a:xfrm>
                  <a:off x="6549311" y="2560166"/>
                  <a:ext cx="461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2CE66CEC-2D84-4688-9A00-56C0C2E73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311" y="2560166"/>
                  <a:ext cx="461408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1321" b="-487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AE40428-330B-4596-8AD4-6EB0EAE831AD}"/>
                </a:ext>
              </a:extLst>
            </p:cNvPr>
            <p:cNvSpPr txBox="1"/>
            <p:nvPr/>
          </p:nvSpPr>
          <p:spPr>
            <a:xfrm>
              <a:off x="5715557" y="314322"/>
              <a:ext cx="847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Energy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CA2B06-3DFF-401A-A482-2513340FB0B1}"/>
                </a:ext>
              </a:extLst>
            </p:cNvPr>
            <p:cNvSpPr txBox="1"/>
            <p:nvPr/>
          </p:nvSpPr>
          <p:spPr>
            <a:xfrm>
              <a:off x="9936829" y="3155831"/>
              <a:ext cx="2767429" cy="542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Internal</a:t>
              </a:r>
              <a:r>
                <a:rPr lang="zh-TW" altLang="en-US" dirty="0"/>
                <a:t> </a:t>
              </a:r>
              <a:r>
                <a:rPr lang="en-US" altLang="zh-TW" dirty="0"/>
                <a:t>coordinate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7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512F8-0FD7-4745-B69B-BDFDD5C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6D434-A9B2-4980-9227-328B2566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implement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Generate</a:t>
            </a:r>
            <a:r>
              <a:rPr lang="zh-TW" altLang="en-US" dirty="0"/>
              <a:t> </a:t>
            </a:r>
            <a:r>
              <a:rPr lang="en-US" altLang="zh-TW" dirty="0"/>
              <a:t>			</a:t>
            </a:r>
            <a:r>
              <a:rPr lang="zh-TW" altLang="en-US" dirty="0"/>
              <a:t>    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E.g.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314E47-772C-452B-B8FA-BCDF5A8E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 descr="\documentclass{article}&#10;&#10;\usepackage{amssymb,amsmath,amsthm,amsfonts,physics}&#10;&#10;&#10;\pagestyle{empty}&#10;&#10;\begin{document}&#10;&#10;\begin{align*}&#10;\sum_{x_1}\sum_{x_2}\cdots\sum_{x_n} f(x_1, x_2, \cdots, x_n)&#10;\end{align*}&#10;&#10;\end{document}" title="IguanaTex Bitmap Display">
            <a:extLst>
              <a:ext uri="{FF2B5EF4-FFF2-40B4-BE49-F238E27FC236}">
                <a16:creationId xmlns:a16="http://schemas.microsoft.com/office/drawing/2014/main" id="{E100F58B-DA95-45E8-B8E5-55914AC0A0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79" y="1969327"/>
            <a:ext cx="4531360" cy="747062"/>
          </a:xfrm>
          <a:prstGeom prst="rect">
            <a:avLst/>
          </a:prstGeom>
        </p:spPr>
      </p:pic>
      <p:pic>
        <p:nvPicPr>
          <p:cNvPr id="8" name="圖片 7" descr="\documentclass{article}&#10;&#10;\usepackage{amssymb,amsmath,amsthm,amsfonts,physics}&#10;&#10;&#10;\pagestyle{empty}&#10;&#10;\begin{document}&#10;&#10;\begin{align*}&#10;f(x_1, x_2, \cdots, x_n)&#10;\end{align*}&#10;&#10;\end{document}" title="IguanaTex Bitmap Display">
            <a:extLst>
              <a:ext uri="{FF2B5EF4-FFF2-40B4-BE49-F238E27FC236}">
                <a16:creationId xmlns:a16="http://schemas.microsoft.com/office/drawing/2014/main" id="{B39AC36C-887F-427B-8888-06CC6FA617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08" y="3424663"/>
            <a:ext cx="2445301" cy="340873"/>
          </a:xfrm>
          <a:prstGeom prst="rect">
            <a:avLst/>
          </a:prstGeom>
        </p:spPr>
      </p:pic>
      <p:pic>
        <p:nvPicPr>
          <p:cNvPr id="12" name="圖片 11" descr="\documentclass{article}&#10;&#10;\usepackage{amssymb,amsmath,amsthm,amsfonts,physics}&#10;&#10;&#10;\pagestyle{empty}&#10;&#10;\begin{document}&#10;&#10;\begin{align*}&#10;[x_1,x_2,\cdots,x_n]&#10;\end{align*}&#10;&#10;\end{document}" title="IguanaTex Bitmap Display">
            <a:extLst>
              <a:ext uri="{FF2B5EF4-FFF2-40B4-BE49-F238E27FC236}">
                <a16:creationId xmlns:a16="http://schemas.microsoft.com/office/drawing/2014/main" id="{75541F55-C0C0-4617-8969-DA510859EE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9" y="4815356"/>
            <a:ext cx="2237867" cy="356267"/>
          </a:xfrm>
          <a:prstGeom prst="rect">
            <a:avLst/>
          </a:prstGeom>
        </p:spPr>
      </p:pic>
      <p:pic>
        <p:nvPicPr>
          <p:cNvPr id="13" name="圖片 12" descr="\documentclass{article}&#10;&#10;\usepackage{amssymb,amsmath,amsthm,amsfonts,physics}&#10;&#10;&#10;\pagestyle{empty}&#10;&#10;\begin{document}&#10;&#10;\begin{align*}&#10;[x_1,x_2,\cdots,x_n]&#10;\end{align*}&#10;&#10;\end{document}" title="IguanaTex Bitmap Display">
            <a:extLst>
              <a:ext uri="{FF2B5EF4-FFF2-40B4-BE49-F238E27FC236}">
                <a16:creationId xmlns:a16="http://schemas.microsoft.com/office/drawing/2014/main" id="{E94E995B-A923-45EE-B163-6037C27702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39" y="3845083"/>
            <a:ext cx="2237867" cy="356267"/>
          </a:xfrm>
          <a:prstGeom prst="rect">
            <a:avLst/>
          </a:prstGeom>
        </p:spPr>
      </p:pic>
      <p:pic>
        <p:nvPicPr>
          <p:cNvPr id="17" name="圖片 16" descr="\documentclass{article}&#10;&#10;\usepackage{amssymb,amsmath,amsthm,amsfonts,physics}&#10;&#10;&#10;\pagestyle{empty}&#10;&#10;\begin{document}&#10;&#10;\begin{align*}&#10;x_i = 0\ \sim\ (\mbox{max}[i] - 1)&#10;\end{align*}&#10;&#10;\end{document}" title="IguanaTex Bitmap Display">
            <a:extLst>
              <a:ext uri="{FF2B5EF4-FFF2-40B4-BE49-F238E27FC236}">
                <a16:creationId xmlns:a16="http://schemas.microsoft.com/office/drawing/2014/main" id="{2548D841-9F12-4C97-A726-28BC2C5229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05" y="4833883"/>
            <a:ext cx="3314665" cy="337736"/>
          </a:xfrm>
          <a:prstGeom prst="rect">
            <a:avLst/>
          </a:prstGeom>
        </p:spPr>
      </p:pic>
      <p:pic>
        <p:nvPicPr>
          <p:cNvPr id="14" name="圖片 13" descr="\documentclass{article}&#10;&#10;\usepackage{amssymb,amsmath,amsthm,amsfonts,physics}&#10;&#10;&#10;\pagestyle{empty}&#10;&#10;\begin{document}&#10;&#10;\begin{align*}&#10;\mbox{max} = [5, 4, 3, 2, 6]&#10;\end{align*}&#10;&#10;\end{document}" title="IguanaTex Bitmap Display">
            <a:extLst>
              <a:ext uri="{FF2B5EF4-FFF2-40B4-BE49-F238E27FC236}">
                <a16:creationId xmlns:a16="http://schemas.microsoft.com/office/drawing/2014/main" id="{FCC0A849-FDEE-4624-886D-E4DBEB0E781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9" y="5362961"/>
            <a:ext cx="2833737" cy="361524"/>
          </a:xfrm>
          <a:prstGeom prst="rect">
            <a:avLst/>
          </a:prstGeom>
        </p:spPr>
      </p:pic>
      <p:pic>
        <p:nvPicPr>
          <p:cNvPr id="28" name="圖片 27" descr="\documentclass{article}&#10;&#10;\usepackage{amssymb,amsmath,amsthm,amsfonts,physics}&#10;&#10;&#10;\pagestyle{empty}&#10;&#10;\begin{document}&#10;&#10;\begin{align*}&#10;[x_1,\quad x_2,\quad x_3,\quad x_4,\quad x_5]&#10;\end{align*}&#10;&#10;\end{document}" title="IguanaTex Bitmap Display">
            <a:extLst>
              <a:ext uri="{FF2B5EF4-FFF2-40B4-BE49-F238E27FC236}">
                <a16:creationId xmlns:a16="http://schemas.microsoft.com/office/drawing/2014/main" id="{F5801968-6042-4002-8C3F-6ED9DCA71CE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9" y="5970366"/>
            <a:ext cx="3968001" cy="356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3217ACE-377C-468D-A779-1C00F01CA8BA}"/>
                  </a:ext>
                </a:extLst>
              </p:cNvPr>
              <p:cNvSpPr txBox="1"/>
              <p:nvPr/>
            </p:nvSpPr>
            <p:spPr>
              <a:xfrm>
                <a:off x="6156338" y="5322922"/>
                <a:ext cx="49085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×4×3×2×6=720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combinations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3217ACE-377C-468D-A779-1C00F01C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38" y="5322922"/>
                <a:ext cx="4908523" cy="369332"/>
              </a:xfrm>
              <a:prstGeom prst="rect">
                <a:avLst/>
              </a:prstGeom>
              <a:blipFill>
                <a:blip r:embed="rId15"/>
                <a:stretch>
                  <a:fillRect l="-2360" t="-24590" r="-211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B811EC89-7A80-431F-9FB8-225E258DC41E}"/>
              </a:ext>
            </a:extLst>
          </p:cNvPr>
          <p:cNvSpPr txBox="1"/>
          <p:nvPr/>
        </p:nvSpPr>
        <p:spPr>
          <a:xfrm>
            <a:off x="2621069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D288F7F-759B-4CE2-8694-5A440643BE10}"/>
              </a:ext>
            </a:extLst>
          </p:cNvPr>
          <p:cNvSpPr txBox="1"/>
          <p:nvPr/>
        </p:nvSpPr>
        <p:spPr>
          <a:xfrm>
            <a:off x="3469735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0~3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D2AC912-6043-40B6-BDB7-9F3F2FD0DF56}"/>
              </a:ext>
            </a:extLst>
          </p:cNvPr>
          <p:cNvSpPr txBox="1"/>
          <p:nvPr/>
        </p:nvSpPr>
        <p:spPr>
          <a:xfrm>
            <a:off x="4318401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0~2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7917AB8-FAAC-4954-806B-BC6544A60D0D}"/>
              </a:ext>
            </a:extLst>
          </p:cNvPr>
          <p:cNvSpPr txBox="1"/>
          <p:nvPr/>
        </p:nvSpPr>
        <p:spPr>
          <a:xfrm>
            <a:off x="5184539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C7BC1C3-D953-425A-B3E8-6998133D2591}"/>
              </a:ext>
            </a:extLst>
          </p:cNvPr>
          <p:cNvSpPr txBox="1"/>
          <p:nvPr/>
        </p:nvSpPr>
        <p:spPr>
          <a:xfrm>
            <a:off x="6048537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10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ED300-12DB-475F-9456-FEF53B5C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F9D7BA-06A9-41D5-BCEF-E0A8E5F0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56BE2B-190D-4FEB-A310-F856F2A03DB8}"/>
              </a:ext>
            </a:extLst>
          </p:cNvPr>
          <p:cNvSpPr/>
          <p:nvPr/>
        </p:nvSpPr>
        <p:spPr>
          <a:xfrm>
            <a:off x="838200" y="1289309"/>
            <a:ext cx="2843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algorithm_generate_array.py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C6790E-0B68-44A4-A46E-DA0C1444BD25}"/>
              </a:ext>
            </a:extLst>
          </p:cNvPr>
          <p:cNvSpPr txBox="1"/>
          <p:nvPr/>
        </p:nvSpPr>
        <p:spPr>
          <a:xfrm>
            <a:off x="4450080" y="-20976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recursion - Function with varying number of For Loops (python) - Stack Overflow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F0E35F9-D476-4013-81D0-081E4948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7457"/>
            <a:ext cx="7471841" cy="506967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5440C7B-B955-448E-99EC-E5761ADE0D19}"/>
              </a:ext>
            </a:extLst>
          </p:cNvPr>
          <p:cNvSpPr/>
          <p:nvPr/>
        </p:nvSpPr>
        <p:spPr>
          <a:xfrm>
            <a:off x="9433560" y="2297171"/>
            <a:ext cx="365760" cy="335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2EEF16-CB3D-4AB9-86FA-122DA5D449BB}"/>
              </a:ext>
            </a:extLst>
          </p:cNvPr>
          <p:cNvSpPr/>
          <p:nvPr/>
        </p:nvSpPr>
        <p:spPr>
          <a:xfrm>
            <a:off x="9799320" y="2297171"/>
            <a:ext cx="365760" cy="335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5B6676-74A1-4765-B223-7AAC64122A19}"/>
              </a:ext>
            </a:extLst>
          </p:cNvPr>
          <p:cNvSpPr/>
          <p:nvPr/>
        </p:nvSpPr>
        <p:spPr>
          <a:xfrm>
            <a:off x="10165080" y="2297171"/>
            <a:ext cx="36576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957B02F-77C2-4DAF-98D3-26E10AEE5FDE}"/>
              </a:ext>
            </a:extLst>
          </p:cNvPr>
          <p:cNvCxnSpPr>
            <a:cxnSpLocks/>
          </p:cNvCxnSpPr>
          <p:nvPr/>
        </p:nvCxnSpPr>
        <p:spPr>
          <a:xfrm>
            <a:off x="10342880" y="1738371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833C6C5-A45B-4F1F-B34F-97F8300CB025}"/>
              </a:ext>
            </a:extLst>
          </p:cNvPr>
          <p:cNvSpPr/>
          <p:nvPr/>
        </p:nvSpPr>
        <p:spPr>
          <a:xfrm>
            <a:off x="9433560" y="3890270"/>
            <a:ext cx="365760" cy="335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62350A-99A8-479C-8D78-1CA374CFEE1E}"/>
              </a:ext>
            </a:extLst>
          </p:cNvPr>
          <p:cNvSpPr/>
          <p:nvPr/>
        </p:nvSpPr>
        <p:spPr>
          <a:xfrm>
            <a:off x="9799320" y="3890270"/>
            <a:ext cx="365760" cy="335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90A608-E90F-4E01-8DD3-83A3297A2307}"/>
              </a:ext>
            </a:extLst>
          </p:cNvPr>
          <p:cNvSpPr/>
          <p:nvPr/>
        </p:nvSpPr>
        <p:spPr>
          <a:xfrm>
            <a:off x="10165080" y="3890270"/>
            <a:ext cx="36576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A75CC86-3E89-4BA1-BAC5-5D4D732B5C58}"/>
              </a:ext>
            </a:extLst>
          </p:cNvPr>
          <p:cNvCxnSpPr>
            <a:cxnSpLocks/>
          </p:cNvCxnSpPr>
          <p:nvPr/>
        </p:nvCxnSpPr>
        <p:spPr>
          <a:xfrm>
            <a:off x="9997440" y="333147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1897AD0-5BE9-403A-AC6C-A8E93C2EE50A}"/>
              </a:ext>
            </a:extLst>
          </p:cNvPr>
          <p:cNvSpPr/>
          <p:nvPr/>
        </p:nvSpPr>
        <p:spPr>
          <a:xfrm>
            <a:off x="9433560" y="5584190"/>
            <a:ext cx="365760" cy="335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5EACAB-C416-4F30-A9A9-F65519F35BE2}"/>
              </a:ext>
            </a:extLst>
          </p:cNvPr>
          <p:cNvSpPr/>
          <p:nvPr/>
        </p:nvSpPr>
        <p:spPr>
          <a:xfrm>
            <a:off x="9799320" y="5584190"/>
            <a:ext cx="365760" cy="335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C1E536-34B3-43A5-A476-6B9CDCAACDD7}"/>
              </a:ext>
            </a:extLst>
          </p:cNvPr>
          <p:cNvSpPr/>
          <p:nvPr/>
        </p:nvSpPr>
        <p:spPr>
          <a:xfrm>
            <a:off x="10165080" y="5584190"/>
            <a:ext cx="36576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1650926-B03B-42DE-A42F-E390DC1143FD}"/>
              </a:ext>
            </a:extLst>
          </p:cNvPr>
          <p:cNvCxnSpPr>
            <a:cxnSpLocks/>
          </p:cNvCxnSpPr>
          <p:nvPr/>
        </p:nvCxnSpPr>
        <p:spPr>
          <a:xfrm>
            <a:off x="9601200" y="50355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EB5766C-9241-42CE-AEAB-0D6CE7642C1B}"/>
              </a:ext>
            </a:extLst>
          </p:cNvPr>
          <p:cNvSpPr txBox="1"/>
          <p:nvPr/>
        </p:nvSpPr>
        <p:spPr>
          <a:xfrm>
            <a:off x="10090246" y="14134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89B3D-AB8A-4F74-935C-32352690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B53B4F-3A50-4588-8FC8-FF2FAF4A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F8EB3-EF66-47D5-B9A6-FC84C40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09E390-9D32-4010-B726-483B16CF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075"/>
            <a:ext cx="12192000" cy="427170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A8B49DF-6B69-4273-8A9E-217469BE6149}"/>
              </a:ext>
            </a:extLst>
          </p:cNvPr>
          <p:cNvSpPr/>
          <p:nvPr/>
        </p:nvSpPr>
        <p:spPr>
          <a:xfrm>
            <a:off x="2692400" y="2715578"/>
            <a:ext cx="1290320" cy="220662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319157-22CE-4348-8931-D579BB0E601B}"/>
              </a:ext>
            </a:extLst>
          </p:cNvPr>
          <p:cNvSpPr/>
          <p:nvPr/>
        </p:nvSpPr>
        <p:spPr>
          <a:xfrm>
            <a:off x="0" y="1456293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my_research</a:t>
            </a:r>
            <a:r>
              <a:rPr lang="zh-TW" altLang="en-US" dirty="0"/>
              <a:t>.py</a:t>
            </a:r>
            <a:r>
              <a:rPr lang="en-US" altLang="zh-TW" dirty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1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87311-4783-472A-8B3F-C83460B6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Python…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664A-D870-48B0-AD40-E5C19C3A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128DBC-A6C0-424E-8F5A-21CC3123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8C7771-3A1E-453E-A13A-F37084DE4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338"/>
            <a:ext cx="12192000" cy="45856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F355C54-50DB-4830-9429-290ADC51F589}"/>
              </a:ext>
            </a:extLst>
          </p:cNvPr>
          <p:cNvSpPr/>
          <p:nvPr/>
        </p:nvSpPr>
        <p:spPr>
          <a:xfrm>
            <a:off x="1615440" y="3837861"/>
            <a:ext cx="1605280" cy="29726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9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332CF-76FD-4402-9CCA-158A1A8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1E77F-4F94-46CA-AA62-0E5AE0EE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Implementation</a:t>
            </a:r>
          </a:p>
          <a:p>
            <a:r>
              <a:rPr lang="en-US" altLang="zh-TW" dirty="0"/>
              <a:t>My</a:t>
            </a:r>
            <a:r>
              <a:rPr lang="zh-TW" altLang="en-US" dirty="0"/>
              <a:t> </a:t>
            </a:r>
            <a:r>
              <a:rPr lang="en-US" altLang="zh-TW" dirty="0"/>
              <a:t>research</a:t>
            </a:r>
          </a:p>
          <a:p>
            <a:r>
              <a:rPr lang="en-US" altLang="zh-TW" dirty="0"/>
              <a:t>Summary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2EBBC5-94AF-4AF7-B226-5341516A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9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C9E51-1288-477C-8185-F2640B31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3FACC-9CBB-43B0-A0F2-65799E03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documentation: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https://cython.readthedocs.io/en/latest/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https://www.51cto.com/article/711919.html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https://buzzorange.com/techorange/2018/08/14/python-is-slow/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https://jarvus.dragonbeef.net/note/noteCython.php</a:t>
            </a:r>
            <a:endParaRPr lang="en-US" altLang="zh-TW" dirty="0"/>
          </a:p>
          <a:p>
            <a:r>
              <a:rPr lang="en-US" altLang="zh-TW" dirty="0" err="1"/>
              <a:t>Cython</a:t>
            </a:r>
            <a:r>
              <a:rPr lang="en-US" altLang="zh-TW" dirty="0"/>
              <a:t> - A guide for Python programmers</a:t>
            </a:r>
            <a:r>
              <a:rPr lang="zh-TW" altLang="en-US" dirty="0"/>
              <a:t> </a:t>
            </a:r>
            <a:r>
              <a:rPr lang="en-US" altLang="zh-TW" dirty="0"/>
              <a:t>(2015)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Kurt W. Smith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6F69C-5104-4CE6-A336-F67A8134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714502-264B-4045-B6A0-B11040E2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9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A195C-0D78-4A10-B4E3-9689AC11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Is Python So Slow?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B64885-EBA0-4AEF-A4A8-9FAFB6FF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high-level</a:t>
            </a:r>
            <a:r>
              <a:rPr lang="zh-TW" altLang="en-US" dirty="0"/>
              <a:t> </a:t>
            </a:r>
            <a:r>
              <a:rPr lang="en-US" altLang="zh-TW" dirty="0"/>
              <a:t>language</a:t>
            </a:r>
          </a:p>
          <a:p>
            <a:r>
              <a:rPr lang="en-US" altLang="zh-TW" dirty="0"/>
              <a:t>Compare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other</a:t>
            </a:r>
            <a:r>
              <a:rPr lang="zh-TW" altLang="en-US" dirty="0"/>
              <a:t> </a:t>
            </a:r>
            <a:r>
              <a:rPr lang="en-US" altLang="zh-TW" dirty="0"/>
              <a:t>languages,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very</a:t>
            </a:r>
            <a:r>
              <a:rPr lang="zh-TW" altLang="en-US" dirty="0"/>
              <a:t> </a:t>
            </a:r>
            <a:r>
              <a:rPr lang="en-US" altLang="zh-TW" dirty="0"/>
              <a:t>slow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Interpreted language</a:t>
            </a:r>
          </a:p>
          <a:p>
            <a:r>
              <a:rPr lang="en-US" altLang="zh-TW" dirty="0"/>
              <a:t>Just-in-time compilation</a:t>
            </a:r>
          </a:p>
          <a:p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interpreter</a:t>
            </a:r>
            <a:r>
              <a:rPr lang="zh-TW" altLang="en-US" dirty="0"/>
              <a:t> </a:t>
            </a:r>
            <a:r>
              <a:rPr lang="en-US" altLang="zh-TW" dirty="0"/>
              <a:t>lock</a:t>
            </a:r>
            <a:r>
              <a:rPr lang="zh-TW" altLang="en-US" dirty="0"/>
              <a:t> </a:t>
            </a:r>
            <a:r>
              <a:rPr lang="en-US" altLang="zh-TW" dirty="0"/>
              <a:t>(GIL)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67653-CC86-46E0-8FD7-F63C2DAC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8" name="Picture 4" descr="Python是什麼? TOP7 新手必讀知識！ | 快樂學程式">
            <a:extLst>
              <a:ext uri="{FF2B5EF4-FFF2-40B4-BE49-F238E27FC236}">
                <a16:creationId xmlns:a16="http://schemas.microsoft.com/office/drawing/2014/main" id="{B396C861-B391-4953-AD51-715CF9ACC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9"/>
          <a:stretch/>
        </p:blipFill>
        <p:spPr bwMode="auto">
          <a:xfrm>
            <a:off x="7673360" y="1"/>
            <a:ext cx="4518640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54C9C-DF80-43DC-9C63-0A6C3449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2D5F7-06E8-41A5-A76F-D292E612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Cython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C-extension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</a:p>
          <a:p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accelerate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r>
              <a:rPr lang="en-US" altLang="zh-TW" dirty="0"/>
              <a:t>Compare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C/C++,</a:t>
            </a:r>
            <a:r>
              <a:rPr lang="zh-TW" altLang="en-US" dirty="0"/>
              <a:t> </a:t>
            </a:r>
            <a:r>
              <a:rPr lang="en-US" altLang="zh-TW" dirty="0"/>
              <a:t>writing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much</a:t>
            </a:r>
            <a:r>
              <a:rPr lang="zh-TW" altLang="en-US" dirty="0"/>
              <a:t> </a:t>
            </a:r>
            <a:r>
              <a:rPr lang="en-US" altLang="zh-TW" dirty="0"/>
              <a:t>easier</a:t>
            </a:r>
          </a:p>
          <a:p>
            <a:r>
              <a:rPr lang="en-US" altLang="zh-TW" dirty="0"/>
              <a:t>My</a:t>
            </a:r>
            <a:r>
              <a:rPr lang="zh-TW" altLang="en-US" dirty="0"/>
              <a:t> </a:t>
            </a:r>
            <a:r>
              <a:rPr lang="en-US" altLang="zh-TW" dirty="0"/>
              <a:t>comments:</a:t>
            </a:r>
            <a:r>
              <a:rPr lang="zh-TW" altLang="en-US" dirty="0"/>
              <a:t> </a:t>
            </a:r>
            <a:r>
              <a:rPr lang="en-US" altLang="zh-TW" dirty="0" err="1"/>
              <a:t>numpy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scipy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still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63F2B6-8847-4F64-8A47-1933896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2" descr="Cython - Wikipedia">
            <a:extLst>
              <a:ext uri="{FF2B5EF4-FFF2-40B4-BE49-F238E27FC236}">
                <a16:creationId xmlns:a16="http://schemas.microsoft.com/office/drawing/2014/main" id="{70B34FD6-5685-4BCB-92A6-710A0CC0D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482632"/>
            <a:ext cx="2910840" cy="129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umPy - 维基百科，自由的百科全书">
            <a:extLst>
              <a:ext uri="{FF2B5EF4-FFF2-40B4-BE49-F238E27FC236}">
                <a16:creationId xmlns:a16="http://schemas.microsoft.com/office/drawing/2014/main" id="{C4DAB707-AA5F-43BA-AA3F-E9C77EB9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43" y="4401185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iPy">
            <a:extLst>
              <a:ext uri="{FF2B5EF4-FFF2-40B4-BE49-F238E27FC236}">
                <a16:creationId xmlns:a16="http://schemas.microsoft.com/office/drawing/2014/main" id="{6F16F88E-02B5-445F-B4B4-8B3F87EA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60" y="4340361"/>
            <a:ext cx="3749040" cy="148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7FEF3-AB96-4761-930B-34361DCB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Fibonacci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273E6-D348-42FE-8640-7021F19F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E4419D-3172-4B16-A82D-4CED28CD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5C0C720-49DC-45DA-8BB6-EA04DC52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05" y="2694146"/>
            <a:ext cx="6419782" cy="337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4DA89-4641-418D-8445-379523E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Fibonacci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362AA-14BD-41DC-84C4-E491CF0D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Difference</a:t>
            </a:r>
          </a:p>
          <a:p>
            <a:pPr lvl="1"/>
            <a:r>
              <a:rPr lang="en-US" altLang="zh-TW" dirty="0"/>
              <a:t>Variables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cdef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cpdef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Defining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important!</a:t>
            </a:r>
          </a:p>
          <a:p>
            <a:pPr lvl="1"/>
            <a:endParaRPr lang="zh-TW" alt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D3409CF-F335-42D2-8726-B9E6966E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2C465EB-95DF-42B1-93BF-8F49C18E76C4}"/>
              </a:ext>
            </a:extLst>
          </p:cNvPr>
          <p:cNvSpPr txBox="1"/>
          <p:nvPr/>
        </p:nvSpPr>
        <p:spPr>
          <a:xfrm>
            <a:off x="7044184" y="3254841"/>
            <a:ext cx="481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Language</a:t>
            </a:r>
            <a:r>
              <a:rPr lang="zh-TW" altLang="en-US" sz="2400" dirty="0"/>
              <a:t> </a:t>
            </a:r>
            <a:r>
              <a:rPr lang="en-US" altLang="zh-TW" sz="2400" dirty="0"/>
              <a:t>level:</a:t>
            </a:r>
            <a:r>
              <a:rPr lang="zh-TW" altLang="en-US" sz="2400" dirty="0"/>
              <a:t> </a:t>
            </a:r>
            <a:r>
              <a:rPr lang="en-US" altLang="zh-TW" sz="2400" dirty="0"/>
              <a:t>python</a:t>
            </a:r>
            <a:r>
              <a:rPr lang="zh-TW" altLang="en-US" sz="2400" dirty="0"/>
              <a:t> </a:t>
            </a:r>
            <a:r>
              <a:rPr lang="en-US" altLang="zh-TW" sz="2400" dirty="0"/>
              <a:t>3</a:t>
            </a:r>
            <a:r>
              <a:rPr lang="zh-TW" altLang="en-US" sz="2400" dirty="0"/>
              <a:t> </a:t>
            </a:r>
            <a:r>
              <a:rPr lang="en-US" altLang="zh-TW" sz="2400" dirty="0"/>
              <a:t>or</a:t>
            </a:r>
            <a:r>
              <a:rPr lang="zh-TW" altLang="en-US" sz="2400" dirty="0"/>
              <a:t> </a:t>
            </a:r>
            <a:r>
              <a:rPr lang="en-US" altLang="zh-TW" sz="2400" dirty="0"/>
              <a:t>python</a:t>
            </a:r>
            <a:r>
              <a:rPr lang="zh-TW" altLang="en-US" sz="2400" dirty="0"/>
              <a:t> </a:t>
            </a: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5AB094-05C2-4E9C-83BF-30260E6746B6}"/>
              </a:ext>
            </a:extLst>
          </p:cNvPr>
          <p:cNvSpPr txBox="1"/>
          <p:nvPr/>
        </p:nvSpPr>
        <p:spPr>
          <a:xfrm>
            <a:off x="10723880" y="-36811"/>
            <a:ext cx="19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err="1">
                <a:solidFill>
                  <a:srgbClr val="FF0000"/>
                </a:solidFill>
              </a:rPr>
              <a:t>cfib.pyx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2000" dirty="0"/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fib.py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7EF967-4159-434E-B325-4367B179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06" y="3114071"/>
            <a:ext cx="5342174" cy="360740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BEBE523E-71DE-473B-9AD1-A11B9C2FBE07}"/>
              </a:ext>
            </a:extLst>
          </p:cNvPr>
          <p:cNvSpPr/>
          <p:nvPr/>
        </p:nvSpPr>
        <p:spPr>
          <a:xfrm>
            <a:off x="1495506" y="3114071"/>
            <a:ext cx="4346494" cy="411449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ABD8E-4BA9-4297-B071-1EB1D934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3266D9-017E-42DF-A0C7-F216EC1B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B14E24-04C0-4C33-923F-73A6C9CD6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0" y="1321430"/>
            <a:ext cx="7200060" cy="54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7DD8E-FAEF-4836-ACC1-96D8E9F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72D633-E5B5-41FB-B01F-B08A73A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9F9DA18-CF38-4DDC-916F-0ED306DA6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291323"/>
              </p:ext>
            </p:extLst>
          </p:nvPr>
        </p:nvGraphicFramePr>
        <p:xfrm>
          <a:off x="838200" y="1961515"/>
          <a:ext cx="10515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601802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424493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96303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Python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running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time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(s)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Cython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running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time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(s)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14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1e2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7.41e-06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2.31e-06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1e3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5.77e-05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3.21e-06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4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1e4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5.59e-04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3.07e-05</a:t>
                      </a:r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150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1e5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5.35e-03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1.67e-04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61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1e6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5.05e-02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1.57e-03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6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76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3.6446"/>
  <p:tag name="ORIGINALWIDTH" val="4849.644"/>
  <p:tag name="LATEXADDIN" val="\documentclass{article}&#10;&#10;\pagestyle{empty}&#10;&#10;\usepackage{amsmath}&#10;\usepackage{graphics}&#10;\usepackage{color}&#10;\usepackage{mathtools}&#10;\usepackage{braket}&#10;\usepackage{physics}&#10;&#10;\begin{document}&#10;\begin{align*}&#10;&amp;k^{\mathrm{IC, nr}}_{f \leftarrow i} = \sum_{b = 1}^{3N-6} \frac{\abs{R_b(f \leftarrow i)}^2}{\hbar^2} \frac{\omega_b}{\hbar}&#10;\sum_{\tilde{v}_b} \sum_{{v}_b} {P}_{i {v}_b} \abs{&#10;\sqrt{v_b+1} \bra{ \chi_{f\tilde{v}_b} } \ket{ \chi_{i({v}_b+1)} } - \sqrt{v_b} \bra{ \chi_{f\tilde{v}_b} } \ket{ \chi_{i({v}_b-1)} } &#10;}^2&#10;\\&#10;&amp;\quad \quad \times  \prod_{b' \neq b} &#10;\sum_{\tilde{v}_{b'}} \sum_{{v}_{b'}} {P}_{i {v}_{b'}} \abs{ \bra{ \chi_{f\tilde{v}_{b'}} } \ket{ \chi_{i{v}_{b'}} } }^2&#10;\frac{\Gamma}{&#10;\left[ \omega_{fi} + \sum_{c = 1}^{3N-6} &#10;\left( &#10;(\tilde{v}_c + \frac{1}{2}) \tilde{\omega_c} &#10;- &#10;({v}_c + \frac{1}{2}) {\omega_c}&#10;\right)\right]^2 + \Gamma^2}&#10;\end{align*}&#10;\end{document}"/>
  <p:tag name="IGUANATEXSIZE" val="28"/>
  <p:tag name="IGUANATEXCURSOR" val="5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664.792"/>
  <p:tag name="LATEXADDIN" val="\documentclass{article}&#10;&#10;\usepackage{amssymb,amsmath,amsthm,amsfonts,physics}&#10;&#10;&#10;\pagestyle{empty}&#10;&#10;\begin{document}&#10;&#10;\begin{align*}&#10;\sum_{x_1}\sum_{x_2}\cdots\sum_{x_n} f(x_1, x_2, \cdots, x_n)&#10;\end{align*}&#10;&#10;\end{document}"/>
  <p:tag name="IGUANATEXSIZE" val="28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664.792"/>
  <p:tag name="LATEXADDIN" val="\documentclass{article}&#10;&#10;\usepackage{amssymb,amsmath,amsthm,amsfonts,physics}&#10;&#10;&#10;\pagestyle{empty}&#10;&#10;\begin{document}&#10;&#10;\begin{align*}&#10;\sum_{x_1}\sum_{x_2}\cdots\sum_{x_n} f(x_1, x_2, \cdots, x_n)&#10;\end{align*}&#10;&#10;\end{document}"/>
  <p:tag name="IGUANATEXSIZE" val="28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98.3877"/>
  <p:tag name="LATEXADDIN" val="\documentclass{article}&#10;&#10;\usepackage{amssymb,amsmath,amsthm,amsfonts,physics}&#10;&#10;&#10;\pagestyle{empty}&#10;&#10;\begin{document}&#10;&#10;\begin{align*}&#10;f(x_1, x_2, \cdots, x_n)&#10;\end{align*}&#10;&#10;\end{document}"/>
  <p:tag name="IGUANATEXSIZE" val="2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86.6517"/>
  <p:tag name="LATEXADDIN" val="\documentclass{article}&#10;&#10;\usepackage{amssymb,amsmath,amsthm,amsfonts,physics}&#10;&#10;&#10;\pagestyle{empty}&#10;&#10;\begin{document}&#10;&#10;\begin{align*}&#10;[x_1,x_2,\cdots,x_n]&#10;\end{align*}&#10;&#10;\end{document}"/>
  <p:tag name="IGUANATEXSIZE" val="28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86.6517"/>
  <p:tag name="LATEXADDIN" val="\documentclass{article}&#10;&#10;\usepackage{amssymb,amsmath,amsthm,amsfonts,physics}&#10;&#10;&#10;\pagestyle{empty}&#10;&#10;\begin{document}&#10;&#10;\begin{align*}&#10;[x_1,x_2,\cdots,x_n]&#10;\end{align*}&#10;&#10;\end{document}"/>
  <p:tag name="IGUANATEXSIZE" val="28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9.096"/>
  <p:tag name="LATEXADDIN" val="\documentclass{article}&#10;&#10;\usepackage{amssymb,amsmath,amsthm,amsfonts,physics}&#10;&#10;&#10;\pagestyle{empty}&#10;&#10;\begin{document}&#10;&#10;\begin{align*}&#10;x_i = 0\ \sim\ (\mbox{max}[i] - 1)&#10;\end{align*}&#10;&#10;\end{document}"/>
  <p:tag name="IGUANATEXSIZE" val="28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1.6273"/>
  <p:tag name="LATEXADDIN" val="\documentclass{article}&#10;&#10;\usepackage{amssymb,amsmath,amsthm,amsfonts,physics}&#10;&#10;&#10;\pagestyle{empty}&#10;&#10;\begin{document}&#10;&#10;\begin{align*}&#10;\mbox{max} = [5, 4, 3, 2, 6]&#10;\end{align*}&#10;&#10;\end{document}"/>
  <p:tag name="IGUANATEXSIZE" val="28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94.826"/>
  <p:tag name="LATEXADDIN" val="\documentclass{article}&#10;&#10;\usepackage{amssymb,amsmath,amsthm,amsfonts,physics}&#10;&#10;&#10;\pagestyle{empty}&#10;&#10;\begin{document}&#10;&#10;\begin{align*}&#10;[x_1,\quad x_2,\quad x_3,\quad x_4,\quad x_5]&#10;\end{align*}&#10;&#10;\end{document}"/>
  <p:tag name="IGUANATEXSIZE" val="28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d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454</Words>
  <Application>Microsoft Office PowerPoint</Application>
  <PresentationFormat>寬螢幕</PresentationFormat>
  <Paragraphs>133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Cambria Math</vt:lpstr>
      <vt:lpstr>Consolas</vt:lpstr>
      <vt:lpstr>MS Reference Sans Serif</vt:lpstr>
      <vt:lpstr>Times New Roman</vt:lpstr>
      <vt:lpstr>Office 佈景主題</vt:lpstr>
      <vt:lpstr>Introduction to Cython</vt:lpstr>
      <vt:lpstr>Outline</vt:lpstr>
      <vt:lpstr>Introduction</vt:lpstr>
      <vt:lpstr>Why Is Python So Slow?</vt:lpstr>
      <vt:lpstr>Why We Need Cython?</vt:lpstr>
      <vt:lpstr>Fibonacci Sequence in Python</vt:lpstr>
      <vt:lpstr>Fibonacci Sequence in Cython</vt:lpstr>
      <vt:lpstr>Comparison of Python and Cython</vt:lpstr>
      <vt:lpstr>Comparison of Python and Cython</vt:lpstr>
      <vt:lpstr>Implementation</vt:lpstr>
      <vt:lpstr>How to Run Cython?</vt:lpstr>
      <vt:lpstr>Setup.py</vt:lpstr>
      <vt:lpstr>Fib.py</vt:lpstr>
      <vt:lpstr>My Research</vt:lpstr>
      <vt:lpstr>Internal conversion rate</vt:lpstr>
      <vt:lpstr>Code Implementation</vt:lpstr>
      <vt:lpstr>Algorithm</vt:lpstr>
      <vt:lpstr>Cython Code</vt:lpstr>
      <vt:lpstr>In Python…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Cython</dc:title>
  <dc:creator>智恩 沈</dc:creator>
  <cp:lastModifiedBy>智恩 沈</cp:lastModifiedBy>
  <cp:revision>176</cp:revision>
  <dcterms:created xsi:type="dcterms:W3CDTF">2022-11-13T01:28:59Z</dcterms:created>
  <dcterms:modified xsi:type="dcterms:W3CDTF">2022-11-17T18:45:18Z</dcterms:modified>
</cp:coreProperties>
</file>