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8" r:id="rId3"/>
    <p:sldId id="266" r:id="rId4"/>
    <p:sldId id="257" r:id="rId5"/>
    <p:sldId id="259" r:id="rId6"/>
    <p:sldId id="261" r:id="rId7"/>
    <p:sldId id="270" r:id="rId8"/>
    <p:sldId id="276" r:id="rId9"/>
    <p:sldId id="267" r:id="rId10"/>
    <p:sldId id="262" r:id="rId11"/>
    <p:sldId id="273" r:id="rId12"/>
    <p:sldId id="277" r:id="rId13"/>
    <p:sldId id="263" r:id="rId14"/>
    <p:sldId id="268" r:id="rId15"/>
    <p:sldId id="264" r:id="rId16"/>
    <p:sldId id="271" r:id="rId17"/>
    <p:sldId id="279" r:id="rId18"/>
    <p:sldId id="274" r:id="rId19"/>
    <p:sldId id="278" r:id="rId20"/>
    <p:sldId id="272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13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0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88791B24-4EC2-4003-AFBF-EE557CE7562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F5E411F-E0B1-4B03-9BC4-A11B557814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81A9F-A0FD-4ECB-AF55-F6D4444DBC48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9A8DCFE-5802-47FE-80A9-1C19D03ABA3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122880C-146A-4C54-9BA3-2A50AF5A900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83A4B-1AAF-49BC-A536-578623447F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2440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AC2F2-7955-4F3F-86D6-B2111018B69A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F3DA0-4BF0-4362-BFA4-6651125BD7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5509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1E26A0-EC59-44B2-A687-63A801EDA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47E7E12-9648-4067-BADD-93677CD83F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6967EB-3105-4804-BDE1-BFBFCD8E4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DA54-4AFA-441F-BC67-2F223F75FF69}" type="datetime1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82F2AD-A800-4A80-BBB4-FD3EA06F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0FCBD3-5AB0-4FA4-AF97-BDFFC34DE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240-4ECF-41F4-B10D-8095B57EA9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5258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87A3EF-2E3E-454B-B6B0-15C94690F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495A7FA-414D-438E-B3CA-4BB83791B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2F1C2F-2B04-4D30-9FCB-FB12D8D9F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DEE0-9FA3-4E21-9A03-151BB48292D4}" type="datetime1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13BA6A-BEB1-494D-A3F9-EC0E6124E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ED87B3-178E-42D8-8C87-C4CAF17B6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240-4ECF-41F4-B10D-8095B57EA9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3454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265B38D-DB87-4157-9038-C15604FB0A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868C6AF-1396-49F2-A2BC-CB19911DF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E133DA-2E40-4EA2-81BA-AEEBFAB7B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FA58A-B62F-468A-8BC6-808F812CBF63}" type="datetime1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3AC968-970F-43DD-8069-FB757503B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9EA5E6-0370-4302-B4C1-26186D919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240-4ECF-41F4-B10D-8095B57EA9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444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642677-AF72-479E-88C7-CF2A31C36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5DD534-26B3-4A02-9FAC-575254176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EE4DC2-E67D-4CEC-98DB-02513E401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1937-F98B-4E6B-83D6-8EFE59C68E94}" type="datetime1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1E1A08-DD13-4FA0-AF4D-84EF5B1B4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40CED2-BEA7-41FB-9BBE-636514555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240-4ECF-41F4-B10D-8095B57EA9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5945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C438A9-529C-40F4-8685-FE766596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8F71BD4-7C2F-4BD3-BD5B-3051820D5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987877-3B35-4E88-A212-7A9F59E8E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C83C-7133-472A-858E-BD3F110ECE98}" type="datetime1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76C52F-F8F8-40CA-8240-24A960D3D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C79CB0-2A69-45F6-A509-2DE2A5E9A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240-4ECF-41F4-B10D-8095B57EA9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5806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FDBE59-24F6-4D26-8033-90B44E2AB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07D782-2004-446C-9536-47A7AC3C92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D1DAE63-3D37-4A30-AE4B-DC97F3516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979DB5B-AADD-4756-BBA1-7794B4A6F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D74D5-022A-453E-9A97-9A7E172DB76E}" type="datetime1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28F01A-32D1-4468-8530-1FEEF9DC2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75BD73-BF8F-4753-BD65-DEA857E34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240-4ECF-41F4-B10D-8095B57EA9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6424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0504CB-21D5-4A91-AAAE-105CE8D45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5E7BB5-3343-4F24-AEBC-BE0608889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4BA2718-09BD-433B-A7C7-3F8C01BB9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43552C0-0F7B-4565-B09E-DE12A5BE60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30081DD-3D61-4942-A8F6-FE0DC9FB8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F3D8FD1-0D9E-488B-B5DF-161E8E1EC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C34E-5E3B-40A3-8D43-74FE24187366}" type="datetime1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DDF180D-BEE8-482C-A230-F3689EB33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F763830-B22F-4767-9B86-601154A00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240-4ECF-41F4-B10D-8095B57EA9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720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A4A3AC-028F-41BB-9E81-6541BECA7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1A180AA-C167-4342-98D7-1F51B3BF3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3712-3F0B-4AB0-BC0F-6B013AB946EA}" type="datetime1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2B5AD69-DADB-4B51-80B3-107C91C82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05E4507-4F3B-4056-8599-635A5D74E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240-4ECF-41F4-B10D-8095B57EA9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0006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8265419-19BC-4366-901D-15F6CB095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B2392-594D-4A7D-B3B6-E95759C79D8C}" type="datetime1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6038F19-7E4B-4130-84C4-672FCABA9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1828687-5282-4706-A8EF-9FE12F7A1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240-4ECF-41F4-B10D-8095B57EA9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520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0A0CBB-F5D5-4C20-B191-C8A773C6E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6AFD41-75FD-49FD-BBD2-0E7972631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21EE424-D1D6-42A8-AD2A-FC1025C03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5F6B1BB-F898-462E-8F68-91A574663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27E1E-167E-41F2-A0B2-41AA6262D3E9}" type="datetime1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108A091-4E60-4009-AE0F-AD1D82A25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2818B15-FE84-4BFF-9B6C-95DDA5D78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240-4ECF-41F4-B10D-8095B57EA9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411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A66E3B-FFC4-4F45-89DB-6A7301AD4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69B4E53-F4D0-4DD2-98EA-E2F7009667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AEF62B8-3B1A-4C64-9DBD-E0D9C990A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1F1FC5C-E692-4DA4-97B0-2209E7AC2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FFB6D-0155-4455-8EDE-95BD3D24172B}" type="datetime1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E00C51B-897D-4152-ADF2-F3E14F29F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447C098-3895-4295-918D-903B1AEA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240-4ECF-41F4-B10D-8095B57EA9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377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7EAA9E9-2986-4910-A77E-0E4B84C4C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9C4C706-3D39-47B6-93A5-29C7FFFA5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9711FC-DC8F-412E-BB63-FF68B5784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D8122-2F0F-49AB-9BFE-26ED0387455C}" type="datetime1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060FC2-F5AF-4ABC-B6E7-DE762B6D74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9B81ED-EF7D-44F5-A3E6-5AA99923C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B8240-4ECF-41F4-B10D-8095B57EA9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597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-EnShen/cp_mid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0.png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image" Target="../media/image9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image" Target="../media/image8.png"/><Relationship Id="rId5" Type="http://schemas.openxmlformats.org/officeDocument/2006/relationships/tags" Target="../tags/tag7.xml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tags" Target="../tags/tag6.xml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51cto.com/article/711919.html" TargetMode="External"/><Relationship Id="rId2" Type="http://schemas.openxmlformats.org/officeDocument/2006/relationships/hyperlink" Target="https://cython.readthedocs.io/en/lates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arvus.dragonbeef.net/note/noteCython.php" TargetMode="External"/><Relationship Id="rId4" Type="http://schemas.openxmlformats.org/officeDocument/2006/relationships/hyperlink" Target="https://buzzorange.com/techorange/2018/08/14/python-is-slow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1F4C0F-3D3E-4083-A659-62A6FD3F6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 err="1"/>
              <a:t>Cython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C848A8D-AEFF-49E5-9EC8-F3275AB134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Date:</a:t>
            </a:r>
            <a:r>
              <a:rPr lang="zh-TW" altLang="en-US" dirty="0"/>
              <a:t> </a:t>
            </a:r>
            <a:r>
              <a:rPr lang="en-US" altLang="zh-TW"/>
              <a:t>2022/11/18</a:t>
            </a:r>
          </a:p>
          <a:p>
            <a:r>
              <a:rPr lang="en-US" altLang="zh-TW" dirty="0"/>
              <a:t>Speaker:</a:t>
            </a:r>
            <a:r>
              <a:rPr lang="zh-TW" altLang="en-US" dirty="0"/>
              <a:t> 化學四 沈智恩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567C0A5-5916-4774-AAE8-91982AAA3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240-4ECF-41F4-B10D-8095B57EA97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935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BE17E5-7AAD-4AEF-94F7-24C1097BF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Run</a:t>
            </a:r>
            <a:r>
              <a:rPr lang="zh-TW" altLang="en-US" dirty="0"/>
              <a:t> </a:t>
            </a:r>
            <a:r>
              <a:rPr lang="en-US" altLang="zh-TW" dirty="0" err="1"/>
              <a:t>Cython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C660E3-5CE4-454A-B3E8-9DB091D1C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/>
              <a:t>Installation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Write</a:t>
            </a:r>
            <a:r>
              <a:rPr lang="zh-TW" altLang="en-US" dirty="0"/>
              <a:t> </a:t>
            </a:r>
            <a:r>
              <a:rPr lang="en-US" altLang="zh-TW" dirty="0" err="1"/>
              <a:t>cython</a:t>
            </a:r>
            <a:r>
              <a:rPr lang="zh-TW" altLang="en-US" dirty="0"/>
              <a:t> </a:t>
            </a:r>
            <a:r>
              <a:rPr lang="en-US" altLang="zh-TW" dirty="0"/>
              <a:t>code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save</a:t>
            </a:r>
            <a:r>
              <a:rPr lang="zh-TW" altLang="en-US" dirty="0"/>
              <a:t> </a:t>
            </a:r>
            <a:r>
              <a:rPr lang="en-US" altLang="zh-TW" dirty="0"/>
              <a:t>it</a:t>
            </a:r>
            <a:r>
              <a:rPr lang="zh-TW" altLang="en-US" dirty="0"/>
              <a:t> </a:t>
            </a:r>
            <a:r>
              <a:rPr lang="en-US" altLang="zh-TW" dirty="0"/>
              <a:t>as</a:t>
            </a:r>
            <a:r>
              <a:rPr lang="zh-TW" altLang="en-US" dirty="0"/>
              <a:t> </a:t>
            </a:r>
            <a:r>
              <a:rPr lang="en-US" altLang="zh-TW" dirty="0"/>
              <a:t>.pyx</a:t>
            </a:r>
          </a:p>
          <a:p>
            <a:r>
              <a:rPr lang="en-US" altLang="zh-TW" dirty="0"/>
              <a:t>Create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setup.py</a:t>
            </a:r>
          </a:p>
          <a:p>
            <a:r>
              <a:rPr lang="en-US" altLang="zh-TW" dirty="0"/>
              <a:t>Build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819B11F-2521-447D-A2E5-CD61E937D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240-4ECF-41F4-B10D-8095B57EA97A}" type="slidenum">
              <a:rPr lang="zh-TW" altLang="en-US" smtClean="0"/>
              <a:t>10</a:t>
            </a:fld>
            <a:endParaRPr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BB292FB-1D7F-4BA1-B5F7-B7E29571DBE4}"/>
              </a:ext>
            </a:extLst>
          </p:cNvPr>
          <p:cNvGrpSpPr/>
          <p:nvPr/>
        </p:nvGrpSpPr>
        <p:grpSpPr>
          <a:xfrm>
            <a:off x="4416797" y="2418079"/>
            <a:ext cx="3358406" cy="599440"/>
            <a:chOff x="4307840" y="2387599"/>
            <a:chExt cx="3251200" cy="56896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FDD827B-1049-4727-B7A4-98ECF66ABA44}"/>
                </a:ext>
              </a:extLst>
            </p:cNvPr>
            <p:cNvSpPr/>
            <p:nvPr/>
          </p:nvSpPr>
          <p:spPr>
            <a:xfrm>
              <a:off x="4307840" y="2387599"/>
              <a:ext cx="3119080" cy="5689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7FB0EA8-7B0E-4621-9B3A-495A24BA64E2}"/>
                </a:ext>
              </a:extLst>
            </p:cNvPr>
            <p:cNvSpPr txBox="1"/>
            <p:nvPr/>
          </p:nvSpPr>
          <p:spPr>
            <a:xfrm>
              <a:off x="4307840" y="2441247"/>
              <a:ext cx="3251200" cy="438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zh-TW" sz="2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pip install </a:t>
              </a:r>
              <a:r>
                <a:rPr lang="en-US" altLang="zh-TW" sz="2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C</a:t>
              </a:r>
              <a:r>
                <a:rPr lang="zh-TW" altLang="zh-TW" sz="2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ython</a:t>
              </a:r>
            </a:p>
          </p:txBody>
        </p:sp>
      </p:grpSp>
      <p:sp>
        <p:nvSpPr>
          <p:cNvPr id="8" name="Rectangle 3">
            <a:extLst>
              <a:ext uri="{FF2B5EF4-FFF2-40B4-BE49-F238E27FC236}">
                <a16:creationId xmlns:a16="http://schemas.microsoft.com/office/drawing/2014/main" id="{38D52A89-E390-4CB1-A05E-770822FED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45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C7450CF-6A88-4D5E-8F82-95A6D01DEA0B}"/>
              </a:ext>
            </a:extLst>
          </p:cNvPr>
          <p:cNvSpPr/>
          <p:nvPr/>
        </p:nvSpPr>
        <p:spPr>
          <a:xfrm>
            <a:off x="2997200" y="5001264"/>
            <a:ext cx="6197600" cy="5994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Consolas" panose="020B0609020204030204" pitchFamily="49" charset="0"/>
              </a:rPr>
              <a:t>python setup.py </a:t>
            </a:r>
            <a:r>
              <a:rPr lang="en-US" altLang="zh-TW" sz="2400" dirty="0" err="1">
                <a:latin typeface="Consolas" panose="020B0609020204030204" pitchFamily="49" charset="0"/>
              </a:rPr>
              <a:t>build_ext</a:t>
            </a:r>
            <a:r>
              <a:rPr lang="en-US" altLang="zh-TW" sz="2400" dirty="0">
                <a:latin typeface="Consolas" panose="020B0609020204030204" pitchFamily="49" charset="0"/>
              </a:rPr>
              <a:t> --</a:t>
            </a:r>
            <a:r>
              <a:rPr lang="en-US" altLang="zh-TW" sz="2400" dirty="0" err="1">
                <a:latin typeface="Consolas" panose="020B0609020204030204" pitchFamily="49" charset="0"/>
              </a:rPr>
              <a:t>inplace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7FA376A-D502-4DE2-9544-818A9FEBEAF2}"/>
              </a:ext>
            </a:extLst>
          </p:cNvPr>
          <p:cNvSpPr txBox="1"/>
          <p:nvPr/>
        </p:nvSpPr>
        <p:spPr>
          <a:xfrm>
            <a:off x="9555480" y="2851792"/>
            <a:ext cx="19862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Prepare</a:t>
            </a:r>
            <a:r>
              <a:rPr lang="zh-TW" altLang="en-US" sz="2000" dirty="0"/>
              <a:t> </a:t>
            </a:r>
            <a:r>
              <a:rPr lang="en-US" altLang="zh-TW" sz="2000" dirty="0"/>
              <a:t>3</a:t>
            </a:r>
            <a:r>
              <a:rPr lang="zh-TW" altLang="en-US" sz="2000" dirty="0"/>
              <a:t> </a:t>
            </a:r>
            <a:r>
              <a:rPr lang="en-US" altLang="zh-TW" sz="2000" dirty="0"/>
              <a:t>files:</a:t>
            </a:r>
          </a:p>
          <a:p>
            <a:pPr marL="342900" indent="-342900">
              <a:buAutoNum type="arabicPeriod"/>
            </a:pPr>
            <a:r>
              <a:rPr lang="en-US" altLang="zh-TW" sz="2000" u="sng" dirty="0" err="1"/>
              <a:t>cython</a:t>
            </a:r>
            <a:r>
              <a:rPr lang="en-US" altLang="zh-TW" sz="2000" dirty="0" err="1"/>
              <a:t>.pyx</a:t>
            </a:r>
            <a:endParaRPr lang="en-US" altLang="zh-TW" sz="2000" dirty="0"/>
          </a:p>
          <a:p>
            <a:pPr marL="342900" indent="-342900">
              <a:buAutoNum type="arabicPeriod"/>
            </a:pPr>
            <a:r>
              <a:rPr lang="en-US" altLang="zh-TW" sz="2000" dirty="0"/>
              <a:t>setup.py</a:t>
            </a:r>
          </a:p>
          <a:p>
            <a:pPr marL="342900" indent="-342900">
              <a:buAutoNum type="arabicPeriod"/>
            </a:pPr>
            <a:r>
              <a:rPr lang="en-US" altLang="zh-TW" sz="2000" u="sng" dirty="0"/>
              <a:t>main</a:t>
            </a:r>
            <a:r>
              <a:rPr lang="en-US" altLang="zh-TW" sz="2000" dirty="0"/>
              <a:t>.py</a:t>
            </a:r>
            <a:endParaRPr lang="zh-TW" altLang="en-US" sz="20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6C04C4A-9972-41E5-B4D0-9D5CE12056E0}"/>
              </a:ext>
            </a:extLst>
          </p:cNvPr>
          <p:cNvSpPr txBox="1"/>
          <p:nvPr/>
        </p:nvSpPr>
        <p:spPr>
          <a:xfrm>
            <a:off x="7768353" y="43934"/>
            <a:ext cx="4423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</a:t>
            </a:r>
            <a:r>
              <a:rPr lang="zh-TW" altLang="en-US" dirty="0"/>
              <a:t> </a:t>
            </a:r>
            <a:r>
              <a:rPr lang="en-US" altLang="zh-TW" dirty="0"/>
              <a:t>Windows,</a:t>
            </a:r>
            <a:r>
              <a:rPr lang="zh-TW" altLang="en-US" dirty="0"/>
              <a:t> </a:t>
            </a:r>
            <a:r>
              <a:rPr lang="en-US" altLang="zh-TW" dirty="0"/>
              <a:t>you</a:t>
            </a:r>
            <a:r>
              <a:rPr lang="zh-TW" altLang="en-US" dirty="0"/>
              <a:t> </a:t>
            </a:r>
            <a:r>
              <a:rPr lang="en-US" altLang="zh-TW" dirty="0"/>
              <a:t>need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install</a:t>
            </a:r>
            <a:r>
              <a:rPr lang="zh-TW" altLang="en-US" dirty="0"/>
              <a:t> </a:t>
            </a:r>
            <a:r>
              <a:rPr lang="en-US" altLang="zh-TW" dirty="0"/>
              <a:t>Visual</a:t>
            </a:r>
            <a:r>
              <a:rPr lang="zh-TW" altLang="en-US" dirty="0"/>
              <a:t> </a:t>
            </a:r>
            <a:r>
              <a:rPr lang="en-US" altLang="zh-TW" dirty="0"/>
              <a:t>Studio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B7F5248-35B4-4B71-A704-02918EF9263D}"/>
              </a:ext>
            </a:extLst>
          </p:cNvPr>
          <p:cNvSpPr txBox="1"/>
          <p:nvPr/>
        </p:nvSpPr>
        <p:spPr>
          <a:xfrm>
            <a:off x="7638726" y="467389"/>
            <a:ext cx="4519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Github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>
                <a:hlinkClick r:id="rId2"/>
              </a:rPr>
              <a:t>https://github.com/Ch-EnShen/cp_mid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287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CE3A39-F350-4A25-BDD8-97115957F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Setup.py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B08313-C3DD-4EAE-9DEC-F43D7FBED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Define</a:t>
            </a:r>
            <a:r>
              <a:rPr lang="zh-TW" altLang="en-US" dirty="0"/>
              <a:t> </a:t>
            </a:r>
            <a:r>
              <a:rPr lang="en-US" altLang="zh-TW" dirty="0" err="1"/>
              <a:t>languege_level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import</a:t>
            </a:r>
            <a:r>
              <a:rPr lang="zh-TW" altLang="en-US" dirty="0"/>
              <a:t> </a:t>
            </a:r>
            <a:r>
              <a:rPr lang="en-US" altLang="zh-TW" dirty="0" err="1"/>
              <a:t>cython</a:t>
            </a:r>
            <a:r>
              <a:rPr lang="zh-TW" altLang="en-US" dirty="0"/>
              <a:t> </a:t>
            </a:r>
            <a:r>
              <a:rPr lang="en-US" altLang="zh-TW" dirty="0"/>
              <a:t>module</a:t>
            </a:r>
            <a:r>
              <a:rPr lang="zh-TW" altLang="en-US" dirty="0"/>
              <a:t> </a:t>
            </a:r>
            <a:r>
              <a:rPr lang="en-US" altLang="zh-TW" dirty="0"/>
              <a:t>is</a:t>
            </a:r>
            <a:r>
              <a:rPr lang="zh-TW" altLang="en-US" dirty="0"/>
              <a:t> </a:t>
            </a:r>
            <a:r>
              <a:rPr lang="en-US" altLang="zh-TW" dirty="0"/>
              <a:t>needed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C983931-13B7-4CF3-8DE3-13D471041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240-4ECF-41F4-B10D-8095B57EA97A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5B60E03-499E-48BA-94D3-359D91F78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853" y="2546349"/>
            <a:ext cx="8272294" cy="3992563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72357145-8B8F-41FA-A573-16290C0A11B4}"/>
              </a:ext>
            </a:extLst>
          </p:cNvPr>
          <p:cNvSpPr/>
          <p:nvPr/>
        </p:nvSpPr>
        <p:spPr>
          <a:xfrm>
            <a:off x="1959853" y="2546349"/>
            <a:ext cx="7184147" cy="1385571"/>
          </a:xfrm>
          <a:prstGeom prst="round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B4FAF97-AB7B-4042-9057-5EF6682FFEE5}"/>
              </a:ext>
            </a:extLst>
          </p:cNvPr>
          <p:cNvSpPr txBox="1"/>
          <p:nvPr/>
        </p:nvSpPr>
        <p:spPr>
          <a:xfrm>
            <a:off x="10723880" y="-36811"/>
            <a:ext cx="1986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2000" dirty="0" err="1"/>
              <a:t>cfib.pyx</a:t>
            </a:r>
            <a:endParaRPr lang="en-US" altLang="zh-TW" sz="2000" dirty="0"/>
          </a:p>
          <a:p>
            <a:pPr marL="342900" indent="-342900">
              <a:buAutoNum type="arabicPeriod"/>
            </a:pPr>
            <a:r>
              <a:rPr lang="en-US" altLang="zh-TW" sz="2000" dirty="0">
                <a:solidFill>
                  <a:srgbClr val="FF0000"/>
                </a:solidFill>
              </a:rPr>
              <a:t>setup.py</a:t>
            </a:r>
          </a:p>
          <a:p>
            <a:pPr marL="342900" indent="-342900">
              <a:buAutoNum type="arabicPeriod"/>
            </a:pPr>
            <a:r>
              <a:rPr lang="en-US" altLang="zh-TW" sz="2000" dirty="0"/>
              <a:t>fib.py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5705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8E1838-A42F-48F7-B505-44A5CA780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Fib.py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47968C-0DD6-45DB-A88D-49C847F01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32A33C-341A-4FE6-90A8-CCEC65B1F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240-4ECF-41F4-B10D-8095B57EA97A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871C472-9AE1-4BBB-8551-3C364F1F3D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3742163" y="1154049"/>
            <a:ext cx="4707673" cy="5567426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3DC3ECE4-6380-46EA-9878-72031AE64AFC}"/>
              </a:ext>
            </a:extLst>
          </p:cNvPr>
          <p:cNvSpPr/>
          <p:nvPr/>
        </p:nvSpPr>
        <p:spPr>
          <a:xfrm>
            <a:off x="3742163" y="1154049"/>
            <a:ext cx="1835677" cy="380111"/>
          </a:xfrm>
          <a:prstGeom prst="round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13FD128-3BCA-4BFA-A290-C03F6D336B22}"/>
              </a:ext>
            </a:extLst>
          </p:cNvPr>
          <p:cNvSpPr txBox="1"/>
          <p:nvPr/>
        </p:nvSpPr>
        <p:spPr>
          <a:xfrm>
            <a:off x="10723880" y="-36811"/>
            <a:ext cx="1986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2000" dirty="0" err="1"/>
              <a:t>cfib.pyx</a:t>
            </a:r>
            <a:endParaRPr lang="en-US" altLang="zh-TW" sz="2000" dirty="0"/>
          </a:p>
          <a:p>
            <a:pPr marL="342900" indent="-342900">
              <a:buAutoNum type="arabicPeriod"/>
            </a:pPr>
            <a:r>
              <a:rPr lang="en-US" altLang="zh-TW" sz="2000" dirty="0"/>
              <a:t>setup.py</a:t>
            </a:r>
          </a:p>
          <a:p>
            <a:pPr marL="342900" indent="-342900">
              <a:buAutoNum type="arabicPeriod"/>
            </a:pPr>
            <a:r>
              <a:rPr lang="en-US" altLang="zh-TW" sz="2000" dirty="0">
                <a:solidFill>
                  <a:srgbClr val="FF0000"/>
                </a:solidFill>
              </a:rPr>
              <a:t>fib.py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91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5894FA-32CD-4A2D-91D3-D4A7B14CC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Comparison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Python,</a:t>
            </a:r>
            <a:r>
              <a:rPr lang="zh-TW" altLang="en-US" dirty="0"/>
              <a:t> </a:t>
            </a:r>
            <a:r>
              <a:rPr lang="en-US" altLang="zh-TW" dirty="0" err="1"/>
              <a:t>Cython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C</a:t>
            </a:r>
            <a:endParaRPr lang="zh-TW" altLang="en-US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5D2E49E6-3BE7-4394-9380-C4FB242196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02234"/>
              </p:ext>
            </p:extLst>
          </p:nvPr>
        </p:nvGraphicFramePr>
        <p:xfrm>
          <a:off x="838200" y="1960880"/>
          <a:ext cx="10515600" cy="147828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3970711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7001715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3187869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41847123"/>
                    </a:ext>
                  </a:extLst>
                </a:gridCol>
              </a:tblGrid>
              <a:tr h="20843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Python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Cython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144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Speed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64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60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752080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A2AB4FC-1F88-4F37-BFAE-4DFD72161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240-4ECF-41F4-B10D-8095B57EA97A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630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1F4C0F-3D3E-4083-A659-62A6FD3F6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My</a:t>
            </a:r>
            <a:r>
              <a:rPr lang="zh-TW" altLang="en-US" dirty="0"/>
              <a:t> </a:t>
            </a:r>
            <a:r>
              <a:rPr lang="en-US" altLang="zh-TW" dirty="0"/>
              <a:t>Research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C848A8D-AEFF-49E5-9EC8-F3275AB134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ADAA93-0FDB-4C1A-AA7F-3B07ECF54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240-4ECF-41F4-B10D-8095B57EA97A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12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75F9D6-92FB-4B07-817C-F519297D5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Internal</a:t>
            </a:r>
            <a:r>
              <a:rPr lang="zh-TW" altLang="en-US" dirty="0"/>
              <a:t> </a:t>
            </a:r>
            <a:r>
              <a:rPr lang="en-US" altLang="zh-TW" dirty="0"/>
              <a:t>conversion</a:t>
            </a:r>
            <a:r>
              <a:rPr lang="zh-TW" altLang="en-US" dirty="0"/>
              <a:t> </a:t>
            </a:r>
            <a:r>
              <a:rPr lang="en-US" altLang="zh-TW" dirty="0"/>
              <a:t>rate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F37545-85BF-4D8C-801F-77D09E847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From</a:t>
            </a:r>
            <a:r>
              <a:rPr lang="zh-TW" altLang="en-US" dirty="0"/>
              <a:t> </a:t>
            </a:r>
            <a:r>
              <a:rPr lang="en-US" altLang="zh-TW" dirty="0"/>
              <a:t>Fermi’s</a:t>
            </a:r>
            <a:r>
              <a:rPr lang="zh-TW" altLang="en-US" dirty="0"/>
              <a:t> </a:t>
            </a:r>
            <a:r>
              <a:rPr lang="en-US" altLang="zh-TW" dirty="0"/>
              <a:t>golden</a:t>
            </a:r>
            <a:r>
              <a:rPr lang="zh-TW" altLang="en-US" dirty="0"/>
              <a:t> </a:t>
            </a:r>
            <a:r>
              <a:rPr lang="en-US" altLang="zh-TW" dirty="0"/>
              <a:t>rule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511B5B-B4B9-467D-81A2-E2973668E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240-4ECF-41F4-B10D-8095B57EA97A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5" name="圖片 4" descr="\documentclass{article}&#10;&#10;\pagestyle{empty}&#10;&#10;\usepackage{amsmath}&#10;\usepackage{graphics}&#10;\usepackage{color}&#10;\usepackage{mathtools}&#10;\usepackage{braket}&#10;\usepackage{physics}&#10;&#10;\begin{document}&#10;\begin{align*}&#10;&amp;k^{\mathrm{IC, nr}}_{f \leftarrow i} = \sum_{b = 1}^{3N-6} \frac{\abs{R_b(f \leftarrow i)}^2}{\hbar^2} \frac{\omega_b}{\hbar}&#10;\sum_{\tilde{v}_b} \sum_{{v}_b} {P}_{i {v}_b} \abs{&#10;\sqrt{v_b+1} \bra{ \chi_{f\tilde{v}_b} } \ket{ \chi_{i({v}_b+1)} } - \sqrt{v_b} \bra{ \chi_{f\tilde{v}_b} } \ket{ \chi_{i({v}_b-1)} } &#10;}^2&#10;\\&#10;&amp;\quad \quad \times  \prod_{b' \neq b} &#10;\sum_{\tilde{v}_{b'}} \sum_{{v}_{b'}} {P}_{i {v}_{b'}} \abs{ \bra{ \chi_{f\tilde{v}_{b'}} } \ket{ \chi_{i{v}_{b'}} } }^2&#10;\frac{\Gamma}{&#10;\left[ \omega_{fi} + \sum_{c = 1}^{3N-6} &#10;\left( &#10;(\tilde{v}_c + \frac{1}{2}) \tilde{\omega_c} &#10;- &#10;({v}_c + \frac{1}{2}) {\omega_c}&#10;\right)\right]^2 + \Gamma^2}&#10;\end{align*}&#10;\end{document}" title="IguanaTex Bitmap Display">
            <a:extLst>
              <a:ext uri="{FF2B5EF4-FFF2-40B4-BE49-F238E27FC236}">
                <a16:creationId xmlns:a16="http://schemas.microsoft.com/office/drawing/2014/main" id="{92F8BB81-FD71-4B9D-83A4-41B56DF1E66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98" y="2824353"/>
            <a:ext cx="11039852" cy="1920494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4793EFBF-4F1F-4629-8807-8A92C77252AA}"/>
              </a:ext>
            </a:extLst>
          </p:cNvPr>
          <p:cNvSpPr/>
          <p:nvPr/>
        </p:nvSpPr>
        <p:spPr>
          <a:xfrm>
            <a:off x="1828800" y="3794887"/>
            <a:ext cx="1524000" cy="863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 descr="\documentclass{article}&#10;&#10;\usepackage{amssymb,amsmath,amsthm,amsfonts,physics}&#10;&#10;&#10;\pagestyle{empty}&#10;&#10;\begin{document}&#10;&#10;\begin{align*}&#10;\sum_{x_1}\sum_{x_2}\cdots\sum_{x_n} f(x_1, x_2, \cdots, x_n)&#10;\end{align*}&#10;&#10;\end{document}" title="IguanaTex Bitmap Display">
            <a:extLst>
              <a:ext uri="{FF2B5EF4-FFF2-40B4-BE49-F238E27FC236}">
                <a16:creationId xmlns:a16="http://schemas.microsoft.com/office/drawing/2014/main" id="{B1D9BAE0-E727-490A-8C64-3DD3CCB39A5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320" y="5429901"/>
            <a:ext cx="4531360" cy="747062"/>
          </a:xfrm>
          <a:prstGeom prst="rect">
            <a:avLst/>
          </a:prstGeom>
        </p:spPr>
      </p:pic>
      <p:sp>
        <p:nvSpPr>
          <p:cNvPr id="9" name="矩形: 圓角 8">
            <a:extLst>
              <a:ext uri="{FF2B5EF4-FFF2-40B4-BE49-F238E27FC236}">
                <a16:creationId xmlns:a16="http://schemas.microsoft.com/office/drawing/2014/main" id="{3E95EA31-C14D-4E97-B7B1-A818F2BD20D2}"/>
              </a:ext>
            </a:extLst>
          </p:cNvPr>
          <p:cNvSpPr/>
          <p:nvPr/>
        </p:nvSpPr>
        <p:spPr>
          <a:xfrm>
            <a:off x="4724400" y="2888297"/>
            <a:ext cx="904240" cy="863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1BCBBAD0-8291-4F1F-A348-880080DCFBEC}"/>
              </a:ext>
            </a:extLst>
          </p:cNvPr>
          <p:cNvSpPr/>
          <p:nvPr/>
        </p:nvSpPr>
        <p:spPr>
          <a:xfrm>
            <a:off x="1582420" y="5537200"/>
            <a:ext cx="1503680" cy="386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A3F85DE-37C5-409E-9913-CF5C71DE5529}"/>
              </a:ext>
            </a:extLst>
          </p:cNvPr>
          <p:cNvSpPr txBox="1"/>
          <p:nvPr/>
        </p:nvSpPr>
        <p:spPr>
          <a:xfrm>
            <a:off x="1828800" y="0"/>
            <a:ext cx="10422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Non-linear</a:t>
            </a:r>
            <a:r>
              <a:rPr lang="zh-TW" altLang="en-US" sz="2400" dirty="0"/>
              <a:t> </a:t>
            </a:r>
            <a:r>
              <a:rPr lang="en-US" altLang="zh-TW" sz="2400" dirty="0"/>
              <a:t>molecule</a:t>
            </a:r>
            <a:r>
              <a:rPr lang="zh-TW" altLang="en-US" sz="2400" dirty="0"/>
              <a:t> </a:t>
            </a:r>
            <a:r>
              <a:rPr lang="en-US" altLang="zh-TW" sz="2400" dirty="0"/>
              <a:t>with</a:t>
            </a:r>
            <a:r>
              <a:rPr lang="zh-TW" altLang="en-US" sz="2400" dirty="0"/>
              <a:t> </a:t>
            </a:r>
            <a:r>
              <a:rPr lang="en-US" altLang="zh-TW" sz="2400" dirty="0"/>
              <a:t>N</a:t>
            </a:r>
            <a:r>
              <a:rPr lang="zh-TW" altLang="en-US" sz="2400" dirty="0"/>
              <a:t> </a:t>
            </a:r>
            <a:r>
              <a:rPr lang="en-US" altLang="zh-TW" sz="2400" dirty="0"/>
              <a:t>atoms</a:t>
            </a:r>
            <a:r>
              <a:rPr lang="zh-TW" altLang="en-US" sz="2400" dirty="0"/>
              <a:t> </a:t>
            </a:r>
            <a:r>
              <a:rPr lang="en-US" altLang="zh-TW" sz="2400" dirty="0">
                <a:latin typeface="MS Reference Sans Serif" panose="020B0604030504040204" pitchFamily="34" charset="0"/>
              </a:rPr>
              <a:t>→</a:t>
            </a:r>
            <a:r>
              <a:rPr lang="zh-TW" altLang="en-US" sz="2400" dirty="0">
                <a:latin typeface="MS Reference Sans Serif" panose="020B0604030504040204" pitchFamily="34" charset="0"/>
              </a:rPr>
              <a:t> </a:t>
            </a:r>
            <a:r>
              <a:rPr lang="en-US" altLang="zh-TW" sz="2400" dirty="0"/>
              <a:t>3N-6</a:t>
            </a:r>
            <a:r>
              <a:rPr lang="zh-TW" altLang="en-US" sz="2400" dirty="0"/>
              <a:t> </a:t>
            </a:r>
            <a:r>
              <a:rPr lang="en-US" altLang="zh-TW" sz="2400" dirty="0"/>
              <a:t>vibrational</a:t>
            </a:r>
            <a:r>
              <a:rPr lang="zh-TW" altLang="en-US" sz="2400" dirty="0"/>
              <a:t> </a:t>
            </a:r>
            <a:r>
              <a:rPr lang="en-US" altLang="zh-TW" sz="2400" dirty="0"/>
              <a:t>modes</a:t>
            </a:r>
            <a:r>
              <a:rPr lang="zh-TW" altLang="en-US" sz="2400" dirty="0"/>
              <a:t> </a:t>
            </a:r>
            <a:r>
              <a:rPr lang="en-US" altLang="zh-TW" sz="2400" dirty="0">
                <a:latin typeface="MS Reference Sans Serif" panose="020B0604030504040204" pitchFamily="34" charset="0"/>
              </a:rPr>
              <a:t>→ </a:t>
            </a:r>
            <a:r>
              <a:rPr lang="en-US" altLang="zh-TW" sz="2400" dirty="0"/>
              <a:t>7N-12</a:t>
            </a:r>
            <a:r>
              <a:rPr lang="zh-TW" altLang="en-US" sz="2400" dirty="0"/>
              <a:t> </a:t>
            </a:r>
            <a:r>
              <a:rPr lang="en-US" altLang="zh-TW" sz="2400" dirty="0"/>
              <a:t>summation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1673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F512F8-0FD7-4745-B69B-BDFDD5C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r>
              <a:rPr lang="zh-TW" altLang="en-US" dirty="0"/>
              <a:t> </a:t>
            </a:r>
            <a:r>
              <a:rPr lang="en-US" altLang="zh-TW" dirty="0"/>
              <a:t>Implementation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46D434-A9B2-4980-9227-328B2566B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implement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Construct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</a:p>
          <a:p>
            <a:pPr lvl="1"/>
            <a:r>
              <a:rPr lang="en-US" altLang="zh-TW" dirty="0"/>
              <a:t>Input</a:t>
            </a:r>
            <a:r>
              <a:rPr lang="zh-TW" altLang="en-US" dirty="0"/>
              <a:t> </a:t>
            </a:r>
            <a:r>
              <a:rPr lang="en-US" altLang="zh-TW" dirty="0"/>
              <a:t>is</a:t>
            </a:r>
            <a:r>
              <a:rPr lang="zh-TW" altLang="en-US" dirty="0"/>
              <a:t> </a:t>
            </a:r>
            <a:r>
              <a:rPr lang="en-US" altLang="zh-TW" dirty="0"/>
              <a:t>an</a:t>
            </a:r>
            <a:r>
              <a:rPr lang="zh-TW" altLang="en-US" dirty="0"/>
              <a:t> </a:t>
            </a:r>
            <a:r>
              <a:rPr lang="en-US" altLang="zh-TW" dirty="0"/>
              <a:t>array</a:t>
            </a:r>
            <a:r>
              <a:rPr lang="zh-TW" altLang="en-US" dirty="0"/>
              <a:t> 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Generate</a:t>
            </a:r>
            <a:r>
              <a:rPr lang="zh-TW" altLang="en-US" dirty="0"/>
              <a:t> </a:t>
            </a:r>
            <a:r>
              <a:rPr lang="en-US" altLang="zh-TW" dirty="0"/>
              <a:t>			</a:t>
            </a:r>
            <a:r>
              <a:rPr lang="zh-TW" altLang="en-US" dirty="0"/>
              <a:t>     </a:t>
            </a:r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/>
              <a:t>each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en-US" altLang="zh-TW" dirty="0"/>
              <a:t>E.g.</a:t>
            </a:r>
            <a:r>
              <a:rPr lang="zh-TW" altLang="en-US" dirty="0"/>
              <a:t> 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B314E47-772C-452B-B8FA-BCDF5A8E5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240-4ECF-41F4-B10D-8095B57EA97A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5" name="圖片 4" descr="\documentclass{article}&#10;&#10;\usepackage{amssymb,amsmath,amsthm,amsfonts,physics}&#10;&#10;&#10;\pagestyle{empty}&#10;&#10;\begin{document}&#10;&#10;\begin{align*}&#10;\sum_{x_1}\sum_{x_2}\cdots\sum_{x_n} f(x_1, x_2, \cdots, x_n)&#10;\end{align*}&#10;&#10;\end{document}" title="IguanaTex Bitmap Display">
            <a:extLst>
              <a:ext uri="{FF2B5EF4-FFF2-40B4-BE49-F238E27FC236}">
                <a16:creationId xmlns:a16="http://schemas.microsoft.com/office/drawing/2014/main" id="{E100F58B-DA95-45E8-B8E5-55914AC0A0D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879" y="1969327"/>
            <a:ext cx="4531360" cy="747062"/>
          </a:xfrm>
          <a:prstGeom prst="rect">
            <a:avLst/>
          </a:prstGeom>
        </p:spPr>
      </p:pic>
      <p:pic>
        <p:nvPicPr>
          <p:cNvPr id="8" name="圖片 7" descr="\documentclass{article}&#10;&#10;\usepackage{amssymb,amsmath,amsthm,amsfonts,physics}&#10;&#10;&#10;\pagestyle{empty}&#10;&#10;\begin{document}&#10;&#10;\begin{align*}&#10;f(x_1, x_2, \cdots, x_n)&#10;\end{align*}&#10;&#10;\end{document}" title="IguanaTex Bitmap Display">
            <a:extLst>
              <a:ext uri="{FF2B5EF4-FFF2-40B4-BE49-F238E27FC236}">
                <a16:creationId xmlns:a16="http://schemas.microsoft.com/office/drawing/2014/main" id="{B39AC36C-887F-427B-8888-06CC6FA617A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908" y="3424663"/>
            <a:ext cx="2445301" cy="340873"/>
          </a:xfrm>
          <a:prstGeom prst="rect">
            <a:avLst/>
          </a:prstGeom>
        </p:spPr>
      </p:pic>
      <p:pic>
        <p:nvPicPr>
          <p:cNvPr id="12" name="圖片 11" descr="\documentclass{article}&#10;&#10;\usepackage{amssymb,amsmath,amsthm,amsfonts,physics}&#10;&#10;&#10;\pagestyle{empty}&#10;&#10;\begin{document}&#10;&#10;\begin{align*}&#10;[x_1,x_2,\cdots,x_n]&#10;\end{align*}&#10;&#10;\end{document}" title="IguanaTex Bitmap Display">
            <a:extLst>
              <a:ext uri="{FF2B5EF4-FFF2-40B4-BE49-F238E27FC236}">
                <a16:creationId xmlns:a16="http://schemas.microsoft.com/office/drawing/2014/main" id="{75541F55-C0C0-4617-8969-DA510859EE6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069" y="4815356"/>
            <a:ext cx="2237867" cy="356267"/>
          </a:xfrm>
          <a:prstGeom prst="rect">
            <a:avLst/>
          </a:prstGeom>
        </p:spPr>
      </p:pic>
      <p:pic>
        <p:nvPicPr>
          <p:cNvPr id="13" name="圖片 12" descr="\documentclass{article}&#10;&#10;\usepackage{amssymb,amsmath,amsthm,amsfonts,physics}&#10;&#10;&#10;\pagestyle{empty}&#10;&#10;\begin{document}&#10;&#10;\begin{align*}&#10;[x_1,x_2,\cdots,x_n]&#10;\end{align*}&#10;&#10;\end{document}" title="IguanaTex Bitmap Display">
            <a:extLst>
              <a:ext uri="{FF2B5EF4-FFF2-40B4-BE49-F238E27FC236}">
                <a16:creationId xmlns:a16="http://schemas.microsoft.com/office/drawing/2014/main" id="{E94E995B-A923-45EE-B163-6037C27702A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639" y="3845083"/>
            <a:ext cx="2237867" cy="356267"/>
          </a:xfrm>
          <a:prstGeom prst="rect">
            <a:avLst/>
          </a:prstGeom>
        </p:spPr>
      </p:pic>
      <p:pic>
        <p:nvPicPr>
          <p:cNvPr id="17" name="圖片 16" descr="\documentclass{article}&#10;&#10;\usepackage{amssymb,amsmath,amsthm,amsfonts,physics}&#10;&#10;&#10;\pagestyle{empty}&#10;&#10;\begin{document}&#10;&#10;\begin{align*}&#10;x_i = 0\ \sim\ (\mbox{max}[i] - 1)&#10;\end{align*}&#10;&#10;\end{document}" title="IguanaTex Bitmap Display">
            <a:extLst>
              <a:ext uri="{FF2B5EF4-FFF2-40B4-BE49-F238E27FC236}">
                <a16:creationId xmlns:a16="http://schemas.microsoft.com/office/drawing/2014/main" id="{2548D841-9F12-4C97-A726-28BC2C52294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705" y="4833883"/>
            <a:ext cx="3314665" cy="337736"/>
          </a:xfrm>
          <a:prstGeom prst="rect">
            <a:avLst/>
          </a:prstGeom>
        </p:spPr>
      </p:pic>
      <p:pic>
        <p:nvPicPr>
          <p:cNvPr id="14" name="圖片 13" descr="\documentclass{article}&#10;&#10;\usepackage{amssymb,amsmath,amsthm,amsfonts,physics}&#10;&#10;&#10;\pagestyle{empty}&#10;&#10;\begin{document}&#10;&#10;\begin{align*}&#10;\mbox{max} = [5, 4, 3, 2, 6]&#10;\end{align*}&#10;&#10;\end{document}" title="IguanaTex Bitmap Display">
            <a:extLst>
              <a:ext uri="{FF2B5EF4-FFF2-40B4-BE49-F238E27FC236}">
                <a16:creationId xmlns:a16="http://schemas.microsoft.com/office/drawing/2014/main" id="{FCC0A849-FDEE-4624-886D-E4DBEB0E7814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069" y="5362961"/>
            <a:ext cx="2833737" cy="361524"/>
          </a:xfrm>
          <a:prstGeom prst="rect">
            <a:avLst/>
          </a:prstGeom>
        </p:spPr>
      </p:pic>
      <p:pic>
        <p:nvPicPr>
          <p:cNvPr id="28" name="圖片 27" descr="\documentclass{article}&#10;&#10;\usepackage{amssymb,amsmath,amsthm,amsfonts,physics}&#10;&#10;&#10;\pagestyle{empty}&#10;&#10;\begin{document}&#10;&#10;\begin{align*}&#10;[x_1,\quad x_2,\quad x_3,\quad x_4,\quad x_5]&#10;\end{align*}&#10;&#10;\end{document}" title="IguanaTex Bitmap Display">
            <a:extLst>
              <a:ext uri="{FF2B5EF4-FFF2-40B4-BE49-F238E27FC236}">
                <a16:creationId xmlns:a16="http://schemas.microsoft.com/office/drawing/2014/main" id="{F5801968-6042-4002-8C3F-6ED9DCA71CE2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069" y="5970366"/>
            <a:ext cx="3968001" cy="3562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E3217ACE-377C-468D-A779-1C00F01CA8BA}"/>
                  </a:ext>
                </a:extLst>
              </p:cNvPr>
              <p:cNvSpPr txBox="1"/>
              <p:nvPr/>
            </p:nvSpPr>
            <p:spPr>
              <a:xfrm>
                <a:off x="6156338" y="5322922"/>
                <a:ext cx="49085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×4×3×2×6=720</m:t>
                    </m:r>
                    <m:r>
                      <a:rPr lang="zh-TW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400" dirty="0"/>
                  <a:t>combinations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E3217ACE-377C-468D-A779-1C00F01CA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338" y="5322922"/>
                <a:ext cx="4908523" cy="369332"/>
              </a:xfrm>
              <a:prstGeom prst="rect">
                <a:avLst/>
              </a:prstGeom>
              <a:blipFill>
                <a:blip r:embed="rId15"/>
                <a:stretch>
                  <a:fillRect l="-2360" t="-24590" r="-2112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字方塊 28">
            <a:extLst>
              <a:ext uri="{FF2B5EF4-FFF2-40B4-BE49-F238E27FC236}">
                <a16:creationId xmlns:a16="http://schemas.microsoft.com/office/drawing/2014/main" id="{B811EC89-7A80-431F-9FB8-225E258DC41E}"/>
              </a:ext>
            </a:extLst>
          </p:cNvPr>
          <p:cNvSpPr txBox="1"/>
          <p:nvPr/>
        </p:nvSpPr>
        <p:spPr>
          <a:xfrm>
            <a:off x="2621069" y="642284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0~4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D288F7F-759B-4CE2-8694-5A440643BE10}"/>
              </a:ext>
            </a:extLst>
          </p:cNvPr>
          <p:cNvSpPr txBox="1"/>
          <p:nvPr/>
        </p:nvSpPr>
        <p:spPr>
          <a:xfrm>
            <a:off x="3469735" y="642284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0~3</a:t>
            </a:r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0D2AC912-6043-40B6-BDB7-9F3F2FD0DF56}"/>
              </a:ext>
            </a:extLst>
          </p:cNvPr>
          <p:cNvSpPr txBox="1"/>
          <p:nvPr/>
        </p:nvSpPr>
        <p:spPr>
          <a:xfrm>
            <a:off x="4318401" y="642284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0~2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67917AB8-FAAC-4954-806B-BC6544A60D0D}"/>
              </a:ext>
            </a:extLst>
          </p:cNvPr>
          <p:cNvSpPr txBox="1"/>
          <p:nvPr/>
        </p:nvSpPr>
        <p:spPr>
          <a:xfrm>
            <a:off x="5184539" y="642284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0~1</a:t>
            </a:r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7C7BC1C3-D953-425A-B3E8-6998133D2591}"/>
              </a:ext>
            </a:extLst>
          </p:cNvPr>
          <p:cNvSpPr txBox="1"/>
          <p:nvPr/>
        </p:nvSpPr>
        <p:spPr>
          <a:xfrm>
            <a:off x="6048537" y="642284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0~5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910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0ED300-12DB-475F-9456-FEF53B5CB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BB9135-B528-4FDE-81B4-858A33C05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F9D7BA-06A9-41D5-BCEF-E0A8E5F05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240-4ECF-41F4-B10D-8095B57EA97A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7102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489B3D-AB8A-4F74-935C-32352690F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Cython</a:t>
            </a:r>
            <a:r>
              <a:rPr lang="zh-TW" altLang="en-US" dirty="0"/>
              <a:t> </a:t>
            </a:r>
            <a:r>
              <a:rPr lang="en-US" altLang="zh-TW" dirty="0"/>
              <a:t>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B53B4F-3A50-4588-8FC8-FF2FAF4AC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0CF8EB3-EF66-47D5-B9A6-FC84C40AF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240-4ECF-41F4-B10D-8095B57EA97A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F3D7123-5470-4B60-9D98-BAA1DAA6F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94" y="1381760"/>
            <a:ext cx="11532011" cy="5476240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8A8B49DF-6B69-4273-8A9E-217469BE6149}"/>
              </a:ext>
            </a:extLst>
          </p:cNvPr>
          <p:cNvSpPr/>
          <p:nvPr/>
        </p:nvSpPr>
        <p:spPr>
          <a:xfrm>
            <a:off x="3901440" y="2387600"/>
            <a:ext cx="1798320" cy="319723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711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587311-4783-472A-8B3F-C83460B64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</a:t>
            </a:r>
            <a:r>
              <a:rPr lang="zh-TW" altLang="en-US" dirty="0"/>
              <a:t> </a:t>
            </a:r>
            <a:r>
              <a:rPr lang="en-US" altLang="zh-TW" dirty="0"/>
              <a:t>Python…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5E664A-D870-48B0-AD40-E5C19C3A6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F128DBC-A6C0-424E-8F5A-21CC31232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240-4ECF-41F4-B10D-8095B57EA97A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0C23D53-D4DE-476A-A16E-62D9E4BC7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4669"/>
            <a:ext cx="12192000" cy="5313331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5F355C54-50DB-4830-9429-290ADC51F589}"/>
              </a:ext>
            </a:extLst>
          </p:cNvPr>
          <p:cNvSpPr/>
          <p:nvPr/>
        </p:nvSpPr>
        <p:spPr>
          <a:xfrm>
            <a:off x="1960880" y="4001294"/>
            <a:ext cx="1960880" cy="326866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5991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5332CF-76FD-4402-9CCA-158A1A835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51E77F-4F94-46CA-AA62-0E5AE0EEC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Implementation</a:t>
            </a:r>
          </a:p>
          <a:p>
            <a:r>
              <a:rPr lang="en-US" altLang="zh-TW" dirty="0"/>
              <a:t>My</a:t>
            </a:r>
            <a:r>
              <a:rPr lang="zh-TW" altLang="en-US" dirty="0"/>
              <a:t> </a:t>
            </a:r>
            <a:r>
              <a:rPr lang="en-US" altLang="zh-TW" dirty="0"/>
              <a:t>research</a:t>
            </a:r>
          </a:p>
          <a:p>
            <a:r>
              <a:rPr lang="en-US" altLang="zh-TW" dirty="0"/>
              <a:t>Summary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12EBBC5-94AF-4AF7-B226-5341516A2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240-4ECF-41F4-B10D-8095B57EA97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994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2C9E51-1288-477C-8185-F2640B31B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E3FACC-9CBB-43B0-A0F2-65799E035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Cython</a:t>
            </a:r>
            <a:r>
              <a:rPr lang="zh-TW" altLang="en-US" dirty="0"/>
              <a:t> </a:t>
            </a:r>
            <a:r>
              <a:rPr lang="en-US" altLang="zh-TW" dirty="0"/>
              <a:t>documentation:</a:t>
            </a:r>
            <a:r>
              <a:rPr lang="zh-TW" altLang="en-US" dirty="0"/>
              <a:t> </a:t>
            </a:r>
            <a:r>
              <a:rPr lang="en-US" altLang="zh-TW" dirty="0">
                <a:hlinkClick r:id="rId2"/>
              </a:rPr>
              <a:t>https://cython.readthedocs.io/en/latest/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https://www.51cto.com/article/711919.html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https://buzzorange.com/techorange/2018/08/14/python-is-slow/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https://jarvus.dragonbeef.net/note/noteCython.php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5C6F69C-5104-4CE6-A336-F67A81344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240-4ECF-41F4-B10D-8095B57EA97A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3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1F4C0F-3D3E-4083-A659-62A6FD3F6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C848A8D-AEFF-49E5-9EC8-F3275AB134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714502-264B-4045-B6A0-B11040E22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240-4ECF-41F4-B10D-8095B57EA97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893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4A195C-0D78-4A10-B4E3-9689AC116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Is Python So Slow?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B64885-EBA0-4AEF-A4A8-9FAFB6FFB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Interpreted language</a:t>
            </a:r>
          </a:p>
          <a:p>
            <a:r>
              <a:rPr lang="en-US" altLang="zh-TW" dirty="0"/>
              <a:t>Just-in-time compilation</a:t>
            </a:r>
          </a:p>
          <a:p>
            <a:r>
              <a:rPr lang="en-US" altLang="zh-TW" dirty="0"/>
              <a:t>Global</a:t>
            </a:r>
            <a:r>
              <a:rPr lang="zh-TW" altLang="en-US" dirty="0"/>
              <a:t> </a:t>
            </a:r>
            <a:r>
              <a:rPr lang="en-US" altLang="zh-TW" dirty="0"/>
              <a:t>interpreter</a:t>
            </a:r>
            <a:r>
              <a:rPr lang="zh-TW" altLang="en-US" dirty="0"/>
              <a:t> </a:t>
            </a:r>
            <a:r>
              <a:rPr lang="en-US" altLang="zh-TW" dirty="0"/>
              <a:t>lock</a:t>
            </a:r>
            <a:r>
              <a:rPr lang="zh-TW" altLang="en-US" dirty="0"/>
              <a:t> </a:t>
            </a:r>
            <a:r>
              <a:rPr lang="en-US" altLang="zh-TW" dirty="0"/>
              <a:t>(GIL)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2567653-CC86-46E0-8FD7-F63C2DAC1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240-4ECF-41F4-B10D-8095B57EA97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519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D54C9C-DF80-43DC-9C63-0A6C34492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</a:t>
            </a:r>
            <a:r>
              <a:rPr lang="zh-TW" altLang="en-US" dirty="0"/>
              <a:t> </a:t>
            </a:r>
            <a:r>
              <a:rPr lang="en-US" altLang="zh-TW" dirty="0"/>
              <a:t>We</a:t>
            </a:r>
            <a:r>
              <a:rPr lang="zh-TW" altLang="en-US" dirty="0"/>
              <a:t> </a:t>
            </a:r>
            <a:r>
              <a:rPr lang="en-US" altLang="zh-TW" dirty="0"/>
              <a:t>Need</a:t>
            </a:r>
            <a:r>
              <a:rPr lang="zh-TW" altLang="en-US" dirty="0"/>
              <a:t> </a:t>
            </a:r>
            <a:r>
              <a:rPr lang="en-US" altLang="zh-TW" dirty="0" err="1"/>
              <a:t>Cython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22D5F7-06E8-41A5-A76F-D292E6128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Cython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C-extension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python</a:t>
            </a:r>
          </a:p>
          <a:p>
            <a:r>
              <a:rPr lang="en-US" altLang="zh-TW" dirty="0" err="1"/>
              <a:t>Cython</a:t>
            </a:r>
            <a:r>
              <a:rPr lang="zh-TW" altLang="en-US" dirty="0"/>
              <a:t> </a:t>
            </a:r>
            <a:r>
              <a:rPr lang="en-US" altLang="zh-TW" dirty="0"/>
              <a:t>can</a:t>
            </a:r>
            <a:r>
              <a:rPr lang="zh-TW" altLang="en-US" dirty="0"/>
              <a:t> </a:t>
            </a:r>
            <a:r>
              <a:rPr lang="en-US" altLang="zh-TW" dirty="0"/>
              <a:t>accelerate</a:t>
            </a:r>
            <a:r>
              <a:rPr lang="zh-TW" altLang="en-US" dirty="0"/>
              <a:t> </a:t>
            </a:r>
            <a:r>
              <a:rPr lang="en-US" altLang="zh-TW" dirty="0"/>
              <a:t>your</a:t>
            </a:r>
            <a:r>
              <a:rPr lang="zh-TW" altLang="en-US" dirty="0"/>
              <a:t> </a:t>
            </a:r>
            <a:r>
              <a:rPr lang="en-US" altLang="zh-TW" dirty="0"/>
              <a:t>python</a:t>
            </a:r>
            <a:r>
              <a:rPr lang="zh-TW" altLang="en-US" dirty="0"/>
              <a:t> </a:t>
            </a:r>
            <a:r>
              <a:rPr lang="en-US" altLang="zh-TW" dirty="0"/>
              <a:t>code</a:t>
            </a:r>
          </a:p>
          <a:p>
            <a:r>
              <a:rPr lang="en-US" altLang="zh-TW" dirty="0"/>
              <a:t>Compare</a:t>
            </a:r>
            <a:r>
              <a:rPr lang="zh-TW" altLang="en-US" dirty="0"/>
              <a:t> </a:t>
            </a:r>
            <a:r>
              <a:rPr lang="en-US" altLang="zh-TW" dirty="0"/>
              <a:t>with</a:t>
            </a:r>
            <a:r>
              <a:rPr lang="zh-TW" altLang="en-US" dirty="0"/>
              <a:t> </a:t>
            </a:r>
            <a:r>
              <a:rPr lang="en-US" altLang="zh-TW" dirty="0"/>
              <a:t>C/C++,</a:t>
            </a:r>
            <a:r>
              <a:rPr lang="zh-TW" altLang="en-US" dirty="0"/>
              <a:t> </a:t>
            </a:r>
            <a:r>
              <a:rPr lang="en-US" altLang="zh-TW" dirty="0"/>
              <a:t>writing</a:t>
            </a:r>
            <a:r>
              <a:rPr lang="zh-TW" altLang="en-US" dirty="0"/>
              <a:t> </a:t>
            </a:r>
            <a:r>
              <a:rPr lang="en-US" altLang="zh-TW" dirty="0" err="1"/>
              <a:t>cython</a:t>
            </a:r>
            <a:r>
              <a:rPr lang="zh-TW" altLang="en-US" dirty="0"/>
              <a:t> </a:t>
            </a:r>
            <a:r>
              <a:rPr lang="en-US" altLang="zh-TW" dirty="0"/>
              <a:t>code</a:t>
            </a:r>
            <a:r>
              <a:rPr lang="zh-TW" altLang="en-US" dirty="0"/>
              <a:t> </a:t>
            </a:r>
            <a:r>
              <a:rPr lang="en-US" altLang="zh-TW" dirty="0"/>
              <a:t>is</a:t>
            </a:r>
            <a:r>
              <a:rPr lang="zh-TW" altLang="en-US" dirty="0"/>
              <a:t> </a:t>
            </a:r>
            <a:r>
              <a:rPr lang="en-US" altLang="zh-TW" dirty="0"/>
              <a:t>much</a:t>
            </a:r>
            <a:r>
              <a:rPr lang="zh-TW" altLang="en-US" dirty="0"/>
              <a:t> </a:t>
            </a:r>
            <a:r>
              <a:rPr lang="en-US" altLang="zh-TW" dirty="0"/>
              <a:t>easier</a:t>
            </a:r>
          </a:p>
          <a:p>
            <a:r>
              <a:rPr lang="en-US" altLang="zh-TW" dirty="0"/>
              <a:t>My</a:t>
            </a:r>
            <a:r>
              <a:rPr lang="zh-TW" altLang="en-US" dirty="0"/>
              <a:t> </a:t>
            </a:r>
            <a:r>
              <a:rPr lang="en-US" altLang="zh-TW" dirty="0"/>
              <a:t>comments:</a:t>
            </a:r>
            <a:r>
              <a:rPr lang="zh-TW" altLang="en-US" dirty="0"/>
              <a:t> </a:t>
            </a:r>
            <a:r>
              <a:rPr lang="en-US" altLang="zh-TW" dirty="0" err="1"/>
              <a:t>numpy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 err="1"/>
              <a:t>scipy</a:t>
            </a:r>
            <a:r>
              <a:rPr lang="zh-TW" altLang="en-US" dirty="0"/>
              <a:t> </a:t>
            </a:r>
            <a:r>
              <a:rPr lang="en-US" altLang="zh-TW" dirty="0"/>
              <a:t>library</a:t>
            </a:r>
            <a:r>
              <a:rPr lang="zh-TW" altLang="en-US" dirty="0"/>
              <a:t> </a:t>
            </a:r>
            <a:r>
              <a:rPr lang="en-US" altLang="zh-TW" dirty="0"/>
              <a:t>can</a:t>
            </a:r>
            <a:r>
              <a:rPr lang="zh-TW" altLang="en-US" dirty="0"/>
              <a:t> </a:t>
            </a:r>
            <a:r>
              <a:rPr lang="en-US" altLang="zh-TW" dirty="0"/>
              <a:t>still</a:t>
            </a:r>
            <a:r>
              <a:rPr lang="zh-TW" altLang="en-US" dirty="0"/>
              <a:t> </a:t>
            </a:r>
            <a:r>
              <a:rPr lang="en-US" altLang="zh-TW" dirty="0"/>
              <a:t>be</a:t>
            </a:r>
            <a:r>
              <a:rPr lang="zh-TW" altLang="en-US" dirty="0"/>
              <a:t> </a:t>
            </a:r>
            <a:r>
              <a:rPr lang="en-US" altLang="zh-TW" dirty="0"/>
              <a:t>used</a:t>
            </a:r>
            <a:r>
              <a:rPr lang="zh-TW" altLang="en-US" dirty="0"/>
              <a:t> </a:t>
            </a:r>
            <a:r>
              <a:rPr lang="en-US" altLang="zh-TW" dirty="0"/>
              <a:t>in</a:t>
            </a:r>
            <a:r>
              <a:rPr lang="zh-TW" altLang="en-US" dirty="0"/>
              <a:t> </a:t>
            </a:r>
            <a:r>
              <a:rPr lang="en-US" altLang="zh-TW" dirty="0" err="1"/>
              <a:t>cython</a:t>
            </a:r>
            <a:r>
              <a:rPr lang="en-US" altLang="zh-TW" dirty="0"/>
              <a:t>!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D63F2B6-8847-4F64-8A47-1933896FF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240-4ECF-41F4-B10D-8095B57EA97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99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07FEF3-AB96-4761-930B-34361DCBC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Fibonacci</a:t>
            </a:r>
            <a:r>
              <a:rPr lang="zh-TW" altLang="en-US" dirty="0"/>
              <a:t> </a:t>
            </a:r>
            <a:r>
              <a:rPr lang="en-US" altLang="zh-TW" dirty="0"/>
              <a:t>Sequence</a:t>
            </a:r>
            <a:r>
              <a:rPr lang="zh-TW" altLang="en-US" dirty="0"/>
              <a:t> </a:t>
            </a:r>
            <a:r>
              <a:rPr lang="en-US" altLang="zh-TW" dirty="0"/>
              <a:t>in</a:t>
            </a:r>
            <a:r>
              <a:rPr lang="zh-TW" altLang="en-US" dirty="0"/>
              <a:t> </a:t>
            </a:r>
            <a:r>
              <a:rPr lang="en-US" altLang="zh-TW" dirty="0"/>
              <a:t>Python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A273E6-D348-42FE-8640-7021F19FA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Simple</a:t>
            </a:r>
            <a:r>
              <a:rPr lang="zh-TW" altLang="en-US" dirty="0"/>
              <a:t> </a:t>
            </a:r>
            <a:r>
              <a:rPr lang="en-US" altLang="zh-TW" dirty="0"/>
              <a:t>python</a:t>
            </a:r>
            <a:r>
              <a:rPr lang="zh-TW" altLang="en-US" dirty="0"/>
              <a:t> </a:t>
            </a:r>
            <a:r>
              <a:rPr lang="en-US" altLang="zh-TW" dirty="0"/>
              <a:t>code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9B10941-757C-485B-AAB7-763D5339B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057" y="2648268"/>
            <a:ext cx="7313406" cy="3264535"/>
          </a:xfrm>
          <a:prstGeom prst="rect">
            <a:avLst/>
          </a:prstGeom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EE4419D-3172-4B16-A82D-4CED28CD0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240-4ECF-41F4-B10D-8095B57EA97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763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64DA89-4641-418D-8445-379523EEA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Fibonacci</a:t>
            </a:r>
            <a:r>
              <a:rPr lang="zh-TW" altLang="en-US" dirty="0"/>
              <a:t> </a:t>
            </a:r>
            <a:r>
              <a:rPr lang="en-US" altLang="zh-TW" dirty="0"/>
              <a:t>Sequence</a:t>
            </a:r>
            <a:r>
              <a:rPr lang="zh-TW" altLang="en-US" dirty="0"/>
              <a:t> </a:t>
            </a:r>
            <a:r>
              <a:rPr lang="en-US" altLang="zh-TW" dirty="0"/>
              <a:t>in</a:t>
            </a:r>
            <a:r>
              <a:rPr lang="zh-TW" altLang="en-US" dirty="0"/>
              <a:t> </a:t>
            </a:r>
            <a:r>
              <a:rPr lang="en-US" altLang="zh-TW" dirty="0" err="1"/>
              <a:t>Cython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0362AA-14BD-41DC-84C4-E491CF0DB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Difference</a:t>
            </a:r>
          </a:p>
          <a:p>
            <a:pPr lvl="1"/>
            <a:r>
              <a:rPr lang="en-US" altLang="zh-TW" dirty="0"/>
              <a:t>Variables</a:t>
            </a:r>
            <a:r>
              <a:rPr lang="zh-TW" altLang="en-US" dirty="0"/>
              <a:t> </a:t>
            </a:r>
            <a:r>
              <a:rPr lang="en-US" altLang="zh-TW" dirty="0"/>
              <a:t>declaration</a:t>
            </a:r>
          </a:p>
          <a:p>
            <a:pPr lvl="1"/>
            <a:r>
              <a:rPr lang="en-US" altLang="zh-TW" dirty="0"/>
              <a:t>Function</a:t>
            </a:r>
            <a:r>
              <a:rPr lang="zh-TW" altLang="en-US" dirty="0"/>
              <a:t> </a:t>
            </a:r>
            <a:r>
              <a:rPr lang="en-US" altLang="zh-TW" dirty="0"/>
              <a:t>declaration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 err="1"/>
              <a:t>cdef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 err="1"/>
              <a:t>cpdef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4D3409CF-F335-42D2-8726-B9E6966EA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240-4ECF-41F4-B10D-8095B57EA97A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B11B8EA-7C51-4825-9D01-EA74C6735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506" y="3138488"/>
            <a:ext cx="5439725" cy="36576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2C465EB-95DF-42B1-93BF-8F49C18E76C4}"/>
              </a:ext>
            </a:extLst>
          </p:cNvPr>
          <p:cNvSpPr txBox="1"/>
          <p:nvPr/>
        </p:nvSpPr>
        <p:spPr>
          <a:xfrm>
            <a:off x="7379464" y="1983085"/>
            <a:ext cx="4812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Language</a:t>
            </a:r>
            <a:r>
              <a:rPr lang="zh-TW" altLang="en-US" sz="2400" dirty="0"/>
              <a:t> </a:t>
            </a:r>
            <a:r>
              <a:rPr lang="en-US" altLang="zh-TW" sz="2400" dirty="0"/>
              <a:t>level:</a:t>
            </a:r>
            <a:r>
              <a:rPr lang="zh-TW" altLang="en-US" sz="2400" dirty="0"/>
              <a:t> </a:t>
            </a:r>
            <a:r>
              <a:rPr lang="en-US" altLang="zh-TW" sz="2400" dirty="0"/>
              <a:t>python</a:t>
            </a:r>
            <a:r>
              <a:rPr lang="zh-TW" altLang="en-US" sz="2400" dirty="0"/>
              <a:t> </a:t>
            </a:r>
            <a:r>
              <a:rPr lang="en-US" altLang="zh-TW" sz="2400" dirty="0"/>
              <a:t>3</a:t>
            </a:r>
            <a:r>
              <a:rPr lang="zh-TW" altLang="en-US" sz="2400" dirty="0"/>
              <a:t> </a:t>
            </a:r>
            <a:r>
              <a:rPr lang="en-US" altLang="zh-TW" sz="2400" dirty="0"/>
              <a:t>or</a:t>
            </a:r>
            <a:r>
              <a:rPr lang="zh-TW" altLang="en-US" sz="2400" dirty="0"/>
              <a:t> </a:t>
            </a:r>
            <a:r>
              <a:rPr lang="en-US" altLang="zh-TW" sz="2400" dirty="0"/>
              <a:t>python</a:t>
            </a:r>
            <a:r>
              <a:rPr lang="zh-TW" altLang="en-US" sz="2400" dirty="0"/>
              <a:t> </a:t>
            </a:r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BEBE523E-71DE-473B-9AD1-A11B9C2FBE07}"/>
              </a:ext>
            </a:extLst>
          </p:cNvPr>
          <p:cNvSpPr/>
          <p:nvPr/>
        </p:nvSpPr>
        <p:spPr>
          <a:xfrm>
            <a:off x="3273506" y="3138488"/>
            <a:ext cx="5148103" cy="807085"/>
          </a:xfrm>
          <a:prstGeom prst="round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65AB094-05C2-4E9C-83BF-30260E6746B6}"/>
              </a:ext>
            </a:extLst>
          </p:cNvPr>
          <p:cNvSpPr txBox="1"/>
          <p:nvPr/>
        </p:nvSpPr>
        <p:spPr>
          <a:xfrm>
            <a:off x="10723880" y="-36811"/>
            <a:ext cx="1986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2000" dirty="0" err="1">
                <a:solidFill>
                  <a:srgbClr val="FF0000"/>
                </a:solidFill>
              </a:rPr>
              <a:t>cfib.pyx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zh-TW" sz="2000" dirty="0"/>
              <a:t>setup.py</a:t>
            </a:r>
          </a:p>
          <a:p>
            <a:pPr marL="342900" indent="-342900">
              <a:buAutoNum type="arabicPeriod"/>
            </a:pPr>
            <a:r>
              <a:rPr lang="en-US" altLang="zh-TW" sz="2000" dirty="0"/>
              <a:t>fib.py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0481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8ABD8E-4BA9-4297-B071-1EB1D934C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Comparison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Python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 err="1"/>
              <a:t>Cython</a:t>
            </a:r>
            <a:endParaRPr lang="zh-TW" altLang="en-US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E5F688AC-45BA-4347-93C2-7AE11135E8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507923"/>
              </p:ext>
            </p:extLst>
          </p:nvPr>
        </p:nvGraphicFramePr>
        <p:xfrm>
          <a:off x="838200" y="1894840"/>
          <a:ext cx="10515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96018021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24244930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596303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n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Python</a:t>
                      </a:r>
                      <a:r>
                        <a:rPr lang="zh-TW" altLang="en-US" sz="2400" dirty="0"/>
                        <a:t> </a:t>
                      </a:r>
                      <a:r>
                        <a:rPr lang="en-US" altLang="zh-TW" sz="2400" dirty="0"/>
                        <a:t>running</a:t>
                      </a:r>
                      <a:r>
                        <a:rPr lang="zh-TW" altLang="en-US" sz="2400" dirty="0"/>
                        <a:t> </a:t>
                      </a:r>
                      <a:r>
                        <a:rPr lang="en-US" altLang="zh-TW" sz="2400" dirty="0"/>
                        <a:t>time</a:t>
                      </a:r>
                      <a:r>
                        <a:rPr lang="zh-TW" altLang="en-US" sz="2400" dirty="0"/>
                        <a:t> </a:t>
                      </a:r>
                      <a:r>
                        <a:rPr lang="en-US" altLang="zh-TW" sz="2400" dirty="0"/>
                        <a:t>(s)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err="1"/>
                        <a:t>Cython</a:t>
                      </a:r>
                      <a:r>
                        <a:rPr lang="zh-TW" altLang="en-US" sz="2400" dirty="0"/>
                        <a:t> </a:t>
                      </a:r>
                      <a:r>
                        <a:rPr lang="en-US" altLang="zh-TW" sz="2400" dirty="0"/>
                        <a:t>running</a:t>
                      </a:r>
                      <a:r>
                        <a:rPr lang="zh-TW" altLang="en-US" sz="2400" dirty="0"/>
                        <a:t> </a:t>
                      </a:r>
                      <a:r>
                        <a:rPr lang="en-US" altLang="zh-TW" sz="2400" dirty="0"/>
                        <a:t>time</a:t>
                      </a:r>
                      <a:r>
                        <a:rPr lang="zh-TW" altLang="en-US" sz="2400" dirty="0"/>
                        <a:t> </a:t>
                      </a:r>
                      <a:r>
                        <a:rPr lang="en-US" altLang="zh-TW" sz="2400" dirty="0"/>
                        <a:t>(s)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142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100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9.77e-06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2.31e-06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318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1000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7.67e-05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3.00e-06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340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10000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5.59e-04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7.89e-06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71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100000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5.35e-03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5.58e-05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861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1000000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5.56e-02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5.52e-04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063851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3266D9-017E-42DF-A0C7-F216EC1B8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240-4ECF-41F4-B10D-8095B57EA97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693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1F4C0F-3D3E-4083-A659-62A6FD3F6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Implementation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C848A8D-AEFF-49E5-9EC8-F3275AB134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C8E0195-B2B9-4942-8204-D6C7CAAC7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240-4ECF-41F4-B10D-8095B57EA97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357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3.6446"/>
  <p:tag name="ORIGINALWIDTH" val="4849.644"/>
  <p:tag name="LATEXADDIN" val="\documentclass{article}&#10;&#10;\pagestyle{empty}&#10;&#10;\usepackage{amsmath}&#10;\usepackage{graphics}&#10;\usepackage{color}&#10;\usepackage{mathtools}&#10;\usepackage{braket}&#10;\usepackage{physics}&#10;&#10;\begin{document}&#10;\begin{align*}&#10;&amp;k^{\mathrm{IC, nr}}_{f \leftarrow i} = \sum_{b = 1}^{3N-6} \frac{\abs{R_b(f \leftarrow i)}^2}{\hbar^2} \frac{\omega_b}{\hbar}&#10;\sum_{\tilde{v}_b} \sum_{{v}_b} {P}_{i {v}_b} \abs{&#10;\sqrt{v_b+1} \bra{ \chi_{f\tilde{v}_b} } \ket{ \chi_{i({v}_b+1)} } - \sqrt{v_b} \bra{ \chi_{f\tilde{v}_b} } \ket{ \chi_{i({v}_b-1)} } &#10;}^2&#10;\\&#10;&amp;\quad \quad \times  \prod_{b' \neq b} &#10;\sum_{\tilde{v}_{b'}} \sum_{{v}_{b'}} {P}_{i {v}_{b'}} \abs{ \bra{ \chi_{f\tilde{v}_{b'}} } \ket{ \chi_{i{v}_{b'}} } }^2&#10;\frac{\Gamma}{&#10;\left[ \omega_{fi} + \sum_{c = 1}^{3N-6} &#10;\left( &#10;(\tilde{v}_c + \frac{1}{2}) \tilde{\omega_c} &#10;- &#10;({v}_c + \frac{1}{2}) {\omega_c}&#10;\right)\right]^2 + \Gamma^2}&#10;\end{align*}&#10;\end{document}"/>
  <p:tag name="IGUANATEXSIZE" val="28"/>
  <p:tag name="IGUANATEXCURSOR" val="5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4.4657"/>
  <p:tag name="ORIGINALWIDTH" val="1664.792"/>
  <p:tag name="LATEXADDIN" val="\documentclass{article}&#10;&#10;\usepackage{amssymb,amsmath,amsthm,amsfonts,physics}&#10;&#10;&#10;\pagestyle{empty}&#10;&#10;\begin{document}&#10;&#10;\begin{align*}&#10;\sum_{x_1}\sum_{x_2}\cdots\sum_{x_n} f(x_1, x_2, \cdots, x_n)&#10;\end{align*}&#10;&#10;\end{document}"/>
  <p:tag name="IGUANATEXSIZE" val="28"/>
  <p:tag name="IGUANATEXCURSOR" val="15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4.4657"/>
  <p:tag name="ORIGINALWIDTH" val="1664.792"/>
  <p:tag name="LATEXADDIN" val="\documentclass{article}&#10;&#10;\usepackage{amssymb,amsmath,amsthm,amsfonts,physics}&#10;&#10;&#10;\pagestyle{empty}&#10;&#10;\begin{document}&#10;&#10;\begin{align*}&#10;\sum_{x_1}\sum_{x_2}\cdots\sum_{x_n} f(x_1, x_2, \cdots, x_n)&#10;\end{align*}&#10;&#10;\end{document}"/>
  <p:tag name="IGUANATEXSIZE" val="28"/>
  <p:tag name="IGUANATEXCURSOR" val="15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98.3877"/>
  <p:tag name="LATEXADDIN" val="\documentclass{article}&#10;&#10;\usepackage{amssymb,amsmath,amsthm,amsfonts,physics}&#10;&#10;&#10;\pagestyle{empty}&#10;&#10;\begin{document}&#10;&#10;\begin{align*}&#10;f(x_1, x_2, \cdots, x_n)&#10;\end{align*}&#10;&#10;\end{document}"/>
  <p:tag name="IGUANATEXSIZE" val="28"/>
  <p:tag name="IGUANATEXCURSOR" val="13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786.6517"/>
  <p:tag name="LATEXADDIN" val="\documentclass{article}&#10;&#10;\usepackage{amssymb,amsmath,amsthm,amsfonts,physics}&#10;&#10;&#10;\pagestyle{empty}&#10;&#10;\begin{document}&#10;&#10;\begin{align*}&#10;[x_1,x_2,\cdots,x_n]&#10;\end{align*}&#10;&#10;\end{document}"/>
  <p:tag name="IGUANATEXSIZE" val="28"/>
  <p:tag name="IGUANATEXCURSOR" val="1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786.6517"/>
  <p:tag name="LATEXADDIN" val="\documentclass{article}&#10;&#10;\usepackage{amssymb,amsmath,amsthm,amsfonts,physics}&#10;&#10;&#10;\pagestyle{empty}&#10;&#10;\begin{document}&#10;&#10;\begin{align*}&#10;[x_1,x_2,\cdots,x_n]&#10;\end{align*}&#10;&#10;\end{document}"/>
  <p:tag name="IGUANATEXSIZE" val="28"/>
  <p:tag name="IGUANATEXCURSOR" val="1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229.096"/>
  <p:tag name="LATEXADDIN" val="\documentclass{article}&#10;&#10;\usepackage{amssymb,amsmath,amsthm,amsfonts,physics}&#10;&#10;&#10;\pagestyle{empty}&#10;&#10;\begin{document}&#10;&#10;\begin{align*}&#10;x_i = 0\ \sim\ (\mbox{max}[i] - 1)&#10;\end{align*}&#10;&#10;\end{document}"/>
  <p:tag name="IGUANATEXSIZE" val="28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81.6273"/>
  <p:tag name="LATEXADDIN" val="\documentclass{article}&#10;&#10;\usepackage{amssymb,amsmath,amsthm,amsfonts,physics}&#10;&#10;&#10;\pagestyle{empty}&#10;&#10;\begin{document}&#10;&#10;\begin{align*}&#10;\mbox{max} = [5, 4, 3, 2, 6]&#10;\end{align*}&#10;&#10;\end{document}"/>
  <p:tag name="IGUANATEXSIZE" val="28"/>
  <p:tag name="IGUANATEXCURSOR" val="14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94.826"/>
  <p:tag name="LATEXADDIN" val="\documentclass{article}&#10;&#10;\usepackage{amssymb,amsmath,amsthm,amsfonts,physics}&#10;&#10;&#10;\pagestyle{empty}&#10;&#10;\begin{document}&#10;&#10;\begin{align*}&#10;[x_1,\quad x_2,\quad x_3,\quad x_4,\quad x_5]&#10;\end{align*}&#10;&#10;\end{document}"/>
  <p:tag name="IGUANATEXSIZE" val="28"/>
  <p:tag name="IGUANATEXCURSOR" val="1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td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394</Words>
  <Application>Microsoft Office PowerPoint</Application>
  <PresentationFormat>寬螢幕</PresentationFormat>
  <Paragraphs>125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9" baseType="lpstr">
      <vt:lpstr>新細明體</vt:lpstr>
      <vt:lpstr>標楷體</vt:lpstr>
      <vt:lpstr>Arial</vt:lpstr>
      <vt:lpstr>Calibri</vt:lpstr>
      <vt:lpstr>Cambria Math</vt:lpstr>
      <vt:lpstr>Consolas</vt:lpstr>
      <vt:lpstr>MS Reference Sans Serif</vt:lpstr>
      <vt:lpstr>Times New Roman</vt:lpstr>
      <vt:lpstr>Office 佈景主題</vt:lpstr>
      <vt:lpstr>Introduction to Cython</vt:lpstr>
      <vt:lpstr>Outline</vt:lpstr>
      <vt:lpstr>Introduction</vt:lpstr>
      <vt:lpstr>Why Is Python So Slow?</vt:lpstr>
      <vt:lpstr>Why We Need Cython?</vt:lpstr>
      <vt:lpstr>Fibonacci Sequence in Python</vt:lpstr>
      <vt:lpstr>Fibonacci Sequence in Cython</vt:lpstr>
      <vt:lpstr>Comparison of Python and Cython</vt:lpstr>
      <vt:lpstr>Implementation</vt:lpstr>
      <vt:lpstr>How to Run Cython?</vt:lpstr>
      <vt:lpstr>Setup.py</vt:lpstr>
      <vt:lpstr>Fib.py</vt:lpstr>
      <vt:lpstr>Comparison of Python, Cython, and C</vt:lpstr>
      <vt:lpstr>My Research</vt:lpstr>
      <vt:lpstr>Internal conversion rate</vt:lpstr>
      <vt:lpstr>Code Implementation</vt:lpstr>
      <vt:lpstr>Algorithm</vt:lpstr>
      <vt:lpstr>Cython Code</vt:lpstr>
      <vt:lpstr>In Python…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Cython</dc:title>
  <dc:creator>智恩 沈</dc:creator>
  <cp:lastModifiedBy>智恩 沈</cp:lastModifiedBy>
  <cp:revision>118</cp:revision>
  <dcterms:created xsi:type="dcterms:W3CDTF">2022-11-13T01:28:59Z</dcterms:created>
  <dcterms:modified xsi:type="dcterms:W3CDTF">2022-11-17T08:18:18Z</dcterms:modified>
</cp:coreProperties>
</file>