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59" r:id="rId4"/>
    <p:sldId id="265" r:id="rId5"/>
    <p:sldId id="266" r:id="rId6"/>
    <p:sldId id="267" r:id="rId7"/>
    <p:sldId id="264" r:id="rId8"/>
    <p:sldId id="260" r:id="rId9"/>
    <p:sldId id="269" r:id="rId10"/>
    <p:sldId id="271" r:id="rId11"/>
    <p:sldId id="261" r:id="rId12"/>
    <p:sldId id="272" r:id="rId13"/>
    <p:sldId id="268" r:id="rId14"/>
    <p:sldId id="274" r:id="rId15"/>
    <p:sldId id="273" r:id="rId16"/>
    <p:sldId id="275" r:id="rId17"/>
    <p:sldId id="270"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4660"/>
  </p:normalViewPr>
  <p:slideViewPr>
    <p:cSldViewPr snapToGrid="0">
      <p:cViewPr>
        <p:scale>
          <a:sx n="66" d="100"/>
          <a:sy n="66" d="100"/>
        </p:scale>
        <p:origin x="792" y="-60"/>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3F2AEC6-634E-4F00-9FA7-B28993B5A8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3F5AA502-0C32-4F7C-88A6-DE4A50558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70F5B1-863D-4E41-ABB7-548619E1F41C}" type="datetimeFigureOut">
              <a:rPr lang="zh-TW" altLang="en-US" smtClean="0"/>
              <a:t>2023/4/20</a:t>
            </a:fld>
            <a:endParaRPr lang="zh-TW" altLang="en-US"/>
          </a:p>
        </p:txBody>
      </p:sp>
      <p:sp>
        <p:nvSpPr>
          <p:cNvPr id="4" name="頁尾版面配置區 3">
            <a:extLst>
              <a:ext uri="{FF2B5EF4-FFF2-40B4-BE49-F238E27FC236}">
                <a16:creationId xmlns:a16="http://schemas.microsoft.com/office/drawing/2014/main" id="{08709DBA-A5DD-46B6-A898-0BABEA20E4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C48404A6-FE0A-463C-A04E-CC9310900E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8623F3-56CA-4D08-B5E6-C73379776A6F}" type="slidenum">
              <a:rPr lang="zh-TW" altLang="en-US" smtClean="0"/>
              <a:t>‹#›</a:t>
            </a:fld>
            <a:endParaRPr lang="zh-TW" altLang="en-US"/>
          </a:p>
        </p:txBody>
      </p:sp>
    </p:spTree>
    <p:extLst>
      <p:ext uri="{BB962C8B-B14F-4D97-AF65-F5344CB8AC3E}">
        <p14:creationId xmlns:p14="http://schemas.microsoft.com/office/powerpoint/2010/main" val="367892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26674-AF39-4CD9-8869-44B817C7F888}" type="datetimeFigureOut">
              <a:rPr lang="zh-TW" altLang="en-US" smtClean="0"/>
              <a:t>2023/4/20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7B7B5-43F3-4563-9F85-36E7B2F6428E}" type="slidenum">
              <a:rPr lang="zh-TW" altLang="en-US" smtClean="0"/>
              <a:t>‹#›</a:t>
            </a:fld>
            <a:endParaRPr lang="zh-TW" altLang="en-US"/>
          </a:p>
        </p:txBody>
      </p:sp>
    </p:spTree>
    <p:extLst>
      <p:ext uri="{BB962C8B-B14F-4D97-AF65-F5344CB8AC3E}">
        <p14:creationId xmlns:p14="http://schemas.microsoft.com/office/powerpoint/2010/main" val="271966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777B7B5-43F3-4563-9F85-36E7B2F6428E}" type="slidenum">
              <a:rPr lang="zh-TW" altLang="en-US" smtClean="0"/>
              <a:t>7</a:t>
            </a:fld>
            <a:endParaRPr lang="zh-TW" altLang="en-US"/>
          </a:p>
        </p:txBody>
      </p:sp>
    </p:spTree>
    <p:extLst>
      <p:ext uri="{BB962C8B-B14F-4D97-AF65-F5344CB8AC3E}">
        <p14:creationId xmlns:p14="http://schemas.microsoft.com/office/powerpoint/2010/main" val="62568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777B7B5-43F3-4563-9F85-36E7B2F6428E}" type="slidenum">
              <a:rPr lang="zh-TW" altLang="en-US" smtClean="0"/>
              <a:t>13</a:t>
            </a:fld>
            <a:endParaRPr lang="zh-TW" altLang="en-US"/>
          </a:p>
        </p:txBody>
      </p:sp>
    </p:spTree>
    <p:extLst>
      <p:ext uri="{BB962C8B-B14F-4D97-AF65-F5344CB8AC3E}">
        <p14:creationId xmlns:p14="http://schemas.microsoft.com/office/powerpoint/2010/main" val="1492296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777B7B5-43F3-4563-9F85-36E7B2F6428E}" type="slidenum">
              <a:rPr lang="zh-TW" altLang="en-US" smtClean="0"/>
              <a:t>15</a:t>
            </a:fld>
            <a:endParaRPr lang="zh-TW" altLang="en-US"/>
          </a:p>
        </p:txBody>
      </p:sp>
    </p:spTree>
    <p:extLst>
      <p:ext uri="{BB962C8B-B14F-4D97-AF65-F5344CB8AC3E}">
        <p14:creationId xmlns:p14="http://schemas.microsoft.com/office/powerpoint/2010/main" val="99342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A999E4-1B91-4553-9665-FC937335B0F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0965072-B582-478C-A11D-BE0102EC9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F7FBBEF-C7D3-4BC9-9141-3A93E8A7B4F3}"/>
              </a:ext>
            </a:extLst>
          </p:cNvPr>
          <p:cNvSpPr>
            <a:spLocks noGrp="1"/>
          </p:cNvSpPr>
          <p:nvPr>
            <p:ph type="dt" sz="half" idx="10"/>
          </p:nvPr>
        </p:nvSpPr>
        <p:spPr/>
        <p:txBody>
          <a:bodyPr/>
          <a:lstStyle/>
          <a:p>
            <a:fld id="{113BED92-BB09-422F-94F3-F424E3351F40}" type="datetime1">
              <a:rPr lang="zh-TW" altLang="en-US" smtClean="0"/>
              <a:t>2023/4/21</a:t>
            </a:fld>
            <a:endParaRPr lang="zh-TW" altLang="en-US"/>
          </a:p>
        </p:txBody>
      </p:sp>
      <p:sp>
        <p:nvSpPr>
          <p:cNvPr id="5" name="頁尾版面配置區 4">
            <a:extLst>
              <a:ext uri="{FF2B5EF4-FFF2-40B4-BE49-F238E27FC236}">
                <a16:creationId xmlns:a16="http://schemas.microsoft.com/office/drawing/2014/main" id="{6007E81B-3140-4FF2-A1AC-C08B39011E7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FEE3AE-F4B5-4B37-BF2F-F19EFBC2E798}"/>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75807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871E4E-B96D-46C9-B7B2-1088BBDD373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754BDD1-8652-479A-989F-629CBCA86C9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F2519C-2E07-418F-817B-F460A8AC3635}"/>
              </a:ext>
            </a:extLst>
          </p:cNvPr>
          <p:cNvSpPr>
            <a:spLocks noGrp="1"/>
          </p:cNvSpPr>
          <p:nvPr>
            <p:ph type="dt" sz="half" idx="10"/>
          </p:nvPr>
        </p:nvSpPr>
        <p:spPr/>
        <p:txBody>
          <a:bodyPr/>
          <a:lstStyle/>
          <a:p>
            <a:fld id="{956BA420-E013-4E5A-9419-C2B91BA38950}" type="datetime1">
              <a:rPr lang="zh-TW" altLang="en-US" smtClean="0"/>
              <a:t>2023/4/21</a:t>
            </a:fld>
            <a:endParaRPr lang="zh-TW" altLang="en-US"/>
          </a:p>
        </p:txBody>
      </p:sp>
      <p:sp>
        <p:nvSpPr>
          <p:cNvPr id="5" name="頁尾版面配置區 4">
            <a:extLst>
              <a:ext uri="{FF2B5EF4-FFF2-40B4-BE49-F238E27FC236}">
                <a16:creationId xmlns:a16="http://schemas.microsoft.com/office/drawing/2014/main" id="{453701D9-703C-4357-9162-C9BF7F3DD4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5C47146-F324-4519-BB71-9E4CA016DEE8}"/>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129291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700BE37-690D-4663-9E3C-307119CDDC3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DD06222-195B-4BD4-A7E9-1C314814E866}"/>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B1AD121-EB4E-4687-8D14-E5BB6CDA52C3}"/>
              </a:ext>
            </a:extLst>
          </p:cNvPr>
          <p:cNvSpPr>
            <a:spLocks noGrp="1"/>
          </p:cNvSpPr>
          <p:nvPr>
            <p:ph type="dt" sz="half" idx="10"/>
          </p:nvPr>
        </p:nvSpPr>
        <p:spPr/>
        <p:txBody>
          <a:bodyPr/>
          <a:lstStyle/>
          <a:p>
            <a:fld id="{4B0D004E-54A1-41EA-B14E-DCFFCD8697E8}" type="datetime1">
              <a:rPr lang="zh-TW" altLang="en-US" smtClean="0"/>
              <a:t>2023/4/21</a:t>
            </a:fld>
            <a:endParaRPr lang="zh-TW" altLang="en-US"/>
          </a:p>
        </p:txBody>
      </p:sp>
      <p:sp>
        <p:nvSpPr>
          <p:cNvPr id="5" name="頁尾版面配置區 4">
            <a:extLst>
              <a:ext uri="{FF2B5EF4-FFF2-40B4-BE49-F238E27FC236}">
                <a16:creationId xmlns:a16="http://schemas.microsoft.com/office/drawing/2014/main" id="{7E2B2C05-495E-48EC-8DAC-60CAC90357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FA6915-B1B9-4C01-BD2D-647FA1F227B1}"/>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37022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774605-867C-46D1-8E9B-497A1230ADB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D589D38-C7AB-42DB-8952-20F9BDF3AA72}"/>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D62B0E-168F-4C3B-9DAE-50F116FF9AB1}"/>
              </a:ext>
            </a:extLst>
          </p:cNvPr>
          <p:cNvSpPr>
            <a:spLocks noGrp="1"/>
          </p:cNvSpPr>
          <p:nvPr>
            <p:ph type="dt" sz="half" idx="10"/>
          </p:nvPr>
        </p:nvSpPr>
        <p:spPr/>
        <p:txBody>
          <a:bodyPr/>
          <a:lstStyle/>
          <a:p>
            <a:fld id="{A3DB91E4-D3E8-4EEE-853C-78AE71C2F6C5}" type="datetime1">
              <a:rPr lang="zh-TW" altLang="en-US" smtClean="0"/>
              <a:t>2023/4/21</a:t>
            </a:fld>
            <a:endParaRPr lang="zh-TW" altLang="en-US"/>
          </a:p>
        </p:txBody>
      </p:sp>
      <p:sp>
        <p:nvSpPr>
          <p:cNvPr id="5" name="頁尾版面配置區 4">
            <a:extLst>
              <a:ext uri="{FF2B5EF4-FFF2-40B4-BE49-F238E27FC236}">
                <a16:creationId xmlns:a16="http://schemas.microsoft.com/office/drawing/2014/main" id="{C5CB155A-0CE6-4E98-93F3-5D11DB9E558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161E509-C7B1-4A51-BFAA-5F3A6520407F}"/>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21101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505AC-9859-4E98-8329-6F5FDD75F08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A053757-B1DD-4F6D-B5E8-1B766E50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F8A1C4CE-8482-416D-81B4-E74A278E3F4A}"/>
              </a:ext>
            </a:extLst>
          </p:cNvPr>
          <p:cNvSpPr>
            <a:spLocks noGrp="1"/>
          </p:cNvSpPr>
          <p:nvPr>
            <p:ph type="dt" sz="half" idx="10"/>
          </p:nvPr>
        </p:nvSpPr>
        <p:spPr/>
        <p:txBody>
          <a:bodyPr/>
          <a:lstStyle/>
          <a:p>
            <a:fld id="{BE89376A-6BF7-421A-BF93-41477AACCEC4}" type="datetime1">
              <a:rPr lang="zh-TW" altLang="en-US" smtClean="0"/>
              <a:t>2023/4/21</a:t>
            </a:fld>
            <a:endParaRPr lang="zh-TW" altLang="en-US"/>
          </a:p>
        </p:txBody>
      </p:sp>
      <p:sp>
        <p:nvSpPr>
          <p:cNvPr id="5" name="頁尾版面配置區 4">
            <a:extLst>
              <a:ext uri="{FF2B5EF4-FFF2-40B4-BE49-F238E27FC236}">
                <a16:creationId xmlns:a16="http://schemas.microsoft.com/office/drawing/2014/main" id="{70CDC44D-0503-4DC6-9A81-C7F2AE0E34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BCE44CF-6928-4FDB-9223-D9EFB189D20D}"/>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35772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F4DE6-86B8-41F8-A6F9-8610F403D8C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EBD68D-219E-4EFF-820B-4A6A43CE39C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AC2D313-4A3C-47CB-A36E-2AABBEC67D0D}"/>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EC00EAF-3553-404A-9945-1D20D70A48D7}"/>
              </a:ext>
            </a:extLst>
          </p:cNvPr>
          <p:cNvSpPr>
            <a:spLocks noGrp="1"/>
          </p:cNvSpPr>
          <p:nvPr>
            <p:ph type="dt" sz="half" idx="10"/>
          </p:nvPr>
        </p:nvSpPr>
        <p:spPr/>
        <p:txBody>
          <a:bodyPr/>
          <a:lstStyle/>
          <a:p>
            <a:fld id="{6F97AF57-AC00-41CF-99C3-93C2B04420A7}" type="datetime1">
              <a:rPr lang="zh-TW" altLang="en-US" smtClean="0"/>
              <a:t>2023/4/21</a:t>
            </a:fld>
            <a:endParaRPr lang="zh-TW" altLang="en-US"/>
          </a:p>
        </p:txBody>
      </p:sp>
      <p:sp>
        <p:nvSpPr>
          <p:cNvPr id="6" name="頁尾版面配置區 5">
            <a:extLst>
              <a:ext uri="{FF2B5EF4-FFF2-40B4-BE49-F238E27FC236}">
                <a16:creationId xmlns:a16="http://schemas.microsoft.com/office/drawing/2014/main" id="{C48375B4-1F70-420A-B4ED-7ED89A07226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6329E56-748E-47CE-A28B-1E23182D147B}"/>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311866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64AC20-A647-42F5-8E7D-9A684E69F45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A2216C0-50DD-4813-9F5E-0D3EC2453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A82CC89-6603-4DEB-8537-25805D358D0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FA130F6-DCE4-4048-8AB6-069D4EB2D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136249-D616-4655-9FA6-7EC122722A59}"/>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146C080-6319-4D19-83D6-CDE210D0036F}"/>
              </a:ext>
            </a:extLst>
          </p:cNvPr>
          <p:cNvSpPr>
            <a:spLocks noGrp="1"/>
          </p:cNvSpPr>
          <p:nvPr>
            <p:ph type="dt" sz="half" idx="10"/>
          </p:nvPr>
        </p:nvSpPr>
        <p:spPr/>
        <p:txBody>
          <a:bodyPr/>
          <a:lstStyle/>
          <a:p>
            <a:fld id="{F9F1AE39-9BCF-47F2-B7CF-EB68A8DB15D3}" type="datetime1">
              <a:rPr lang="zh-TW" altLang="en-US" smtClean="0"/>
              <a:t>2023/4/21</a:t>
            </a:fld>
            <a:endParaRPr lang="zh-TW" altLang="en-US"/>
          </a:p>
        </p:txBody>
      </p:sp>
      <p:sp>
        <p:nvSpPr>
          <p:cNvPr id="8" name="頁尾版面配置區 7">
            <a:extLst>
              <a:ext uri="{FF2B5EF4-FFF2-40B4-BE49-F238E27FC236}">
                <a16:creationId xmlns:a16="http://schemas.microsoft.com/office/drawing/2014/main" id="{C2060FAF-86DB-4B94-A299-8D6D58C4C51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D3C2DF2-FC2D-4AE1-81CC-9DE891521E36}"/>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107861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C48D4F-2392-4551-8B8A-15667B1F2FA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933DFD6-D354-44B2-939E-E2725911D7A4}"/>
              </a:ext>
            </a:extLst>
          </p:cNvPr>
          <p:cNvSpPr>
            <a:spLocks noGrp="1"/>
          </p:cNvSpPr>
          <p:nvPr>
            <p:ph type="dt" sz="half" idx="10"/>
          </p:nvPr>
        </p:nvSpPr>
        <p:spPr/>
        <p:txBody>
          <a:bodyPr/>
          <a:lstStyle/>
          <a:p>
            <a:fld id="{06E22CBD-8FB3-4C7C-99A5-4EFC994711EB}" type="datetime1">
              <a:rPr lang="zh-TW" altLang="en-US" smtClean="0"/>
              <a:t>2023/4/21</a:t>
            </a:fld>
            <a:endParaRPr lang="zh-TW" altLang="en-US"/>
          </a:p>
        </p:txBody>
      </p:sp>
      <p:sp>
        <p:nvSpPr>
          <p:cNvPr id="4" name="頁尾版面配置區 3">
            <a:extLst>
              <a:ext uri="{FF2B5EF4-FFF2-40B4-BE49-F238E27FC236}">
                <a16:creationId xmlns:a16="http://schemas.microsoft.com/office/drawing/2014/main" id="{BA3CB074-64F4-4DD6-A353-DDF0B7AE16F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79045A3-22BB-44E6-A869-F28BF6CCE584}"/>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30874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D161102-6EDA-431B-B252-C83A1D3F5C03}"/>
              </a:ext>
            </a:extLst>
          </p:cNvPr>
          <p:cNvSpPr>
            <a:spLocks noGrp="1"/>
          </p:cNvSpPr>
          <p:nvPr>
            <p:ph type="dt" sz="half" idx="10"/>
          </p:nvPr>
        </p:nvSpPr>
        <p:spPr/>
        <p:txBody>
          <a:bodyPr/>
          <a:lstStyle/>
          <a:p>
            <a:fld id="{1A39317C-3222-4C40-9F10-742763C7E676}" type="datetime1">
              <a:rPr lang="zh-TW" altLang="en-US" smtClean="0"/>
              <a:t>2023/4/21</a:t>
            </a:fld>
            <a:endParaRPr lang="zh-TW" altLang="en-US"/>
          </a:p>
        </p:txBody>
      </p:sp>
      <p:sp>
        <p:nvSpPr>
          <p:cNvPr id="3" name="頁尾版面配置區 2">
            <a:extLst>
              <a:ext uri="{FF2B5EF4-FFF2-40B4-BE49-F238E27FC236}">
                <a16:creationId xmlns:a16="http://schemas.microsoft.com/office/drawing/2014/main" id="{A0252443-1537-4A67-B3A7-8CD13C1407B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27E3B89-6F46-4BB2-932C-04A9F3721F8D}"/>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362584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9D5CC8-BF04-4684-834F-D963C835524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0F31FE4-B246-4BA0-A6C1-D9CDB7143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0127F5C-3E9B-4392-994F-CF61198FB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BCCD126-B3FA-4DF2-85B1-937A447E4F7D}"/>
              </a:ext>
            </a:extLst>
          </p:cNvPr>
          <p:cNvSpPr>
            <a:spLocks noGrp="1"/>
          </p:cNvSpPr>
          <p:nvPr>
            <p:ph type="dt" sz="half" idx="10"/>
          </p:nvPr>
        </p:nvSpPr>
        <p:spPr/>
        <p:txBody>
          <a:bodyPr/>
          <a:lstStyle/>
          <a:p>
            <a:fld id="{30D0B308-D073-498B-AD49-B9474474121D}" type="datetime1">
              <a:rPr lang="zh-TW" altLang="en-US" smtClean="0"/>
              <a:t>2023/4/21</a:t>
            </a:fld>
            <a:endParaRPr lang="zh-TW" altLang="en-US"/>
          </a:p>
        </p:txBody>
      </p:sp>
      <p:sp>
        <p:nvSpPr>
          <p:cNvPr id="6" name="頁尾版面配置區 5">
            <a:extLst>
              <a:ext uri="{FF2B5EF4-FFF2-40B4-BE49-F238E27FC236}">
                <a16:creationId xmlns:a16="http://schemas.microsoft.com/office/drawing/2014/main" id="{0AA1E931-FCBA-4427-88D2-72631EAA302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7AA1508-1EC5-4B97-8A82-A2B1BE0CE4BB}"/>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82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C706E8-8C23-47D6-B717-4002B44AFE0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519F043-C4A7-4472-9825-FC30F998D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D90A46F-5926-4395-B7FA-C8C3F9681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55D0129-A4F2-4CB3-9C3E-78942823FF0C}"/>
              </a:ext>
            </a:extLst>
          </p:cNvPr>
          <p:cNvSpPr>
            <a:spLocks noGrp="1"/>
          </p:cNvSpPr>
          <p:nvPr>
            <p:ph type="dt" sz="half" idx="10"/>
          </p:nvPr>
        </p:nvSpPr>
        <p:spPr/>
        <p:txBody>
          <a:bodyPr/>
          <a:lstStyle/>
          <a:p>
            <a:fld id="{448D7A29-93F4-47C8-ACE1-F702227712FC}" type="datetime1">
              <a:rPr lang="zh-TW" altLang="en-US" smtClean="0"/>
              <a:t>2023/4/21</a:t>
            </a:fld>
            <a:endParaRPr lang="zh-TW" altLang="en-US"/>
          </a:p>
        </p:txBody>
      </p:sp>
      <p:sp>
        <p:nvSpPr>
          <p:cNvPr id="6" name="頁尾版面配置區 5">
            <a:extLst>
              <a:ext uri="{FF2B5EF4-FFF2-40B4-BE49-F238E27FC236}">
                <a16:creationId xmlns:a16="http://schemas.microsoft.com/office/drawing/2014/main" id="{01751DCD-1841-4134-AFBE-E812D33FAB9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FB0B75D-F2BB-4736-9895-BBA92E731673}"/>
              </a:ext>
            </a:extLst>
          </p:cNvPr>
          <p:cNvSpPr>
            <a:spLocks noGrp="1"/>
          </p:cNvSpPr>
          <p:nvPr>
            <p:ph type="sldNum" sz="quarter" idx="12"/>
          </p:nvPr>
        </p:nvSpPr>
        <p:spPr/>
        <p:txBody>
          <a:body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60591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99B319-8903-47CE-AA41-A2CE91276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6CB2C13-4A27-48EE-BA0A-C256EBFCE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08A53D-0B5A-44F3-8450-7B9881899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DFB66-5261-4322-9FF5-C4239ABB79C5}" type="datetime1">
              <a:rPr lang="zh-TW" altLang="en-US" smtClean="0"/>
              <a:t>2023/4/21</a:t>
            </a:fld>
            <a:endParaRPr lang="zh-TW" altLang="en-US"/>
          </a:p>
        </p:txBody>
      </p:sp>
      <p:sp>
        <p:nvSpPr>
          <p:cNvPr id="5" name="頁尾版面配置區 4">
            <a:extLst>
              <a:ext uri="{FF2B5EF4-FFF2-40B4-BE49-F238E27FC236}">
                <a16:creationId xmlns:a16="http://schemas.microsoft.com/office/drawing/2014/main" id="{6EAE3126-66EE-4AB4-9A9E-162C5ADCC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E2323EF-BA46-43D1-83A8-6B5B2FA7D3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2ADD-E669-46D8-95FF-9605EED73461}" type="slidenum">
              <a:rPr lang="zh-TW" altLang="en-US" smtClean="0"/>
              <a:t>‹#›</a:t>
            </a:fld>
            <a:endParaRPr lang="zh-TW" altLang="en-US"/>
          </a:p>
        </p:txBody>
      </p:sp>
    </p:spTree>
    <p:extLst>
      <p:ext uri="{BB962C8B-B14F-4D97-AF65-F5344CB8AC3E}">
        <p14:creationId xmlns:p14="http://schemas.microsoft.com/office/powerpoint/2010/main" val="371485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slideLayout" Target="../slideLayouts/slideLayout2.xml"/><Relationship Id="rId10" Type="http://schemas.openxmlformats.org/officeDocument/2006/relationships/image" Target="../media/image31.png"/><Relationship Id="rId4" Type="http://schemas.openxmlformats.org/officeDocument/2006/relationships/tags" Target="../tags/tag25.xml"/><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8.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7.png"/><Relationship Id="rId17" Type="http://schemas.openxmlformats.org/officeDocument/2006/relationships/image" Target="../media/image23.png"/><Relationship Id="rId2" Type="http://schemas.openxmlformats.org/officeDocument/2006/relationships/tags" Target="../tags/tag27.xml"/><Relationship Id="rId16" Type="http://schemas.openxmlformats.org/officeDocument/2006/relationships/image" Target="../media/image22.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16.png"/><Relationship Id="rId5" Type="http://schemas.openxmlformats.org/officeDocument/2006/relationships/tags" Target="../tags/tag30.xml"/><Relationship Id="rId15" Type="http://schemas.openxmlformats.org/officeDocument/2006/relationships/image" Target="../media/image20.png"/><Relationship Id="rId10" Type="http://schemas.openxmlformats.org/officeDocument/2006/relationships/image" Target="../media/image32.png"/><Relationship Id="rId4" Type="http://schemas.openxmlformats.org/officeDocument/2006/relationships/tags" Target="../tags/tag29.xml"/><Relationship Id="rId9" Type="http://schemas.openxmlformats.org/officeDocument/2006/relationships/slideLayout" Target="../slideLayouts/slideLayout2.xml"/><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42.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41.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40.png"/><Relationship Id="rId5" Type="http://schemas.openxmlformats.org/officeDocument/2006/relationships/tags" Target="../tags/tag38.xml"/><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tags" Target="../tags/tag37.xml"/><Relationship Id="rId9" Type="http://schemas.openxmlformats.org/officeDocument/2006/relationships/slideLayout" Target="../slideLayouts/slideLayout2.xml"/><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tags" Target="../tags/tag3.xml"/><Relationship Id="rId21" Type="http://schemas.openxmlformats.org/officeDocument/2006/relationships/image" Target="../media/image10.png"/><Relationship Id="rId7" Type="http://schemas.openxmlformats.org/officeDocument/2006/relationships/tags" Target="../tags/tag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tags" Target="../tags/tag10.xml"/><Relationship Id="rId19"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2.gif"/><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9.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tags" Target="../tags/tag15.xml"/><Relationship Id="rId16" Type="http://schemas.openxmlformats.org/officeDocument/2006/relationships/image" Target="../media/image22.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7.png"/><Relationship Id="rId5" Type="http://schemas.openxmlformats.org/officeDocument/2006/relationships/tags" Target="../tags/tag18.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2DDBBC-C8A7-4298-90D9-4AE5C47EF4F0}"/>
              </a:ext>
            </a:extLst>
          </p:cNvPr>
          <p:cNvSpPr>
            <a:spLocks noGrp="1"/>
          </p:cNvSpPr>
          <p:nvPr>
            <p:ph type="ctrTitle"/>
          </p:nvPr>
        </p:nvSpPr>
        <p:spPr/>
        <p:txBody>
          <a:bodyPr>
            <a:normAutofit fontScale="90000"/>
          </a:bodyPr>
          <a:lstStyle/>
          <a:p>
            <a:r>
              <a:rPr lang="en-US" altLang="zh-TW" dirty="0"/>
              <a:t>Absorption and Emission Spectrum:</a:t>
            </a:r>
            <a:r>
              <a:rPr lang="zh-TW" altLang="en-US" dirty="0"/>
              <a:t> </a:t>
            </a:r>
            <a:r>
              <a:rPr lang="en-US" altLang="zh-TW" dirty="0"/>
              <a:t>Harmonic</a:t>
            </a:r>
            <a:r>
              <a:rPr lang="zh-TW" altLang="en-US" dirty="0"/>
              <a:t> </a:t>
            </a:r>
            <a:r>
              <a:rPr lang="en-US" altLang="zh-TW" dirty="0"/>
              <a:t>Oscillator</a:t>
            </a:r>
            <a:r>
              <a:rPr lang="zh-TW" altLang="en-US" dirty="0"/>
              <a:t> </a:t>
            </a:r>
            <a:r>
              <a:rPr lang="en-US" altLang="zh-TW" dirty="0"/>
              <a:t>Model</a:t>
            </a:r>
            <a:endParaRPr lang="zh-TW" altLang="en-US" dirty="0"/>
          </a:p>
        </p:txBody>
      </p:sp>
      <p:sp>
        <p:nvSpPr>
          <p:cNvPr id="3" name="副標題 2">
            <a:extLst>
              <a:ext uri="{FF2B5EF4-FFF2-40B4-BE49-F238E27FC236}">
                <a16:creationId xmlns:a16="http://schemas.microsoft.com/office/drawing/2014/main" id="{751334EC-4907-4ADB-8FFE-F57D4D3C18CE}"/>
              </a:ext>
            </a:extLst>
          </p:cNvPr>
          <p:cNvSpPr>
            <a:spLocks noGrp="1"/>
          </p:cNvSpPr>
          <p:nvPr>
            <p:ph type="subTitle" idx="1"/>
          </p:nvPr>
        </p:nvSpPr>
        <p:spPr/>
        <p:txBody>
          <a:bodyPr/>
          <a:lstStyle/>
          <a:p>
            <a:r>
              <a:rPr lang="en-US" altLang="zh-TW" dirty="0"/>
              <a:t>Speaker:</a:t>
            </a:r>
            <a:r>
              <a:rPr lang="zh-TW" altLang="en-US" dirty="0"/>
              <a:t> </a:t>
            </a:r>
            <a:r>
              <a:rPr lang="en-US" altLang="zh-TW" dirty="0" err="1"/>
              <a:t>Chih-En</a:t>
            </a:r>
            <a:r>
              <a:rPr lang="zh-TW" altLang="en-US" dirty="0"/>
              <a:t> </a:t>
            </a:r>
            <a:r>
              <a:rPr lang="en-US" altLang="zh-TW" dirty="0"/>
              <a:t>Shen</a:t>
            </a:r>
          </a:p>
          <a:p>
            <a:r>
              <a:rPr lang="en-US" altLang="zh-TW" dirty="0"/>
              <a:t>Date:</a:t>
            </a:r>
            <a:r>
              <a:rPr lang="zh-TW" altLang="en-US" dirty="0"/>
              <a:t> </a:t>
            </a:r>
            <a:r>
              <a:rPr lang="en-US" altLang="zh-TW" dirty="0"/>
              <a:t>2023/04/21</a:t>
            </a:r>
            <a:endParaRPr lang="zh-TW" altLang="en-US" dirty="0"/>
          </a:p>
        </p:txBody>
      </p:sp>
      <p:sp>
        <p:nvSpPr>
          <p:cNvPr id="4" name="投影片編號版面配置區 3">
            <a:extLst>
              <a:ext uri="{FF2B5EF4-FFF2-40B4-BE49-F238E27FC236}">
                <a16:creationId xmlns:a16="http://schemas.microsoft.com/office/drawing/2014/main" id="{CD1E4C1A-4D5F-4552-9401-0D00AE8F8EA4}"/>
              </a:ext>
            </a:extLst>
          </p:cNvPr>
          <p:cNvSpPr>
            <a:spLocks noGrp="1"/>
          </p:cNvSpPr>
          <p:nvPr>
            <p:ph type="sldNum" sz="quarter" idx="12"/>
          </p:nvPr>
        </p:nvSpPr>
        <p:spPr/>
        <p:txBody>
          <a:bodyPr/>
          <a:lstStyle/>
          <a:p>
            <a:fld id="{E1722ADD-E669-46D8-95FF-9605EED73461}" type="slidenum">
              <a:rPr lang="zh-TW" altLang="en-US" smtClean="0"/>
              <a:t>1</a:t>
            </a:fld>
            <a:endParaRPr lang="zh-TW" altLang="en-US"/>
          </a:p>
        </p:txBody>
      </p:sp>
    </p:spTree>
    <p:extLst>
      <p:ext uri="{BB962C8B-B14F-4D97-AF65-F5344CB8AC3E}">
        <p14:creationId xmlns:p14="http://schemas.microsoft.com/office/powerpoint/2010/main" val="246051846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96415-324D-454B-9AAC-4976E997BC60}"/>
              </a:ext>
            </a:extLst>
          </p:cNvPr>
          <p:cNvSpPr>
            <a:spLocks noGrp="1"/>
          </p:cNvSpPr>
          <p:nvPr>
            <p:ph type="title"/>
          </p:nvPr>
        </p:nvSpPr>
        <p:spPr/>
        <p:txBody>
          <a:bodyPr/>
          <a:lstStyle/>
          <a:p>
            <a:r>
              <a:rPr lang="en-US" altLang="zh-TW" dirty="0"/>
              <a:t>Absorption</a:t>
            </a:r>
            <a:r>
              <a:rPr lang="zh-TW" altLang="en-US" dirty="0"/>
              <a:t> </a:t>
            </a:r>
            <a:r>
              <a:rPr lang="en-US" altLang="zh-TW" dirty="0"/>
              <a:t>and</a:t>
            </a:r>
            <a:r>
              <a:rPr lang="zh-TW" altLang="en-US" dirty="0"/>
              <a:t> </a:t>
            </a:r>
            <a:r>
              <a:rPr lang="en-US" altLang="zh-TW" dirty="0"/>
              <a:t>Emission</a:t>
            </a:r>
            <a:r>
              <a:rPr lang="zh-TW" altLang="en-US" dirty="0"/>
              <a:t> </a:t>
            </a:r>
            <a:r>
              <a:rPr lang="en-US" altLang="zh-TW" dirty="0"/>
              <a:t>Spectrum</a:t>
            </a:r>
            <a:r>
              <a:rPr lang="zh-TW" altLang="en-US" dirty="0"/>
              <a:t> </a:t>
            </a:r>
            <a:r>
              <a:rPr lang="en-US" altLang="zh-TW" dirty="0"/>
              <a:t>for</a:t>
            </a:r>
            <a:r>
              <a:rPr lang="zh-TW" altLang="en-US" dirty="0"/>
              <a:t> </a:t>
            </a:r>
            <a:r>
              <a:rPr lang="en-US" altLang="zh-TW" dirty="0"/>
              <a:t>Diatomic</a:t>
            </a:r>
            <a:r>
              <a:rPr lang="zh-TW" altLang="en-US" dirty="0"/>
              <a:t> </a:t>
            </a:r>
            <a:r>
              <a:rPr lang="en-US" altLang="zh-TW" dirty="0"/>
              <a:t>Molecule</a:t>
            </a:r>
            <a:endParaRPr lang="zh-TW" altLang="en-US" dirty="0"/>
          </a:p>
        </p:txBody>
      </p:sp>
      <p:sp>
        <p:nvSpPr>
          <p:cNvPr id="3" name="內容版面配置區 2">
            <a:extLst>
              <a:ext uri="{FF2B5EF4-FFF2-40B4-BE49-F238E27FC236}">
                <a16:creationId xmlns:a16="http://schemas.microsoft.com/office/drawing/2014/main" id="{066671D9-A3D9-40F2-B02A-F33DF049DC9F}"/>
              </a:ext>
            </a:extLst>
          </p:cNvPr>
          <p:cNvSpPr>
            <a:spLocks noGrp="1"/>
          </p:cNvSpPr>
          <p:nvPr>
            <p:ph idx="1"/>
          </p:nvPr>
        </p:nvSpPr>
        <p:spPr/>
        <p:txBody>
          <a:bodyPr/>
          <a:lstStyle/>
          <a:p>
            <a:r>
              <a:rPr lang="en-US" altLang="zh-TW" dirty="0"/>
              <a:t>HCl</a:t>
            </a:r>
            <a:endParaRPr lang="zh-TW" altLang="en-US" dirty="0"/>
          </a:p>
        </p:txBody>
      </p:sp>
      <p:pic>
        <p:nvPicPr>
          <p:cNvPr id="4" name="Picture 4" descr="Graph of intensity versus frequency in Hertz. The curve consists of several pairs of spikes. The spikes have low intensity at the beginning of the curve and also at the end of the curve at 9.2 into 10 to the power 13 hertz. The spikes are longer near the middle but dip at the center. The center frequency for n equal to 0 to n equal to 1 is approximately 8.65 into 10 to the power 13 Hertz. The left side of the graph is labeled transitions where the vibrational energy increases, n=0 to 1 and the rotational angular momentum decreases, j to j minus 1. The right side of the graph is labeled transitions where the vibrational energy increases, n=0 to 1 and the rotational angular momentum increases, j to j plus 1.">
            <a:extLst>
              <a:ext uri="{FF2B5EF4-FFF2-40B4-BE49-F238E27FC236}">
                <a16:creationId xmlns:a16="http://schemas.microsoft.com/office/drawing/2014/main" id="{66473470-5337-4DBD-B268-C2BE28DBC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2526805"/>
            <a:ext cx="8463279" cy="4079735"/>
          </a:xfrm>
          <a:prstGeom prst="rect">
            <a:avLst/>
          </a:prstGeom>
          <a:noFill/>
          <a:extLst>
            <a:ext uri="{909E8E84-426E-40DD-AFC4-6F175D3DCCD1}">
              <a14:hiddenFill xmlns:a14="http://schemas.microsoft.com/office/drawing/2010/main">
                <a:solidFill>
                  <a:srgbClr val="FFFFFF"/>
                </a:solidFill>
              </a14:hiddenFill>
            </a:ext>
          </a:extLst>
        </p:spPr>
      </p:pic>
      <p:sp>
        <p:nvSpPr>
          <p:cNvPr id="6" name="投影片編號版面配置區 5">
            <a:extLst>
              <a:ext uri="{FF2B5EF4-FFF2-40B4-BE49-F238E27FC236}">
                <a16:creationId xmlns:a16="http://schemas.microsoft.com/office/drawing/2014/main" id="{B21660CC-9F2F-46A1-980D-E7F6AE1FABA6}"/>
              </a:ext>
            </a:extLst>
          </p:cNvPr>
          <p:cNvSpPr>
            <a:spLocks noGrp="1"/>
          </p:cNvSpPr>
          <p:nvPr>
            <p:ph type="sldNum" sz="quarter" idx="12"/>
          </p:nvPr>
        </p:nvSpPr>
        <p:spPr/>
        <p:txBody>
          <a:bodyPr/>
          <a:lstStyle/>
          <a:p>
            <a:fld id="{E1722ADD-E669-46D8-95FF-9605EED73461}" type="slidenum">
              <a:rPr lang="zh-TW" altLang="en-US" smtClean="0"/>
              <a:t>10</a:t>
            </a:fld>
            <a:endParaRPr lang="zh-TW" altLang="en-US"/>
          </a:p>
        </p:txBody>
      </p:sp>
    </p:spTree>
    <p:extLst>
      <p:ext uri="{BB962C8B-B14F-4D97-AF65-F5344CB8AC3E}">
        <p14:creationId xmlns:p14="http://schemas.microsoft.com/office/powerpoint/2010/main" val="30068460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57C98-BABA-460F-9270-533664AD7A9F}"/>
              </a:ext>
            </a:extLst>
          </p:cNvPr>
          <p:cNvSpPr>
            <a:spLocks noGrp="1"/>
          </p:cNvSpPr>
          <p:nvPr>
            <p:ph type="title"/>
          </p:nvPr>
        </p:nvSpPr>
        <p:spPr/>
        <p:txBody>
          <a:bodyPr/>
          <a:lstStyle/>
          <a:p>
            <a:r>
              <a:rPr lang="en-US" altLang="zh-TW" dirty="0"/>
              <a:t>Absorption</a:t>
            </a:r>
            <a:r>
              <a:rPr lang="zh-TW" altLang="en-US" dirty="0"/>
              <a:t> </a:t>
            </a:r>
            <a:r>
              <a:rPr lang="en-US" altLang="zh-TW" dirty="0"/>
              <a:t>and</a:t>
            </a:r>
            <a:r>
              <a:rPr lang="zh-TW" altLang="en-US" dirty="0"/>
              <a:t> </a:t>
            </a:r>
            <a:r>
              <a:rPr lang="en-US" altLang="zh-TW" dirty="0"/>
              <a:t>Emission</a:t>
            </a:r>
            <a:r>
              <a:rPr lang="zh-TW" altLang="en-US" dirty="0"/>
              <a:t> </a:t>
            </a:r>
            <a:r>
              <a:rPr lang="en-US" altLang="zh-TW" dirty="0"/>
              <a:t>Spectrum</a:t>
            </a:r>
            <a:endParaRPr lang="zh-TW" altLang="en-US" dirty="0"/>
          </a:p>
        </p:txBody>
      </p:sp>
      <p:sp>
        <p:nvSpPr>
          <p:cNvPr id="3" name="內容版面配置區 2">
            <a:extLst>
              <a:ext uri="{FF2B5EF4-FFF2-40B4-BE49-F238E27FC236}">
                <a16:creationId xmlns:a16="http://schemas.microsoft.com/office/drawing/2014/main" id="{4CD32DB9-3A94-4D73-A7AC-51F9AA5F9ED3}"/>
              </a:ext>
            </a:extLst>
          </p:cNvPr>
          <p:cNvSpPr>
            <a:spLocks noGrp="1"/>
          </p:cNvSpPr>
          <p:nvPr>
            <p:ph idx="1"/>
          </p:nvPr>
        </p:nvSpPr>
        <p:spPr/>
        <p:txBody>
          <a:bodyPr/>
          <a:lstStyle/>
          <a:p>
            <a:r>
              <a:rPr lang="en-US" altLang="zh-TW" dirty="0"/>
              <a:t>On</a:t>
            </a:r>
            <a:r>
              <a:rPr lang="zh-TW" altLang="en-US" dirty="0"/>
              <a:t> </a:t>
            </a:r>
            <a:r>
              <a:rPr lang="en-US" altLang="zh-TW" dirty="0"/>
              <a:t>the</a:t>
            </a:r>
            <a:r>
              <a:rPr lang="zh-TW" altLang="en-US" dirty="0"/>
              <a:t> </a:t>
            </a:r>
            <a:r>
              <a:rPr lang="en-US" altLang="zh-TW" dirty="0"/>
              <a:t>basis</a:t>
            </a:r>
            <a:r>
              <a:rPr lang="zh-TW" altLang="en-US" dirty="0"/>
              <a:t> </a:t>
            </a:r>
            <a:r>
              <a:rPr lang="en-US" altLang="zh-TW" dirty="0"/>
              <a:t>of</a:t>
            </a:r>
            <a:r>
              <a:rPr lang="zh-TW" altLang="en-US" dirty="0"/>
              <a:t> </a:t>
            </a:r>
            <a:r>
              <a:rPr lang="en-US" altLang="zh-TW" dirty="0"/>
              <a:t>Fermi’s</a:t>
            </a:r>
            <a:r>
              <a:rPr lang="zh-TW" altLang="en-US" dirty="0"/>
              <a:t> </a:t>
            </a:r>
            <a:r>
              <a:rPr lang="en-US" altLang="zh-TW" dirty="0"/>
              <a:t>golden</a:t>
            </a:r>
            <a:r>
              <a:rPr lang="zh-TW" altLang="en-US" dirty="0"/>
              <a:t> </a:t>
            </a:r>
            <a:r>
              <a:rPr lang="en-US" altLang="zh-TW" dirty="0"/>
              <a:t>rule,</a:t>
            </a:r>
            <a:r>
              <a:rPr lang="zh-TW" altLang="en-US" dirty="0"/>
              <a:t> </a:t>
            </a:r>
            <a:r>
              <a:rPr lang="en-US" altLang="zh-TW" dirty="0"/>
              <a:t>the</a:t>
            </a:r>
            <a:r>
              <a:rPr lang="zh-TW" altLang="en-US" dirty="0"/>
              <a:t> </a:t>
            </a:r>
            <a:r>
              <a:rPr lang="en-US" altLang="zh-TW" dirty="0"/>
              <a:t>absorption</a:t>
            </a:r>
            <a:r>
              <a:rPr lang="zh-TW" altLang="en-US" dirty="0"/>
              <a:t> </a:t>
            </a:r>
            <a:r>
              <a:rPr lang="en-US" altLang="zh-TW" dirty="0"/>
              <a:t>rate</a:t>
            </a:r>
            <a:r>
              <a:rPr lang="zh-TW" altLang="en-US" dirty="0"/>
              <a:t> </a:t>
            </a:r>
            <a:r>
              <a:rPr lang="en-US" altLang="zh-TW" dirty="0"/>
              <a:t>constant</a:t>
            </a:r>
            <a:r>
              <a:rPr lang="zh-TW" altLang="en-US" dirty="0"/>
              <a:t> </a:t>
            </a:r>
            <a:r>
              <a:rPr lang="en-US" altLang="zh-TW" dirty="0"/>
              <a:t>is</a:t>
            </a:r>
          </a:p>
          <a:p>
            <a:endParaRPr lang="en-US" altLang="zh-TW" dirty="0"/>
          </a:p>
          <a:p>
            <a:endParaRPr lang="en-US" altLang="zh-TW" dirty="0"/>
          </a:p>
          <a:p>
            <a:endParaRPr lang="en-US" altLang="zh-TW" dirty="0"/>
          </a:p>
          <a:p>
            <a:endParaRPr lang="en-US" altLang="zh-TW" dirty="0"/>
          </a:p>
          <a:p>
            <a:r>
              <a:rPr lang="en-US" altLang="zh-TW" dirty="0"/>
              <a:t>By</a:t>
            </a:r>
            <a:r>
              <a:rPr lang="zh-TW" altLang="en-US" dirty="0"/>
              <a:t> </a:t>
            </a:r>
            <a:r>
              <a:rPr lang="en-US" altLang="zh-TW" dirty="0"/>
              <a:t>Beer’s</a:t>
            </a:r>
            <a:r>
              <a:rPr lang="zh-TW" altLang="en-US" dirty="0"/>
              <a:t> </a:t>
            </a:r>
            <a:r>
              <a:rPr lang="en-US" altLang="zh-TW" dirty="0"/>
              <a:t>law,</a:t>
            </a:r>
            <a:r>
              <a:rPr lang="zh-TW" altLang="en-US" dirty="0"/>
              <a:t> </a:t>
            </a:r>
            <a:r>
              <a:rPr lang="en-US" altLang="zh-TW" dirty="0"/>
              <a:t>the</a:t>
            </a:r>
            <a:r>
              <a:rPr lang="zh-TW" altLang="en-US" dirty="0"/>
              <a:t> </a:t>
            </a:r>
            <a:r>
              <a:rPr lang="en-US" altLang="zh-TW" dirty="0"/>
              <a:t>absorption</a:t>
            </a:r>
            <a:r>
              <a:rPr lang="zh-TW" altLang="en-US" dirty="0"/>
              <a:t> </a:t>
            </a:r>
            <a:r>
              <a:rPr lang="en-US" altLang="zh-TW" dirty="0"/>
              <a:t>coefficient</a:t>
            </a:r>
            <a:r>
              <a:rPr lang="zh-TW" altLang="en-US" dirty="0"/>
              <a:t> </a:t>
            </a:r>
            <a:r>
              <a:rPr lang="en-US" altLang="zh-TW" dirty="0"/>
              <a:t>could</a:t>
            </a:r>
            <a:r>
              <a:rPr lang="zh-TW" altLang="en-US" dirty="0"/>
              <a:t> </a:t>
            </a:r>
            <a:r>
              <a:rPr lang="en-US" altLang="zh-TW" dirty="0"/>
              <a:t>be</a:t>
            </a:r>
            <a:r>
              <a:rPr lang="zh-TW" altLang="en-US" dirty="0"/>
              <a:t> </a:t>
            </a:r>
            <a:r>
              <a:rPr lang="en-US" altLang="zh-TW" dirty="0"/>
              <a:t>expressed</a:t>
            </a:r>
            <a:r>
              <a:rPr lang="zh-TW" altLang="en-US" dirty="0"/>
              <a:t> </a:t>
            </a:r>
            <a:r>
              <a:rPr lang="en-US" altLang="zh-TW" dirty="0"/>
              <a:t>as</a:t>
            </a:r>
          </a:p>
          <a:p>
            <a:endParaRPr lang="en-US" altLang="zh-TW" dirty="0"/>
          </a:p>
          <a:p>
            <a:endParaRPr lang="zh-TW" altLang="en-US" dirty="0"/>
          </a:p>
        </p:txBody>
      </p:sp>
      <p:pic>
        <p:nvPicPr>
          <p:cNvPr id="24" name="圖片 23" descr="\documentclass{article}&#10;&#10;\usepackage{amssymb,amsmath,amsthm,amsfonts,physics}&#10;&#10;&#10;\pagestyle{empty}&#10;&#10;\begin{document}&#10;&#10;\begin{align*}&#10;k_{\mathrm{abs}} = \frac{\pi}{6\hbar^2}\abs{E_0}^2\sum_{k,m}P_k|\boldsymbol{\mu}_{mk}|^2 D(\omega_{mk}-\omega)&#10;\end{align*}&#10;&#10;\end{document}" title="IguanaTex Bitmap Display">
            <a:extLst>
              <a:ext uri="{FF2B5EF4-FFF2-40B4-BE49-F238E27FC236}">
                <a16:creationId xmlns:a16="http://schemas.microsoft.com/office/drawing/2014/main" id="{241CDDC5-65A3-4347-B141-4EC392244612}"/>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084405" y="2474106"/>
            <a:ext cx="6370132" cy="868267"/>
          </a:xfrm>
          <a:prstGeom prst="rect">
            <a:avLst/>
          </a:prstGeom>
        </p:spPr>
      </p:pic>
      <p:sp>
        <p:nvSpPr>
          <p:cNvPr id="6" name="投影片編號版面配置區 5">
            <a:extLst>
              <a:ext uri="{FF2B5EF4-FFF2-40B4-BE49-F238E27FC236}">
                <a16:creationId xmlns:a16="http://schemas.microsoft.com/office/drawing/2014/main" id="{0A2BF210-8FEE-4360-8704-4E1BDEFAD019}"/>
              </a:ext>
            </a:extLst>
          </p:cNvPr>
          <p:cNvSpPr>
            <a:spLocks noGrp="1"/>
          </p:cNvSpPr>
          <p:nvPr>
            <p:ph type="sldNum" sz="quarter" idx="12"/>
          </p:nvPr>
        </p:nvSpPr>
        <p:spPr/>
        <p:txBody>
          <a:bodyPr/>
          <a:lstStyle/>
          <a:p>
            <a:fld id="{E1722ADD-E669-46D8-95FF-9605EED73461}" type="slidenum">
              <a:rPr lang="zh-TW" altLang="en-US" smtClean="0"/>
              <a:t>11</a:t>
            </a:fld>
            <a:endParaRPr lang="zh-TW" altLang="en-US"/>
          </a:p>
        </p:txBody>
      </p:sp>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7B88AE7B-556C-4BFE-8734-2B50A46EB7B6}"/>
                  </a:ext>
                </a:extLst>
              </p:cNvPr>
              <p:cNvSpPr txBox="1"/>
              <p:nvPr/>
            </p:nvSpPr>
            <p:spPr>
              <a:xfrm>
                <a:off x="3184249" y="3853423"/>
                <a:ext cx="5110181" cy="369332"/>
              </a:xfrm>
              <a:prstGeom prst="rect">
                <a:avLst/>
              </a:prstGeom>
              <a:noFill/>
            </p:spPr>
            <p:txBody>
              <a:bodyPr wrap="none" rtlCol="0">
                <a:spAutoFit/>
              </a:bodyPr>
              <a:lstStyle/>
              <a:p>
                <a14:m>
                  <m:oMath xmlns:m="http://schemas.openxmlformats.org/officeDocument/2006/math">
                    <m:r>
                      <a:rPr lang="en-US" altLang="zh-TW" i="1" dirty="0" smtClean="0">
                        <a:latin typeface="Cambria Math" panose="02040503050406030204" pitchFamily="18" charset="0"/>
                      </a:rPr>
                      <m:t>𝑘</m:t>
                    </m:r>
                    <m:r>
                      <a:rPr lang="en-US" altLang="zh-TW" i="1" dirty="0">
                        <a:latin typeface="Cambria Math" panose="02040503050406030204" pitchFamily="18" charset="0"/>
                      </a:rPr>
                      <m:t>,</m:t>
                    </m:r>
                    <m:r>
                      <a:rPr lang="zh-TW" altLang="en-US" i="1" dirty="0">
                        <a:latin typeface="Cambria Math" panose="02040503050406030204" pitchFamily="18" charset="0"/>
                      </a:rPr>
                      <m:t> </m:t>
                    </m:r>
                    <m:r>
                      <a:rPr lang="en-US" altLang="zh-TW" i="1" dirty="0">
                        <a:latin typeface="Cambria Math" panose="02040503050406030204" pitchFamily="18" charset="0"/>
                      </a:rPr>
                      <m:t>𝑚</m:t>
                    </m:r>
                    <m:r>
                      <a:rPr lang="zh-TW" altLang="en-US" i="1" dirty="0">
                        <a:latin typeface="Cambria Math" panose="02040503050406030204" pitchFamily="18" charset="0"/>
                      </a:rPr>
                      <m:t> </m:t>
                    </m:r>
                  </m:oMath>
                </a14:m>
                <a:r>
                  <a:rPr lang="en-US" altLang="zh-TW" dirty="0"/>
                  <a:t>represent</a:t>
                </a:r>
                <a:r>
                  <a:rPr lang="zh-TW" altLang="en-US" dirty="0"/>
                  <a:t> </a:t>
                </a:r>
                <a:r>
                  <a:rPr lang="en-US" altLang="zh-TW" dirty="0"/>
                  <a:t>the</a:t>
                </a:r>
                <a:r>
                  <a:rPr lang="zh-TW" altLang="en-US" dirty="0"/>
                  <a:t> </a:t>
                </a:r>
                <a:r>
                  <a:rPr lang="en-US" altLang="zh-TW" dirty="0"/>
                  <a:t>initial</a:t>
                </a:r>
                <a:r>
                  <a:rPr lang="zh-TW" altLang="en-US" dirty="0"/>
                  <a:t> </a:t>
                </a:r>
                <a:r>
                  <a:rPr lang="en-US" altLang="zh-TW" dirty="0"/>
                  <a:t>and</a:t>
                </a:r>
                <a:r>
                  <a:rPr lang="zh-TW" altLang="en-US" dirty="0"/>
                  <a:t> </a:t>
                </a:r>
                <a:r>
                  <a:rPr lang="en-US" altLang="zh-TW" dirty="0"/>
                  <a:t>final</a:t>
                </a:r>
                <a:r>
                  <a:rPr lang="zh-TW" altLang="en-US" dirty="0"/>
                  <a:t> </a:t>
                </a:r>
                <a:r>
                  <a:rPr lang="en-US" altLang="zh-TW" dirty="0"/>
                  <a:t>states,</a:t>
                </a:r>
                <a:r>
                  <a:rPr lang="zh-TW" altLang="en-US" dirty="0"/>
                  <a:t> </a:t>
                </a:r>
                <a:r>
                  <a:rPr lang="en-US" altLang="zh-TW" dirty="0"/>
                  <a:t>respectively</a:t>
                </a:r>
              </a:p>
            </p:txBody>
          </p:sp>
        </mc:Choice>
        <mc:Fallback>
          <p:sp>
            <p:nvSpPr>
              <p:cNvPr id="11" name="文字方塊 10">
                <a:extLst>
                  <a:ext uri="{FF2B5EF4-FFF2-40B4-BE49-F238E27FC236}">
                    <a16:creationId xmlns:a16="http://schemas.microsoft.com/office/drawing/2014/main" id="{7B88AE7B-556C-4BFE-8734-2B50A46EB7B6}"/>
                  </a:ext>
                </a:extLst>
              </p:cNvPr>
              <p:cNvSpPr txBox="1">
                <a:spLocks noRot="1" noChangeAspect="1" noMove="1" noResize="1" noEditPoints="1" noAdjustHandles="1" noChangeArrowheads="1" noChangeShapeType="1" noTextEdit="1"/>
              </p:cNvSpPr>
              <p:nvPr/>
            </p:nvSpPr>
            <p:spPr>
              <a:xfrm>
                <a:off x="3184249" y="3853423"/>
                <a:ext cx="5110181" cy="369332"/>
              </a:xfrm>
              <a:prstGeom prst="rect">
                <a:avLst/>
              </a:prstGeom>
              <a:blipFill>
                <a:blip r:embed="rId7"/>
                <a:stretch>
                  <a:fillRect t="-8197" r="-119" b="-24590"/>
                </a:stretch>
              </a:blipFill>
            </p:spPr>
            <p:txBody>
              <a:bodyPr/>
              <a:lstStyle/>
              <a:p>
                <a:r>
                  <a:rPr lang="zh-TW" altLang="en-US">
                    <a:noFill/>
                  </a:rPr>
                  <a:t> </a:t>
                </a:r>
              </a:p>
            </p:txBody>
          </p:sp>
        </mc:Fallback>
      </mc:AlternateContent>
      <p:pic>
        <p:nvPicPr>
          <p:cNvPr id="21" name="圖片 20" descr="\documentclass{article}&#10;&#10;\usepackage{amssymb,amsmath,amsthm,amsfonts,physics}&#10;&#10;&#10;\pagestyle{empty}&#10;&#10;\begin{document}&#10;&#10;\begin{align*}&#10;I = \frac{cn\varepsilon_0}{2} \abs{E_0}^2&#10;\end{align*}&#10;&#10;\end{document}" title="IguanaTex Bitmap Display">
            <a:extLst>
              <a:ext uri="{FF2B5EF4-FFF2-40B4-BE49-F238E27FC236}">
                <a16:creationId xmlns:a16="http://schemas.microsoft.com/office/drawing/2014/main" id="{B224F4B7-11A7-4A7C-8E18-6BD68BB6768E}"/>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0464699" y="3529029"/>
            <a:ext cx="1632063" cy="484946"/>
          </a:xfrm>
          <a:prstGeom prst="rect">
            <a:avLst/>
          </a:prstGeom>
        </p:spPr>
      </p:pic>
      <p:sp>
        <p:nvSpPr>
          <p:cNvPr id="22" name="文字方塊 21">
            <a:extLst>
              <a:ext uri="{FF2B5EF4-FFF2-40B4-BE49-F238E27FC236}">
                <a16:creationId xmlns:a16="http://schemas.microsoft.com/office/drawing/2014/main" id="{D9CBE841-6433-4A6D-AF8D-A60D6BC61317}"/>
              </a:ext>
            </a:extLst>
          </p:cNvPr>
          <p:cNvSpPr txBox="1"/>
          <p:nvPr/>
        </p:nvSpPr>
        <p:spPr>
          <a:xfrm>
            <a:off x="10706590" y="3016153"/>
            <a:ext cx="1015845" cy="369332"/>
          </a:xfrm>
          <a:prstGeom prst="rect">
            <a:avLst/>
          </a:prstGeom>
          <a:noFill/>
        </p:spPr>
        <p:txBody>
          <a:bodyPr wrap="square" rtlCol="0">
            <a:spAutoFit/>
          </a:bodyPr>
          <a:lstStyle/>
          <a:p>
            <a:r>
              <a:rPr lang="en-US" altLang="zh-TW" dirty="0"/>
              <a:t>Intensity</a:t>
            </a:r>
            <a:endParaRPr lang="zh-TW" altLang="en-US" dirty="0"/>
          </a:p>
        </p:txBody>
      </p:sp>
      <p:sp>
        <p:nvSpPr>
          <p:cNvPr id="25" name="文字方塊 24">
            <a:extLst>
              <a:ext uri="{FF2B5EF4-FFF2-40B4-BE49-F238E27FC236}">
                <a16:creationId xmlns:a16="http://schemas.microsoft.com/office/drawing/2014/main" id="{D08958D7-359E-4216-96D5-261B8222F935}"/>
              </a:ext>
            </a:extLst>
          </p:cNvPr>
          <p:cNvSpPr txBox="1"/>
          <p:nvPr/>
        </p:nvSpPr>
        <p:spPr>
          <a:xfrm>
            <a:off x="7705395" y="3430212"/>
            <a:ext cx="1633781" cy="369332"/>
          </a:xfrm>
          <a:prstGeom prst="rect">
            <a:avLst/>
          </a:prstGeom>
          <a:noFill/>
        </p:spPr>
        <p:txBody>
          <a:bodyPr wrap="none" rtlCol="0">
            <a:spAutoFit/>
          </a:bodyPr>
          <a:lstStyle/>
          <a:p>
            <a:r>
              <a:rPr lang="en-US" altLang="zh-TW" dirty="0"/>
              <a:t>Density</a:t>
            </a:r>
            <a:r>
              <a:rPr lang="zh-TW" altLang="en-US" dirty="0"/>
              <a:t> </a:t>
            </a:r>
            <a:r>
              <a:rPr lang="en-US" altLang="zh-TW" dirty="0"/>
              <a:t>of</a:t>
            </a:r>
            <a:r>
              <a:rPr lang="zh-TW" altLang="en-US" dirty="0"/>
              <a:t> </a:t>
            </a:r>
            <a:r>
              <a:rPr lang="en-US" altLang="zh-TW" dirty="0"/>
              <a:t>state</a:t>
            </a:r>
            <a:endParaRPr lang="zh-TW" altLang="en-US" dirty="0"/>
          </a:p>
        </p:txBody>
      </p:sp>
      <p:sp>
        <p:nvSpPr>
          <p:cNvPr id="30" name="文字方塊 29">
            <a:extLst>
              <a:ext uri="{FF2B5EF4-FFF2-40B4-BE49-F238E27FC236}">
                <a16:creationId xmlns:a16="http://schemas.microsoft.com/office/drawing/2014/main" id="{A4E33527-5BCD-41AB-8569-FEE79823AFF3}"/>
              </a:ext>
            </a:extLst>
          </p:cNvPr>
          <p:cNvSpPr txBox="1"/>
          <p:nvPr/>
        </p:nvSpPr>
        <p:spPr>
          <a:xfrm>
            <a:off x="3055551" y="3394033"/>
            <a:ext cx="1383712" cy="369332"/>
          </a:xfrm>
          <a:prstGeom prst="rect">
            <a:avLst/>
          </a:prstGeom>
          <a:noFill/>
        </p:spPr>
        <p:txBody>
          <a:bodyPr wrap="none" rtlCol="0">
            <a:spAutoFit/>
          </a:bodyPr>
          <a:lstStyle/>
          <a:p>
            <a:r>
              <a:rPr lang="en-US" altLang="zh-TW" dirty="0"/>
              <a:t>Electric</a:t>
            </a:r>
            <a:r>
              <a:rPr lang="zh-TW" altLang="en-US" dirty="0"/>
              <a:t> </a:t>
            </a:r>
            <a:r>
              <a:rPr lang="en-US" altLang="zh-TW" dirty="0"/>
              <a:t>field</a:t>
            </a:r>
            <a:endParaRPr lang="zh-TW" altLang="en-US" dirty="0"/>
          </a:p>
        </p:txBody>
      </p:sp>
      <p:sp>
        <p:nvSpPr>
          <p:cNvPr id="31" name="文字方塊 30">
            <a:extLst>
              <a:ext uri="{FF2B5EF4-FFF2-40B4-BE49-F238E27FC236}">
                <a16:creationId xmlns:a16="http://schemas.microsoft.com/office/drawing/2014/main" id="{20FB6342-2692-42C5-A4D8-A88A58CB2CFD}"/>
              </a:ext>
            </a:extLst>
          </p:cNvPr>
          <p:cNvSpPr txBox="1"/>
          <p:nvPr/>
        </p:nvSpPr>
        <p:spPr>
          <a:xfrm>
            <a:off x="5727085" y="3439062"/>
            <a:ext cx="1817998" cy="369332"/>
          </a:xfrm>
          <a:prstGeom prst="rect">
            <a:avLst/>
          </a:prstGeom>
          <a:noFill/>
        </p:spPr>
        <p:txBody>
          <a:bodyPr wrap="none" rtlCol="0">
            <a:spAutoFit/>
          </a:bodyPr>
          <a:lstStyle/>
          <a:p>
            <a:r>
              <a:rPr lang="en-US" altLang="zh-TW" dirty="0"/>
              <a:t>Transition</a:t>
            </a:r>
            <a:r>
              <a:rPr lang="zh-TW" altLang="en-US" dirty="0"/>
              <a:t> </a:t>
            </a:r>
            <a:r>
              <a:rPr lang="en-US" altLang="zh-TW" dirty="0"/>
              <a:t>dipole</a:t>
            </a:r>
            <a:endParaRPr lang="zh-TW" altLang="en-US" dirty="0"/>
          </a:p>
        </p:txBody>
      </p:sp>
      <p:sp>
        <p:nvSpPr>
          <p:cNvPr id="32" name="文字方塊 31">
            <a:extLst>
              <a:ext uri="{FF2B5EF4-FFF2-40B4-BE49-F238E27FC236}">
                <a16:creationId xmlns:a16="http://schemas.microsoft.com/office/drawing/2014/main" id="{A6D78A9D-AB3E-426F-8997-127ED159CCA6}"/>
              </a:ext>
            </a:extLst>
          </p:cNvPr>
          <p:cNvSpPr txBox="1"/>
          <p:nvPr/>
        </p:nvSpPr>
        <p:spPr>
          <a:xfrm>
            <a:off x="4520136" y="3418881"/>
            <a:ext cx="1184940" cy="369332"/>
          </a:xfrm>
          <a:prstGeom prst="rect">
            <a:avLst/>
          </a:prstGeom>
          <a:noFill/>
        </p:spPr>
        <p:txBody>
          <a:bodyPr wrap="none" rtlCol="0">
            <a:spAutoFit/>
          </a:bodyPr>
          <a:lstStyle/>
          <a:p>
            <a:r>
              <a:rPr lang="en-US" altLang="zh-TW" dirty="0"/>
              <a:t>Population</a:t>
            </a:r>
            <a:endParaRPr lang="zh-TW" altLang="en-US" dirty="0"/>
          </a:p>
        </p:txBody>
      </p:sp>
      <p:cxnSp>
        <p:nvCxnSpPr>
          <p:cNvPr id="34" name="直線單箭頭接點 33">
            <a:extLst>
              <a:ext uri="{FF2B5EF4-FFF2-40B4-BE49-F238E27FC236}">
                <a16:creationId xmlns:a16="http://schemas.microsoft.com/office/drawing/2014/main" id="{12CAA6F1-7138-44F0-895A-958C69CC2FD7}"/>
              </a:ext>
            </a:extLst>
          </p:cNvPr>
          <p:cNvCxnSpPr>
            <a:cxnSpLocks/>
            <a:endCxn id="30" idx="0"/>
          </p:cNvCxnSpPr>
          <p:nvPr/>
        </p:nvCxnSpPr>
        <p:spPr>
          <a:xfrm flipH="1">
            <a:off x="3747407" y="2963843"/>
            <a:ext cx="325674" cy="43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95CA970E-43E4-4D0D-81EE-31F92AE83629}"/>
              </a:ext>
            </a:extLst>
          </p:cNvPr>
          <p:cNvCxnSpPr>
            <a:cxnSpLocks/>
            <a:endCxn id="32" idx="0"/>
          </p:cNvCxnSpPr>
          <p:nvPr/>
        </p:nvCxnSpPr>
        <p:spPr>
          <a:xfrm flipH="1">
            <a:off x="5112606" y="2988691"/>
            <a:ext cx="319262" cy="43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74C0A0A9-0B16-4FA9-B9C5-EB77C3321F89}"/>
              </a:ext>
            </a:extLst>
          </p:cNvPr>
          <p:cNvCxnSpPr>
            <a:cxnSpLocks/>
            <a:endCxn id="31" idx="0"/>
          </p:cNvCxnSpPr>
          <p:nvPr/>
        </p:nvCxnSpPr>
        <p:spPr>
          <a:xfrm>
            <a:off x="5943584" y="3008872"/>
            <a:ext cx="692500" cy="43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3232460F-00B7-4CB5-8DF7-777CA437E7AA}"/>
              </a:ext>
            </a:extLst>
          </p:cNvPr>
          <p:cNvCxnSpPr>
            <a:cxnSpLocks/>
            <a:endCxn id="25" idx="0"/>
          </p:cNvCxnSpPr>
          <p:nvPr/>
        </p:nvCxnSpPr>
        <p:spPr>
          <a:xfrm>
            <a:off x="7705395" y="3060880"/>
            <a:ext cx="816891" cy="369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5" name="圖片 74" descr="\documentclass{article}&#10;&#10;\usepackage{amssymb,amsmath,amsthm,amsfonts,physics}&#10;&#10;&#10;\pagestyle{empty}&#10;&#10;\begin{document}&#10;&#10;\begin{align*}&#10;\alpha = \frac{4\pi^2\omega}{3\hbar cn}|\boldsymbol{\mu}_{eg}|^2 &#10;\sum_{v_e,v_g}P_{v_g}|\bra{\psi_{e,v_e}}\ket{\psi_{g,v_g}}|^2 D(\omega_{v_e,v_g}-\omega)&#10;\end{align*}&#10;&#10;\end{document}" title="IguanaTex Bitmap Display">
            <a:extLst>
              <a:ext uri="{FF2B5EF4-FFF2-40B4-BE49-F238E27FC236}">
                <a16:creationId xmlns:a16="http://schemas.microsoft.com/office/drawing/2014/main" id="{EBBE4557-2ACE-480D-A138-3149AB9B8D5A}"/>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2303717" y="4921004"/>
            <a:ext cx="8309335" cy="1011200"/>
          </a:xfrm>
          <a:prstGeom prst="rect">
            <a:avLst/>
          </a:prstGeom>
        </p:spPr>
      </p:pic>
      <p:pic>
        <p:nvPicPr>
          <p:cNvPr id="54" name="圖片 53" descr="\documentclass{article}&#10;&#10;\usepackage{amssymb,amsmath,amsthm,amsfonts,physics}&#10;&#10;&#10;\pagestyle{empty}&#10;&#10;\begin{document}&#10;&#10;\begin{align*}&#10;I = \frac{cn}{8\pi} \abs{E_0}^2&#10;\end{align*}&#10;&#10;\end{document}" title="IguanaTex Bitmap Display">
            <a:extLst>
              <a:ext uri="{FF2B5EF4-FFF2-40B4-BE49-F238E27FC236}">
                <a16:creationId xmlns:a16="http://schemas.microsoft.com/office/drawing/2014/main" id="{44FAF8D2-B270-4B04-80F0-0994573DEE64}"/>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0464699" y="4157519"/>
            <a:ext cx="1398823" cy="484946"/>
          </a:xfrm>
          <a:prstGeom prst="rect">
            <a:avLst/>
          </a:prstGeom>
        </p:spPr>
      </p:pic>
      <p:cxnSp>
        <p:nvCxnSpPr>
          <p:cNvPr id="62" name="直線單箭頭接點 61">
            <a:extLst>
              <a:ext uri="{FF2B5EF4-FFF2-40B4-BE49-F238E27FC236}">
                <a16:creationId xmlns:a16="http://schemas.microsoft.com/office/drawing/2014/main" id="{A90C266C-F440-4A4A-9E38-C2D47C51D3FC}"/>
              </a:ext>
            </a:extLst>
          </p:cNvPr>
          <p:cNvCxnSpPr/>
          <p:nvPr/>
        </p:nvCxnSpPr>
        <p:spPr>
          <a:xfrm>
            <a:off x="3699282" y="5760756"/>
            <a:ext cx="0" cy="411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字方塊 62">
            <a:extLst>
              <a:ext uri="{FF2B5EF4-FFF2-40B4-BE49-F238E27FC236}">
                <a16:creationId xmlns:a16="http://schemas.microsoft.com/office/drawing/2014/main" id="{096D5A00-AEDC-4D4B-9D1E-91C2E833404D}"/>
              </a:ext>
            </a:extLst>
          </p:cNvPr>
          <p:cNvSpPr txBox="1"/>
          <p:nvPr/>
        </p:nvSpPr>
        <p:spPr>
          <a:xfrm flipH="1">
            <a:off x="2838680" y="6156755"/>
            <a:ext cx="1721203" cy="369332"/>
          </a:xfrm>
          <a:prstGeom prst="rect">
            <a:avLst/>
          </a:prstGeom>
          <a:noFill/>
        </p:spPr>
        <p:txBody>
          <a:bodyPr wrap="square" rtlCol="0">
            <a:spAutoFit/>
          </a:bodyPr>
          <a:lstStyle/>
          <a:p>
            <a:r>
              <a:rPr lang="en-US" altLang="zh-TW" dirty="0"/>
              <a:t>Refractive</a:t>
            </a:r>
            <a:r>
              <a:rPr lang="zh-TW" altLang="en-US" dirty="0"/>
              <a:t> </a:t>
            </a:r>
            <a:r>
              <a:rPr lang="en-US" altLang="zh-TW" dirty="0"/>
              <a:t>index</a:t>
            </a:r>
            <a:endParaRPr lang="zh-TW" altLang="en-US" dirty="0"/>
          </a:p>
        </p:txBody>
      </p:sp>
      <p:sp>
        <p:nvSpPr>
          <p:cNvPr id="65" name="矩形: 圓角 64">
            <a:extLst>
              <a:ext uri="{FF2B5EF4-FFF2-40B4-BE49-F238E27FC236}">
                <a16:creationId xmlns:a16="http://schemas.microsoft.com/office/drawing/2014/main" id="{5ED4CBFC-1E3E-4D8C-867B-C9FF525CCEFF}"/>
              </a:ext>
            </a:extLst>
          </p:cNvPr>
          <p:cNvSpPr/>
          <p:nvPr/>
        </p:nvSpPr>
        <p:spPr>
          <a:xfrm>
            <a:off x="6636084" y="2474106"/>
            <a:ext cx="1886202" cy="5956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圓角 68">
            <a:extLst>
              <a:ext uri="{FF2B5EF4-FFF2-40B4-BE49-F238E27FC236}">
                <a16:creationId xmlns:a16="http://schemas.microsoft.com/office/drawing/2014/main" id="{6E1D7599-8170-4BDF-9132-00F9D2C04AC5}"/>
              </a:ext>
            </a:extLst>
          </p:cNvPr>
          <p:cNvSpPr/>
          <p:nvPr/>
        </p:nvSpPr>
        <p:spPr>
          <a:xfrm>
            <a:off x="4803005" y="4966032"/>
            <a:ext cx="5986597" cy="10111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11556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276C29-B9F8-4651-964D-5919E0BD63E5}"/>
              </a:ext>
            </a:extLst>
          </p:cNvPr>
          <p:cNvSpPr>
            <a:spLocks noGrp="1"/>
          </p:cNvSpPr>
          <p:nvPr>
            <p:ph type="title"/>
          </p:nvPr>
        </p:nvSpPr>
        <p:spPr/>
        <p:txBody>
          <a:bodyPr/>
          <a:lstStyle/>
          <a:p>
            <a:r>
              <a:rPr lang="en-US" altLang="zh-TW" dirty="0"/>
              <a:t>Review</a:t>
            </a:r>
            <a:r>
              <a:rPr lang="zh-TW" altLang="en-US" dirty="0"/>
              <a:t> </a:t>
            </a:r>
            <a:r>
              <a:rPr lang="en-US" altLang="zh-TW" dirty="0"/>
              <a:t>of</a:t>
            </a:r>
            <a:r>
              <a:rPr lang="zh-TW" altLang="en-US" dirty="0"/>
              <a:t> </a:t>
            </a:r>
            <a:r>
              <a:rPr lang="en-US" altLang="zh-TW" dirty="0"/>
              <a:t>DHO:</a:t>
            </a:r>
            <a:r>
              <a:rPr lang="zh-TW" altLang="en-US" dirty="0"/>
              <a:t> </a:t>
            </a:r>
            <a:r>
              <a:rPr lang="en-US" altLang="zh-TW" dirty="0"/>
              <a:t>Huang-Rhys</a:t>
            </a:r>
            <a:r>
              <a:rPr lang="zh-TW" altLang="en-US" dirty="0"/>
              <a:t> </a:t>
            </a:r>
            <a:r>
              <a:rPr lang="en-US" altLang="zh-TW" dirty="0"/>
              <a:t>(HR)</a:t>
            </a:r>
            <a:r>
              <a:rPr lang="zh-TW" altLang="en-US" dirty="0"/>
              <a:t> </a:t>
            </a:r>
            <a:r>
              <a:rPr lang="en-US" altLang="zh-TW" dirty="0"/>
              <a:t>Factor</a:t>
            </a:r>
            <a:endParaRPr lang="zh-TW" altLang="en-US" dirty="0"/>
          </a:p>
        </p:txBody>
      </p:sp>
      <p:sp>
        <p:nvSpPr>
          <p:cNvPr id="3" name="內容版面配置區 2">
            <a:extLst>
              <a:ext uri="{FF2B5EF4-FFF2-40B4-BE49-F238E27FC236}">
                <a16:creationId xmlns:a16="http://schemas.microsoft.com/office/drawing/2014/main" id="{E93FB684-3673-443E-BD04-40D51562B905}"/>
              </a:ext>
            </a:extLst>
          </p:cNvPr>
          <p:cNvSpPr>
            <a:spLocks noGrp="1"/>
          </p:cNvSpPr>
          <p:nvPr>
            <p:ph idx="1"/>
          </p:nvPr>
        </p:nvSpPr>
        <p:spPr>
          <a:xfrm>
            <a:off x="838200" y="1825625"/>
            <a:ext cx="4439292" cy="4351338"/>
          </a:xfrm>
        </p:spPr>
        <p:txBody>
          <a:bodyPr/>
          <a:lstStyle/>
          <a:p>
            <a:r>
              <a:rPr lang="en-US" altLang="zh-TW" dirty="0"/>
              <a:t>Huang-Rhys</a:t>
            </a:r>
            <a:r>
              <a:rPr lang="zh-TW" altLang="en-US" dirty="0"/>
              <a:t> </a:t>
            </a:r>
            <a:r>
              <a:rPr lang="en-US" altLang="zh-TW" dirty="0"/>
              <a:t>factor</a:t>
            </a:r>
          </a:p>
          <a:p>
            <a:endParaRPr lang="en-US" altLang="zh-TW" dirty="0"/>
          </a:p>
          <a:p>
            <a:endParaRPr lang="en-US" altLang="zh-TW" dirty="0"/>
          </a:p>
          <a:p>
            <a:endParaRPr lang="en-US" altLang="zh-TW" dirty="0"/>
          </a:p>
          <a:p>
            <a:r>
              <a:rPr lang="en-US" altLang="zh-TW" dirty="0"/>
              <a:t>The</a:t>
            </a:r>
            <a:r>
              <a:rPr lang="zh-TW" altLang="en-US" dirty="0"/>
              <a:t> </a:t>
            </a:r>
            <a:r>
              <a:rPr lang="en-US" altLang="zh-TW" dirty="0"/>
              <a:t>dimensionless</a:t>
            </a:r>
            <a:r>
              <a:rPr lang="zh-TW" altLang="en-US" dirty="0"/>
              <a:t> </a:t>
            </a:r>
            <a:r>
              <a:rPr lang="en-US" altLang="zh-TW" dirty="0"/>
              <a:t>factor</a:t>
            </a:r>
            <a:r>
              <a:rPr lang="zh-TW" altLang="en-US" dirty="0"/>
              <a:t> </a:t>
            </a:r>
            <a:r>
              <a:rPr lang="en-US" altLang="zh-TW" dirty="0"/>
              <a:t>represents</a:t>
            </a:r>
            <a:r>
              <a:rPr lang="zh-TW" altLang="en-US" dirty="0"/>
              <a:t> </a:t>
            </a:r>
            <a:r>
              <a:rPr lang="en-US" altLang="zh-TW" dirty="0"/>
              <a:t>the</a:t>
            </a:r>
            <a:r>
              <a:rPr lang="zh-TW" altLang="en-US" dirty="0"/>
              <a:t> </a:t>
            </a:r>
            <a:r>
              <a:rPr lang="en-US" altLang="zh-TW" dirty="0"/>
              <a:t>displacement</a:t>
            </a:r>
            <a:r>
              <a:rPr lang="zh-TW" altLang="en-US" dirty="0"/>
              <a:t> </a:t>
            </a:r>
            <a:r>
              <a:rPr lang="en-US" altLang="zh-TW" dirty="0"/>
              <a:t>of</a:t>
            </a:r>
            <a:r>
              <a:rPr lang="zh-TW" altLang="en-US" dirty="0"/>
              <a:t> </a:t>
            </a:r>
            <a:r>
              <a:rPr lang="en-US" altLang="zh-TW" dirty="0"/>
              <a:t>DHO</a:t>
            </a:r>
            <a:r>
              <a:rPr lang="zh-TW" altLang="en-US" dirty="0"/>
              <a:t> </a:t>
            </a:r>
            <a:r>
              <a:rPr lang="en-US" altLang="zh-TW" dirty="0"/>
              <a:t>model.</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760BCC40-7FBE-4352-952D-27D0EB888801}"/>
              </a:ext>
            </a:extLst>
          </p:cNvPr>
          <p:cNvSpPr>
            <a:spLocks noGrp="1"/>
          </p:cNvSpPr>
          <p:nvPr>
            <p:ph type="sldNum" sz="quarter" idx="12"/>
          </p:nvPr>
        </p:nvSpPr>
        <p:spPr/>
        <p:txBody>
          <a:bodyPr/>
          <a:lstStyle/>
          <a:p>
            <a:fld id="{E1722ADD-E669-46D8-95FF-9605EED73461}" type="slidenum">
              <a:rPr lang="zh-TW" altLang="en-US" smtClean="0"/>
              <a:t>12</a:t>
            </a:fld>
            <a:endParaRPr lang="zh-TW" altLang="en-US"/>
          </a:p>
        </p:txBody>
      </p:sp>
      <p:pic>
        <p:nvPicPr>
          <p:cNvPr id="41" name="圖片 40" descr="\documentclass{article}&#10;&#10;\usepackage{amssymb,amsmath,amsthm,amsfonts,physics}&#10;&#10;&#10;\pagestyle{empty}&#10;&#10;\begin{document}&#10;&#10;\begin{align*}&#10;S = \frac{\omega d^2}{2\hbar}&#10;\end{align*}&#10;&#10;\end{document}" title="IguanaTex Bitmap Display">
            <a:extLst>
              <a:ext uri="{FF2B5EF4-FFF2-40B4-BE49-F238E27FC236}">
                <a16:creationId xmlns:a16="http://schemas.microsoft.com/office/drawing/2014/main" id="{1F1E53FB-A692-4E75-A25E-1E750D259CC1}"/>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690046" y="2499922"/>
            <a:ext cx="1367800" cy="812686"/>
          </a:xfrm>
          <a:prstGeom prst="rect">
            <a:avLst/>
          </a:prstGeom>
        </p:spPr>
      </p:pic>
      <p:grpSp>
        <p:nvGrpSpPr>
          <p:cNvPr id="37" name="群組 36">
            <a:extLst>
              <a:ext uri="{FF2B5EF4-FFF2-40B4-BE49-F238E27FC236}">
                <a16:creationId xmlns:a16="http://schemas.microsoft.com/office/drawing/2014/main" id="{FD45945A-EE40-41E3-AD70-3CB615563680}"/>
              </a:ext>
            </a:extLst>
          </p:cNvPr>
          <p:cNvGrpSpPr/>
          <p:nvPr/>
        </p:nvGrpSpPr>
        <p:grpSpPr>
          <a:xfrm>
            <a:off x="4841566" y="2176247"/>
            <a:ext cx="7350434" cy="3650093"/>
            <a:chOff x="2202873" y="2275340"/>
            <a:chExt cx="7350434" cy="3650093"/>
          </a:xfrm>
        </p:grpSpPr>
        <p:grpSp>
          <p:nvGrpSpPr>
            <p:cNvPr id="7" name="群組 6">
              <a:extLst>
                <a:ext uri="{FF2B5EF4-FFF2-40B4-BE49-F238E27FC236}">
                  <a16:creationId xmlns:a16="http://schemas.microsoft.com/office/drawing/2014/main" id="{8B49FCC3-B817-4E8D-BE3C-9B8403A87EB8}"/>
                </a:ext>
              </a:extLst>
            </p:cNvPr>
            <p:cNvGrpSpPr/>
            <p:nvPr/>
          </p:nvGrpSpPr>
          <p:grpSpPr>
            <a:xfrm>
              <a:off x="3735462" y="2736728"/>
              <a:ext cx="1291472" cy="1287184"/>
              <a:chOff x="4958500" y="4063110"/>
              <a:chExt cx="1291472" cy="1287184"/>
            </a:xfrm>
          </p:grpSpPr>
          <p:sp>
            <p:nvSpPr>
              <p:cNvPr id="8" name="手繪多邊形: 圖案 7">
                <a:extLst>
                  <a:ext uri="{FF2B5EF4-FFF2-40B4-BE49-F238E27FC236}">
                    <a16:creationId xmlns:a16="http://schemas.microsoft.com/office/drawing/2014/main" id="{3500880F-9072-454C-9A0D-908BBD6FCF39}"/>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9" name="直線接點 8">
                <a:extLst>
                  <a:ext uri="{FF2B5EF4-FFF2-40B4-BE49-F238E27FC236}">
                    <a16:creationId xmlns:a16="http://schemas.microsoft.com/office/drawing/2014/main" id="{1A092595-A3BD-4A2C-A8EB-B3EDDAA24936}"/>
                  </a:ext>
                </a:extLst>
              </p:cNvPr>
              <p:cNvCxnSpPr/>
              <p:nvPr/>
            </p:nvCxnSpPr>
            <p:spPr>
              <a:xfrm>
                <a:off x="5349712" y="5084222"/>
                <a:ext cx="509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67820E80-CF39-4C20-9B1F-0C8202FA7A57}"/>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DF823D2A-D6C1-4034-8C13-9A85C8EFC57A}"/>
                  </a:ext>
                </a:extLst>
              </p:cNvPr>
              <p:cNvCxnSpPr>
                <a:cxnSpLocks/>
              </p:cNvCxnSpPr>
              <p:nvPr/>
            </p:nvCxnSpPr>
            <p:spPr>
              <a:xfrm>
                <a:off x="5143665" y="4582572"/>
                <a:ext cx="93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E6EBC49-2465-4EB2-9ED7-E68F7AE8B433}"/>
                  </a:ext>
                </a:extLst>
              </p:cNvPr>
              <p:cNvCxnSpPr>
                <a:cxnSpLocks/>
              </p:cNvCxnSpPr>
              <p:nvPr/>
            </p:nvCxnSpPr>
            <p:spPr>
              <a:xfrm>
                <a:off x="5047226" y="4328572"/>
                <a:ext cx="1105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群組 12">
              <a:extLst>
                <a:ext uri="{FF2B5EF4-FFF2-40B4-BE49-F238E27FC236}">
                  <a16:creationId xmlns:a16="http://schemas.microsoft.com/office/drawing/2014/main" id="{77787425-3D81-48A4-89DE-204DA0900435}"/>
                </a:ext>
              </a:extLst>
            </p:cNvPr>
            <p:cNvGrpSpPr/>
            <p:nvPr/>
          </p:nvGrpSpPr>
          <p:grpSpPr>
            <a:xfrm>
              <a:off x="5067572" y="3971200"/>
              <a:ext cx="1291472" cy="1287184"/>
              <a:chOff x="4958500" y="4063110"/>
              <a:chExt cx="1291472" cy="1287184"/>
            </a:xfrm>
          </p:grpSpPr>
          <p:sp>
            <p:nvSpPr>
              <p:cNvPr id="14" name="手繪多邊形: 圖案 13">
                <a:extLst>
                  <a:ext uri="{FF2B5EF4-FFF2-40B4-BE49-F238E27FC236}">
                    <a16:creationId xmlns:a16="http://schemas.microsoft.com/office/drawing/2014/main" id="{101B5B4C-14CE-44EF-AD2C-410F460C5EE1}"/>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直線接點 14">
                <a:extLst>
                  <a:ext uri="{FF2B5EF4-FFF2-40B4-BE49-F238E27FC236}">
                    <a16:creationId xmlns:a16="http://schemas.microsoft.com/office/drawing/2014/main" id="{6F3115E8-7960-4378-85BC-C39081641752}"/>
                  </a:ext>
                </a:extLst>
              </p:cNvPr>
              <p:cNvCxnSpPr>
                <a:cxnSpLocks/>
              </p:cNvCxnSpPr>
              <p:nvPr/>
            </p:nvCxnSpPr>
            <p:spPr>
              <a:xfrm>
                <a:off x="5349712" y="5084222"/>
                <a:ext cx="511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8445DAA0-9111-4037-9060-19C4EEF9BB84}"/>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CF899D5-A706-41FE-A14F-AF543AB575B3}"/>
                  </a:ext>
                </a:extLst>
              </p:cNvPr>
              <p:cNvCxnSpPr>
                <a:cxnSpLocks/>
              </p:cNvCxnSpPr>
              <p:nvPr/>
            </p:nvCxnSpPr>
            <p:spPr>
              <a:xfrm>
                <a:off x="5129000" y="4582572"/>
                <a:ext cx="946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C79D4CA-8545-4B47-BC46-C8A7EF53812B}"/>
                  </a:ext>
                </a:extLst>
              </p:cNvPr>
              <p:cNvCxnSpPr>
                <a:cxnSpLocks/>
              </p:cNvCxnSpPr>
              <p:nvPr/>
            </p:nvCxnSpPr>
            <p:spPr>
              <a:xfrm>
                <a:off x="5055975" y="4328572"/>
                <a:ext cx="1124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a:extLst>
                <a:ext uri="{FF2B5EF4-FFF2-40B4-BE49-F238E27FC236}">
                  <a16:creationId xmlns:a16="http://schemas.microsoft.com/office/drawing/2014/main" id="{7EEAF03E-5718-4CCA-876A-55C84304EBC8}"/>
                </a:ext>
              </a:extLst>
            </p:cNvPr>
            <p:cNvCxnSpPr>
              <a:cxnSpLocks/>
            </p:cNvCxnSpPr>
            <p:nvPr/>
          </p:nvCxnSpPr>
          <p:spPr>
            <a:xfrm>
              <a:off x="3226879" y="5523634"/>
              <a:ext cx="3601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60411E4-B872-491A-85EB-56C55A6FE206}"/>
                </a:ext>
              </a:extLst>
            </p:cNvPr>
            <p:cNvCxnSpPr>
              <a:cxnSpLocks/>
            </p:cNvCxnSpPr>
            <p:nvPr/>
          </p:nvCxnSpPr>
          <p:spPr>
            <a:xfrm flipH="1" flipV="1">
              <a:off x="3210521" y="2460006"/>
              <a:ext cx="25430" cy="3063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圖片 20" descr="\documentclass{article}&#10;&#10;\usepackage{amsmath}&#10;\usepackage{graphicx}&#10;\usepackage{subfigure}&#10;\usepackage{CJK}&#10;\usepackage{amsmath}&#10;\usepackage{color}&#10;\usepackage{mathtools}&#10;\usepackage{braket}&#10;\usepackage{physics}&#10;\usepackage{bm}&#10;&#10;\pagestyle{empty}&#10;&#10;\begin{document}&#10;&#10;\begin{align*}&#10;\ket{e}&#10;\end{align*}&#10;&#10;\end{document}" title="IguanaTex Bitmap Display">
              <a:extLst>
                <a:ext uri="{FF2B5EF4-FFF2-40B4-BE49-F238E27FC236}">
                  <a16:creationId xmlns:a16="http://schemas.microsoft.com/office/drawing/2014/main" id="{09C3BE6E-C18F-4F58-AAC1-2E8BB55D92FF}"/>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453376" y="3058054"/>
              <a:ext cx="273202" cy="300341"/>
            </a:xfrm>
            <a:prstGeom prst="rect">
              <a:avLst/>
            </a:prstGeom>
          </p:spPr>
        </p:pic>
        <p:pic>
          <p:nvPicPr>
            <p:cNvPr id="22" name="圖片 21" descr="\documentclass{article}&#10;&#10;\usepackage{amsmath}&#10;\usepackage{graphicx}&#10;\usepackage{subfigure}&#10;\usepackage{CJK}&#10;\usepackage{amsmath}&#10;\usepackage{color}&#10;\usepackage{mathtools}&#10;\usepackage{braket}&#10;\usepackage{physics}&#10;\usepackage{bm}&#10;&#10;\pagestyle{empty}&#10;&#10;\begin{document}&#10;&#10;\begin{align*}&#10;\ket{g}&#10;\end{align*}&#10;&#10;\end{document}" title="IguanaTex Bitmap Display">
              <a:extLst>
                <a:ext uri="{FF2B5EF4-FFF2-40B4-BE49-F238E27FC236}">
                  <a16:creationId xmlns:a16="http://schemas.microsoft.com/office/drawing/2014/main" id="{55798EFF-00D0-45DA-92A7-735ADFF11D50}"/>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6486363" y="4588282"/>
              <a:ext cx="273511" cy="287360"/>
            </a:xfrm>
            <a:prstGeom prst="rect">
              <a:avLst/>
            </a:prstGeom>
          </p:spPr>
        </p:pic>
        <p:sp>
          <p:nvSpPr>
            <p:cNvPr id="23" name="文字方塊 22">
              <a:extLst>
                <a:ext uri="{FF2B5EF4-FFF2-40B4-BE49-F238E27FC236}">
                  <a16:creationId xmlns:a16="http://schemas.microsoft.com/office/drawing/2014/main" id="{30F6B042-8ECC-4C7B-8118-EF725D2A3DFD}"/>
                </a:ext>
              </a:extLst>
            </p:cNvPr>
            <p:cNvSpPr txBox="1"/>
            <p:nvPr/>
          </p:nvSpPr>
          <p:spPr>
            <a:xfrm>
              <a:off x="6887193" y="5315010"/>
              <a:ext cx="2666114" cy="369332"/>
            </a:xfrm>
            <a:prstGeom prst="rect">
              <a:avLst/>
            </a:prstGeom>
            <a:noFill/>
          </p:spPr>
          <p:txBody>
            <a:bodyPr wrap="none" rtlCol="0">
              <a:spAutoFit/>
            </a:bodyPr>
            <a:lstStyle/>
            <a:p>
              <a:r>
                <a:rPr lang="en-US" altLang="zh-TW" dirty="0"/>
                <a:t>normal mode coordinate</a:t>
              </a:r>
              <a:r>
                <a:rPr lang="zh-TW" altLang="en-US" dirty="0"/>
                <a:t> </a:t>
              </a:r>
              <a:r>
                <a:rPr lang="en-US" altLang="zh-TW" dirty="0"/>
                <a:t>Q</a:t>
              </a:r>
              <a:endParaRPr lang="zh-TW" altLang="en-US" dirty="0"/>
            </a:p>
          </p:txBody>
        </p:sp>
        <p:sp>
          <p:nvSpPr>
            <p:cNvPr id="24" name="文字方塊 23">
              <a:extLst>
                <a:ext uri="{FF2B5EF4-FFF2-40B4-BE49-F238E27FC236}">
                  <a16:creationId xmlns:a16="http://schemas.microsoft.com/office/drawing/2014/main" id="{943D2B5B-C16F-4A77-8BD0-0819C71709BB}"/>
                </a:ext>
              </a:extLst>
            </p:cNvPr>
            <p:cNvSpPr txBox="1"/>
            <p:nvPr/>
          </p:nvSpPr>
          <p:spPr>
            <a:xfrm>
              <a:off x="2202873" y="2275340"/>
              <a:ext cx="1007648" cy="369332"/>
            </a:xfrm>
            <a:prstGeom prst="rect">
              <a:avLst/>
            </a:prstGeom>
            <a:noFill/>
          </p:spPr>
          <p:txBody>
            <a:bodyPr wrap="none" rtlCol="0">
              <a:spAutoFit/>
            </a:bodyPr>
            <a:lstStyle/>
            <a:p>
              <a:r>
                <a:rPr lang="en-US" altLang="zh-TW" dirty="0"/>
                <a:t>energy</a:t>
              </a:r>
              <a:r>
                <a:rPr lang="zh-TW" altLang="en-US" dirty="0"/>
                <a:t> </a:t>
              </a:r>
              <a:r>
                <a:rPr lang="en-US" altLang="zh-TW" dirty="0"/>
                <a:t>E</a:t>
              </a:r>
              <a:endParaRPr lang="zh-TW" altLang="en-US" dirty="0"/>
            </a:p>
          </p:txBody>
        </p:sp>
        <p:pic>
          <p:nvPicPr>
            <p:cNvPr id="25" name="圖片 24" descr="\documentclass{article}&#10;&#10;\usepackage{amsmath}&#10;\usepackage{graphicx}&#10;\usepackage{subfigure}&#10;\usepackage{CJK}&#10;\usepackage{amsmath}&#10;\usepackage{color}&#10;\usepackage{mathtools}&#10;\usepackage{braket}&#10;\usepackage{physics}&#10;\usepackage{bm}&#10;&#10;\pagestyle{empty}&#10;&#10;\begin{document}&#10;&#10;\begin{align*}&#10;-d&#10;\end{align*}&#10;&#10;\end{document}" title="IguanaTex Bitmap Display">
              <a:extLst>
                <a:ext uri="{FF2B5EF4-FFF2-40B4-BE49-F238E27FC236}">
                  <a16:creationId xmlns:a16="http://schemas.microsoft.com/office/drawing/2014/main" id="{35BFF119-A39D-4A95-8D9D-AAD8A39143D5}"/>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4166714" y="5617810"/>
              <a:ext cx="363811" cy="211771"/>
            </a:xfrm>
            <a:prstGeom prst="rect">
              <a:avLst/>
            </a:prstGeom>
          </p:spPr>
        </p:pic>
        <p:cxnSp>
          <p:nvCxnSpPr>
            <p:cNvPr id="26" name="直線單箭頭接點 25">
              <a:extLst>
                <a:ext uri="{FF2B5EF4-FFF2-40B4-BE49-F238E27FC236}">
                  <a16:creationId xmlns:a16="http://schemas.microsoft.com/office/drawing/2014/main" id="{31F55708-26C7-40F8-94F9-C99FF2DCC6EC}"/>
                </a:ext>
              </a:extLst>
            </p:cNvPr>
            <p:cNvCxnSpPr/>
            <p:nvPr/>
          </p:nvCxnSpPr>
          <p:spPr>
            <a:xfrm>
              <a:off x="5019950" y="2999836"/>
              <a:ext cx="0" cy="254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圖片 26" descr="\documentclass{article}&#10;&#10;\usepackage{amsmath}&#10;\usepackage{graphicx}&#10;\usepackage{subfigure}&#10;\usepackage{CJK}&#10;\usepackage{amsmath}&#10;\usepackage{color}&#10;\usepackage{mathtools}&#10;\usepackage{braket}&#10;\usepackage{physics}&#10;\usepackage{bm}&#10;&#10;\pagestyle{empty}&#10;&#10;\begin{document}&#10;&#10;\begin{align*}&#10;\omega&#10;\end{align*}&#10;&#10;\end{document}" title="IguanaTex Bitmap Display">
              <a:extLst>
                <a:ext uri="{FF2B5EF4-FFF2-40B4-BE49-F238E27FC236}">
                  <a16:creationId xmlns:a16="http://schemas.microsoft.com/office/drawing/2014/main" id="{CCE3CA63-E54B-433D-B8FC-FAF7FF2383E1}"/>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5165125" y="3087572"/>
              <a:ext cx="171547" cy="129960"/>
            </a:xfrm>
            <a:prstGeom prst="rect">
              <a:avLst/>
            </a:prstGeom>
          </p:spPr>
        </p:pic>
        <p:cxnSp>
          <p:nvCxnSpPr>
            <p:cNvPr id="28" name="直線單箭頭接點 27">
              <a:extLst>
                <a:ext uri="{FF2B5EF4-FFF2-40B4-BE49-F238E27FC236}">
                  <a16:creationId xmlns:a16="http://schemas.microsoft.com/office/drawing/2014/main" id="{6816CD97-C8CE-497E-924E-7E928A70EB13}"/>
                </a:ext>
              </a:extLst>
            </p:cNvPr>
            <p:cNvCxnSpPr>
              <a:cxnSpLocks/>
            </p:cNvCxnSpPr>
            <p:nvPr/>
          </p:nvCxnSpPr>
          <p:spPr>
            <a:xfrm>
              <a:off x="4034056" y="4023912"/>
              <a:ext cx="0" cy="12310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圖片 28" descr="\documentclass{article}&#10;&#10;\usepackage{amsmath}&#10;\usepackage{graphicx}&#10;\usepackage{subfigure}&#10;\usepackage{CJK}&#10;\usepackage{amsmath}&#10;\usepackage{color}&#10;\usepackage{mathtools}&#10;\usepackage{braket}&#10;\usepackage{physics}&#10;\usepackage{bm}&#10;&#10;\pagestyle{empty}&#10;&#10;\begin{document}&#10;&#10;\begin{align*}&#10;\omega_{eg}&#10;\end{align*}&#10;&#10;\end{document}" title="IguanaTex Bitmap Display">
              <a:extLst>
                <a:ext uri="{FF2B5EF4-FFF2-40B4-BE49-F238E27FC236}">
                  <a16:creationId xmlns:a16="http://schemas.microsoft.com/office/drawing/2014/main" id="{5DA0380D-D621-43A9-8DED-1A4965873EEF}"/>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3524228" y="4448420"/>
              <a:ext cx="416322" cy="223750"/>
            </a:xfrm>
            <a:prstGeom prst="rect">
              <a:avLst/>
            </a:prstGeom>
          </p:spPr>
        </p:pic>
        <p:cxnSp>
          <p:nvCxnSpPr>
            <p:cNvPr id="30" name="直線接點 29">
              <a:extLst>
                <a:ext uri="{FF2B5EF4-FFF2-40B4-BE49-F238E27FC236}">
                  <a16:creationId xmlns:a16="http://schemas.microsoft.com/office/drawing/2014/main" id="{D437AD66-653A-4D7C-9A38-E83193CB7A19}"/>
                </a:ext>
              </a:extLst>
            </p:cNvPr>
            <p:cNvCxnSpPr>
              <a:cxnSpLocks/>
            </p:cNvCxnSpPr>
            <p:nvPr/>
          </p:nvCxnSpPr>
          <p:spPr>
            <a:xfrm>
              <a:off x="4034056" y="5256472"/>
              <a:ext cx="167709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28D012D1-9A5C-4FE3-9950-354C061F48DA}"/>
                </a:ext>
              </a:extLst>
            </p:cNvPr>
            <p:cNvSpPr txBox="1"/>
            <p:nvPr/>
          </p:nvSpPr>
          <p:spPr>
            <a:xfrm>
              <a:off x="5272964" y="5525323"/>
              <a:ext cx="312906" cy="400110"/>
            </a:xfrm>
            <a:prstGeom prst="rect">
              <a:avLst/>
            </a:prstGeom>
            <a:noFill/>
          </p:spPr>
          <p:txBody>
            <a:bodyPr wrap="none" rtlCol="0">
              <a:spAutoFit/>
            </a:bodyPr>
            <a:lstStyle/>
            <a:p>
              <a:r>
                <a:rPr lang="en-US" altLang="zh-TW" sz="2000" dirty="0"/>
                <a:t>0</a:t>
              </a:r>
              <a:endParaRPr lang="zh-TW" altLang="en-US" sz="2000" dirty="0"/>
            </a:p>
          </p:txBody>
        </p:sp>
        <p:cxnSp>
          <p:nvCxnSpPr>
            <p:cNvPr id="32" name="直線接點 31">
              <a:extLst>
                <a:ext uri="{FF2B5EF4-FFF2-40B4-BE49-F238E27FC236}">
                  <a16:creationId xmlns:a16="http://schemas.microsoft.com/office/drawing/2014/main" id="{039E8724-CEAC-4E7E-AEDB-EC9AF32FF603}"/>
                </a:ext>
              </a:extLst>
            </p:cNvPr>
            <p:cNvCxnSpPr>
              <a:cxnSpLocks/>
            </p:cNvCxnSpPr>
            <p:nvPr/>
          </p:nvCxnSpPr>
          <p:spPr>
            <a:xfrm>
              <a:off x="5419641" y="5106386"/>
              <a:ext cx="0" cy="4172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05E3B6CE-D9E2-4D22-8D43-B1F9455A1E48}"/>
                </a:ext>
              </a:extLst>
            </p:cNvPr>
            <p:cNvCxnSpPr>
              <a:cxnSpLocks/>
            </p:cNvCxnSpPr>
            <p:nvPr/>
          </p:nvCxnSpPr>
          <p:spPr>
            <a:xfrm flipH="1">
              <a:off x="4389196" y="4026758"/>
              <a:ext cx="1" cy="14583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660FF895-D9C0-456E-A87C-2C0429C70E72}"/>
                </a:ext>
              </a:extLst>
            </p:cNvPr>
            <p:cNvCxnSpPr>
              <a:cxnSpLocks/>
            </p:cNvCxnSpPr>
            <p:nvPr/>
          </p:nvCxnSpPr>
          <p:spPr>
            <a:xfrm flipV="1">
              <a:off x="4034056" y="4034066"/>
              <a:ext cx="356411" cy="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5" name="圖片 34" descr="\documentclass{article}&#10;&#10;\usepackage{amssymb,amsmath,amsthm,amsfonts,physics}&#10;&#10;&#10;\pagestyle{empty}&#10;&#10;\begin{document}&#10;&#10;\begin{align*}&#10;\frac{1}{2}m\omega^2 Q^2&#10;\end{align*}&#10;&#10;\end{document}" title="IguanaTex Bitmap Display">
              <a:extLst>
                <a:ext uri="{FF2B5EF4-FFF2-40B4-BE49-F238E27FC236}">
                  <a16:creationId xmlns:a16="http://schemas.microsoft.com/office/drawing/2014/main" id="{FC6D5118-080E-47B5-8912-B4F953F1DC4F}"/>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7036149" y="3880009"/>
              <a:ext cx="1127079" cy="610653"/>
            </a:xfrm>
            <a:prstGeom prst="rect">
              <a:avLst/>
            </a:prstGeom>
          </p:spPr>
        </p:pic>
        <p:pic>
          <p:nvPicPr>
            <p:cNvPr id="36" name="圖片 35" descr="\documentclass{article}&#10;&#10;\usepackage{amssymb,amsmath,amsthm,amsfonts,physics}&#10;&#10;&#10;\pagestyle{empty}&#10;&#10;\begin{document}&#10;&#10;\begin{align*}&#10;\frac{1}{2}m\omega^2 (Q+d)^2 + \hbar\omega_{eg}&#10;\end{align*}&#10;&#10;\end{document}" title="IguanaTex Bitmap Display">
              <a:extLst>
                <a:ext uri="{FF2B5EF4-FFF2-40B4-BE49-F238E27FC236}">
                  <a16:creationId xmlns:a16="http://schemas.microsoft.com/office/drawing/2014/main" id="{EAB5FE19-48D7-4BE2-9166-963497F1EA65}"/>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5508327" y="2381625"/>
              <a:ext cx="2896559" cy="618203"/>
            </a:xfrm>
            <a:prstGeom prst="rect">
              <a:avLst/>
            </a:prstGeom>
          </p:spPr>
        </p:pic>
      </p:grpSp>
    </p:spTree>
    <p:extLst>
      <p:ext uri="{BB962C8B-B14F-4D97-AF65-F5344CB8AC3E}">
        <p14:creationId xmlns:p14="http://schemas.microsoft.com/office/powerpoint/2010/main" val="256268037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50C2BCB4-2607-4F57-AF9C-DFCE06F155BD}"/>
              </a:ext>
            </a:extLst>
          </p:cNvPr>
          <p:cNvPicPr>
            <a:picLocks noChangeAspect="1"/>
          </p:cNvPicPr>
          <p:nvPr/>
        </p:nvPicPr>
        <p:blipFill rotWithShape="1">
          <a:blip r:embed="rId3">
            <a:extLst>
              <a:ext uri="{28A0092B-C50C-407E-A947-70E740481C1C}">
                <a14:useLocalDpi xmlns:a14="http://schemas.microsoft.com/office/drawing/2010/main" val="0"/>
              </a:ext>
            </a:extLst>
          </a:blip>
          <a:srcRect l="6339"/>
          <a:stretch/>
        </p:blipFill>
        <p:spPr>
          <a:xfrm>
            <a:off x="4241801" y="2649267"/>
            <a:ext cx="4368799" cy="3498335"/>
          </a:xfrm>
          <a:prstGeom prst="rect">
            <a:avLst/>
          </a:prstGeom>
        </p:spPr>
      </p:pic>
      <p:pic>
        <p:nvPicPr>
          <p:cNvPr id="9" name="圖片 8">
            <a:extLst>
              <a:ext uri="{FF2B5EF4-FFF2-40B4-BE49-F238E27FC236}">
                <a16:creationId xmlns:a16="http://schemas.microsoft.com/office/drawing/2014/main" id="{05F3FE74-C8E7-4719-834F-18426766EC04}"/>
              </a:ext>
            </a:extLst>
          </p:cNvPr>
          <p:cNvPicPr>
            <a:picLocks noChangeAspect="1"/>
          </p:cNvPicPr>
          <p:nvPr/>
        </p:nvPicPr>
        <p:blipFill rotWithShape="1">
          <a:blip r:embed="rId4">
            <a:extLst>
              <a:ext uri="{28A0092B-C50C-407E-A947-70E740481C1C}">
                <a14:useLocalDpi xmlns:a14="http://schemas.microsoft.com/office/drawing/2010/main" val="0"/>
              </a:ext>
            </a:extLst>
          </a:blip>
          <a:srcRect l="2608" r="6585"/>
          <a:stretch/>
        </p:blipFill>
        <p:spPr>
          <a:xfrm>
            <a:off x="39388" y="2676692"/>
            <a:ext cx="4202413" cy="3470910"/>
          </a:xfrm>
          <a:prstGeom prst="rect">
            <a:avLst/>
          </a:prstGeom>
        </p:spPr>
      </p:pic>
      <p:sp>
        <p:nvSpPr>
          <p:cNvPr id="2" name="標題 1">
            <a:extLst>
              <a:ext uri="{FF2B5EF4-FFF2-40B4-BE49-F238E27FC236}">
                <a16:creationId xmlns:a16="http://schemas.microsoft.com/office/drawing/2014/main" id="{324DF678-DB0A-41C3-9B3E-92B3F058DDEC}"/>
              </a:ext>
            </a:extLst>
          </p:cNvPr>
          <p:cNvSpPr>
            <a:spLocks noGrp="1"/>
          </p:cNvSpPr>
          <p:nvPr>
            <p:ph type="title"/>
          </p:nvPr>
        </p:nvSpPr>
        <p:spPr/>
        <p:txBody>
          <a:bodyPr/>
          <a:lstStyle/>
          <a:p>
            <a:r>
              <a:rPr lang="en-US" altLang="zh-TW" dirty="0"/>
              <a:t>Absorption</a:t>
            </a:r>
            <a:r>
              <a:rPr lang="zh-TW" altLang="en-US" dirty="0"/>
              <a:t> </a:t>
            </a:r>
            <a:r>
              <a:rPr lang="en-US" altLang="zh-TW" dirty="0"/>
              <a:t>Spectrum</a:t>
            </a:r>
            <a:r>
              <a:rPr lang="zh-TW" altLang="en-US" dirty="0"/>
              <a:t> </a:t>
            </a:r>
            <a:r>
              <a:rPr lang="en-US" altLang="zh-TW" dirty="0"/>
              <a:t>for</a:t>
            </a:r>
            <a:r>
              <a:rPr lang="zh-TW" altLang="en-US" dirty="0"/>
              <a:t> </a:t>
            </a:r>
            <a:r>
              <a:rPr lang="en-US" altLang="zh-TW" dirty="0"/>
              <a:t>1D</a:t>
            </a:r>
            <a:r>
              <a:rPr lang="zh-TW" altLang="en-US" dirty="0"/>
              <a:t> </a:t>
            </a:r>
            <a:r>
              <a:rPr lang="en-US" altLang="zh-TW" dirty="0"/>
              <a:t>DHO</a:t>
            </a:r>
            <a:r>
              <a:rPr lang="zh-TW" altLang="en-US" dirty="0"/>
              <a:t> </a:t>
            </a:r>
            <a:r>
              <a:rPr lang="en-US" altLang="zh-TW" dirty="0"/>
              <a:t>Model</a:t>
            </a:r>
            <a:endParaRPr lang="zh-TW" altLang="en-US" dirty="0"/>
          </a:p>
        </p:txBody>
      </p:sp>
      <p:sp>
        <p:nvSpPr>
          <p:cNvPr id="3" name="內容版面配置區 2">
            <a:extLst>
              <a:ext uri="{FF2B5EF4-FFF2-40B4-BE49-F238E27FC236}">
                <a16:creationId xmlns:a16="http://schemas.microsoft.com/office/drawing/2014/main" id="{58D6BE9C-313C-4BA1-9659-2AB196E04778}"/>
              </a:ext>
            </a:extLst>
          </p:cNvPr>
          <p:cNvSpPr>
            <a:spLocks noGrp="1"/>
          </p:cNvSpPr>
          <p:nvPr>
            <p:ph idx="1"/>
          </p:nvPr>
        </p:nvSpPr>
        <p:spPr/>
        <p:txBody>
          <a:bodyPr/>
          <a:lstStyle/>
          <a:p>
            <a:r>
              <a:rPr lang="en-US" altLang="zh-TW" dirty="0"/>
              <a:t>Huang-Rhys</a:t>
            </a:r>
            <a:r>
              <a:rPr lang="zh-TW" altLang="en-US" dirty="0"/>
              <a:t> </a:t>
            </a:r>
            <a:r>
              <a:rPr lang="en-US" altLang="zh-TW" dirty="0"/>
              <a:t>factor</a:t>
            </a:r>
            <a:r>
              <a:rPr lang="zh-TW" altLang="en-US" dirty="0"/>
              <a:t> </a:t>
            </a:r>
            <a:r>
              <a:rPr lang="en-US" altLang="zh-TW" dirty="0"/>
              <a:t>dependence</a:t>
            </a:r>
            <a:endParaRPr lang="zh-TW" altLang="en-US" dirty="0"/>
          </a:p>
          <a:p>
            <a:pPr lvl="1"/>
            <a:r>
              <a:rPr lang="en-US" altLang="zh-TW" dirty="0"/>
              <a:t>Franck-Condon</a:t>
            </a:r>
            <a:r>
              <a:rPr lang="zh-TW" altLang="en-US" dirty="0"/>
              <a:t> </a:t>
            </a:r>
            <a:r>
              <a:rPr lang="en-US" altLang="zh-TW" dirty="0"/>
              <a:t>pattern</a:t>
            </a:r>
            <a:endParaRPr lang="zh-TW" altLang="en-US" dirty="0"/>
          </a:p>
          <a:p>
            <a:pPr lvl="1"/>
            <a:endParaRPr lang="zh-TW" altLang="en-US" dirty="0"/>
          </a:p>
        </p:txBody>
      </p:sp>
      <p:sp>
        <p:nvSpPr>
          <p:cNvPr id="4" name="投影片編號版面配置區 3">
            <a:extLst>
              <a:ext uri="{FF2B5EF4-FFF2-40B4-BE49-F238E27FC236}">
                <a16:creationId xmlns:a16="http://schemas.microsoft.com/office/drawing/2014/main" id="{B9D34C68-B889-4339-889C-5D78E0167C1E}"/>
              </a:ext>
            </a:extLst>
          </p:cNvPr>
          <p:cNvSpPr>
            <a:spLocks noGrp="1"/>
          </p:cNvSpPr>
          <p:nvPr>
            <p:ph type="sldNum" sz="quarter" idx="12"/>
          </p:nvPr>
        </p:nvSpPr>
        <p:spPr/>
        <p:txBody>
          <a:bodyPr/>
          <a:lstStyle/>
          <a:p>
            <a:fld id="{E1722ADD-E669-46D8-95FF-9605EED73461}" type="slidenum">
              <a:rPr lang="zh-TW" altLang="en-US" smtClean="0"/>
              <a:t>13</a:t>
            </a:fld>
            <a:endParaRPr lang="zh-TW" altLang="en-US"/>
          </a:p>
        </p:txBody>
      </p:sp>
      <p:pic>
        <p:nvPicPr>
          <p:cNvPr id="13" name="圖片 12">
            <a:extLst>
              <a:ext uri="{FF2B5EF4-FFF2-40B4-BE49-F238E27FC236}">
                <a16:creationId xmlns:a16="http://schemas.microsoft.com/office/drawing/2014/main" id="{0658713B-5941-4FBC-ADB7-FA7BC984217C}"/>
              </a:ext>
            </a:extLst>
          </p:cNvPr>
          <p:cNvPicPr>
            <a:picLocks noChangeAspect="1"/>
          </p:cNvPicPr>
          <p:nvPr/>
        </p:nvPicPr>
        <p:blipFill rotWithShape="1">
          <a:blip r:embed="rId5">
            <a:extLst>
              <a:ext uri="{28A0092B-C50C-407E-A947-70E740481C1C}">
                <a14:useLocalDpi xmlns:a14="http://schemas.microsoft.com/office/drawing/2010/main" val="0"/>
              </a:ext>
            </a:extLst>
          </a:blip>
          <a:srcRect l="6953" r="7051"/>
          <a:stretch/>
        </p:blipFill>
        <p:spPr>
          <a:xfrm>
            <a:off x="8280400" y="2662980"/>
            <a:ext cx="3911600" cy="3411403"/>
          </a:xfrm>
          <a:prstGeom prst="rect">
            <a:avLst/>
          </a:prstGeom>
        </p:spPr>
      </p:pic>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9315F8F2-E0CE-4F8F-AEF1-07EFD2A28007}"/>
                  </a:ext>
                </a:extLst>
              </p:cNvPr>
              <p:cNvSpPr txBox="1"/>
              <p:nvPr/>
            </p:nvSpPr>
            <p:spPr>
              <a:xfrm>
                <a:off x="1717040" y="6279966"/>
                <a:ext cx="100123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sz="2400" i="1" dirty="0" smtClean="0">
                          <a:latin typeface="Cambria Math" panose="02040503050406030204" pitchFamily="18" charset="0"/>
                        </a:rPr>
                        <m:t>𝑆</m:t>
                      </m:r>
                      <m:r>
                        <a:rPr lang="en-US" altLang="zh-TW" sz="2400" i="1" dirty="0" smtClean="0">
                          <a:latin typeface="Cambria Math" panose="02040503050406030204" pitchFamily="18" charset="0"/>
                        </a:rPr>
                        <m:t>=0</m:t>
                      </m:r>
                    </m:oMath>
                  </m:oMathPara>
                </a14:m>
                <a:endParaRPr lang="zh-TW" altLang="en-US" sz="2400" dirty="0"/>
              </a:p>
            </p:txBody>
          </p:sp>
        </mc:Choice>
        <mc:Fallback>
          <p:sp>
            <p:nvSpPr>
              <p:cNvPr id="14" name="文字方塊 13">
                <a:extLst>
                  <a:ext uri="{FF2B5EF4-FFF2-40B4-BE49-F238E27FC236}">
                    <a16:creationId xmlns:a16="http://schemas.microsoft.com/office/drawing/2014/main" id="{9315F8F2-E0CE-4F8F-AEF1-07EFD2A28007}"/>
                  </a:ext>
                </a:extLst>
              </p:cNvPr>
              <p:cNvSpPr txBox="1">
                <a:spLocks noRot="1" noChangeAspect="1" noMove="1" noResize="1" noEditPoints="1" noAdjustHandles="1" noChangeArrowheads="1" noChangeShapeType="1" noTextEdit="1"/>
              </p:cNvSpPr>
              <p:nvPr/>
            </p:nvSpPr>
            <p:spPr>
              <a:xfrm>
                <a:off x="1717040" y="6279966"/>
                <a:ext cx="1001236" cy="46166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5" name="文字方塊 14">
                <a:extLst>
                  <a:ext uri="{FF2B5EF4-FFF2-40B4-BE49-F238E27FC236}">
                    <a16:creationId xmlns:a16="http://schemas.microsoft.com/office/drawing/2014/main" id="{67428447-E3E2-4015-8EA7-90E15AE2189C}"/>
                  </a:ext>
                </a:extLst>
              </p:cNvPr>
              <p:cNvSpPr txBox="1"/>
              <p:nvPr/>
            </p:nvSpPr>
            <p:spPr>
              <a:xfrm>
                <a:off x="5923340" y="6279966"/>
                <a:ext cx="100123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sz="2400" i="1" dirty="0" smtClean="0">
                          <a:latin typeface="Cambria Math" panose="02040503050406030204" pitchFamily="18" charset="0"/>
                        </a:rPr>
                        <m:t>𝑆</m:t>
                      </m:r>
                      <m:r>
                        <a:rPr lang="en-US" altLang="zh-TW" sz="2400" i="1" dirty="0" smtClean="0">
                          <a:latin typeface="Cambria Math" panose="02040503050406030204" pitchFamily="18" charset="0"/>
                        </a:rPr>
                        <m:t>=1</m:t>
                      </m:r>
                    </m:oMath>
                  </m:oMathPara>
                </a14:m>
                <a:endParaRPr lang="zh-TW" altLang="en-US" sz="2400" dirty="0"/>
              </a:p>
            </p:txBody>
          </p:sp>
        </mc:Choice>
        <mc:Fallback>
          <p:sp>
            <p:nvSpPr>
              <p:cNvPr id="15" name="文字方塊 14">
                <a:extLst>
                  <a:ext uri="{FF2B5EF4-FFF2-40B4-BE49-F238E27FC236}">
                    <a16:creationId xmlns:a16="http://schemas.microsoft.com/office/drawing/2014/main" id="{67428447-E3E2-4015-8EA7-90E15AE2189C}"/>
                  </a:ext>
                </a:extLst>
              </p:cNvPr>
              <p:cNvSpPr txBox="1">
                <a:spLocks noRot="1" noChangeAspect="1" noMove="1" noResize="1" noEditPoints="1" noAdjustHandles="1" noChangeArrowheads="1" noChangeShapeType="1" noTextEdit="1"/>
              </p:cNvSpPr>
              <p:nvPr/>
            </p:nvSpPr>
            <p:spPr>
              <a:xfrm>
                <a:off x="5923340" y="6279966"/>
                <a:ext cx="1001236" cy="46166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a:extLst>
                  <a:ext uri="{FF2B5EF4-FFF2-40B4-BE49-F238E27FC236}">
                    <a16:creationId xmlns:a16="http://schemas.microsoft.com/office/drawing/2014/main" id="{8B812033-484D-442B-97DE-E09DE147C6EB}"/>
                  </a:ext>
                </a:extLst>
              </p:cNvPr>
              <p:cNvSpPr txBox="1"/>
              <p:nvPr/>
            </p:nvSpPr>
            <p:spPr>
              <a:xfrm>
                <a:off x="9982200" y="6279966"/>
                <a:ext cx="100123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sz="2400" i="1" dirty="0" smtClean="0">
                          <a:latin typeface="Cambria Math" panose="02040503050406030204" pitchFamily="18" charset="0"/>
                        </a:rPr>
                        <m:t>𝑆</m:t>
                      </m:r>
                      <m:r>
                        <a:rPr lang="en-US" altLang="zh-TW" sz="2400" i="1" dirty="0" smtClean="0">
                          <a:latin typeface="Cambria Math" panose="02040503050406030204" pitchFamily="18" charset="0"/>
                        </a:rPr>
                        <m:t>=2</m:t>
                      </m:r>
                    </m:oMath>
                  </m:oMathPara>
                </a14:m>
                <a:endParaRPr lang="zh-TW" altLang="en-US" sz="2400" dirty="0"/>
              </a:p>
            </p:txBody>
          </p:sp>
        </mc:Choice>
        <mc:Fallback>
          <p:sp>
            <p:nvSpPr>
              <p:cNvPr id="16" name="文字方塊 15">
                <a:extLst>
                  <a:ext uri="{FF2B5EF4-FFF2-40B4-BE49-F238E27FC236}">
                    <a16:creationId xmlns:a16="http://schemas.microsoft.com/office/drawing/2014/main" id="{8B812033-484D-442B-97DE-E09DE147C6EB}"/>
                  </a:ext>
                </a:extLst>
              </p:cNvPr>
              <p:cNvSpPr txBox="1">
                <a:spLocks noRot="1" noChangeAspect="1" noMove="1" noResize="1" noEditPoints="1" noAdjustHandles="1" noChangeArrowheads="1" noChangeShapeType="1" noTextEdit="1"/>
              </p:cNvSpPr>
              <p:nvPr/>
            </p:nvSpPr>
            <p:spPr>
              <a:xfrm>
                <a:off x="9982200" y="6279966"/>
                <a:ext cx="1001236" cy="461665"/>
              </a:xfrm>
              <a:prstGeom prst="rect">
                <a:avLst/>
              </a:prstGeom>
              <a:blipFill>
                <a:blip r:embed="rId8"/>
                <a:stretch>
                  <a:fillRect/>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FF537D3A-EE83-481C-917D-58E18C845B0E}"/>
              </a:ext>
            </a:extLst>
          </p:cNvPr>
          <p:cNvSpPr txBox="1"/>
          <p:nvPr/>
        </p:nvSpPr>
        <p:spPr>
          <a:xfrm>
            <a:off x="10677557" y="1549549"/>
            <a:ext cx="1352486" cy="461665"/>
          </a:xfrm>
          <a:prstGeom prst="rect">
            <a:avLst/>
          </a:prstGeom>
          <a:noFill/>
        </p:spPr>
        <p:txBody>
          <a:bodyPr wrap="none" rtlCol="0">
            <a:spAutoFit/>
          </a:bodyPr>
          <a:lstStyle/>
          <a:p>
            <a:r>
              <a:rPr lang="en-US" altLang="zh-TW" sz="2400" dirty="0"/>
              <a:t>(T</a:t>
            </a:r>
            <a:r>
              <a:rPr lang="zh-TW" altLang="en-US" sz="2400" dirty="0"/>
              <a:t> </a:t>
            </a:r>
            <a:r>
              <a:rPr lang="en-US" altLang="zh-TW" sz="2400" dirty="0"/>
              <a:t>=</a:t>
            </a:r>
            <a:r>
              <a:rPr lang="zh-TW" altLang="en-US" sz="2400" dirty="0"/>
              <a:t> </a:t>
            </a:r>
            <a:r>
              <a:rPr lang="en-US" altLang="zh-TW" sz="2400" dirty="0"/>
              <a:t>0</a:t>
            </a:r>
            <a:r>
              <a:rPr lang="zh-TW" altLang="en-US" sz="2400" dirty="0"/>
              <a:t> </a:t>
            </a:r>
            <a:r>
              <a:rPr lang="en-US" altLang="zh-TW" sz="2400" dirty="0"/>
              <a:t>K)</a:t>
            </a:r>
            <a:endParaRPr lang="zh-TW" altLang="en-US" sz="2400" dirty="0"/>
          </a:p>
        </p:txBody>
      </p:sp>
    </p:spTree>
    <p:extLst>
      <p:ext uri="{BB962C8B-B14F-4D97-AF65-F5344CB8AC3E}">
        <p14:creationId xmlns:p14="http://schemas.microsoft.com/office/powerpoint/2010/main" val="7286646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F1D2A5-E441-47DC-9C2E-A8F4EFEC590D}"/>
              </a:ext>
            </a:extLst>
          </p:cNvPr>
          <p:cNvSpPr>
            <a:spLocks noGrp="1"/>
          </p:cNvSpPr>
          <p:nvPr>
            <p:ph type="title"/>
          </p:nvPr>
        </p:nvSpPr>
        <p:spPr/>
        <p:txBody>
          <a:bodyPr/>
          <a:lstStyle/>
          <a:p>
            <a:r>
              <a:rPr lang="en-US" altLang="zh-TW" dirty="0"/>
              <a:t>Explanation</a:t>
            </a:r>
            <a:r>
              <a:rPr lang="zh-TW" altLang="en-US" dirty="0"/>
              <a:t> </a:t>
            </a:r>
            <a:r>
              <a:rPr lang="en-US" altLang="zh-TW" dirty="0"/>
              <a:t>of</a:t>
            </a:r>
            <a:r>
              <a:rPr lang="zh-TW" altLang="en-US" dirty="0"/>
              <a:t> </a:t>
            </a:r>
            <a:r>
              <a:rPr lang="en-US" altLang="zh-TW" dirty="0"/>
              <a:t>HR</a:t>
            </a:r>
            <a:r>
              <a:rPr lang="zh-TW" altLang="en-US" dirty="0"/>
              <a:t> </a:t>
            </a:r>
            <a:r>
              <a:rPr lang="en-US" altLang="zh-TW" dirty="0"/>
              <a:t>Factor</a:t>
            </a:r>
            <a:r>
              <a:rPr lang="zh-TW" altLang="en-US" dirty="0"/>
              <a:t> </a:t>
            </a:r>
            <a:r>
              <a:rPr lang="en-US" altLang="zh-TW" dirty="0"/>
              <a:t>Dependence</a:t>
            </a:r>
            <a:endParaRPr lang="zh-TW" altLang="en-US" dirty="0"/>
          </a:p>
        </p:txBody>
      </p:sp>
      <p:sp>
        <p:nvSpPr>
          <p:cNvPr id="4" name="投影片編號版面配置區 3">
            <a:extLst>
              <a:ext uri="{FF2B5EF4-FFF2-40B4-BE49-F238E27FC236}">
                <a16:creationId xmlns:a16="http://schemas.microsoft.com/office/drawing/2014/main" id="{6CBB2C3D-009D-4EDF-B2E1-D33065E5D408}"/>
              </a:ext>
            </a:extLst>
          </p:cNvPr>
          <p:cNvSpPr>
            <a:spLocks noGrp="1"/>
          </p:cNvSpPr>
          <p:nvPr>
            <p:ph type="sldNum" sz="quarter" idx="12"/>
          </p:nvPr>
        </p:nvSpPr>
        <p:spPr/>
        <p:txBody>
          <a:bodyPr/>
          <a:lstStyle/>
          <a:p>
            <a:fld id="{E1722ADD-E669-46D8-95FF-9605EED73461}" type="slidenum">
              <a:rPr lang="zh-TW" altLang="en-US" smtClean="0"/>
              <a:t>14</a:t>
            </a:fld>
            <a:endParaRPr lang="zh-TW" altLang="en-US"/>
          </a:p>
        </p:txBody>
      </p:sp>
      <p:grpSp>
        <p:nvGrpSpPr>
          <p:cNvPr id="6" name="群組 5">
            <a:extLst>
              <a:ext uri="{FF2B5EF4-FFF2-40B4-BE49-F238E27FC236}">
                <a16:creationId xmlns:a16="http://schemas.microsoft.com/office/drawing/2014/main" id="{2C44D41D-DD51-4768-8702-D334E4F7F437}"/>
              </a:ext>
            </a:extLst>
          </p:cNvPr>
          <p:cNvGrpSpPr/>
          <p:nvPr/>
        </p:nvGrpSpPr>
        <p:grpSpPr>
          <a:xfrm>
            <a:off x="940141" y="2167282"/>
            <a:ext cx="1291472" cy="1287184"/>
            <a:chOff x="4958500" y="4063110"/>
            <a:chExt cx="1291472" cy="1287184"/>
          </a:xfrm>
        </p:grpSpPr>
        <p:sp>
          <p:nvSpPr>
            <p:cNvPr id="31" name="手繪多邊形: 圖案 30">
              <a:extLst>
                <a:ext uri="{FF2B5EF4-FFF2-40B4-BE49-F238E27FC236}">
                  <a16:creationId xmlns:a16="http://schemas.microsoft.com/office/drawing/2014/main" id="{177F2B5C-A754-49A3-93A6-3B4D461C40CB}"/>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4611A949-076D-4038-A98C-16C076BFB89C}"/>
                </a:ext>
              </a:extLst>
            </p:cNvPr>
            <p:cNvCxnSpPr/>
            <p:nvPr/>
          </p:nvCxnSpPr>
          <p:spPr>
            <a:xfrm>
              <a:off x="5349712" y="5084222"/>
              <a:ext cx="509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CE367DBA-CF5E-4125-B94A-9392912B124D}"/>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BBA2F01-523E-4F8D-AEA9-E105BC5F5104}"/>
                </a:ext>
              </a:extLst>
            </p:cNvPr>
            <p:cNvCxnSpPr>
              <a:cxnSpLocks/>
            </p:cNvCxnSpPr>
            <p:nvPr/>
          </p:nvCxnSpPr>
          <p:spPr>
            <a:xfrm>
              <a:off x="5143665" y="4582572"/>
              <a:ext cx="93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C8DE2294-6BD0-49B6-9F7E-623CB41C656E}"/>
                </a:ext>
              </a:extLst>
            </p:cNvPr>
            <p:cNvCxnSpPr>
              <a:cxnSpLocks/>
            </p:cNvCxnSpPr>
            <p:nvPr/>
          </p:nvCxnSpPr>
          <p:spPr>
            <a:xfrm>
              <a:off x="5047226" y="4328572"/>
              <a:ext cx="1105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群組 6">
            <a:extLst>
              <a:ext uri="{FF2B5EF4-FFF2-40B4-BE49-F238E27FC236}">
                <a16:creationId xmlns:a16="http://schemas.microsoft.com/office/drawing/2014/main" id="{0E73FAE1-EC2F-42FD-BCC7-C1843DB0564B}"/>
              </a:ext>
            </a:extLst>
          </p:cNvPr>
          <p:cNvGrpSpPr/>
          <p:nvPr/>
        </p:nvGrpSpPr>
        <p:grpSpPr>
          <a:xfrm>
            <a:off x="1118654" y="3856114"/>
            <a:ext cx="1291472" cy="1287184"/>
            <a:chOff x="4958500" y="4063110"/>
            <a:chExt cx="1291472" cy="1287184"/>
          </a:xfrm>
        </p:grpSpPr>
        <p:sp>
          <p:nvSpPr>
            <p:cNvPr id="26" name="手繪多邊形: 圖案 25">
              <a:extLst>
                <a:ext uri="{FF2B5EF4-FFF2-40B4-BE49-F238E27FC236}">
                  <a16:creationId xmlns:a16="http://schemas.microsoft.com/office/drawing/2014/main" id="{AB42A8AC-5AF2-46AA-86E6-27739681F547}"/>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7" name="直線接點 26">
              <a:extLst>
                <a:ext uri="{FF2B5EF4-FFF2-40B4-BE49-F238E27FC236}">
                  <a16:creationId xmlns:a16="http://schemas.microsoft.com/office/drawing/2014/main" id="{A5CCE502-21BE-4AD5-98FF-117A3C9B8BC0}"/>
                </a:ext>
              </a:extLst>
            </p:cNvPr>
            <p:cNvCxnSpPr>
              <a:cxnSpLocks/>
            </p:cNvCxnSpPr>
            <p:nvPr/>
          </p:nvCxnSpPr>
          <p:spPr>
            <a:xfrm>
              <a:off x="5349712" y="5084222"/>
              <a:ext cx="511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F4FD4BEC-7DF6-4607-BFC6-E0863157192A}"/>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8164BEA7-718F-4721-AF89-93F3E343D28A}"/>
                </a:ext>
              </a:extLst>
            </p:cNvPr>
            <p:cNvCxnSpPr>
              <a:cxnSpLocks/>
            </p:cNvCxnSpPr>
            <p:nvPr/>
          </p:nvCxnSpPr>
          <p:spPr>
            <a:xfrm>
              <a:off x="5129000" y="4582572"/>
              <a:ext cx="946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2828FE7C-471F-43A6-ADA1-D5B63D0E3AE7}"/>
                </a:ext>
              </a:extLst>
            </p:cNvPr>
            <p:cNvCxnSpPr>
              <a:cxnSpLocks/>
            </p:cNvCxnSpPr>
            <p:nvPr/>
          </p:nvCxnSpPr>
          <p:spPr>
            <a:xfrm>
              <a:off x="5055975" y="4328572"/>
              <a:ext cx="1124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群組 35">
            <a:extLst>
              <a:ext uri="{FF2B5EF4-FFF2-40B4-BE49-F238E27FC236}">
                <a16:creationId xmlns:a16="http://schemas.microsoft.com/office/drawing/2014/main" id="{A2E26600-514F-4445-BC2F-05C4DBB9FF61}"/>
              </a:ext>
            </a:extLst>
          </p:cNvPr>
          <p:cNvGrpSpPr/>
          <p:nvPr/>
        </p:nvGrpSpPr>
        <p:grpSpPr>
          <a:xfrm>
            <a:off x="6382472" y="2074763"/>
            <a:ext cx="1291472" cy="1287184"/>
            <a:chOff x="4958500" y="4063110"/>
            <a:chExt cx="1291472" cy="1287184"/>
          </a:xfrm>
        </p:grpSpPr>
        <p:sp>
          <p:nvSpPr>
            <p:cNvPr id="37" name="手繪多邊形: 圖案 36">
              <a:extLst>
                <a:ext uri="{FF2B5EF4-FFF2-40B4-BE49-F238E27FC236}">
                  <a16:creationId xmlns:a16="http://schemas.microsoft.com/office/drawing/2014/main" id="{231C02EB-7324-4C59-B468-AE3C8E84AD82}"/>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8" name="直線接點 37">
              <a:extLst>
                <a:ext uri="{FF2B5EF4-FFF2-40B4-BE49-F238E27FC236}">
                  <a16:creationId xmlns:a16="http://schemas.microsoft.com/office/drawing/2014/main" id="{D7EFB19C-291F-441A-9822-F614906C5D8E}"/>
                </a:ext>
              </a:extLst>
            </p:cNvPr>
            <p:cNvCxnSpPr/>
            <p:nvPr/>
          </p:nvCxnSpPr>
          <p:spPr>
            <a:xfrm>
              <a:off x="5349712" y="5084222"/>
              <a:ext cx="509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81EE1D45-52C0-4D9F-8323-D65F523C32BD}"/>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BA8576DA-6306-410E-A3AB-A569F1111BD1}"/>
                </a:ext>
              </a:extLst>
            </p:cNvPr>
            <p:cNvCxnSpPr>
              <a:cxnSpLocks/>
            </p:cNvCxnSpPr>
            <p:nvPr/>
          </p:nvCxnSpPr>
          <p:spPr>
            <a:xfrm>
              <a:off x="5143665" y="4582572"/>
              <a:ext cx="93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ADE2FE69-B793-4F48-A5BE-B745EBBFD530}"/>
                </a:ext>
              </a:extLst>
            </p:cNvPr>
            <p:cNvCxnSpPr>
              <a:cxnSpLocks/>
            </p:cNvCxnSpPr>
            <p:nvPr/>
          </p:nvCxnSpPr>
          <p:spPr>
            <a:xfrm>
              <a:off x="5047226" y="4328572"/>
              <a:ext cx="1105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群組 41">
            <a:extLst>
              <a:ext uri="{FF2B5EF4-FFF2-40B4-BE49-F238E27FC236}">
                <a16:creationId xmlns:a16="http://schemas.microsoft.com/office/drawing/2014/main" id="{144C1BCB-5726-4255-81E4-DBA4323D29CB}"/>
              </a:ext>
            </a:extLst>
          </p:cNvPr>
          <p:cNvGrpSpPr/>
          <p:nvPr/>
        </p:nvGrpSpPr>
        <p:grpSpPr>
          <a:xfrm>
            <a:off x="7404402" y="3744599"/>
            <a:ext cx="1291472" cy="1287184"/>
            <a:chOff x="4958500" y="4063110"/>
            <a:chExt cx="1291472" cy="1287184"/>
          </a:xfrm>
        </p:grpSpPr>
        <p:sp>
          <p:nvSpPr>
            <p:cNvPr id="43" name="手繪多邊形: 圖案 42">
              <a:extLst>
                <a:ext uri="{FF2B5EF4-FFF2-40B4-BE49-F238E27FC236}">
                  <a16:creationId xmlns:a16="http://schemas.microsoft.com/office/drawing/2014/main" id="{143E8BBC-032A-4760-8A2F-8C98CB166B06}"/>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4" name="直線接點 43">
              <a:extLst>
                <a:ext uri="{FF2B5EF4-FFF2-40B4-BE49-F238E27FC236}">
                  <a16:creationId xmlns:a16="http://schemas.microsoft.com/office/drawing/2014/main" id="{31164E71-200A-4F5C-B08A-A6A1327A0E07}"/>
                </a:ext>
              </a:extLst>
            </p:cNvPr>
            <p:cNvCxnSpPr>
              <a:cxnSpLocks/>
            </p:cNvCxnSpPr>
            <p:nvPr/>
          </p:nvCxnSpPr>
          <p:spPr>
            <a:xfrm>
              <a:off x="5349712" y="5084222"/>
              <a:ext cx="511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BAA4E1B-00C5-46E7-95D0-2ECF940166A7}"/>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05CD0D2A-BF2C-44D5-844D-22AC2BC01DFF}"/>
                </a:ext>
              </a:extLst>
            </p:cNvPr>
            <p:cNvCxnSpPr>
              <a:cxnSpLocks/>
            </p:cNvCxnSpPr>
            <p:nvPr/>
          </p:nvCxnSpPr>
          <p:spPr>
            <a:xfrm>
              <a:off x="5129000" y="4582572"/>
              <a:ext cx="946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7A639D57-FEE3-4CAC-BD66-DA634494E8C5}"/>
                </a:ext>
              </a:extLst>
            </p:cNvPr>
            <p:cNvCxnSpPr>
              <a:cxnSpLocks/>
            </p:cNvCxnSpPr>
            <p:nvPr/>
          </p:nvCxnSpPr>
          <p:spPr>
            <a:xfrm>
              <a:off x="5055975" y="4328572"/>
              <a:ext cx="1124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a:extLst>
              <a:ext uri="{FF2B5EF4-FFF2-40B4-BE49-F238E27FC236}">
                <a16:creationId xmlns:a16="http://schemas.microsoft.com/office/drawing/2014/main" id="{506F7E97-D5B2-451A-806E-18D8D6C726E4}"/>
              </a:ext>
            </a:extLst>
          </p:cNvPr>
          <p:cNvCxnSpPr>
            <a:cxnSpLocks/>
          </p:cNvCxnSpPr>
          <p:nvPr/>
        </p:nvCxnSpPr>
        <p:spPr>
          <a:xfrm flipH="1">
            <a:off x="1585877" y="3432544"/>
            <a:ext cx="3817" cy="257758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755C7193-A976-4AB0-ACAB-70DA6836FFEA}"/>
              </a:ext>
            </a:extLst>
          </p:cNvPr>
          <p:cNvCxnSpPr>
            <a:cxnSpLocks/>
            <a:stCxn id="26" idx="1"/>
          </p:cNvCxnSpPr>
          <p:nvPr/>
        </p:nvCxnSpPr>
        <p:spPr>
          <a:xfrm flipH="1">
            <a:off x="1764391" y="5143292"/>
            <a:ext cx="9268" cy="872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4" name="圖片 53" descr="\documentclass{article}&#10;&#10;\usepackage{amssymb,amsmath,amsthm,amsfonts,physics}&#10;&#10;&#10;\pagestyle{empty}&#10;&#10;\begin{document}&#10;&#10;\begin{align*}&#10;d_{\mathrm{small}}&#10;\end{align*}&#10;&#10;\end{document}" title="IguanaTex Bitmap Display">
            <a:extLst>
              <a:ext uri="{FF2B5EF4-FFF2-40B4-BE49-F238E27FC236}">
                <a16:creationId xmlns:a16="http://schemas.microsoft.com/office/drawing/2014/main" id="{87F16F08-5BC4-4E35-9B50-ACE85CBE1333}"/>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338969" y="6113730"/>
            <a:ext cx="808533" cy="300800"/>
          </a:xfrm>
          <a:prstGeom prst="rect">
            <a:avLst/>
          </a:prstGeom>
        </p:spPr>
      </p:pic>
      <p:cxnSp>
        <p:nvCxnSpPr>
          <p:cNvPr id="55" name="直線接點 54">
            <a:extLst>
              <a:ext uri="{FF2B5EF4-FFF2-40B4-BE49-F238E27FC236}">
                <a16:creationId xmlns:a16="http://schemas.microsoft.com/office/drawing/2014/main" id="{DD91BA89-F5E9-479B-BA4D-7769BFC16859}"/>
              </a:ext>
            </a:extLst>
          </p:cNvPr>
          <p:cNvCxnSpPr>
            <a:cxnSpLocks/>
          </p:cNvCxnSpPr>
          <p:nvPr/>
        </p:nvCxnSpPr>
        <p:spPr>
          <a:xfrm flipH="1">
            <a:off x="7033660" y="3361941"/>
            <a:ext cx="10166" cy="257187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5A8D2C6-23AC-45A7-A4A7-C103E4A4DE82}"/>
              </a:ext>
            </a:extLst>
          </p:cNvPr>
          <p:cNvCxnSpPr>
            <a:cxnSpLocks/>
          </p:cNvCxnSpPr>
          <p:nvPr/>
        </p:nvCxnSpPr>
        <p:spPr>
          <a:xfrm>
            <a:off x="8055590" y="5031783"/>
            <a:ext cx="0" cy="85255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61" name="圖片 60" descr="\documentclass{article}&#10;&#10;\usepackage{amssymb,amsmath,amsthm,amsfonts,physics}&#10;&#10;&#10;\pagestyle{empty}&#10;&#10;\begin{document}&#10;&#10;\begin{align*}&#10;d_{\mathrm{large}}&#10;\end{align*}&#10;&#10;\end{document}" title="IguanaTex Bitmap Display">
            <a:extLst>
              <a:ext uri="{FF2B5EF4-FFF2-40B4-BE49-F238E27FC236}">
                <a16:creationId xmlns:a16="http://schemas.microsoft.com/office/drawing/2014/main" id="{1E22E6DD-0EF7-4999-B463-B44EA42CA13A}"/>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7110011" y="6205776"/>
            <a:ext cx="761600" cy="349867"/>
          </a:xfrm>
          <a:prstGeom prst="rect">
            <a:avLst/>
          </a:prstGeom>
        </p:spPr>
      </p:pic>
      <p:cxnSp>
        <p:nvCxnSpPr>
          <p:cNvPr id="63" name="直線單箭頭接點 62">
            <a:extLst>
              <a:ext uri="{FF2B5EF4-FFF2-40B4-BE49-F238E27FC236}">
                <a16:creationId xmlns:a16="http://schemas.microsoft.com/office/drawing/2014/main" id="{DB9B205E-16E0-4AC7-8241-86B28C6C305E}"/>
              </a:ext>
            </a:extLst>
          </p:cNvPr>
          <p:cNvCxnSpPr>
            <a:cxnSpLocks/>
          </p:cNvCxnSpPr>
          <p:nvPr/>
        </p:nvCxnSpPr>
        <p:spPr>
          <a:xfrm>
            <a:off x="7033660" y="5908412"/>
            <a:ext cx="10304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2671076F-9F28-471E-9E8E-383FF51D4F25}"/>
              </a:ext>
            </a:extLst>
          </p:cNvPr>
          <p:cNvCxnSpPr>
            <a:cxnSpLocks/>
          </p:cNvCxnSpPr>
          <p:nvPr/>
        </p:nvCxnSpPr>
        <p:spPr>
          <a:xfrm>
            <a:off x="1585877" y="5979335"/>
            <a:ext cx="182330" cy="0"/>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78F0ED8-7946-4B1E-8877-72F7C81B31E5}"/>
              </a:ext>
            </a:extLst>
          </p:cNvPr>
          <p:cNvSpPr txBox="1"/>
          <p:nvPr/>
        </p:nvSpPr>
        <p:spPr>
          <a:xfrm>
            <a:off x="9421738" y="3050794"/>
            <a:ext cx="2397644" cy="461665"/>
          </a:xfrm>
          <a:prstGeom prst="rect">
            <a:avLst/>
          </a:prstGeom>
          <a:noFill/>
        </p:spPr>
        <p:txBody>
          <a:bodyPr wrap="none" rtlCol="0">
            <a:spAutoFit/>
          </a:bodyPr>
          <a:lstStyle/>
          <a:p>
            <a:r>
              <a:rPr lang="en-US" altLang="zh-TW" sz="2400" dirty="0"/>
              <a:t>Largest</a:t>
            </a:r>
            <a:r>
              <a:rPr lang="zh-TW" altLang="en-US" sz="2400" dirty="0"/>
              <a:t> </a:t>
            </a:r>
            <a:r>
              <a:rPr lang="en-US" altLang="zh-TW" sz="2400" dirty="0"/>
              <a:t>overlap</a:t>
            </a:r>
            <a:r>
              <a:rPr lang="zh-TW" altLang="en-US" sz="2400" dirty="0"/>
              <a:t> </a:t>
            </a:r>
            <a:r>
              <a:rPr lang="en-US" altLang="zh-TW" sz="2400" dirty="0"/>
              <a:t>at</a:t>
            </a:r>
            <a:endParaRPr lang="zh-TW" altLang="en-US" sz="2400" dirty="0"/>
          </a:p>
        </p:txBody>
      </p:sp>
      <p:pic>
        <p:nvPicPr>
          <p:cNvPr id="73" name="圖片 72" descr="\documentclass{article}&#10;&#10;\usepackage{amssymb,amsmath,amsthm,amsfonts,physics}&#10;&#10;&#10;\pagestyle{empty}&#10;&#10;\begin{document}&#10;&#10;\begin{align*}&#10;v_g&#10;\end{align*}&#10;&#10;\end{document}" title="IguanaTex Bitmap Display">
            <a:extLst>
              <a:ext uri="{FF2B5EF4-FFF2-40B4-BE49-F238E27FC236}">
                <a16:creationId xmlns:a16="http://schemas.microsoft.com/office/drawing/2014/main" id="{3F992878-2F31-47D1-BD54-2538E2808F7D}"/>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2410126" y="4616876"/>
            <a:ext cx="345323" cy="303088"/>
          </a:xfrm>
          <a:prstGeom prst="rect">
            <a:avLst/>
          </a:prstGeom>
        </p:spPr>
      </p:pic>
      <p:pic>
        <p:nvPicPr>
          <p:cNvPr id="74" name="圖片 73" descr="\documentclass{article}&#10;&#10;\usepackage{amssymb,amsmath,amsthm,amsfonts,physics}&#10;&#10;&#10;\pagestyle{empty}&#10;&#10;\begin{document}&#10;&#10;\begin{align*}&#10;v_g&#10;\end{align*}&#10;&#10;\end{document}" title="IguanaTex Bitmap Display">
            <a:extLst>
              <a:ext uri="{FF2B5EF4-FFF2-40B4-BE49-F238E27FC236}">
                <a16:creationId xmlns:a16="http://schemas.microsoft.com/office/drawing/2014/main" id="{567A6DCD-1B80-450C-9DF4-37B04DB39D07}"/>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8823894" y="4483354"/>
            <a:ext cx="345323" cy="303088"/>
          </a:xfrm>
          <a:prstGeom prst="rect">
            <a:avLst/>
          </a:prstGeom>
        </p:spPr>
      </p:pic>
      <p:pic>
        <p:nvPicPr>
          <p:cNvPr id="77" name="圖片 76" descr="\documentclass{article}&#10;&#10;\usepackage{amssymb,amsmath,amsthm,amsfonts,physics}&#10;&#10;&#10;\pagestyle{empty}&#10;&#10;\begin{document}&#10;&#10;\begin{align*}&#10;v_e&#10;\end{align*}&#10;&#10;\end{document}" title="IguanaTex Bitmap Display">
            <a:extLst>
              <a:ext uri="{FF2B5EF4-FFF2-40B4-BE49-F238E27FC236}">
                <a16:creationId xmlns:a16="http://schemas.microsoft.com/office/drawing/2014/main" id="{DBCBFCBE-F5F4-4ADA-88C2-1D210BAAC40E}"/>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7744282" y="2718099"/>
            <a:ext cx="332901" cy="245948"/>
          </a:xfrm>
          <a:prstGeom prst="rect">
            <a:avLst/>
          </a:prstGeom>
        </p:spPr>
      </p:pic>
      <p:pic>
        <p:nvPicPr>
          <p:cNvPr id="79" name="圖片 78" descr="\documentclass{article}&#10;&#10;\usepackage{amssymb,amsmath,amsthm,amsfonts,physics}&#10;&#10;&#10;\pagestyle{empty}&#10;&#10;\begin{document}&#10;&#10;\begin{align*}&#10;v_e&#10;\end{align*}&#10;&#10;\end{document}" title="IguanaTex Bitmap Display">
            <a:extLst>
              <a:ext uri="{FF2B5EF4-FFF2-40B4-BE49-F238E27FC236}">
                <a16:creationId xmlns:a16="http://schemas.microsoft.com/office/drawing/2014/main" id="{D447926C-F26D-4687-BABB-828832A9B82F}"/>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2361173" y="2805070"/>
            <a:ext cx="332901" cy="245948"/>
          </a:xfrm>
          <a:prstGeom prst="rect">
            <a:avLst/>
          </a:prstGeom>
        </p:spPr>
      </p:pic>
      <p:pic>
        <p:nvPicPr>
          <p:cNvPr id="81" name="圖片 80" descr="\documentclass{article}&#10;&#10;\usepackage{amssymb,amsmath,amsthm,amsfonts,physics}&#10;&#10;&#10;\pagestyle{empty}&#10;&#10;\begin{document}&#10;&#10;\begin{align*}&#10;v_g = 0,\ v_e = S&#10;\end{align*}&#10;&#10;\end{document}" title="IguanaTex Bitmap Display">
            <a:extLst>
              <a:ext uri="{FF2B5EF4-FFF2-40B4-BE49-F238E27FC236}">
                <a16:creationId xmlns:a16="http://schemas.microsoft.com/office/drawing/2014/main" id="{1ED0088C-BF4C-4E74-A19E-96B9E5D5A7CF}"/>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9482427" y="3596513"/>
            <a:ext cx="2276267" cy="354133"/>
          </a:xfrm>
          <a:prstGeom prst="rect">
            <a:avLst/>
          </a:prstGeom>
        </p:spPr>
      </p:pic>
      <p:sp>
        <p:nvSpPr>
          <p:cNvPr id="83" name="文字方塊 82">
            <a:extLst>
              <a:ext uri="{FF2B5EF4-FFF2-40B4-BE49-F238E27FC236}">
                <a16:creationId xmlns:a16="http://schemas.microsoft.com/office/drawing/2014/main" id="{D84BD9F8-D1DC-4638-9025-BB37BAD5DA23}"/>
              </a:ext>
            </a:extLst>
          </p:cNvPr>
          <p:cNvSpPr txBox="1"/>
          <p:nvPr/>
        </p:nvSpPr>
        <p:spPr>
          <a:xfrm>
            <a:off x="3263095" y="3095875"/>
            <a:ext cx="2397644" cy="461665"/>
          </a:xfrm>
          <a:prstGeom prst="rect">
            <a:avLst/>
          </a:prstGeom>
          <a:noFill/>
        </p:spPr>
        <p:txBody>
          <a:bodyPr wrap="none" rtlCol="0">
            <a:spAutoFit/>
          </a:bodyPr>
          <a:lstStyle/>
          <a:p>
            <a:r>
              <a:rPr lang="en-US" altLang="zh-TW" sz="2400" dirty="0"/>
              <a:t>Largest</a:t>
            </a:r>
            <a:r>
              <a:rPr lang="zh-TW" altLang="en-US" sz="2400" dirty="0"/>
              <a:t> </a:t>
            </a:r>
            <a:r>
              <a:rPr lang="en-US" altLang="zh-TW" sz="2400" dirty="0"/>
              <a:t>overlap</a:t>
            </a:r>
            <a:r>
              <a:rPr lang="zh-TW" altLang="en-US" sz="2400" dirty="0"/>
              <a:t> </a:t>
            </a:r>
            <a:r>
              <a:rPr lang="en-US" altLang="zh-TW" sz="2400" dirty="0"/>
              <a:t>at</a:t>
            </a:r>
            <a:endParaRPr lang="zh-TW" altLang="en-US" sz="2400" dirty="0"/>
          </a:p>
        </p:txBody>
      </p:sp>
      <p:pic>
        <p:nvPicPr>
          <p:cNvPr id="86" name="圖片 85" descr="\documentclass{article}&#10;&#10;\usepackage{amssymb,amsmath,amsthm,amsfonts,physics}&#10;&#10;&#10;\pagestyle{empty}&#10;&#10;\begin{document}&#10;&#10;\begin{align*}&#10;v_g = 0,\ v_e = 0 &#10;\end{align*}&#10;&#10;\end{document}" title="IguanaTex Bitmap Display">
            <a:extLst>
              <a:ext uri="{FF2B5EF4-FFF2-40B4-BE49-F238E27FC236}">
                <a16:creationId xmlns:a16="http://schemas.microsoft.com/office/drawing/2014/main" id="{167B5416-A612-49A8-9306-DF16BFD21F3F}"/>
              </a:ext>
            </a:extLst>
          </p:cNvPr>
          <p:cNvPicPr>
            <a:picLocks noChangeAspect="1"/>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3293815" y="3670861"/>
            <a:ext cx="2212267" cy="339200"/>
          </a:xfrm>
          <a:prstGeom prst="rect">
            <a:avLst/>
          </a:prstGeom>
        </p:spPr>
      </p:pic>
    </p:spTree>
    <p:extLst>
      <p:ext uri="{BB962C8B-B14F-4D97-AF65-F5344CB8AC3E}">
        <p14:creationId xmlns:p14="http://schemas.microsoft.com/office/powerpoint/2010/main" val="119037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4DF678-DB0A-41C3-9B3E-92B3F058DDEC}"/>
              </a:ext>
            </a:extLst>
          </p:cNvPr>
          <p:cNvSpPr>
            <a:spLocks noGrp="1"/>
          </p:cNvSpPr>
          <p:nvPr>
            <p:ph type="title"/>
          </p:nvPr>
        </p:nvSpPr>
        <p:spPr/>
        <p:txBody>
          <a:bodyPr/>
          <a:lstStyle/>
          <a:p>
            <a:r>
              <a:rPr lang="en-US" altLang="zh-TW" dirty="0"/>
              <a:t>Absorption</a:t>
            </a:r>
            <a:r>
              <a:rPr lang="zh-TW" altLang="en-US" dirty="0"/>
              <a:t> </a:t>
            </a:r>
            <a:r>
              <a:rPr lang="en-US" altLang="zh-TW" dirty="0"/>
              <a:t>Spectrum</a:t>
            </a:r>
            <a:r>
              <a:rPr lang="zh-TW" altLang="en-US" dirty="0"/>
              <a:t> </a:t>
            </a:r>
            <a:r>
              <a:rPr lang="en-US" altLang="zh-TW" dirty="0"/>
              <a:t>for</a:t>
            </a:r>
            <a:r>
              <a:rPr lang="zh-TW" altLang="en-US" dirty="0"/>
              <a:t> </a:t>
            </a:r>
            <a:r>
              <a:rPr lang="en-US" altLang="zh-TW" dirty="0"/>
              <a:t>1D</a:t>
            </a:r>
            <a:r>
              <a:rPr lang="zh-TW" altLang="en-US" dirty="0"/>
              <a:t> </a:t>
            </a:r>
            <a:r>
              <a:rPr lang="en-US" altLang="zh-TW" dirty="0"/>
              <a:t>DHO</a:t>
            </a:r>
            <a:r>
              <a:rPr lang="zh-TW" altLang="en-US" dirty="0"/>
              <a:t> </a:t>
            </a:r>
            <a:r>
              <a:rPr lang="en-US" altLang="zh-TW" dirty="0"/>
              <a:t>Model</a:t>
            </a:r>
            <a:endParaRPr lang="zh-TW" altLang="en-US" dirty="0"/>
          </a:p>
        </p:txBody>
      </p:sp>
      <p:sp>
        <p:nvSpPr>
          <p:cNvPr id="3" name="內容版面配置區 2">
            <a:extLst>
              <a:ext uri="{FF2B5EF4-FFF2-40B4-BE49-F238E27FC236}">
                <a16:creationId xmlns:a16="http://schemas.microsoft.com/office/drawing/2014/main" id="{58D6BE9C-313C-4BA1-9659-2AB196E04778}"/>
              </a:ext>
            </a:extLst>
          </p:cNvPr>
          <p:cNvSpPr>
            <a:spLocks noGrp="1"/>
          </p:cNvSpPr>
          <p:nvPr>
            <p:ph idx="1"/>
          </p:nvPr>
        </p:nvSpPr>
        <p:spPr/>
        <p:txBody>
          <a:bodyPr/>
          <a:lstStyle/>
          <a:p>
            <a:r>
              <a:rPr lang="en-US" altLang="zh-TW" dirty="0"/>
              <a:t>Temperature</a:t>
            </a:r>
            <a:r>
              <a:rPr lang="zh-TW" altLang="en-US" dirty="0"/>
              <a:t> </a:t>
            </a:r>
            <a:r>
              <a:rPr lang="en-US" altLang="zh-TW" dirty="0"/>
              <a:t>dependence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B9D34C68-B889-4339-889C-5D78E0167C1E}"/>
              </a:ext>
            </a:extLst>
          </p:cNvPr>
          <p:cNvSpPr>
            <a:spLocks noGrp="1"/>
          </p:cNvSpPr>
          <p:nvPr>
            <p:ph type="sldNum" sz="quarter" idx="12"/>
          </p:nvPr>
        </p:nvSpPr>
        <p:spPr/>
        <p:txBody>
          <a:bodyPr/>
          <a:lstStyle/>
          <a:p>
            <a:fld id="{E1722ADD-E669-46D8-95FF-9605EED73461}" type="slidenum">
              <a:rPr lang="zh-TW" altLang="en-US" smtClean="0"/>
              <a:t>15</a:t>
            </a:fld>
            <a:endParaRPr lang="zh-TW" altLang="en-US"/>
          </a:p>
        </p:txBody>
      </p:sp>
      <p:sp>
        <p:nvSpPr>
          <p:cNvPr id="14" name="文字方塊 13">
            <a:extLst>
              <a:ext uri="{FF2B5EF4-FFF2-40B4-BE49-F238E27FC236}">
                <a16:creationId xmlns:a16="http://schemas.microsoft.com/office/drawing/2014/main" id="{9315F8F2-E0CE-4F8F-AEF1-07EFD2A28007}"/>
              </a:ext>
            </a:extLst>
          </p:cNvPr>
          <p:cNvSpPr txBox="1"/>
          <p:nvPr/>
        </p:nvSpPr>
        <p:spPr>
          <a:xfrm>
            <a:off x="1410638" y="5946130"/>
            <a:ext cx="1455078" cy="461665"/>
          </a:xfrm>
          <a:prstGeom prst="rect">
            <a:avLst/>
          </a:prstGeom>
          <a:noFill/>
        </p:spPr>
        <p:txBody>
          <a:bodyPr wrap="none" rtlCol="0">
            <a:spAutoFit/>
          </a:bodyPr>
          <a:lstStyle/>
          <a:p>
            <a:r>
              <a:rPr lang="en-US" altLang="zh-TW" sz="2400" dirty="0"/>
              <a:t>T</a:t>
            </a:r>
            <a:r>
              <a:rPr lang="zh-TW" altLang="en-US" sz="2400" dirty="0"/>
              <a:t> </a:t>
            </a:r>
            <a:r>
              <a:rPr lang="en-US" altLang="zh-TW" sz="2400" dirty="0"/>
              <a:t>=</a:t>
            </a:r>
            <a:r>
              <a:rPr lang="zh-TW" altLang="en-US" sz="2400" dirty="0"/>
              <a:t> </a:t>
            </a:r>
            <a:r>
              <a:rPr lang="en-US" altLang="zh-TW" sz="2400" dirty="0"/>
              <a:t>100</a:t>
            </a:r>
            <a:r>
              <a:rPr lang="zh-TW" altLang="en-US" sz="2400" dirty="0"/>
              <a:t> </a:t>
            </a:r>
            <a:r>
              <a:rPr lang="en-US" altLang="zh-TW" sz="2400" dirty="0"/>
              <a:t>K</a:t>
            </a:r>
            <a:endParaRPr lang="zh-TW" altLang="en-US" sz="2400" dirty="0"/>
          </a:p>
        </p:txBody>
      </p:sp>
      <mc:AlternateContent xmlns:mc="http://schemas.openxmlformats.org/markup-compatibility/2006">
        <mc:Choice xmlns:a14="http://schemas.microsoft.com/office/drawing/2010/main" Requires="a14">
          <p:sp>
            <p:nvSpPr>
              <p:cNvPr id="15" name="文字方塊 14">
                <a:extLst>
                  <a:ext uri="{FF2B5EF4-FFF2-40B4-BE49-F238E27FC236}">
                    <a16:creationId xmlns:a16="http://schemas.microsoft.com/office/drawing/2014/main" id="{67428447-E3E2-4015-8EA7-90E15AE2189C}"/>
                  </a:ext>
                </a:extLst>
              </p:cNvPr>
              <p:cNvSpPr txBox="1"/>
              <p:nvPr/>
            </p:nvSpPr>
            <p:spPr>
              <a:xfrm>
                <a:off x="5655158" y="5961841"/>
                <a:ext cx="153760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lang="en-US" altLang="zh-TW" sz="2400" dirty="0"/>
                        <m:t>T</m:t>
                      </m:r>
                      <m:r>
                        <m:rPr>
                          <m:nor/>
                        </m:rPr>
                        <a:rPr lang="zh-TW" altLang="en-US" sz="2400" dirty="0"/>
                        <m:t> </m:t>
                      </m:r>
                      <m:r>
                        <m:rPr>
                          <m:nor/>
                        </m:rPr>
                        <a:rPr lang="en-US" altLang="zh-TW" sz="2400" dirty="0"/>
                        <m:t>=</m:t>
                      </m:r>
                      <m:r>
                        <m:rPr>
                          <m:nor/>
                        </m:rPr>
                        <a:rPr lang="zh-TW" altLang="en-US" sz="2400" dirty="0"/>
                        <m:t> </m:t>
                      </m:r>
                      <m:r>
                        <m:rPr>
                          <m:nor/>
                        </m:rPr>
                        <a:rPr lang="en-US" altLang="zh-TW" sz="2400" b="0" i="0" dirty="0" smtClean="0"/>
                        <m:t>3</m:t>
                      </m:r>
                      <m:r>
                        <m:rPr>
                          <m:nor/>
                        </m:rPr>
                        <a:rPr lang="en-US" altLang="zh-TW" sz="2400" dirty="0"/>
                        <m:t>00</m:t>
                      </m:r>
                      <m:r>
                        <m:rPr>
                          <m:nor/>
                        </m:rPr>
                        <a:rPr lang="zh-TW" altLang="en-US" sz="2400" dirty="0"/>
                        <m:t> </m:t>
                      </m:r>
                      <m:r>
                        <m:rPr>
                          <m:nor/>
                        </m:rPr>
                        <a:rPr lang="en-US" altLang="zh-TW" sz="2400" dirty="0"/>
                        <m:t>K</m:t>
                      </m:r>
                    </m:oMath>
                  </m:oMathPara>
                </a14:m>
                <a:endParaRPr lang="zh-TW" altLang="en-US" sz="2400" dirty="0"/>
              </a:p>
            </p:txBody>
          </p:sp>
        </mc:Choice>
        <mc:Fallback>
          <p:sp>
            <p:nvSpPr>
              <p:cNvPr id="15" name="文字方塊 14">
                <a:extLst>
                  <a:ext uri="{FF2B5EF4-FFF2-40B4-BE49-F238E27FC236}">
                    <a16:creationId xmlns:a16="http://schemas.microsoft.com/office/drawing/2014/main" id="{67428447-E3E2-4015-8EA7-90E15AE2189C}"/>
                  </a:ext>
                </a:extLst>
              </p:cNvPr>
              <p:cNvSpPr txBox="1">
                <a:spLocks noRot="1" noChangeAspect="1" noMove="1" noResize="1" noEditPoints="1" noAdjustHandles="1" noChangeArrowheads="1" noChangeShapeType="1" noTextEdit="1"/>
              </p:cNvSpPr>
              <p:nvPr/>
            </p:nvSpPr>
            <p:spPr>
              <a:xfrm>
                <a:off x="5655158" y="5961841"/>
                <a:ext cx="1537600"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a:extLst>
                  <a:ext uri="{FF2B5EF4-FFF2-40B4-BE49-F238E27FC236}">
                    <a16:creationId xmlns:a16="http://schemas.microsoft.com/office/drawing/2014/main" id="{8B812033-484D-442B-97DE-E09DE147C6EB}"/>
                  </a:ext>
                </a:extLst>
              </p:cNvPr>
              <p:cNvSpPr txBox="1"/>
              <p:nvPr/>
            </p:nvSpPr>
            <p:spPr>
              <a:xfrm>
                <a:off x="9525488" y="5945938"/>
                <a:ext cx="169148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lang="en-US" altLang="zh-TW" sz="2400" dirty="0"/>
                        <m:t>T</m:t>
                      </m:r>
                      <m:r>
                        <m:rPr>
                          <m:nor/>
                        </m:rPr>
                        <a:rPr lang="zh-TW" altLang="en-US" sz="2400" dirty="0"/>
                        <m:t> </m:t>
                      </m:r>
                      <m:r>
                        <m:rPr>
                          <m:nor/>
                        </m:rPr>
                        <a:rPr lang="en-US" altLang="zh-TW" sz="2400" dirty="0"/>
                        <m:t>=</m:t>
                      </m:r>
                      <m:r>
                        <m:rPr>
                          <m:nor/>
                        </m:rPr>
                        <a:rPr lang="zh-TW" altLang="en-US" sz="2400" dirty="0"/>
                        <m:t> </m:t>
                      </m:r>
                      <m:r>
                        <m:rPr>
                          <m:nor/>
                        </m:rPr>
                        <a:rPr lang="en-US" altLang="zh-TW" sz="2400" dirty="0"/>
                        <m:t>10</m:t>
                      </m:r>
                      <m:r>
                        <m:rPr>
                          <m:nor/>
                        </m:rPr>
                        <a:rPr lang="en-US" altLang="zh-TW" sz="2400" b="0" i="0" dirty="0" smtClean="0"/>
                        <m:t>0</m:t>
                      </m:r>
                      <m:r>
                        <m:rPr>
                          <m:nor/>
                        </m:rPr>
                        <a:rPr lang="en-US" altLang="zh-TW" sz="2400" dirty="0"/>
                        <m:t>0</m:t>
                      </m:r>
                      <m:r>
                        <m:rPr>
                          <m:nor/>
                        </m:rPr>
                        <a:rPr lang="zh-TW" altLang="en-US" sz="2400" dirty="0"/>
                        <m:t> </m:t>
                      </m:r>
                      <m:r>
                        <m:rPr>
                          <m:nor/>
                        </m:rPr>
                        <a:rPr lang="en-US" altLang="zh-TW" sz="2400" dirty="0"/>
                        <m:t>K</m:t>
                      </m:r>
                    </m:oMath>
                  </m:oMathPara>
                </a14:m>
                <a:endParaRPr lang="zh-TW" altLang="en-US" sz="2400" dirty="0"/>
              </a:p>
            </p:txBody>
          </p:sp>
        </mc:Choice>
        <mc:Fallback>
          <p:sp>
            <p:nvSpPr>
              <p:cNvPr id="16" name="文字方塊 15">
                <a:extLst>
                  <a:ext uri="{FF2B5EF4-FFF2-40B4-BE49-F238E27FC236}">
                    <a16:creationId xmlns:a16="http://schemas.microsoft.com/office/drawing/2014/main" id="{8B812033-484D-442B-97DE-E09DE147C6EB}"/>
                  </a:ext>
                </a:extLst>
              </p:cNvPr>
              <p:cNvSpPr txBox="1">
                <a:spLocks noRot="1" noChangeAspect="1" noMove="1" noResize="1" noEditPoints="1" noAdjustHandles="1" noChangeArrowheads="1" noChangeShapeType="1" noTextEdit="1"/>
              </p:cNvSpPr>
              <p:nvPr/>
            </p:nvSpPr>
            <p:spPr>
              <a:xfrm>
                <a:off x="9525488" y="5945938"/>
                <a:ext cx="1691489" cy="46166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a:extLst>
                  <a:ext uri="{FF2B5EF4-FFF2-40B4-BE49-F238E27FC236}">
                    <a16:creationId xmlns:a16="http://schemas.microsoft.com/office/drawing/2014/main" id="{FF537D3A-EE83-481C-917D-58E18C845B0E}"/>
                  </a:ext>
                </a:extLst>
              </p:cNvPr>
              <p:cNvSpPr txBox="1"/>
              <p:nvPr/>
            </p:nvSpPr>
            <p:spPr>
              <a:xfrm>
                <a:off x="10983436" y="1626396"/>
                <a:ext cx="1129476" cy="461665"/>
              </a:xfrm>
              <a:prstGeom prst="rect">
                <a:avLst/>
              </a:prstGeom>
              <a:noFill/>
            </p:spPr>
            <p:txBody>
              <a:bodyPr wrap="none" rtlCol="0">
                <a:spAutoFit/>
              </a:bodyPr>
              <a:lstStyle/>
              <a:p>
                <a:r>
                  <a:rPr lang="en-US" altLang="zh-TW" sz="2400" dirty="0"/>
                  <a:t>(</a:t>
                </a:r>
                <a14:m>
                  <m:oMath xmlns:m="http://schemas.openxmlformats.org/officeDocument/2006/math">
                    <m:r>
                      <a:rPr lang="en-US" altLang="zh-TW" sz="2400" i="1" dirty="0" smtClean="0">
                        <a:latin typeface="Cambria Math" panose="02040503050406030204" pitchFamily="18" charset="0"/>
                      </a:rPr>
                      <m:t>𝑆</m:t>
                    </m:r>
                    <m:r>
                      <a:rPr lang="en-US" altLang="zh-TW" sz="2400" i="1" dirty="0" smtClean="0">
                        <a:latin typeface="Cambria Math" panose="02040503050406030204" pitchFamily="18" charset="0"/>
                      </a:rPr>
                      <m:t>=3</m:t>
                    </m:r>
                  </m:oMath>
                </a14:m>
                <a:r>
                  <a:rPr lang="en-US" altLang="zh-TW" sz="2400" dirty="0"/>
                  <a:t>)</a:t>
                </a:r>
                <a:endParaRPr lang="zh-TW" altLang="en-US" sz="2400" dirty="0"/>
              </a:p>
            </p:txBody>
          </p:sp>
        </mc:Choice>
        <mc:Fallback>
          <p:sp>
            <p:nvSpPr>
              <p:cNvPr id="17" name="文字方塊 16">
                <a:extLst>
                  <a:ext uri="{FF2B5EF4-FFF2-40B4-BE49-F238E27FC236}">
                    <a16:creationId xmlns:a16="http://schemas.microsoft.com/office/drawing/2014/main" id="{FF537D3A-EE83-481C-917D-58E18C845B0E}"/>
                  </a:ext>
                </a:extLst>
              </p:cNvPr>
              <p:cNvSpPr txBox="1">
                <a:spLocks noRot="1" noChangeAspect="1" noMove="1" noResize="1" noEditPoints="1" noAdjustHandles="1" noChangeArrowheads="1" noChangeShapeType="1" noTextEdit="1"/>
              </p:cNvSpPr>
              <p:nvPr/>
            </p:nvSpPr>
            <p:spPr>
              <a:xfrm>
                <a:off x="10983436" y="1626396"/>
                <a:ext cx="1129476" cy="461665"/>
              </a:xfrm>
              <a:prstGeom prst="rect">
                <a:avLst/>
              </a:prstGeom>
              <a:blipFill>
                <a:blip r:embed="rId5"/>
                <a:stretch>
                  <a:fillRect l="-8649" t="-10526" r="-7568" b="-28947"/>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B631E8C6-DDC7-44FF-9296-3765052E4295}"/>
              </a:ext>
            </a:extLst>
          </p:cNvPr>
          <p:cNvPicPr>
            <a:picLocks noChangeAspect="1"/>
          </p:cNvPicPr>
          <p:nvPr/>
        </p:nvPicPr>
        <p:blipFill rotWithShape="1">
          <a:blip r:embed="rId6">
            <a:extLst>
              <a:ext uri="{28A0092B-C50C-407E-A947-70E740481C1C}">
                <a14:useLocalDpi xmlns:a14="http://schemas.microsoft.com/office/drawing/2010/main" val="0"/>
              </a:ext>
            </a:extLst>
          </a:blip>
          <a:srcRect r="4514"/>
          <a:stretch/>
        </p:blipFill>
        <p:spPr>
          <a:xfrm>
            <a:off x="8160781" y="2549341"/>
            <a:ext cx="4031219" cy="3166342"/>
          </a:xfrm>
          <a:prstGeom prst="rect">
            <a:avLst/>
          </a:prstGeom>
        </p:spPr>
      </p:pic>
      <p:pic>
        <p:nvPicPr>
          <p:cNvPr id="8" name="圖片 7">
            <a:extLst>
              <a:ext uri="{FF2B5EF4-FFF2-40B4-BE49-F238E27FC236}">
                <a16:creationId xmlns:a16="http://schemas.microsoft.com/office/drawing/2014/main" id="{E79F0161-59CD-4EE8-859F-562C1D56BB70}"/>
              </a:ext>
            </a:extLst>
          </p:cNvPr>
          <p:cNvPicPr>
            <a:picLocks noChangeAspect="1"/>
          </p:cNvPicPr>
          <p:nvPr/>
        </p:nvPicPr>
        <p:blipFill rotWithShape="1">
          <a:blip r:embed="rId7">
            <a:extLst>
              <a:ext uri="{28A0092B-C50C-407E-A947-70E740481C1C}">
                <a14:useLocalDpi xmlns:a14="http://schemas.microsoft.com/office/drawing/2010/main" val="0"/>
              </a:ext>
            </a:extLst>
          </a:blip>
          <a:srcRect l="2335" r="5113"/>
          <a:stretch/>
        </p:blipFill>
        <p:spPr>
          <a:xfrm>
            <a:off x="49948" y="2493503"/>
            <a:ext cx="4050091" cy="3281956"/>
          </a:xfrm>
          <a:prstGeom prst="rect">
            <a:avLst/>
          </a:prstGeom>
        </p:spPr>
      </p:pic>
      <p:pic>
        <p:nvPicPr>
          <p:cNvPr id="12" name="圖片 11">
            <a:extLst>
              <a:ext uri="{FF2B5EF4-FFF2-40B4-BE49-F238E27FC236}">
                <a16:creationId xmlns:a16="http://schemas.microsoft.com/office/drawing/2014/main" id="{FC3281A4-A2B9-4480-928F-3486450D82D3}"/>
              </a:ext>
            </a:extLst>
          </p:cNvPr>
          <p:cNvPicPr>
            <a:picLocks noChangeAspect="1"/>
          </p:cNvPicPr>
          <p:nvPr/>
        </p:nvPicPr>
        <p:blipFill rotWithShape="1">
          <a:blip r:embed="rId8">
            <a:extLst>
              <a:ext uri="{28A0092B-C50C-407E-A947-70E740481C1C}">
                <a14:useLocalDpi xmlns:a14="http://schemas.microsoft.com/office/drawing/2010/main" val="0"/>
              </a:ext>
            </a:extLst>
          </a:blip>
          <a:srcRect r="5502"/>
          <a:stretch/>
        </p:blipFill>
        <p:spPr>
          <a:xfrm>
            <a:off x="4031221" y="2493503"/>
            <a:ext cx="4209830" cy="3341194"/>
          </a:xfrm>
          <a:prstGeom prst="rect">
            <a:avLst/>
          </a:prstGeom>
        </p:spPr>
      </p:pic>
    </p:spTree>
    <p:extLst>
      <p:ext uri="{BB962C8B-B14F-4D97-AF65-F5344CB8AC3E}">
        <p14:creationId xmlns:p14="http://schemas.microsoft.com/office/powerpoint/2010/main" val="132044838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F1D2A5-E441-47DC-9C2E-A8F4EFEC590D}"/>
              </a:ext>
            </a:extLst>
          </p:cNvPr>
          <p:cNvSpPr>
            <a:spLocks noGrp="1"/>
          </p:cNvSpPr>
          <p:nvPr>
            <p:ph type="title"/>
          </p:nvPr>
        </p:nvSpPr>
        <p:spPr/>
        <p:txBody>
          <a:bodyPr/>
          <a:lstStyle/>
          <a:p>
            <a:r>
              <a:rPr lang="en-US" altLang="zh-TW" dirty="0"/>
              <a:t>Explanation</a:t>
            </a:r>
            <a:r>
              <a:rPr lang="zh-TW" altLang="en-US" dirty="0"/>
              <a:t> </a:t>
            </a:r>
            <a:r>
              <a:rPr lang="en-US" altLang="zh-TW" dirty="0"/>
              <a:t>of</a:t>
            </a:r>
            <a:r>
              <a:rPr lang="zh-TW" altLang="en-US" dirty="0"/>
              <a:t> </a:t>
            </a:r>
            <a:r>
              <a:rPr lang="en-US" altLang="zh-TW" dirty="0"/>
              <a:t>Temperature</a:t>
            </a:r>
            <a:r>
              <a:rPr lang="zh-TW" altLang="en-US" dirty="0"/>
              <a:t> </a:t>
            </a:r>
            <a:r>
              <a:rPr lang="en-US" altLang="zh-TW" dirty="0"/>
              <a:t>Dependence</a:t>
            </a:r>
            <a:endParaRPr lang="zh-TW" altLang="en-US" dirty="0"/>
          </a:p>
        </p:txBody>
      </p:sp>
      <p:sp>
        <p:nvSpPr>
          <p:cNvPr id="4" name="投影片編號版面配置區 3">
            <a:extLst>
              <a:ext uri="{FF2B5EF4-FFF2-40B4-BE49-F238E27FC236}">
                <a16:creationId xmlns:a16="http://schemas.microsoft.com/office/drawing/2014/main" id="{6CBB2C3D-009D-4EDF-B2E1-D33065E5D408}"/>
              </a:ext>
            </a:extLst>
          </p:cNvPr>
          <p:cNvSpPr>
            <a:spLocks noGrp="1"/>
          </p:cNvSpPr>
          <p:nvPr>
            <p:ph type="sldNum" sz="quarter" idx="12"/>
          </p:nvPr>
        </p:nvSpPr>
        <p:spPr/>
        <p:txBody>
          <a:bodyPr/>
          <a:lstStyle/>
          <a:p>
            <a:fld id="{E1722ADD-E669-46D8-95FF-9605EED73461}" type="slidenum">
              <a:rPr lang="zh-TW" altLang="en-US" smtClean="0"/>
              <a:t>16</a:t>
            </a:fld>
            <a:endParaRPr lang="zh-TW" altLang="en-US"/>
          </a:p>
        </p:txBody>
      </p:sp>
      <p:grpSp>
        <p:nvGrpSpPr>
          <p:cNvPr id="48" name="群組 47">
            <a:extLst>
              <a:ext uri="{FF2B5EF4-FFF2-40B4-BE49-F238E27FC236}">
                <a16:creationId xmlns:a16="http://schemas.microsoft.com/office/drawing/2014/main" id="{0DD25AB4-5166-4A87-A9AC-6229BA3D3AC8}"/>
              </a:ext>
            </a:extLst>
          </p:cNvPr>
          <p:cNvGrpSpPr/>
          <p:nvPr/>
        </p:nvGrpSpPr>
        <p:grpSpPr>
          <a:xfrm>
            <a:off x="2449792" y="3163285"/>
            <a:ext cx="2070073" cy="2063200"/>
            <a:chOff x="4958500" y="4063110"/>
            <a:chExt cx="1291472" cy="1287184"/>
          </a:xfrm>
        </p:grpSpPr>
        <p:sp>
          <p:nvSpPr>
            <p:cNvPr id="50" name="手繪多邊形: 圖案 49">
              <a:extLst>
                <a:ext uri="{FF2B5EF4-FFF2-40B4-BE49-F238E27FC236}">
                  <a16:creationId xmlns:a16="http://schemas.microsoft.com/office/drawing/2014/main" id="{6937858F-D992-4BCD-B222-1E38F16E90A4}"/>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52" name="直線接點 51">
              <a:extLst>
                <a:ext uri="{FF2B5EF4-FFF2-40B4-BE49-F238E27FC236}">
                  <a16:creationId xmlns:a16="http://schemas.microsoft.com/office/drawing/2014/main" id="{46AD41E8-1380-4EC7-92FB-CB8A5EF31806}"/>
                </a:ext>
              </a:extLst>
            </p:cNvPr>
            <p:cNvCxnSpPr>
              <a:cxnSpLocks/>
            </p:cNvCxnSpPr>
            <p:nvPr/>
          </p:nvCxnSpPr>
          <p:spPr>
            <a:xfrm>
              <a:off x="5349712" y="5084222"/>
              <a:ext cx="5248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2D1DCB41-485F-4CE9-BF61-9D293548338D}"/>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9D5F22C4-77B4-4A71-A123-1CD30CE83F32}"/>
                </a:ext>
              </a:extLst>
            </p:cNvPr>
            <p:cNvCxnSpPr>
              <a:cxnSpLocks/>
            </p:cNvCxnSpPr>
            <p:nvPr/>
          </p:nvCxnSpPr>
          <p:spPr>
            <a:xfrm>
              <a:off x="5143665" y="4582572"/>
              <a:ext cx="93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06CC7A99-E07F-407B-9C38-9EB1277B42E7}"/>
                </a:ext>
              </a:extLst>
            </p:cNvPr>
            <p:cNvCxnSpPr>
              <a:cxnSpLocks/>
            </p:cNvCxnSpPr>
            <p:nvPr/>
          </p:nvCxnSpPr>
          <p:spPr>
            <a:xfrm>
              <a:off x="5047226" y="4328572"/>
              <a:ext cx="1105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文字方塊 2">
            <a:extLst>
              <a:ext uri="{FF2B5EF4-FFF2-40B4-BE49-F238E27FC236}">
                <a16:creationId xmlns:a16="http://schemas.microsoft.com/office/drawing/2014/main" id="{D993F980-0C13-438F-9869-B7DD9DAC557C}"/>
              </a:ext>
            </a:extLst>
          </p:cNvPr>
          <p:cNvSpPr txBox="1"/>
          <p:nvPr/>
        </p:nvSpPr>
        <p:spPr>
          <a:xfrm>
            <a:off x="2267755" y="1686596"/>
            <a:ext cx="7696402" cy="461665"/>
          </a:xfrm>
          <a:prstGeom prst="rect">
            <a:avLst/>
          </a:prstGeom>
          <a:noFill/>
        </p:spPr>
        <p:txBody>
          <a:bodyPr wrap="none" rtlCol="0">
            <a:spAutoFit/>
          </a:bodyPr>
          <a:lstStyle/>
          <a:p>
            <a:r>
              <a:rPr lang="en-US" altLang="zh-TW" sz="2400" dirty="0"/>
              <a:t>As</a:t>
            </a:r>
            <a:r>
              <a:rPr lang="zh-TW" altLang="en-US" sz="2400" dirty="0"/>
              <a:t> </a:t>
            </a:r>
            <a:r>
              <a:rPr lang="en-US" altLang="zh-TW" sz="2400" dirty="0"/>
              <a:t>T</a:t>
            </a:r>
            <a:r>
              <a:rPr lang="zh-TW" altLang="en-US" sz="2400" dirty="0"/>
              <a:t> </a:t>
            </a:r>
            <a:r>
              <a:rPr lang="en-US" altLang="zh-TW" sz="2400" dirty="0"/>
              <a:t>increases,</a:t>
            </a:r>
            <a:r>
              <a:rPr lang="zh-TW" altLang="en-US" sz="2400" dirty="0"/>
              <a:t> </a:t>
            </a:r>
            <a:r>
              <a:rPr lang="en-US" altLang="zh-TW" sz="2400" dirty="0"/>
              <a:t>the</a:t>
            </a:r>
            <a:r>
              <a:rPr lang="zh-TW" altLang="en-US" sz="2400" dirty="0"/>
              <a:t> </a:t>
            </a:r>
            <a:r>
              <a:rPr lang="en-US" altLang="zh-TW" sz="2400" dirty="0"/>
              <a:t>population</a:t>
            </a:r>
            <a:r>
              <a:rPr lang="zh-TW" altLang="en-US" sz="2400" dirty="0"/>
              <a:t> </a:t>
            </a:r>
            <a:r>
              <a:rPr lang="en-US" altLang="zh-TW" sz="2400" dirty="0"/>
              <a:t>of</a:t>
            </a:r>
            <a:r>
              <a:rPr lang="zh-TW" altLang="en-US" sz="2400" dirty="0"/>
              <a:t> </a:t>
            </a:r>
            <a:r>
              <a:rPr lang="en-US" altLang="zh-TW" sz="2400" dirty="0"/>
              <a:t>high-ladder</a:t>
            </a:r>
            <a:r>
              <a:rPr lang="zh-TW" altLang="en-US" sz="2400" dirty="0"/>
              <a:t> </a:t>
            </a:r>
            <a:r>
              <a:rPr lang="en-US" altLang="zh-TW" sz="2400" dirty="0"/>
              <a:t>states</a:t>
            </a:r>
            <a:r>
              <a:rPr lang="zh-TW" altLang="en-US" sz="2400" dirty="0"/>
              <a:t> </a:t>
            </a:r>
            <a:r>
              <a:rPr lang="en-US" altLang="zh-TW" sz="2400" dirty="0"/>
              <a:t>increases</a:t>
            </a:r>
            <a:endParaRPr lang="zh-TW" altLang="en-US" sz="2400" dirty="0"/>
          </a:p>
        </p:txBody>
      </p:sp>
      <p:grpSp>
        <p:nvGrpSpPr>
          <p:cNvPr id="59" name="群組 58">
            <a:extLst>
              <a:ext uri="{FF2B5EF4-FFF2-40B4-BE49-F238E27FC236}">
                <a16:creationId xmlns:a16="http://schemas.microsoft.com/office/drawing/2014/main" id="{7E212619-0969-4BF0-BE8C-A38B17D6E9C5}"/>
              </a:ext>
            </a:extLst>
          </p:cNvPr>
          <p:cNvGrpSpPr/>
          <p:nvPr/>
        </p:nvGrpSpPr>
        <p:grpSpPr>
          <a:xfrm>
            <a:off x="7193263" y="3193091"/>
            <a:ext cx="2070073" cy="2063200"/>
            <a:chOff x="4958500" y="4063110"/>
            <a:chExt cx="1291472" cy="1287184"/>
          </a:xfrm>
        </p:grpSpPr>
        <p:sp>
          <p:nvSpPr>
            <p:cNvPr id="60" name="手繪多邊形: 圖案 59">
              <a:extLst>
                <a:ext uri="{FF2B5EF4-FFF2-40B4-BE49-F238E27FC236}">
                  <a16:creationId xmlns:a16="http://schemas.microsoft.com/office/drawing/2014/main" id="{C477AE5C-7B09-48BE-97F1-8CF9B6C37613}"/>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62" name="直線接點 61">
              <a:extLst>
                <a:ext uri="{FF2B5EF4-FFF2-40B4-BE49-F238E27FC236}">
                  <a16:creationId xmlns:a16="http://schemas.microsoft.com/office/drawing/2014/main" id="{BB25815B-A848-445F-B015-CFD4A5C12806}"/>
                </a:ext>
              </a:extLst>
            </p:cNvPr>
            <p:cNvCxnSpPr>
              <a:cxnSpLocks/>
            </p:cNvCxnSpPr>
            <p:nvPr/>
          </p:nvCxnSpPr>
          <p:spPr>
            <a:xfrm>
              <a:off x="5349712" y="5084222"/>
              <a:ext cx="5227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C9BB34D8-B1B3-4029-990B-958DD0C7443A}"/>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70952937-A40A-4F7F-B324-6A2603D5A678}"/>
                </a:ext>
              </a:extLst>
            </p:cNvPr>
            <p:cNvCxnSpPr>
              <a:cxnSpLocks/>
            </p:cNvCxnSpPr>
            <p:nvPr/>
          </p:nvCxnSpPr>
          <p:spPr>
            <a:xfrm>
              <a:off x="5143665" y="4582572"/>
              <a:ext cx="93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944E568E-976A-4293-B6DE-DBDAB184CDA9}"/>
                </a:ext>
              </a:extLst>
            </p:cNvPr>
            <p:cNvCxnSpPr>
              <a:cxnSpLocks/>
            </p:cNvCxnSpPr>
            <p:nvPr/>
          </p:nvCxnSpPr>
          <p:spPr>
            <a:xfrm>
              <a:off x="5047226" y="4328572"/>
              <a:ext cx="1105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橢圓 4">
            <a:extLst>
              <a:ext uri="{FF2B5EF4-FFF2-40B4-BE49-F238E27FC236}">
                <a16:creationId xmlns:a16="http://schemas.microsoft.com/office/drawing/2014/main" id="{BD241F19-3D49-42BC-A89D-5EFC677D6B72}"/>
              </a:ext>
            </a:extLst>
          </p:cNvPr>
          <p:cNvSpPr/>
          <p:nvPr/>
        </p:nvSpPr>
        <p:spPr>
          <a:xfrm>
            <a:off x="8423526" y="473860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E8A1F69B-E066-47D4-9F56-C69870F31044}"/>
              </a:ext>
            </a:extLst>
          </p:cNvPr>
          <p:cNvSpPr/>
          <p:nvPr/>
        </p:nvSpPr>
        <p:spPr>
          <a:xfrm>
            <a:off x="8323263" y="4647165"/>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a:extLst>
              <a:ext uri="{FF2B5EF4-FFF2-40B4-BE49-F238E27FC236}">
                <a16:creationId xmlns:a16="http://schemas.microsoft.com/office/drawing/2014/main" id="{17C09449-AF8B-42AA-B4D4-3D4E8FC09E01}"/>
              </a:ext>
            </a:extLst>
          </p:cNvPr>
          <p:cNvSpPr/>
          <p:nvPr/>
        </p:nvSpPr>
        <p:spPr>
          <a:xfrm>
            <a:off x="8058574" y="469288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A3E12565-C762-4C85-820D-7A7C4CCCFAF1}"/>
              </a:ext>
            </a:extLst>
          </p:cNvPr>
          <p:cNvSpPr/>
          <p:nvPr/>
        </p:nvSpPr>
        <p:spPr>
          <a:xfrm>
            <a:off x="8188913" y="475417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2B43A4A4-5242-49D4-8CF3-4884C6690621}"/>
              </a:ext>
            </a:extLst>
          </p:cNvPr>
          <p:cNvSpPr/>
          <p:nvPr/>
        </p:nvSpPr>
        <p:spPr>
          <a:xfrm>
            <a:off x="7930237" y="474627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0FC18F14-C275-443C-97FC-D2A2C9E51FB7}"/>
              </a:ext>
            </a:extLst>
          </p:cNvPr>
          <p:cNvSpPr/>
          <p:nvPr/>
        </p:nvSpPr>
        <p:spPr>
          <a:xfrm>
            <a:off x="8311554" y="4732978"/>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D8A87493-60A7-4AC4-AE26-A1A92396DE36}"/>
              </a:ext>
            </a:extLst>
          </p:cNvPr>
          <p:cNvSpPr/>
          <p:nvPr/>
        </p:nvSpPr>
        <p:spPr>
          <a:xfrm>
            <a:off x="8556993" y="470845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A270A4B9-9E4E-4695-9894-B408489729C8}"/>
              </a:ext>
            </a:extLst>
          </p:cNvPr>
          <p:cNvSpPr/>
          <p:nvPr/>
        </p:nvSpPr>
        <p:spPr>
          <a:xfrm>
            <a:off x="7874713" y="4683130"/>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F64016F4-1F1C-4050-A5DE-AD43E3988CCF}"/>
              </a:ext>
            </a:extLst>
          </p:cNvPr>
          <p:cNvSpPr/>
          <p:nvPr/>
        </p:nvSpPr>
        <p:spPr>
          <a:xfrm>
            <a:off x="7759697" y="4339090"/>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a:extLst>
              <a:ext uri="{FF2B5EF4-FFF2-40B4-BE49-F238E27FC236}">
                <a16:creationId xmlns:a16="http://schemas.microsoft.com/office/drawing/2014/main" id="{AD1CC68A-11AF-480E-97E0-22196719337A}"/>
              </a:ext>
            </a:extLst>
          </p:cNvPr>
          <p:cNvSpPr/>
          <p:nvPr/>
        </p:nvSpPr>
        <p:spPr>
          <a:xfrm>
            <a:off x="7947884" y="429693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8106C703-F35B-4136-ABED-9A76388F426F}"/>
              </a:ext>
            </a:extLst>
          </p:cNvPr>
          <p:cNvSpPr/>
          <p:nvPr/>
        </p:nvSpPr>
        <p:spPr>
          <a:xfrm>
            <a:off x="8132864" y="429247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0F051515-4A1E-4A4E-9183-314EC8208A28}"/>
              </a:ext>
            </a:extLst>
          </p:cNvPr>
          <p:cNvSpPr/>
          <p:nvPr/>
        </p:nvSpPr>
        <p:spPr>
          <a:xfrm>
            <a:off x="8353890" y="4315668"/>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橢圓 78">
            <a:extLst>
              <a:ext uri="{FF2B5EF4-FFF2-40B4-BE49-F238E27FC236}">
                <a16:creationId xmlns:a16="http://schemas.microsoft.com/office/drawing/2014/main" id="{A7DE9658-C237-48A0-89A7-54115F47BE7B}"/>
              </a:ext>
            </a:extLst>
          </p:cNvPr>
          <p:cNvSpPr/>
          <p:nvPr/>
        </p:nvSpPr>
        <p:spPr>
          <a:xfrm>
            <a:off x="8542077" y="4317641"/>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a:extLst>
              <a:ext uri="{FF2B5EF4-FFF2-40B4-BE49-F238E27FC236}">
                <a16:creationId xmlns:a16="http://schemas.microsoft.com/office/drawing/2014/main" id="{D8883523-0712-4695-912C-3E655F2FA625}"/>
              </a:ext>
            </a:extLst>
          </p:cNvPr>
          <p:cNvSpPr/>
          <p:nvPr/>
        </p:nvSpPr>
        <p:spPr>
          <a:xfrm>
            <a:off x="7633478" y="3950811"/>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A29C2C19-BD07-42CE-9964-AAA0B0A05763}"/>
              </a:ext>
            </a:extLst>
          </p:cNvPr>
          <p:cNvSpPr/>
          <p:nvPr/>
        </p:nvSpPr>
        <p:spPr>
          <a:xfrm>
            <a:off x="7843184" y="392250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橢圓 81">
            <a:extLst>
              <a:ext uri="{FF2B5EF4-FFF2-40B4-BE49-F238E27FC236}">
                <a16:creationId xmlns:a16="http://schemas.microsoft.com/office/drawing/2014/main" id="{2C70C626-772D-4225-8733-7ED1AB461B6B}"/>
              </a:ext>
            </a:extLst>
          </p:cNvPr>
          <p:cNvSpPr/>
          <p:nvPr/>
        </p:nvSpPr>
        <p:spPr>
          <a:xfrm>
            <a:off x="8086520" y="3945297"/>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橢圓 82">
            <a:extLst>
              <a:ext uri="{FF2B5EF4-FFF2-40B4-BE49-F238E27FC236}">
                <a16:creationId xmlns:a16="http://schemas.microsoft.com/office/drawing/2014/main" id="{B54D3D93-E508-4C21-B5D1-914A364B325A}"/>
              </a:ext>
            </a:extLst>
          </p:cNvPr>
          <p:cNvSpPr/>
          <p:nvPr/>
        </p:nvSpPr>
        <p:spPr>
          <a:xfrm>
            <a:off x="8323263" y="3955437"/>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橢圓 83">
            <a:extLst>
              <a:ext uri="{FF2B5EF4-FFF2-40B4-BE49-F238E27FC236}">
                <a16:creationId xmlns:a16="http://schemas.microsoft.com/office/drawing/2014/main" id="{48B03203-AA90-4386-A44B-239ADB387FB2}"/>
              </a:ext>
            </a:extLst>
          </p:cNvPr>
          <p:cNvSpPr/>
          <p:nvPr/>
        </p:nvSpPr>
        <p:spPr>
          <a:xfrm>
            <a:off x="8550740" y="394330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橢圓 84">
            <a:extLst>
              <a:ext uri="{FF2B5EF4-FFF2-40B4-BE49-F238E27FC236}">
                <a16:creationId xmlns:a16="http://schemas.microsoft.com/office/drawing/2014/main" id="{D29E6143-50BF-4913-8914-B7AE1CB94157}"/>
              </a:ext>
            </a:extLst>
          </p:cNvPr>
          <p:cNvSpPr/>
          <p:nvPr/>
        </p:nvSpPr>
        <p:spPr>
          <a:xfrm>
            <a:off x="8832161" y="394330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橢圓 85">
            <a:extLst>
              <a:ext uri="{FF2B5EF4-FFF2-40B4-BE49-F238E27FC236}">
                <a16:creationId xmlns:a16="http://schemas.microsoft.com/office/drawing/2014/main" id="{18E6BBC3-69A9-409A-A7EB-57A65AF1D679}"/>
              </a:ext>
            </a:extLst>
          </p:cNvPr>
          <p:cNvSpPr/>
          <p:nvPr/>
        </p:nvSpPr>
        <p:spPr>
          <a:xfrm>
            <a:off x="8179029" y="4647165"/>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橢圓 86">
            <a:extLst>
              <a:ext uri="{FF2B5EF4-FFF2-40B4-BE49-F238E27FC236}">
                <a16:creationId xmlns:a16="http://schemas.microsoft.com/office/drawing/2014/main" id="{3BD45BBD-7EB6-4830-8621-B18E0AD50514}"/>
              </a:ext>
            </a:extLst>
          </p:cNvPr>
          <p:cNvSpPr/>
          <p:nvPr/>
        </p:nvSpPr>
        <p:spPr>
          <a:xfrm>
            <a:off x="7966643" y="464666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a:extLst>
              <a:ext uri="{FF2B5EF4-FFF2-40B4-BE49-F238E27FC236}">
                <a16:creationId xmlns:a16="http://schemas.microsoft.com/office/drawing/2014/main" id="{D22A56E7-375D-4407-B3FD-5F3E31B8F1C4}"/>
              </a:ext>
            </a:extLst>
          </p:cNvPr>
          <p:cNvSpPr/>
          <p:nvPr/>
        </p:nvSpPr>
        <p:spPr>
          <a:xfrm>
            <a:off x="8034511" y="475656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橢圓 88">
            <a:extLst>
              <a:ext uri="{FF2B5EF4-FFF2-40B4-BE49-F238E27FC236}">
                <a16:creationId xmlns:a16="http://schemas.microsoft.com/office/drawing/2014/main" id="{FBBB8080-AC1F-4FFF-B35F-5079ECB26DBB}"/>
              </a:ext>
            </a:extLst>
          </p:cNvPr>
          <p:cNvSpPr/>
          <p:nvPr/>
        </p:nvSpPr>
        <p:spPr>
          <a:xfrm>
            <a:off x="7839441" y="475417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橢圓 89">
            <a:extLst>
              <a:ext uri="{FF2B5EF4-FFF2-40B4-BE49-F238E27FC236}">
                <a16:creationId xmlns:a16="http://schemas.microsoft.com/office/drawing/2014/main" id="{D4D39B85-EFB4-43E4-87E3-FE17C397A757}"/>
              </a:ext>
            </a:extLst>
          </p:cNvPr>
          <p:cNvSpPr/>
          <p:nvPr/>
        </p:nvSpPr>
        <p:spPr>
          <a:xfrm>
            <a:off x="8115064" y="460050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橢圓 90">
            <a:extLst>
              <a:ext uri="{FF2B5EF4-FFF2-40B4-BE49-F238E27FC236}">
                <a16:creationId xmlns:a16="http://schemas.microsoft.com/office/drawing/2014/main" id="{AF47A720-55D6-4A48-B88F-FA56A657B7A1}"/>
              </a:ext>
            </a:extLst>
          </p:cNvPr>
          <p:cNvSpPr/>
          <p:nvPr/>
        </p:nvSpPr>
        <p:spPr>
          <a:xfrm>
            <a:off x="8433270" y="462336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橢圓 91">
            <a:extLst>
              <a:ext uri="{FF2B5EF4-FFF2-40B4-BE49-F238E27FC236}">
                <a16:creationId xmlns:a16="http://schemas.microsoft.com/office/drawing/2014/main" id="{F455C356-BC07-4732-848D-2D8F653C48D9}"/>
              </a:ext>
            </a:extLst>
          </p:cNvPr>
          <p:cNvSpPr/>
          <p:nvPr/>
        </p:nvSpPr>
        <p:spPr>
          <a:xfrm>
            <a:off x="8733208" y="4306768"/>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橢圓 92">
            <a:extLst>
              <a:ext uri="{FF2B5EF4-FFF2-40B4-BE49-F238E27FC236}">
                <a16:creationId xmlns:a16="http://schemas.microsoft.com/office/drawing/2014/main" id="{9A928D1D-49FD-4B38-A652-9357061FF231}"/>
              </a:ext>
            </a:extLst>
          </p:cNvPr>
          <p:cNvSpPr/>
          <p:nvPr/>
        </p:nvSpPr>
        <p:spPr>
          <a:xfrm>
            <a:off x="8238644" y="4330521"/>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橢圓 93">
            <a:extLst>
              <a:ext uri="{FF2B5EF4-FFF2-40B4-BE49-F238E27FC236}">
                <a16:creationId xmlns:a16="http://schemas.microsoft.com/office/drawing/2014/main" id="{365A70DA-0C2F-4B65-9B35-3898B363380A}"/>
              </a:ext>
            </a:extLst>
          </p:cNvPr>
          <p:cNvSpPr/>
          <p:nvPr/>
        </p:nvSpPr>
        <p:spPr>
          <a:xfrm>
            <a:off x="7840645" y="432205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橢圓 94">
            <a:extLst>
              <a:ext uri="{FF2B5EF4-FFF2-40B4-BE49-F238E27FC236}">
                <a16:creationId xmlns:a16="http://schemas.microsoft.com/office/drawing/2014/main" id="{41574215-A0A2-4FAD-96D5-ABB01E9B2299}"/>
              </a:ext>
            </a:extLst>
          </p:cNvPr>
          <p:cNvSpPr/>
          <p:nvPr/>
        </p:nvSpPr>
        <p:spPr>
          <a:xfrm>
            <a:off x="7608501" y="3518526"/>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橢圓 95">
            <a:extLst>
              <a:ext uri="{FF2B5EF4-FFF2-40B4-BE49-F238E27FC236}">
                <a16:creationId xmlns:a16="http://schemas.microsoft.com/office/drawing/2014/main" id="{EF9DA025-BDCF-4A7D-AAB6-FAD7A9FBF783}"/>
              </a:ext>
            </a:extLst>
          </p:cNvPr>
          <p:cNvSpPr/>
          <p:nvPr/>
        </p:nvSpPr>
        <p:spPr>
          <a:xfrm>
            <a:off x="8014769" y="3518527"/>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橢圓 96">
            <a:extLst>
              <a:ext uri="{FF2B5EF4-FFF2-40B4-BE49-F238E27FC236}">
                <a16:creationId xmlns:a16="http://schemas.microsoft.com/office/drawing/2014/main" id="{C32EC073-FBC7-4982-B765-50BBC660BB2C}"/>
              </a:ext>
            </a:extLst>
          </p:cNvPr>
          <p:cNvSpPr/>
          <p:nvPr/>
        </p:nvSpPr>
        <p:spPr>
          <a:xfrm>
            <a:off x="8262707" y="3486731"/>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橢圓 97">
            <a:extLst>
              <a:ext uri="{FF2B5EF4-FFF2-40B4-BE49-F238E27FC236}">
                <a16:creationId xmlns:a16="http://schemas.microsoft.com/office/drawing/2014/main" id="{93607DB4-9F57-4A05-B16D-467317A218BF}"/>
              </a:ext>
            </a:extLst>
          </p:cNvPr>
          <p:cNvSpPr/>
          <p:nvPr/>
        </p:nvSpPr>
        <p:spPr>
          <a:xfrm>
            <a:off x="8540048" y="3535056"/>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箭號: 向右 7">
            <a:extLst>
              <a:ext uri="{FF2B5EF4-FFF2-40B4-BE49-F238E27FC236}">
                <a16:creationId xmlns:a16="http://schemas.microsoft.com/office/drawing/2014/main" id="{D3601820-E171-4FAC-A594-A0C9033DCAA7}"/>
              </a:ext>
            </a:extLst>
          </p:cNvPr>
          <p:cNvSpPr/>
          <p:nvPr/>
        </p:nvSpPr>
        <p:spPr>
          <a:xfrm>
            <a:off x="5348503" y="4004385"/>
            <a:ext cx="100488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6040608B-24A8-4E9A-AAD3-BE28035EA112}"/>
              </a:ext>
            </a:extLst>
          </p:cNvPr>
          <p:cNvSpPr/>
          <p:nvPr/>
        </p:nvSpPr>
        <p:spPr>
          <a:xfrm>
            <a:off x="3736543" y="468683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042F4BD0-2A0A-42FF-86D6-8BB88567F516}"/>
              </a:ext>
            </a:extLst>
          </p:cNvPr>
          <p:cNvSpPr/>
          <p:nvPr/>
        </p:nvSpPr>
        <p:spPr>
          <a:xfrm>
            <a:off x="3636280" y="4595395"/>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D8F7C794-8636-4DA8-A29E-F008DB720107}"/>
              </a:ext>
            </a:extLst>
          </p:cNvPr>
          <p:cNvSpPr/>
          <p:nvPr/>
        </p:nvSpPr>
        <p:spPr>
          <a:xfrm>
            <a:off x="3371591" y="464111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橢圓 102">
            <a:extLst>
              <a:ext uri="{FF2B5EF4-FFF2-40B4-BE49-F238E27FC236}">
                <a16:creationId xmlns:a16="http://schemas.microsoft.com/office/drawing/2014/main" id="{F8CC98FF-7D6A-4B06-9747-62BE14BEFA7E}"/>
              </a:ext>
            </a:extLst>
          </p:cNvPr>
          <p:cNvSpPr/>
          <p:nvPr/>
        </p:nvSpPr>
        <p:spPr>
          <a:xfrm>
            <a:off x="3501930" y="470240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橢圓 103">
            <a:extLst>
              <a:ext uri="{FF2B5EF4-FFF2-40B4-BE49-F238E27FC236}">
                <a16:creationId xmlns:a16="http://schemas.microsoft.com/office/drawing/2014/main" id="{7B057E55-ACCD-4E72-A0E4-C2D4E6CD92EB}"/>
              </a:ext>
            </a:extLst>
          </p:cNvPr>
          <p:cNvSpPr/>
          <p:nvPr/>
        </p:nvSpPr>
        <p:spPr>
          <a:xfrm>
            <a:off x="3243254" y="469450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橢圓 104">
            <a:extLst>
              <a:ext uri="{FF2B5EF4-FFF2-40B4-BE49-F238E27FC236}">
                <a16:creationId xmlns:a16="http://schemas.microsoft.com/office/drawing/2014/main" id="{429455B6-3ECA-4D55-978E-6AD1F6F44776}"/>
              </a:ext>
            </a:extLst>
          </p:cNvPr>
          <p:cNvSpPr/>
          <p:nvPr/>
        </p:nvSpPr>
        <p:spPr>
          <a:xfrm>
            <a:off x="3624571" y="4681208"/>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橢圓 105">
            <a:extLst>
              <a:ext uri="{FF2B5EF4-FFF2-40B4-BE49-F238E27FC236}">
                <a16:creationId xmlns:a16="http://schemas.microsoft.com/office/drawing/2014/main" id="{A2096291-D983-4424-8D24-8480BF4EB7C4}"/>
              </a:ext>
            </a:extLst>
          </p:cNvPr>
          <p:cNvSpPr/>
          <p:nvPr/>
        </p:nvSpPr>
        <p:spPr>
          <a:xfrm>
            <a:off x="3870010" y="465668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橢圓 106">
            <a:extLst>
              <a:ext uri="{FF2B5EF4-FFF2-40B4-BE49-F238E27FC236}">
                <a16:creationId xmlns:a16="http://schemas.microsoft.com/office/drawing/2014/main" id="{6023E849-6E99-4E6A-961C-0747F98E689E}"/>
              </a:ext>
            </a:extLst>
          </p:cNvPr>
          <p:cNvSpPr/>
          <p:nvPr/>
        </p:nvSpPr>
        <p:spPr>
          <a:xfrm>
            <a:off x="3187730" y="4631360"/>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D3FCD47E-DF86-41D3-8FD0-5B7EF4925405}"/>
              </a:ext>
            </a:extLst>
          </p:cNvPr>
          <p:cNvSpPr/>
          <p:nvPr/>
        </p:nvSpPr>
        <p:spPr>
          <a:xfrm>
            <a:off x="3492046" y="4595395"/>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a:extLst>
              <a:ext uri="{FF2B5EF4-FFF2-40B4-BE49-F238E27FC236}">
                <a16:creationId xmlns:a16="http://schemas.microsoft.com/office/drawing/2014/main" id="{4FB4F344-5CD9-46F5-8DEE-3D07C54530A5}"/>
              </a:ext>
            </a:extLst>
          </p:cNvPr>
          <p:cNvSpPr/>
          <p:nvPr/>
        </p:nvSpPr>
        <p:spPr>
          <a:xfrm>
            <a:off x="3279660" y="459489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a:extLst>
              <a:ext uri="{FF2B5EF4-FFF2-40B4-BE49-F238E27FC236}">
                <a16:creationId xmlns:a16="http://schemas.microsoft.com/office/drawing/2014/main" id="{80DAF7C1-4F5C-4DBB-9C26-9A2E64B5D4DC}"/>
              </a:ext>
            </a:extLst>
          </p:cNvPr>
          <p:cNvSpPr/>
          <p:nvPr/>
        </p:nvSpPr>
        <p:spPr>
          <a:xfrm>
            <a:off x="3347528" y="470479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24B446D2-B004-49D4-8B49-BE8918F937E0}"/>
              </a:ext>
            </a:extLst>
          </p:cNvPr>
          <p:cNvSpPr/>
          <p:nvPr/>
        </p:nvSpPr>
        <p:spPr>
          <a:xfrm>
            <a:off x="3152458" y="470240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橢圓 111">
            <a:extLst>
              <a:ext uri="{FF2B5EF4-FFF2-40B4-BE49-F238E27FC236}">
                <a16:creationId xmlns:a16="http://schemas.microsoft.com/office/drawing/2014/main" id="{54B200E3-E58C-45DE-92B6-E2E23A82B965}"/>
              </a:ext>
            </a:extLst>
          </p:cNvPr>
          <p:cNvSpPr/>
          <p:nvPr/>
        </p:nvSpPr>
        <p:spPr>
          <a:xfrm>
            <a:off x="3428081" y="454873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橢圓 112">
            <a:extLst>
              <a:ext uri="{FF2B5EF4-FFF2-40B4-BE49-F238E27FC236}">
                <a16:creationId xmlns:a16="http://schemas.microsoft.com/office/drawing/2014/main" id="{900488C7-42D9-4416-9D8E-AF9CC76BE3E7}"/>
              </a:ext>
            </a:extLst>
          </p:cNvPr>
          <p:cNvSpPr/>
          <p:nvPr/>
        </p:nvSpPr>
        <p:spPr>
          <a:xfrm>
            <a:off x="3746287" y="457159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ED28F2D8-0C7D-456A-9063-0616CFDD8F4C}"/>
              </a:ext>
            </a:extLst>
          </p:cNvPr>
          <p:cNvSpPr/>
          <p:nvPr/>
        </p:nvSpPr>
        <p:spPr>
          <a:xfrm>
            <a:off x="3069540" y="428817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橢圓 114">
            <a:extLst>
              <a:ext uri="{FF2B5EF4-FFF2-40B4-BE49-F238E27FC236}">
                <a16:creationId xmlns:a16="http://schemas.microsoft.com/office/drawing/2014/main" id="{4DEB284A-4445-4ED9-B853-A17156FADA51}"/>
              </a:ext>
            </a:extLst>
          </p:cNvPr>
          <p:cNvSpPr/>
          <p:nvPr/>
        </p:nvSpPr>
        <p:spPr>
          <a:xfrm>
            <a:off x="3428303" y="429554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橢圓 115">
            <a:extLst>
              <a:ext uri="{FF2B5EF4-FFF2-40B4-BE49-F238E27FC236}">
                <a16:creationId xmlns:a16="http://schemas.microsoft.com/office/drawing/2014/main" id="{B110C8C7-D009-41BD-B336-B33FA0311282}"/>
              </a:ext>
            </a:extLst>
          </p:cNvPr>
          <p:cNvSpPr/>
          <p:nvPr/>
        </p:nvSpPr>
        <p:spPr>
          <a:xfrm>
            <a:off x="3561666" y="4291587"/>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橢圓 116">
            <a:extLst>
              <a:ext uri="{FF2B5EF4-FFF2-40B4-BE49-F238E27FC236}">
                <a16:creationId xmlns:a16="http://schemas.microsoft.com/office/drawing/2014/main" id="{811EEE29-D0A0-4A55-A1F2-23678014F492}"/>
              </a:ext>
            </a:extLst>
          </p:cNvPr>
          <p:cNvSpPr/>
          <p:nvPr/>
        </p:nvSpPr>
        <p:spPr>
          <a:xfrm>
            <a:off x="3783292" y="4267223"/>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橢圓 117">
            <a:extLst>
              <a:ext uri="{FF2B5EF4-FFF2-40B4-BE49-F238E27FC236}">
                <a16:creationId xmlns:a16="http://schemas.microsoft.com/office/drawing/2014/main" id="{51AB351A-FF3A-4575-AFA0-1197CBDE8FB4}"/>
              </a:ext>
            </a:extLst>
          </p:cNvPr>
          <p:cNvSpPr/>
          <p:nvPr/>
        </p:nvSpPr>
        <p:spPr>
          <a:xfrm>
            <a:off x="3267317" y="4279772"/>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橢圓 118">
            <a:extLst>
              <a:ext uri="{FF2B5EF4-FFF2-40B4-BE49-F238E27FC236}">
                <a16:creationId xmlns:a16="http://schemas.microsoft.com/office/drawing/2014/main" id="{116AEF58-E301-42A5-9052-3C536662E252}"/>
              </a:ext>
            </a:extLst>
          </p:cNvPr>
          <p:cNvSpPr/>
          <p:nvPr/>
        </p:nvSpPr>
        <p:spPr>
          <a:xfrm>
            <a:off x="3093603" y="3893365"/>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橢圓 119">
            <a:extLst>
              <a:ext uri="{FF2B5EF4-FFF2-40B4-BE49-F238E27FC236}">
                <a16:creationId xmlns:a16="http://schemas.microsoft.com/office/drawing/2014/main" id="{93055391-B683-4362-B834-B2405C3B4BFF}"/>
              </a:ext>
            </a:extLst>
          </p:cNvPr>
          <p:cNvSpPr/>
          <p:nvPr/>
        </p:nvSpPr>
        <p:spPr>
          <a:xfrm>
            <a:off x="3425171" y="3901400"/>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橢圓 120">
            <a:extLst>
              <a:ext uri="{FF2B5EF4-FFF2-40B4-BE49-F238E27FC236}">
                <a16:creationId xmlns:a16="http://schemas.microsoft.com/office/drawing/2014/main" id="{CC85621A-9076-4544-99BB-2DA9DE6E2D13}"/>
              </a:ext>
            </a:extLst>
          </p:cNvPr>
          <p:cNvSpPr/>
          <p:nvPr/>
        </p:nvSpPr>
        <p:spPr>
          <a:xfrm>
            <a:off x="3821884" y="3888738"/>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橢圓 121">
            <a:extLst>
              <a:ext uri="{FF2B5EF4-FFF2-40B4-BE49-F238E27FC236}">
                <a16:creationId xmlns:a16="http://schemas.microsoft.com/office/drawing/2014/main" id="{E6AAA80E-3332-41B4-BF32-CA0851AADC61}"/>
              </a:ext>
            </a:extLst>
          </p:cNvPr>
          <p:cNvSpPr/>
          <p:nvPr/>
        </p:nvSpPr>
        <p:spPr>
          <a:xfrm>
            <a:off x="3425171" y="3456454"/>
            <a:ext cx="4812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6ED7759-AFF4-49A7-888E-2D0071CBC31A}"/>
              </a:ext>
            </a:extLst>
          </p:cNvPr>
          <p:cNvSpPr/>
          <p:nvPr/>
        </p:nvSpPr>
        <p:spPr>
          <a:xfrm>
            <a:off x="5238117" y="3591690"/>
            <a:ext cx="1225657" cy="369332"/>
          </a:xfrm>
          <a:prstGeom prst="rect">
            <a:avLst/>
          </a:prstGeom>
        </p:spPr>
        <p:txBody>
          <a:bodyPr wrap="none">
            <a:spAutoFit/>
          </a:bodyPr>
          <a:lstStyle/>
          <a:p>
            <a:r>
              <a:rPr lang="en-US" altLang="zh-TW" dirty="0"/>
              <a:t>T</a:t>
            </a:r>
            <a:r>
              <a:rPr lang="zh-TW" altLang="en-US" dirty="0"/>
              <a:t> </a:t>
            </a:r>
            <a:r>
              <a:rPr lang="en-US" altLang="zh-TW" dirty="0"/>
              <a:t>increases</a:t>
            </a:r>
            <a:endParaRPr lang="zh-TW" altLang="en-US" dirty="0"/>
          </a:p>
        </p:txBody>
      </p:sp>
    </p:spTree>
    <p:extLst>
      <p:ext uri="{BB962C8B-B14F-4D97-AF65-F5344CB8AC3E}">
        <p14:creationId xmlns:p14="http://schemas.microsoft.com/office/powerpoint/2010/main" val="211386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1B2787-F82F-4474-B45B-E6CE169D076D}"/>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18EB8113-521C-4B97-99E9-1C191C2A70F0}"/>
              </a:ext>
            </a:extLst>
          </p:cNvPr>
          <p:cNvSpPr>
            <a:spLocks noGrp="1"/>
          </p:cNvSpPr>
          <p:nvPr>
            <p:ph idx="1"/>
          </p:nvPr>
        </p:nvSpPr>
        <p:spPr/>
        <p:txBody>
          <a:bodyPr/>
          <a:lstStyle/>
          <a:p>
            <a:r>
              <a:rPr lang="en-US" altLang="zh-TW" dirty="0"/>
              <a:t>Chemists</a:t>
            </a:r>
            <a:r>
              <a:rPr lang="zh-TW" altLang="en-US" dirty="0"/>
              <a:t> </a:t>
            </a:r>
            <a:r>
              <a:rPr lang="en-US" altLang="zh-TW" dirty="0"/>
              <a:t>always</a:t>
            </a:r>
            <a:r>
              <a:rPr lang="zh-TW" altLang="en-US" dirty="0"/>
              <a:t> </a:t>
            </a:r>
            <a:r>
              <a:rPr lang="en-US" altLang="zh-TW" dirty="0"/>
              <a:t>use</a:t>
            </a:r>
            <a:r>
              <a:rPr lang="zh-TW" altLang="en-US" dirty="0"/>
              <a:t> </a:t>
            </a:r>
            <a:r>
              <a:rPr lang="en-US" altLang="zh-TW" dirty="0"/>
              <a:t>DHO</a:t>
            </a:r>
            <a:r>
              <a:rPr lang="zh-TW" altLang="en-US" dirty="0"/>
              <a:t> </a:t>
            </a:r>
            <a:r>
              <a:rPr lang="en-US" altLang="zh-TW" dirty="0"/>
              <a:t>model</a:t>
            </a:r>
            <a:r>
              <a:rPr lang="zh-TW" altLang="en-US" dirty="0"/>
              <a:t> </a:t>
            </a:r>
            <a:r>
              <a:rPr lang="en-US" altLang="zh-TW" dirty="0"/>
              <a:t>to</a:t>
            </a:r>
            <a:r>
              <a:rPr lang="zh-TW" altLang="en-US" dirty="0"/>
              <a:t> </a:t>
            </a:r>
            <a:r>
              <a:rPr lang="en-US" altLang="zh-TW" dirty="0"/>
              <a:t>describe</a:t>
            </a:r>
            <a:r>
              <a:rPr lang="zh-TW" altLang="en-US" dirty="0"/>
              <a:t> </a:t>
            </a:r>
            <a:r>
              <a:rPr lang="en-US" altLang="zh-TW" dirty="0"/>
              <a:t>the</a:t>
            </a:r>
            <a:r>
              <a:rPr lang="zh-TW" altLang="en-US" dirty="0"/>
              <a:t> </a:t>
            </a:r>
            <a:r>
              <a:rPr lang="en-US" altLang="zh-TW" dirty="0"/>
              <a:t>molecular</a:t>
            </a:r>
            <a:r>
              <a:rPr lang="zh-TW" altLang="en-US" dirty="0"/>
              <a:t> </a:t>
            </a:r>
            <a:r>
              <a:rPr lang="en-US" altLang="zh-TW" dirty="0"/>
              <a:t>vibration</a:t>
            </a:r>
          </a:p>
          <a:p>
            <a:r>
              <a:rPr lang="en-US" altLang="zh-TW" dirty="0"/>
              <a:t>Huang-Rhys</a:t>
            </a:r>
            <a:r>
              <a:rPr lang="zh-TW" altLang="en-US" dirty="0"/>
              <a:t> </a:t>
            </a:r>
            <a:r>
              <a:rPr lang="en-US" altLang="zh-TW" dirty="0"/>
              <a:t>factor</a:t>
            </a:r>
            <a:r>
              <a:rPr lang="zh-TW" altLang="en-US" dirty="0"/>
              <a:t> </a:t>
            </a:r>
            <a:r>
              <a:rPr lang="en-US" altLang="zh-TW" dirty="0"/>
              <a:t>dependence:</a:t>
            </a:r>
            <a:r>
              <a:rPr lang="zh-TW" altLang="en-US" dirty="0"/>
              <a:t> </a:t>
            </a:r>
            <a:r>
              <a:rPr lang="en-US" altLang="zh-TW" dirty="0"/>
              <a:t>larger</a:t>
            </a:r>
            <a:r>
              <a:rPr lang="zh-TW" altLang="en-US" dirty="0"/>
              <a:t> </a:t>
            </a:r>
            <a:r>
              <a:rPr lang="en-US" altLang="zh-TW" dirty="0"/>
              <a:t>Huan-Rhys</a:t>
            </a:r>
            <a:r>
              <a:rPr lang="zh-TW" altLang="en-US" dirty="0"/>
              <a:t> </a:t>
            </a:r>
            <a:r>
              <a:rPr lang="en-US" altLang="zh-TW" dirty="0"/>
              <a:t>factor</a:t>
            </a:r>
            <a:r>
              <a:rPr lang="zh-TW" altLang="en-US" dirty="0"/>
              <a:t> </a:t>
            </a:r>
            <a:r>
              <a:rPr lang="en-US" altLang="zh-TW" dirty="0"/>
              <a:t>gives</a:t>
            </a:r>
            <a:r>
              <a:rPr lang="zh-TW" altLang="en-US" dirty="0"/>
              <a:t> </a:t>
            </a:r>
            <a:r>
              <a:rPr lang="en-US" altLang="zh-TW" dirty="0"/>
              <a:t>the</a:t>
            </a:r>
            <a:r>
              <a:rPr lang="zh-TW" altLang="en-US" dirty="0"/>
              <a:t> </a:t>
            </a:r>
            <a:r>
              <a:rPr lang="en-US" altLang="zh-TW" dirty="0"/>
              <a:t>more</a:t>
            </a:r>
            <a:r>
              <a:rPr lang="zh-TW" altLang="en-US" dirty="0"/>
              <a:t> </a:t>
            </a:r>
            <a:r>
              <a:rPr lang="en-US" altLang="zh-TW" dirty="0"/>
              <a:t>obvious</a:t>
            </a:r>
            <a:r>
              <a:rPr lang="zh-TW" altLang="en-US" dirty="0"/>
              <a:t> </a:t>
            </a:r>
            <a:r>
              <a:rPr lang="en-US" altLang="zh-TW" dirty="0"/>
              <a:t>Franck-Condon</a:t>
            </a:r>
            <a:r>
              <a:rPr lang="zh-TW" altLang="en-US" dirty="0"/>
              <a:t> </a:t>
            </a:r>
            <a:r>
              <a:rPr lang="en-US" altLang="zh-TW" dirty="0"/>
              <a:t>pattern</a:t>
            </a:r>
          </a:p>
          <a:p>
            <a:r>
              <a:rPr lang="en-US" altLang="zh-TW" dirty="0"/>
              <a:t>Temperature</a:t>
            </a:r>
            <a:r>
              <a:rPr lang="zh-TW" altLang="en-US" dirty="0"/>
              <a:t> </a:t>
            </a:r>
            <a:r>
              <a:rPr lang="en-US" altLang="zh-TW" dirty="0"/>
              <a:t>dependence:</a:t>
            </a:r>
            <a:r>
              <a:rPr lang="zh-TW" altLang="en-US" dirty="0"/>
              <a:t> </a:t>
            </a:r>
            <a:r>
              <a:rPr lang="en-US" altLang="zh-TW" dirty="0"/>
              <a:t>more</a:t>
            </a:r>
            <a:r>
              <a:rPr lang="zh-TW" altLang="en-US" dirty="0"/>
              <a:t> </a:t>
            </a:r>
            <a:r>
              <a:rPr lang="en-US" altLang="zh-TW" dirty="0"/>
              <a:t>population</a:t>
            </a:r>
            <a:r>
              <a:rPr lang="zh-TW" altLang="en-US" dirty="0"/>
              <a:t> </a:t>
            </a:r>
            <a:r>
              <a:rPr lang="en-US" altLang="zh-TW" dirty="0"/>
              <a:t>on</a:t>
            </a:r>
            <a:r>
              <a:rPr lang="zh-TW" altLang="en-US" dirty="0"/>
              <a:t> </a:t>
            </a:r>
            <a:r>
              <a:rPr lang="en-US" altLang="zh-TW" dirty="0"/>
              <a:t>high-lying</a:t>
            </a:r>
            <a:r>
              <a:rPr lang="zh-TW" altLang="en-US" dirty="0"/>
              <a:t> </a:t>
            </a:r>
            <a:r>
              <a:rPr lang="en-US" altLang="zh-TW" dirty="0"/>
              <a:t>states</a:t>
            </a:r>
            <a:r>
              <a:rPr lang="zh-TW" altLang="en-US" dirty="0"/>
              <a:t> </a:t>
            </a:r>
            <a:r>
              <a:rPr lang="en-US" altLang="zh-TW" dirty="0"/>
              <a:t>gives</a:t>
            </a:r>
            <a:r>
              <a:rPr lang="zh-TW" altLang="en-US" dirty="0"/>
              <a:t> </a:t>
            </a:r>
            <a:r>
              <a:rPr lang="en-US" altLang="zh-TW" dirty="0"/>
              <a:t>the</a:t>
            </a:r>
            <a:r>
              <a:rPr lang="zh-TW" altLang="en-US" dirty="0"/>
              <a:t> </a:t>
            </a:r>
            <a:r>
              <a:rPr lang="en-US" altLang="zh-TW" dirty="0"/>
              <a:t>wider</a:t>
            </a:r>
            <a:r>
              <a:rPr lang="zh-TW" altLang="en-US" dirty="0"/>
              <a:t> </a:t>
            </a:r>
            <a:r>
              <a:rPr lang="en-US" altLang="zh-TW" dirty="0"/>
              <a:t>energy</a:t>
            </a:r>
            <a:r>
              <a:rPr lang="zh-TW" altLang="en-US" dirty="0"/>
              <a:t> </a:t>
            </a:r>
            <a:r>
              <a:rPr lang="en-US" altLang="zh-TW" dirty="0"/>
              <a:t>range</a:t>
            </a:r>
            <a:endParaRPr lang="zh-TW" altLang="en-US" dirty="0"/>
          </a:p>
        </p:txBody>
      </p:sp>
      <p:sp>
        <p:nvSpPr>
          <p:cNvPr id="4" name="投影片編號版面配置區 3">
            <a:extLst>
              <a:ext uri="{FF2B5EF4-FFF2-40B4-BE49-F238E27FC236}">
                <a16:creationId xmlns:a16="http://schemas.microsoft.com/office/drawing/2014/main" id="{6A7ED43E-C108-4FE7-B89A-75E44D226EAA}"/>
              </a:ext>
            </a:extLst>
          </p:cNvPr>
          <p:cNvSpPr>
            <a:spLocks noGrp="1"/>
          </p:cNvSpPr>
          <p:nvPr>
            <p:ph type="sldNum" sz="quarter" idx="12"/>
          </p:nvPr>
        </p:nvSpPr>
        <p:spPr/>
        <p:txBody>
          <a:bodyPr/>
          <a:lstStyle/>
          <a:p>
            <a:fld id="{E1722ADD-E669-46D8-95FF-9605EED73461}" type="slidenum">
              <a:rPr lang="zh-TW" altLang="en-US" smtClean="0"/>
              <a:t>17</a:t>
            </a:fld>
            <a:endParaRPr lang="zh-TW" altLang="en-US"/>
          </a:p>
        </p:txBody>
      </p:sp>
    </p:spTree>
    <p:extLst>
      <p:ext uri="{BB962C8B-B14F-4D97-AF65-F5344CB8AC3E}">
        <p14:creationId xmlns:p14="http://schemas.microsoft.com/office/powerpoint/2010/main" val="5242964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0C4729-325C-4A6C-8A98-D6F1D2055CE7}"/>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9DB38678-C55A-42E6-9056-38F38ED220E0}"/>
              </a:ext>
            </a:extLst>
          </p:cNvPr>
          <p:cNvSpPr>
            <a:spLocks noGrp="1"/>
          </p:cNvSpPr>
          <p:nvPr>
            <p:ph idx="1"/>
          </p:nvPr>
        </p:nvSpPr>
        <p:spPr/>
        <p:txBody>
          <a:bodyPr/>
          <a:lstStyle/>
          <a:p>
            <a:r>
              <a:rPr lang="en-US" altLang="zh-TW" dirty="0"/>
              <a:t>Introduction</a:t>
            </a:r>
          </a:p>
          <a:p>
            <a:pPr lvl="1"/>
            <a:r>
              <a:rPr lang="en-US" altLang="zh-TW" dirty="0"/>
              <a:t>Born-Oppenheimer</a:t>
            </a:r>
            <a:r>
              <a:rPr lang="zh-TW" altLang="en-US" dirty="0"/>
              <a:t> </a:t>
            </a:r>
            <a:r>
              <a:rPr lang="en-US" altLang="zh-TW" dirty="0"/>
              <a:t>Approximation</a:t>
            </a:r>
            <a:r>
              <a:rPr lang="zh-TW" altLang="en-US" dirty="0"/>
              <a:t> </a:t>
            </a:r>
            <a:r>
              <a:rPr lang="en-US" altLang="zh-TW" dirty="0"/>
              <a:t>(B.O.</a:t>
            </a:r>
            <a:r>
              <a:rPr lang="zh-TW" altLang="en-US" dirty="0"/>
              <a:t> </a:t>
            </a:r>
            <a:r>
              <a:rPr lang="en-US" altLang="zh-TW" dirty="0"/>
              <a:t>Approximation)</a:t>
            </a:r>
          </a:p>
          <a:p>
            <a:pPr lvl="1"/>
            <a:r>
              <a:rPr lang="en-US" altLang="zh-TW" dirty="0"/>
              <a:t>Potential</a:t>
            </a:r>
            <a:r>
              <a:rPr lang="zh-TW" altLang="en-US" dirty="0"/>
              <a:t> </a:t>
            </a:r>
            <a:r>
              <a:rPr lang="en-US" altLang="zh-TW" dirty="0"/>
              <a:t>Energy</a:t>
            </a:r>
            <a:r>
              <a:rPr lang="zh-TW" altLang="en-US" dirty="0"/>
              <a:t> </a:t>
            </a:r>
            <a:r>
              <a:rPr lang="en-US" altLang="zh-TW" dirty="0"/>
              <a:t>Surface</a:t>
            </a:r>
            <a:r>
              <a:rPr lang="zh-TW" altLang="en-US" dirty="0"/>
              <a:t> </a:t>
            </a:r>
            <a:r>
              <a:rPr lang="en-US" altLang="zh-TW" dirty="0"/>
              <a:t>(PES)</a:t>
            </a:r>
          </a:p>
          <a:p>
            <a:r>
              <a:rPr lang="en-US" altLang="zh-TW" dirty="0"/>
              <a:t>Result and</a:t>
            </a:r>
            <a:r>
              <a:rPr lang="zh-TW" altLang="en-US" dirty="0"/>
              <a:t> </a:t>
            </a:r>
            <a:r>
              <a:rPr lang="en-US" altLang="zh-TW" dirty="0"/>
              <a:t>Discussion</a:t>
            </a:r>
          </a:p>
          <a:p>
            <a:pPr lvl="1"/>
            <a:r>
              <a:rPr lang="en-US" altLang="zh-TW" dirty="0"/>
              <a:t>Displaced</a:t>
            </a:r>
            <a:r>
              <a:rPr lang="zh-TW" altLang="en-US" dirty="0"/>
              <a:t> </a:t>
            </a:r>
            <a:r>
              <a:rPr lang="en-US" altLang="zh-TW" dirty="0"/>
              <a:t>Harmonic</a:t>
            </a:r>
            <a:r>
              <a:rPr lang="zh-TW" altLang="en-US" dirty="0"/>
              <a:t> </a:t>
            </a:r>
            <a:r>
              <a:rPr lang="en-US" altLang="zh-TW" dirty="0"/>
              <a:t>Oscillator</a:t>
            </a:r>
            <a:r>
              <a:rPr lang="zh-TW" altLang="en-US" dirty="0"/>
              <a:t> </a:t>
            </a:r>
            <a:r>
              <a:rPr lang="en-US" altLang="zh-TW" dirty="0"/>
              <a:t>(DHO)</a:t>
            </a:r>
            <a:r>
              <a:rPr lang="zh-TW" altLang="en-US" dirty="0"/>
              <a:t> </a:t>
            </a:r>
            <a:r>
              <a:rPr lang="en-US" altLang="zh-TW" dirty="0"/>
              <a:t>Model</a:t>
            </a:r>
          </a:p>
          <a:p>
            <a:pPr lvl="1"/>
            <a:r>
              <a:rPr lang="en-US" altLang="zh-TW" dirty="0"/>
              <a:t>Absorption</a:t>
            </a:r>
            <a:r>
              <a:rPr lang="zh-TW" altLang="en-US" dirty="0"/>
              <a:t> </a:t>
            </a:r>
            <a:r>
              <a:rPr lang="en-US" altLang="zh-TW" dirty="0"/>
              <a:t>and</a:t>
            </a:r>
            <a:r>
              <a:rPr lang="zh-TW" altLang="en-US" dirty="0"/>
              <a:t> </a:t>
            </a:r>
            <a:r>
              <a:rPr lang="en-US" altLang="zh-TW" dirty="0"/>
              <a:t>Emission</a:t>
            </a:r>
            <a:r>
              <a:rPr lang="zh-TW" altLang="en-US" dirty="0"/>
              <a:t> </a:t>
            </a:r>
            <a:r>
              <a:rPr lang="en-US" altLang="zh-TW" dirty="0"/>
              <a:t>Spectrum</a:t>
            </a:r>
          </a:p>
          <a:p>
            <a:r>
              <a:rPr lang="en-US" altLang="zh-TW" dirty="0"/>
              <a:t>Conclusion</a:t>
            </a:r>
            <a:endParaRPr lang="zh-TW" altLang="en-US" dirty="0"/>
          </a:p>
        </p:txBody>
      </p:sp>
      <p:sp>
        <p:nvSpPr>
          <p:cNvPr id="4" name="投影片編號版面配置區 3">
            <a:extLst>
              <a:ext uri="{FF2B5EF4-FFF2-40B4-BE49-F238E27FC236}">
                <a16:creationId xmlns:a16="http://schemas.microsoft.com/office/drawing/2014/main" id="{1DB0C296-939B-456B-A58E-2F86ABD6810F}"/>
              </a:ext>
            </a:extLst>
          </p:cNvPr>
          <p:cNvSpPr>
            <a:spLocks noGrp="1"/>
          </p:cNvSpPr>
          <p:nvPr>
            <p:ph type="sldNum" sz="quarter" idx="12"/>
          </p:nvPr>
        </p:nvSpPr>
        <p:spPr/>
        <p:txBody>
          <a:bodyPr/>
          <a:lstStyle/>
          <a:p>
            <a:fld id="{E1722ADD-E669-46D8-95FF-9605EED73461}" type="slidenum">
              <a:rPr lang="zh-TW" altLang="en-US" smtClean="0"/>
              <a:t>2</a:t>
            </a:fld>
            <a:endParaRPr lang="zh-TW" altLang="en-US"/>
          </a:p>
        </p:txBody>
      </p:sp>
    </p:spTree>
    <p:extLst>
      <p:ext uri="{BB962C8B-B14F-4D97-AF65-F5344CB8AC3E}">
        <p14:creationId xmlns:p14="http://schemas.microsoft.com/office/powerpoint/2010/main" val="367969558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6361A3-C2ED-4931-B365-322572B6C8DA}"/>
              </a:ext>
            </a:extLst>
          </p:cNvPr>
          <p:cNvSpPr>
            <a:spLocks noGrp="1"/>
          </p:cNvSpPr>
          <p:nvPr>
            <p:ph type="title"/>
          </p:nvPr>
        </p:nvSpPr>
        <p:spPr/>
        <p:txBody>
          <a:bodyPr/>
          <a:lstStyle/>
          <a:p>
            <a:r>
              <a:rPr lang="en-US" altLang="zh-TW" dirty="0"/>
              <a:t>Born-Oppenheimer</a:t>
            </a:r>
            <a:r>
              <a:rPr lang="zh-TW" altLang="en-US" dirty="0"/>
              <a:t> </a:t>
            </a:r>
            <a:r>
              <a:rPr lang="en-US" altLang="zh-TW" dirty="0"/>
              <a:t>Approximation</a:t>
            </a:r>
            <a:endParaRPr lang="zh-TW" altLang="en-US" dirty="0"/>
          </a:p>
        </p:txBody>
      </p:sp>
      <p:sp>
        <p:nvSpPr>
          <p:cNvPr id="3" name="內容版面配置區 2">
            <a:extLst>
              <a:ext uri="{FF2B5EF4-FFF2-40B4-BE49-F238E27FC236}">
                <a16:creationId xmlns:a16="http://schemas.microsoft.com/office/drawing/2014/main" id="{81EE8E26-2553-40C6-822D-74D406E758FF}"/>
              </a:ext>
            </a:extLst>
          </p:cNvPr>
          <p:cNvSpPr>
            <a:spLocks noGrp="1"/>
          </p:cNvSpPr>
          <p:nvPr>
            <p:ph idx="1"/>
          </p:nvPr>
        </p:nvSpPr>
        <p:spPr>
          <a:xfrm>
            <a:off x="838200" y="1825625"/>
            <a:ext cx="10515600" cy="4351338"/>
          </a:xfrm>
        </p:spPr>
        <p:txBody>
          <a:bodyPr/>
          <a:lstStyle/>
          <a:p>
            <a:r>
              <a:rPr lang="en-US" altLang="zh-TW" dirty="0"/>
              <a:t>Calculate</a:t>
            </a:r>
            <a:r>
              <a:rPr lang="zh-TW" altLang="en-US" dirty="0"/>
              <a:t> </a:t>
            </a:r>
            <a:r>
              <a:rPr lang="en-US" altLang="zh-TW" dirty="0"/>
              <a:t>electronic</a:t>
            </a:r>
            <a:r>
              <a:rPr lang="zh-TW" altLang="en-US" dirty="0"/>
              <a:t> </a:t>
            </a:r>
            <a:r>
              <a:rPr lang="en-US" altLang="zh-TW" dirty="0"/>
              <a:t>structure</a:t>
            </a:r>
            <a:r>
              <a:rPr lang="zh-TW" altLang="en-US" dirty="0"/>
              <a:t> </a:t>
            </a:r>
            <a:r>
              <a:rPr lang="en-US" altLang="zh-TW" dirty="0"/>
              <a:t>under</a:t>
            </a:r>
            <a:r>
              <a:rPr lang="zh-TW" altLang="en-US" dirty="0"/>
              <a:t> </a:t>
            </a:r>
            <a:r>
              <a:rPr lang="en-US" altLang="zh-TW" dirty="0"/>
              <a:t>frozen</a:t>
            </a:r>
            <a:r>
              <a:rPr lang="zh-TW" altLang="en-US" dirty="0"/>
              <a:t> </a:t>
            </a:r>
            <a:r>
              <a:rPr lang="en-US" altLang="zh-TW" dirty="0"/>
              <a:t>nuclear</a:t>
            </a:r>
          </a:p>
          <a:p>
            <a:pPr lvl="1"/>
            <a:r>
              <a:rPr lang="en-US" altLang="zh-TW" dirty="0"/>
              <a:t>Molecular</a:t>
            </a:r>
            <a:r>
              <a:rPr lang="zh-TW" altLang="en-US" dirty="0"/>
              <a:t> </a:t>
            </a:r>
            <a:r>
              <a:rPr lang="en-US" altLang="zh-TW" dirty="0"/>
              <a:t>Hamiltonian</a:t>
            </a:r>
            <a:endParaRPr lang="zh-TW" altLang="en-US" dirty="0"/>
          </a:p>
        </p:txBody>
      </p:sp>
      <p:pic>
        <p:nvPicPr>
          <p:cNvPr id="6" name="圖片 5" descr="\documentclass{article}&#10;&#10;\usepackage{amsmath}&#10;\usepackage{graphicx}&#10;\usepackage{subfigure}&#10;\usepackage{CJK}&#10;\usepackage{amsmath}&#10;\usepackage{color}&#10;\usepackage{mathtools}&#10;\usepackage{braket}&#10;\usepackage{physics}&#10;\usepackage{bm}&#10;&#10;\pagestyle{empty}&#10;&#10;\begin{document}&#10;&#10;\begin{align*}&#10;\hat{H}_{\rm{e}}\ket*{\psi_\mu;\mathbf{R}}=U_\mu(\mathbf{R})\ket*{\psi_\mu;\mathbf{R}}&#10;\end{align*}&#10;&#10;\end{document}" title="IguanaTex Bitmap Display">
            <a:extLst>
              <a:ext uri="{FF2B5EF4-FFF2-40B4-BE49-F238E27FC236}">
                <a16:creationId xmlns:a16="http://schemas.microsoft.com/office/drawing/2014/main" id="{12523A18-D7B7-4C8D-B0B1-192CEC6F80F5}"/>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347961" y="5514703"/>
            <a:ext cx="3871346" cy="404528"/>
          </a:xfrm>
          <a:prstGeom prst="rect">
            <a:avLst/>
          </a:prstGeom>
        </p:spPr>
      </p:pic>
      <p:pic>
        <p:nvPicPr>
          <p:cNvPr id="7" name="圖片 6" descr="\documentclass{article}&#10;&#10;\usepackage{amssymb,amsmath,amsthm,amsfonts,physics}&#10;&#10;&#10;\pagestyle{empty}&#10;&#10;\begin{document}&#10;&#10;\begin{equation*}&#10;\Big(\hat{T}_{\rm{n}} + U_\mu(\mathbf{R})\Big)\ket{\Theta_\mu} = E\ket{\Theta_\mu}&#10;\end{equation*}&#10;&#10;\end{document}" title="IguanaTex Bitmap Display">
            <a:extLst>
              <a:ext uri="{FF2B5EF4-FFF2-40B4-BE49-F238E27FC236}">
                <a16:creationId xmlns:a16="http://schemas.microsoft.com/office/drawing/2014/main" id="{01D8F309-F921-4A19-9593-1D49F313337A}"/>
              </a:ext>
            </a:extLst>
          </p:cNvPr>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347961" y="6095341"/>
            <a:ext cx="3565503" cy="512552"/>
          </a:xfrm>
          <a:prstGeom prst="rect">
            <a:avLst/>
          </a:prstGeom>
        </p:spPr>
      </p:pic>
      <p:pic>
        <p:nvPicPr>
          <p:cNvPr id="9" name="圖片 8" descr="\documentclass{article}&#10;&#10;\usepackage{amssymb,amsmath,amsthm,amsfonts,physics}&#10;&#10;&#10;\pagestyle{empty}&#10;&#10;\begin{document}&#10;&#10;\begin{equation*}&#10;\hat{H}_{\rm{e}} = \hat{H}_{\rm{e}}(\mathbf{R})&#10;\end{equation*}&#10;&#10;\end{document}" title="IguanaTex Bitmap Display">
            <a:extLst>
              <a:ext uri="{FF2B5EF4-FFF2-40B4-BE49-F238E27FC236}">
                <a16:creationId xmlns:a16="http://schemas.microsoft.com/office/drawing/2014/main" id="{2C4BA0F1-DCE5-46E7-A901-677E7D523D6E}"/>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2624406" y="4988573"/>
            <a:ext cx="1661490" cy="373410"/>
          </a:xfrm>
          <a:prstGeom prst="rect">
            <a:avLst/>
          </a:prstGeom>
        </p:spPr>
      </p:pic>
      <p:sp>
        <p:nvSpPr>
          <p:cNvPr id="10" name="文字方塊 9">
            <a:extLst>
              <a:ext uri="{FF2B5EF4-FFF2-40B4-BE49-F238E27FC236}">
                <a16:creationId xmlns:a16="http://schemas.microsoft.com/office/drawing/2014/main" id="{0B9729B3-311B-48A5-8E24-36E974DDE983}"/>
              </a:ext>
            </a:extLst>
          </p:cNvPr>
          <p:cNvSpPr txBox="1"/>
          <p:nvPr/>
        </p:nvSpPr>
        <p:spPr>
          <a:xfrm>
            <a:off x="274083" y="4917873"/>
            <a:ext cx="2350323" cy="461665"/>
          </a:xfrm>
          <a:prstGeom prst="rect">
            <a:avLst/>
          </a:prstGeom>
          <a:noFill/>
        </p:spPr>
        <p:txBody>
          <a:bodyPr wrap="none" rtlCol="0">
            <a:spAutoFit/>
          </a:bodyPr>
          <a:lstStyle/>
          <a:p>
            <a:r>
              <a:rPr lang="en-US" altLang="zh-TW" sz="2400" dirty="0"/>
              <a:t>Parameterization:</a:t>
            </a:r>
            <a:endParaRPr lang="zh-TW" altLang="en-US" sz="2400" dirty="0"/>
          </a:p>
        </p:txBody>
      </p:sp>
      <p:pic>
        <p:nvPicPr>
          <p:cNvPr id="11" name="圖片 10" descr="\documentclass{article}&#10;&#10;\usepackage{amssymb,amsmath,amsthm,amsfonts,physics}&#10;&#10;&#10;\pagestyle{empty}&#10;&#10;\begin{document}&#10;&#10;\begin{equation*}&#10;\hat{H} = \sum_{j=1}^{N_{\rm{nucl}}} \frac{\hat{\mathbf{p}}_j^2}{2M_j} + \sum_{i=1}^{N_{\rm{elec}}} \frac{\hat{\mathbf{p}}_i^2}{2m_{\rm{e}}}+\sum_{i,j \neq i}^{N_{\rm{nucl}}} \frac{Z_i Z_j e^2}{4 \pi \varepsilon_0 \abs{\hat{\mathbf{R}}_{i} - \hat{\mathbf{R}}_{j}}} + \sum_{i,j \neq i}^{N_{\rm{elec}}} \frac{e^2}{4 \pi \varepsilon_0 \abs{\hat{\mathbf{r}}_{i} - \hat{\mathbf{r}}_{j}}}-\sum_{i=1}^{N_{\rm{elec}}} \sum_{j=1}^{N_{\rm{nucl}}} \frac{Z_j e^2}{4 \pi \varepsilon_0 \abs{\hat{\mathbf{r}}_{i} - \hat{\mathbf{R}}_{j}}}&#10;\end{equation*}&#10;&#10;\end{document}" title="IguanaTex Bitmap Display">
            <a:extLst>
              <a:ext uri="{FF2B5EF4-FFF2-40B4-BE49-F238E27FC236}">
                <a16:creationId xmlns:a16="http://schemas.microsoft.com/office/drawing/2014/main" id="{FCECFB21-88DF-464D-978E-E598D57A9321}"/>
              </a:ext>
            </a:extLst>
          </p:cNvPr>
          <p:cNvPicPr>
            <a:picLocks noChangeAspect="1"/>
          </p:cNvPicPr>
          <p:nvPr>
            <p:custDataLst>
              <p:tags r:id="rId4"/>
            </p:custDataLst>
          </p:nvPr>
        </p:nvPicPr>
        <p:blipFill>
          <a:blip r:embed="rId15">
            <a:extLst>
              <a:ext uri="{28A0092B-C50C-407E-A947-70E740481C1C}">
                <a14:useLocalDpi xmlns:a14="http://schemas.microsoft.com/office/drawing/2010/main" val="0"/>
              </a:ext>
            </a:extLst>
          </a:blip>
          <a:stretch>
            <a:fillRect/>
          </a:stretch>
        </p:blipFill>
        <p:spPr>
          <a:xfrm>
            <a:off x="347961" y="2849950"/>
            <a:ext cx="11496078" cy="990209"/>
          </a:xfrm>
          <a:prstGeom prst="rect">
            <a:avLst/>
          </a:prstGeom>
        </p:spPr>
      </p:pic>
      <p:pic>
        <p:nvPicPr>
          <p:cNvPr id="12" name="圖片 11" descr="\documentclass{article}&#10;&#10;\usepackage{amssymb,amsmath,amsthm,amsfonts,physics}&#10;&#10;&#10;\pagestyle{empty}&#10;&#10;\begin{document}&#10;&#10;\begin{equation*}&#10;\hat{T}_{\rm{n}}&#10;\end{equation*}&#10;&#10;\end{document}" title="IguanaTex Bitmap Display">
            <a:extLst>
              <a:ext uri="{FF2B5EF4-FFF2-40B4-BE49-F238E27FC236}">
                <a16:creationId xmlns:a16="http://schemas.microsoft.com/office/drawing/2014/main" id="{1962E363-2F3F-4245-B59C-D265AC6F4F51}"/>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Lst>
          </a:blip>
          <a:stretch>
            <a:fillRect/>
          </a:stretch>
        </p:blipFill>
        <p:spPr>
          <a:xfrm>
            <a:off x="1527517" y="3935443"/>
            <a:ext cx="345691" cy="386236"/>
          </a:xfrm>
          <a:prstGeom prst="rect">
            <a:avLst/>
          </a:prstGeom>
        </p:spPr>
      </p:pic>
      <p:pic>
        <p:nvPicPr>
          <p:cNvPr id="13" name="圖片 12" descr="\documentclass{article}&#10;&#10;\usepackage{amssymb,amsmath,amsthm,amsfonts,physics}&#10;&#10;&#10;\pagestyle{empty}&#10;&#10;\begin{document}&#10;&#10;\begin{equation*}&#10;\hat{T}_{\rm{e}}&#10;\end{equation*}&#10;&#10;\end{document}" title="IguanaTex Bitmap Display">
            <a:extLst>
              <a:ext uri="{FF2B5EF4-FFF2-40B4-BE49-F238E27FC236}">
                <a16:creationId xmlns:a16="http://schemas.microsoft.com/office/drawing/2014/main" id="{78DE78DE-4B75-4A40-A17E-376752D9D0B6}"/>
              </a:ext>
            </a:extLst>
          </p:cNvPr>
          <p:cNvPicPr>
            <a:picLocks noChangeAspect="1"/>
          </p:cNvPicPr>
          <p:nvPr>
            <p:custDataLst>
              <p:tags r:id="rId6"/>
            </p:custDataLst>
          </p:nvPr>
        </p:nvPicPr>
        <p:blipFill>
          <a:blip r:embed="rId17">
            <a:extLst>
              <a:ext uri="{28A0092B-C50C-407E-A947-70E740481C1C}">
                <a14:useLocalDpi xmlns:a14="http://schemas.microsoft.com/office/drawing/2010/main" val="0"/>
              </a:ext>
            </a:extLst>
          </a:blip>
          <a:stretch>
            <a:fillRect/>
          </a:stretch>
        </p:blipFill>
        <p:spPr>
          <a:xfrm>
            <a:off x="3108286" y="3941580"/>
            <a:ext cx="315817" cy="390504"/>
          </a:xfrm>
          <a:prstGeom prst="rect">
            <a:avLst/>
          </a:prstGeom>
        </p:spPr>
      </p:pic>
      <p:pic>
        <p:nvPicPr>
          <p:cNvPr id="14" name="圖片 13" descr="\documentclass{article}&#10;&#10;\usepackage{amssymb,amsmath,amsthm,amsfonts,physics}&#10;&#10;&#10;\pagestyle{empty}&#10;&#10;\begin{document}&#10;&#10;\begin{equation*}&#10;\hat{U}_{\rm{nn}}&#10;\end{equation*}&#10;&#10;\end{document}" title="IguanaTex Bitmap Display">
            <a:extLst>
              <a:ext uri="{FF2B5EF4-FFF2-40B4-BE49-F238E27FC236}">
                <a16:creationId xmlns:a16="http://schemas.microsoft.com/office/drawing/2014/main" id="{E9012BDA-786A-4838-BD72-B3A91ABED8C7}"/>
              </a:ext>
            </a:extLst>
          </p:cNvPr>
          <p:cNvPicPr>
            <a:picLocks noChangeAspect="1"/>
          </p:cNvPicPr>
          <p:nvPr>
            <p:custDataLst>
              <p:tags r:id="rId7"/>
            </p:custDataLst>
          </p:nvPr>
        </p:nvPicPr>
        <p:blipFill>
          <a:blip r:embed="rId18">
            <a:extLst>
              <a:ext uri="{28A0092B-C50C-407E-A947-70E740481C1C}">
                <a14:useLocalDpi xmlns:a14="http://schemas.microsoft.com/office/drawing/2010/main" val="0"/>
              </a:ext>
            </a:extLst>
          </a:blip>
          <a:stretch>
            <a:fillRect/>
          </a:stretch>
        </p:blipFill>
        <p:spPr>
          <a:xfrm>
            <a:off x="5193845" y="3935443"/>
            <a:ext cx="520671" cy="386236"/>
          </a:xfrm>
          <a:prstGeom prst="rect">
            <a:avLst/>
          </a:prstGeom>
        </p:spPr>
      </p:pic>
      <p:pic>
        <p:nvPicPr>
          <p:cNvPr id="15" name="圖片 14" descr="\documentclass{article}&#10;&#10;\usepackage{amssymb,amsmath,amsthm,amsfonts,physics}&#10;&#10;&#10;\pagestyle{empty}&#10;&#10;\begin{document}&#10;&#10;\begin{equation*}&#10;\hat{U}_{\rm{ee}}&#10;\end{equation*}&#10;&#10;\end{document}" title="IguanaTex Bitmap Display">
            <a:extLst>
              <a:ext uri="{FF2B5EF4-FFF2-40B4-BE49-F238E27FC236}">
                <a16:creationId xmlns:a16="http://schemas.microsoft.com/office/drawing/2014/main" id="{4A1832C0-0CE2-4386-AC6C-2739F6A752AD}"/>
              </a:ext>
            </a:extLst>
          </p:cNvPr>
          <p:cNvPicPr>
            <a:picLocks noChangeAspect="1"/>
          </p:cNvPicPr>
          <p:nvPr>
            <p:custDataLst>
              <p:tags r:id="rId8"/>
            </p:custDataLst>
          </p:nvPr>
        </p:nvPicPr>
        <p:blipFill>
          <a:blip r:embed="rId19">
            <a:extLst>
              <a:ext uri="{28A0092B-C50C-407E-A947-70E740481C1C}">
                <a14:useLocalDpi xmlns:a14="http://schemas.microsoft.com/office/drawing/2010/main" val="0"/>
              </a:ext>
            </a:extLst>
          </a:blip>
          <a:stretch>
            <a:fillRect/>
          </a:stretch>
        </p:blipFill>
        <p:spPr>
          <a:xfrm>
            <a:off x="7642166" y="3941580"/>
            <a:ext cx="458789" cy="390504"/>
          </a:xfrm>
          <a:prstGeom prst="rect">
            <a:avLst/>
          </a:prstGeom>
        </p:spPr>
      </p:pic>
      <p:pic>
        <p:nvPicPr>
          <p:cNvPr id="16" name="圖片 15" descr="\documentclass{article}&#10;&#10;\usepackage{amssymb,amsmath,amsthm,amsfonts,physics}&#10;&#10;&#10;\pagestyle{empty}&#10;&#10;\begin{document}&#10;&#10;\begin{equation*}&#10;\hat{U}_{\rm{ne}}&#10;\end{equation*}&#10;&#10;\end{document}" title="IguanaTex Bitmap Display">
            <a:extLst>
              <a:ext uri="{FF2B5EF4-FFF2-40B4-BE49-F238E27FC236}">
                <a16:creationId xmlns:a16="http://schemas.microsoft.com/office/drawing/2014/main" id="{133FE6C9-569E-461D-B327-46FB29F6017A}"/>
              </a:ext>
            </a:extLst>
          </p:cNvPr>
          <p:cNvPicPr>
            <a:picLocks noChangeAspect="1"/>
          </p:cNvPicPr>
          <p:nvPr>
            <p:custDataLst>
              <p:tags r:id="rId9"/>
            </p:custDataLst>
          </p:nvPr>
        </p:nvPicPr>
        <p:blipFill>
          <a:blip r:embed="rId20">
            <a:extLst>
              <a:ext uri="{28A0092B-C50C-407E-A947-70E740481C1C}">
                <a14:useLocalDpi xmlns:a14="http://schemas.microsoft.com/office/drawing/2010/main" val="0"/>
              </a:ext>
            </a:extLst>
          </a:blip>
          <a:stretch>
            <a:fillRect/>
          </a:stretch>
        </p:blipFill>
        <p:spPr>
          <a:xfrm>
            <a:off x="10346469" y="3944928"/>
            <a:ext cx="490797" cy="390504"/>
          </a:xfrm>
          <a:prstGeom prst="rect">
            <a:avLst/>
          </a:prstGeom>
        </p:spPr>
      </p:pic>
      <p:pic>
        <p:nvPicPr>
          <p:cNvPr id="29" name="圖片 28" descr="\documentclass{article}&#10;&#10;\usepackage{amsmath}&#10;\usepackage{graphicx}&#10;\usepackage{subfigure}&#10;\usepackage{CJK}&#10;\usepackage{amsmath}&#10;\usepackage{color}&#10;\usepackage{mathtools}&#10;\usepackage{braket}&#10;\usepackage{physics}&#10;\usepackage{bm}&#10;&#10;\pagestyle{empty}&#10;&#10;\begin{document}&#10;Define &#10;$&#10;\begin{aligned}&#10;\hat{H}_{\rm{e}} = \hat{T}_{\rm{e}}  + \hat{U}_{\rm{nn}} + \hat{U}_{\rm{ee}} + \hat{U}_{\rm{ne}}&#10;\end{aligned}&#10;$&#10;&#10;\end{document}" title="IguanaTex Bitmap Display">
            <a:extLst>
              <a:ext uri="{FF2B5EF4-FFF2-40B4-BE49-F238E27FC236}">
                <a16:creationId xmlns:a16="http://schemas.microsoft.com/office/drawing/2014/main" id="{EE87B50C-8ABC-4472-B149-31439A28659A}"/>
              </a:ext>
            </a:extLst>
          </p:cNvPr>
          <p:cNvPicPr>
            <a:picLocks noChangeAspect="1"/>
          </p:cNvPicPr>
          <p:nvPr>
            <p:custDataLst>
              <p:tags r:id="rId10"/>
            </p:custDataLst>
          </p:nvPr>
        </p:nvPicPr>
        <p:blipFill>
          <a:blip r:embed="rId21">
            <a:extLst>
              <a:ext uri="{28A0092B-C50C-407E-A947-70E740481C1C}">
                <a14:useLocalDpi xmlns:a14="http://schemas.microsoft.com/office/drawing/2010/main" val="0"/>
              </a:ext>
            </a:extLst>
          </a:blip>
          <a:stretch>
            <a:fillRect/>
          </a:stretch>
        </p:blipFill>
        <p:spPr>
          <a:xfrm>
            <a:off x="5236999" y="4944400"/>
            <a:ext cx="4659229" cy="346883"/>
          </a:xfrm>
          <a:prstGeom prst="rect">
            <a:avLst/>
          </a:prstGeom>
        </p:spPr>
      </p:pic>
      <p:sp>
        <p:nvSpPr>
          <p:cNvPr id="30" name="右大括弧 29">
            <a:extLst>
              <a:ext uri="{FF2B5EF4-FFF2-40B4-BE49-F238E27FC236}">
                <a16:creationId xmlns:a16="http://schemas.microsoft.com/office/drawing/2014/main" id="{137B12BE-1A36-46FF-92D4-F94197CCFDE8}"/>
              </a:ext>
            </a:extLst>
          </p:cNvPr>
          <p:cNvSpPr/>
          <p:nvPr/>
        </p:nvSpPr>
        <p:spPr>
          <a:xfrm rot="5400000">
            <a:off x="7061855" y="-122041"/>
            <a:ext cx="165144" cy="9399222"/>
          </a:xfrm>
          <a:prstGeom prst="rightBrace">
            <a:avLst>
              <a:gd name="adj1" fmla="val 8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4FE445DC-3796-4142-B81D-83C979AF0B9A}"/>
              </a:ext>
            </a:extLst>
          </p:cNvPr>
          <p:cNvSpPr>
            <a:spLocks noGrp="1"/>
          </p:cNvSpPr>
          <p:nvPr>
            <p:ph type="sldNum" sz="quarter" idx="12"/>
          </p:nvPr>
        </p:nvSpPr>
        <p:spPr/>
        <p:txBody>
          <a:bodyPr/>
          <a:lstStyle/>
          <a:p>
            <a:fld id="{E1722ADD-E669-46D8-95FF-9605EED73461}" type="slidenum">
              <a:rPr lang="zh-TW" altLang="en-US" smtClean="0"/>
              <a:t>3</a:t>
            </a:fld>
            <a:endParaRPr lang="zh-TW" altLang="en-US"/>
          </a:p>
        </p:txBody>
      </p:sp>
    </p:spTree>
    <p:extLst>
      <p:ext uri="{BB962C8B-B14F-4D97-AF65-F5344CB8AC3E}">
        <p14:creationId xmlns:p14="http://schemas.microsoft.com/office/powerpoint/2010/main" val="36649141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5F2246-4B19-49BC-95ED-162B96676CCC}"/>
              </a:ext>
            </a:extLst>
          </p:cNvPr>
          <p:cNvSpPr>
            <a:spLocks noGrp="1"/>
          </p:cNvSpPr>
          <p:nvPr>
            <p:ph type="title"/>
          </p:nvPr>
        </p:nvSpPr>
        <p:spPr/>
        <p:txBody>
          <a:bodyPr/>
          <a:lstStyle/>
          <a:p>
            <a:r>
              <a:rPr lang="en-US" altLang="zh-TW" dirty="0"/>
              <a:t>PES</a:t>
            </a:r>
            <a:r>
              <a:rPr lang="zh-TW" altLang="en-US" dirty="0"/>
              <a:t> </a:t>
            </a:r>
            <a:r>
              <a:rPr lang="en-US" altLang="zh-TW" dirty="0"/>
              <a:t>of</a:t>
            </a:r>
            <a:r>
              <a:rPr lang="zh-TW" altLang="en-US" dirty="0"/>
              <a:t> </a:t>
            </a:r>
            <a:r>
              <a:rPr lang="en-US" altLang="zh-TW" dirty="0"/>
              <a:t>Diatomic</a:t>
            </a:r>
            <a:r>
              <a:rPr lang="zh-TW" altLang="en-US" dirty="0"/>
              <a:t> </a:t>
            </a:r>
            <a:r>
              <a:rPr lang="en-US" altLang="zh-TW" dirty="0"/>
              <a:t>Molecule</a:t>
            </a:r>
            <a:endParaRPr lang="zh-TW" altLang="en-US" dirty="0"/>
          </a:p>
        </p:txBody>
      </p:sp>
      <p:sp>
        <p:nvSpPr>
          <p:cNvPr id="3" name="內容版面配置區 2">
            <a:extLst>
              <a:ext uri="{FF2B5EF4-FFF2-40B4-BE49-F238E27FC236}">
                <a16:creationId xmlns:a16="http://schemas.microsoft.com/office/drawing/2014/main" id="{E632A0AB-254A-4820-AE73-F18A97878189}"/>
              </a:ext>
            </a:extLst>
          </p:cNvPr>
          <p:cNvSpPr>
            <a:spLocks noGrp="1"/>
          </p:cNvSpPr>
          <p:nvPr>
            <p:ph idx="1"/>
          </p:nvPr>
        </p:nvSpPr>
        <p:spPr>
          <a:xfrm>
            <a:off x="6439300" y="1825625"/>
            <a:ext cx="4914499" cy="4351338"/>
          </a:xfrm>
        </p:spPr>
        <p:txBody>
          <a:bodyPr/>
          <a:lstStyle/>
          <a:p>
            <a:r>
              <a:rPr lang="en-US" altLang="zh-TW" dirty="0"/>
              <a:t>At</a:t>
            </a:r>
            <a:r>
              <a:rPr lang="zh-TW" altLang="en-US" dirty="0"/>
              <a:t> </a:t>
            </a:r>
            <a:r>
              <a:rPr lang="en-US" altLang="zh-TW" dirty="0"/>
              <a:t>each</a:t>
            </a:r>
            <a:r>
              <a:rPr lang="zh-TW" altLang="en-US" dirty="0"/>
              <a:t> </a:t>
            </a:r>
            <a:r>
              <a:rPr lang="en-US" altLang="zh-TW" dirty="0">
                <a:solidFill>
                  <a:srgbClr val="FF0000"/>
                </a:solidFill>
              </a:rPr>
              <a:t>atomic</a:t>
            </a:r>
            <a:r>
              <a:rPr lang="zh-TW" altLang="en-US" dirty="0">
                <a:solidFill>
                  <a:srgbClr val="FF0000"/>
                </a:solidFill>
              </a:rPr>
              <a:t> </a:t>
            </a:r>
            <a:r>
              <a:rPr lang="en-US" altLang="zh-TW" dirty="0">
                <a:solidFill>
                  <a:srgbClr val="FF0000"/>
                </a:solidFill>
              </a:rPr>
              <a:t>distance</a:t>
            </a:r>
            <a:r>
              <a:rPr lang="en-US" altLang="zh-TW" dirty="0"/>
              <a:t>,</a:t>
            </a:r>
            <a:r>
              <a:rPr lang="zh-TW" altLang="en-US" dirty="0"/>
              <a:t> </a:t>
            </a:r>
            <a:r>
              <a:rPr lang="en-US" altLang="zh-TW" dirty="0"/>
              <a:t>solve</a:t>
            </a:r>
            <a:r>
              <a:rPr lang="zh-TW" altLang="en-US" dirty="0"/>
              <a:t> </a:t>
            </a:r>
            <a:r>
              <a:rPr lang="en-US" altLang="zh-TW" dirty="0"/>
              <a:t>the</a:t>
            </a:r>
            <a:r>
              <a:rPr lang="zh-TW" altLang="en-US" dirty="0"/>
              <a:t> </a:t>
            </a:r>
            <a:r>
              <a:rPr lang="en-US" altLang="zh-TW" dirty="0"/>
              <a:t>eigenenergy</a:t>
            </a:r>
            <a:r>
              <a:rPr lang="zh-TW" altLang="en-US" dirty="0"/>
              <a:t> </a:t>
            </a:r>
            <a:r>
              <a:rPr lang="en-US" altLang="zh-TW" dirty="0"/>
              <a:t>of</a:t>
            </a:r>
            <a:r>
              <a:rPr lang="zh-TW" altLang="en-US" dirty="0"/>
              <a:t> </a:t>
            </a:r>
            <a:r>
              <a:rPr lang="en-US" altLang="zh-TW" dirty="0"/>
              <a:t>the</a:t>
            </a:r>
            <a:r>
              <a:rPr lang="zh-TW" altLang="en-US" dirty="0"/>
              <a:t> </a:t>
            </a:r>
            <a:r>
              <a:rPr lang="en-US" altLang="zh-TW" dirty="0"/>
              <a:t>electronic</a:t>
            </a:r>
            <a:r>
              <a:rPr lang="zh-TW" altLang="en-US" dirty="0"/>
              <a:t> </a:t>
            </a:r>
            <a:r>
              <a:rPr lang="en-US" altLang="zh-TW" dirty="0"/>
              <a:t>Hamiltonian</a:t>
            </a:r>
          </a:p>
          <a:p>
            <a:r>
              <a:rPr lang="en-US" altLang="zh-TW" dirty="0"/>
              <a:t>At</a:t>
            </a:r>
            <a:r>
              <a:rPr lang="zh-TW" altLang="en-US" dirty="0"/>
              <a:t> </a:t>
            </a:r>
            <a:r>
              <a:rPr lang="en-US" altLang="zh-TW" dirty="0"/>
              <a:t>each</a:t>
            </a:r>
            <a:r>
              <a:rPr lang="zh-TW" altLang="en-US" dirty="0"/>
              <a:t> </a:t>
            </a:r>
            <a:r>
              <a:rPr lang="en-US" altLang="zh-TW" dirty="0">
                <a:solidFill>
                  <a:srgbClr val="FF0000"/>
                </a:solidFill>
              </a:rPr>
              <a:t>nuclear</a:t>
            </a:r>
            <a:r>
              <a:rPr lang="zh-TW" altLang="en-US" dirty="0">
                <a:solidFill>
                  <a:srgbClr val="FF0000"/>
                </a:solidFill>
              </a:rPr>
              <a:t> </a:t>
            </a:r>
            <a:r>
              <a:rPr lang="en-US" altLang="zh-TW" dirty="0">
                <a:solidFill>
                  <a:srgbClr val="FF0000"/>
                </a:solidFill>
              </a:rPr>
              <a:t>configuration</a:t>
            </a:r>
            <a:r>
              <a:rPr lang="zh-TW" altLang="en-US" dirty="0">
                <a:solidFill>
                  <a:srgbClr val="FF0000"/>
                </a:solidFill>
              </a:rPr>
              <a:t> </a:t>
            </a:r>
            <a:r>
              <a:rPr lang="en-US" altLang="zh-TW" dirty="0">
                <a:solidFill>
                  <a:srgbClr val="FF0000"/>
                </a:solidFill>
              </a:rPr>
              <a:t>(geometry)</a:t>
            </a:r>
            <a:r>
              <a:rPr lang="en-US" altLang="zh-TW" dirty="0"/>
              <a:t>,</a:t>
            </a:r>
            <a:r>
              <a:rPr lang="zh-TW" altLang="en-US" dirty="0"/>
              <a:t> </a:t>
            </a:r>
            <a:r>
              <a:rPr lang="en-US" altLang="zh-TW" dirty="0"/>
              <a:t>solve</a:t>
            </a:r>
            <a:r>
              <a:rPr lang="zh-TW" altLang="en-US" dirty="0"/>
              <a:t> </a:t>
            </a:r>
            <a:r>
              <a:rPr lang="en-US" altLang="zh-TW" dirty="0"/>
              <a:t>the</a:t>
            </a:r>
            <a:r>
              <a:rPr lang="zh-TW" altLang="en-US" dirty="0"/>
              <a:t> </a:t>
            </a:r>
            <a:r>
              <a:rPr lang="en-US" altLang="zh-TW" dirty="0"/>
              <a:t>eigenenergy</a:t>
            </a:r>
            <a:r>
              <a:rPr lang="zh-TW" altLang="en-US" dirty="0"/>
              <a:t> </a:t>
            </a:r>
            <a:r>
              <a:rPr lang="en-US" altLang="zh-TW" dirty="0"/>
              <a:t>of</a:t>
            </a:r>
            <a:r>
              <a:rPr lang="zh-TW" altLang="en-US" dirty="0"/>
              <a:t> </a:t>
            </a:r>
            <a:r>
              <a:rPr lang="en-US" altLang="zh-TW" dirty="0"/>
              <a:t>electronic</a:t>
            </a:r>
            <a:r>
              <a:rPr lang="zh-TW" altLang="en-US" dirty="0"/>
              <a:t> </a:t>
            </a:r>
            <a:r>
              <a:rPr lang="en-US" altLang="zh-TW" dirty="0"/>
              <a:t>Hamiltonian</a:t>
            </a:r>
            <a:endParaRPr lang="zh-TW" altLang="en-US" dirty="0"/>
          </a:p>
        </p:txBody>
      </p:sp>
      <p:pic>
        <p:nvPicPr>
          <p:cNvPr id="5" name="圖片 4" descr="\documentclass{article}&#10;&#10;\usepackage{amsmath}&#10;\usepackage{graphicx}&#10;\usepackage{subfigure}&#10;\usepackage{CJK}&#10;\usepackage{amsmath}&#10;\usepackage{color}&#10;\usepackage{mathtools}&#10;\usepackage{braket}&#10;\usepackage{physics}&#10;\usepackage{bm}&#10;&#10;\pagestyle{empty}&#10;&#10;\begin{document}&#10;&#10;\begin{align*}&#10;\hat{H}_{\rm{e}}\ket*{\psi_\mu;\mathbf{R}}=U_\mu(\mathbf{R})\ket*{\psi_\mu;\mathbf{R}}&#10;\end{align*}&#10;&#10;\end{document}" title="IguanaTex Bitmap Display">
            <a:extLst>
              <a:ext uri="{FF2B5EF4-FFF2-40B4-BE49-F238E27FC236}">
                <a16:creationId xmlns:a16="http://schemas.microsoft.com/office/drawing/2014/main" id="{EFBD70BA-EFFC-491F-AB52-A03C84F29F6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816138" y="4959283"/>
            <a:ext cx="3871346" cy="404528"/>
          </a:xfrm>
          <a:prstGeom prst="rect">
            <a:avLst/>
          </a:prstGeom>
        </p:spPr>
      </p:pic>
      <p:sp>
        <p:nvSpPr>
          <p:cNvPr id="6" name="投影片編號版面配置區 5">
            <a:extLst>
              <a:ext uri="{FF2B5EF4-FFF2-40B4-BE49-F238E27FC236}">
                <a16:creationId xmlns:a16="http://schemas.microsoft.com/office/drawing/2014/main" id="{D71A41FE-672B-4AE7-8939-4037EE3C6581}"/>
              </a:ext>
            </a:extLst>
          </p:cNvPr>
          <p:cNvSpPr>
            <a:spLocks noGrp="1"/>
          </p:cNvSpPr>
          <p:nvPr>
            <p:ph type="sldNum" sz="quarter" idx="12"/>
          </p:nvPr>
        </p:nvSpPr>
        <p:spPr/>
        <p:txBody>
          <a:bodyPr/>
          <a:lstStyle/>
          <a:p>
            <a:fld id="{E1722ADD-E669-46D8-95FF-9605EED73461}" type="slidenum">
              <a:rPr lang="zh-TW" altLang="en-US" smtClean="0"/>
              <a:t>4</a:t>
            </a:fld>
            <a:endParaRPr lang="zh-TW" altLang="en-US"/>
          </a:p>
        </p:txBody>
      </p:sp>
      <p:pic>
        <p:nvPicPr>
          <p:cNvPr id="8" name="圖片 7">
            <a:extLst>
              <a:ext uri="{FF2B5EF4-FFF2-40B4-BE49-F238E27FC236}">
                <a16:creationId xmlns:a16="http://schemas.microsoft.com/office/drawing/2014/main" id="{80E19597-A904-4383-B947-A8482754E08B}"/>
              </a:ext>
            </a:extLst>
          </p:cNvPr>
          <p:cNvPicPr>
            <a:picLocks noChangeAspect="1"/>
          </p:cNvPicPr>
          <p:nvPr/>
        </p:nvPicPr>
        <p:blipFill>
          <a:blip r:embed="rId4"/>
          <a:stretch>
            <a:fillRect/>
          </a:stretch>
        </p:blipFill>
        <p:spPr>
          <a:xfrm>
            <a:off x="360940" y="1690688"/>
            <a:ext cx="5735060" cy="4730283"/>
          </a:xfrm>
          <a:prstGeom prst="rect">
            <a:avLst/>
          </a:prstGeom>
        </p:spPr>
      </p:pic>
    </p:spTree>
    <p:extLst>
      <p:ext uri="{BB962C8B-B14F-4D97-AF65-F5344CB8AC3E}">
        <p14:creationId xmlns:p14="http://schemas.microsoft.com/office/powerpoint/2010/main" val="427721851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35EB4-3D21-4B31-807D-729AB12CBEA8}"/>
              </a:ext>
            </a:extLst>
          </p:cNvPr>
          <p:cNvSpPr>
            <a:spLocks noGrp="1"/>
          </p:cNvSpPr>
          <p:nvPr>
            <p:ph type="title"/>
          </p:nvPr>
        </p:nvSpPr>
        <p:spPr/>
        <p:txBody>
          <a:bodyPr/>
          <a:lstStyle/>
          <a:p>
            <a:r>
              <a:rPr lang="en-US" altLang="zh-TW" dirty="0"/>
              <a:t>PES</a:t>
            </a:r>
            <a:r>
              <a:rPr lang="zh-TW" altLang="en-US" dirty="0"/>
              <a:t> </a:t>
            </a:r>
            <a:r>
              <a:rPr lang="en-US" altLang="zh-TW" dirty="0"/>
              <a:t>of</a:t>
            </a:r>
            <a:r>
              <a:rPr lang="zh-TW" altLang="en-US" dirty="0"/>
              <a:t> </a:t>
            </a:r>
            <a:r>
              <a:rPr lang="en-US" altLang="zh-TW" dirty="0"/>
              <a:t>Polyatomic</a:t>
            </a:r>
            <a:r>
              <a:rPr lang="zh-TW" altLang="en-US" dirty="0"/>
              <a:t> </a:t>
            </a:r>
            <a:r>
              <a:rPr lang="en-US" altLang="zh-TW" dirty="0"/>
              <a:t>Molecule</a:t>
            </a:r>
            <a:endParaRPr lang="zh-TW" altLang="en-US" dirty="0"/>
          </a:p>
        </p:txBody>
      </p:sp>
      <p:sp>
        <p:nvSpPr>
          <p:cNvPr id="4" name="矩形: 圓角 3">
            <a:extLst>
              <a:ext uri="{FF2B5EF4-FFF2-40B4-BE49-F238E27FC236}">
                <a16:creationId xmlns:a16="http://schemas.microsoft.com/office/drawing/2014/main" id="{F463D41C-A170-45A6-8833-DC4529CF9676}"/>
              </a:ext>
            </a:extLst>
          </p:cNvPr>
          <p:cNvSpPr/>
          <p:nvPr/>
        </p:nvSpPr>
        <p:spPr>
          <a:xfrm>
            <a:off x="838200" y="1690688"/>
            <a:ext cx="4706754" cy="2146433"/>
          </a:xfrm>
          <a:prstGeom prst="round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 name="矩形: 圓角 5">
            <a:extLst>
              <a:ext uri="{FF2B5EF4-FFF2-40B4-BE49-F238E27FC236}">
                <a16:creationId xmlns:a16="http://schemas.microsoft.com/office/drawing/2014/main" id="{381CB2EE-D5AB-4B4C-9F47-FB4A32DEE3DE}"/>
              </a:ext>
            </a:extLst>
          </p:cNvPr>
          <p:cNvSpPr/>
          <p:nvPr/>
        </p:nvSpPr>
        <p:spPr>
          <a:xfrm>
            <a:off x="6647048" y="1690687"/>
            <a:ext cx="4706754" cy="2146433"/>
          </a:xfrm>
          <a:prstGeom prst="round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dirty="0"/>
          </a:p>
        </p:txBody>
      </p:sp>
      <p:sp>
        <p:nvSpPr>
          <p:cNvPr id="7" name="文字方塊 6">
            <a:extLst>
              <a:ext uri="{FF2B5EF4-FFF2-40B4-BE49-F238E27FC236}">
                <a16:creationId xmlns:a16="http://schemas.microsoft.com/office/drawing/2014/main" id="{DCA6051B-3C1A-44C9-81CC-7D0DA9D4D286}"/>
              </a:ext>
            </a:extLst>
          </p:cNvPr>
          <p:cNvSpPr txBox="1"/>
          <p:nvPr/>
        </p:nvSpPr>
        <p:spPr>
          <a:xfrm>
            <a:off x="1926646" y="1913513"/>
            <a:ext cx="2529860" cy="461665"/>
          </a:xfrm>
          <a:prstGeom prst="rect">
            <a:avLst/>
          </a:prstGeom>
          <a:noFill/>
        </p:spPr>
        <p:txBody>
          <a:bodyPr wrap="none" rtlCol="0">
            <a:spAutoFit/>
          </a:bodyPr>
          <a:lstStyle/>
          <a:p>
            <a:r>
              <a:rPr lang="en-US" altLang="zh-TW" sz="2400" dirty="0">
                <a:solidFill>
                  <a:schemeClr val="bg1"/>
                </a:solidFill>
              </a:rPr>
              <a:t>Diatomic</a:t>
            </a:r>
            <a:r>
              <a:rPr lang="zh-TW" altLang="en-US" sz="2400" dirty="0">
                <a:solidFill>
                  <a:schemeClr val="bg1"/>
                </a:solidFill>
              </a:rPr>
              <a:t> </a:t>
            </a:r>
            <a:r>
              <a:rPr lang="en-US" altLang="zh-TW" sz="2400" dirty="0">
                <a:solidFill>
                  <a:schemeClr val="bg1"/>
                </a:solidFill>
              </a:rPr>
              <a:t>molecule</a:t>
            </a:r>
          </a:p>
        </p:txBody>
      </p:sp>
      <p:sp>
        <p:nvSpPr>
          <p:cNvPr id="8" name="文字方塊 7">
            <a:extLst>
              <a:ext uri="{FF2B5EF4-FFF2-40B4-BE49-F238E27FC236}">
                <a16:creationId xmlns:a16="http://schemas.microsoft.com/office/drawing/2014/main" id="{CFCD6C50-6E46-425D-8C80-B260D5A4C5FA}"/>
              </a:ext>
            </a:extLst>
          </p:cNvPr>
          <p:cNvSpPr txBox="1"/>
          <p:nvPr/>
        </p:nvSpPr>
        <p:spPr>
          <a:xfrm>
            <a:off x="1677380" y="2598003"/>
            <a:ext cx="3028393" cy="830997"/>
          </a:xfrm>
          <a:prstGeom prst="rect">
            <a:avLst/>
          </a:prstGeom>
          <a:noFill/>
        </p:spPr>
        <p:txBody>
          <a:bodyPr wrap="none" rtlCol="0">
            <a:spAutoFit/>
          </a:bodyPr>
          <a:lstStyle/>
          <a:p>
            <a:pPr algn="ctr"/>
            <a:r>
              <a:rPr lang="en-US" altLang="zh-TW" sz="2400" dirty="0">
                <a:solidFill>
                  <a:schemeClr val="bg1"/>
                </a:solidFill>
              </a:rPr>
              <a:t>Only</a:t>
            </a:r>
            <a:r>
              <a:rPr lang="zh-TW" altLang="en-US" sz="2400" dirty="0">
                <a:solidFill>
                  <a:schemeClr val="bg1"/>
                </a:solidFill>
              </a:rPr>
              <a:t> </a:t>
            </a:r>
            <a:r>
              <a:rPr lang="en-US" altLang="zh-TW" sz="2400" dirty="0">
                <a:solidFill>
                  <a:schemeClr val="bg1"/>
                </a:solidFill>
              </a:rPr>
              <a:t>one</a:t>
            </a:r>
            <a:r>
              <a:rPr lang="zh-TW" altLang="en-US" sz="2400" dirty="0">
                <a:solidFill>
                  <a:schemeClr val="bg1"/>
                </a:solidFill>
              </a:rPr>
              <a:t> </a:t>
            </a:r>
            <a:r>
              <a:rPr lang="en-US" altLang="zh-TW" sz="2400" dirty="0">
                <a:solidFill>
                  <a:schemeClr val="bg1"/>
                </a:solidFill>
              </a:rPr>
              <a:t>normal</a:t>
            </a:r>
            <a:r>
              <a:rPr lang="zh-TW" altLang="en-US" sz="2400" dirty="0">
                <a:solidFill>
                  <a:schemeClr val="bg1"/>
                </a:solidFill>
              </a:rPr>
              <a:t> </a:t>
            </a:r>
            <a:r>
              <a:rPr lang="en-US" altLang="zh-TW" sz="2400" dirty="0">
                <a:solidFill>
                  <a:schemeClr val="bg1"/>
                </a:solidFill>
              </a:rPr>
              <a:t>mode</a:t>
            </a:r>
          </a:p>
          <a:p>
            <a:pPr algn="ctr"/>
            <a:r>
              <a:rPr lang="en-US" altLang="zh-TW" sz="2400" dirty="0">
                <a:solidFill>
                  <a:schemeClr val="bg1"/>
                </a:solidFill>
              </a:rPr>
              <a:t>One-dimensional</a:t>
            </a:r>
            <a:r>
              <a:rPr lang="zh-TW" altLang="en-US" sz="2400" dirty="0">
                <a:solidFill>
                  <a:schemeClr val="bg1"/>
                </a:solidFill>
              </a:rPr>
              <a:t> </a:t>
            </a:r>
            <a:r>
              <a:rPr lang="en-US" altLang="zh-TW" sz="2400" dirty="0">
                <a:solidFill>
                  <a:schemeClr val="bg1"/>
                </a:solidFill>
              </a:rPr>
              <a:t>PES</a:t>
            </a:r>
            <a:endParaRPr lang="zh-TW" altLang="en-US" sz="2400" dirty="0">
              <a:solidFill>
                <a:schemeClr val="bg1"/>
              </a:solidFill>
            </a:endParaRPr>
          </a:p>
        </p:txBody>
      </p:sp>
      <p:sp>
        <p:nvSpPr>
          <p:cNvPr id="9" name="文字方塊 8">
            <a:extLst>
              <a:ext uri="{FF2B5EF4-FFF2-40B4-BE49-F238E27FC236}">
                <a16:creationId xmlns:a16="http://schemas.microsoft.com/office/drawing/2014/main" id="{A49DB2A8-844D-4032-8894-ED9BE28B889F}"/>
              </a:ext>
            </a:extLst>
          </p:cNvPr>
          <p:cNvSpPr txBox="1"/>
          <p:nvPr/>
        </p:nvSpPr>
        <p:spPr>
          <a:xfrm>
            <a:off x="7069447" y="1817178"/>
            <a:ext cx="3861955" cy="461665"/>
          </a:xfrm>
          <a:prstGeom prst="rect">
            <a:avLst/>
          </a:prstGeom>
          <a:noFill/>
        </p:spPr>
        <p:txBody>
          <a:bodyPr wrap="none" rtlCol="0">
            <a:spAutoFit/>
          </a:bodyPr>
          <a:lstStyle/>
          <a:p>
            <a:r>
              <a:rPr lang="en-US" altLang="zh-TW" sz="2400" dirty="0">
                <a:solidFill>
                  <a:schemeClr val="bg1"/>
                </a:solidFill>
              </a:rPr>
              <a:t>N-atom</a:t>
            </a:r>
            <a:r>
              <a:rPr lang="zh-TW" altLang="en-US" sz="2400" dirty="0">
                <a:solidFill>
                  <a:schemeClr val="bg1"/>
                </a:solidFill>
              </a:rPr>
              <a:t> </a:t>
            </a:r>
            <a:r>
              <a:rPr lang="en-US" altLang="zh-TW" sz="2400" dirty="0">
                <a:solidFill>
                  <a:schemeClr val="bg1"/>
                </a:solidFill>
              </a:rPr>
              <a:t>polyatomic</a:t>
            </a:r>
            <a:r>
              <a:rPr lang="zh-TW" altLang="en-US" sz="2400" dirty="0">
                <a:solidFill>
                  <a:schemeClr val="bg1"/>
                </a:solidFill>
              </a:rPr>
              <a:t> </a:t>
            </a:r>
            <a:r>
              <a:rPr lang="en-US" altLang="zh-TW" sz="2400" dirty="0">
                <a:solidFill>
                  <a:schemeClr val="bg1"/>
                </a:solidFill>
              </a:rPr>
              <a:t>molecule </a:t>
            </a: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57077DA-C4DF-4BCC-B696-0D23DD0B8A5F}"/>
                  </a:ext>
                </a:extLst>
              </p:cNvPr>
              <p:cNvSpPr txBox="1"/>
              <p:nvPr/>
            </p:nvSpPr>
            <p:spPr>
              <a:xfrm>
                <a:off x="7345131" y="2598003"/>
                <a:ext cx="3310586" cy="830997"/>
              </a:xfrm>
              <a:prstGeom prst="rect">
                <a:avLst/>
              </a:prstGeom>
              <a:noFill/>
            </p:spPr>
            <p:txBody>
              <a:bodyPr wrap="none" rtlCol="0">
                <a:spAutoFit/>
              </a:bodyPr>
              <a:lstStyle/>
              <a:p>
                <a:pPr algn="ctr"/>
                <a14:m>
                  <m:oMath xmlns:m="http://schemas.openxmlformats.org/officeDocument/2006/math">
                    <m:r>
                      <a:rPr lang="en-US" altLang="zh-TW" sz="2400" i="1" dirty="0" smtClean="0">
                        <a:solidFill>
                          <a:schemeClr val="bg1"/>
                        </a:solidFill>
                        <a:latin typeface="Cambria Math" panose="02040503050406030204" pitchFamily="18" charset="0"/>
                      </a:rPr>
                      <m:t>3</m:t>
                    </m:r>
                    <m:r>
                      <a:rPr lang="en-US" altLang="zh-TW" sz="2400" i="1" dirty="0" smtClean="0">
                        <a:solidFill>
                          <a:schemeClr val="bg1"/>
                        </a:solidFill>
                        <a:latin typeface="Cambria Math" panose="02040503050406030204" pitchFamily="18" charset="0"/>
                      </a:rPr>
                      <m:t>𝑁</m:t>
                    </m:r>
                    <m:r>
                      <a:rPr lang="en-US" altLang="zh-TW" sz="2400" i="1" dirty="0" smtClean="0">
                        <a:solidFill>
                          <a:schemeClr val="bg1"/>
                        </a:solidFill>
                        <a:latin typeface="Cambria Math" panose="02040503050406030204" pitchFamily="18" charset="0"/>
                      </a:rPr>
                      <m:t>−6</m:t>
                    </m:r>
                  </m:oMath>
                </a14:m>
                <a:r>
                  <a:rPr lang="zh-TW" altLang="en-US" sz="2400" dirty="0">
                    <a:solidFill>
                      <a:schemeClr val="bg1"/>
                    </a:solidFill>
                  </a:rPr>
                  <a:t> </a:t>
                </a:r>
                <a:r>
                  <a:rPr lang="en-US" altLang="zh-TW" sz="2400" dirty="0">
                    <a:solidFill>
                      <a:schemeClr val="bg1"/>
                    </a:solidFill>
                  </a:rPr>
                  <a:t>normal</a:t>
                </a:r>
                <a:r>
                  <a:rPr lang="zh-TW" altLang="en-US" sz="2400" dirty="0">
                    <a:solidFill>
                      <a:schemeClr val="bg1"/>
                    </a:solidFill>
                  </a:rPr>
                  <a:t> </a:t>
                </a:r>
                <a:r>
                  <a:rPr lang="en-US" altLang="zh-TW" sz="2400" dirty="0">
                    <a:solidFill>
                      <a:schemeClr val="bg1"/>
                    </a:solidFill>
                  </a:rPr>
                  <a:t>modes</a:t>
                </a:r>
              </a:p>
              <a:p>
                <a:pPr algn="ctr"/>
                <a14:m>
                  <m:oMath xmlns:m="http://schemas.openxmlformats.org/officeDocument/2006/math">
                    <m:r>
                      <a:rPr lang="en-US" altLang="zh-TW" sz="2400" i="1" dirty="0">
                        <a:solidFill>
                          <a:schemeClr val="bg1"/>
                        </a:solidFill>
                        <a:latin typeface="Cambria Math" panose="02040503050406030204" pitchFamily="18" charset="0"/>
                      </a:rPr>
                      <m:t>3</m:t>
                    </m:r>
                    <m:r>
                      <a:rPr lang="en-US" altLang="zh-TW" sz="2400" i="1" dirty="0">
                        <a:solidFill>
                          <a:schemeClr val="bg1"/>
                        </a:solidFill>
                        <a:latin typeface="Cambria Math" panose="02040503050406030204" pitchFamily="18" charset="0"/>
                      </a:rPr>
                      <m:t>𝑁</m:t>
                    </m:r>
                    <m:r>
                      <a:rPr lang="en-US" altLang="zh-TW" sz="2400" i="1" dirty="0">
                        <a:solidFill>
                          <a:schemeClr val="bg1"/>
                        </a:solidFill>
                        <a:latin typeface="Cambria Math" panose="02040503050406030204" pitchFamily="18" charset="0"/>
                      </a:rPr>
                      <m:t>−6</m:t>
                    </m:r>
                  </m:oMath>
                </a14:m>
                <a:r>
                  <a:rPr lang="zh-TW" altLang="en-US" sz="2400" dirty="0">
                    <a:solidFill>
                      <a:schemeClr val="bg1"/>
                    </a:solidFill>
                  </a:rPr>
                  <a:t> </a:t>
                </a:r>
                <a:r>
                  <a:rPr lang="en-US" altLang="zh-TW" sz="2400" dirty="0">
                    <a:solidFill>
                      <a:schemeClr val="bg1"/>
                    </a:solidFill>
                  </a:rPr>
                  <a:t>dimensional</a:t>
                </a:r>
                <a:r>
                  <a:rPr lang="zh-TW" altLang="en-US" sz="2400" dirty="0">
                    <a:solidFill>
                      <a:schemeClr val="bg1"/>
                    </a:solidFill>
                  </a:rPr>
                  <a:t> </a:t>
                </a:r>
                <a:r>
                  <a:rPr lang="en-US" altLang="zh-TW" sz="2400" dirty="0">
                    <a:solidFill>
                      <a:schemeClr val="bg1"/>
                    </a:solidFill>
                  </a:rPr>
                  <a:t>PES</a:t>
                </a:r>
              </a:p>
            </p:txBody>
          </p:sp>
        </mc:Choice>
        <mc:Fallback xmlns="">
          <p:sp>
            <p:nvSpPr>
              <p:cNvPr id="10" name="文字方塊 9">
                <a:extLst>
                  <a:ext uri="{FF2B5EF4-FFF2-40B4-BE49-F238E27FC236}">
                    <a16:creationId xmlns:a16="http://schemas.microsoft.com/office/drawing/2014/main" id="{857077DA-C4DF-4BCC-B696-0D23DD0B8A5F}"/>
                  </a:ext>
                </a:extLst>
              </p:cNvPr>
              <p:cNvSpPr txBox="1">
                <a:spLocks noRot="1" noChangeAspect="1" noMove="1" noResize="1" noEditPoints="1" noAdjustHandles="1" noChangeArrowheads="1" noChangeShapeType="1" noTextEdit="1"/>
              </p:cNvSpPr>
              <p:nvPr/>
            </p:nvSpPr>
            <p:spPr>
              <a:xfrm>
                <a:off x="7345131" y="2598003"/>
                <a:ext cx="3310586" cy="830997"/>
              </a:xfrm>
              <a:prstGeom prst="rect">
                <a:avLst/>
              </a:prstGeom>
              <a:blipFill>
                <a:blip r:embed="rId2"/>
                <a:stretch>
                  <a:fillRect l="-184" t="-5839" r="-2394" b="-1532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B219822-B63B-4D8C-B9E6-66BFE0E0CA21}"/>
              </a:ext>
            </a:extLst>
          </p:cNvPr>
          <p:cNvSpPr>
            <a:spLocks noGrp="1"/>
          </p:cNvSpPr>
          <p:nvPr>
            <p:ph type="sldNum" sz="quarter" idx="12"/>
          </p:nvPr>
        </p:nvSpPr>
        <p:spPr/>
        <p:txBody>
          <a:bodyPr/>
          <a:lstStyle/>
          <a:p>
            <a:fld id="{E1722ADD-E669-46D8-95FF-9605EED73461}" type="slidenum">
              <a:rPr lang="zh-TW" altLang="en-US" smtClean="0"/>
              <a:t>5</a:t>
            </a:fld>
            <a:endParaRPr lang="zh-TW" altLang="en-US"/>
          </a:p>
        </p:txBody>
      </p:sp>
    </p:spTree>
    <p:extLst>
      <p:ext uri="{BB962C8B-B14F-4D97-AF65-F5344CB8AC3E}">
        <p14:creationId xmlns:p14="http://schemas.microsoft.com/office/powerpoint/2010/main" val="5132108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35EB4-3D21-4B31-807D-729AB12CBEA8}"/>
              </a:ext>
            </a:extLst>
          </p:cNvPr>
          <p:cNvSpPr>
            <a:spLocks noGrp="1"/>
          </p:cNvSpPr>
          <p:nvPr>
            <p:ph type="title"/>
          </p:nvPr>
        </p:nvSpPr>
        <p:spPr/>
        <p:txBody>
          <a:bodyPr/>
          <a:lstStyle/>
          <a:p>
            <a:r>
              <a:rPr lang="en-US" altLang="zh-TW" dirty="0"/>
              <a:t>PES</a:t>
            </a:r>
            <a:r>
              <a:rPr lang="zh-TW" altLang="en-US" dirty="0"/>
              <a:t> </a:t>
            </a:r>
            <a:r>
              <a:rPr lang="en-US" altLang="zh-TW" dirty="0"/>
              <a:t>of</a:t>
            </a:r>
            <a:r>
              <a:rPr lang="zh-TW" altLang="en-US" dirty="0"/>
              <a:t> </a:t>
            </a:r>
            <a:r>
              <a:rPr lang="en-US" altLang="zh-TW" dirty="0"/>
              <a:t>Polyatomic</a:t>
            </a:r>
            <a:r>
              <a:rPr lang="zh-TW" altLang="en-US" dirty="0"/>
              <a:t> </a:t>
            </a:r>
            <a:r>
              <a:rPr lang="en-US" altLang="zh-TW" dirty="0"/>
              <a:t>Molecule</a:t>
            </a:r>
            <a:endParaRPr lang="zh-TW" altLang="en-US" dirty="0"/>
          </a:p>
        </p:txBody>
      </p:sp>
      <p:sp>
        <p:nvSpPr>
          <p:cNvPr id="4" name="矩形: 圓角 3">
            <a:extLst>
              <a:ext uri="{FF2B5EF4-FFF2-40B4-BE49-F238E27FC236}">
                <a16:creationId xmlns:a16="http://schemas.microsoft.com/office/drawing/2014/main" id="{F463D41C-A170-45A6-8833-DC4529CF9676}"/>
              </a:ext>
            </a:extLst>
          </p:cNvPr>
          <p:cNvSpPr/>
          <p:nvPr/>
        </p:nvSpPr>
        <p:spPr>
          <a:xfrm>
            <a:off x="838200" y="1690689"/>
            <a:ext cx="4706754" cy="1749580"/>
          </a:xfrm>
          <a:prstGeom prst="round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 name="矩形: 圓角 5">
            <a:extLst>
              <a:ext uri="{FF2B5EF4-FFF2-40B4-BE49-F238E27FC236}">
                <a16:creationId xmlns:a16="http://schemas.microsoft.com/office/drawing/2014/main" id="{381CB2EE-D5AB-4B4C-9F47-FB4A32DEE3DE}"/>
              </a:ext>
            </a:extLst>
          </p:cNvPr>
          <p:cNvSpPr/>
          <p:nvPr/>
        </p:nvSpPr>
        <p:spPr>
          <a:xfrm>
            <a:off x="6647048" y="1690688"/>
            <a:ext cx="4706754" cy="1749580"/>
          </a:xfrm>
          <a:prstGeom prst="round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dirty="0"/>
          </a:p>
        </p:txBody>
      </p:sp>
      <p:sp>
        <p:nvSpPr>
          <p:cNvPr id="7" name="文字方塊 6">
            <a:extLst>
              <a:ext uri="{FF2B5EF4-FFF2-40B4-BE49-F238E27FC236}">
                <a16:creationId xmlns:a16="http://schemas.microsoft.com/office/drawing/2014/main" id="{DCA6051B-3C1A-44C9-81CC-7D0DA9D4D286}"/>
              </a:ext>
            </a:extLst>
          </p:cNvPr>
          <p:cNvSpPr txBox="1"/>
          <p:nvPr/>
        </p:nvSpPr>
        <p:spPr>
          <a:xfrm>
            <a:off x="1926646" y="1913513"/>
            <a:ext cx="2529860" cy="461665"/>
          </a:xfrm>
          <a:prstGeom prst="rect">
            <a:avLst/>
          </a:prstGeom>
          <a:noFill/>
        </p:spPr>
        <p:txBody>
          <a:bodyPr wrap="none" rtlCol="0">
            <a:spAutoFit/>
          </a:bodyPr>
          <a:lstStyle/>
          <a:p>
            <a:r>
              <a:rPr lang="en-US" altLang="zh-TW" sz="2400" dirty="0">
                <a:solidFill>
                  <a:schemeClr val="bg1"/>
                </a:solidFill>
              </a:rPr>
              <a:t>Diatomic</a:t>
            </a:r>
            <a:r>
              <a:rPr lang="zh-TW" altLang="en-US" sz="2400" dirty="0">
                <a:solidFill>
                  <a:schemeClr val="bg1"/>
                </a:solidFill>
              </a:rPr>
              <a:t> </a:t>
            </a:r>
            <a:r>
              <a:rPr lang="en-US" altLang="zh-TW" sz="2400" dirty="0">
                <a:solidFill>
                  <a:schemeClr val="bg1"/>
                </a:solidFill>
              </a:rPr>
              <a:t>molecule</a:t>
            </a:r>
          </a:p>
        </p:txBody>
      </p:sp>
      <p:sp>
        <p:nvSpPr>
          <p:cNvPr id="8" name="文字方塊 7">
            <a:extLst>
              <a:ext uri="{FF2B5EF4-FFF2-40B4-BE49-F238E27FC236}">
                <a16:creationId xmlns:a16="http://schemas.microsoft.com/office/drawing/2014/main" id="{CFCD6C50-6E46-425D-8C80-B260D5A4C5FA}"/>
              </a:ext>
            </a:extLst>
          </p:cNvPr>
          <p:cNvSpPr txBox="1"/>
          <p:nvPr/>
        </p:nvSpPr>
        <p:spPr>
          <a:xfrm>
            <a:off x="1677380" y="2598003"/>
            <a:ext cx="3028393" cy="830997"/>
          </a:xfrm>
          <a:prstGeom prst="rect">
            <a:avLst/>
          </a:prstGeom>
          <a:noFill/>
        </p:spPr>
        <p:txBody>
          <a:bodyPr wrap="none" rtlCol="0">
            <a:spAutoFit/>
          </a:bodyPr>
          <a:lstStyle/>
          <a:p>
            <a:pPr algn="ctr"/>
            <a:r>
              <a:rPr lang="en-US" altLang="zh-TW" sz="2400" dirty="0">
                <a:solidFill>
                  <a:schemeClr val="bg1"/>
                </a:solidFill>
              </a:rPr>
              <a:t>Only</a:t>
            </a:r>
            <a:r>
              <a:rPr lang="zh-TW" altLang="en-US" sz="2400" dirty="0">
                <a:solidFill>
                  <a:schemeClr val="bg1"/>
                </a:solidFill>
              </a:rPr>
              <a:t> </a:t>
            </a:r>
            <a:r>
              <a:rPr lang="en-US" altLang="zh-TW" sz="2400" dirty="0">
                <a:solidFill>
                  <a:schemeClr val="bg1"/>
                </a:solidFill>
              </a:rPr>
              <a:t>one</a:t>
            </a:r>
            <a:r>
              <a:rPr lang="zh-TW" altLang="en-US" sz="2400" dirty="0">
                <a:solidFill>
                  <a:schemeClr val="bg1"/>
                </a:solidFill>
              </a:rPr>
              <a:t> </a:t>
            </a:r>
            <a:r>
              <a:rPr lang="en-US" altLang="zh-TW" sz="2400" dirty="0">
                <a:solidFill>
                  <a:schemeClr val="bg1"/>
                </a:solidFill>
              </a:rPr>
              <a:t>normal</a:t>
            </a:r>
            <a:r>
              <a:rPr lang="zh-TW" altLang="en-US" sz="2400" dirty="0">
                <a:solidFill>
                  <a:schemeClr val="bg1"/>
                </a:solidFill>
              </a:rPr>
              <a:t> </a:t>
            </a:r>
            <a:r>
              <a:rPr lang="en-US" altLang="zh-TW" sz="2400" dirty="0">
                <a:solidFill>
                  <a:schemeClr val="bg1"/>
                </a:solidFill>
              </a:rPr>
              <a:t>mode</a:t>
            </a:r>
          </a:p>
          <a:p>
            <a:pPr algn="ctr"/>
            <a:r>
              <a:rPr lang="en-US" altLang="zh-TW" sz="2400" dirty="0">
                <a:solidFill>
                  <a:schemeClr val="bg1"/>
                </a:solidFill>
              </a:rPr>
              <a:t>One-dimensional</a:t>
            </a:r>
            <a:r>
              <a:rPr lang="zh-TW" altLang="en-US" sz="2400" dirty="0">
                <a:solidFill>
                  <a:schemeClr val="bg1"/>
                </a:solidFill>
              </a:rPr>
              <a:t> </a:t>
            </a:r>
            <a:r>
              <a:rPr lang="en-US" altLang="zh-TW" sz="2400" dirty="0">
                <a:solidFill>
                  <a:schemeClr val="bg1"/>
                </a:solidFill>
              </a:rPr>
              <a:t>PES</a:t>
            </a:r>
            <a:endParaRPr lang="zh-TW" altLang="en-US" sz="2400" dirty="0">
              <a:solidFill>
                <a:schemeClr val="bg1"/>
              </a:solidFill>
            </a:endParaRPr>
          </a:p>
        </p:txBody>
      </p:sp>
      <p:sp>
        <p:nvSpPr>
          <p:cNvPr id="9" name="文字方塊 8">
            <a:extLst>
              <a:ext uri="{FF2B5EF4-FFF2-40B4-BE49-F238E27FC236}">
                <a16:creationId xmlns:a16="http://schemas.microsoft.com/office/drawing/2014/main" id="{A49DB2A8-844D-4032-8894-ED9BE28B889F}"/>
              </a:ext>
            </a:extLst>
          </p:cNvPr>
          <p:cNvSpPr txBox="1"/>
          <p:nvPr/>
        </p:nvSpPr>
        <p:spPr>
          <a:xfrm>
            <a:off x="7069446" y="1913512"/>
            <a:ext cx="3861955" cy="461665"/>
          </a:xfrm>
          <a:prstGeom prst="rect">
            <a:avLst/>
          </a:prstGeom>
          <a:noFill/>
        </p:spPr>
        <p:txBody>
          <a:bodyPr wrap="none" rtlCol="0">
            <a:spAutoFit/>
          </a:bodyPr>
          <a:lstStyle/>
          <a:p>
            <a:r>
              <a:rPr lang="en-US" altLang="zh-TW" sz="2400" dirty="0">
                <a:solidFill>
                  <a:schemeClr val="bg1"/>
                </a:solidFill>
              </a:rPr>
              <a:t>N-atom</a:t>
            </a:r>
            <a:r>
              <a:rPr lang="zh-TW" altLang="en-US" sz="2400" dirty="0">
                <a:solidFill>
                  <a:schemeClr val="bg1"/>
                </a:solidFill>
              </a:rPr>
              <a:t> </a:t>
            </a:r>
            <a:r>
              <a:rPr lang="en-US" altLang="zh-TW" sz="2400" dirty="0">
                <a:solidFill>
                  <a:schemeClr val="bg1"/>
                </a:solidFill>
              </a:rPr>
              <a:t>polyatomic</a:t>
            </a:r>
            <a:r>
              <a:rPr lang="zh-TW" altLang="en-US" sz="2400" dirty="0">
                <a:solidFill>
                  <a:schemeClr val="bg1"/>
                </a:solidFill>
              </a:rPr>
              <a:t> </a:t>
            </a:r>
            <a:r>
              <a:rPr lang="en-US" altLang="zh-TW" sz="2400" dirty="0">
                <a:solidFill>
                  <a:schemeClr val="bg1"/>
                </a:solidFill>
              </a:rPr>
              <a:t>molecule </a:t>
            </a: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57077DA-C4DF-4BCC-B696-0D23DD0B8A5F}"/>
                  </a:ext>
                </a:extLst>
              </p:cNvPr>
              <p:cNvSpPr txBox="1"/>
              <p:nvPr/>
            </p:nvSpPr>
            <p:spPr>
              <a:xfrm>
                <a:off x="7345131" y="2598003"/>
                <a:ext cx="3310586" cy="830997"/>
              </a:xfrm>
              <a:prstGeom prst="rect">
                <a:avLst/>
              </a:prstGeom>
              <a:noFill/>
            </p:spPr>
            <p:txBody>
              <a:bodyPr wrap="none" rtlCol="0">
                <a:spAutoFit/>
              </a:bodyPr>
              <a:lstStyle/>
              <a:p>
                <a:pPr algn="ctr"/>
                <a14:m>
                  <m:oMath xmlns:m="http://schemas.openxmlformats.org/officeDocument/2006/math">
                    <m:r>
                      <a:rPr lang="en-US" altLang="zh-TW" sz="2400" i="1" dirty="0" smtClean="0">
                        <a:solidFill>
                          <a:schemeClr val="bg1"/>
                        </a:solidFill>
                        <a:latin typeface="Cambria Math" panose="02040503050406030204" pitchFamily="18" charset="0"/>
                      </a:rPr>
                      <m:t>3</m:t>
                    </m:r>
                    <m:r>
                      <a:rPr lang="en-US" altLang="zh-TW" sz="2400" i="1" dirty="0" smtClean="0">
                        <a:solidFill>
                          <a:schemeClr val="bg1"/>
                        </a:solidFill>
                        <a:latin typeface="Cambria Math" panose="02040503050406030204" pitchFamily="18" charset="0"/>
                      </a:rPr>
                      <m:t>𝑁</m:t>
                    </m:r>
                    <m:r>
                      <a:rPr lang="en-US" altLang="zh-TW" sz="2400" i="1" dirty="0" smtClean="0">
                        <a:solidFill>
                          <a:schemeClr val="bg1"/>
                        </a:solidFill>
                        <a:latin typeface="Cambria Math" panose="02040503050406030204" pitchFamily="18" charset="0"/>
                      </a:rPr>
                      <m:t>−6</m:t>
                    </m:r>
                  </m:oMath>
                </a14:m>
                <a:r>
                  <a:rPr lang="zh-TW" altLang="en-US" sz="2400" dirty="0">
                    <a:solidFill>
                      <a:schemeClr val="bg1"/>
                    </a:solidFill>
                  </a:rPr>
                  <a:t> </a:t>
                </a:r>
                <a:r>
                  <a:rPr lang="en-US" altLang="zh-TW" sz="2400" dirty="0">
                    <a:solidFill>
                      <a:schemeClr val="bg1"/>
                    </a:solidFill>
                  </a:rPr>
                  <a:t>normal</a:t>
                </a:r>
                <a:r>
                  <a:rPr lang="zh-TW" altLang="en-US" sz="2400" dirty="0">
                    <a:solidFill>
                      <a:schemeClr val="bg1"/>
                    </a:solidFill>
                  </a:rPr>
                  <a:t> </a:t>
                </a:r>
                <a:r>
                  <a:rPr lang="en-US" altLang="zh-TW" sz="2400" dirty="0">
                    <a:solidFill>
                      <a:schemeClr val="bg1"/>
                    </a:solidFill>
                  </a:rPr>
                  <a:t>modes</a:t>
                </a:r>
              </a:p>
              <a:p>
                <a:pPr algn="ctr"/>
                <a14:m>
                  <m:oMath xmlns:m="http://schemas.openxmlformats.org/officeDocument/2006/math">
                    <m:r>
                      <a:rPr lang="en-US" altLang="zh-TW" sz="2400" i="1" dirty="0">
                        <a:solidFill>
                          <a:schemeClr val="bg1"/>
                        </a:solidFill>
                        <a:latin typeface="Cambria Math" panose="02040503050406030204" pitchFamily="18" charset="0"/>
                      </a:rPr>
                      <m:t>3</m:t>
                    </m:r>
                    <m:r>
                      <a:rPr lang="en-US" altLang="zh-TW" sz="2400" i="1" dirty="0">
                        <a:solidFill>
                          <a:schemeClr val="bg1"/>
                        </a:solidFill>
                        <a:latin typeface="Cambria Math" panose="02040503050406030204" pitchFamily="18" charset="0"/>
                      </a:rPr>
                      <m:t>𝑁</m:t>
                    </m:r>
                    <m:r>
                      <a:rPr lang="en-US" altLang="zh-TW" sz="2400" i="1" dirty="0">
                        <a:solidFill>
                          <a:schemeClr val="bg1"/>
                        </a:solidFill>
                        <a:latin typeface="Cambria Math" panose="02040503050406030204" pitchFamily="18" charset="0"/>
                      </a:rPr>
                      <m:t>−6</m:t>
                    </m:r>
                  </m:oMath>
                </a14:m>
                <a:r>
                  <a:rPr lang="zh-TW" altLang="en-US" sz="2400" dirty="0">
                    <a:solidFill>
                      <a:schemeClr val="bg1"/>
                    </a:solidFill>
                  </a:rPr>
                  <a:t> </a:t>
                </a:r>
                <a:r>
                  <a:rPr lang="en-US" altLang="zh-TW" sz="2400" dirty="0">
                    <a:solidFill>
                      <a:schemeClr val="bg1"/>
                    </a:solidFill>
                  </a:rPr>
                  <a:t>dimensional</a:t>
                </a:r>
                <a:r>
                  <a:rPr lang="zh-TW" altLang="en-US" sz="2400" dirty="0">
                    <a:solidFill>
                      <a:schemeClr val="bg1"/>
                    </a:solidFill>
                  </a:rPr>
                  <a:t> </a:t>
                </a:r>
                <a:r>
                  <a:rPr lang="en-US" altLang="zh-TW" sz="2400" dirty="0">
                    <a:solidFill>
                      <a:schemeClr val="bg1"/>
                    </a:solidFill>
                  </a:rPr>
                  <a:t>PES</a:t>
                </a:r>
              </a:p>
            </p:txBody>
          </p:sp>
        </mc:Choice>
        <mc:Fallback xmlns="">
          <p:sp>
            <p:nvSpPr>
              <p:cNvPr id="10" name="文字方塊 9">
                <a:extLst>
                  <a:ext uri="{FF2B5EF4-FFF2-40B4-BE49-F238E27FC236}">
                    <a16:creationId xmlns:a16="http://schemas.microsoft.com/office/drawing/2014/main" id="{857077DA-C4DF-4BCC-B696-0D23DD0B8A5F}"/>
                  </a:ext>
                </a:extLst>
              </p:cNvPr>
              <p:cNvSpPr txBox="1">
                <a:spLocks noRot="1" noChangeAspect="1" noMove="1" noResize="1" noEditPoints="1" noAdjustHandles="1" noChangeArrowheads="1" noChangeShapeType="1" noTextEdit="1"/>
              </p:cNvSpPr>
              <p:nvPr/>
            </p:nvSpPr>
            <p:spPr>
              <a:xfrm>
                <a:off x="7345131" y="2598003"/>
                <a:ext cx="3310586" cy="830997"/>
              </a:xfrm>
              <a:prstGeom prst="rect">
                <a:avLst/>
              </a:prstGeom>
              <a:blipFill>
                <a:blip r:embed="rId2"/>
                <a:stretch>
                  <a:fillRect l="-184" t="-5839" r="-2394" b="-15328"/>
                </a:stretch>
              </a:blipFill>
            </p:spPr>
            <p:txBody>
              <a:bodyPr/>
              <a:lstStyle/>
              <a:p>
                <a:r>
                  <a:rPr lang="zh-TW" altLang="en-US">
                    <a:noFill/>
                  </a:rPr>
                  <a:t> </a:t>
                </a:r>
              </a:p>
            </p:txBody>
          </p:sp>
        </mc:Fallback>
      </mc:AlternateContent>
      <p:pic>
        <p:nvPicPr>
          <p:cNvPr id="12" name="Picture 2" descr="Potential energy surfaces (PES) for the ground state (E 0) and first... |  Download Scientific Diagram">
            <a:extLst>
              <a:ext uri="{FF2B5EF4-FFF2-40B4-BE49-F238E27FC236}">
                <a16:creationId xmlns:a16="http://schemas.microsoft.com/office/drawing/2014/main" id="{3CE47ECB-BDF1-42A1-B6FA-0B0D37C73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928" y="3534000"/>
            <a:ext cx="4292989" cy="3324000"/>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a:extLst>
              <a:ext uri="{FF2B5EF4-FFF2-40B4-BE49-F238E27FC236}">
                <a16:creationId xmlns:a16="http://schemas.microsoft.com/office/drawing/2014/main" id="{40FFDEA2-EDA5-4E90-AD59-4AF8CF917342}"/>
              </a:ext>
            </a:extLst>
          </p:cNvPr>
          <p:cNvSpPr>
            <a:spLocks noGrp="1"/>
          </p:cNvSpPr>
          <p:nvPr>
            <p:ph type="sldNum" sz="quarter" idx="12"/>
          </p:nvPr>
        </p:nvSpPr>
        <p:spPr/>
        <p:txBody>
          <a:bodyPr/>
          <a:lstStyle/>
          <a:p>
            <a:fld id="{E1722ADD-E669-46D8-95FF-9605EED73461}" type="slidenum">
              <a:rPr lang="zh-TW" altLang="en-US" smtClean="0"/>
              <a:t>6</a:t>
            </a:fld>
            <a:endParaRPr lang="zh-TW" altLang="en-US"/>
          </a:p>
        </p:txBody>
      </p:sp>
      <p:pic>
        <p:nvPicPr>
          <p:cNvPr id="13" name="Picture 2" descr="Morse potential curve for H 2 showing vibrational energy levels, using spectroscopic data from Herzberg 18 and Mathematica™ code adapted from Blinder 19 .">
            <a:extLst>
              <a:ext uri="{FF2B5EF4-FFF2-40B4-BE49-F238E27FC236}">
                <a16:creationId xmlns:a16="http://schemas.microsoft.com/office/drawing/2014/main" id="{C4A8E577-60B2-440F-90E6-66D54CE72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035" y="3502703"/>
            <a:ext cx="4456254" cy="3355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618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D31F38-A007-4CE1-9A9E-67FD496E3EDE}"/>
              </a:ext>
            </a:extLst>
          </p:cNvPr>
          <p:cNvSpPr>
            <a:spLocks noGrp="1"/>
          </p:cNvSpPr>
          <p:nvPr>
            <p:ph type="title"/>
          </p:nvPr>
        </p:nvSpPr>
        <p:spPr/>
        <p:txBody>
          <a:bodyPr/>
          <a:lstStyle/>
          <a:p>
            <a:r>
              <a:rPr lang="en-US" altLang="zh-TW" dirty="0"/>
              <a:t>2D</a:t>
            </a:r>
            <a:r>
              <a:rPr lang="zh-TW" altLang="en-US" dirty="0"/>
              <a:t> </a:t>
            </a:r>
            <a:r>
              <a:rPr lang="en-US" altLang="zh-TW" dirty="0"/>
              <a:t>Potential</a:t>
            </a:r>
            <a:r>
              <a:rPr lang="zh-TW" altLang="en-US" dirty="0"/>
              <a:t> </a:t>
            </a:r>
            <a:r>
              <a:rPr lang="en-US" altLang="zh-TW" dirty="0"/>
              <a:t>Energy</a:t>
            </a:r>
            <a:r>
              <a:rPr lang="zh-TW" altLang="en-US" dirty="0"/>
              <a:t> </a:t>
            </a:r>
            <a:r>
              <a:rPr lang="en-US" altLang="zh-TW" dirty="0"/>
              <a:t>Surface</a:t>
            </a:r>
            <a:endParaRPr lang="zh-TW" altLang="en-US" dirty="0"/>
          </a:p>
        </p:txBody>
      </p:sp>
      <p:grpSp>
        <p:nvGrpSpPr>
          <p:cNvPr id="10" name="群組 9">
            <a:extLst>
              <a:ext uri="{FF2B5EF4-FFF2-40B4-BE49-F238E27FC236}">
                <a16:creationId xmlns:a16="http://schemas.microsoft.com/office/drawing/2014/main" id="{5F20D9A5-4FF9-4B00-8917-63BA30F7AA32}"/>
              </a:ext>
            </a:extLst>
          </p:cNvPr>
          <p:cNvGrpSpPr/>
          <p:nvPr/>
        </p:nvGrpSpPr>
        <p:grpSpPr>
          <a:xfrm>
            <a:off x="634586" y="2389760"/>
            <a:ext cx="5650230" cy="4374892"/>
            <a:chOff x="761198" y="1864126"/>
            <a:chExt cx="5650230" cy="4374892"/>
          </a:xfrm>
        </p:grpSpPr>
        <p:pic>
          <p:nvPicPr>
            <p:cNvPr id="5" name="Picture 2" descr="Potential energy surfaces (PES) for the ground state (E 0) and first... |  Download Scientific Diagram">
              <a:extLst>
                <a:ext uri="{FF2B5EF4-FFF2-40B4-BE49-F238E27FC236}">
                  <a16:creationId xmlns:a16="http://schemas.microsoft.com/office/drawing/2014/main" id="{32E4858A-A000-4D27-A682-37BA287FCC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198" y="1864126"/>
              <a:ext cx="5650230" cy="437489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a:extLst>
                <a:ext uri="{FF2B5EF4-FFF2-40B4-BE49-F238E27FC236}">
                  <a16:creationId xmlns:a16="http://schemas.microsoft.com/office/drawing/2014/main" id="{23EB6C6E-11E0-4826-8425-BE4D58572D87}"/>
                </a:ext>
              </a:extLst>
            </p:cNvPr>
            <p:cNvGrpSpPr/>
            <p:nvPr/>
          </p:nvGrpSpPr>
          <p:grpSpPr>
            <a:xfrm>
              <a:off x="4119613" y="2233061"/>
              <a:ext cx="2173705" cy="2771445"/>
              <a:chOff x="4119613" y="2233061"/>
              <a:chExt cx="2173705" cy="2771445"/>
            </a:xfrm>
          </p:grpSpPr>
          <p:sp>
            <p:nvSpPr>
              <p:cNvPr id="6" name="手繪多邊形: 圖案 5">
                <a:extLst>
                  <a:ext uri="{FF2B5EF4-FFF2-40B4-BE49-F238E27FC236}">
                    <a16:creationId xmlns:a16="http://schemas.microsoft.com/office/drawing/2014/main" id="{57C3DBA5-D597-4579-9C24-48BB11A1874B}"/>
                  </a:ext>
                </a:extLst>
              </p:cNvPr>
              <p:cNvSpPr/>
              <p:nvPr/>
            </p:nvSpPr>
            <p:spPr>
              <a:xfrm>
                <a:off x="4119613" y="2233061"/>
                <a:ext cx="1540042" cy="904791"/>
              </a:xfrm>
              <a:custGeom>
                <a:avLst/>
                <a:gdLst>
                  <a:gd name="connsiteX0" fmla="*/ 0 w 1540042"/>
                  <a:gd name="connsiteY0" fmla="*/ 19250 h 904791"/>
                  <a:gd name="connsiteX1" fmla="*/ 818147 w 1540042"/>
                  <a:gd name="connsiteY1" fmla="*/ 904774 h 904791"/>
                  <a:gd name="connsiteX2" fmla="*/ 1540042 w 1540042"/>
                  <a:gd name="connsiteY2" fmla="*/ 0 h 904791"/>
                </a:gdLst>
                <a:ahLst/>
                <a:cxnLst>
                  <a:cxn ang="0">
                    <a:pos x="connsiteX0" y="connsiteY0"/>
                  </a:cxn>
                  <a:cxn ang="0">
                    <a:pos x="connsiteX1" y="connsiteY1"/>
                  </a:cxn>
                  <a:cxn ang="0">
                    <a:pos x="connsiteX2" y="connsiteY2"/>
                  </a:cxn>
                </a:cxnLst>
                <a:rect l="l" t="t" r="r" b="b"/>
                <a:pathLst>
                  <a:path w="1540042" h="904791">
                    <a:moveTo>
                      <a:pt x="0" y="19250"/>
                    </a:moveTo>
                    <a:cubicBezTo>
                      <a:pt x="280736" y="463616"/>
                      <a:pt x="561473" y="907982"/>
                      <a:pt x="818147" y="904774"/>
                    </a:cubicBezTo>
                    <a:cubicBezTo>
                      <a:pt x="1074821" y="901566"/>
                      <a:pt x="1307431" y="450783"/>
                      <a:pt x="1540042" y="0"/>
                    </a:cubicBezTo>
                  </a:path>
                </a:pathLst>
              </a:cu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手繪多邊形: 圖案 6">
                <a:extLst>
                  <a:ext uri="{FF2B5EF4-FFF2-40B4-BE49-F238E27FC236}">
                    <a16:creationId xmlns:a16="http://schemas.microsoft.com/office/drawing/2014/main" id="{C9B0E62C-6C95-44CA-B881-EAE118AD3456}"/>
                  </a:ext>
                </a:extLst>
              </p:cNvPr>
              <p:cNvSpPr/>
              <p:nvPr/>
            </p:nvSpPr>
            <p:spPr>
              <a:xfrm>
                <a:off x="4753276" y="4099715"/>
                <a:ext cx="1540042" cy="904791"/>
              </a:xfrm>
              <a:custGeom>
                <a:avLst/>
                <a:gdLst>
                  <a:gd name="connsiteX0" fmla="*/ 0 w 1540042"/>
                  <a:gd name="connsiteY0" fmla="*/ 19250 h 904791"/>
                  <a:gd name="connsiteX1" fmla="*/ 818147 w 1540042"/>
                  <a:gd name="connsiteY1" fmla="*/ 904774 h 904791"/>
                  <a:gd name="connsiteX2" fmla="*/ 1540042 w 1540042"/>
                  <a:gd name="connsiteY2" fmla="*/ 0 h 904791"/>
                </a:gdLst>
                <a:ahLst/>
                <a:cxnLst>
                  <a:cxn ang="0">
                    <a:pos x="connsiteX0" y="connsiteY0"/>
                  </a:cxn>
                  <a:cxn ang="0">
                    <a:pos x="connsiteX1" y="connsiteY1"/>
                  </a:cxn>
                  <a:cxn ang="0">
                    <a:pos x="connsiteX2" y="connsiteY2"/>
                  </a:cxn>
                </a:cxnLst>
                <a:rect l="l" t="t" r="r" b="b"/>
                <a:pathLst>
                  <a:path w="1540042" h="904791">
                    <a:moveTo>
                      <a:pt x="0" y="19250"/>
                    </a:moveTo>
                    <a:cubicBezTo>
                      <a:pt x="280736" y="463616"/>
                      <a:pt x="561473" y="907982"/>
                      <a:pt x="818147" y="904774"/>
                    </a:cubicBezTo>
                    <a:cubicBezTo>
                      <a:pt x="1074821" y="901566"/>
                      <a:pt x="1307431" y="450783"/>
                      <a:pt x="1540042"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8" name="文字方塊 7">
            <a:extLst>
              <a:ext uri="{FF2B5EF4-FFF2-40B4-BE49-F238E27FC236}">
                <a16:creationId xmlns:a16="http://schemas.microsoft.com/office/drawing/2014/main" id="{6A777A3B-B76A-41F0-A3D7-873F5E98A7A8}"/>
              </a:ext>
            </a:extLst>
          </p:cNvPr>
          <p:cNvSpPr txBox="1"/>
          <p:nvPr/>
        </p:nvSpPr>
        <p:spPr>
          <a:xfrm>
            <a:off x="838200" y="1690688"/>
            <a:ext cx="6744988" cy="461665"/>
          </a:xfrm>
          <a:prstGeom prst="rect">
            <a:avLst/>
          </a:prstGeom>
          <a:noFill/>
        </p:spPr>
        <p:txBody>
          <a:bodyPr wrap="none" rtlCol="0">
            <a:spAutoFit/>
          </a:bodyPr>
          <a:lstStyle/>
          <a:p>
            <a:r>
              <a:rPr lang="en-US" altLang="zh-TW" sz="2400" dirty="0"/>
              <a:t>Molecules</a:t>
            </a:r>
            <a:r>
              <a:rPr lang="zh-TW" altLang="en-US" sz="2400" dirty="0"/>
              <a:t> </a:t>
            </a:r>
            <a:r>
              <a:rPr lang="en-US" altLang="zh-TW" sz="2400" dirty="0"/>
              <a:t>always</a:t>
            </a:r>
            <a:r>
              <a:rPr lang="zh-TW" altLang="en-US" sz="2400" dirty="0"/>
              <a:t> </a:t>
            </a:r>
            <a:r>
              <a:rPr lang="en-US" altLang="zh-TW" sz="2400" dirty="0"/>
              <a:t>stay</a:t>
            </a:r>
            <a:r>
              <a:rPr lang="zh-TW" altLang="en-US" sz="2400" dirty="0"/>
              <a:t> </a:t>
            </a:r>
            <a:r>
              <a:rPr lang="en-US" altLang="zh-TW" sz="2400" dirty="0"/>
              <a:t>at</a:t>
            </a:r>
            <a:r>
              <a:rPr lang="zh-TW" altLang="en-US" sz="2400" dirty="0"/>
              <a:t> </a:t>
            </a:r>
            <a:r>
              <a:rPr lang="en-US" altLang="zh-TW" sz="2400" dirty="0"/>
              <a:t>the</a:t>
            </a:r>
            <a:r>
              <a:rPr lang="zh-TW" altLang="en-US" sz="2400" dirty="0"/>
              <a:t> </a:t>
            </a:r>
            <a:r>
              <a:rPr lang="en-US" altLang="zh-TW" sz="2400" dirty="0"/>
              <a:t>lowest</a:t>
            </a:r>
            <a:r>
              <a:rPr lang="zh-TW" altLang="en-US" sz="2400" dirty="0"/>
              <a:t> </a:t>
            </a:r>
            <a:r>
              <a:rPr lang="en-US" altLang="zh-TW" sz="2400" dirty="0"/>
              <a:t>energy</a:t>
            </a:r>
            <a:r>
              <a:rPr lang="zh-TW" altLang="en-US" sz="2400" dirty="0"/>
              <a:t> </a:t>
            </a:r>
            <a:r>
              <a:rPr lang="en-US" altLang="zh-TW" sz="2400" dirty="0"/>
              <a:t>geometry</a:t>
            </a:r>
            <a:endParaRPr lang="zh-TW" altLang="en-US" sz="2400" dirty="0"/>
          </a:p>
        </p:txBody>
      </p:sp>
      <p:sp>
        <p:nvSpPr>
          <p:cNvPr id="11" name="文字方塊 10">
            <a:extLst>
              <a:ext uri="{FF2B5EF4-FFF2-40B4-BE49-F238E27FC236}">
                <a16:creationId xmlns:a16="http://schemas.microsoft.com/office/drawing/2014/main" id="{E35851D8-F41C-45D7-8312-D368E52B6C0A}"/>
              </a:ext>
            </a:extLst>
          </p:cNvPr>
          <p:cNvSpPr txBox="1"/>
          <p:nvPr/>
        </p:nvSpPr>
        <p:spPr>
          <a:xfrm>
            <a:off x="6924629" y="2795591"/>
            <a:ext cx="4543124" cy="830997"/>
          </a:xfrm>
          <a:prstGeom prst="rect">
            <a:avLst/>
          </a:prstGeom>
          <a:noFill/>
        </p:spPr>
        <p:txBody>
          <a:bodyPr wrap="square" rtlCol="0">
            <a:spAutoFit/>
          </a:bodyPr>
          <a:lstStyle/>
          <a:p>
            <a:r>
              <a:rPr lang="en-US" altLang="zh-TW" sz="2400" dirty="0"/>
              <a:t>Second-order</a:t>
            </a:r>
            <a:r>
              <a:rPr lang="zh-TW" altLang="en-US" sz="2400" dirty="0"/>
              <a:t> </a:t>
            </a:r>
            <a:r>
              <a:rPr lang="en-US" altLang="zh-TW" sz="2400" dirty="0"/>
              <a:t>expansion</a:t>
            </a:r>
            <a:r>
              <a:rPr lang="zh-TW" altLang="en-US" sz="2400" dirty="0"/>
              <a:t> </a:t>
            </a:r>
            <a:r>
              <a:rPr lang="en-US" altLang="zh-TW" sz="2400" dirty="0"/>
              <a:t>around</a:t>
            </a:r>
            <a:r>
              <a:rPr lang="zh-TW" altLang="en-US" sz="2400" dirty="0"/>
              <a:t> </a:t>
            </a:r>
            <a:r>
              <a:rPr lang="en-US" altLang="zh-TW" sz="2400" dirty="0"/>
              <a:t>the</a:t>
            </a:r>
            <a:r>
              <a:rPr lang="zh-TW" altLang="en-US" sz="2400" dirty="0"/>
              <a:t> </a:t>
            </a:r>
            <a:r>
              <a:rPr lang="en-US" altLang="zh-TW" sz="2400" dirty="0"/>
              <a:t>most</a:t>
            </a:r>
            <a:r>
              <a:rPr lang="zh-TW" altLang="en-US" sz="2400" dirty="0"/>
              <a:t> </a:t>
            </a:r>
            <a:r>
              <a:rPr lang="en-US" altLang="zh-TW" sz="2400" dirty="0"/>
              <a:t>stable</a:t>
            </a:r>
            <a:r>
              <a:rPr lang="zh-TW" altLang="en-US" sz="2400" dirty="0"/>
              <a:t> </a:t>
            </a:r>
            <a:r>
              <a:rPr lang="en-US" altLang="zh-TW" sz="2400" dirty="0"/>
              <a:t>geometry</a:t>
            </a:r>
            <a:endParaRPr lang="zh-TW" altLang="en-US" sz="2400" dirty="0"/>
          </a:p>
        </p:txBody>
      </p:sp>
      <p:pic>
        <p:nvPicPr>
          <p:cNvPr id="12" name="圖片 11" descr="\documentclass{article}&#10;&#10;\usepackage{amsmath}&#10;\usepackage{graphicx}&#10;\usepackage{subfigure}&#10;\usepackage{CJK}&#10;\usepackage{amsmath}&#10;\usepackage{color}&#10;\usepackage{mathtools}&#10;\usepackage{braket}&#10;\usepackage{physics}&#10;\usepackage{bm}&#10;&#10;\pagestyle{empty}&#10;&#10;\begin{document}&#10;&#10;\begin{align*}&#10;U_\mu(\mathbf{R}) = &#10;U_\mu(\mathbf{R}_0)&#10;+ U'_\mu(\mathbf{R}_0)\Delta \mathbf{R} &#10;+ \frac{1}{2} U''_\mu(\mathbf{R}_0)\Delta \mathbf{R}&#10;+\cdots&#10;\end{align*}&#10;&#10;\end{document}" title="IguanaTex Bitmap Display">
            <a:extLst>
              <a:ext uri="{FF2B5EF4-FFF2-40B4-BE49-F238E27FC236}">
                <a16:creationId xmlns:a16="http://schemas.microsoft.com/office/drawing/2014/main" id="{0D927051-49D1-40E7-91B3-FBB706954E2E}"/>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6579456" y="3867575"/>
            <a:ext cx="5531264" cy="487841"/>
          </a:xfrm>
          <a:prstGeom prst="rect">
            <a:avLst/>
          </a:prstGeom>
        </p:spPr>
      </p:pic>
      <p:pic>
        <p:nvPicPr>
          <p:cNvPr id="4" name="圖片 3" descr="\documentclass{article}&#10;&#10;\usepackage{amssymb,amsmath,amsthm,amsfonts,physics}&#10;&#10;&#10;\pagestyle{empty}&#10;&#10;\begin{document}&#10;&#10;\begin{align*}&#10;\Delta\mathbf{R} = \mathbf{R} - \mathbf{R}_0&#10;\end{align*}&#10;&#10;\end{document}" title="IguanaTex Bitmap Display">
            <a:extLst>
              <a:ext uri="{FF2B5EF4-FFF2-40B4-BE49-F238E27FC236}">
                <a16:creationId xmlns:a16="http://schemas.microsoft.com/office/drawing/2014/main" id="{F89697C3-DD33-4A06-B0BB-FCEB8DA7F460}"/>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6579456" y="4483244"/>
            <a:ext cx="1568864" cy="219191"/>
          </a:xfrm>
          <a:prstGeom prst="rect">
            <a:avLst/>
          </a:prstGeom>
        </p:spPr>
      </p:pic>
      <p:sp>
        <p:nvSpPr>
          <p:cNvPr id="13" name="投影片編號版面配置區 12">
            <a:extLst>
              <a:ext uri="{FF2B5EF4-FFF2-40B4-BE49-F238E27FC236}">
                <a16:creationId xmlns:a16="http://schemas.microsoft.com/office/drawing/2014/main" id="{D9DB14EE-3E7B-49F7-883E-C6EC293CF3BC}"/>
              </a:ext>
            </a:extLst>
          </p:cNvPr>
          <p:cNvSpPr>
            <a:spLocks noGrp="1"/>
          </p:cNvSpPr>
          <p:nvPr>
            <p:ph type="sldNum" sz="quarter" idx="12"/>
          </p:nvPr>
        </p:nvSpPr>
        <p:spPr/>
        <p:txBody>
          <a:bodyPr/>
          <a:lstStyle/>
          <a:p>
            <a:fld id="{E1722ADD-E669-46D8-95FF-9605EED73461}" type="slidenum">
              <a:rPr lang="zh-TW" altLang="en-US" smtClean="0"/>
              <a:t>7</a:t>
            </a:fld>
            <a:endParaRPr lang="zh-TW" altLang="en-US"/>
          </a:p>
        </p:txBody>
      </p:sp>
    </p:spTree>
    <p:extLst>
      <p:ext uri="{BB962C8B-B14F-4D97-AF65-F5344CB8AC3E}">
        <p14:creationId xmlns:p14="http://schemas.microsoft.com/office/powerpoint/2010/main" val="125604197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32905-F7DF-40D9-B8E1-93486AB78D7C}"/>
              </a:ext>
            </a:extLst>
          </p:cNvPr>
          <p:cNvSpPr>
            <a:spLocks noGrp="1"/>
          </p:cNvSpPr>
          <p:nvPr>
            <p:ph type="title"/>
          </p:nvPr>
        </p:nvSpPr>
        <p:spPr>
          <a:xfrm>
            <a:off x="838200" y="365125"/>
            <a:ext cx="10515600" cy="1325563"/>
          </a:xfrm>
        </p:spPr>
        <p:txBody>
          <a:bodyPr/>
          <a:lstStyle/>
          <a:p>
            <a:r>
              <a:rPr lang="en-US" altLang="zh-TW" dirty="0"/>
              <a:t>Displaced</a:t>
            </a:r>
            <a:r>
              <a:rPr lang="zh-TW" altLang="en-US" dirty="0"/>
              <a:t> </a:t>
            </a:r>
            <a:r>
              <a:rPr lang="en-US" altLang="zh-TW" dirty="0"/>
              <a:t>Harmonic</a:t>
            </a:r>
            <a:r>
              <a:rPr lang="zh-TW" altLang="en-US" dirty="0"/>
              <a:t> </a:t>
            </a:r>
            <a:r>
              <a:rPr lang="en-US" altLang="zh-TW" dirty="0"/>
              <a:t>Oscillator (DHO)</a:t>
            </a:r>
            <a:r>
              <a:rPr lang="zh-TW" altLang="en-US" dirty="0"/>
              <a:t> </a:t>
            </a:r>
            <a:r>
              <a:rPr lang="en-US" altLang="zh-TW" dirty="0"/>
              <a:t>Model</a:t>
            </a:r>
            <a:endParaRPr lang="zh-TW" altLang="en-US" dirty="0"/>
          </a:p>
        </p:txBody>
      </p:sp>
      <p:grpSp>
        <p:nvGrpSpPr>
          <p:cNvPr id="4" name="群組 3">
            <a:extLst>
              <a:ext uri="{FF2B5EF4-FFF2-40B4-BE49-F238E27FC236}">
                <a16:creationId xmlns:a16="http://schemas.microsoft.com/office/drawing/2014/main" id="{8046A8E2-9C86-40A5-889E-65B0459DAC53}"/>
              </a:ext>
            </a:extLst>
          </p:cNvPr>
          <p:cNvGrpSpPr/>
          <p:nvPr/>
        </p:nvGrpSpPr>
        <p:grpSpPr>
          <a:xfrm>
            <a:off x="6521631" y="3011048"/>
            <a:ext cx="1291472" cy="1287184"/>
            <a:chOff x="4958500" y="4063110"/>
            <a:chExt cx="1291472" cy="1287184"/>
          </a:xfrm>
        </p:grpSpPr>
        <p:sp>
          <p:nvSpPr>
            <p:cNvPr id="5" name="手繪多邊形: 圖案 4">
              <a:extLst>
                <a:ext uri="{FF2B5EF4-FFF2-40B4-BE49-F238E27FC236}">
                  <a16:creationId xmlns:a16="http://schemas.microsoft.com/office/drawing/2014/main" id="{7C29E162-E039-4FA9-A969-04F8AC3D02BC}"/>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6" name="直線接點 5">
              <a:extLst>
                <a:ext uri="{FF2B5EF4-FFF2-40B4-BE49-F238E27FC236}">
                  <a16:creationId xmlns:a16="http://schemas.microsoft.com/office/drawing/2014/main" id="{16FE46D5-538A-4E4F-8927-A6C00247E655}"/>
                </a:ext>
              </a:extLst>
            </p:cNvPr>
            <p:cNvCxnSpPr/>
            <p:nvPr/>
          </p:nvCxnSpPr>
          <p:spPr>
            <a:xfrm>
              <a:off x="5349712" y="5084222"/>
              <a:ext cx="509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60177DC8-8437-4325-9F86-92BE45024916}"/>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5A8126F4-8AEF-4B2E-9B56-B8B1F69A5796}"/>
                </a:ext>
              </a:extLst>
            </p:cNvPr>
            <p:cNvCxnSpPr>
              <a:cxnSpLocks/>
            </p:cNvCxnSpPr>
            <p:nvPr/>
          </p:nvCxnSpPr>
          <p:spPr>
            <a:xfrm>
              <a:off x="5143665" y="4582572"/>
              <a:ext cx="93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BCC14B9E-CE99-4430-96AF-BB454A26D2F1}"/>
                </a:ext>
              </a:extLst>
            </p:cNvPr>
            <p:cNvCxnSpPr>
              <a:cxnSpLocks/>
            </p:cNvCxnSpPr>
            <p:nvPr/>
          </p:nvCxnSpPr>
          <p:spPr>
            <a:xfrm>
              <a:off x="5047226" y="4328572"/>
              <a:ext cx="1105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群組 9">
            <a:extLst>
              <a:ext uri="{FF2B5EF4-FFF2-40B4-BE49-F238E27FC236}">
                <a16:creationId xmlns:a16="http://schemas.microsoft.com/office/drawing/2014/main" id="{3C092FF3-4F9D-4987-A834-CEA6E64A12E1}"/>
              </a:ext>
            </a:extLst>
          </p:cNvPr>
          <p:cNvGrpSpPr/>
          <p:nvPr/>
        </p:nvGrpSpPr>
        <p:grpSpPr>
          <a:xfrm>
            <a:off x="7853741" y="4245520"/>
            <a:ext cx="1291472" cy="1287184"/>
            <a:chOff x="4958500" y="4063110"/>
            <a:chExt cx="1291472" cy="1287184"/>
          </a:xfrm>
        </p:grpSpPr>
        <p:sp>
          <p:nvSpPr>
            <p:cNvPr id="11" name="手繪多邊形: 圖案 10">
              <a:extLst>
                <a:ext uri="{FF2B5EF4-FFF2-40B4-BE49-F238E27FC236}">
                  <a16:creationId xmlns:a16="http://schemas.microsoft.com/office/drawing/2014/main" id="{B46D14EB-895C-4DEC-93C6-5685BDE3D31A}"/>
                </a:ext>
              </a:extLst>
            </p:cNvPr>
            <p:cNvSpPr/>
            <p:nvPr/>
          </p:nvSpPr>
          <p:spPr>
            <a:xfrm>
              <a:off x="4958500" y="4063110"/>
              <a:ext cx="1291472" cy="1287184"/>
            </a:xfrm>
            <a:custGeom>
              <a:avLst/>
              <a:gdLst>
                <a:gd name="connsiteX0" fmla="*/ 0 w 1970202"/>
                <a:gd name="connsiteY0" fmla="*/ 0 h 1687406"/>
                <a:gd name="connsiteX1" fmla="*/ 999241 w 1970202"/>
                <a:gd name="connsiteY1" fmla="*/ 1687398 h 1687406"/>
                <a:gd name="connsiteX2" fmla="*/ 1970202 w 1970202"/>
                <a:gd name="connsiteY2" fmla="*/ 18853 h 1687406"/>
              </a:gdLst>
              <a:ahLst/>
              <a:cxnLst>
                <a:cxn ang="0">
                  <a:pos x="connsiteX0" y="connsiteY0"/>
                </a:cxn>
                <a:cxn ang="0">
                  <a:pos x="connsiteX1" y="connsiteY1"/>
                </a:cxn>
                <a:cxn ang="0">
                  <a:pos x="connsiteX2" y="connsiteY2"/>
                </a:cxn>
              </a:cxnLst>
              <a:rect l="l" t="t" r="r" b="b"/>
              <a:pathLst>
                <a:path w="1970202" h="1687406">
                  <a:moveTo>
                    <a:pt x="0" y="0"/>
                  </a:moveTo>
                  <a:cubicBezTo>
                    <a:pt x="335437" y="842128"/>
                    <a:pt x="670874" y="1684256"/>
                    <a:pt x="999241" y="1687398"/>
                  </a:cubicBezTo>
                  <a:cubicBezTo>
                    <a:pt x="1327608" y="1690540"/>
                    <a:pt x="1648905" y="854696"/>
                    <a:pt x="1970202" y="1885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接點 11">
              <a:extLst>
                <a:ext uri="{FF2B5EF4-FFF2-40B4-BE49-F238E27FC236}">
                  <a16:creationId xmlns:a16="http://schemas.microsoft.com/office/drawing/2014/main" id="{575A0BC5-EEEA-4AF4-8C17-4EA5E41E0500}"/>
                </a:ext>
              </a:extLst>
            </p:cNvPr>
            <p:cNvCxnSpPr>
              <a:cxnSpLocks/>
            </p:cNvCxnSpPr>
            <p:nvPr/>
          </p:nvCxnSpPr>
          <p:spPr>
            <a:xfrm>
              <a:off x="5349712" y="5084222"/>
              <a:ext cx="5116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93F8DBB1-2844-44C3-8650-C3520928D448}"/>
                </a:ext>
              </a:extLst>
            </p:cNvPr>
            <p:cNvCxnSpPr>
              <a:cxnSpLocks/>
            </p:cNvCxnSpPr>
            <p:nvPr/>
          </p:nvCxnSpPr>
          <p:spPr>
            <a:xfrm>
              <a:off x="5232597" y="4823872"/>
              <a:ext cx="754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64A5B2D-8F6B-425D-8FE4-82E357F88F41}"/>
                </a:ext>
              </a:extLst>
            </p:cNvPr>
            <p:cNvCxnSpPr>
              <a:cxnSpLocks/>
            </p:cNvCxnSpPr>
            <p:nvPr/>
          </p:nvCxnSpPr>
          <p:spPr>
            <a:xfrm>
              <a:off x="5129000" y="4582572"/>
              <a:ext cx="946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0BA3B3DB-D85E-41CF-A969-863732AF2ECF}"/>
                </a:ext>
              </a:extLst>
            </p:cNvPr>
            <p:cNvCxnSpPr>
              <a:cxnSpLocks/>
            </p:cNvCxnSpPr>
            <p:nvPr/>
          </p:nvCxnSpPr>
          <p:spPr>
            <a:xfrm>
              <a:off x="5055975" y="4328572"/>
              <a:ext cx="1124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線單箭頭接點 15">
            <a:extLst>
              <a:ext uri="{FF2B5EF4-FFF2-40B4-BE49-F238E27FC236}">
                <a16:creationId xmlns:a16="http://schemas.microsoft.com/office/drawing/2014/main" id="{9FE6BA69-2143-4535-925B-7EA0B28CD9D3}"/>
              </a:ext>
            </a:extLst>
          </p:cNvPr>
          <p:cNvCxnSpPr>
            <a:cxnSpLocks/>
          </p:cNvCxnSpPr>
          <p:nvPr/>
        </p:nvCxnSpPr>
        <p:spPr>
          <a:xfrm>
            <a:off x="6013048" y="5797954"/>
            <a:ext cx="3601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1ED62BED-D1E9-4917-B2F1-83369FAE49A8}"/>
              </a:ext>
            </a:extLst>
          </p:cNvPr>
          <p:cNvCxnSpPr>
            <a:cxnSpLocks/>
          </p:cNvCxnSpPr>
          <p:nvPr/>
        </p:nvCxnSpPr>
        <p:spPr>
          <a:xfrm flipH="1" flipV="1">
            <a:off x="5996690" y="2734326"/>
            <a:ext cx="25430" cy="3063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descr="\documentclass{article}&#10;&#10;\usepackage{amsmath}&#10;\usepackage{graphicx}&#10;\usepackage{subfigure}&#10;\usepackage{CJK}&#10;\usepackage{amsmath}&#10;\usepackage{color}&#10;\usepackage{mathtools}&#10;\usepackage{braket}&#10;\usepackage{physics}&#10;\usepackage{bm}&#10;&#10;\pagestyle{empty}&#10;&#10;\begin{document}&#10;&#10;\begin{align*}&#10;\ket{e}&#10;\end{align*}&#10;&#10;\end{document}" title="IguanaTex Bitmap Display">
            <a:extLst>
              <a:ext uri="{FF2B5EF4-FFF2-40B4-BE49-F238E27FC236}">
                <a16:creationId xmlns:a16="http://schemas.microsoft.com/office/drawing/2014/main" id="{006359E9-5CA4-40F7-A6A5-38B40387CFEF}"/>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6239545" y="3332374"/>
            <a:ext cx="273202" cy="300341"/>
          </a:xfrm>
          <a:prstGeom prst="rect">
            <a:avLst/>
          </a:prstGeom>
        </p:spPr>
      </p:pic>
      <p:pic>
        <p:nvPicPr>
          <p:cNvPr id="19" name="圖片 18" descr="\documentclass{article}&#10;&#10;\usepackage{amsmath}&#10;\usepackage{graphicx}&#10;\usepackage{subfigure}&#10;\usepackage{CJK}&#10;\usepackage{amsmath}&#10;\usepackage{color}&#10;\usepackage{mathtools}&#10;\usepackage{braket}&#10;\usepackage{physics}&#10;\usepackage{bm}&#10;&#10;\pagestyle{empty}&#10;&#10;\begin{document}&#10;&#10;\begin{align*}&#10;\ket{g}&#10;\end{align*}&#10;&#10;\end{document}" title="IguanaTex Bitmap Display">
            <a:extLst>
              <a:ext uri="{FF2B5EF4-FFF2-40B4-BE49-F238E27FC236}">
                <a16:creationId xmlns:a16="http://schemas.microsoft.com/office/drawing/2014/main" id="{3B355568-4026-4261-A7D8-C510EB06626F}"/>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9272532" y="4862602"/>
            <a:ext cx="273511" cy="287360"/>
          </a:xfrm>
          <a:prstGeom prst="rect">
            <a:avLst/>
          </a:prstGeom>
        </p:spPr>
      </p:pic>
      <p:sp>
        <p:nvSpPr>
          <p:cNvPr id="20" name="文字方塊 19">
            <a:extLst>
              <a:ext uri="{FF2B5EF4-FFF2-40B4-BE49-F238E27FC236}">
                <a16:creationId xmlns:a16="http://schemas.microsoft.com/office/drawing/2014/main" id="{231A38A5-9F1C-4FDF-A71C-08774BF93C17}"/>
              </a:ext>
            </a:extLst>
          </p:cNvPr>
          <p:cNvSpPr txBox="1"/>
          <p:nvPr/>
        </p:nvSpPr>
        <p:spPr>
          <a:xfrm>
            <a:off x="9510900" y="5813349"/>
            <a:ext cx="2666114" cy="369332"/>
          </a:xfrm>
          <a:prstGeom prst="rect">
            <a:avLst/>
          </a:prstGeom>
          <a:noFill/>
        </p:spPr>
        <p:txBody>
          <a:bodyPr wrap="none" rtlCol="0">
            <a:spAutoFit/>
          </a:bodyPr>
          <a:lstStyle/>
          <a:p>
            <a:r>
              <a:rPr lang="en-US" altLang="zh-TW" dirty="0"/>
              <a:t>normal mode coordinate</a:t>
            </a:r>
            <a:r>
              <a:rPr lang="zh-TW" altLang="en-US" dirty="0"/>
              <a:t> </a:t>
            </a:r>
            <a:r>
              <a:rPr lang="en-US" altLang="zh-TW" dirty="0"/>
              <a:t>Q</a:t>
            </a:r>
            <a:endParaRPr lang="zh-TW" altLang="en-US" dirty="0"/>
          </a:p>
        </p:txBody>
      </p:sp>
      <p:sp>
        <p:nvSpPr>
          <p:cNvPr id="21" name="文字方塊 20">
            <a:extLst>
              <a:ext uri="{FF2B5EF4-FFF2-40B4-BE49-F238E27FC236}">
                <a16:creationId xmlns:a16="http://schemas.microsoft.com/office/drawing/2014/main" id="{D60AFDC1-0FDE-46CD-B464-46D219A055A4}"/>
              </a:ext>
            </a:extLst>
          </p:cNvPr>
          <p:cNvSpPr txBox="1"/>
          <p:nvPr/>
        </p:nvSpPr>
        <p:spPr>
          <a:xfrm>
            <a:off x="4989042" y="2549660"/>
            <a:ext cx="1007648" cy="369332"/>
          </a:xfrm>
          <a:prstGeom prst="rect">
            <a:avLst/>
          </a:prstGeom>
          <a:noFill/>
        </p:spPr>
        <p:txBody>
          <a:bodyPr wrap="none" rtlCol="0">
            <a:spAutoFit/>
          </a:bodyPr>
          <a:lstStyle/>
          <a:p>
            <a:r>
              <a:rPr lang="en-US" altLang="zh-TW" dirty="0"/>
              <a:t>energy</a:t>
            </a:r>
            <a:r>
              <a:rPr lang="zh-TW" altLang="en-US" dirty="0"/>
              <a:t> </a:t>
            </a:r>
            <a:r>
              <a:rPr lang="en-US" altLang="zh-TW" dirty="0"/>
              <a:t>E</a:t>
            </a:r>
            <a:endParaRPr lang="zh-TW" altLang="en-US" dirty="0"/>
          </a:p>
        </p:txBody>
      </p:sp>
      <p:pic>
        <p:nvPicPr>
          <p:cNvPr id="47" name="圖片 46" descr="\documentclass{article}&#10;&#10;\usepackage{amsmath}&#10;\usepackage{graphicx}&#10;\usepackage{subfigure}&#10;\usepackage{CJK}&#10;\usepackage{amsmath}&#10;\usepackage{color}&#10;\usepackage{mathtools}&#10;\usepackage{braket}&#10;\usepackage{physics}&#10;\usepackage{bm}&#10;&#10;\pagestyle{empty}&#10;&#10;\begin{document}&#10;&#10;\begin{align*}&#10;-d&#10;\end{align*}&#10;&#10;\end{document}" title="IguanaTex Bitmap Display">
            <a:extLst>
              <a:ext uri="{FF2B5EF4-FFF2-40B4-BE49-F238E27FC236}">
                <a16:creationId xmlns:a16="http://schemas.microsoft.com/office/drawing/2014/main" id="{1AC8E61D-3DD1-4BE0-8545-51AEFFCF20EF}"/>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6952883" y="5892130"/>
            <a:ext cx="363811" cy="211771"/>
          </a:xfrm>
          <a:prstGeom prst="rect">
            <a:avLst/>
          </a:prstGeom>
        </p:spPr>
      </p:pic>
      <p:cxnSp>
        <p:nvCxnSpPr>
          <p:cNvPr id="23" name="直線單箭頭接點 22">
            <a:extLst>
              <a:ext uri="{FF2B5EF4-FFF2-40B4-BE49-F238E27FC236}">
                <a16:creationId xmlns:a16="http://schemas.microsoft.com/office/drawing/2014/main" id="{146220B4-BFAD-4800-9A0D-FC7971AFB6F0}"/>
              </a:ext>
            </a:extLst>
          </p:cNvPr>
          <p:cNvCxnSpPr/>
          <p:nvPr/>
        </p:nvCxnSpPr>
        <p:spPr>
          <a:xfrm>
            <a:off x="7806119" y="3274156"/>
            <a:ext cx="0" cy="254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6" name="圖片 75" descr="\documentclass{article}&#10;&#10;\usepackage{amsmath}&#10;\usepackage{graphicx}&#10;\usepackage{subfigure}&#10;\usepackage{CJK}&#10;\usepackage{amsmath}&#10;\usepackage{color}&#10;\usepackage{mathtools}&#10;\usepackage{braket}&#10;\usepackage{physics}&#10;\usepackage{bm}&#10;&#10;\pagestyle{empty}&#10;&#10;\begin{document}&#10;&#10;\begin{align*}&#10;\omega&#10;\end{align*}&#10;&#10;\end{document}" title="IguanaTex Bitmap Display">
            <a:extLst>
              <a:ext uri="{FF2B5EF4-FFF2-40B4-BE49-F238E27FC236}">
                <a16:creationId xmlns:a16="http://schemas.microsoft.com/office/drawing/2014/main" id="{8E728290-2E43-4EE1-A6A0-D2E731226EA0}"/>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7951294" y="3361892"/>
            <a:ext cx="171547" cy="129960"/>
          </a:xfrm>
          <a:prstGeom prst="rect">
            <a:avLst/>
          </a:prstGeom>
        </p:spPr>
      </p:pic>
      <p:cxnSp>
        <p:nvCxnSpPr>
          <p:cNvPr id="25" name="直線單箭頭接點 24">
            <a:extLst>
              <a:ext uri="{FF2B5EF4-FFF2-40B4-BE49-F238E27FC236}">
                <a16:creationId xmlns:a16="http://schemas.microsoft.com/office/drawing/2014/main" id="{095A8376-4701-4214-AD76-F1B1D80DCADE}"/>
              </a:ext>
            </a:extLst>
          </p:cNvPr>
          <p:cNvCxnSpPr>
            <a:cxnSpLocks/>
          </p:cNvCxnSpPr>
          <p:nvPr/>
        </p:nvCxnSpPr>
        <p:spPr>
          <a:xfrm>
            <a:off x="6820225" y="4298232"/>
            <a:ext cx="0" cy="12310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圖片 82" descr="\documentclass{article}&#10;&#10;\usepackage{amsmath}&#10;\usepackage{graphicx}&#10;\usepackage{subfigure}&#10;\usepackage{CJK}&#10;\usepackage{amsmath}&#10;\usepackage{color}&#10;\usepackage{mathtools}&#10;\usepackage{braket}&#10;\usepackage{physics}&#10;\usepackage{bm}&#10;&#10;\pagestyle{empty}&#10;&#10;\begin{document}&#10;&#10;\begin{align*}&#10;\omega_{eg}&#10;\end{align*}&#10;&#10;\end{document}" title="IguanaTex Bitmap Display">
            <a:extLst>
              <a:ext uri="{FF2B5EF4-FFF2-40B4-BE49-F238E27FC236}">
                <a16:creationId xmlns:a16="http://schemas.microsoft.com/office/drawing/2014/main" id="{6F5A68CD-75B3-49A3-BC40-5C569C450316}"/>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6310397" y="4722740"/>
            <a:ext cx="416322" cy="223750"/>
          </a:xfrm>
          <a:prstGeom prst="rect">
            <a:avLst/>
          </a:prstGeom>
        </p:spPr>
      </p:pic>
      <p:cxnSp>
        <p:nvCxnSpPr>
          <p:cNvPr id="32" name="直線接點 31">
            <a:extLst>
              <a:ext uri="{FF2B5EF4-FFF2-40B4-BE49-F238E27FC236}">
                <a16:creationId xmlns:a16="http://schemas.microsoft.com/office/drawing/2014/main" id="{A771F727-BBEC-4BC1-8078-93E7CD6FDCB3}"/>
              </a:ext>
            </a:extLst>
          </p:cNvPr>
          <p:cNvCxnSpPr>
            <a:cxnSpLocks/>
          </p:cNvCxnSpPr>
          <p:nvPr/>
        </p:nvCxnSpPr>
        <p:spPr>
          <a:xfrm>
            <a:off x="6820225" y="5530792"/>
            <a:ext cx="167709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0AE6D61F-326E-483A-85EE-4787F08233C3}"/>
              </a:ext>
            </a:extLst>
          </p:cNvPr>
          <p:cNvSpPr txBox="1"/>
          <p:nvPr/>
        </p:nvSpPr>
        <p:spPr>
          <a:xfrm>
            <a:off x="8059133" y="5799643"/>
            <a:ext cx="312906" cy="400110"/>
          </a:xfrm>
          <a:prstGeom prst="rect">
            <a:avLst/>
          </a:prstGeom>
          <a:noFill/>
        </p:spPr>
        <p:txBody>
          <a:bodyPr wrap="none" rtlCol="0">
            <a:spAutoFit/>
          </a:bodyPr>
          <a:lstStyle/>
          <a:p>
            <a:r>
              <a:rPr lang="en-US" altLang="zh-TW" sz="2000" dirty="0"/>
              <a:t>0</a:t>
            </a:r>
            <a:endParaRPr lang="zh-TW" altLang="en-US" sz="2000" dirty="0"/>
          </a:p>
        </p:txBody>
      </p:sp>
      <p:cxnSp>
        <p:nvCxnSpPr>
          <p:cNvPr id="34" name="直線接點 33">
            <a:extLst>
              <a:ext uri="{FF2B5EF4-FFF2-40B4-BE49-F238E27FC236}">
                <a16:creationId xmlns:a16="http://schemas.microsoft.com/office/drawing/2014/main" id="{0726B4E1-EDBC-4745-8A16-993C2A649050}"/>
              </a:ext>
            </a:extLst>
          </p:cNvPr>
          <p:cNvCxnSpPr>
            <a:cxnSpLocks/>
          </p:cNvCxnSpPr>
          <p:nvPr/>
        </p:nvCxnSpPr>
        <p:spPr>
          <a:xfrm>
            <a:off x="8205810" y="5380706"/>
            <a:ext cx="0" cy="4172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DB92B9D5-930D-46B3-A74F-4E72ABB6969D}"/>
              </a:ext>
            </a:extLst>
          </p:cNvPr>
          <p:cNvCxnSpPr>
            <a:cxnSpLocks/>
          </p:cNvCxnSpPr>
          <p:nvPr/>
        </p:nvCxnSpPr>
        <p:spPr>
          <a:xfrm flipH="1">
            <a:off x="7175365" y="4301078"/>
            <a:ext cx="1" cy="14583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7EA803BC-9A0E-4050-A677-C3BC3CF9CBD8}"/>
              </a:ext>
            </a:extLst>
          </p:cNvPr>
          <p:cNvCxnSpPr>
            <a:cxnSpLocks/>
          </p:cNvCxnSpPr>
          <p:nvPr/>
        </p:nvCxnSpPr>
        <p:spPr>
          <a:xfrm flipV="1">
            <a:off x="6820225" y="4308386"/>
            <a:ext cx="356411" cy="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CCC26408-86E5-4274-AEB1-2EC467C5CFB1}"/>
              </a:ext>
            </a:extLst>
          </p:cNvPr>
          <p:cNvSpPr txBox="1"/>
          <p:nvPr/>
        </p:nvSpPr>
        <p:spPr>
          <a:xfrm>
            <a:off x="1981200" y="1735910"/>
            <a:ext cx="1132041" cy="461665"/>
          </a:xfrm>
          <a:prstGeom prst="rect">
            <a:avLst/>
          </a:prstGeom>
          <a:noFill/>
        </p:spPr>
        <p:txBody>
          <a:bodyPr wrap="none" rtlCol="0">
            <a:spAutoFit/>
          </a:bodyPr>
          <a:lstStyle/>
          <a:p>
            <a:r>
              <a:rPr lang="en-US" altLang="zh-TW" sz="2400" dirty="0"/>
              <a:t>In</a:t>
            </a:r>
            <a:r>
              <a:rPr lang="zh-TW" altLang="en-US" sz="2400" dirty="0"/>
              <a:t> </a:t>
            </a:r>
            <a:r>
              <a:rPr lang="en-US" altLang="zh-TW" sz="2400" dirty="0"/>
              <a:t>atom</a:t>
            </a:r>
            <a:endParaRPr lang="zh-TW" altLang="en-US" sz="2400" dirty="0"/>
          </a:p>
        </p:txBody>
      </p:sp>
      <p:sp>
        <p:nvSpPr>
          <p:cNvPr id="52" name="文字方塊 51">
            <a:extLst>
              <a:ext uri="{FF2B5EF4-FFF2-40B4-BE49-F238E27FC236}">
                <a16:creationId xmlns:a16="http://schemas.microsoft.com/office/drawing/2014/main" id="{F43F09B7-5BB6-4F87-93B6-FA4E577766A8}"/>
              </a:ext>
            </a:extLst>
          </p:cNvPr>
          <p:cNvSpPr txBox="1"/>
          <p:nvPr/>
        </p:nvSpPr>
        <p:spPr>
          <a:xfrm>
            <a:off x="7456835" y="1735040"/>
            <a:ext cx="1643399" cy="461665"/>
          </a:xfrm>
          <a:prstGeom prst="rect">
            <a:avLst/>
          </a:prstGeom>
          <a:noFill/>
        </p:spPr>
        <p:txBody>
          <a:bodyPr wrap="none" rtlCol="0">
            <a:spAutoFit/>
          </a:bodyPr>
          <a:lstStyle/>
          <a:p>
            <a:r>
              <a:rPr lang="en-US" altLang="zh-TW" sz="2400" dirty="0"/>
              <a:t>In</a:t>
            </a:r>
            <a:r>
              <a:rPr lang="zh-TW" altLang="en-US" sz="2400" dirty="0"/>
              <a:t> </a:t>
            </a:r>
            <a:r>
              <a:rPr lang="en-US" altLang="zh-TW" sz="2400" dirty="0"/>
              <a:t>molecule</a:t>
            </a:r>
            <a:endParaRPr lang="zh-TW" altLang="en-US" sz="2400" dirty="0"/>
          </a:p>
        </p:txBody>
      </p:sp>
      <p:cxnSp>
        <p:nvCxnSpPr>
          <p:cNvPr id="54" name="直線接點 53">
            <a:extLst>
              <a:ext uri="{FF2B5EF4-FFF2-40B4-BE49-F238E27FC236}">
                <a16:creationId xmlns:a16="http://schemas.microsoft.com/office/drawing/2014/main" id="{3A2D5A9D-DA0F-48B5-B26E-8026BB75D545}"/>
              </a:ext>
            </a:extLst>
          </p:cNvPr>
          <p:cNvCxnSpPr/>
          <p:nvPr/>
        </p:nvCxnSpPr>
        <p:spPr>
          <a:xfrm>
            <a:off x="1981200" y="5473913"/>
            <a:ext cx="10894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F91DD11B-0A02-4CC9-BA1F-E1D50700CF81}"/>
              </a:ext>
            </a:extLst>
          </p:cNvPr>
          <p:cNvCxnSpPr/>
          <p:nvPr/>
        </p:nvCxnSpPr>
        <p:spPr>
          <a:xfrm>
            <a:off x="1981200" y="4625558"/>
            <a:ext cx="10894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6FC107BB-1662-4470-B2F9-86F3A371316D}"/>
              </a:ext>
            </a:extLst>
          </p:cNvPr>
          <p:cNvCxnSpPr/>
          <p:nvPr/>
        </p:nvCxnSpPr>
        <p:spPr>
          <a:xfrm>
            <a:off x="1981200" y="4058968"/>
            <a:ext cx="10894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9CB37AD1-44A7-4A1E-A6C5-09F994DEC48D}"/>
              </a:ext>
            </a:extLst>
          </p:cNvPr>
          <p:cNvCxnSpPr/>
          <p:nvPr/>
        </p:nvCxnSpPr>
        <p:spPr>
          <a:xfrm>
            <a:off x="1981200" y="3584068"/>
            <a:ext cx="10894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A86B47C6-7C45-4E83-B036-B2A7DA2182BD}"/>
              </a:ext>
            </a:extLst>
          </p:cNvPr>
          <p:cNvCxnSpPr/>
          <p:nvPr/>
        </p:nvCxnSpPr>
        <p:spPr>
          <a:xfrm>
            <a:off x="1981200" y="3274156"/>
            <a:ext cx="10894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2" name="圖片 61" descr="\documentclass{article}&#10;&#10;\usepackage{amssymb,amsmath,amsthm,amsfonts,physics}&#10;&#10;&#10;\pagestyle{empty}&#10;&#10;\begin{document}&#10;&#10;\begin{align*}&#10;\vdots&#10;\end{align*}&#10;&#10;\end{document}" title="IguanaTex Bitmap Display">
            <a:extLst>
              <a:ext uri="{FF2B5EF4-FFF2-40B4-BE49-F238E27FC236}">
                <a16:creationId xmlns:a16="http://schemas.microsoft.com/office/drawing/2014/main" id="{79DFC0A7-58EC-4FC5-B571-B99D7611EBF4}"/>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2519680" y="2633596"/>
            <a:ext cx="38400" cy="320000"/>
          </a:xfrm>
          <a:prstGeom prst="rect">
            <a:avLst/>
          </a:prstGeom>
        </p:spPr>
      </p:pic>
      <p:sp>
        <p:nvSpPr>
          <p:cNvPr id="63" name="投影片編號版面配置區 62">
            <a:extLst>
              <a:ext uri="{FF2B5EF4-FFF2-40B4-BE49-F238E27FC236}">
                <a16:creationId xmlns:a16="http://schemas.microsoft.com/office/drawing/2014/main" id="{9E3683CD-6A3B-4750-B613-D7D91A47430F}"/>
              </a:ext>
            </a:extLst>
          </p:cNvPr>
          <p:cNvSpPr>
            <a:spLocks noGrp="1"/>
          </p:cNvSpPr>
          <p:nvPr>
            <p:ph type="sldNum" sz="quarter" idx="12"/>
          </p:nvPr>
        </p:nvSpPr>
        <p:spPr/>
        <p:txBody>
          <a:bodyPr/>
          <a:lstStyle/>
          <a:p>
            <a:fld id="{E1722ADD-E669-46D8-95FF-9605EED73461}" type="slidenum">
              <a:rPr lang="zh-TW" altLang="en-US" smtClean="0"/>
              <a:t>8</a:t>
            </a:fld>
            <a:endParaRPr lang="zh-TW" altLang="en-US"/>
          </a:p>
        </p:txBody>
      </p:sp>
      <p:pic>
        <p:nvPicPr>
          <p:cNvPr id="78" name="圖片 77" descr="\documentclass{article}&#10;&#10;\usepackage{amssymb,amsmath,amsthm,amsfonts,physics}&#10;&#10;&#10;\pagestyle{empty}&#10;&#10;\begin{document}&#10;&#10;\begin{align*}&#10;\frac{1}{2}m\omega^2 Q^2&#10;\end{align*}&#10;&#10;\end{document}" title="IguanaTex Bitmap Display">
            <a:extLst>
              <a:ext uri="{FF2B5EF4-FFF2-40B4-BE49-F238E27FC236}">
                <a16:creationId xmlns:a16="http://schemas.microsoft.com/office/drawing/2014/main" id="{654A22E3-6A81-493E-A6F1-C186F2B1469A}"/>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9822318" y="4154329"/>
            <a:ext cx="1127079" cy="610653"/>
          </a:xfrm>
          <a:prstGeom prst="rect">
            <a:avLst/>
          </a:prstGeom>
        </p:spPr>
      </p:pic>
      <p:pic>
        <p:nvPicPr>
          <p:cNvPr id="87" name="圖片 86" descr="\documentclass{article}&#10;&#10;\usepackage{amssymb,amsmath,amsthm,amsfonts,physics}&#10;&#10;&#10;\pagestyle{empty}&#10;&#10;\begin{document}&#10;&#10;\begin{align*}&#10;\frac{1}{2}m\omega^2 (Q+d)^2 + \hbar\omega_{eg}&#10;\end{align*}&#10;&#10;\end{document}" title="IguanaTex Bitmap Display">
            <a:extLst>
              <a:ext uri="{FF2B5EF4-FFF2-40B4-BE49-F238E27FC236}">
                <a16:creationId xmlns:a16="http://schemas.microsoft.com/office/drawing/2014/main" id="{EB4C2565-F519-4782-B654-FD680F77B01A}"/>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8294496" y="2655945"/>
            <a:ext cx="2896559" cy="618203"/>
          </a:xfrm>
          <a:prstGeom prst="rect">
            <a:avLst/>
          </a:prstGeom>
        </p:spPr>
      </p:pic>
    </p:spTree>
    <p:extLst>
      <p:ext uri="{BB962C8B-B14F-4D97-AF65-F5344CB8AC3E}">
        <p14:creationId xmlns:p14="http://schemas.microsoft.com/office/powerpoint/2010/main" val="19101116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80D7C-BEEC-420F-899D-26EB144EC290}"/>
              </a:ext>
            </a:extLst>
          </p:cNvPr>
          <p:cNvSpPr>
            <a:spLocks noGrp="1"/>
          </p:cNvSpPr>
          <p:nvPr>
            <p:ph type="title"/>
          </p:nvPr>
        </p:nvSpPr>
        <p:spPr>
          <a:xfrm>
            <a:off x="838200" y="365125"/>
            <a:ext cx="10774680" cy="1325563"/>
          </a:xfrm>
        </p:spPr>
        <p:txBody>
          <a:bodyPr/>
          <a:lstStyle/>
          <a:p>
            <a:r>
              <a:rPr lang="en-US" altLang="zh-TW" dirty="0"/>
              <a:t>Absorption</a:t>
            </a:r>
            <a:r>
              <a:rPr lang="zh-TW" altLang="en-US" dirty="0"/>
              <a:t> </a:t>
            </a:r>
            <a:r>
              <a:rPr lang="en-US" altLang="zh-TW" dirty="0"/>
              <a:t>Spectrum</a:t>
            </a:r>
            <a:r>
              <a:rPr lang="zh-TW" altLang="en-US" dirty="0"/>
              <a:t> </a:t>
            </a:r>
            <a:r>
              <a:rPr lang="en-US" altLang="zh-TW" dirty="0"/>
              <a:t>of</a:t>
            </a:r>
            <a:r>
              <a:rPr lang="zh-TW" altLang="en-US" dirty="0"/>
              <a:t> </a:t>
            </a:r>
            <a:r>
              <a:rPr lang="en-US" altLang="zh-TW" dirty="0"/>
              <a:t>Atoms</a:t>
            </a:r>
            <a:r>
              <a:rPr lang="zh-TW" altLang="en-US" dirty="0"/>
              <a:t> </a:t>
            </a:r>
            <a:r>
              <a:rPr lang="en-US" altLang="zh-TW" dirty="0"/>
              <a:t>and</a:t>
            </a:r>
            <a:r>
              <a:rPr lang="zh-TW" altLang="en-US" dirty="0"/>
              <a:t> </a:t>
            </a:r>
            <a:r>
              <a:rPr lang="en-US" altLang="zh-TW" dirty="0"/>
              <a:t>Molecules</a:t>
            </a:r>
            <a:endParaRPr lang="zh-TW" altLang="en-US" dirty="0"/>
          </a:p>
        </p:txBody>
      </p:sp>
      <p:pic>
        <p:nvPicPr>
          <p:cNvPr id="2050" name="Picture 2" descr="image">
            <a:extLst>
              <a:ext uri="{FF2B5EF4-FFF2-40B4-BE49-F238E27FC236}">
                <a16:creationId xmlns:a16="http://schemas.microsoft.com/office/drawing/2014/main" id="{E35EDD18-7301-437A-AD7C-A15C5CEEE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73" y="2141537"/>
            <a:ext cx="618252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8F9910CC-552F-4AA0-AFD7-1ACF91C70A34}"/>
              </a:ext>
            </a:extLst>
          </p:cNvPr>
          <p:cNvPicPr>
            <a:picLocks noChangeAspect="1"/>
          </p:cNvPicPr>
          <p:nvPr/>
        </p:nvPicPr>
        <p:blipFill rotWithShape="1">
          <a:blip r:embed="rId3">
            <a:extLst>
              <a:ext uri="{28A0092B-C50C-407E-A947-70E740481C1C}">
                <a14:useLocalDpi xmlns:a14="http://schemas.microsoft.com/office/drawing/2010/main" val="0"/>
              </a:ext>
            </a:extLst>
          </a:blip>
          <a:srcRect l="13556" t="55022"/>
          <a:stretch/>
        </p:blipFill>
        <p:spPr>
          <a:xfrm>
            <a:off x="7119620" y="2332037"/>
            <a:ext cx="3883660" cy="3970338"/>
          </a:xfrm>
          <a:prstGeom prst="rect">
            <a:avLst/>
          </a:prstGeom>
        </p:spPr>
      </p:pic>
      <p:sp>
        <p:nvSpPr>
          <p:cNvPr id="7" name="文字方塊 6">
            <a:extLst>
              <a:ext uri="{FF2B5EF4-FFF2-40B4-BE49-F238E27FC236}">
                <a16:creationId xmlns:a16="http://schemas.microsoft.com/office/drawing/2014/main" id="{BEFCEF2A-8EAE-4480-B950-DCCAC54DD0DC}"/>
              </a:ext>
            </a:extLst>
          </p:cNvPr>
          <p:cNvSpPr txBox="1"/>
          <p:nvPr/>
        </p:nvSpPr>
        <p:spPr>
          <a:xfrm>
            <a:off x="3202327" y="1677649"/>
            <a:ext cx="885179" cy="461665"/>
          </a:xfrm>
          <a:prstGeom prst="rect">
            <a:avLst/>
          </a:prstGeom>
          <a:noFill/>
        </p:spPr>
        <p:txBody>
          <a:bodyPr wrap="none" rtlCol="0">
            <a:spAutoFit/>
          </a:bodyPr>
          <a:lstStyle/>
          <a:p>
            <a:r>
              <a:rPr lang="en-US" altLang="zh-TW" sz="2400" dirty="0"/>
              <a:t>Atom</a:t>
            </a:r>
            <a:endParaRPr lang="zh-TW" altLang="en-US" sz="2400" dirty="0"/>
          </a:p>
        </p:txBody>
      </p:sp>
      <p:sp>
        <p:nvSpPr>
          <p:cNvPr id="10" name="文字方塊 9">
            <a:extLst>
              <a:ext uri="{FF2B5EF4-FFF2-40B4-BE49-F238E27FC236}">
                <a16:creationId xmlns:a16="http://schemas.microsoft.com/office/drawing/2014/main" id="{66B9B177-822D-4ABF-A73E-541AB30DCA3C}"/>
              </a:ext>
            </a:extLst>
          </p:cNvPr>
          <p:cNvSpPr txBox="1"/>
          <p:nvPr/>
        </p:nvSpPr>
        <p:spPr>
          <a:xfrm>
            <a:off x="8729867" y="1677648"/>
            <a:ext cx="1345240" cy="461665"/>
          </a:xfrm>
          <a:prstGeom prst="rect">
            <a:avLst/>
          </a:prstGeom>
          <a:noFill/>
        </p:spPr>
        <p:txBody>
          <a:bodyPr wrap="none" rtlCol="0">
            <a:spAutoFit/>
          </a:bodyPr>
          <a:lstStyle/>
          <a:p>
            <a:r>
              <a:rPr lang="en-US" altLang="zh-TW" sz="2400" dirty="0"/>
              <a:t>Molecule</a:t>
            </a:r>
            <a:endParaRPr lang="zh-TW" altLang="en-US" sz="2400" dirty="0"/>
          </a:p>
        </p:txBody>
      </p:sp>
      <p:sp>
        <p:nvSpPr>
          <p:cNvPr id="8" name="投影片編號版面配置區 7">
            <a:extLst>
              <a:ext uri="{FF2B5EF4-FFF2-40B4-BE49-F238E27FC236}">
                <a16:creationId xmlns:a16="http://schemas.microsoft.com/office/drawing/2014/main" id="{0B4E1C99-04CA-4BAD-963E-4AF2F7F0C4BC}"/>
              </a:ext>
            </a:extLst>
          </p:cNvPr>
          <p:cNvSpPr>
            <a:spLocks noGrp="1"/>
          </p:cNvSpPr>
          <p:nvPr>
            <p:ph type="sldNum" sz="quarter" idx="12"/>
          </p:nvPr>
        </p:nvSpPr>
        <p:spPr/>
        <p:txBody>
          <a:bodyPr/>
          <a:lstStyle/>
          <a:p>
            <a:fld id="{E1722ADD-E669-46D8-95FF-9605EED73461}" type="slidenum">
              <a:rPr lang="zh-TW" altLang="en-US" smtClean="0"/>
              <a:t>9</a:t>
            </a:fld>
            <a:endParaRPr lang="zh-TW" altLang="en-US"/>
          </a:p>
        </p:txBody>
      </p:sp>
    </p:spTree>
    <p:extLst>
      <p:ext uri="{BB962C8B-B14F-4D97-AF65-F5344CB8AC3E}">
        <p14:creationId xmlns:p14="http://schemas.microsoft.com/office/powerpoint/2010/main" val="16970015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1485.958"/>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hat{H}_{\rm{e}}\ket*{\psi_\mu;\mathbf{R}}=U_\mu(\mathbf{R})\ket*{\psi_\mu;\mathbf{R}}&#10;\end{align*}&#10;&#10;\end{document}"/>
  <p:tag name="IGUANATEXSIZE" val="28"/>
  <p:tag name="IGUANATEXCURSOR" val="325"/>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1843.757"/>
  <p:tag name="LATEXADDIN" val="\documentclass{article}&#10;&#10;\usepackage{amsmath}&#10;\usepackage{graphicx}&#10;\usepackage{subfigure}&#10;\usepackage{CJK}&#10;\usepackage{amsmath}&#10;\usepackage{color}&#10;\usepackage{mathtools}&#10;\usepackage{braket}&#10;\usepackage{physics}&#10;\usepackage{bm}&#10;&#10;\pagestyle{empty}&#10;&#10;\begin{document}&#10;Define &#10;$&#10;\begin{aligned}&#10;\hat{H}_{\rm{e}} = \hat{T}_{\rm{e}}  + \hat{U}_{\rm{nn}} + \hat{U}_{\rm{ee}} + \hat{U}_{\rm{ne}}&#10;\end{aligned}&#10;$&#10;&#10;\end{document}"/>
  <p:tag name="IGUANATEXSIZE" val="28"/>
  <p:tag name="IGUANATEXCURSOR" val="403"/>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1485.958"/>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hat{H}_{\rm{e}}\ket*{\psi_\mu;\mathbf{R}}=U_\mu(\mathbf{R})\ket*{\psi_\mu;\mathbf{R}}&#10;\end{align*}&#10;&#10;\end{document}"/>
  <p:tag name="IGUANATEXSIZE" val="28"/>
  <p:tag name="IGUANATEXCURSOR" val="325"/>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52.7853"/>
  <p:tag name="ORIGINALWIDTH" val="2866.15"/>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U_\mu(\mathbf{R}) = &#10;U_\mu(\mathbf{R}_0)&#10;+ U'_\mu(\mathbf{R}_0)\Delta \mathbf{R} &#10;+ \frac{1}{2} U''_\mu(\mathbf{R}_0)\Delta \mathbf{R}&#10;+\cdots&#10;\end{align*}&#10;&#10;\end{document}"/>
  <p:tag name="IGUANATEXSIZE" val="28"/>
  <p:tag name="IGUANATEXCURSOR" val="398"/>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783.652"/>
  <p:tag name="LATEXADDIN" val="\documentclass{article}&#10;&#10;\usepackage{amssymb,amsmath,amsthm,amsfonts,physics}&#10;&#10;&#10;\pagestyle{empty}&#10;&#10;\begin{document}&#10;&#10;\begin{align*}&#10;\Delta\mathbf{R} = \mathbf{R} - \mathbf{R}_0&#10;\end{align*}&#10;&#10;\end{document}"/>
  <p:tag name="IGUANATEXSIZE" val="28"/>
  <p:tag name="IGUANATEXCURSOR" val="17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13.2658"/>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ket{e}&#10;\end{align*}&#10;&#10;\end{document}"/>
  <p:tag name="IGUANATEXSIZE" val="28"/>
  <p:tag name="IGUANATEXCURSOR" val="288"/>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18.5165"/>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ket{g}&#10;\end{align*}&#10;&#10;\end{document}"/>
  <p:tag name="IGUANATEXSIZE" val="28"/>
  <p:tag name="IGUANATEXCURSOR" val="287"/>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50.771"/>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d&#10;\end{align*}&#10;&#10;\end{document}"/>
  <p:tag name="IGUANATEXSIZE" val="28"/>
  <p:tag name="IGUANATEXCURSOR" val="28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56.25787"/>
  <p:tag name="ORIGINALWIDTH" val="74.26039"/>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omega&#10;\end{align*}&#10;&#10;\end{document}"/>
  <p:tag name="IGUANATEXSIZE" val="28"/>
  <p:tag name="IGUANATEXCURSOR" val="287"/>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91.51276"/>
  <p:tag name="ORIGINALWIDTH" val="170.2738"/>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omega_{eg}&#10;\end{align*}&#10;&#10;\end{document}"/>
  <p:tag name="IGUANATEXSIZE" val="28"/>
  <p:tag name="IGUANATEXCURSOR" val="291"/>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13.49835"/>
  <p:tag name="LATEXADDIN" val="\documentclass{article}&#10;&#10;\usepackage{amssymb,amsmath,amsthm,amsfonts,physics}&#10;&#10;&#10;\pagestyle{empty}&#10;&#10;\begin{document}&#10;&#10;\begin{align*}&#10;\vdots&#10;\end{align*}&#10;&#10;\end{document}"/>
  <p:tag name="IGUANATEXSIZE" val="28"/>
  <p:tag name="IGUANATEXCURSOR" val="13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554.967"/>
  <p:tag name="LATEXADDIN" val="\documentclass{article}&#10;&#10;\usepackage{amssymb,amsmath,amsthm,amsfonts,physics}&#10;&#10;&#10;\pagestyle{empty}&#10;&#10;\begin{document}&#10;&#10;\begin{equation*}&#10;\Big(\hat{T}_{\rm{n}} + U_\mu(\mathbf{R})\Big)\ket{\Theta_\mu} = E\ket{\Theta_\mu}&#10;\end{equation*}&#10;&#10;\end{document}"/>
  <p:tag name="IGUANATEXSIZE" val="28"/>
  <p:tag name="IGUANATEXCURSOR" val="201"/>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466.4417"/>
  <p:tag name="LATEXADDIN" val="\documentclass{article}&#10;&#10;\usepackage{amssymb,amsmath,amsthm,amsfonts,physics}&#10;&#10;&#10;\pagestyle{empty}&#10;&#10;\begin{document}&#10;&#10;\begin{align*}&#10;\frac{1}{2}m\omega^2 Q^2&#10;\end{align*}&#10;&#10;\end{document}"/>
  <p:tag name="IGUANATEXSIZE" val="28"/>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1184.102"/>
  <p:tag name="LATEXADDIN" val="\documentclass{article}&#10;&#10;\usepackage{amssymb,amsmath,amsthm,amsfonts,physics}&#10;&#10;&#10;\pagestyle{empty}&#10;&#10;\begin{document}&#10;&#10;\begin{align*}&#10;\frac{1}{2}m\omega^2 (Q+d)^2 + \hbar\omega_{eg}&#10;\end{align*}&#10;&#10;\end{document}"/>
  <p:tag name="IGUANATEXSIZE" val="28"/>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2239.22"/>
  <p:tag name="LATEXADDIN" val="\documentclass{article}&#10;&#10;\usepackage{amssymb,amsmath,amsthm,amsfonts,physics}&#10;&#10;&#10;\pagestyle{empty}&#10;&#10;\begin{document}&#10;&#10;\begin{align*}&#10;k_{\mathrm{abs}} = \frac{\pi}{6\hbar^2}\abs{E_0}^2\sum_{k,m}P_k|\boldsymbol{\mu}_{mk}|^2 D(\omega_{mk}-\omega)&#10;\end{align*}&#10;&#10;\end{document}"/>
  <p:tag name="IGUANATEXSIZE" val="28"/>
  <p:tag name="IGUANATEXCURSOR" val="212"/>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5.7218"/>
  <p:tag name="ORIGINALWIDTH" val="759.655"/>
  <p:tag name="LATEXADDIN" val="\documentclass{article}&#10;&#10;\usepackage{amssymb,amsmath,amsthm,amsfonts,physics}&#10;&#10;&#10;\pagestyle{empty}&#10;&#10;\begin{document}&#10;&#10;\begin{align*}&#10;I = \frac{cn\varepsilon_0}{2} \abs{E_0}^2&#10;\end{align*}&#10;&#10;\end{document}"/>
  <p:tag name="IGUANATEXSIZE" val="28"/>
  <p:tag name="IGUANATEXCURSOR" val="133"/>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355.4556"/>
  <p:tag name="ORIGINALWIDTH" val="2920.885"/>
  <p:tag name="LATEXADDIN" val="\documentclass{article}&#10;&#10;\usepackage{amssymb,amsmath,amsthm,amsfonts,physics}&#10;&#10;&#10;\pagestyle{empty}&#10;&#10;\begin{document}&#10;&#10;\begin{align*}&#10;\alpha = \frac{4\pi^2\omega}{3\hbar cn}|\boldsymbol{\mu}_{eg}|^2 &#10;\sum_{v_e,v_g}P_{v_g}|\bra{\psi_{e,v_e}}\ket{\psi_{g,v_g}}|^2 D(\omega_{v_e,v_g}-\omega)&#10;\end{align*}&#10;&#10;\end{document}"/>
  <p:tag name="IGUANATEXSIZE" val="28"/>
  <p:tag name="IGUANATEXCURSOR" val="254"/>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7.2216"/>
  <p:tag name="ORIGINALWIDTH" val="655.418"/>
  <p:tag name="LATEXADDIN" val="\documentclass{article}&#10;&#10;\usepackage{amssymb,amsmath,amsthm,amsfonts,physics}&#10;&#10;&#10;\pagestyle{empty}&#10;&#10;\begin{document}&#10;&#10;\begin{align*}&#10;I = \frac{cn}{8\pi} \abs{E_0}^2&#10;\end{align*}&#10;&#10;\end{document}"/>
  <p:tag name="IGUANATEXSIZE" val="28"/>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74.4657"/>
  <p:tag name="ORIGINALWIDTH" val="461.9423"/>
  <p:tag name="LATEXADDIN" val="\documentclass{article}&#10;&#10;\usepackage{amssymb,amsmath,amsthm,amsfonts,physics}&#10;&#10;&#10;\pagestyle{empty}&#10;&#10;\begin{document}&#10;&#10;\begin{align*}&#10;S = \frac{\omega d^2}{2\hbar}&#10;\end{align*}&#10;&#10;\end{document}"/>
  <p:tag name="IGUANATEXSIZE" val="28"/>
  <p:tag name="IGUANATEXCURSOR" val="142"/>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13.2658"/>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ket{e}&#10;\end{align*}&#10;&#10;\end{document}"/>
  <p:tag name="IGUANATEXSIZE" val="28"/>
  <p:tag name="IGUANATEXCURSOR" val="288"/>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18.5165"/>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ket{g}&#10;\end{align*}&#10;&#10;\end{document}"/>
  <p:tag name="IGUANATEXSIZE" val="28"/>
  <p:tag name="IGUANATEXCURSOR" val="287"/>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50.771"/>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d&#10;\end{align*}&#10;&#10;\end{document}"/>
  <p:tag name="IGUANATEXSIZE" val="28"/>
  <p:tag name="IGUANATEXCURSOR" val="283"/>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8.5207"/>
  <p:tag name="ORIGINALWIDTH" val="660.8422"/>
  <p:tag name="LATEXADDIN" val="\documentclass{article}&#10;&#10;\usepackage{amssymb,amsmath,amsthm,amsfonts,physics}&#10;&#10;&#10;\pagestyle{empty}&#10;&#10;\begin{document}&#10;&#10;\begin{equation*}&#10;\hat{H}_{\rm{e}} = \hat{H}_{\rm{e}}(\mathbf{R})&#10;\end{equation*}&#10;&#10;\end{document}"/>
  <p:tag name="IGUANATEXSIZE" val="28"/>
  <p:tag name="IGUANATEXCURSOR" val="178"/>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56.25787"/>
  <p:tag name="ORIGINALWIDTH" val="74.26039"/>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omega&#10;\end{align*}&#10;&#10;\end{document}"/>
  <p:tag name="IGUANATEXSIZE" val="28"/>
  <p:tag name="IGUANATEXCURSOR" val="287"/>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91.51276"/>
  <p:tag name="ORIGINALWIDTH" val="170.2738"/>
  <p:tag name="LATEXADDIN" val="\documentclass{article}&#10;&#10;\usepackage{amsmath}&#10;\usepackage{graphicx}&#10;\usepackage{subfigure}&#10;\usepackage{CJK}&#10;\usepackage{amsmath}&#10;\usepackage{color}&#10;\usepackage{mathtools}&#10;\usepackage{braket}&#10;\usepackage{physics}&#10;\usepackage{bm}&#10;&#10;\pagestyle{empty}&#10;&#10;\begin{document}&#10;&#10;\begin{align*}&#10;\omega_{eg}&#10;\end{align*}&#10;&#10;\end{document}"/>
  <p:tag name="IGUANATEXSIZE" val="28"/>
  <p:tag name="IGUANATEXCURSOR" val="291"/>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466.4417"/>
  <p:tag name="LATEXADDIN" val="\documentclass{article}&#10;&#10;\usepackage{amssymb,amsmath,amsthm,amsfonts,physics}&#10;&#10;&#10;\pagestyle{empty}&#10;&#10;\begin{document}&#10;&#10;\begin{align*}&#10;\frac{1}{2}m\omega^2 Q^2&#10;\end{align*}&#10;&#10;\end{document}"/>
  <p:tag name="IGUANATEXSIZE" val="28"/>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1184.102"/>
  <p:tag name="LATEXADDIN" val="\documentclass{article}&#10;&#10;\usepackage{amssymb,amsmath,amsthm,amsfonts,physics}&#10;&#10;&#10;\pagestyle{empty}&#10;&#10;\begin{document}&#10;&#10;\begin{align*}&#10;\frac{1}{2}m\omega^2 (Q+d)^2 + \hbar\omega_{eg}&#10;\end{align*}&#10;&#10;\end{document}"/>
  <p:tag name="IGUANATEXSIZE" val="28"/>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284.2145"/>
  <p:tag name="LATEXADDIN" val="\documentclass{article}&#10;&#10;\usepackage{amssymb,amsmath,amsthm,amsfonts,physics}&#10;&#10;&#10;\pagestyle{empty}&#10;&#10;\begin{document}&#10;&#10;\begin{align*}&#10;d_{\mathrm{small}}&#10;\end{align*}&#10;&#10;\end{document}"/>
  <p:tag name="IGUANATEXSIZE" val="28"/>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2.9846"/>
  <p:tag name="ORIGINALWIDTH" val="267.7165"/>
  <p:tag name="LATEXADDIN" val="\documentclass{article}&#10;&#10;\usepackage{amssymb,amsmath,amsthm,amsfonts,physics}&#10;&#10;&#10;\pagestyle{empty}&#10;&#10;\begin{document}&#10;&#10;\begin{align*}&#10;d_{\mathrm{large}}&#10;\end{align*}&#10;&#10;\end{document}"/>
  <p:tag name="IGUANATEXSIZE" val="28"/>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104.237"/>
  <p:tag name="LATEXADDIN" val="\documentclass{article}&#10;&#10;\usepackage{amssymb,amsmath,amsthm,amsfonts,physics}&#10;&#10;&#10;\pagestyle{empty}&#10;&#10;\begin{document}&#10;&#10;\begin{align*}&#10;v_g&#10;\end{align*}&#10;&#10;\end{document}"/>
  <p:tag name="IGUANATEXSIZE" val="18"/>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104.237"/>
  <p:tag name="LATEXADDIN" val="\documentclass{article}&#10;&#10;\usepackage{amssymb,amsmath,amsthm,amsfonts,physics}&#10;&#10;&#10;\pagestyle{empty}&#10;&#10;\begin{document}&#10;&#10;\begin{align*}&#10;v_g&#10;\end{align*}&#10;&#10;\end{document}"/>
  <p:tag name="IGUANATEXSIZE" val="18"/>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00.4874"/>
  <p:tag name="LATEXADDIN" val="\documentclass{article}&#10;&#10;\usepackage{amssymb,amsmath,amsthm,amsfonts,physics}&#10;&#10;&#10;\pagestyle{empty}&#10;&#10;\begin{document}&#10;&#10;\begin{align*}&#10;v_e&#10;\end{align*}&#10;&#10;\end{document}"/>
  <p:tag name="IGUANATEXSIZE" val="18"/>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00.4874"/>
  <p:tag name="LATEXADDIN" val="\documentclass{article}&#10;&#10;\usepackage{amssymb,amsmath,amsthm,amsfonts,physics}&#10;&#10;&#10;\pagestyle{empty}&#10;&#10;\begin{document}&#10;&#10;\begin{align*}&#10;v_e&#10;\end{align*}&#10;&#10;\end{document}"/>
  <p:tag name="IGUANATEXSIZE" val="18"/>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30.5601"/>
  <p:tag name="ORIGINALWIDTH" val="4998.698"/>
  <p:tag name="LATEXADDIN" val="\documentclass{article}&#10;&#10;\usepackage{amssymb,amsmath,amsthm,amsfonts,physics}&#10;&#10;&#10;\pagestyle{empty}&#10;&#10;\begin{document}&#10;&#10;\begin{equation*}&#10;\hat{H} = \sum_{j=1}^{N_{\rm{nucl}}} \frac{\hat{\mathbf{p}}_j^2}{2M_j} + \sum_{i=1}^{N_{\rm{elec}}} \frac{\hat{\mathbf{p}}_i^2}{2m_{\rm{e}}}+\sum_{i,j \neq i}^{N_{\rm{nucl}}} \frac{Z_i Z_j e^2}{4 \pi \varepsilon_0 \abs{\hat{\mathbf{R}}_{i} - \hat{\mathbf{R}}_{j}}} + \sum_{i,j \neq i}^{N_{\rm{elec}}} \frac{e^2}{4 \pi \varepsilon_0 \abs{\hat{\mathbf{r}}_{i} - \hat{\mathbf{r}}_{j}}}-\sum_{i=1}^{N_{\rm{elec}}} \sum_{j=1}^{N_{\rm{nucl}}} \frac{Z_j e^2}{4 \pi \varepsilon_0 \abs{\hat{\mathbf{r}}_{i} - \hat{\mathbf{R}}_{j}}}&#10;\end{equation*}&#10;&#10;\end{document}"/>
  <p:tag name="IGUANATEXSIZE" val="28"/>
  <p:tag name="IGUANATEXCURSOR" val="267"/>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00.15"/>
  <p:tag name="LATEXADDIN" val="\documentclass{article}&#10;&#10;\usepackage{amssymb,amsmath,amsthm,amsfonts,physics}&#10;&#10;&#10;\pagestyle{empty}&#10;&#10;\begin{document}&#10;&#10;\begin{align*}&#10;v_g = 0,\ v_e = S&#10;\end{align*}&#10;&#10;\end{document}"/>
  <p:tag name="IGUANATEXSIZE" val="28"/>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9.2351"/>
  <p:tag name="ORIGINALWIDTH" val="777.6528"/>
  <p:tag name="LATEXADDIN" val="\documentclass{article}&#10;&#10;\usepackage{amssymb,amsmath,amsthm,amsfonts,physics}&#10;&#10;&#10;\pagestyle{empty}&#10;&#10;\begin{document}&#10;&#10;\begin{align*}&#10;v_g = 0,\ v_e = 0 &#10;\end{align*}&#10;&#10;\end{document}"/>
  <p:tag name="IGUANATEXSIZE" val="28"/>
  <p:tag name="IGUANATEXCURSOR" val="14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1.5169"/>
  <p:tag name="LATEXADDIN" val="\documentclass{article}&#10;&#10;\usepackage{amssymb,amsmath,amsthm,amsfonts,physics}&#10;&#10;&#10;\pagestyle{empty}&#10;&#10;\begin{document}&#10;&#10;\begin{equation*}&#10;\hat{T}_{\rm{n}}&#10;\end{equation*}&#10;&#10;\end{document}"/>
  <p:tag name="IGUANATEXSIZE" val="28"/>
  <p:tag name="IGUANATEXCURSOR" val="150"/>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111.0155"/>
  <p:tag name="LATEXADDIN" val="\documentclass{article}&#10;&#10;\usepackage{amssymb,amsmath,amsthm,amsfonts,physics}&#10;&#10;&#10;\pagestyle{empty}&#10;&#10;\begin{document}&#10;&#10;\begin{equation*}&#10;\hat{T}_{\rm{e}}&#10;\end{equation*}&#10;&#10;\end{document}"/>
  <p:tag name="IGUANATEXSIZE" val="28"/>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83.0255"/>
  <p:tag name="LATEXADDIN" val="\documentclass{article}&#10;&#10;\usepackage{amssymb,amsmath,amsthm,amsfonts,physics}&#10;&#10;&#10;\pagestyle{empty}&#10;&#10;\begin{document}&#10;&#10;\begin{equation*}&#10;\hat{U}_{\rm{nn}}&#10;\end{equation*}&#10;&#10;\end{document}"/>
  <p:tag name="IGUANATEXSIZE" val="28"/>
  <p:tag name="IGUANATEXCURSOR" val="141"/>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161.2725"/>
  <p:tag name="LATEXADDIN" val="\documentclass{article}&#10;&#10;\usepackage{amssymb,amsmath,amsthm,amsfonts,physics}&#10;&#10;&#10;\pagestyle{empty}&#10;&#10;\begin{document}&#10;&#10;\begin{equation*}&#10;\hat{U}_{\rm{ee}}&#10;\end{equation*}&#10;&#10;\end{document}"/>
  <p:tag name="IGUANATEXSIZE" val="28"/>
  <p:tag name="IGUANATEXCURSOR" val="141"/>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172.5241"/>
  <p:tag name="LATEXADDIN" val="\documentclass{article}&#10;&#10;\usepackage{amssymb,amsmath,amsthm,amsfonts,physics}&#10;&#10;&#10;\pagestyle{empty}&#10;&#10;\begin{document}&#10;&#10;\begin{equation*}&#10;\hat{U}_{\rm{ne}}&#10;\end{equation*}&#10;&#10;\end{document}"/>
  <p:tag name="IGUANATEXSIZE" val="28"/>
  <p:tag name="IGUANATEXCURSOR" val="141"/>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td">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408</Words>
  <Application>Microsoft Office PowerPoint</Application>
  <PresentationFormat>寬螢幕</PresentationFormat>
  <Paragraphs>112</Paragraphs>
  <Slides>17</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新細明體</vt:lpstr>
      <vt:lpstr>標楷體</vt:lpstr>
      <vt:lpstr>Arial</vt:lpstr>
      <vt:lpstr>Calibri</vt:lpstr>
      <vt:lpstr>Cambria Math</vt:lpstr>
      <vt:lpstr>Times New Roman</vt:lpstr>
      <vt:lpstr>Office 佈景主題</vt:lpstr>
      <vt:lpstr>Absorption and Emission Spectrum: Harmonic Oscillator Model</vt:lpstr>
      <vt:lpstr>Outline</vt:lpstr>
      <vt:lpstr>Born-Oppenheimer Approximation</vt:lpstr>
      <vt:lpstr>PES of Diatomic Molecule</vt:lpstr>
      <vt:lpstr>PES of Polyatomic Molecule</vt:lpstr>
      <vt:lpstr>PES of Polyatomic Molecule</vt:lpstr>
      <vt:lpstr>2D Potential Energy Surface</vt:lpstr>
      <vt:lpstr>Displaced Harmonic Oscillator (DHO) Model</vt:lpstr>
      <vt:lpstr>Absorption Spectrum of Atoms and Molecules</vt:lpstr>
      <vt:lpstr>Absorption and Emission Spectrum for Diatomic Molecule</vt:lpstr>
      <vt:lpstr>Absorption and Emission Spectrum</vt:lpstr>
      <vt:lpstr>Review of DHO: Huang-Rhys (HR) Factor</vt:lpstr>
      <vt:lpstr>Absorption Spectrum for 1D DHO Model</vt:lpstr>
      <vt:lpstr>Explanation of HR Factor Dependence</vt:lpstr>
      <vt:lpstr>Absorption Spectrum for 1D DHO Model</vt:lpstr>
      <vt:lpstr>Explanation of Temperature Dependence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智恩 沈</dc:creator>
  <cp:lastModifiedBy>智恩 沈</cp:lastModifiedBy>
  <cp:revision>84</cp:revision>
  <dcterms:created xsi:type="dcterms:W3CDTF">2023-04-19T05:06:36Z</dcterms:created>
  <dcterms:modified xsi:type="dcterms:W3CDTF">2023-04-20T22:09:12Z</dcterms:modified>
</cp:coreProperties>
</file>