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260" r:id="rId4"/>
    <p:sldId id="281" r:id="rId5"/>
    <p:sldId id="261" r:id="rId6"/>
    <p:sldId id="282" r:id="rId7"/>
    <p:sldId id="283" r:id="rId8"/>
    <p:sldId id="297" r:id="rId9"/>
    <p:sldId id="285" r:id="rId10"/>
    <p:sldId id="264" r:id="rId11"/>
    <p:sldId id="271" r:id="rId12"/>
    <p:sldId id="272" r:id="rId13"/>
    <p:sldId id="287" r:id="rId14"/>
    <p:sldId id="294" r:id="rId15"/>
    <p:sldId id="263" r:id="rId16"/>
    <p:sldId id="288" r:id="rId17"/>
    <p:sldId id="289" r:id="rId18"/>
    <p:sldId id="257" r:id="rId19"/>
    <p:sldId id="295" r:id="rId20"/>
    <p:sldId id="291" r:id="rId21"/>
    <p:sldId id="296" r:id="rId22"/>
    <p:sldId id="293" r:id="rId23"/>
    <p:sldId id="262" r:id="rId24"/>
    <p:sldId id="300" r:id="rId25"/>
    <p:sldId id="284" r:id="rId26"/>
    <p:sldId id="292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17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6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latestupload\siraj%20airquality%20project%20withlog%20withgraph\mq7-sensor_specs\mq7-sensitivity_chars_withlog_with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rtl="0">
              <a:defRPr lang="en-US" sz="2800" b="1" i="0" u="none" strike="noStrike" kern="1200" baseline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r>
              <a:rPr lang="en-US" sz="2800" b="1" i="0" u="none" strike="noStrike" kern="1200" baseline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MQ-7 sensitivity characteristics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Carbon monoxide</c:v>
          </c:tx>
          <c:marker>
            <c:symbol val="none"/>
          </c:marker>
          <c:trendline>
            <c:trendlineType val="linear"/>
            <c:dispRSqr val="1"/>
            <c:dispEq val="1"/>
            <c:trendlineLbl>
              <c:layout>
                <c:manualLayout>
                  <c:x val="0.51628424985435395"/>
                  <c:y val="-0.5806669511317345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200" baseline="0">
                        <a:latin typeface="Times New Roman" pitchFamily="18" charset="0"/>
                        <a:cs typeface="Times New Roman" pitchFamily="18" charset="0"/>
                      </a:rPr>
                      <a:t>y = -1.525x + 1.994
R² = 0.999</a:t>
                    </a:r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'mq7-sensitivity_chars_withlog'!$D$3:$D$28</c:f>
              <c:numCache>
                <c:formatCode>General</c:formatCode>
                <c:ptCount val="26"/>
                <c:pt idx="0">
                  <c:v>0.20124656299999999</c:v>
                </c:pt>
                <c:pt idx="1">
                  <c:v>0.14296276499999999</c:v>
                </c:pt>
                <c:pt idx="2">
                  <c:v>9.4208966000000421E-2</c:v>
                </c:pt>
                <c:pt idx="3">
                  <c:v>5.3499000000000033E-2</c:v>
                </c:pt>
                <c:pt idx="4">
                  <c:v>2.5423310000000148E-3</c:v>
                </c:pt>
                <c:pt idx="5">
                  <c:v>-4.8993159000000001E-2</c:v>
                </c:pt>
                <c:pt idx="6">
                  <c:v>-0.10191654800000002</c:v>
                </c:pt>
                <c:pt idx="7">
                  <c:v>-0.16858420500000049</c:v>
                </c:pt>
                <c:pt idx="8">
                  <c:v>-0.21251517400000047</c:v>
                </c:pt>
                <c:pt idx="9">
                  <c:v>-0.25430465300000032</c:v>
                </c:pt>
                <c:pt idx="10">
                  <c:v>-0.31442628500000208</c:v>
                </c:pt>
                <c:pt idx="11">
                  <c:v>-0.36618266000000166</c:v>
                </c:pt>
                <c:pt idx="12">
                  <c:v>-0.42200969000000038</c:v>
                </c:pt>
                <c:pt idx="13">
                  <c:v>-0.46114657200000031</c:v>
                </c:pt>
                <c:pt idx="14">
                  <c:v>-0.51705816599999799</c:v>
                </c:pt>
                <c:pt idx="15">
                  <c:v>-0.56187653000000004</c:v>
                </c:pt>
                <c:pt idx="16">
                  <c:v>-0.607043891000002</c:v>
                </c:pt>
                <c:pt idx="17">
                  <c:v>-0.65047967500000226</c:v>
                </c:pt>
                <c:pt idx="18">
                  <c:v>-0.70375867800000225</c:v>
                </c:pt>
                <c:pt idx="19">
                  <c:v>-0.75159368300000062</c:v>
                </c:pt>
                <c:pt idx="20">
                  <c:v>-0.79575958800000002</c:v>
                </c:pt>
                <c:pt idx="21">
                  <c:v>-0.84216899300000003</c:v>
                </c:pt>
                <c:pt idx="22">
                  <c:v>-0.88867827800000276</c:v>
                </c:pt>
                <c:pt idx="23">
                  <c:v>-0.93697318600000001</c:v>
                </c:pt>
                <c:pt idx="24">
                  <c:v>-0.98664476700000003</c:v>
                </c:pt>
                <c:pt idx="25">
                  <c:v>-1.045387455</c:v>
                </c:pt>
              </c:numCache>
            </c:numRef>
          </c:xVal>
          <c:yVal>
            <c:numRef>
              <c:f>'mq7-sensitivity_chars_withlog'!$C$3:$C$28</c:f>
              <c:numCache>
                <c:formatCode>General</c:formatCode>
                <c:ptCount val="26"/>
                <c:pt idx="0">
                  <c:v>1.6972278599999999</c:v>
                </c:pt>
                <c:pt idx="1">
                  <c:v>1.7841589220000069</c:v>
                </c:pt>
                <c:pt idx="2">
                  <c:v>1.8590467069999999</c:v>
                </c:pt>
                <c:pt idx="3">
                  <c:v>1.929271315999993</c:v>
                </c:pt>
                <c:pt idx="4">
                  <c:v>2.0088178830000003</c:v>
                </c:pt>
                <c:pt idx="5">
                  <c:v>2.0837077600000127</c:v>
                </c:pt>
                <c:pt idx="6">
                  <c:v>2.158598681</c:v>
                </c:pt>
                <c:pt idx="7">
                  <c:v>2.2334999420000012</c:v>
                </c:pt>
                <c:pt idx="8">
                  <c:v>2.3053750709999998</c:v>
                </c:pt>
                <c:pt idx="9">
                  <c:v>2.3772485899999967</c:v>
                </c:pt>
                <c:pt idx="10">
                  <c:v>2.4581629799999987</c:v>
                </c:pt>
                <c:pt idx="11">
                  <c:v>2.5330530239999987</c:v>
                </c:pt>
                <c:pt idx="12">
                  <c:v>2.6079461290000001</c:v>
                </c:pt>
                <c:pt idx="13">
                  <c:v>2.6828266799999998</c:v>
                </c:pt>
                <c:pt idx="14">
                  <c:v>2.7658854249999987</c:v>
                </c:pt>
                <c:pt idx="15">
                  <c:v>2.8394093199999917</c:v>
                </c:pt>
                <c:pt idx="16">
                  <c:v>2.9131602990000003</c:v>
                </c:pt>
                <c:pt idx="17">
                  <c:v>2.9863429209999977</c:v>
                </c:pt>
                <c:pt idx="18">
                  <c:v>3.0640693790000002</c:v>
                </c:pt>
                <c:pt idx="19">
                  <c:v>3.1382760080000001</c:v>
                </c:pt>
                <c:pt idx="20">
                  <c:v>3.2138408059999999</c:v>
                </c:pt>
                <c:pt idx="21">
                  <c:v>3.2860049690000004</c:v>
                </c:pt>
                <c:pt idx="22">
                  <c:v>3.3636129239999977</c:v>
                </c:pt>
                <c:pt idx="23">
                  <c:v>3.4385003630000002</c:v>
                </c:pt>
                <c:pt idx="24">
                  <c:v>3.513388838</c:v>
                </c:pt>
                <c:pt idx="25">
                  <c:v>3.6003202460000137</c:v>
                </c:pt>
              </c:numCache>
            </c:numRef>
          </c:yVal>
          <c:smooth val="1"/>
        </c:ser>
        <c:ser>
          <c:idx val="1"/>
          <c:order val="1"/>
          <c:tx>
            <c:v>Hydrogen</c:v>
          </c:tx>
          <c:marker>
            <c:symbol val="none"/>
          </c:marker>
          <c:trendline>
            <c:trendlineType val="linear"/>
            <c:dispRSqr val="1"/>
            <c:dispEq val="1"/>
            <c:trendlineLbl>
              <c:layout>
                <c:manualLayout>
                  <c:x val="0.52974849280474645"/>
                  <c:y val="-0.45557893180977477"/>
                </c:manualLayout>
              </c:layout>
              <c:numFmt formatCode="General" sourceLinked="0"/>
              <c:txPr>
                <a:bodyPr/>
                <a:lstStyle/>
                <a:p>
                  <a:pPr algn="ctr" rtl="0">
                    <a:defRPr lang="en-US" sz="1200" b="0" i="0" u="none" strike="noStrike" kern="1200" baseline="0">
                      <a:solidFill>
                        <a:sysClr val="windowText" lastClr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'mq7-sensitivity_chars_withlog'!$I$3:$I$28</c:f>
              <c:numCache>
                <c:formatCode>General</c:formatCode>
                <c:ptCount val="26"/>
                <c:pt idx="0">
                  <c:v>0.10888608900000002</c:v>
                </c:pt>
                <c:pt idx="1">
                  <c:v>5.3030316000000084E-2</c:v>
                </c:pt>
                <c:pt idx="2">
                  <c:v>-1.2301710000000021E-3</c:v>
                </c:pt>
                <c:pt idx="3">
                  <c:v>-5.0901752000000001E-2</c:v>
                </c:pt>
                <c:pt idx="4">
                  <c:v>-0.107850027</c:v>
                </c:pt>
                <c:pt idx="5">
                  <c:v>-0.16538830500000049</c:v>
                </c:pt>
                <c:pt idx="6">
                  <c:v>-0.21964879200000054</c:v>
                </c:pt>
                <c:pt idx="7">
                  <c:v>-0.279874858000001</c:v>
                </c:pt>
                <c:pt idx="8">
                  <c:v>-0.34010092400000103</c:v>
                </c:pt>
                <c:pt idx="9">
                  <c:v>-0.39252584800000101</c:v>
                </c:pt>
                <c:pt idx="10">
                  <c:v>-0.44770411700000085</c:v>
                </c:pt>
                <c:pt idx="11">
                  <c:v>-0.50655351099999957</c:v>
                </c:pt>
                <c:pt idx="12">
                  <c:v>-0.56035510700000002</c:v>
                </c:pt>
                <c:pt idx="13">
                  <c:v>-0.61232114100000001</c:v>
                </c:pt>
                <c:pt idx="14">
                  <c:v>-0.67346498899999996</c:v>
                </c:pt>
                <c:pt idx="15">
                  <c:v>-0.73460883600000404</c:v>
                </c:pt>
                <c:pt idx="16">
                  <c:v>-0.78611597899999996</c:v>
                </c:pt>
                <c:pt idx="17">
                  <c:v>-0.83945868499999998</c:v>
                </c:pt>
                <c:pt idx="18">
                  <c:v>-0.88867137400000196</c:v>
                </c:pt>
                <c:pt idx="19">
                  <c:v>-0.94752076799999996</c:v>
                </c:pt>
                <c:pt idx="20">
                  <c:v>-0.99719234799999956</c:v>
                </c:pt>
                <c:pt idx="21">
                  <c:v>-1.0468639289999999</c:v>
                </c:pt>
                <c:pt idx="22">
                  <c:v>-1.1002066340000001</c:v>
                </c:pt>
                <c:pt idx="23">
                  <c:v>-1.1558437939999961</c:v>
                </c:pt>
                <c:pt idx="24">
                  <c:v>-1.2135041219999998</c:v>
                </c:pt>
                <c:pt idx="25">
                  <c:v>-1.2877554849999999</c:v>
                </c:pt>
              </c:numCache>
            </c:numRef>
          </c:xVal>
          <c:yVal>
            <c:numRef>
              <c:f>'mq7-sensitivity_chars_withlog'!$H$3:$H$28</c:f>
              <c:numCache>
                <c:formatCode>General</c:formatCode>
                <c:ptCount val="26"/>
                <c:pt idx="0">
                  <c:v>1.696510747</c:v>
                </c:pt>
                <c:pt idx="1">
                  <c:v>1.7774219279999992</c:v>
                </c:pt>
                <c:pt idx="2">
                  <c:v>1.852313855</c:v>
                </c:pt>
                <c:pt idx="3">
                  <c:v>1.9272023309999973</c:v>
                </c:pt>
                <c:pt idx="4">
                  <c:v>2.00209628</c:v>
                </c:pt>
                <c:pt idx="5">
                  <c:v>2.0769906729999996</c:v>
                </c:pt>
                <c:pt idx="6">
                  <c:v>2.1518825999999978</c:v>
                </c:pt>
                <c:pt idx="7">
                  <c:v>2.226779015</c:v>
                </c:pt>
                <c:pt idx="8">
                  <c:v>2.3016754289999977</c:v>
                </c:pt>
                <c:pt idx="9">
                  <c:v>2.3765659759999926</c:v>
                </c:pt>
                <c:pt idx="10">
                  <c:v>2.4514585929999977</c:v>
                </c:pt>
                <c:pt idx="11">
                  <c:v>2.5263539719999999</c:v>
                </c:pt>
                <c:pt idx="12">
                  <c:v>2.6012455539999997</c:v>
                </c:pt>
                <c:pt idx="13">
                  <c:v>2.6761357560000012</c:v>
                </c:pt>
                <c:pt idx="14">
                  <c:v>2.7510328610000001</c:v>
                </c:pt>
                <c:pt idx="15">
                  <c:v>2.8259299659999999</c:v>
                </c:pt>
                <c:pt idx="16">
                  <c:v>2.9008198219999999</c:v>
                </c:pt>
                <c:pt idx="17">
                  <c:v>2.975711059</c:v>
                </c:pt>
                <c:pt idx="18">
                  <c:v>3.0505991890000002</c:v>
                </c:pt>
                <c:pt idx="19">
                  <c:v>3.125494568000009</c:v>
                </c:pt>
                <c:pt idx="20">
                  <c:v>3.2003830430000071</c:v>
                </c:pt>
                <c:pt idx="21">
                  <c:v>3.2752715180000012</c:v>
                </c:pt>
                <c:pt idx="22">
                  <c:v>3.3501627549999999</c:v>
                </c:pt>
                <c:pt idx="23">
                  <c:v>3.4250557179999999</c:v>
                </c:pt>
                <c:pt idx="24">
                  <c:v>3.5026720609999997</c:v>
                </c:pt>
                <c:pt idx="25">
                  <c:v>3.5929113299999997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'mq7-sensitivity_chars_withlog'!$K$1</c:f>
              <c:strCache>
                <c:ptCount val="1"/>
                <c:pt idx="0">
                  <c:v>LPG</c:v>
                </c:pt>
              </c:strCache>
            </c:strRef>
          </c:tx>
          <c:marker>
            <c:symbol val="none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0.43034127035581993"/>
                  <c:y val="-0.31486062406157306"/>
                </c:manualLayout>
              </c:layout>
              <c:numFmt formatCode="General" sourceLinked="0"/>
              <c:txPr>
                <a:bodyPr/>
                <a:lstStyle/>
                <a:p>
                  <a:pPr algn="ctr" rtl="0">
                    <a:defRPr lang="en-US" sz="1200" b="0" i="0" u="none" strike="noStrike" kern="1200" baseline="0">
                      <a:solidFill>
                        <a:sysClr val="windowText" lastClr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'mq7-sensitivity_chars_withlog'!$N$3:$N$28</c:f>
              <c:numCache>
                <c:formatCode>General</c:formatCode>
                <c:ptCount val="26"/>
                <c:pt idx="0">
                  <c:v>0.95315387300000065</c:v>
                </c:pt>
                <c:pt idx="1">
                  <c:v>0.94194240799999995</c:v>
                </c:pt>
                <c:pt idx="2">
                  <c:v>0.92618791300000003</c:v>
                </c:pt>
                <c:pt idx="3">
                  <c:v>0.91551191499999951</c:v>
                </c:pt>
                <c:pt idx="4">
                  <c:v>0.89976354499999955</c:v>
                </c:pt>
                <c:pt idx="5">
                  <c:v>0.89555684399999969</c:v>
                </c:pt>
                <c:pt idx="6">
                  <c:v>0.8938574550000018</c:v>
                </c:pt>
                <c:pt idx="7">
                  <c:v>0.88295760700000181</c:v>
                </c:pt>
                <c:pt idx="8">
                  <c:v>0.86269806200000321</c:v>
                </c:pt>
                <c:pt idx="9">
                  <c:v>0.84922223200000202</c:v>
                </c:pt>
                <c:pt idx="10">
                  <c:v>0.84039192400000062</c:v>
                </c:pt>
                <c:pt idx="11">
                  <c:v>0.83706830300000001</c:v>
                </c:pt>
                <c:pt idx="12">
                  <c:v>0.82583908500000003</c:v>
                </c:pt>
                <c:pt idx="13">
                  <c:v>0.81390099700000063</c:v>
                </c:pt>
                <c:pt idx="14">
                  <c:v>0.80593185599999995</c:v>
                </c:pt>
                <c:pt idx="15">
                  <c:v>0.79572487500000177</c:v>
                </c:pt>
                <c:pt idx="16">
                  <c:v>0.78326992899999959</c:v>
                </c:pt>
                <c:pt idx="17">
                  <c:v>0.77344023400000073</c:v>
                </c:pt>
                <c:pt idx="18">
                  <c:v>0.7729515620000007</c:v>
                </c:pt>
                <c:pt idx="19">
                  <c:v>0.76858554400000001</c:v>
                </c:pt>
                <c:pt idx="20">
                  <c:v>0.75921821599999995</c:v>
                </c:pt>
                <c:pt idx="21">
                  <c:v>0.74670605700000225</c:v>
                </c:pt>
                <c:pt idx="22">
                  <c:v>0.73212363800000202</c:v>
                </c:pt>
                <c:pt idx="23">
                  <c:v>0.72191159500000002</c:v>
                </c:pt>
                <c:pt idx="24">
                  <c:v>0.70356413399999951</c:v>
                </c:pt>
                <c:pt idx="25">
                  <c:v>0.69249606700000133</c:v>
                </c:pt>
              </c:numCache>
            </c:numRef>
          </c:xVal>
          <c:yVal>
            <c:numRef>
              <c:f>'mq7-sensitivity_chars_withlog'!$M$3:$M$28</c:f>
              <c:numCache>
                <c:formatCode>General</c:formatCode>
                <c:ptCount val="26"/>
                <c:pt idx="0">
                  <c:v>1.7056893139999978</c:v>
                </c:pt>
                <c:pt idx="1">
                  <c:v>1.7801555610000095</c:v>
                </c:pt>
                <c:pt idx="2">
                  <c:v>1.851616199</c:v>
                </c:pt>
                <c:pt idx="3">
                  <c:v>1.933279985999997</c:v>
                </c:pt>
                <c:pt idx="4">
                  <c:v>1.9991158610000033</c:v>
                </c:pt>
                <c:pt idx="5">
                  <c:v>2.0829972160000012</c:v>
                </c:pt>
                <c:pt idx="6">
                  <c:v>2.1544472799999999</c:v>
                </c:pt>
                <c:pt idx="7">
                  <c:v>2.22741641</c:v>
                </c:pt>
                <c:pt idx="8">
                  <c:v>2.303794903</c:v>
                </c:pt>
                <c:pt idx="9">
                  <c:v>2.3824365090000001</c:v>
                </c:pt>
                <c:pt idx="10">
                  <c:v>2.457294261000007</c:v>
                </c:pt>
                <c:pt idx="11">
                  <c:v>2.5321478699999997</c:v>
                </c:pt>
                <c:pt idx="12">
                  <c:v>2.6042855680000012</c:v>
                </c:pt>
                <c:pt idx="13">
                  <c:v>2.6818675170000001</c:v>
                </c:pt>
                <c:pt idx="14">
                  <c:v>2.7605049800000012</c:v>
                </c:pt>
                <c:pt idx="15">
                  <c:v>2.835363767</c:v>
                </c:pt>
                <c:pt idx="16">
                  <c:v>2.9132485329999978</c:v>
                </c:pt>
                <c:pt idx="17">
                  <c:v>2.9858388219999998</c:v>
                </c:pt>
                <c:pt idx="18">
                  <c:v>3.0629585139999977</c:v>
                </c:pt>
                <c:pt idx="19">
                  <c:v>3.1378129079999999</c:v>
                </c:pt>
                <c:pt idx="20">
                  <c:v>3.2156953509999999</c:v>
                </c:pt>
                <c:pt idx="21">
                  <c:v>3.294336232000008</c:v>
                </c:pt>
                <c:pt idx="22">
                  <c:v>3.3623936649999999</c:v>
                </c:pt>
                <c:pt idx="23">
                  <c:v>3.4406547790000004</c:v>
                </c:pt>
                <c:pt idx="24">
                  <c:v>3.5189220139999997</c:v>
                </c:pt>
                <c:pt idx="25">
                  <c:v>3.5937814490000002</c:v>
                </c:pt>
              </c:numCache>
            </c:numRef>
          </c:yVal>
          <c:smooth val="1"/>
        </c:ser>
        <c:ser>
          <c:idx val="3"/>
          <c:order val="3"/>
          <c:tx>
            <c:v>Methane</c:v>
          </c:tx>
          <c:marker>
            <c:symbol val="none"/>
          </c:marke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39395663442695605"/>
                  <c:y val="-0.18774455673859691"/>
                </c:manualLayout>
              </c:layout>
              <c:numFmt formatCode="General" sourceLinked="0"/>
              <c:txPr>
                <a:bodyPr/>
                <a:lstStyle/>
                <a:p>
                  <a:pPr algn="ctr" rtl="0">
                    <a:defRPr lang="en-US" sz="1200" b="0" i="0" u="none" strike="noStrike" kern="1200" baseline="0">
                      <a:solidFill>
                        <a:sysClr val="windowText" lastClr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'mq7-sensitivity_chars_withlog'!$S$3:$S$28</c:f>
              <c:numCache>
                <c:formatCode>General</c:formatCode>
                <c:ptCount val="26"/>
                <c:pt idx="0">
                  <c:v>1.150452837000004</c:v>
                </c:pt>
                <c:pt idx="1">
                  <c:v>1.1396065230000001</c:v>
                </c:pt>
                <c:pt idx="2">
                  <c:v>1.1257851109999999</c:v>
                </c:pt>
                <c:pt idx="3">
                  <c:v>1.1108056669999999</c:v>
                </c:pt>
                <c:pt idx="4">
                  <c:v>1.1077420840000001</c:v>
                </c:pt>
                <c:pt idx="5">
                  <c:v>1.1029653099999999</c:v>
                </c:pt>
                <c:pt idx="6">
                  <c:v>1.0973472360000001</c:v>
                </c:pt>
                <c:pt idx="7">
                  <c:v>1.091270271</c:v>
                </c:pt>
                <c:pt idx="8">
                  <c:v>1.0806043999999961</c:v>
                </c:pt>
                <c:pt idx="9">
                  <c:v>1.0818696859999923</c:v>
                </c:pt>
                <c:pt idx="10">
                  <c:v>1.0790049559999961</c:v>
                </c:pt>
                <c:pt idx="11">
                  <c:v>1.0721631739999999</c:v>
                </c:pt>
                <c:pt idx="12">
                  <c:v>1.0712214149999959</c:v>
                </c:pt>
                <c:pt idx="13">
                  <c:v>1.061232953</c:v>
                </c:pt>
                <c:pt idx="14">
                  <c:v>1.0510714399999999</c:v>
                </c:pt>
                <c:pt idx="15">
                  <c:v>1.052394434</c:v>
                </c:pt>
                <c:pt idx="16">
                  <c:v>1.0472277939999957</c:v>
                </c:pt>
                <c:pt idx="17">
                  <c:v>1.0405121989999999</c:v>
                </c:pt>
                <c:pt idx="18">
                  <c:v>1.0354235649999999</c:v>
                </c:pt>
                <c:pt idx="19">
                  <c:v>1.028125137</c:v>
                </c:pt>
                <c:pt idx="20">
                  <c:v>1.0237307709999957</c:v>
                </c:pt>
                <c:pt idx="21">
                  <c:v>1.0068613149999954</c:v>
                </c:pt>
                <c:pt idx="22">
                  <c:v>0.99986656899999737</c:v>
                </c:pt>
                <c:pt idx="23">
                  <c:v>0.98531991399999996</c:v>
                </c:pt>
                <c:pt idx="24">
                  <c:v>0.96650966999999999</c:v>
                </c:pt>
                <c:pt idx="25">
                  <c:v>0.95161751400000005</c:v>
                </c:pt>
              </c:numCache>
            </c:numRef>
          </c:xVal>
          <c:yVal>
            <c:numRef>
              <c:f>'mq7-sensitivity_chars_withlog'!$R$3:$R$28</c:f>
              <c:numCache>
                <c:formatCode>General</c:formatCode>
                <c:ptCount val="26"/>
                <c:pt idx="0">
                  <c:v>1.7029251640000032</c:v>
                </c:pt>
                <c:pt idx="1">
                  <c:v>1.7902138370000031</c:v>
                </c:pt>
                <c:pt idx="2">
                  <c:v>1.865075343</c:v>
                </c:pt>
                <c:pt idx="3">
                  <c:v>1.9399377209999973</c:v>
                </c:pt>
                <c:pt idx="4">
                  <c:v>2.0147911349999998</c:v>
                </c:pt>
                <c:pt idx="5">
                  <c:v>2.0896458379999987</c:v>
                </c:pt>
                <c:pt idx="6">
                  <c:v>2.1645011730000001</c:v>
                </c:pt>
                <c:pt idx="7">
                  <c:v>2.239356854</c:v>
                </c:pt>
                <c:pt idx="8">
                  <c:v>2.3142159869999968</c:v>
                </c:pt>
                <c:pt idx="9">
                  <c:v>2.3890661439999987</c:v>
                </c:pt>
                <c:pt idx="10">
                  <c:v>2.4639194090000003</c:v>
                </c:pt>
                <c:pt idx="11">
                  <c:v>2.5387756649999997</c:v>
                </c:pt>
                <c:pt idx="12">
                  <c:v>2.6136274830000001</c:v>
                </c:pt>
                <c:pt idx="13">
                  <c:v>2.688486106</c:v>
                </c:pt>
                <c:pt idx="14">
                  <c:v>2.763344859000008</c:v>
                </c:pt>
                <c:pt idx="15">
                  <c:v>2.837514509</c:v>
                </c:pt>
                <c:pt idx="16">
                  <c:v>2.9173801990000001</c:v>
                </c:pt>
                <c:pt idx="17">
                  <c:v>2.9880798880000001</c:v>
                </c:pt>
                <c:pt idx="18">
                  <c:v>3.0627610680000052</c:v>
                </c:pt>
                <c:pt idx="19">
                  <c:v>3.1376176670000002</c:v>
                </c:pt>
                <c:pt idx="20">
                  <c:v>3.2124720819999997</c:v>
                </c:pt>
                <c:pt idx="21">
                  <c:v>3.2873358820000127</c:v>
                </c:pt>
                <c:pt idx="22">
                  <c:v>3.3621922530000004</c:v>
                </c:pt>
                <c:pt idx="23">
                  <c:v>3.4370543049999998</c:v>
                </c:pt>
                <c:pt idx="24">
                  <c:v>3.517937619</c:v>
                </c:pt>
                <c:pt idx="25">
                  <c:v>3.5927999309999987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'mq7-sensitivity_chars_withlog'!$U$1</c:f>
              <c:strCache>
                <c:ptCount val="1"/>
                <c:pt idx="0">
                  <c:v>Alcohol</c:v>
                </c:pt>
              </c:strCache>
            </c:strRef>
          </c:tx>
          <c:marker>
            <c:symbol val="none"/>
          </c:marke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38128656754951973"/>
                  <c:y val="-8.9926002448694045E-2"/>
                </c:manualLayout>
              </c:layout>
              <c:numFmt formatCode="General" sourceLinked="0"/>
              <c:txPr>
                <a:bodyPr/>
                <a:lstStyle/>
                <a:p>
                  <a:pPr algn="ctr" rtl="0">
                    <a:defRPr lang="en-US" sz="1200" b="0" i="0" u="none" strike="noStrike" kern="1200" baseline="0">
                      <a:solidFill>
                        <a:sysClr val="windowText" lastClr="000000"/>
                      </a:solidFill>
                      <a:latin typeface="Times New Roman" pitchFamily="18" charset="0"/>
                      <a:ea typeface="+mn-ea"/>
                      <a:cs typeface="Times New Roman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'mq7-sensitivity_chars_withlog'!$X$3:$X$28</c:f>
              <c:numCache>
                <c:formatCode>General</c:formatCode>
                <c:ptCount val="26"/>
                <c:pt idx="0">
                  <c:v>1.2125331419999998</c:v>
                </c:pt>
                <c:pt idx="1">
                  <c:v>1.2033345329999952</c:v>
                </c:pt>
                <c:pt idx="2">
                  <c:v>1.1925882010000035</c:v>
                </c:pt>
                <c:pt idx="3">
                  <c:v>1.1851525790000064</c:v>
                </c:pt>
                <c:pt idx="4">
                  <c:v>1.1761750320000035</c:v>
                </c:pt>
                <c:pt idx="5">
                  <c:v>1.1681480400000035</c:v>
                </c:pt>
                <c:pt idx="6">
                  <c:v>1.15456911</c:v>
                </c:pt>
                <c:pt idx="7">
                  <c:v>1.1477239519999998</c:v>
                </c:pt>
                <c:pt idx="8">
                  <c:v>1.143830516</c:v>
                </c:pt>
                <c:pt idx="9">
                  <c:v>1.1374055860000001</c:v>
                </c:pt>
                <c:pt idx="10">
                  <c:v>1.133019781</c:v>
                </c:pt>
                <c:pt idx="11">
                  <c:v>1.1242297299999999</c:v>
                </c:pt>
                <c:pt idx="12">
                  <c:v>1.1194432899999998</c:v>
                </c:pt>
                <c:pt idx="13">
                  <c:v>1.1197318549999964</c:v>
                </c:pt>
                <c:pt idx="14">
                  <c:v>1.1167074539999999</c:v>
                </c:pt>
                <c:pt idx="15">
                  <c:v>1.1124615330000001</c:v>
                </c:pt>
                <c:pt idx="16">
                  <c:v>1.108259705</c:v>
                </c:pt>
                <c:pt idx="17">
                  <c:v>1.1076894289999999</c:v>
                </c:pt>
                <c:pt idx="18">
                  <c:v>1.1047396569999954</c:v>
                </c:pt>
                <c:pt idx="19">
                  <c:v>1.1060049430000001</c:v>
                </c:pt>
                <c:pt idx="20">
                  <c:v>1.1015697669999998</c:v>
                </c:pt>
                <c:pt idx="21">
                  <c:v>1.0956865769999999</c:v>
                </c:pt>
                <c:pt idx="22">
                  <c:v>1.095575191</c:v>
                </c:pt>
                <c:pt idx="23">
                  <c:v>1.0954638049999998</c:v>
                </c:pt>
                <c:pt idx="24">
                  <c:v>1.0916019669999999</c:v>
                </c:pt>
                <c:pt idx="25">
                  <c:v>1.0786310539999961</c:v>
                </c:pt>
              </c:numCache>
            </c:numRef>
          </c:xVal>
          <c:yVal>
            <c:numRef>
              <c:f>'mq7-sensitivity_chars_withlog'!$W$3:$W$28</c:f>
              <c:numCache>
                <c:formatCode>General</c:formatCode>
                <c:ptCount val="26"/>
                <c:pt idx="0">
                  <c:v>1.700443772999999</c:v>
                </c:pt>
                <c:pt idx="1">
                  <c:v>1.7833612499999978</c:v>
                </c:pt>
                <c:pt idx="2">
                  <c:v>1.858976516</c:v>
                </c:pt>
                <c:pt idx="3">
                  <c:v>1.9255622089999942</c:v>
                </c:pt>
                <c:pt idx="4">
                  <c:v>2.001916955</c:v>
                </c:pt>
                <c:pt idx="5">
                  <c:v>2.0759875110000001</c:v>
                </c:pt>
                <c:pt idx="6">
                  <c:v>2.1553852660000001</c:v>
                </c:pt>
                <c:pt idx="7">
                  <c:v>2.2325097399999998</c:v>
                </c:pt>
                <c:pt idx="8">
                  <c:v>2.3048120359999977</c:v>
                </c:pt>
                <c:pt idx="9">
                  <c:v>2.3822197209999998</c:v>
                </c:pt>
                <c:pt idx="10">
                  <c:v>2.4570741289999996</c:v>
                </c:pt>
                <c:pt idx="11">
                  <c:v>2.5372243540000001</c:v>
                </c:pt>
                <c:pt idx="12">
                  <c:v>2.6067865610000012</c:v>
                </c:pt>
                <c:pt idx="13">
                  <c:v>2.681637453</c:v>
                </c:pt>
                <c:pt idx="14">
                  <c:v>2.7572469099999997</c:v>
                </c:pt>
                <c:pt idx="15">
                  <c:v>2.8313451409999977</c:v>
                </c:pt>
                <c:pt idx="16">
                  <c:v>2.9061994109999998</c:v>
                </c:pt>
                <c:pt idx="17">
                  <c:v>2.9810509499999998</c:v>
                </c:pt>
                <c:pt idx="18">
                  <c:v>3.0559042780000012</c:v>
                </c:pt>
                <c:pt idx="19">
                  <c:v>3.1307544349999987</c:v>
                </c:pt>
                <c:pt idx="20">
                  <c:v>3.2036646970000002</c:v>
                </c:pt>
                <c:pt idx="21">
                  <c:v>3.280464416</c:v>
                </c:pt>
                <c:pt idx="22">
                  <c:v>3.3553156089999998</c:v>
                </c:pt>
                <c:pt idx="23">
                  <c:v>3.4301668030000001</c:v>
                </c:pt>
                <c:pt idx="24">
                  <c:v>3.513133329</c:v>
                </c:pt>
                <c:pt idx="25">
                  <c:v>3.5889087650000002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'mq7-sensitivity_chars_withlog'!$Z$1</c:f>
              <c:strCache>
                <c:ptCount val="1"/>
                <c:pt idx="0">
                  <c:v>Air</c:v>
                </c:pt>
              </c:strCache>
            </c:strRef>
          </c:tx>
          <c:marker>
            <c:symbol val="none"/>
          </c:marker>
          <c:xVal>
            <c:numRef>
              <c:f>'mq7-sensitivity_chars_withlog'!$AC$3:$AC$28</c:f>
              <c:numCache>
                <c:formatCode>General</c:formatCode>
                <c:ptCount val="26"/>
                <c:pt idx="0">
                  <c:v>1.4175618969999921</c:v>
                </c:pt>
                <c:pt idx="1">
                  <c:v>1.4192984519999949</c:v>
                </c:pt>
                <c:pt idx="2">
                  <c:v>1.415946483999994</c:v>
                </c:pt>
                <c:pt idx="3">
                  <c:v>1.4150093989999921</c:v>
                </c:pt>
                <c:pt idx="4">
                  <c:v>1.4159699409999931</c:v>
                </c:pt>
                <c:pt idx="5">
                  <c:v>1.4139028619999998</c:v>
                </c:pt>
                <c:pt idx="6">
                  <c:v>1.4137914759999923</c:v>
                </c:pt>
                <c:pt idx="7">
                  <c:v>1.4181443809999956</c:v>
                </c:pt>
                <c:pt idx="8">
                  <c:v>1.4139935739999951</c:v>
                </c:pt>
                <c:pt idx="9">
                  <c:v>1.417921609999991</c:v>
                </c:pt>
                <c:pt idx="10">
                  <c:v>1.4150568799999999</c:v>
                </c:pt>
                <c:pt idx="11">
                  <c:v>1.4178826979999923</c:v>
                </c:pt>
                <c:pt idx="12">
                  <c:v>1.4224481200000001</c:v>
                </c:pt>
                <c:pt idx="13">
                  <c:v>1.4230620899999964</c:v>
                </c:pt>
                <c:pt idx="14">
                  <c:v>1.4176451139999964</c:v>
                </c:pt>
                <c:pt idx="15">
                  <c:v>1.4234285329999952</c:v>
                </c:pt>
                <c:pt idx="16">
                  <c:v>1.4229005069999998</c:v>
                </c:pt>
                <c:pt idx="17">
                  <c:v>1.4138028719999998</c:v>
                </c:pt>
                <c:pt idx="18">
                  <c:v>1.4079905569999935</c:v>
                </c:pt>
                <c:pt idx="19">
                  <c:v>1.4078791709999952</c:v>
                </c:pt>
                <c:pt idx="20">
                  <c:v>1.412232076</c:v>
                </c:pt>
                <c:pt idx="21">
                  <c:v>1.414290528</c:v>
                </c:pt>
                <c:pt idx="22">
                  <c:v>1.4164735949999998</c:v>
                </c:pt>
                <c:pt idx="23">
                  <c:v>1.4185320469999998</c:v>
                </c:pt>
                <c:pt idx="24">
                  <c:v>1.4162508240000042</c:v>
                </c:pt>
                <c:pt idx="25">
                  <c:v>1.4176004229999963</c:v>
                </c:pt>
              </c:numCache>
            </c:numRef>
          </c:xVal>
          <c:yVal>
            <c:numRef>
              <c:f>'mq7-sensitivity_chars_withlog'!$AB$3:$AB$28</c:f>
              <c:numCache>
                <c:formatCode>General</c:formatCode>
                <c:ptCount val="26"/>
                <c:pt idx="0">
                  <c:v>1.698672655</c:v>
                </c:pt>
                <c:pt idx="1">
                  <c:v>1.7855585670000031</c:v>
                </c:pt>
                <c:pt idx="2">
                  <c:v>1.860412197</c:v>
                </c:pt>
                <c:pt idx="3">
                  <c:v>1.9352640119999946</c:v>
                </c:pt>
                <c:pt idx="4">
                  <c:v>2.0161324529999995</c:v>
                </c:pt>
                <c:pt idx="5">
                  <c:v>2.103021225000008</c:v>
                </c:pt>
                <c:pt idx="6">
                  <c:v>2.1778724179999998</c:v>
                </c:pt>
                <c:pt idx="7">
                  <c:v>2.2527202530000001</c:v>
                </c:pt>
                <c:pt idx="8">
                  <c:v>2.3247392160000002</c:v>
                </c:pt>
                <c:pt idx="9">
                  <c:v>2.4024226399999931</c:v>
                </c:pt>
                <c:pt idx="10">
                  <c:v>2.4772759039999968</c:v>
                </c:pt>
                <c:pt idx="11">
                  <c:v>2.5521248870000002</c:v>
                </c:pt>
                <c:pt idx="12">
                  <c:v>2.6247043470000126</c:v>
                </c:pt>
                <c:pt idx="13">
                  <c:v>2.7018232100000001</c:v>
                </c:pt>
                <c:pt idx="14">
                  <c:v>2.7766783939999926</c:v>
                </c:pt>
                <c:pt idx="15">
                  <c:v>2.8515251529999999</c:v>
                </c:pt>
                <c:pt idx="16">
                  <c:v>2.9263766599999999</c:v>
                </c:pt>
                <c:pt idx="17">
                  <c:v>3.0012346130000003</c:v>
                </c:pt>
                <c:pt idx="18">
                  <c:v>3.0760900939999987</c:v>
                </c:pt>
                <c:pt idx="19">
                  <c:v>3.1509412870000002</c:v>
                </c:pt>
                <c:pt idx="20">
                  <c:v>3.2257891220000001</c:v>
                </c:pt>
                <c:pt idx="21">
                  <c:v>3.3006386829999999</c:v>
                </c:pt>
                <c:pt idx="22">
                  <c:v>3.3754881499999967</c:v>
                </c:pt>
                <c:pt idx="23">
                  <c:v>3.4503377110000071</c:v>
                </c:pt>
                <c:pt idx="24">
                  <c:v>3.5251905370000012</c:v>
                </c:pt>
                <c:pt idx="25">
                  <c:v>3.6000406309999997</c:v>
                </c:pt>
              </c:numCache>
            </c:numRef>
          </c:yVal>
          <c:smooth val="1"/>
        </c:ser>
        <c:axId val="64317312"/>
        <c:axId val="64323584"/>
      </c:scatterChart>
      <c:valAx>
        <c:axId val="64317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Log10(Rs/Ro</a:t>
                </a:r>
                <a:r>
                  <a:rPr lang="en-US" sz="1800" b="1" i="0" baseline="0"/>
                  <a:t>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323584"/>
        <c:crosses val="autoZero"/>
        <c:crossBetween val="midCat"/>
      </c:valAx>
      <c:valAx>
        <c:axId val="64323584"/>
        <c:scaling>
          <c:orientation val="minMax"/>
          <c:min val="1.5"/>
        </c:scaling>
        <c:axPos val="l"/>
        <c:majorGridlines/>
        <c:title>
          <c:tx>
            <c:rich>
              <a:bodyPr/>
              <a:lstStyle/>
              <a:p>
                <a:pPr>
                  <a:defRPr lang="en-US" sz="24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r>
                  <a:rPr lang="en-US" sz="24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Log10(PPM)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317312"/>
        <c:crossesAt val="-1.5"/>
        <c:crossBetween val="midCat"/>
      </c:valAx>
      <c:spPr>
        <a:noFill/>
        <a:ln w="25400">
          <a:noFill/>
        </a:ln>
      </c:spPr>
    </c:plotArea>
    <c:legend>
      <c:legendPos val="r"/>
      <c:legendEntry>
        <c:idx val="-1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ayout>
        <c:manualLayout>
          <c:xMode val="edge"/>
          <c:yMode val="edge"/>
          <c:x val="0.78432872879938753"/>
          <c:y val="9.5119162353899805E-2"/>
          <c:w val="0.19218806718091649"/>
          <c:h val="0.76363198502305762"/>
        </c:manualLayout>
      </c:layout>
      <c:txPr>
        <a:bodyPr/>
        <a:lstStyle/>
        <a:p>
          <a:pPr>
            <a:defRPr lang="en-U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571E9-67D2-4D02-BE22-C6D1606C0BEB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ADA1-44F3-4C01-B84A-D6A04719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ADA1-44F3-4C01-B84A-D6A0471983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4764-624F-4235-94EF-5DF3C876BE8C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38FDB6-E172-4D4A-B49A-DA4DD0875C2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72.16.27.101:188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irquality\%20%20http:\cpcb.nic.in\FINAL-REPORT_AQI_.pdf" TargetMode="External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 Design of an Indoor Air Quality Monitoring System using Low-Cost Sensors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types: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nodes.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nodes.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nodes.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node has JS file and a HTML file.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node for additional functionality.</a:t>
            </a:r>
          </a:p>
          <a:p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762000"/>
            <a:ext cx="1238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352800"/>
            <a:ext cx="1200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1295400"/>
            <a:ext cx="11906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Dust Sensor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SDS011 dust sensor uses light scattering principle to measure PM.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measure PM having thickness in the range of 0.3 µm to 10 µm.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range – 0-999.9 µg/m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MQ Gas Sensors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Tin dioxide(SnO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used as gas sensing material in MQ gas sensors.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Gases that come close to SnO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 ionized and are adsorbed which leads to change in resistance of sensing material.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Implementation Part-1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Steps performed by the sensor node and Processing unit: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Acquires readings from Gas sensors and convert it to PPM values.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Acquires data packet from Dust sensor and extract readings after verification.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Acquires readings from temperature sensor using DHT library written by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adafruit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industries.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Sends all the sensor readings serially to gateway.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3000" r="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Obtaining PPM Equations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:\siraj airquality project\mq7-sensor_specs\mq7-sensitivity_cha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5229226" cy="4591050"/>
          </a:xfrm>
          <a:prstGeom prst="rect">
            <a:avLst/>
          </a:prstGeom>
          <a:noFill/>
        </p:spPr>
      </p:pic>
      <p:pic>
        <p:nvPicPr>
          <p:cNvPr id="6" name="Picture 5" descr="H:\mq7-sensitivity_chars_web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229226" cy="459105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28600" y="579549"/>
          <a:ext cx="8652993" cy="6278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152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PPM value Calculation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676400" y="533400"/>
            <a:ext cx="1371600" cy="54864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5" name="Flowchart: Data 4"/>
          <p:cNvSpPr/>
          <p:nvPr/>
        </p:nvSpPr>
        <p:spPr>
          <a:xfrm>
            <a:off x="6153150" y="6004560"/>
            <a:ext cx="1371600" cy="548640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Print PPM</a:t>
            </a:r>
            <a:endParaRPr lang="en-US" sz="16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1524000" y="1676400"/>
            <a:ext cx="1676400" cy="548640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Mqpin, RL, Ratio</a:t>
            </a: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1638300" y="2819400"/>
            <a:ext cx="1447800" cy="91440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Calibration?</a:t>
            </a:r>
            <a:endParaRPr lang="en-US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676400" y="4823460"/>
            <a:ext cx="13716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Calculate Rs</a:t>
            </a:r>
            <a:endParaRPr lang="en-US" sz="1600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962400" y="6004560"/>
            <a:ext cx="13716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Calculate PPM</a:t>
            </a:r>
            <a:endParaRPr lang="en-US" sz="1600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3886200" y="3002280"/>
            <a:ext cx="16764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Sensor Calibration</a:t>
            </a:r>
            <a:endParaRPr lang="en-US" sz="16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6153150" y="4572000"/>
            <a:ext cx="1371600" cy="54864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rot="5400000">
            <a:off x="2065020" y="2522220"/>
            <a:ext cx="5943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rot="5400000">
            <a:off x="1817370" y="4278630"/>
            <a:ext cx="10896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21" idx="0"/>
          </p:cNvCxnSpPr>
          <p:nvPr/>
        </p:nvCxnSpPr>
        <p:spPr>
          <a:xfrm rot="5400000">
            <a:off x="2045970" y="5688330"/>
            <a:ext cx="6324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3"/>
            <a:endCxn id="9" idx="1"/>
          </p:cNvCxnSpPr>
          <p:nvPr/>
        </p:nvCxnSpPr>
        <p:spPr>
          <a:xfrm>
            <a:off x="3048000" y="6278880"/>
            <a:ext cx="9144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2"/>
          </p:cNvCxnSpPr>
          <p:nvPr/>
        </p:nvCxnSpPr>
        <p:spPr>
          <a:xfrm>
            <a:off x="5334000" y="6278880"/>
            <a:ext cx="95631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3086100" y="3276600"/>
            <a:ext cx="8001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54"/>
          <p:cNvCxnSpPr>
            <a:stCxn id="10" idx="2"/>
            <a:endCxn id="8" idx="0"/>
          </p:cNvCxnSpPr>
          <p:nvPr/>
        </p:nvCxnSpPr>
        <p:spPr>
          <a:xfrm rot="5400000">
            <a:off x="2907030" y="3006090"/>
            <a:ext cx="1272540" cy="2362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6"/>
          <p:cNvSpPr txBox="1"/>
          <p:nvPr/>
        </p:nvSpPr>
        <p:spPr>
          <a:xfrm>
            <a:off x="3041074" y="2947843"/>
            <a:ext cx="61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77"/>
          <p:cNvSpPr txBox="1"/>
          <p:nvPr/>
        </p:nvSpPr>
        <p:spPr>
          <a:xfrm>
            <a:off x="1905000" y="3628900"/>
            <a:ext cx="5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1676400" y="6004560"/>
            <a:ext cx="1371600" cy="548640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2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6088063"/>
            <a:ext cx="752475" cy="2857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stCxn id="5" idx="1"/>
            <a:endCxn id="11" idx="2"/>
          </p:cNvCxnSpPr>
          <p:nvPr/>
        </p:nvCxnSpPr>
        <p:spPr>
          <a:xfrm rot="5400000" flipH="1" flipV="1">
            <a:off x="6396990" y="5562600"/>
            <a:ext cx="88392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6" idx="0"/>
          </p:cNvCxnSpPr>
          <p:nvPr/>
        </p:nvCxnSpPr>
        <p:spPr>
          <a:xfrm rot="5400000">
            <a:off x="2065020" y="1379220"/>
            <a:ext cx="5943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Dust sensor readings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338263"/>
            <a:ext cx="4819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6988" y="5486400"/>
            <a:ext cx="4010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62000" y="289560"/>
            <a:ext cx="1371600" cy="54864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7" name="Flowchart: Data 6"/>
          <p:cNvSpPr/>
          <p:nvPr/>
        </p:nvSpPr>
        <p:spPr>
          <a:xfrm>
            <a:off x="5219700" y="5783580"/>
            <a:ext cx="1371600" cy="548640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PPM</a:t>
            </a:r>
            <a:endParaRPr lang="en-US" sz="1600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685800" y="2270760"/>
            <a:ext cx="1524000" cy="548640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Mqpin, RL, Ratio</a:t>
            </a:r>
            <a:endParaRPr lang="en-US" sz="1600" dirty="0"/>
          </a:p>
        </p:txBody>
      </p:sp>
      <p:sp>
        <p:nvSpPr>
          <p:cNvPr id="11" name="Flowchart: Decision 10"/>
          <p:cNvSpPr/>
          <p:nvPr/>
        </p:nvSpPr>
        <p:spPr>
          <a:xfrm>
            <a:off x="723900" y="3124200"/>
            <a:ext cx="1447800" cy="91440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Calibration?</a:t>
            </a:r>
            <a:endParaRPr lang="en-US" sz="1600" dirty="0"/>
          </a:p>
        </p:txBody>
      </p:sp>
      <p:sp>
        <p:nvSpPr>
          <p:cNvPr id="14" name="Flowchart: Predefined Process 13"/>
          <p:cNvSpPr/>
          <p:nvPr/>
        </p:nvSpPr>
        <p:spPr>
          <a:xfrm>
            <a:off x="762000" y="4602480"/>
            <a:ext cx="13716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 Rs</a:t>
            </a:r>
            <a:endParaRPr lang="en-US" sz="1600" dirty="0"/>
          </a:p>
        </p:txBody>
      </p:sp>
      <p:sp>
        <p:nvSpPr>
          <p:cNvPr id="17" name="Flowchart: Predefined Process 16"/>
          <p:cNvSpPr/>
          <p:nvPr/>
        </p:nvSpPr>
        <p:spPr>
          <a:xfrm>
            <a:off x="3048000" y="5783580"/>
            <a:ext cx="13716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 PPM</a:t>
            </a:r>
            <a:endParaRPr lang="en-US" sz="1600" dirty="0"/>
          </a:p>
        </p:txBody>
      </p:sp>
      <p:sp>
        <p:nvSpPr>
          <p:cNvPr id="18" name="Flowchart: Predefined Process 17"/>
          <p:cNvSpPr/>
          <p:nvPr/>
        </p:nvSpPr>
        <p:spPr>
          <a:xfrm>
            <a:off x="2971800" y="3307080"/>
            <a:ext cx="16002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Sensor Calibration</a:t>
            </a:r>
            <a:endParaRPr lang="en-US" sz="16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7467600" y="4602480"/>
            <a:ext cx="1371600" cy="54864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49" idx="2"/>
            <a:endCxn id="9" idx="0"/>
          </p:cNvCxnSpPr>
          <p:nvPr/>
        </p:nvCxnSpPr>
        <p:spPr>
          <a:xfrm rot="5400000">
            <a:off x="1226820" y="2049780"/>
            <a:ext cx="4419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1" idx="0"/>
          </p:cNvCxnSpPr>
          <p:nvPr/>
        </p:nvCxnSpPr>
        <p:spPr>
          <a:xfrm rot="5400000">
            <a:off x="1295400" y="2971800"/>
            <a:ext cx="3048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4" idx="0"/>
          </p:cNvCxnSpPr>
          <p:nvPr/>
        </p:nvCxnSpPr>
        <p:spPr>
          <a:xfrm rot="5400000">
            <a:off x="1165860" y="4320540"/>
            <a:ext cx="56388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  <a:endCxn id="98" idx="0"/>
          </p:cNvCxnSpPr>
          <p:nvPr/>
        </p:nvCxnSpPr>
        <p:spPr>
          <a:xfrm rot="5400000">
            <a:off x="1131570" y="5467350"/>
            <a:ext cx="6324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8" idx="3"/>
            <a:endCxn id="17" idx="1"/>
          </p:cNvCxnSpPr>
          <p:nvPr/>
        </p:nvCxnSpPr>
        <p:spPr>
          <a:xfrm>
            <a:off x="2133600" y="6057900"/>
            <a:ext cx="9144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7" idx="2"/>
          </p:cNvCxnSpPr>
          <p:nvPr/>
        </p:nvCxnSpPr>
        <p:spPr>
          <a:xfrm>
            <a:off x="4419600" y="6057900"/>
            <a:ext cx="9372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8" idx="1"/>
          </p:cNvCxnSpPr>
          <p:nvPr/>
        </p:nvCxnSpPr>
        <p:spPr>
          <a:xfrm>
            <a:off x="2171700" y="3581400"/>
            <a:ext cx="8001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18" idx="2"/>
            <a:endCxn id="14" idx="0"/>
          </p:cNvCxnSpPr>
          <p:nvPr/>
        </p:nvCxnSpPr>
        <p:spPr>
          <a:xfrm rot="5400000">
            <a:off x="2236470" y="3067050"/>
            <a:ext cx="746760" cy="2324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11" idx="0"/>
            <a:endCxn id="125" idx="2"/>
          </p:cNvCxnSpPr>
          <p:nvPr/>
        </p:nvCxnSpPr>
        <p:spPr>
          <a:xfrm rot="5400000" flipH="1" flipV="1">
            <a:off x="5715000" y="42291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26674" y="3252643"/>
            <a:ext cx="61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90600" y="3933700"/>
            <a:ext cx="5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8" name="Flowchart: Predefined Process 97"/>
          <p:cNvSpPr/>
          <p:nvPr/>
        </p:nvSpPr>
        <p:spPr>
          <a:xfrm>
            <a:off x="762000" y="5783580"/>
            <a:ext cx="1371600" cy="548640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5867400"/>
          <a:ext cx="752475" cy="284721"/>
        </p:xfrm>
        <a:graphic>
          <a:graphicData uri="http://schemas.openxmlformats.org/presentationml/2006/ole">
            <p:oleObj spid="_x0000_s2050" name="Equation" r:id="rId3" imgW="469800" imgH="177480" progId="Equation.3">
              <p:embed/>
            </p:oleObj>
          </a:graphicData>
        </a:graphic>
      </p:graphicFrame>
      <p:sp>
        <p:nvSpPr>
          <p:cNvPr id="111" name="Flowchart: Decision 110"/>
          <p:cNvSpPr/>
          <p:nvPr/>
        </p:nvSpPr>
        <p:spPr>
          <a:xfrm>
            <a:off x="5181600" y="4419600"/>
            <a:ext cx="1447800" cy="91440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gases?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891150" y="4038600"/>
            <a:ext cx="5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22074" y="2802575"/>
            <a:ext cx="5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9" name="Elbow Connector 118"/>
          <p:cNvCxnSpPr>
            <a:stCxn id="111" idx="1"/>
            <a:endCxn id="17" idx="0"/>
          </p:cNvCxnSpPr>
          <p:nvPr/>
        </p:nvCxnSpPr>
        <p:spPr>
          <a:xfrm rot="10800000" flipV="1">
            <a:off x="3733800" y="4876800"/>
            <a:ext cx="1447800" cy="90678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5181600" y="3124200"/>
            <a:ext cx="1447800" cy="91440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Sensors?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629400" y="3240975"/>
            <a:ext cx="5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24400" y="4824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36" name="Elbow Connector 135"/>
          <p:cNvCxnSpPr>
            <a:stCxn id="125" idx="0"/>
            <a:endCxn id="49" idx="0"/>
          </p:cNvCxnSpPr>
          <p:nvPr/>
        </p:nvCxnSpPr>
        <p:spPr>
          <a:xfrm rot="16200000" flipV="1">
            <a:off x="2800350" y="19050"/>
            <a:ext cx="1752600" cy="4457700"/>
          </a:xfrm>
          <a:prstGeom prst="bentConnector3">
            <a:avLst>
              <a:gd name="adj1" fmla="val 11507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4" idx="2"/>
            <a:endCxn id="19" idx="0"/>
          </p:cNvCxnSpPr>
          <p:nvPr/>
        </p:nvCxnSpPr>
        <p:spPr>
          <a:xfrm rot="5400000">
            <a:off x="7780020" y="4229100"/>
            <a:ext cx="74676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" idx="1"/>
            <a:endCxn id="111" idx="2"/>
          </p:cNvCxnSpPr>
          <p:nvPr/>
        </p:nvCxnSpPr>
        <p:spPr>
          <a:xfrm rot="5400000" flipH="1" flipV="1">
            <a:off x="5680710" y="5558790"/>
            <a:ext cx="44958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edefined Process 33"/>
          <p:cNvSpPr/>
          <p:nvPr/>
        </p:nvSpPr>
        <p:spPr>
          <a:xfrm>
            <a:off x="7467600" y="3307080"/>
            <a:ext cx="1371600" cy="5486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Dust sensor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125" idx="3"/>
            <a:endCxn id="34" idx="1"/>
          </p:cNvCxnSpPr>
          <p:nvPr/>
        </p:nvCxnSpPr>
        <p:spPr>
          <a:xfrm>
            <a:off x="6629400" y="3581400"/>
            <a:ext cx="8382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edefined Process 48"/>
          <p:cNvSpPr/>
          <p:nvPr/>
        </p:nvSpPr>
        <p:spPr>
          <a:xfrm>
            <a:off x="685800" y="1371600"/>
            <a:ext cx="15240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DHT sensor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 rot="5400000">
            <a:off x="1181100" y="1104900"/>
            <a:ext cx="5334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Flowchart</a:t>
            </a:r>
            <a:endParaRPr lang="en-US" sz="440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7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77" grpId="0"/>
      <p:bldP spid="78" grpId="0"/>
      <p:bldP spid="98" grpId="1" animBg="1"/>
      <p:bldP spid="111" grpId="1" animBg="1"/>
      <p:bldP spid="114" grpId="0"/>
      <p:bldP spid="115" grpId="0"/>
      <p:bldP spid="125" grpId="1" animBg="1"/>
      <p:bldP spid="128" grpId="0"/>
      <p:bldP spid="134" grpId="0"/>
      <p:bldP spid="34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3000" r="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4953000" y="2590800"/>
            <a:ext cx="2667000" cy="1905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MQTT</a:t>
            </a:r>
          </a:p>
          <a:p>
            <a:r>
              <a:rPr lang="en-US" dirty="0" smtClean="0"/>
              <a:t>Node red</a:t>
            </a:r>
          </a:p>
          <a:p>
            <a:r>
              <a:rPr lang="en-US" dirty="0" smtClean="0"/>
              <a:t>Sensors used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Implementation Part-2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performed by the gateway: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Establishes and maintains connection with MQTT broker.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individual topics for each sensor and publishes the received readings to their respective topics.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41910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Finally Node-red editor is used to develop a web application that subscribes and displays readings published by the sensors.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3000" r="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Oval 4"/>
          <p:cNvSpPr/>
          <p:nvPr/>
        </p:nvSpPr>
        <p:spPr>
          <a:xfrm>
            <a:off x="6858000" y="2133600"/>
            <a:ext cx="2286000" cy="2362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Node-RED</a:t>
            </a:r>
            <a:r>
              <a:rPr lang="en-US" sz="4400" dirty="0" smtClean="0"/>
              <a:t> application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Complete Working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953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Sensors send their readings to Arduino.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Arduino calculates PPM values of different gases based on Gas sensor readings, PM concentration values based on dust sensor readings.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Calculated values are serially transmitted to Raspberry pi using USB.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Raspberry pi connects to the MQTT broker and publishes the received values to various topics.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Node-red connects to the MQTT broker and subscribes to interested topics.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Node-red charts the received values using dashboard nodes.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4176557" cy="31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029200"/>
            <a:ext cx="389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 of the design file used for 3D printing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G_20170519_110441.jpg"/>
          <p:cNvPicPr>
            <a:picLocks noChangeAspect="1"/>
          </p:cNvPicPr>
          <p:nvPr/>
        </p:nvPicPr>
        <p:blipFill>
          <a:blip r:embed="rId3" cstate="print"/>
          <a:srcRect l="24167" t="10000" r="15000" b="1111"/>
          <a:stretch>
            <a:fillRect/>
          </a:stretch>
        </p:blipFill>
        <p:spPr>
          <a:xfrm>
            <a:off x="4724400" y="1752600"/>
            <a:ext cx="411226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5029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3D printed Prototype Sensor node box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Results (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05400" y="1600200"/>
            <a:ext cx="3581400" cy="5105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Node-red flow editor: </a:t>
            </a:r>
            <a:r>
              <a:rPr lang="en-US" dirty="0" smtClean="0">
                <a:hlinkClick r:id="rId2"/>
              </a:rPr>
              <a:t>http://172.16.2.201:1880</a:t>
            </a:r>
          </a:p>
        </p:txBody>
      </p:sp>
      <p:pic>
        <p:nvPicPr>
          <p:cNvPr id="4" name="Picture 3" descr="pm10vs25.PNG"/>
          <p:cNvPicPr/>
          <p:nvPr/>
        </p:nvPicPr>
        <p:blipFill>
          <a:blip r:embed="rId3"/>
          <a:srcRect l="1740"/>
          <a:stretch>
            <a:fillRect/>
          </a:stretch>
        </p:blipFill>
        <p:spPr>
          <a:xfrm>
            <a:off x="228600" y="990600"/>
            <a:ext cx="4525926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93920"/>
          </a:xfrm>
        </p:spPr>
        <p:txBody>
          <a:bodyPr/>
          <a:lstStyle/>
          <a:p>
            <a:r>
              <a:rPr lang="en-US" dirty="0" smtClean="0"/>
              <a:t>Cost and size of the sensor node can be further reduced.</a:t>
            </a:r>
          </a:p>
          <a:p>
            <a:r>
              <a:rPr lang="en-US" dirty="0" smtClean="0"/>
              <a:t>A processing device with inbuilt wireless capability can improve the portability.</a:t>
            </a:r>
          </a:p>
          <a:p>
            <a:r>
              <a:rPr lang="en-US" dirty="0" smtClean="0"/>
              <a:t>Power efficiency of the device can be further improved.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obtained from a large number of low cost monitoring systems placed at different points in close vicinity could be compared  to arrive at a relative or indicative value.</a:t>
            </a:r>
          </a:p>
          <a:p>
            <a:r>
              <a:rPr lang="en-US" dirty="0" smtClean="0"/>
              <a:t>Application can be developed to push notifications.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>
            <a:normAutofit fontScale="92500" lnSpcReduction="20000"/>
          </a:bodyPr>
          <a:lstStyle/>
          <a:p>
            <a:pPr marL="514350" indent="-514350" algn="just"/>
            <a:r>
              <a:rPr lang="en-US" dirty="0" smtClean="0"/>
              <a:t>Nick O’Leary and Dave Conway-Jones. (2017, January) Node-RED. [Online]. </a:t>
            </a:r>
            <a:r>
              <a:rPr lang="en-US" u="sng" dirty="0" smtClean="0">
                <a:hlinkClick r:id="rId2"/>
              </a:rPr>
              <a:t>https://nodered.org/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dirty="0" smtClean="0"/>
              <a:t>National AQI report. Central Pollution Control Board. [Online]. </a:t>
            </a:r>
            <a:r>
              <a:rPr lang="en-US" u="sng" dirty="0" smtClean="0">
                <a:hlinkClick r:id="rId3"/>
              </a:rPr>
              <a:t>http://cpcb.nic.in/FINAL-REPORT_AQI_.pdf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Kumar,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Prashant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 al. "The rise of low-cost sensing for managing air pollution in cities."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Environment international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75 (2015): 199-205.</a:t>
            </a:r>
          </a:p>
          <a:p>
            <a:pPr marL="514350" indent="-514350" algn="just"/>
            <a:r>
              <a:rPr lang="en-US" dirty="0" err="1" smtClean="0"/>
              <a:t>Anuj</a:t>
            </a:r>
            <a:r>
              <a:rPr lang="en-US" dirty="0" smtClean="0"/>
              <a:t>, and Gerhard P. </a:t>
            </a:r>
            <a:r>
              <a:rPr lang="en-US" dirty="0" err="1" smtClean="0"/>
              <a:t>Hancke</a:t>
            </a:r>
            <a:r>
              <a:rPr lang="en-US" dirty="0" smtClean="0"/>
              <a:t>. Kumar, "Energy efficient environment monitoring system based on the IEEE 802.15. 4 standard for low cost requirements," </a:t>
            </a:r>
            <a:r>
              <a:rPr lang="en-US" i="1" dirty="0" smtClean="0"/>
              <a:t>IEEE Sensors Journal</a:t>
            </a:r>
            <a:r>
              <a:rPr lang="en-US" dirty="0" smtClean="0"/>
              <a:t>, vol. 14, no. 8 , pp. 2557-2566, Aug 2014.</a:t>
            </a:r>
          </a:p>
          <a:p>
            <a:pPr marL="514350" indent="-514350" algn="just"/>
            <a:r>
              <a:rPr lang="en-US" dirty="0" smtClean="0"/>
              <a:t>Y. C. Kan, and Y. M. Hong H. C. Lin, "The comprehensive gateway model for diverse environmental monitoring upon wireless sensor network ," </a:t>
            </a:r>
            <a:r>
              <a:rPr lang="en-US" i="1" dirty="0" smtClean="0"/>
              <a:t>IEEE Sensors J.</a:t>
            </a:r>
            <a:r>
              <a:rPr lang="en-US" dirty="0" smtClean="0"/>
              <a:t>, vol. 11, no. 5, pp. 1293–1303, May </a:t>
            </a:r>
            <a:r>
              <a:rPr lang="en-US" smtClean="0"/>
              <a:t>2011.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algn="just">
              <a:lnSpc>
                <a:spcPct val="12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Indoor air quality (IAQ) as referred to by the CPCB is the quality of air inside buildings represented by concentrations of pollutants and thermal (temperature and relative humidity) conditions.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Consequences of poor indoor air quality (IAQ) have been tied to symptoms like headaches, fatigue, trouble concentrating as well as irritation of the eyes, nose, throat and lungs.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immediate result is decline in performance of students/office employees in addition to affecting the health of the occupants.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Introduction(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IAQ monitoring units available in the market are expensive.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Smoke sensors without cloud connection cost around 5000-8000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PM sensor cost around 9000-14000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cost air quality monitoring stations can be designed using inexpensive sensors to detect the presence and measure the concentration of Particulate matter(PM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high levels of harmful gases.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Although usage of low cost sensors will reduce the accuracy, air quality monitoring can be done and relative or indicative data can be published  for use in smaller buildings.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" name="Picture 51" descr="thesi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8839200" cy="541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MQTT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broker based publish-subscribe lightweight messaging protocol.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Consists of a broker(server) and clients. Both publisher and subscriber are MQTT clients.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MQTT lightweight server called eclipse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mosquitto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written in c has an executable file size of ~120kb, 3 Mb of ram can handle 1000 clients.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useful to establish connection with devices in remote locations where network bandwidth is limited or small code footprint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Pub/Sub in MQTT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MQTT decouples publisher from subscriber.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Publisher posts messages to a topic (address).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Subscriber subscribes to a topic to receive the messages. being published.</a:t>
            </a:r>
          </a:p>
        </p:txBody>
      </p:sp>
      <p:sp>
        <p:nvSpPr>
          <p:cNvPr id="4" name="object 3"/>
          <p:cNvSpPr/>
          <p:nvPr/>
        </p:nvSpPr>
        <p:spPr>
          <a:xfrm>
            <a:off x="838200" y="3733800"/>
            <a:ext cx="7274750" cy="1980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MQTT Topics, Wildcard and QOS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division is  the same as file organization in a computer.</a:t>
            </a:r>
          </a:p>
          <a:p>
            <a:r>
              <a:rPr lang="en-US" dirty="0" smtClean="0"/>
              <a:t>Allows Wildcard subscription</a:t>
            </a:r>
          </a:p>
          <a:p>
            <a:pPr marL="880110" lvl="1" indent="-514350"/>
            <a:r>
              <a:rPr lang="en-US" dirty="0" smtClean="0"/>
              <a:t>Single level ‘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’</a:t>
            </a:r>
          </a:p>
          <a:p>
            <a:pPr marL="880110" lvl="1" indent="-514350"/>
            <a:r>
              <a:rPr lang="en-US" dirty="0" smtClean="0"/>
              <a:t>Multi level ‘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’</a:t>
            </a:r>
          </a:p>
          <a:p>
            <a:pPr marL="514350" indent="-514350"/>
            <a:r>
              <a:rPr lang="en-US" dirty="0" smtClean="0"/>
              <a:t>Provides three QOS levels</a:t>
            </a:r>
          </a:p>
          <a:p>
            <a:pPr marL="880110" lvl="1" indent="-514350"/>
            <a:r>
              <a:rPr lang="en-US" dirty="0" smtClean="0"/>
              <a:t>QOS 0 - at most once</a:t>
            </a:r>
          </a:p>
          <a:p>
            <a:pPr marL="880110" lvl="1" indent="-514350"/>
            <a:r>
              <a:rPr lang="en-US" dirty="0" smtClean="0"/>
              <a:t>QOS 1	- at least once</a:t>
            </a:r>
          </a:p>
          <a:p>
            <a:pPr marL="880110" lvl="1" indent="-514350"/>
            <a:r>
              <a:rPr lang="en-US" dirty="0" smtClean="0"/>
              <a:t>QOS 2	- only once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648200"/>
            <a:ext cx="4468495" cy="14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Node-red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Open source visual editor.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IBM.</a:t>
            </a:r>
          </a:p>
          <a:p>
            <a:r>
              <a:rPr lang="it-IT" dirty="0" smtClean="0"/>
              <a:t>Example of flow based programming model.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browser based editor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wide variety of easy to use ‘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Flows/programs are made of wired up nodes.</a:t>
            </a:r>
          </a:p>
          <a:p>
            <a:r>
              <a:rPr lang="it-IT" dirty="0" smtClean="0"/>
              <a:t>Flows are stored in JSON format.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429000"/>
            <a:ext cx="8839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3283</TotalTime>
  <Words>921</Words>
  <Application>Microsoft Office PowerPoint</Application>
  <PresentationFormat>On-screen Show (4:3)</PresentationFormat>
  <Paragraphs>135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Equation</vt:lpstr>
      <vt:lpstr> Design of an Indoor Air Quality Monitoring System using Low-Cost Sensors</vt:lpstr>
      <vt:lpstr>Contents</vt:lpstr>
      <vt:lpstr>Introduction</vt:lpstr>
      <vt:lpstr>Introduction(contd…)</vt:lpstr>
      <vt:lpstr>Block Diagram</vt:lpstr>
      <vt:lpstr>MQTT</vt:lpstr>
      <vt:lpstr>Pub/Sub in MQTT </vt:lpstr>
      <vt:lpstr>MQTT Topics, Wildcard and QOS</vt:lpstr>
      <vt:lpstr>Node-red</vt:lpstr>
      <vt:lpstr>Nodes</vt:lpstr>
      <vt:lpstr>Dust Sensor</vt:lpstr>
      <vt:lpstr>MQ Gas Sensors</vt:lpstr>
      <vt:lpstr>Implementation Part-1</vt:lpstr>
      <vt:lpstr>Slide 14</vt:lpstr>
      <vt:lpstr>Obtaining PPM Equations</vt:lpstr>
      <vt:lpstr>PPM value Calculation</vt:lpstr>
      <vt:lpstr>Dust sensor readings</vt:lpstr>
      <vt:lpstr>Slide 18</vt:lpstr>
      <vt:lpstr>Slide 19</vt:lpstr>
      <vt:lpstr>Implementation Part-2</vt:lpstr>
      <vt:lpstr>Slide 21</vt:lpstr>
      <vt:lpstr>Node-RED application</vt:lpstr>
      <vt:lpstr>Complete Working</vt:lpstr>
      <vt:lpstr>Results</vt:lpstr>
      <vt:lpstr>Results (Contd…)</vt:lpstr>
      <vt:lpstr>Future Scope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80</cp:revision>
  <dcterms:created xsi:type="dcterms:W3CDTF">2017-03-21T15:43:07Z</dcterms:created>
  <dcterms:modified xsi:type="dcterms:W3CDTF">2017-06-28T12:28:10Z</dcterms:modified>
</cp:coreProperties>
</file>