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4" r:id="rId7"/>
    <p:sldId id="265" r:id="rId8"/>
    <p:sldId id="266" r:id="rId9"/>
    <p:sldId id="267"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11/15/2023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3BAC5-0D59-4CE7-ABAB-6781BED6D13D}"/>
              </a:ext>
            </a:extLst>
          </p:cNvPr>
          <p:cNvSpPr>
            <a:spLocks noGrp="1"/>
          </p:cNvSpPr>
          <p:nvPr>
            <p:ph type="ctrTitle"/>
          </p:nvPr>
        </p:nvSpPr>
        <p:spPr/>
        <p:txBody>
          <a:bodyPr>
            <a:normAutofit/>
          </a:bodyPr>
          <a:lstStyle/>
          <a:p>
            <a:r>
              <a:rPr lang="en-US" sz="8800" b="1" dirty="0">
                <a:latin typeface="Algerian" panose="04020705040A02060702" pitchFamily="82" charset="0"/>
              </a:rPr>
              <a:t>Bucket Sort</a:t>
            </a:r>
          </a:p>
        </p:txBody>
      </p:sp>
    </p:spTree>
    <p:extLst>
      <p:ext uri="{BB962C8B-B14F-4D97-AF65-F5344CB8AC3E}">
        <p14:creationId xmlns:p14="http://schemas.microsoft.com/office/powerpoint/2010/main" val="29683143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1741-95D2-4319-920E-7778CB88E66C}"/>
              </a:ext>
            </a:extLst>
          </p:cNvPr>
          <p:cNvSpPr>
            <a:spLocks noGrp="1"/>
          </p:cNvSpPr>
          <p:nvPr>
            <p:ph type="title"/>
          </p:nvPr>
        </p:nvSpPr>
        <p:spPr/>
        <p:txBody>
          <a:bodyPr>
            <a:normAutofit/>
          </a:bodyPr>
          <a:lstStyle/>
          <a:p>
            <a:r>
              <a:rPr lang="en-US" sz="4800" b="1" dirty="0"/>
              <a:t>      Real-Life Examples</a:t>
            </a:r>
          </a:p>
        </p:txBody>
      </p:sp>
      <p:sp>
        <p:nvSpPr>
          <p:cNvPr id="3" name="TextBox 2">
            <a:extLst>
              <a:ext uri="{FF2B5EF4-FFF2-40B4-BE49-F238E27FC236}">
                <a16:creationId xmlns:a16="http://schemas.microsoft.com/office/drawing/2014/main" id="{27B6915B-1F26-417D-9538-CD17208DEEB6}"/>
              </a:ext>
            </a:extLst>
          </p:cNvPr>
          <p:cNvSpPr txBox="1"/>
          <p:nvPr/>
        </p:nvSpPr>
        <p:spPr>
          <a:xfrm>
            <a:off x="2592924" y="1905000"/>
            <a:ext cx="7006152" cy="4062651"/>
          </a:xfrm>
          <a:prstGeom prst="rect">
            <a:avLst/>
          </a:prstGeom>
          <a:noFill/>
        </p:spPr>
        <p:txBody>
          <a:bodyPr wrap="square" rtlCol="0">
            <a:spAutoFit/>
          </a:bodyPr>
          <a:lstStyle/>
          <a:p>
            <a:r>
              <a:rPr lang="en-US" sz="2400" dirty="0">
                <a:solidFill>
                  <a:schemeClr val="tx2"/>
                </a:solidFill>
                <a:latin typeface="Times New Roman" panose="02020603050405020304" pitchFamily="18" charset="0"/>
                <a:cs typeface="Times New Roman" panose="02020603050405020304" pitchFamily="18" charset="0"/>
              </a:rPr>
              <a:t>Bucket sort is a useful algorithm for sorting elements with uniformly distributed values. Here are some real-life examples where bucket sort can be applied:</a:t>
            </a:r>
          </a:p>
          <a:p>
            <a:endParaRPr lang="en-US" sz="2400" dirty="0">
              <a:solidFill>
                <a:schemeClr val="tx2"/>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400" dirty="0">
                <a:solidFill>
                  <a:schemeClr val="tx2"/>
                </a:solidFill>
                <a:latin typeface="Times New Roman" panose="02020603050405020304" pitchFamily="18" charset="0"/>
                <a:cs typeface="Times New Roman" panose="02020603050405020304" pitchFamily="18" charset="0"/>
              </a:rPr>
              <a:t>Sorting students based on their grades in a class with a large number of students.</a:t>
            </a:r>
          </a:p>
          <a:p>
            <a:pPr marL="285750" indent="-285750">
              <a:buFont typeface="Wingdings" panose="05000000000000000000" pitchFamily="2" charset="2"/>
              <a:buChar char="q"/>
            </a:pPr>
            <a:r>
              <a:rPr lang="en-US" sz="2400" dirty="0">
                <a:solidFill>
                  <a:schemeClr val="tx2"/>
                </a:solidFill>
                <a:latin typeface="Times New Roman" panose="02020603050405020304" pitchFamily="18" charset="0"/>
                <a:cs typeface="Times New Roman" panose="02020603050405020304" pitchFamily="18" charset="0"/>
              </a:rPr>
              <a:t>Sorting employees based on their salaries in a company with a large number of employees.</a:t>
            </a:r>
          </a:p>
          <a:p>
            <a:pPr marL="285750" indent="-285750">
              <a:buFont typeface="Wingdings" panose="05000000000000000000" pitchFamily="2" charset="2"/>
              <a:buChar char="q"/>
            </a:pPr>
            <a:r>
              <a:rPr lang="en-US" sz="2400" dirty="0">
                <a:solidFill>
                  <a:schemeClr val="tx2"/>
                </a:solidFill>
                <a:latin typeface="Times New Roman" panose="02020603050405020304" pitchFamily="18" charset="0"/>
                <a:cs typeface="Times New Roman" panose="02020603050405020304" pitchFamily="18" charset="0"/>
              </a:rPr>
              <a:t>Sorting products based on their prices in an e-commerce website with a large number of products.</a:t>
            </a:r>
          </a:p>
          <a:p>
            <a:endParaRPr lang="en-US" dirty="0"/>
          </a:p>
        </p:txBody>
      </p:sp>
    </p:spTree>
    <p:extLst>
      <p:ext uri="{BB962C8B-B14F-4D97-AF65-F5344CB8AC3E}">
        <p14:creationId xmlns:p14="http://schemas.microsoft.com/office/powerpoint/2010/main" val="42945133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par>
                                <p:cTn id="15" presetID="14" presetClass="entr" presetSubtype="1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0" dur="500"/>
                                        <p:tgtEl>
                                          <p:spTgt spid="3">
                                            <p:txEl>
                                              <p:pRg st="3" end="3"/>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8F978-7AFB-4401-ADA7-5933476877B9}"/>
              </a:ext>
            </a:extLst>
          </p:cNvPr>
          <p:cNvSpPr>
            <a:spLocks noGrp="1"/>
          </p:cNvSpPr>
          <p:nvPr>
            <p:ph type="title"/>
          </p:nvPr>
        </p:nvSpPr>
        <p:spPr/>
        <p:txBody>
          <a:bodyPr/>
          <a:lstStyle/>
          <a:p>
            <a:r>
              <a:rPr lang="en-US" b="1" dirty="0"/>
              <a:t>       Time Complexity Analysis</a:t>
            </a:r>
          </a:p>
        </p:txBody>
      </p:sp>
      <p:sp>
        <p:nvSpPr>
          <p:cNvPr id="3" name="Content Placeholder 2">
            <a:extLst>
              <a:ext uri="{FF2B5EF4-FFF2-40B4-BE49-F238E27FC236}">
                <a16:creationId xmlns:a16="http://schemas.microsoft.com/office/drawing/2014/main" id="{3BE8DB10-75E7-4032-B8CC-B370E93BE086}"/>
              </a:ext>
            </a:extLst>
          </p:cNvPr>
          <p:cNvSpPr>
            <a:spLocks noGrp="1"/>
          </p:cNvSpPr>
          <p:nvPr>
            <p:ph idx="1"/>
          </p:nvPr>
        </p:nvSpPr>
        <p:spPr>
          <a:xfrm>
            <a:off x="2170112" y="1905000"/>
            <a:ext cx="8915400" cy="3777622"/>
          </a:xfrm>
        </p:spPr>
        <p:txBody>
          <a:bodyPr>
            <a:normAutofit fontScale="92500" lnSpcReduction="10000"/>
          </a:bodyPr>
          <a:lstStyle/>
          <a:p>
            <a:r>
              <a:rPr lang="en-US" sz="2000" b="1" dirty="0">
                <a:solidFill>
                  <a:schemeClr val="accent3"/>
                </a:solidFill>
                <a:latin typeface="Arial Black" panose="020B0A04020102020204" pitchFamily="34" charset="0"/>
              </a:rPr>
              <a:t>Best Case</a:t>
            </a:r>
          </a:p>
          <a:p>
            <a:pPr marL="0" indent="0">
              <a:buNone/>
            </a:pPr>
            <a:r>
              <a:rPr lang="en-US" sz="2400" dirty="0">
                <a:latin typeface="Times New Roman" panose="02020603050405020304" pitchFamily="18" charset="0"/>
                <a:cs typeface="Times New Roman" panose="02020603050405020304" pitchFamily="18" charset="0"/>
              </a:rPr>
              <a:t>The best case time complexity for bucket sort is O(</a:t>
            </a:r>
            <a:r>
              <a:rPr lang="en-US" sz="2400" dirty="0" err="1">
                <a:latin typeface="Times New Roman" panose="02020603050405020304" pitchFamily="18" charset="0"/>
                <a:cs typeface="Times New Roman" panose="02020603050405020304" pitchFamily="18" charset="0"/>
              </a:rPr>
              <a:t>n+k</a:t>
            </a:r>
            <a:r>
              <a:rPr lang="en-US" sz="2400" dirty="0">
                <a:latin typeface="Times New Roman" panose="02020603050405020304" pitchFamily="18" charset="0"/>
                <a:cs typeface="Times New Roman" panose="02020603050405020304" pitchFamily="18" charset="0"/>
              </a:rPr>
              <a:t>), where n is the number of elements in the input array and k is the number of buckets used for sorting</a:t>
            </a:r>
            <a:r>
              <a:rPr lang="en-US" dirty="0"/>
              <a:t>.</a:t>
            </a:r>
          </a:p>
          <a:p>
            <a:r>
              <a:rPr lang="en-US" sz="2000" b="1" dirty="0">
                <a:solidFill>
                  <a:schemeClr val="accent3"/>
                </a:solidFill>
                <a:latin typeface="Arial Black" panose="020B0A04020102020204" pitchFamily="34" charset="0"/>
              </a:rPr>
              <a:t>Worst Case</a:t>
            </a:r>
          </a:p>
          <a:p>
            <a:pPr marL="0" indent="0">
              <a:buNone/>
            </a:pPr>
            <a:r>
              <a:rPr lang="en-US" sz="2400" dirty="0">
                <a:latin typeface="Times New Roman" panose="02020603050405020304" pitchFamily="18" charset="0"/>
                <a:cs typeface="Times New Roman" panose="02020603050405020304" pitchFamily="18" charset="0"/>
              </a:rPr>
              <a:t>The worst case time complexity for bucket sort is O(n^2), which occurs when all the elements are placed in the same bucket.</a:t>
            </a:r>
          </a:p>
          <a:p>
            <a:r>
              <a:rPr lang="en-US" sz="2000" b="1" dirty="0">
                <a:solidFill>
                  <a:schemeClr val="accent3"/>
                </a:solidFill>
                <a:latin typeface="Arial Black" panose="020B0A04020102020204" pitchFamily="34" charset="0"/>
              </a:rPr>
              <a:t>Average Case</a:t>
            </a:r>
          </a:p>
          <a:p>
            <a:pPr marL="0" indent="0">
              <a:buNone/>
            </a:pPr>
            <a:r>
              <a:rPr lang="en-US" sz="2400" dirty="0">
                <a:latin typeface="Times New Roman" panose="02020603050405020304" pitchFamily="18" charset="0"/>
                <a:cs typeface="Times New Roman" panose="02020603050405020304" pitchFamily="18" charset="0"/>
              </a:rPr>
              <a:t>The average case time complexity for bucket sort is O(</a:t>
            </a:r>
            <a:r>
              <a:rPr lang="en-US" sz="2400" dirty="0" err="1">
                <a:latin typeface="Times New Roman" panose="02020603050405020304" pitchFamily="18" charset="0"/>
                <a:cs typeface="Times New Roman" panose="02020603050405020304" pitchFamily="18" charset="0"/>
              </a:rPr>
              <a:t>n+k</a:t>
            </a:r>
            <a:r>
              <a:rPr lang="en-US" sz="2400" dirty="0">
                <a:latin typeface="Times New Roman" panose="02020603050405020304" pitchFamily="18" charset="0"/>
                <a:cs typeface="Times New Roman" panose="02020603050405020304" pitchFamily="18" charset="0"/>
              </a:rPr>
              <a:t>), which is the same as the best case time complexity.</a:t>
            </a:r>
          </a:p>
          <a:p>
            <a:endParaRPr lang="en-US" dirty="0"/>
          </a:p>
        </p:txBody>
      </p:sp>
    </p:spTree>
    <p:extLst>
      <p:ext uri="{BB962C8B-B14F-4D97-AF65-F5344CB8AC3E}">
        <p14:creationId xmlns:p14="http://schemas.microsoft.com/office/powerpoint/2010/main" val="32836961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par>
                                <p:cTn id="15" presetID="14" presetClass="entr" presetSubtype="1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3" dur="500"/>
                                        <p:tgtEl>
                                          <p:spTgt spid="3">
                                            <p:txEl>
                                              <p:pRg st="3" end="3"/>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6" dur="500"/>
                                        <p:tgtEl>
                                          <p:spTgt spid="3">
                                            <p:txEl>
                                              <p:pRg st="4" end="4"/>
                                            </p:txEl>
                                          </p:spTgt>
                                        </p:tgtEl>
                                      </p:cBhvr>
                                    </p:animEffect>
                                  </p:childTnLst>
                                </p:cTn>
                              </p:par>
                              <p:par>
                                <p:cTn id="27" presetID="14" presetClass="entr" presetSubtype="1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E98BB-FC14-4823-89C2-DEA69F4A3EB5}"/>
              </a:ext>
            </a:extLst>
          </p:cNvPr>
          <p:cNvSpPr>
            <a:spLocks noGrp="1"/>
          </p:cNvSpPr>
          <p:nvPr>
            <p:ph type="title"/>
          </p:nvPr>
        </p:nvSpPr>
        <p:spPr>
          <a:xfrm>
            <a:off x="2373850" y="633635"/>
            <a:ext cx="8911687" cy="1280890"/>
          </a:xfrm>
        </p:spPr>
        <p:txBody>
          <a:bodyPr/>
          <a:lstStyle/>
          <a:p>
            <a:r>
              <a:rPr lang="en-US" b="1" dirty="0"/>
              <a:t>                      Conclusion</a:t>
            </a:r>
          </a:p>
        </p:txBody>
      </p:sp>
      <p:sp>
        <p:nvSpPr>
          <p:cNvPr id="3" name="Content Placeholder 2">
            <a:extLst>
              <a:ext uri="{FF2B5EF4-FFF2-40B4-BE49-F238E27FC236}">
                <a16:creationId xmlns:a16="http://schemas.microsoft.com/office/drawing/2014/main" id="{DD7C5AD8-6EBE-49B2-9291-20ECD06077FC}"/>
              </a:ext>
            </a:extLst>
          </p:cNvPr>
          <p:cNvSpPr>
            <a:spLocks noGrp="1"/>
          </p:cNvSpPr>
          <p:nvPr>
            <p:ph idx="1"/>
          </p:nvPr>
        </p:nvSpPr>
        <p:spPr/>
        <p:txBody>
          <a:bodyPr>
            <a:normAutofit/>
          </a:bodyPr>
          <a:lstStyle/>
          <a:p>
            <a:pPr marL="0" indent="0">
              <a:buNone/>
            </a:pPr>
            <a:r>
              <a:rPr lang="en-US" sz="3200" dirty="0">
                <a:solidFill>
                  <a:schemeClr val="accent3"/>
                </a:solidFill>
                <a:latin typeface="Times New Roman" panose="02020603050405020304" pitchFamily="18" charset="0"/>
                <a:cs typeface="Times New Roman" panose="02020603050405020304" pitchFamily="18" charset="0"/>
              </a:rPr>
              <a:t>In conclusion, Bucket Sort is a highly efficient sorting algorithm that can be used to sort a large number of elements in linear time. It is particularly useful when dealing with uniformly distributed data or data that has a known range.</a:t>
            </a:r>
          </a:p>
        </p:txBody>
      </p:sp>
    </p:spTree>
    <p:extLst>
      <p:ext uri="{BB962C8B-B14F-4D97-AF65-F5344CB8AC3E}">
        <p14:creationId xmlns:p14="http://schemas.microsoft.com/office/powerpoint/2010/main" val="28939442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BE589-1588-4A7B-89D6-95F0BDC0F4E1}"/>
              </a:ext>
            </a:extLst>
          </p:cNvPr>
          <p:cNvSpPr>
            <a:spLocks noGrp="1"/>
          </p:cNvSpPr>
          <p:nvPr>
            <p:ph type="title"/>
          </p:nvPr>
        </p:nvSpPr>
        <p:spPr>
          <a:xfrm>
            <a:off x="1856078" y="1059116"/>
            <a:ext cx="8911687" cy="1018259"/>
          </a:xfrm>
        </p:spPr>
        <p:txBody>
          <a:bodyPr>
            <a:normAutofit/>
          </a:bodyPr>
          <a:lstStyle/>
          <a:p>
            <a:r>
              <a:rPr lang="en-US" sz="4800" b="1" dirty="0">
                <a:latin typeface="Bahnschrift" panose="020B0502040204020203" pitchFamily="34" charset="0"/>
              </a:rPr>
              <a:t>Presented By</a:t>
            </a:r>
          </a:p>
        </p:txBody>
      </p:sp>
      <p:sp>
        <p:nvSpPr>
          <p:cNvPr id="3" name="TextBox 2">
            <a:extLst>
              <a:ext uri="{FF2B5EF4-FFF2-40B4-BE49-F238E27FC236}">
                <a16:creationId xmlns:a16="http://schemas.microsoft.com/office/drawing/2014/main" id="{8C18C40D-AE53-440A-98D5-E948C1895A70}"/>
              </a:ext>
            </a:extLst>
          </p:cNvPr>
          <p:cNvSpPr txBox="1"/>
          <p:nvPr/>
        </p:nvSpPr>
        <p:spPr>
          <a:xfrm>
            <a:off x="3036808" y="2300827"/>
            <a:ext cx="5850384" cy="2092881"/>
          </a:xfrm>
          <a:prstGeom prst="rect">
            <a:avLst/>
          </a:prstGeom>
          <a:noFill/>
        </p:spPr>
        <p:txBody>
          <a:bodyPr wrap="square" rtlCol="0">
            <a:spAutoFit/>
          </a:bodyPr>
          <a:lstStyle/>
          <a:p>
            <a:r>
              <a:rPr lang="en-US" sz="2800" dirty="0">
                <a:solidFill>
                  <a:schemeClr val="accent3">
                    <a:lumMod val="50000"/>
                  </a:schemeClr>
                </a:solidFill>
                <a:latin typeface="Berlin Sans FB" panose="020E0602020502020306" pitchFamily="34" charset="0"/>
              </a:rPr>
              <a:t>Malik </a:t>
            </a:r>
            <a:r>
              <a:rPr lang="en-US" sz="2800" dirty="0" err="1">
                <a:solidFill>
                  <a:schemeClr val="accent3">
                    <a:lumMod val="50000"/>
                  </a:schemeClr>
                </a:solidFill>
                <a:latin typeface="Berlin Sans FB" panose="020E0602020502020306" pitchFamily="34" charset="0"/>
              </a:rPr>
              <a:t>AbuHurara</a:t>
            </a:r>
            <a:r>
              <a:rPr lang="en-US" sz="2800" dirty="0">
                <a:solidFill>
                  <a:schemeClr val="accent3">
                    <a:lumMod val="50000"/>
                  </a:schemeClr>
                </a:solidFill>
                <a:latin typeface="Berlin Sans FB" panose="020E0602020502020306" pitchFamily="34" charset="0"/>
              </a:rPr>
              <a:t> (2022-CS-122)</a:t>
            </a:r>
          </a:p>
          <a:p>
            <a:r>
              <a:rPr lang="en-US" sz="2800" dirty="0">
                <a:solidFill>
                  <a:schemeClr val="accent3">
                    <a:lumMod val="50000"/>
                  </a:schemeClr>
                </a:solidFill>
                <a:latin typeface="Berlin Sans FB" panose="020E0602020502020306" pitchFamily="34" charset="0"/>
              </a:rPr>
              <a:t>Tayyaba Afzal(2022-CS-134)</a:t>
            </a:r>
          </a:p>
          <a:p>
            <a:r>
              <a:rPr lang="en-US" sz="2800" dirty="0">
                <a:solidFill>
                  <a:schemeClr val="accent3">
                    <a:lumMod val="50000"/>
                  </a:schemeClr>
                </a:solidFill>
                <a:latin typeface="Berlin Sans FB" panose="020E0602020502020306" pitchFamily="34" charset="0"/>
              </a:rPr>
              <a:t>Raveeha Mohsin(2022-CS-149)</a:t>
            </a:r>
          </a:p>
          <a:p>
            <a:r>
              <a:rPr lang="en-US" sz="2800" dirty="0" err="1">
                <a:solidFill>
                  <a:schemeClr val="accent3">
                    <a:lumMod val="50000"/>
                  </a:schemeClr>
                </a:solidFill>
                <a:latin typeface="Berlin Sans FB" panose="020E0602020502020306" pitchFamily="34" charset="0"/>
              </a:rPr>
              <a:t>Hadia</a:t>
            </a:r>
            <a:r>
              <a:rPr lang="en-US" sz="2800" dirty="0">
                <a:solidFill>
                  <a:schemeClr val="accent3">
                    <a:lumMod val="50000"/>
                  </a:schemeClr>
                </a:solidFill>
                <a:latin typeface="Berlin Sans FB" panose="020E0602020502020306" pitchFamily="34" charset="0"/>
              </a:rPr>
              <a:t> </a:t>
            </a:r>
            <a:r>
              <a:rPr lang="en-US" sz="2800" dirty="0" err="1">
                <a:solidFill>
                  <a:schemeClr val="accent3">
                    <a:lumMod val="50000"/>
                  </a:schemeClr>
                </a:solidFill>
                <a:latin typeface="Berlin Sans FB" panose="020E0602020502020306" pitchFamily="34" charset="0"/>
              </a:rPr>
              <a:t>Moosa</a:t>
            </a:r>
            <a:r>
              <a:rPr lang="en-US" sz="2800" dirty="0">
                <a:solidFill>
                  <a:schemeClr val="accent3">
                    <a:lumMod val="50000"/>
                  </a:schemeClr>
                </a:solidFill>
                <a:latin typeface="Berlin Sans FB" panose="020E0602020502020306" pitchFamily="34" charset="0"/>
              </a:rPr>
              <a:t>(2022-CS-119)</a:t>
            </a:r>
          </a:p>
          <a:p>
            <a:endParaRPr lang="en-US" dirty="0"/>
          </a:p>
        </p:txBody>
      </p:sp>
    </p:spTree>
    <p:extLst>
      <p:ext uri="{BB962C8B-B14F-4D97-AF65-F5344CB8AC3E}">
        <p14:creationId xmlns:p14="http://schemas.microsoft.com/office/powerpoint/2010/main" val="1049142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0E548-49E3-404E-AC87-5B67E5764135}"/>
              </a:ext>
            </a:extLst>
          </p:cNvPr>
          <p:cNvSpPr>
            <a:spLocks noGrp="1"/>
          </p:cNvSpPr>
          <p:nvPr>
            <p:ph type="title"/>
          </p:nvPr>
        </p:nvSpPr>
        <p:spPr>
          <a:xfrm>
            <a:off x="2589212" y="609600"/>
            <a:ext cx="8915399" cy="1894354"/>
          </a:xfrm>
        </p:spPr>
        <p:txBody>
          <a:bodyPr/>
          <a:lstStyle/>
          <a:p>
            <a:r>
              <a:rPr lang="en-US" dirty="0"/>
              <a:t>What is </a:t>
            </a:r>
            <a:r>
              <a:rPr lang="en-US" b="1" dirty="0"/>
              <a:t>BUCKET SORT</a:t>
            </a:r>
            <a:r>
              <a:rPr lang="en-US" dirty="0"/>
              <a:t>?</a:t>
            </a:r>
          </a:p>
        </p:txBody>
      </p:sp>
      <p:sp>
        <p:nvSpPr>
          <p:cNvPr id="3" name="Text Placeholder 2">
            <a:extLst>
              <a:ext uri="{FF2B5EF4-FFF2-40B4-BE49-F238E27FC236}">
                <a16:creationId xmlns:a16="http://schemas.microsoft.com/office/drawing/2014/main" id="{50C10130-1936-4EFA-B384-721B96ADEDA7}"/>
              </a:ext>
            </a:extLst>
          </p:cNvPr>
          <p:cNvSpPr>
            <a:spLocks noGrp="1"/>
          </p:cNvSpPr>
          <p:nvPr>
            <p:ph type="body" idx="1"/>
          </p:nvPr>
        </p:nvSpPr>
        <p:spPr>
          <a:xfrm>
            <a:off x="2589212" y="2503954"/>
            <a:ext cx="8915399" cy="3405956"/>
          </a:xfrm>
        </p:spPr>
        <p:txBody>
          <a:bodyPr>
            <a:noAutofit/>
          </a:bodyPr>
          <a:lstStyle/>
          <a:p>
            <a:r>
              <a:rPr lang="en-US" sz="3200" dirty="0">
                <a:solidFill>
                  <a:schemeClr val="accent3">
                    <a:lumMod val="75000"/>
                  </a:schemeClr>
                </a:solidFill>
                <a:latin typeface="Times New Roman" panose="02020603050405020304" pitchFamily="18" charset="0"/>
                <a:cs typeface="Times New Roman" panose="02020603050405020304" pitchFamily="18" charset="0"/>
              </a:rPr>
              <a:t>Bucket Sort is a sorting algorithm that divides an array or list into a number of buckets. Each bucket is then sorted individually, either using a different sorting algorithm or recursively applying the bucket sort algorithm. Finally, the contents of the buckets are concatenated to produce the sorted output.</a:t>
            </a:r>
          </a:p>
        </p:txBody>
      </p:sp>
    </p:spTree>
    <p:extLst>
      <p:ext uri="{BB962C8B-B14F-4D97-AF65-F5344CB8AC3E}">
        <p14:creationId xmlns:p14="http://schemas.microsoft.com/office/powerpoint/2010/main" val="1498406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604F-C2E9-44A9-887E-F56324F4CDEA}"/>
              </a:ext>
            </a:extLst>
          </p:cNvPr>
          <p:cNvSpPr>
            <a:spLocks noGrp="1"/>
          </p:cNvSpPr>
          <p:nvPr>
            <p:ph type="title"/>
          </p:nvPr>
        </p:nvSpPr>
        <p:spPr>
          <a:xfrm>
            <a:off x="2423604" y="508795"/>
            <a:ext cx="3382393" cy="976312"/>
          </a:xfrm>
        </p:spPr>
        <p:txBody>
          <a:bodyPr>
            <a:noAutofit/>
          </a:bodyPr>
          <a:lstStyle/>
          <a:p>
            <a:r>
              <a:rPr lang="en-US" sz="3600" dirty="0"/>
              <a:t> Usage of</a:t>
            </a:r>
            <a:br>
              <a:rPr lang="en-US" sz="3600" dirty="0"/>
            </a:br>
            <a:r>
              <a:rPr lang="en-US" sz="3600" dirty="0"/>
              <a:t> </a:t>
            </a:r>
            <a:r>
              <a:rPr lang="en-US" sz="3600" b="1" dirty="0"/>
              <a:t>BUCKET SORT</a:t>
            </a:r>
          </a:p>
        </p:txBody>
      </p:sp>
      <p:sp>
        <p:nvSpPr>
          <p:cNvPr id="4" name="Text Placeholder 3">
            <a:extLst>
              <a:ext uri="{FF2B5EF4-FFF2-40B4-BE49-F238E27FC236}">
                <a16:creationId xmlns:a16="http://schemas.microsoft.com/office/drawing/2014/main" id="{D85FD2E0-2330-4DF6-9D77-0DDCA12CF8A2}"/>
              </a:ext>
            </a:extLst>
          </p:cNvPr>
          <p:cNvSpPr>
            <a:spLocks noGrp="1"/>
          </p:cNvSpPr>
          <p:nvPr>
            <p:ph type="body" sz="half" idx="2"/>
          </p:nvPr>
        </p:nvSpPr>
        <p:spPr/>
        <p:txBody>
          <a:bodyPr>
            <a:normAutofit/>
          </a:bodyPr>
          <a:lstStyle/>
          <a:p>
            <a:r>
              <a:rPr lang="en-US" sz="2400" dirty="0">
                <a:solidFill>
                  <a:schemeClr val="accent3">
                    <a:lumMod val="50000"/>
                  </a:schemeClr>
                </a:solidFill>
                <a:latin typeface="Times New Roman" panose="02020603050405020304" pitchFamily="18" charset="0"/>
                <a:cs typeface="Times New Roman" panose="02020603050405020304" pitchFamily="18" charset="0"/>
              </a:rPr>
              <a:t>Bucket sort is often used in applications where the input data is evenly distributed, such as sorting grades or test scores. It is also useful for sorting data that is not easily comparable, such as strings or objects.</a:t>
            </a:r>
          </a:p>
        </p:txBody>
      </p:sp>
      <p:pic>
        <p:nvPicPr>
          <p:cNvPr id="1026" name="Picture 2" descr="180,300+ Child Thinking Stock Photos, Pictures &amp; Royalty ...">
            <a:extLst>
              <a:ext uri="{FF2B5EF4-FFF2-40B4-BE49-F238E27FC236}">
                <a16:creationId xmlns:a16="http://schemas.microsoft.com/office/drawing/2014/main" id="{7C97BBB2-15D0-409B-94BB-CAE161119D4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94594" y="1883529"/>
            <a:ext cx="2592280" cy="2892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9564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460FF3-30B9-4989-BD40-66AE79DE4CA3}"/>
              </a:ext>
            </a:extLst>
          </p:cNvPr>
          <p:cNvSpPr txBox="1"/>
          <p:nvPr/>
        </p:nvSpPr>
        <p:spPr>
          <a:xfrm>
            <a:off x="2600325" y="1190625"/>
            <a:ext cx="7810500" cy="584775"/>
          </a:xfrm>
          <a:prstGeom prst="rect">
            <a:avLst/>
          </a:prstGeom>
          <a:noFill/>
        </p:spPr>
        <p:txBody>
          <a:bodyPr wrap="square" rtlCol="0">
            <a:spAutoFit/>
          </a:bodyPr>
          <a:lstStyle/>
          <a:p>
            <a:r>
              <a:rPr lang="en-US" sz="3200" b="1" dirty="0">
                <a:solidFill>
                  <a:schemeClr val="accent3"/>
                </a:solidFill>
                <a:latin typeface="Algerian" panose="04020705040A02060702" pitchFamily="82" charset="0"/>
              </a:rPr>
              <a:t>Limitations of In-Place Sorting</a:t>
            </a:r>
          </a:p>
        </p:txBody>
      </p:sp>
      <p:sp>
        <p:nvSpPr>
          <p:cNvPr id="3" name="TextBox 2">
            <a:extLst>
              <a:ext uri="{FF2B5EF4-FFF2-40B4-BE49-F238E27FC236}">
                <a16:creationId xmlns:a16="http://schemas.microsoft.com/office/drawing/2014/main" id="{C60CCAD3-0527-464A-AE7C-ED6EFA170378}"/>
              </a:ext>
            </a:extLst>
          </p:cNvPr>
          <p:cNvSpPr txBox="1"/>
          <p:nvPr/>
        </p:nvSpPr>
        <p:spPr>
          <a:xfrm>
            <a:off x="2600325" y="2459504"/>
            <a:ext cx="7210425" cy="3108543"/>
          </a:xfrm>
          <a:prstGeom prst="rect">
            <a:avLst/>
          </a:prstGeom>
          <a:noFill/>
        </p:spPr>
        <p:txBody>
          <a:bodyPr wrap="square" rtlCol="0">
            <a:spAutoFit/>
          </a:bodyPr>
          <a:lstStyle/>
          <a:p>
            <a:r>
              <a:rPr lang="en-US" sz="2800" dirty="0">
                <a:solidFill>
                  <a:schemeClr val="accent3"/>
                </a:solidFill>
                <a:latin typeface="Times New Roman" panose="02020603050405020304" pitchFamily="18" charset="0"/>
                <a:cs typeface="Times New Roman" panose="02020603050405020304" pitchFamily="18" charset="0"/>
              </a:rPr>
              <a:t>In-place sorting algorithms are limited by the amount of memory available to the algorithm. These algorithms require that the input array be modified in place, without creating a copy of the input array. This can be problematic when the input array is very large or when the available memory is limited.</a:t>
            </a:r>
          </a:p>
        </p:txBody>
      </p:sp>
    </p:spTree>
    <p:extLst>
      <p:ext uri="{BB962C8B-B14F-4D97-AF65-F5344CB8AC3E}">
        <p14:creationId xmlns:p14="http://schemas.microsoft.com/office/powerpoint/2010/main" val="4043736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BE615-D252-4086-99C7-0315947E3ED6}"/>
              </a:ext>
            </a:extLst>
          </p:cNvPr>
          <p:cNvSpPr>
            <a:spLocks noGrp="1"/>
          </p:cNvSpPr>
          <p:nvPr>
            <p:ph type="title"/>
          </p:nvPr>
        </p:nvSpPr>
        <p:spPr>
          <a:xfrm>
            <a:off x="2069050" y="624110"/>
            <a:ext cx="8911687" cy="1280890"/>
          </a:xfrm>
        </p:spPr>
        <p:txBody>
          <a:bodyPr>
            <a:normAutofit/>
          </a:bodyPr>
          <a:lstStyle/>
          <a:p>
            <a:r>
              <a:rPr lang="en-US" sz="4800" b="1" dirty="0"/>
              <a:t>   Algorithm of Bucket Sort</a:t>
            </a:r>
          </a:p>
        </p:txBody>
      </p:sp>
      <p:sp>
        <p:nvSpPr>
          <p:cNvPr id="3" name="Content Placeholder 2">
            <a:extLst>
              <a:ext uri="{FF2B5EF4-FFF2-40B4-BE49-F238E27FC236}">
                <a16:creationId xmlns:a16="http://schemas.microsoft.com/office/drawing/2014/main" id="{C6DBA33E-DEE9-4FB9-A018-897B52BB4E71}"/>
              </a:ext>
            </a:extLst>
          </p:cNvPr>
          <p:cNvSpPr>
            <a:spLocks noGrp="1"/>
          </p:cNvSpPr>
          <p:nvPr>
            <p:ph idx="1"/>
          </p:nvPr>
        </p:nvSpPr>
        <p:spPr/>
        <p:txBody>
          <a:bodyPr/>
          <a:lstStyle/>
          <a:p>
            <a:r>
              <a:rPr lang="en-US" sz="2400" dirty="0">
                <a:solidFill>
                  <a:schemeClr val="accent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 Create n empty buckets.</a:t>
            </a:r>
          </a:p>
          <a:p>
            <a:r>
              <a:rPr lang="en-US" sz="2400" dirty="0">
                <a:solidFill>
                  <a:schemeClr val="accent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For each element x in the input array:</a:t>
            </a:r>
          </a:p>
          <a:p>
            <a:r>
              <a:rPr lang="en-US" sz="2400" dirty="0">
                <a:solidFill>
                  <a:schemeClr val="accent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Determine the index of the bucket to which x belongs.</a:t>
            </a:r>
          </a:p>
          <a:p>
            <a:r>
              <a:rPr lang="en-US" sz="2400" dirty="0">
                <a:solidFill>
                  <a:schemeClr val="accent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Insert x into the appropriate bucket.</a:t>
            </a:r>
          </a:p>
          <a:p>
            <a:r>
              <a:rPr lang="en-US" sz="2400" dirty="0">
                <a:solidFill>
                  <a:schemeClr val="accent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 Sort each non-empty bucket individually (using another sorting algorithm or recursively using bucket sort).</a:t>
            </a:r>
          </a:p>
          <a:p>
            <a:r>
              <a:rPr lang="en-US" sz="2400" dirty="0">
                <a:solidFill>
                  <a:schemeClr val="accent3"/>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 Concatenate the sorted buckets in order.</a:t>
            </a:r>
          </a:p>
          <a:p>
            <a:endParaRPr lang="en-US" dirty="0"/>
          </a:p>
        </p:txBody>
      </p:sp>
    </p:spTree>
    <p:extLst>
      <p:ext uri="{BB962C8B-B14F-4D97-AF65-F5344CB8AC3E}">
        <p14:creationId xmlns:p14="http://schemas.microsoft.com/office/powerpoint/2010/main" val="1794806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ucket Sort Algorithm: Time Complexity &amp; Pseudocode | Simplilearn">
            <a:extLst>
              <a:ext uri="{FF2B5EF4-FFF2-40B4-BE49-F238E27FC236}">
                <a16:creationId xmlns:a16="http://schemas.microsoft.com/office/drawing/2014/main" id="{9BEABE5A-6B07-4B3D-BAFA-0653ECBA38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100" y="1228725"/>
            <a:ext cx="9846733" cy="5114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2271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35D18-0878-4D2B-B278-88D59F8D1757}"/>
              </a:ext>
            </a:extLst>
          </p:cNvPr>
          <p:cNvSpPr>
            <a:spLocks noGrp="1"/>
          </p:cNvSpPr>
          <p:nvPr>
            <p:ph type="title"/>
          </p:nvPr>
        </p:nvSpPr>
        <p:spPr>
          <a:xfrm>
            <a:off x="2322512" y="852710"/>
            <a:ext cx="8911687" cy="1280890"/>
          </a:xfrm>
        </p:spPr>
        <p:txBody>
          <a:bodyPr/>
          <a:lstStyle/>
          <a:p>
            <a:r>
              <a:rPr lang="en-US" b="1" dirty="0">
                <a:latin typeface="Arial Black" panose="020B0A04020102020204" pitchFamily="34" charset="0"/>
              </a:rPr>
              <a:t>               PSEUDOCODE</a:t>
            </a:r>
            <a:r>
              <a:rPr lang="en-US" dirty="0"/>
              <a:t> </a:t>
            </a:r>
          </a:p>
        </p:txBody>
      </p:sp>
      <p:sp>
        <p:nvSpPr>
          <p:cNvPr id="3" name="Content Placeholder 2">
            <a:extLst>
              <a:ext uri="{FF2B5EF4-FFF2-40B4-BE49-F238E27FC236}">
                <a16:creationId xmlns:a16="http://schemas.microsoft.com/office/drawing/2014/main" id="{F0BE55B2-B370-4693-8716-CB273C634D15}"/>
              </a:ext>
            </a:extLst>
          </p:cNvPr>
          <p:cNvSpPr>
            <a:spLocks noGrp="1"/>
          </p:cNvSpPr>
          <p:nvPr>
            <p:ph idx="1"/>
          </p:nvPr>
        </p:nvSpPr>
        <p:spPr/>
        <p:txBody>
          <a:bodyPr>
            <a:normAutofit fontScale="92500" lnSpcReduction="20000"/>
          </a:bodyPr>
          <a:lstStyle/>
          <a:p>
            <a:r>
              <a:rPr lang="en-US" sz="2800" dirty="0">
                <a:solidFill>
                  <a:schemeClr val="accent4">
                    <a:lumMod val="50000"/>
                  </a:schemeClr>
                </a:solidFill>
                <a:latin typeface="Times New Roman" panose="02020603050405020304" pitchFamily="18" charset="0"/>
                <a:cs typeface="Times New Roman" panose="02020603050405020304" pitchFamily="18" charset="0"/>
              </a:rPr>
              <a:t>function </a:t>
            </a:r>
            <a:r>
              <a:rPr lang="en-US" sz="2800" dirty="0" err="1">
                <a:solidFill>
                  <a:schemeClr val="accent4">
                    <a:lumMod val="50000"/>
                  </a:schemeClr>
                </a:solidFill>
                <a:latin typeface="Times New Roman" panose="02020603050405020304" pitchFamily="18" charset="0"/>
                <a:cs typeface="Times New Roman" panose="02020603050405020304" pitchFamily="18" charset="0"/>
              </a:rPr>
              <a:t>bucketSort</a:t>
            </a:r>
            <a:r>
              <a:rPr lang="en-US" sz="2800" dirty="0">
                <a:solidFill>
                  <a:schemeClr val="accent4">
                    <a:lumMod val="50000"/>
                  </a:schemeClr>
                </a:solidFill>
                <a:latin typeface="Times New Roman" panose="02020603050405020304" pitchFamily="18" charset="0"/>
                <a:cs typeface="Times New Roman" panose="02020603050405020304" pitchFamily="18" charset="0"/>
              </a:rPr>
              <a:t>(array: list of sortable items)</a:t>
            </a:r>
          </a:p>
          <a:p>
            <a:r>
              <a:rPr lang="en-US" sz="2800" dirty="0">
                <a:solidFill>
                  <a:schemeClr val="accent4">
                    <a:lumMod val="50000"/>
                  </a:schemeClr>
                </a:solidFill>
                <a:latin typeface="Times New Roman" panose="02020603050405020304" pitchFamily="18" charset="0"/>
                <a:cs typeface="Times New Roman" panose="02020603050405020304" pitchFamily="18" charset="0"/>
              </a:rPr>
              <a:t> create n empty buckets </a:t>
            </a:r>
          </a:p>
          <a:p>
            <a:r>
              <a:rPr lang="en-US" sz="2800" dirty="0">
                <a:solidFill>
                  <a:schemeClr val="accent4">
                    <a:lumMod val="50000"/>
                  </a:schemeClr>
                </a:solidFill>
                <a:latin typeface="Times New Roman" panose="02020603050405020304" pitchFamily="18" charset="0"/>
                <a:cs typeface="Times New Roman" panose="02020603050405020304" pitchFamily="18" charset="0"/>
              </a:rPr>
              <a:t>for each item in array do </a:t>
            </a:r>
          </a:p>
          <a:p>
            <a:r>
              <a:rPr lang="en-US" sz="2800" dirty="0">
                <a:solidFill>
                  <a:schemeClr val="accent4">
                    <a:lumMod val="50000"/>
                  </a:schemeClr>
                </a:solidFill>
                <a:latin typeface="Times New Roman" panose="02020603050405020304" pitchFamily="18" charset="0"/>
                <a:cs typeface="Times New Roman" panose="02020603050405020304" pitchFamily="18" charset="0"/>
              </a:rPr>
              <a:t>       insert item into bucket[n*item] </a:t>
            </a:r>
          </a:p>
          <a:p>
            <a:r>
              <a:rPr lang="en-US" sz="2800" dirty="0">
                <a:solidFill>
                  <a:schemeClr val="accent4">
                    <a:lumMod val="50000"/>
                  </a:schemeClr>
                </a:solidFill>
                <a:latin typeface="Times New Roman" panose="02020603050405020304" pitchFamily="18" charset="0"/>
                <a:cs typeface="Times New Roman" panose="02020603050405020304" pitchFamily="18" charset="0"/>
              </a:rPr>
              <a:t>for each bucket in buckets do </a:t>
            </a:r>
          </a:p>
          <a:p>
            <a:r>
              <a:rPr lang="en-US" sz="2800" dirty="0">
                <a:solidFill>
                  <a:schemeClr val="accent4">
                    <a:lumMod val="50000"/>
                  </a:schemeClr>
                </a:solidFill>
                <a:latin typeface="Times New Roman" panose="02020603050405020304" pitchFamily="18" charset="0"/>
                <a:cs typeface="Times New Roman" panose="02020603050405020304" pitchFamily="18" charset="0"/>
              </a:rPr>
              <a:t>       sort bucket</a:t>
            </a:r>
          </a:p>
          <a:p>
            <a:r>
              <a:rPr lang="en-US" sz="2800" dirty="0">
                <a:solidFill>
                  <a:schemeClr val="accent4">
                    <a:lumMod val="50000"/>
                  </a:schemeClr>
                </a:solidFill>
                <a:latin typeface="Times New Roman" panose="02020603050405020304" pitchFamily="18" charset="0"/>
                <a:cs typeface="Times New Roman" panose="02020603050405020304" pitchFamily="18" charset="0"/>
              </a:rPr>
              <a:t> concatenate the sorted buckets</a:t>
            </a:r>
          </a:p>
          <a:p>
            <a:r>
              <a:rPr lang="en-US" sz="2800" dirty="0">
                <a:solidFill>
                  <a:schemeClr val="accent4">
                    <a:lumMod val="50000"/>
                  </a:schemeClr>
                </a:solidFill>
                <a:latin typeface="Times New Roman" panose="02020603050405020304" pitchFamily="18" charset="0"/>
                <a:cs typeface="Times New Roman" panose="02020603050405020304" pitchFamily="18" charset="0"/>
              </a:rPr>
              <a:t> end function</a:t>
            </a:r>
          </a:p>
          <a:p>
            <a:endParaRPr lang="en-US" dirty="0"/>
          </a:p>
        </p:txBody>
      </p:sp>
    </p:spTree>
    <p:extLst>
      <p:ext uri="{BB962C8B-B14F-4D97-AF65-F5344CB8AC3E}">
        <p14:creationId xmlns:p14="http://schemas.microsoft.com/office/powerpoint/2010/main" val="12756201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1000"/>
                                        <p:tgtEl>
                                          <p:spTgt spid="3">
                                            <p:txEl>
                                              <p:pRg st="7" end="7"/>
                                            </p:txEl>
                                          </p:spTgt>
                                        </p:tgtEl>
                                      </p:cBhvr>
                                    </p:animEffect>
                                    <p:anim calcmode="lin" valueType="num">
                                      <p:cBhvr>
                                        <p:cTn id="5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84EEF-C9E7-49B4-88AB-6384F0727209}"/>
              </a:ext>
            </a:extLst>
          </p:cNvPr>
          <p:cNvSpPr>
            <a:spLocks noGrp="1"/>
          </p:cNvSpPr>
          <p:nvPr>
            <p:ph type="title"/>
          </p:nvPr>
        </p:nvSpPr>
        <p:spPr>
          <a:xfrm>
            <a:off x="2060391" y="0"/>
            <a:ext cx="8911687" cy="1280890"/>
          </a:xfrm>
        </p:spPr>
        <p:txBody>
          <a:bodyPr/>
          <a:lstStyle/>
          <a:p>
            <a:r>
              <a:rPr lang="en-US" dirty="0"/>
              <a:t>                  </a:t>
            </a:r>
            <a:r>
              <a:rPr lang="en-US" b="1" dirty="0"/>
              <a:t>Code in C++ </a:t>
            </a:r>
          </a:p>
        </p:txBody>
      </p:sp>
      <p:sp>
        <p:nvSpPr>
          <p:cNvPr id="3" name="Content Placeholder 2">
            <a:extLst>
              <a:ext uri="{FF2B5EF4-FFF2-40B4-BE49-F238E27FC236}">
                <a16:creationId xmlns:a16="http://schemas.microsoft.com/office/drawing/2014/main" id="{FF98447A-A961-4DB9-AD0B-7A1FF1447168}"/>
              </a:ext>
            </a:extLst>
          </p:cNvPr>
          <p:cNvSpPr>
            <a:spLocks noGrp="1"/>
          </p:cNvSpPr>
          <p:nvPr>
            <p:ph idx="1"/>
          </p:nvPr>
        </p:nvSpPr>
        <p:spPr>
          <a:xfrm>
            <a:off x="1844583" y="652463"/>
            <a:ext cx="9675812" cy="5553074"/>
          </a:xfrm>
        </p:spPr>
        <p:txBody>
          <a:bodyPr>
            <a:noAutofit/>
          </a:bodyPr>
          <a:lstStyle/>
          <a:p>
            <a:pPr marL="0" indent="0">
              <a:buNone/>
            </a:pPr>
            <a:r>
              <a:rPr lang="en-US" b="1" dirty="0">
                <a:solidFill>
                  <a:schemeClr val="accent3"/>
                </a:solidFill>
              </a:rPr>
              <a:t>void </a:t>
            </a:r>
            <a:r>
              <a:rPr lang="en-US" b="1" dirty="0" err="1">
                <a:solidFill>
                  <a:schemeClr val="accent3"/>
                </a:solidFill>
              </a:rPr>
              <a:t>bucketSort</a:t>
            </a:r>
            <a:r>
              <a:rPr lang="en-US" b="1" dirty="0">
                <a:solidFill>
                  <a:schemeClr val="accent3"/>
                </a:solidFill>
              </a:rPr>
              <a:t>(vector&lt;int&gt;&amp; </a:t>
            </a:r>
            <a:r>
              <a:rPr lang="en-US" b="1" dirty="0" err="1">
                <a:solidFill>
                  <a:schemeClr val="accent3"/>
                </a:solidFill>
              </a:rPr>
              <a:t>arr</a:t>
            </a:r>
            <a:r>
              <a:rPr lang="en-US" b="1" dirty="0">
                <a:solidFill>
                  <a:schemeClr val="accent3"/>
                </a:solidFill>
              </a:rPr>
              <a:t>, int </a:t>
            </a:r>
            <a:r>
              <a:rPr lang="en-US" b="1" dirty="0" err="1">
                <a:solidFill>
                  <a:schemeClr val="accent3"/>
                </a:solidFill>
              </a:rPr>
              <a:t>minVal</a:t>
            </a:r>
            <a:r>
              <a:rPr lang="en-US" b="1" dirty="0">
                <a:solidFill>
                  <a:schemeClr val="accent3"/>
                </a:solidFill>
              </a:rPr>
              <a:t>, int </a:t>
            </a:r>
            <a:r>
              <a:rPr lang="en-US" b="1" dirty="0" err="1">
                <a:solidFill>
                  <a:schemeClr val="accent3"/>
                </a:solidFill>
              </a:rPr>
              <a:t>maxVal</a:t>
            </a:r>
            <a:r>
              <a:rPr lang="en-US" b="1" dirty="0">
                <a:solidFill>
                  <a:schemeClr val="accent3"/>
                </a:solidFill>
              </a:rPr>
              <a:t>, int </a:t>
            </a:r>
            <a:r>
              <a:rPr lang="en-US" b="1" dirty="0" err="1">
                <a:solidFill>
                  <a:schemeClr val="accent3"/>
                </a:solidFill>
              </a:rPr>
              <a:t>bucketSize</a:t>
            </a:r>
            <a:r>
              <a:rPr lang="en-US" b="1" dirty="0">
                <a:solidFill>
                  <a:schemeClr val="accent3"/>
                </a:solidFill>
              </a:rPr>
              <a:t>)</a:t>
            </a:r>
          </a:p>
          <a:p>
            <a:pPr marL="0" indent="0">
              <a:buNone/>
            </a:pPr>
            <a:r>
              <a:rPr lang="en-US" b="1" dirty="0">
                <a:solidFill>
                  <a:schemeClr val="accent3"/>
                </a:solidFill>
              </a:rPr>
              <a:t> {    int n = </a:t>
            </a:r>
            <a:r>
              <a:rPr lang="en-US" b="1" dirty="0" err="1">
                <a:solidFill>
                  <a:schemeClr val="accent3"/>
                </a:solidFill>
              </a:rPr>
              <a:t>arr.size</a:t>
            </a:r>
            <a:r>
              <a:rPr lang="en-US" b="1" dirty="0">
                <a:solidFill>
                  <a:schemeClr val="accent3"/>
                </a:solidFill>
              </a:rPr>
              <a:t>();    // Calculate the number of buckets needed  </a:t>
            </a:r>
          </a:p>
          <a:p>
            <a:pPr marL="0" indent="0">
              <a:buNone/>
            </a:pPr>
            <a:r>
              <a:rPr lang="en-US" b="1" dirty="0">
                <a:solidFill>
                  <a:schemeClr val="accent3"/>
                </a:solidFill>
              </a:rPr>
              <a:t>  int </a:t>
            </a:r>
            <a:r>
              <a:rPr lang="en-US" b="1" dirty="0" err="1">
                <a:solidFill>
                  <a:schemeClr val="accent3"/>
                </a:solidFill>
              </a:rPr>
              <a:t>numBuckets</a:t>
            </a:r>
            <a:r>
              <a:rPr lang="en-US" b="1" dirty="0">
                <a:solidFill>
                  <a:schemeClr val="accent3"/>
                </a:solidFill>
              </a:rPr>
              <a:t> = (</a:t>
            </a:r>
            <a:r>
              <a:rPr lang="en-US" b="1" dirty="0" err="1">
                <a:solidFill>
                  <a:schemeClr val="accent3"/>
                </a:solidFill>
              </a:rPr>
              <a:t>maxVal</a:t>
            </a:r>
            <a:r>
              <a:rPr lang="en-US" b="1" dirty="0">
                <a:solidFill>
                  <a:schemeClr val="accent3"/>
                </a:solidFill>
              </a:rPr>
              <a:t> - </a:t>
            </a:r>
            <a:r>
              <a:rPr lang="en-US" b="1" dirty="0" err="1">
                <a:solidFill>
                  <a:schemeClr val="accent3"/>
                </a:solidFill>
              </a:rPr>
              <a:t>minVal</a:t>
            </a:r>
            <a:r>
              <a:rPr lang="en-US" b="1" dirty="0">
                <a:solidFill>
                  <a:schemeClr val="accent3"/>
                </a:solidFill>
              </a:rPr>
              <a:t>) / </a:t>
            </a:r>
            <a:r>
              <a:rPr lang="en-US" b="1" dirty="0" err="1">
                <a:solidFill>
                  <a:schemeClr val="accent3"/>
                </a:solidFill>
              </a:rPr>
              <a:t>bucketSize</a:t>
            </a:r>
            <a:r>
              <a:rPr lang="en-US" b="1" dirty="0">
                <a:solidFill>
                  <a:schemeClr val="accent3"/>
                </a:solidFill>
              </a:rPr>
              <a:t> + 1;    // Create an array of vectors to represent buckets   </a:t>
            </a:r>
          </a:p>
          <a:p>
            <a:pPr marL="0" indent="0">
              <a:buNone/>
            </a:pPr>
            <a:r>
              <a:rPr lang="en-US" b="1" dirty="0">
                <a:solidFill>
                  <a:schemeClr val="accent3"/>
                </a:solidFill>
              </a:rPr>
              <a:t> vector&lt;vector&lt;int&gt;&gt; buckets(</a:t>
            </a:r>
            <a:r>
              <a:rPr lang="en-US" b="1" dirty="0" err="1">
                <a:solidFill>
                  <a:schemeClr val="accent3"/>
                </a:solidFill>
              </a:rPr>
              <a:t>numBuckets</a:t>
            </a:r>
            <a:r>
              <a:rPr lang="en-US" b="1" dirty="0">
                <a:solidFill>
                  <a:schemeClr val="accent3"/>
                </a:solidFill>
              </a:rPr>
              <a:t>);    // Place each element in its respective bucket  </a:t>
            </a:r>
          </a:p>
          <a:p>
            <a:pPr marL="0" indent="0">
              <a:buNone/>
            </a:pPr>
            <a:r>
              <a:rPr lang="en-US" b="1" dirty="0">
                <a:solidFill>
                  <a:schemeClr val="accent3"/>
                </a:solidFill>
              </a:rPr>
              <a:t>  for (int </a:t>
            </a:r>
            <a:r>
              <a:rPr lang="en-US" b="1" dirty="0" err="1">
                <a:solidFill>
                  <a:schemeClr val="accent3"/>
                </a:solidFill>
              </a:rPr>
              <a:t>i</a:t>
            </a:r>
            <a:r>
              <a:rPr lang="en-US" b="1" dirty="0">
                <a:solidFill>
                  <a:schemeClr val="accent3"/>
                </a:solidFill>
              </a:rPr>
              <a:t> = 0; </a:t>
            </a:r>
            <a:r>
              <a:rPr lang="en-US" b="1" dirty="0" err="1">
                <a:solidFill>
                  <a:schemeClr val="accent3"/>
                </a:solidFill>
              </a:rPr>
              <a:t>i</a:t>
            </a:r>
            <a:r>
              <a:rPr lang="en-US" b="1" dirty="0">
                <a:solidFill>
                  <a:schemeClr val="accent3"/>
                </a:solidFill>
              </a:rPr>
              <a:t> &lt; n; </a:t>
            </a:r>
            <a:r>
              <a:rPr lang="en-US" b="1" dirty="0" err="1">
                <a:solidFill>
                  <a:schemeClr val="accent3"/>
                </a:solidFill>
              </a:rPr>
              <a:t>i</a:t>
            </a:r>
            <a:r>
              <a:rPr lang="en-US" b="1" dirty="0">
                <a:solidFill>
                  <a:schemeClr val="accent3"/>
                </a:solidFill>
              </a:rPr>
              <a:t>++) </a:t>
            </a:r>
          </a:p>
          <a:p>
            <a:pPr marL="0" indent="0">
              <a:buNone/>
            </a:pPr>
            <a:r>
              <a:rPr lang="en-US" b="1" dirty="0">
                <a:solidFill>
                  <a:schemeClr val="accent3"/>
                </a:solidFill>
              </a:rPr>
              <a:t>{        int </a:t>
            </a:r>
            <a:r>
              <a:rPr lang="en-US" b="1" dirty="0" err="1">
                <a:solidFill>
                  <a:schemeClr val="accent3"/>
                </a:solidFill>
              </a:rPr>
              <a:t>bucketIndex</a:t>
            </a:r>
            <a:r>
              <a:rPr lang="en-US" b="1" dirty="0">
                <a:solidFill>
                  <a:schemeClr val="accent3"/>
                </a:solidFill>
              </a:rPr>
              <a:t> = (</a:t>
            </a:r>
            <a:r>
              <a:rPr lang="en-US" b="1" dirty="0" err="1">
                <a:solidFill>
                  <a:schemeClr val="accent3"/>
                </a:solidFill>
              </a:rPr>
              <a:t>arr</a:t>
            </a:r>
            <a:r>
              <a:rPr lang="en-US" b="1" dirty="0">
                <a:solidFill>
                  <a:schemeClr val="accent3"/>
                </a:solidFill>
              </a:rPr>
              <a:t>[</a:t>
            </a:r>
            <a:r>
              <a:rPr lang="en-US" b="1" dirty="0" err="1">
                <a:solidFill>
                  <a:schemeClr val="accent3"/>
                </a:solidFill>
              </a:rPr>
              <a:t>i</a:t>
            </a:r>
            <a:r>
              <a:rPr lang="en-US" b="1" dirty="0">
                <a:solidFill>
                  <a:schemeClr val="accent3"/>
                </a:solidFill>
              </a:rPr>
              <a:t>] - </a:t>
            </a:r>
            <a:r>
              <a:rPr lang="en-US" b="1" dirty="0" err="1">
                <a:solidFill>
                  <a:schemeClr val="accent3"/>
                </a:solidFill>
              </a:rPr>
              <a:t>minVal</a:t>
            </a:r>
            <a:r>
              <a:rPr lang="en-US" b="1" dirty="0">
                <a:solidFill>
                  <a:schemeClr val="accent3"/>
                </a:solidFill>
              </a:rPr>
              <a:t>) / </a:t>
            </a:r>
            <a:r>
              <a:rPr lang="en-US" b="1" dirty="0" err="1">
                <a:solidFill>
                  <a:schemeClr val="accent3"/>
                </a:solidFill>
              </a:rPr>
              <a:t>bucketSize</a:t>
            </a:r>
            <a:r>
              <a:rPr lang="en-US" b="1" dirty="0">
                <a:solidFill>
                  <a:schemeClr val="accent3"/>
                </a:solidFill>
              </a:rPr>
              <a:t>;        buckets[</a:t>
            </a:r>
            <a:r>
              <a:rPr lang="en-US" b="1" dirty="0" err="1">
                <a:solidFill>
                  <a:schemeClr val="accent3"/>
                </a:solidFill>
              </a:rPr>
              <a:t>bucketIndex</a:t>
            </a:r>
            <a:r>
              <a:rPr lang="en-US" b="1" dirty="0">
                <a:solidFill>
                  <a:schemeClr val="accent3"/>
                </a:solidFill>
              </a:rPr>
              <a:t>].</a:t>
            </a:r>
            <a:r>
              <a:rPr lang="en-US" b="1" dirty="0" err="1">
                <a:solidFill>
                  <a:schemeClr val="accent3"/>
                </a:solidFill>
              </a:rPr>
              <a:t>push_back</a:t>
            </a:r>
            <a:r>
              <a:rPr lang="en-US" b="1" dirty="0">
                <a:solidFill>
                  <a:schemeClr val="accent3"/>
                </a:solidFill>
              </a:rPr>
              <a:t>(</a:t>
            </a:r>
            <a:r>
              <a:rPr lang="en-US" b="1" dirty="0" err="1">
                <a:solidFill>
                  <a:schemeClr val="accent3"/>
                </a:solidFill>
              </a:rPr>
              <a:t>arr</a:t>
            </a:r>
            <a:r>
              <a:rPr lang="en-US" b="1" dirty="0">
                <a:solidFill>
                  <a:schemeClr val="accent3"/>
                </a:solidFill>
              </a:rPr>
              <a:t>[</a:t>
            </a:r>
            <a:r>
              <a:rPr lang="en-US" b="1" dirty="0" err="1">
                <a:solidFill>
                  <a:schemeClr val="accent3"/>
                </a:solidFill>
              </a:rPr>
              <a:t>i</a:t>
            </a:r>
            <a:r>
              <a:rPr lang="en-US" b="1" dirty="0">
                <a:solidFill>
                  <a:schemeClr val="accent3"/>
                </a:solidFill>
              </a:rPr>
              <a:t>]);    }    // Sort each bucket using std::sort </a:t>
            </a:r>
          </a:p>
          <a:p>
            <a:pPr marL="0" indent="0">
              <a:buNone/>
            </a:pPr>
            <a:r>
              <a:rPr lang="en-US" b="1" dirty="0">
                <a:solidFill>
                  <a:schemeClr val="accent3"/>
                </a:solidFill>
              </a:rPr>
              <a:t>   for (int </a:t>
            </a:r>
            <a:r>
              <a:rPr lang="en-US" b="1" dirty="0" err="1">
                <a:solidFill>
                  <a:schemeClr val="accent3"/>
                </a:solidFill>
              </a:rPr>
              <a:t>i</a:t>
            </a:r>
            <a:r>
              <a:rPr lang="en-US" b="1" dirty="0">
                <a:solidFill>
                  <a:schemeClr val="accent3"/>
                </a:solidFill>
              </a:rPr>
              <a:t> = 0; </a:t>
            </a:r>
            <a:r>
              <a:rPr lang="en-US" b="1" dirty="0" err="1">
                <a:solidFill>
                  <a:schemeClr val="accent3"/>
                </a:solidFill>
              </a:rPr>
              <a:t>i</a:t>
            </a:r>
            <a:r>
              <a:rPr lang="en-US" b="1" dirty="0">
                <a:solidFill>
                  <a:schemeClr val="accent3"/>
                </a:solidFill>
              </a:rPr>
              <a:t> &lt; </a:t>
            </a:r>
            <a:r>
              <a:rPr lang="en-US" b="1" dirty="0" err="1">
                <a:solidFill>
                  <a:schemeClr val="accent3"/>
                </a:solidFill>
              </a:rPr>
              <a:t>numBuckets</a:t>
            </a:r>
            <a:r>
              <a:rPr lang="en-US" b="1" dirty="0">
                <a:solidFill>
                  <a:schemeClr val="accent3"/>
                </a:solidFill>
              </a:rPr>
              <a:t>; </a:t>
            </a:r>
            <a:r>
              <a:rPr lang="en-US" b="1" dirty="0" err="1">
                <a:solidFill>
                  <a:schemeClr val="accent3"/>
                </a:solidFill>
              </a:rPr>
              <a:t>i</a:t>
            </a:r>
            <a:r>
              <a:rPr lang="en-US" b="1" dirty="0">
                <a:solidFill>
                  <a:schemeClr val="accent3"/>
                </a:solidFill>
              </a:rPr>
              <a:t>++) </a:t>
            </a:r>
          </a:p>
          <a:p>
            <a:pPr marL="0" indent="0">
              <a:buNone/>
            </a:pPr>
            <a:r>
              <a:rPr lang="en-US" b="1" dirty="0">
                <a:solidFill>
                  <a:schemeClr val="accent3"/>
                </a:solidFill>
              </a:rPr>
              <a:t>{        sort(buckets[</a:t>
            </a:r>
            <a:r>
              <a:rPr lang="en-US" b="1" dirty="0" err="1">
                <a:solidFill>
                  <a:schemeClr val="accent3"/>
                </a:solidFill>
              </a:rPr>
              <a:t>i</a:t>
            </a:r>
            <a:r>
              <a:rPr lang="en-US" b="1" dirty="0">
                <a:solidFill>
                  <a:schemeClr val="accent3"/>
                </a:solidFill>
              </a:rPr>
              <a:t>].begin(), buckets[</a:t>
            </a:r>
            <a:r>
              <a:rPr lang="en-US" b="1" dirty="0" err="1">
                <a:solidFill>
                  <a:schemeClr val="accent3"/>
                </a:solidFill>
              </a:rPr>
              <a:t>i</a:t>
            </a:r>
            <a:r>
              <a:rPr lang="en-US" b="1" dirty="0">
                <a:solidFill>
                  <a:schemeClr val="accent3"/>
                </a:solidFill>
              </a:rPr>
              <a:t>].end());    }    // Concatenate the sorted buckets to get the final sorted array    I</a:t>
            </a:r>
          </a:p>
          <a:p>
            <a:pPr marL="0" indent="0">
              <a:buNone/>
            </a:pPr>
            <a:r>
              <a:rPr lang="en-US" b="1" dirty="0" err="1">
                <a:solidFill>
                  <a:schemeClr val="accent3"/>
                </a:solidFill>
              </a:rPr>
              <a:t>nt</a:t>
            </a:r>
            <a:r>
              <a:rPr lang="en-US" b="1" dirty="0">
                <a:solidFill>
                  <a:schemeClr val="accent3"/>
                </a:solidFill>
              </a:rPr>
              <a:t> index = 0;   </a:t>
            </a:r>
          </a:p>
          <a:p>
            <a:pPr marL="0" indent="0">
              <a:buNone/>
            </a:pPr>
            <a:r>
              <a:rPr lang="en-US" b="1" dirty="0">
                <a:solidFill>
                  <a:schemeClr val="accent3"/>
                </a:solidFill>
              </a:rPr>
              <a:t> for (int </a:t>
            </a:r>
            <a:r>
              <a:rPr lang="en-US" b="1" dirty="0" err="1">
                <a:solidFill>
                  <a:schemeClr val="accent3"/>
                </a:solidFill>
              </a:rPr>
              <a:t>i</a:t>
            </a:r>
            <a:r>
              <a:rPr lang="en-US" b="1" dirty="0">
                <a:solidFill>
                  <a:schemeClr val="accent3"/>
                </a:solidFill>
              </a:rPr>
              <a:t> = 0; </a:t>
            </a:r>
            <a:r>
              <a:rPr lang="en-US" b="1" dirty="0" err="1">
                <a:solidFill>
                  <a:schemeClr val="accent3"/>
                </a:solidFill>
              </a:rPr>
              <a:t>i</a:t>
            </a:r>
            <a:r>
              <a:rPr lang="en-US" b="1" dirty="0">
                <a:solidFill>
                  <a:schemeClr val="accent3"/>
                </a:solidFill>
              </a:rPr>
              <a:t> &lt; </a:t>
            </a:r>
            <a:r>
              <a:rPr lang="en-US" b="1" dirty="0" err="1">
                <a:solidFill>
                  <a:schemeClr val="accent3"/>
                </a:solidFill>
              </a:rPr>
              <a:t>numBuckets</a:t>
            </a:r>
            <a:r>
              <a:rPr lang="en-US" b="1" dirty="0">
                <a:solidFill>
                  <a:schemeClr val="accent3"/>
                </a:solidFill>
              </a:rPr>
              <a:t>; </a:t>
            </a:r>
            <a:r>
              <a:rPr lang="en-US" b="1" dirty="0" err="1">
                <a:solidFill>
                  <a:schemeClr val="accent3"/>
                </a:solidFill>
              </a:rPr>
              <a:t>i</a:t>
            </a:r>
            <a:r>
              <a:rPr lang="en-US" b="1" dirty="0">
                <a:solidFill>
                  <a:schemeClr val="accent3"/>
                </a:solidFill>
              </a:rPr>
              <a:t>++) </a:t>
            </a:r>
          </a:p>
          <a:p>
            <a:pPr marL="0" indent="0">
              <a:buNone/>
            </a:pPr>
            <a:r>
              <a:rPr lang="en-US" b="1" dirty="0">
                <a:solidFill>
                  <a:schemeClr val="accent3"/>
                </a:solidFill>
              </a:rPr>
              <a:t>{        for (int j = 0; j &lt; buckets[</a:t>
            </a:r>
            <a:r>
              <a:rPr lang="en-US" b="1" dirty="0" err="1">
                <a:solidFill>
                  <a:schemeClr val="accent3"/>
                </a:solidFill>
              </a:rPr>
              <a:t>i</a:t>
            </a:r>
            <a:r>
              <a:rPr lang="en-US" b="1" dirty="0">
                <a:solidFill>
                  <a:schemeClr val="accent3"/>
                </a:solidFill>
              </a:rPr>
              <a:t>].size(); </a:t>
            </a:r>
            <a:r>
              <a:rPr lang="en-US" b="1" dirty="0" err="1">
                <a:solidFill>
                  <a:schemeClr val="accent3"/>
                </a:solidFill>
              </a:rPr>
              <a:t>j++</a:t>
            </a:r>
            <a:r>
              <a:rPr lang="en-US" b="1" dirty="0">
                <a:solidFill>
                  <a:schemeClr val="accent3"/>
                </a:solidFill>
              </a:rPr>
              <a:t>)</a:t>
            </a:r>
          </a:p>
          <a:p>
            <a:pPr marL="0" indent="0">
              <a:buNone/>
            </a:pPr>
            <a:r>
              <a:rPr lang="en-US" b="1" dirty="0">
                <a:solidFill>
                  <a:schemeClr val="accent3"/>
                </a:solidFill>
              </a:rPr>
              <a:t> {            </a:t>
            </a:r>
            <a:r>
              <a:rPr lang="en-US" b="1" dirty="0" err="1">
                <a:solidFill>
                  <a:schemeClr val="accent3"/>
                </a:solidFill>
              </a:rPr>
              <a:t>arr</a:t>
            </a:r>
            <a:r>
              <a:rPr lang="en-US" b="1" dirty="0">
                <a:solidFill>
                  <a:schemeClr val="accent3"/>
                </a:solidFill>
              </a:rPr>
              <a:t>[index++] = buckets[</a:t>
            </a:r>
            <a:r>
              <a:rPr lang="en-US" b="1" dirty="0" err="1">
                <a:solidFill>
                  <a:schemeClr val="accent3"/>
                </a:solidFill>
              </a:rPr>
              <a:t>i</a:t>
            </a:r>
            <a:r>
              <a:rPr lang="en-US" b="1" dirty="0">
                <a:solidFill>
                  <a:schemeClr val="accent3"/>
                </a:solidFill>
              </a:rPr>
              <a:t>][j];        }    }}</a:t>
            </a:r>
          </a:p>
        </p:txBody>
      </p:sp>
    </p:spTree>
    <p:extLst>
      <p:ext uri="{BB962C8B-B14F-4D97-AF65-F5344CB8AC3E}">
        <p14:creationId xmlns:p14="http://schemas.microsoft.com/office/powerpoint/2010/main" val="1774994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1000"/>
                                        <p:tgtEl>
                                          <p:spTgt spid="3">
                                            <p:txEl>
                                              <p:pRg st="10" end="10"/>
                                            </p:txEl>
                                          </p:spTgt>
                                        </p:tgtEl>
                                      </p:cBhvr>
                                    </p:animEffect>
                                    <p:anim calcmode="lin" valueType="num">
                                      <p:cBhvr>
                                        <p:cTn id="7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9"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1000"/>
                                        <p:tgtEl>
                                          <p:spTgt spid="3">
                                            <p:txEl>
                                              <p:pRg st="11" end="11"/>
                                            </p:txEl>
                                          </p:spTgt>
                                        </p:tgtEl>
                                      </p:cBhvr>
                                    </p:animEffect>
                                    <p:anim calcmode="lin" valueType="num">
                                      <p:cBhvr>
                                        <p:cTn id="85"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6"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100</TotalTime>
  <Words>761</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Algerian</vt:lpstr>
      <vt:lpstr>Arial</vt:lpstr>
      <vt:lpstr>Arial Black</vt:lpstr>
      <vt:lpstr>Bahnschrift</vt:lpstr>
      <vt:lpstr>Berlin Sans FB</vt:lpstr>
      <vt:lpstr>Century Gothic</vt:lpstr>
      <vt:lpstr>Times New Roman</vt:lpstr>
      <vt:lpstr>Wingdings</vt:lpstr>
      <vt:lpstr>Wingdings 3</vt:lpstr>
      <vt:lpstr>Wisp</vt:lpstr>
      <vt:lpstr>Bucket Sort</vt:lpstr>
      <vt:lpstr>Presented By</vt:lpstr>
      <vt:lpstr>What is BUCKET SORT?</vt:lpstr>
      <vt:lpstr> Usage of  BUCKET SORT</vt:lpstr>
      <vt:lpstr>PowerPoint Presentation</vt:lpstr>
      <vt:lpstr>   Algorithm of Bucket Sort</vt:lpstr>
      <vt:lpstr>PowerPoint Presentation</vt:lpstr>
      <vt:lpstr>               PSEUDOCODE </vt:lpstr>
      <vt:lpstr>                  Code in C++ </vt:lpstr>
      <vt:lpstr>      Real-Life Examples</vt:lpstr>
      <vt:lpstr>       Time Complexity Analysis</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Bucket Sort</dc:title>
  <dc:creator>DELL</dc:creator>
  <cp:lastModifiedBy>Tayyaba Chaudhary</cp:lastModifiedBy>
  <cp:revision>7</cp:revision>
  <dcterms:created xsi:type="dcterms:W3CDTF">2023-11-14T09:16:14Z</dcterms:created>
  <dcterms:modified xsi:type="dcterms:W3CDTF">2023-11-15T07:33:25Z</dcterms:modified>
</cp:coreProperties>
</file>