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22308e0e92_0_19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22308e0e92_0_1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22308e0e92_0_18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22308e0e92_0_1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22308e0e92_0_19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22308e0e92_0_1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22308e0e92_0_19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22308e0e92_0_1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22308e0e92_0_19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22308e0e92_0_1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22308e0e92_0_19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22308e0e92_0_1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3807170"/>
            <a:ext cx="443589"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1321067"/>
            <a:ext cx="7801500" cy="23067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4233168"/>
            <a:ext cx="78015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673700"/>
            <a:ext cx="8520600" cy="25209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43045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7" name="Google Shape;57;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58" name="Google Shape;58;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855000"/>
            <a:ext cx="7852200" cy="11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701800"/>
            <a:ext cx="6227100" cy="545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441867"/>
            <a:ext cx="4045200" cy="228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3793601"/>
            <a:ext cx="4045200" cy="1794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71258" y="1321067"/>
            <a:ext cx="7801500" cy="2306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Loan Classification Project</a:t>
            </a:r>
            <a:endParaRPr/>
          </a:p>
        </p:txBody>
      </p:sp>
      <p:sp>
        <p:nvSpPr>
          <p:cNvPr id="66" name="Google Shape;66;p14"/>
          <p:cNvSpPr txBox="1"/>
          <p:nvPr>
            <p:ph idx="1" type="subTitle"/>
          </p:nvPr>
        </p:nvSpPr>
        <p:spPr>
          <a:xfrm>
            <a:off x="671250" y="4233168"/>
            <a:ext cx="7801500" cy="10569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sz="2300">
              <a:solidFill>
                <a:srgbClr val="888888"/>
              </a:solidFill>
            </a:endParaRPr>
          </a:p>
          <a:p>
            <a:pPr indent="0" lvl="0" marL="0" rtl="0" algn="ctr">
              <a:spcBef>
                <a:spcPts val="0"/>
              </a:spcBef>
              <a:spcAft>
                <a:spcPts val="0"/>
              </a:spcAft>
              <a:buClr>
                <a:srgbClr val="888888"/>
              </a:buClr>
              <a:buSzPts val="3200"/>
              <a:buNone/>
            </a:pPr>
            <a:r>
              <a:rPr b="1" lang="en-US" sz="2400">
                <a:solidFill>
                  <a:srgbClr val="000000"/>
                </a:solidFill>
              </a:rPr>
              <a:t>Predicting Loan Approval Status Using Machine Learning</a:t>
            </a:r>
            <a:endParaRPr b="1" sz="24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000000"/>
                </a:solidFill>
              </a:rPr>
              <a:t>Support Vector Machine </a:t>
            </a:r>
            <a:endParaRPr b="1">
              <a:solidFill>
                <a:srgbClr val="000000"/>
              </a:solidFill>
            </a:endParaRPr>
          </a:p>
        </p:txBody>
      </p:sp>
      <p:sp>
        <p:nvSpPr>
          <p:cNvPr id="127" name="Google Shape;127;p23"/>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sz="2000">
                <a:solidFill>
                  <a:schemeClr val="dk1"/>
                </a:solidFill>
              </a:rPr>
              <a:t>Here is the All Results for Support Vector Machine:</a:t>
            </a:r>
            <a:endParaRPr b="1" sz="200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8" name="Google Shape;128;p23"/>
          <p:cNvPicPr preferRelativeResize="0"/>
          <p:nvPr/>
        </p:nvPicPr>
        <p:blipFill>
          <a:blip r:embed="rId3">
            <a:alphaModFix/>
          </a:blip>
          <a:stretch>
            <a:fillRect/>
          </a:stretch>
        </p:blipFill>
        <p:spPr>
          <a:xfrm>
            <a:off x="147525" y="2033350"/>
            <a:ext cx="2980175" cy="4701700"/>
          </a:xfrm>
          <a:prstGeom prst="rect">
            <a:avLst/>
          </a:prstGeom>
          <a:noFill/>
          <a:ln>
            <a:noFill/>
          </a:ln>
        </p:spPr>
      </p:pic>
      <p:pic>
        <p:nvPicPr>
          <p:cNvPr id="129" name="Google Shape;129;p23"/>
          <p:cNvPicPr preferRelativeResize="0"/>
          <p:nvPr/>
        </p:nvPicPr>
        <p:blipFill>
          <a:blip r:embed="rId4">
            <a:alphaModFix/>
          </a:blip>
          <a:stretch>
            <a:fillRect/>
          </a:stretch>
        </p:blipFill>
        <p:spPr>
          <a:xfrm>
            <a:off x="3208775" y="2033350"/>
            <a:ext cx="5868550" cy="4701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sz="4900">
                <a:solidFill>
                  <a:srgbClr val="000000"/>
                </a:solidFill>
                <a:latin typeface="Calibri"/>
                <a:ea typeface="Calibri"/>
                <a:cs typeface="Calibri"/>
                <a:sym typeface="Calibri"/>
              </a:rPr>
              <a:t>Future Steps</a:t>
            </a:r>
            <a:endParaRPr b="1" sz="3500">
              <a:solidFill>
                <a:srgbClr val="000000"/>
              </a:solidFill>
            </a:endParaRPr>
          </a:p>
        </p:txBody>
      </p:sp>
      <p:sp>
        <p:nvSpPr>
          <p:cNvPr id="135" name="Google Shape;135;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1. Fine-tune models to improve accuracy and robustness.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2. Integrate the model into financial institutions' loan approval systems.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3. Conduct further analysis to identify key factors influencing approvals.</a:t>
            </a:r>
            <a:endParaRPr/>
          </a:p>
          <a:p>
            <a:pPr indent="-342900" lvl="0" marL="342900" rtl="0" algn="l">
              <a:spcBef>
                <a:spcPts val="640"/>
              </a:spcBef>
              <a:spcAft>
                <a:spcPts val="1200"/>
              </a:spcAft>
              <a:buClr>
                <a:schemeClr val="dk1"/>
              </a:buClr>
              <a:buSzPts val="3200"/>
              <a:buChar char="●"/>
            </a:pPr>
            <a:r>
              <a:rPr lang="en-US" sz="3200">
                <a:solidFill>
                  <a:schemeClr val="dk1"/>
                </a:solidFill>
                <a:latin typeface="Calibri"/>
                <a:ea typeface="Calibri"/>
                <a:cs typeface="Calibri"/>
                <a:sym typeface="Calibri"/>
              </a:rPr>
              <a:t>4. Add additional data sources to enhance model performance.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sz="4900">
                <a:solidFill>
                  <a:srgbClr val="000000"/>
                </a:solidFill>
                <a:latin typeface="Calibri"/>
                <a:ea typeface="Calibri"/>
                <a:cs typeface="Calibri"/>
                <a:sym typeface="Calibri"/>
              </a:rPr>
              <a:t>Problem Statement</a:t>
            </a:r>
            <a:endParaRPr b="1" sz="3500">
              <a:solidFill>
                <a:srgbClr val="000000"/>
              </a:solidFill>
            </a:endParaRPr>
          </a:p>
        </p:txBody>
      </p:sp>
      <p:sp>
        <p:nvSpPr>
          <p:cNvPr id="72" name="Google Shape;72;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1200"/>
              </a:spcAft>
              <a:buClr>
                <a:schemeClr val="dk1"/>
              </a:buClr>
              <a:buSzPts val="3200"/>
              <a:buChar char="●"/>
            </a:pPr>
            <a:r>
              <a:rPr lang="en-US" sz="3200">
                <a:solidFill>
                  <a:schemeClr val="dk1"/>
                </a:solidFill>
                <a:latin typeface="Calibri"/>
                <a:ea typeface="Calibri"/>
                <a:cs typeface="Calibri"/>
                <a:sym typeface="Calibri"/>
              </a:rPr>
              <a:t>Financial institutions face challenges in making accurate and timely loan decisions. This project aims to develop a predictive model to classify loan applications as approved or not approved. Factors include age, gender, education, income, employment experience, credit score, and more. The model will help mitigate loan default risks and streamline the approval process.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35600" y="25436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sz="5100">
                <a:solidFill>
                  <a:srgbClr val="000000"/>
                </a:solidFill>
                <a:latin typeface="Calibri"/>
                <a:ea typeface="Calibri"/>
                <a:cs typeface="Calibri"/>
                <a:sym typeface="Calibri"/>
              </a:rPr>
              <a:t>Data Overview</a:t>
            </a:r>
            <a:endParaRPr b="1" sz="3700">
              <a:solidFill>
                <a:srgbClr val="000000"/>
              </a:solidFill>
            </a:endParaRPr>
          </a:p>
        </p:txBody>
      </p:sp>
      <p:sp>
        <p:nvSpPr>
          <p:cNvPr id="78" name="Google Shape;78;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27660" lvl="0" marL="342900" rtl="0" algn="l">
              <a:spcBef>
                <a:spcPts val="0"/>
              </a:spcBef>
              <a:spcAft>
                <a:spcPts val="0"/>
              </a:spcAft>
              <a:buClr>
                <a:schemeClr val="dk1"/>
              </a:buClr>
              <a:buSzPct val="100000"/>
              <a:buChar char="●"/>
            </a:pPr>
            <a:r>
              <a:rPr lang="en-US" sz="3200">
                <a:solidFill>
                  <a:schemeClr val="dk1"/>
                </a:solidFill>
                <a:latin typeface="Calibri"/>
                <a:ea typeface="Calibri"/>
                <a:cs typeface="Calibri"/>
                <a:sym typeface="Calibri"/>
              </a:rPr>
              <a:t>The dataset includes information on:</a:t>
            </a:r>
            <a:endParaRPr/>
          </a:p>
          <a:p>
            <a:pPr indent="-32766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 Applicant demographics (age, gender, education)</a:t>
            </a:r>
            <a:endParaRPr/>
          </a:p>
          <a:p>
            <a:pPr indent="-32766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 Financial details (income, employment experience, credit score)</a:t>
            </a:r>
            <a:endParaRPr/>
          </a:p>
          <a:p>
            <a:pPr indent="-32766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 Loan-specific data (amount, purpose, interest rate)</a:t>
            </a:r>
            <a:endParaRPr/>
          </a:p>
          <a:p>
            <a:pPr indent="-327660" lvl="0" marL="342900" rtl="0" algn="l">
              <a:spcBef>
                <a:spcPts val="640"/>
              </a:spcBef>
              <a:spcAft>
                <a:spcPts val="1200"/>
              </a:spcAft>
              <a:buClr>
                <a:schemeClr val="dk1"/>
              </a:buClr>
              <a:buSzPct val="100000"/>
              <a:buChar char="●"/>
            </a:pPr>
            <a:r>
              <a:rPr lang="en-US" sz="3200">
                <a:solidFill>
                  <a:schemeClr val="dk1"/>
                </a:solidFill>
                <a:latin typeface="Calibri"/>
                <a:ea typeface="Calibri"/>
                <a:cs typeface="Calibri"/>
                <a:sym typeface="Calibri"/>
              </a:rPr>
              <a:t>- Target variable: Loan status (approved or not)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sz="4800">
                <a:solidFill>
                  <a:srgbClr val="000000"/>
                </a:solidFill>
                <a:latin typeface="Calibri"/>
                <a:ea typeface="Calibri"/>
                <a:cs typeface="Calibri"/>
                <a:sym typeface="Calibri"/>
              </a:rPr>
              <a:t>Methodology</a:t>
            </a:r>
            <a:endParaRPr b="1" sz="3400">
              <a:solidFill>
                <a:srgbClr val="000000"/>
              </a:solidFill>
            </a:endParaRPr>
          </a:p>
        </p:txBody>
      </p:sp>
      <p:sp>
        <p:nvSpPr>
          <p:cNvPr id="84" name="Google Shape;84;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297180" lvl="0" marL="342900" rtl="0" algn="l">
              <a:spcBef>
                <a:spcPts val="0"/>
              </a:spcBef>
              <a:spcAft>
                <a:spcPts val="0"/>
              </a:spcAft>
              <a:buClr>
                <a:schemeClr val="dk1"/>
              </a:buClr>
              <a:buSzPct val="100000"/>
              <a:buChar char="●"/>
            </a:pPr>
            <a:r>
              <a:rPr lang="en-US" sz="3200">
                <a:solidFill>
                  <a:schemeClr val="dk1"/>
                </a:solidFill>
                <a:latin typeface="Calibri"/>
                <a:ea typeface="Calibri"/>
                <a:cs typeface="Calibri"/>
                <a:sym typeface="Calibri"/>
              </a:rPr>
              <a:t>1. Data Preprocessing:</a:t>
            </a:r>
            <a:endParaRPr/>
          </a:p>
          <a:p>
            <a:pPr indent="-29718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 outlier removal, correlation and feature scaling</a:t>
            </a:r>
            <a:endParaRPr/>
          </a:p>
          <a:p>
            <a:pPr indent="-29718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 Encoding categorical variables</a:t>
            </a:r>
            <a:endParaRPr/>
          </a:p>
          <a:p>
            <a:pPr indent="-139700" lvl="0" marL="342900" rtl="0" algn="l">
              <a:spcBef>
                <a:spcPts val="640"/>
              </a:spcBef>
              <a:spcAft>
                <a:spcPts val="0"/>
              </a:spcAft>
              <a:buClr>
                <a:schemeClr val="dk1"/>
              </a:buClr>
              <a:buSzPct val="100000"/>
              <a:buNone/>
            </a:pPr>
            <a:r>
              <a:t/>
            </a:r>
            <a:endParaRPr sz="3200">
              <a:solidFill>
                <a:schemeClr val="dk1"/>
              </a:solidFill>
              <a:latin typeface="Calibri"/>
              <a:ea typeface="Calibri"/>
              <a:cs typeface="Calibri"/>
              <a:sym typeface="Calibri"/>
            </a:endParaRPr>
          </a:p>
          <a:p>
            <a:pPr indent="-29718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2. Model Training:</a:t>
            </a:r>
            <a:endParaRPr/>
          </a:p>
          <a:p>
            <a:pPr indent="-29718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 Algorithms: Logistic Regression, Random Forest, and SVM</a:t>
            </a:r>
            <a:endParaRPr/>
          </a:p>
          <a:p>
            <a:pPr indent="-139700" lvl="0" marL="342900" rtl="0" algn="l">
              <a:spcBef>
                <a:spcPts val="640"/>
              </a:spcBef>
              <a:spcAft>
                <a:spcPts val="0"/>
              </a:spcAft>
              <a:buClr>
                <a:schemeClr val="dk1"/>
              </a:buClr>
              <a:buSzPct val="100000"/>
              <a:buNone/>
            </a:pPr>
            <a:r>
              <a:t/>
            </a:r>
            <a:endParaRPr sz="3200">
              <a:solidFill>
                <a:schemeClr val="dk1"/>
              </a:solidFill>
              <a:latin typeface="Calibri"/>
              <a:ea typeface="Calibri"/>
              <a:cs typeface="Calibri"/>
              <a:sym typeface="Calibri"/>
            </a:endParaRPr>
          </a:p>
          <a:p>
            <a:pPr indent="-29718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3. Evaluation:</a:t>
            </a:r>
            <a:endParaRPr/>
          </a:p>
          <a:p>
            <a:pPr indent="-29718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 Metrics: Accuracy, Precision, Recall, F1-Score</a:t>
            </a:r>
            <a:endParaRPr/>
          </a:p>
          <a:p>
            <a:pPr indent="-297180" lvl="0" marL="342900" rtl="0" algn="l">
              <a:spcBef>
                <a:spcPts val="640"/>
              </a:spcBef>
              <a:spcAft>
                <a:spcPts val="1200"/>
              </a:spcAft>
              <a:buClr>
                <a:schemeClr val="dk1"/>
              </a:buClr>
              <a:buSzPct val="100000"/>
              <a:buChar char="●"/>
            </a:pPr>
            <a:r>
              <a:rPr lang="en-US" sz="3200">
                <a:solidFill>
                  <a:schemeClr val="dk1"/>
                </a:solidFill>
                <a:latin typeface="Calibri"/>
                <a:ea typeface="Calibri"/>
                <a:cs typeface="Calibri"/>
                <a:sym typeface="Calibri"/>
              </a:rPr>
              <a:t>- Visualization: Confusion Matrix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500">
                <a:solidFill>
                  <a:srgbClr val="000000"/>
                </a:solidFill>
              </a:rPr>
              <a:t>Outliers Detection</a:t>
            </a:r>
            <a:endParaRPr b="1" sz="3500">
              <a:solidFill>
                <a:srgbClr val="000000"/>
              </a:solidFill>
            </a:endParaRPr>
          </a:p>
        </p:txBody>
      </p:sp>
      <p:sp>
        <p:nvSpPr>
          <p:cNvPr id="90" name="Google Shape;90;p18"/>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sz="2000">
                <a:solidFill>
                  <a:schemeClr val="dk1"/>
                </a:solidFill>
              </a:rPr>
              <a:t>Here is the Code for the Outlier Detection:</a:t>
            </a:r>
            <a:endParaRPr b="1" sz="2000">
              <a:solidFill>
                <a:schemeClr val="dk1"/>
              </a:solidFill>
            </a:endParaRPr>
          </a:p>
          <a:p>
            <a:pPr indent="0" lvl="0" marL="0" rtl="0" algn="l">
              <a:spcBef>
                <a:spcPts val="120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272250" y="2163775"/>
            <a:ext cx="8599501" cy="4475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500">
                <a:solidFill>
                  <a:srgbClr val="000000"/>
                </a:solidFill>
              </a:rPr>
              <a:t>Box Plot For All Columns</a:t>
            </a:r>
            <a:endParaRPr b="1" sz="3500">
              <a:solidFill>
                <a:srgbClr val="000000"/>
              </a:solidFill>
            </a:endParaRPr>
          </a:p>
        </p:txBody>
      </p:sp>
      <p:sp>
        <p:nvSpPr>
          <p:cNvPr id="97" name="Google Shape;97;p1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rPr b="1" lang="en-US" sz="2000">
                <a:solidFill>
                  <a:schemeClr val="dk1"/>
                </a:solidFill>
              </a:rPr>
              <a:t>This Figure </a:t>
            </a:r>
            <a:r>
              <a:rPr b="1" lang="en-US" sz="2000">
                <a:solidFill>
                  <a:schemeClr val="dk1"/>
                </a:solidFill>
              </a:rPr>
              <a:t>show the Outliers of Each Column:</a:t>
            </a:r>
            <a:endParaRPr b="1" sz="2000">
              <a:solidFill>
                <a:schemeClr val="dk1"/>
              </a:solidFill>
            </a:endParaRPr>
          </a:p>
        </p:txBody>
      </p:sp>
      <p:pic>
        <p:nvPicPr>
          <p:cNvPr id="98" name="Google Shape;98;p19"/>
          <p:cNvPicPr preferRelativeResize="0"/>
          <p:nvPr/>
        </p:nvPicPr>
        <p:blipFill>
          <a:blip r:embed="rId3">
            <a:alphaModFix/>
          </a:blip>
          <a:stretch>
            <a:fillRect/>
          </a:stretch>
        </p:blipFill>
        <p:spPr>
          <a:xfrm>
            <a:off x="457200" y="2195475"/>
            <a:ext cx="8142325" cy="4345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500">
                <a:solidFill>
                  <a:srgbClr val="000000"/>
                </a:solidFill>
              </a:rPr>
              <a:t>Correlation Table</a:t>
            </a:r>
            <a:endParaRPr b="1" sz="3500">
              <a:solidFill>
                <a:srgbClr val="000000"/>
              </a:solidFill>
            </a:endParaRPr>
          </a:p>
        </p:txBody>
      </p:sp>
      <p:sp>
        <p:nvSpPr>
          <p:cNvPr id="104" name="Google Shape;104;p2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sz="2000">
                <a:solidFill>
                  <a:schemeClr val="dk1"/>
                </a:solidFill>
              </a:rPr>
              <a:t>Here is the Correlation Table:  Threshold Value = 0.7 </a:t>
            </a:r>
            <a:endParaRPr b="1" sz="2000">
              <a:solidFill>
                <a:schemeClr val="dk1"/>
              </a:solidFill>
            </a:endParaRPr>
          </a:p>
          <a:p>
            <a:pPr indent="0" lvl="0" marL="0" rtl="0" algn="l">
              <a:spcBef>
                <a:spcPts val="1200"/>
              </a:spcBef>
              <a:spcAft>
                <a:spcPts val="1200"/>
              </a:spcAft>
              <a:buNone/>
            </a:pPr>
            <a:r>
              <a:t/>
            </a:r>
            <a:endParaRPr b="1" sz="2000">
              <a:solidFill>
                <a:schemeClr val="dk1"/>
              </a:solidFill>
            </a:endParaRPr>
          </a:p>
        </p:txBody>
      </p:sp>
      <p:pic>
        <p:nvPicPr>
          <p:cNvPr id="105" name="Google Shape;105;p20"/>
          <p:cNvPicPr preferRelativeResize="0"/>
          <p:nvPr/>
        </p:nvPicPr>
        <p:blipFill>
          <a:blip r:embed="rId3">
            <a:alphaModFix/>
          </a:blip>
          <a:stretch>
            <a:fillRect/>
          </a:stretch>
        </p:blipFill>
        <p:spPr>
          <a:xfrm>
            <a:off x="457200" y="2114425"/>
            <a:ext cx="8466576" cy="4336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000000"/>
                </a:solidFill>
              </a:rPr>
              <a:t>Logistic Regression</a:t>
            </a:r>
            <a:endParaRPr b="1">
              <a:solidFill>
                <a:srgbClr val="000000"/>
              </a:solidFill>
            </a:endParaRPr>
          </a:p>
        </p:txBody>
      </p:sp>
      <p:sp>
        <p:nvSpPr>
          <p:cNvPr id="111" name="Google Shape;111;p2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sz="2000">
                <a:solidFill>
                  <a:schemeClr val="dk1"/>
                </a:solidFill>
              </a:rPr>
              <a:t>Here is the All Results for Logistic Regression:</a:t>
            </a:r>
            <a:endParaRPr b="1" sz="2000">
              <a:solidFill>
                <a:schemeClr val="dk1"/>
              </a:solidFill>
            </a:endParaRPr>
          </a:p>
          <a:p>
            <a:pPr indent="0" lvl="0" marL="0" rtl="0" algn="l">
              <a:spcBef>
                <a:spcPts val="120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119375" y="2152675"/>
            <a:ext cx="3069125" cy="4399974"/>
          </a:xfrm>
          <a:prstGeom prst="rect">
            <a:avLst/>
          </a:prstGeom>
          <a:noFill/>
          <a:ln>
            <a:noFill/>
          </a:ln>
        </p:spPr>
      </p:pic>
      <p:pic>
        <p:nvPicPr>
          <p:cNvPr id="113" name="Google Shape;113;p21"/>
          <p:cNvPicPr preferRelativeResize="0"/>
          <p:nvPr/>
        </p:nvPicPr>
        <p:blipFill>
          <a:blip r:embed="rId4">
            <a:alphaModFix/>
          </a:blip>
          <a:stretch>
            <a:fillRect/>
          </a:stretch>
        </p:blipFill>
        <p:spPr>
          <a:xfrm>
            <a:off x="3188500" y="2150750"/>
            <a:ext cx="5775799" cy="439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000000"/>
                </a:solidFill>
              </a:rPr>
              <a:t>Random Forest</a:t>
            </a:r>
            <a:endParaRPr b="1">
              <a:solidFill>
                <a:srgbClr val="000000"/>
              </a:solidFill>
            </a:endParaRPr>
          </a:p>
        </p:txBody>
      </p:sp>
      <p:sp>
        <p:nvSpPr>
          <p:cNvPr id="119" name="Google Shape;119;p22"/>
          <p:cNvSpPr txBox="1"/>
          <p:nvPr>
            <p:ph idx="1" type="body"/>
          </p:nvPr>
        </p:nvSpPr>
        <p:spPr>
          <a:xfrm>
            <a:off x="457200" y="1719275"/>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sz="2000">
                <a:solidFill>
                  <a:schemeClr val="dk1"/>
                </a:solidFill>
              </a:rPr>
              <a:t>Here is the All Results for Random Forest:</a:t>
            </a:r>
            <a:endParaRPr b="1" sz="2000">
              <a:solidFill>
                <a:schemeClr val="dk1"/>
              </a:solidFill>
            </a:endParaRPr>
          </a:p>
          <a:p>
            <a:pPr indent="0" lvl="0" marL="0" rtl="0" algn="l">
              <a:spcBef>
                <a:spcPts val="1200"/>
              </a:spcBef>
              <a:spcAft>
                <a:spcPts val="1200"/>
              </a:spcAft>
              <a:buNone/>
            </a:pPr>
            <a:r>
              <a:t/>
            </a:r>
            <a:endParaRPr/>
          </a:p>
        </p:txBody>
      </p:sp>
      <p:pic>
        <p:nvPicPr>
          <p:cNvPr id="120" name="Google Shape;120;p22"/>
          <p:cNvPicPr preferRelativeResize="0"/>
          <p:nvPr/>
        </p:nvPicPr>
        <p:blipFill>
          <a:blip r:embed="rId3">
            <a:alphaModFix/>
          </a:blip>
          <a:stretch>
            <a:fillRect/>
          </a:stretch>
        </p:blipFill>
        <p:spPr>
          <a:xfrm>
            <a:off x="161825" y="2118825"/>
            <a:ext cx="2824025" cy="4526099"/>
          </a:xfrm>
          <a:prstGeom prst="rect">
            <a:avLst/>
          </a:prstGeom>
          <a:noFill/>
          <a:ln>
            <a:noFill/>
          </a:ln>
        </p:spPr>
      </p:pic>
      <p:pic>
        <p:nvPicPr>
          <p:cNvPr id="121" name="Google Shape;121;p22"/>
          <p:cNvPicPr preferRelativeResize="0"/>
          <p:nvPr/>
        </p:nvPicPr>
        <p:blipFill>
          <a:blip r:embed="rId4">
            <a:alphaModFix/>
          </a:blip>
          <a:stretch>
            <a:fillRect/>
          </a:stretch>
        </p:blipFill>
        <p:spPr>
          <a:xfrm>
            <a:off x="3087175" y="2118825"/>
            <a:ext cx="5990150" cy="4526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