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74" r:id="rId5"/>
    <p:sldId id="275" r:id="rId6"/>
    <p:sldId id="276" r:id="rId7"/>
    <p:sldId id="268" r:id="rId8"/>
    <p:sldId id="277" r:id="rId9"/>
    <p:sldId id="27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F78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7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593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570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491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716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984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38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362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493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55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71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45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3268293" y="1495048"/>
            <a:ext cx="5655414" cy="301185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수치해석 </a:t>
            </a:r>
            <a:r>
              <a:rPr lang="en-US" altLang="ko-KR" sz="48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HW#4</a:t>
            </a:r>
          </a:p>
          <a:p>
            <a:pPr algn="ctr"/>
            <a:endParaRPr lang="en-US" altLang="ko-KR" sz="1000" b="1" kern="0" dirty="0">
              <a:ln w="3175">
                <a:noFill/>
              </a:ln>
              <a:solidFill>
                <a:srgbClr val="E7E6E6">
                  <a:lumMod val="25000"/>
                </a:srgb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/>
            <a:r>
              <a:rPr lang="en-US" altLang="ko-KR" sz="20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Least Square</a:t>
            </a:r>
            <a:r>
              <a:rPr lang="ko-KR" altLang="en-US" sz="20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를 이용하여 </a:t>
            </a:r>
            <a:r>
              <a:rPr lang="en-US" altLang="ko-KR" sz="20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2</a:t>
            </a:r>
            <a:r>
              <a:rPr lang="ko-KR" altLang="en-US" sz="2000" kern="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차곡선</a:t>
            </a:r>
            <a:r>
              <a:rPr lang="ko-KR" altLang="en-US" sz="20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altLang="ko-KR" sz="20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fitting</a:t>
            </a:r>
            <a:r>
              <a:rPr lang="ko-KR" altLang="en-US" sz="20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하기</a:t>
            </a:r>
            <a:endParaRPr lang="en-US" altLang="ko-KR" sz="20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/>
            <a:endParaRPr lang="en-US" altLang="ko-KR" sz="10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/>
            <a:r>
              <a:rPr lang="en-US" altLang="ko-KR" sz="10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Python </a:t>
            </a:r>
            <a:r>
              <a:rPr lang="ko-KR" altLang="en-US" sz="10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사용</a:t>
            </a:r>
            <a:endParaRPr lang="en-US" altLang="ko-KR" sz="10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7445411" y="5166504"/>
            <a:ext cx="591243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3478976" y="4801497"/>
            <a:ext cx="52340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kern="0" dirty="0" err="1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</a:rPr>
              <a:t>컴퓨터소프트웨어학부</a:t>
            </a:r>
            <a:r>
              <a:rPr lang="ko-KR" altLang="en-US" sz="16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</a:rPr>
              <a:t> </a:t>
            </a:r>
            <a:r>
              <a:rPr lang="en-US" altLang="ko-KR" sz="16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</a:rPr>
              <a:t>2015005187 </a:t>
            </a:r>
            <a:r>
              <a:rPr lang="ko-KR" altLang="en-US" sz="16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</a:rPr>
              <a:t>최철훈</a:t>
            </a:r>
            <a:endParaRPr lang="en-US" altLang="ko-KR" sz="1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16049166">
            <a:off x="5921000" y="846557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74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435429" y="803548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1069545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819551" y="15240"/>
            <a:ext cx="76470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목차</a:t>
            </a:r>
            <a:r>
              <a:rPr lang="en-US" altLang="ko-KR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5FA878C-AFDC-473B-A287-7A1C450A18AD}"/>
              </a:ext>
            </a:extLst>
          </p:cNvPr>
          <p:cNvSpPr/>
          <p:nvPr/>
        </p:nvSpPr>
        <p:spPr>
          <a:xfrm>
            <a:off x="819551" y="973123"/>
            <a:ext cx="10541420" cy="5385731"/>
          </a:xfrm>
          <a:prstGeom prst="roundRect">
            <a:avLst/>
          </a:prstGeom>
          <a:solidFill>
            <a:srgbClr val="FF78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2600" b="1" dirty="0">
              <a:solidFill>
                <a:prstClr val="white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b="1" dirty="0">
                <a:solidFill>
                  <a:prstClr val="white"/>
                </a:solidFill>
              </a:rPr>
              <a:t> 8</a:t>
            </a:r>
            <a:r>
              <a:rPr lang="ko-KR" altLang="en-US" sz="3200" b="1" dirty="0">
                <a:solidFill>
                  <a:prstClr val="white"/>
                </a:solidFill>
              </a:rPr>
              <a:t>개의 점을 모두 이용하여 </a:t>
            </a:r>
            <a:r>
              <a:rPr lang="en-US" altLang="ko-KR" sz="3200" b="1" dirty="0">
                <a:solidFill>
                  <a:prstClr val="white"/>
                </a:solidFill>
              </a:rPr>
              <a:t>2</a:t>
            </a:r>
            <a:r>
              <a:rPr lang="ko-KR" altLang="en-US" sz="3200" b="1" dirty="0">
                <a:solidFill>
                  <a:prstClr val="white"/>
                </a:solidFill>
              </a:rPr>
              <a:t>차 곡선 </a:t>
            </a:r>
            <a:r>
              <a:rPr lang="en-US" altLang="ko-KR" sz="3200" b="1" dirty="0">
                <a:solidFill>
                  <a:prstClr val="white"/>
                </a:solidFill>
              </a:rPr>
              <a:t>fitting</a:t>
            </a:r>
            <a:r>
              <a:rPr lang="ko-KR" altLang="en-US" sz="3200" b="1" dirty="0">
                <a:solidFill>
                  <a:prstClr val="white"/>
                </a:solidFill>
              </a:rPr>
              <a:t>하기</a:t>
            </a:r>
            <a:endParaRPr lang="en-US" altLang="ko-KR" sz="3200" b="1" dirty="0">
              <a:solidFill>
                <a:prstClr val="white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3200" b="1" dirty="0">
              <a:solidFill>
                <a:prstClr val="white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b="1" dirty="0">
                <a:solidFill>
                  <a:prstClr val="white"/>
                </a:solidFill>
              </a:rPr>
              <a:t> 6</a:t>
            </a:r>
            <a:r>
              <a:rPr lang="ko-KR" altLang="en-US" sz="3200" b="1" dirty="0">
                <a:solidFill>
                  <a:prstClr val="white"/>
                </a:solidFill>
              </a:rPr>
              <a:t>개의 점을 이용하여 </a:t>
            </a:r>
            <a:r>
              <a:rPr lang="en-US" altLang="ko-KR" sz="3200" b="1" dirty="0">
                <a:solidFill>
                  <a:prstClr val="white"/>
                </a:solidFill>
              </a:rPr>
              <a:t>2</a:t>
            </a:r>
            <a:r>
              <a:rPr lang="ko-KR" altLang="en-US" sz="3200" b="1" dirty="0">
                <a:solidFill>
                  <a:prstClr val="white"/>
                </a:solidFill>
              </a:rPr>
              <a:t>차 곡선 </a:t>
            </a:r>
            <a:r>
              <a:rPr lang="en-US" altLang="ko-KR" sz="3200" b="1" dirty="0">
                <a:solidFill>
                  <a:prstClr val="white"/>
                </a:solidFill>
              </a:rPr>
              <a:t>fitting</a:t>
            </a:r>
            <a:r>
              <a:rPr lang="ko-KR" altLang="en-US" sz="3200" b="1" dirty="0">
                <a:solidFill>
                  <a:prstClr val="white"/>
                </a:solidFill>
              </a:rPr>
              <a:t>하기</a:t>
            </a:r>
            <a:endParaRPr lang="en-US" altLang="ko-KR" sz="3200" b="1" dirty="0">
              <a:solidFill>
                <a:prstClr val="white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3200" b="1" dirty="0">
              <a:solidFill>
                <a:prstClr val="white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b="1" dirty="0">
                <a:solidFill>
                  <a:prstClr val="white"/>
                </a:solidFill>
              </a:rPr>
              <a:t> Compare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37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435429" y="803548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5945701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819551" y="-7226"/>
            <a:ext cx="109549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ea typeface="야놀자 야체 B" panose="02020603020101020101" pitchFamily="18" charset="-127"/>
              </a:rPr>
              <a:t>8</a:t>
            </a:r>
            <a:r>
              <a:rPr lang="ko-KR" altLang="en-US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ea typeface="야놀자 야체 B" panose="02020603020101020101" pitchFamily="18" charset="-127"/>
              </a:rPr>
              <a:t>개의 점을 모두 이용하기</a:t>
            </a:r>
            <a:r>
              <a:rPr lang="ko-KR" altLang="en-US" sz="800" b="1" kern="0" dirty="0">
                <a:ln w="31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a typeface="야놀자 야체 B" panose="02020603020101020101" pitchFamily="18" charset="-127"/>
              </a:rPr>
              <a:t> </a:t>
            </a:r>
            <a:r>
              <a:rPr lang="en-US" altLang="ko-KR" sz="2800" b="1" kern="0" dirty="0">
                <a:ln w="31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a typeface="야놀자 야체 B" panose="02020603020101020101"/>
              </a:rPr>
              <a:t>Pseudo-inverse</a:t>
            </a:r>
            <a:r>
              <a:rPr lang="ko-KR" altLang="en-US" sz="2800" b="1" kern="0" dirty="0">
                <a:ln w="31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a typeface="야놀자 야체 B" panose="02020603020101020101"/>
              </a:rPr>
              <a:t>로 구하기</a:t>
            </a:r>
            <a:r>
              <a:rPr lang="en-US" altLang="ko-KR" sz="2800" b="1" kern="0" dirty="0">
                <a:solidFill>
                  <a:prstClr val="black">
                    <a:lumMod val="50000"/>
                    <a:lumOff val="50000"/>
                  </a:prstClr>
                </a:solidFill>
                <a:ea typeface="야놀자 야체 B" panose="02020603020101020101"/>
              </a:rPr>
              <a:t> </a:t>
            </a: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5FA878C-AFDC-473B-A287-7A1C450A18AD}"/>
              </a:ext>
            </a:extLst>
          </p:cNvPr>
          <p:cNvSpPr/>
          <p:nvPr/>
        </p:nvSpPr>
        <p:spPr>
          <a:xfrm>
            <a:off x="819551" y="973123"/>
            <a:ext cx="10541420" cy="5385731"/>
          </a:xfrm>
          <a:prstGeom prst="roundRect">
            <a:avLst/>
          </a:prstGeom>
          <a:solidFill>
            <a:srgbClr val="FF78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먼저</a:t>
            </a:r>
            <a:r>
              <a:rPr lang="en-US" altLang="ko-KR" b="1" dirty="0">
                <a:solidFill>
                  <a:prstClr val="white"/>
                </a:solidFill>
              </a:rPr>
              <a:t>, </a:t>
            </a:r>
            <a:r>
              <a:rPr lang="ko-KR" altLang="en-US" b="1" dirty="0">
                <a:solidFill>
                  <a:prstClr val="white"/>
                </a:solidFill>
              </a:rPr>
              <a:t>주어진 </a:t>
            </a:r>
            <a:r>
              <a:rPr lang="en-US" altLang="ko-KR" b="1" dirty="0">
                <a:solidFill>
                  <a:prstClr val="white"/>
                </a:solidFill>
              </a:rPr>
              <a:t>8</a:t>
            </a:r>
            <a:r>
              <a:rPr lang="ko-KR" altLang="en-US" b="1" dirty="0">
                <a:solidFill>
                  <a:prstClr val="white"/>
                </a:solidFill>
              </a:rPr>
              <a:t>개의 점을 모두 이용하여 원래의 </a:t>
            </a:r>
            <a:r>
              <a:rPr lang="en-US" altLang="ko-KR" b="1" dirty="0">
                <a:solidFill>
                  <a:prstClr val="white"/>
                </a:solidFill>
              </a:rPr>
              <a:t>2</a:t>
            </a:r>
            <a:r>
              <a:rPr lang="ko-KR" altLang="en-US" b="1" dirty="0">
                <a:solidFill>
                  <a:prstClr val="white"/>
                </a:solidFill>
              </a:rPr>
              <a:t>차 곡선을 </a:t>
            </a:r>
            <a:r>
              <a:rPr lang="en-US" altLang="ko-KR" b="1" dirty="0">
                <a:solidFill>
                  <a:prstClr val="white"/>
                </a:solidFill>
              </a:rPr>
              <a:t>fitting</a:t>
            </a:r>
            <a:r>
              <a:rPr lang="ko-KR" altLang="en-US" b="1" dirty="0">
                <a:solidFill>
                  <a:prstClr val="white"/>
                </a:solidFill>
              </a:rPr>
              <a:t>하였다</a:t>
            </a:r>
            <a:r>
              <a:rPr lang="en-US" altLang="ko-KR" b="1" dirty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1. 8</a:t>
            </a:r>
            <a:r>
              <a:rPr lang="ko-KR" altLang="en-US" b="1" dirty="0">
                <a:solidFill>
                  <a:prstClr val="white"/>
                </a:solidFill>
              </a:rPr>
              <a:t>개의 점                                                              </a:t>
            </a:r>
            <a:r>
              <a:rPr lang="en-US" altLang="ko-KR" b="1" dirty="0">
                <a:solidFill>
                  <a:prstClr val="white"/>
                </a:solidFill>
              </a:rPr>
              <a:t>4. Pseudo-inverse</a:t>
            </a:r>
            <a:r>
              <a:rPr lang="ko-KR" altLang="en-US" b="1" dirty="0">
                <a:solidFill>
                  <a:prstClr val="white"/>
                </a:solidFill>
              </a:rPr>
              <a:t>구하기</a:t>
            </a: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2. Ax=b</a:t>
            </a:r>
            <a:r>
              <a:rPr lang="ko-KR" altLang="en-US" b="1" dirty="0">
                <a:solidFill>
                  <a:prstClr val="white"/>
                </a:solidFill>
              </a:rPr>
              <a:t>에서 </a:t>
            </a:r>
            <a:r>
              <a:rPr lang="en-US" altLang="ko-KR" b="1" dirty="0">
                <a:solidFill>
                  <a:prstClr val="white"/>
                </a:solidFill>
              </a:rPr>
              <a:t>b</a:t>
            </a:r>
            <a:r>
              <a:rPr lang="ko-KR" altLang="en-US" b="1" dirty="0">
                <a:solidFill>
                  <a:prstClr val="white"/>
                </a:solidFill>
              </a:rPr>
              <a:t>행렬 만들기</a:t>
            </a: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                                                                            5. X</a:t>
            </a:r>
            <a:r>
              <a:rPr lang="ko-KR" altLang="en-US" b="1" dirty="0">
                <a:solidFill>
                  <a:prstClr val="white"/>
                </a:solidFill>
              </a:rPr>
              <a:t>구하기</a:t>
            </a: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3. Ax=b</a:t>
            </a:r>
            <a:r>
              <a:rPr lang="ko-KR" altLang="en-US" b="1" dirty="0">
                <a:solidFill>
                  <a:prstClr val="white"/>
                </a:solidFill>
              </a:rPr>
              <a:t>에서 </a:t>
            </a:r>
            <a:r>
              <a:rPr lang="en-US" altLang="ko-KR" b="1" dirty="0">
                <a:solidFill>
                  <a:prstClr val="white"/>
                </a:solidFill>
              </a:rPr>
              <a:t>A</a:t>
            </a:r>
            <a:r>
              <a:rPr lang="ko-KR" altLang="en-US" b="1" dirty="0">
                <a:solidFill>
                  <a:prstClr val="white"/>
                </a:solidFill>
              </a:rPr>
              <a:t>행렬 만들기</a:t>
            </a: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                                                                            6. </a:t>
            </a:r>
            <a:r>
              <a:rPr lang="ko-KR" altLang="en-US" b="1" dirty="0">
                <a:solidFill>
                  <a:prstClr val="white"/>
                </a:solidFill>
              </a:rPr>
              <a:t>결과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39055DB-F6E4-4F1B-A6DC-5EB2DFEE5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132" y="2116451"/>
            <a:ext cx="4934639" cy="438211"/>
          </a:xfrm>
          <a:prstGeom prst="rect">
            <a:avLst/>
          </a:prstGeom>
        </p:spPr>
      </p:pic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8E58FD92-C86A-42A1-BB5D-19DE0B7023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132" y="2921032"/>
            <a:ext cx="3454209" cy="845720"/>
          </a:xfrm>
          <a:prstGeom prst="rect">
            <a:avLst/>
          </a:prstGeom>
        </p:spPr>
      </p:pic>
      <p:pic>
        <p:nvPicPr>
          <p:cNvPr id="24" name="그림 23" descr="텍스트이(가) 표시된 사진&#10;&#10;자동 생성된 설명">
            <a:extLst>
              <a:ext uri="{FF2B5EF4-FFF2-40B4-BE49-F238E27FC236}">
                <a16:creationId xmlns:a16="http://schemas.microsoft.com/office/drawing/2014/main" id="{29350CA0-B232-4D67-9427-B45E11196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590" y="4133967"/>
            <a:ext cx="3367916" cy="2163271"/>
          </a:xfrm>
          <a:prstGeom prst="rect">
            <a:avLst/>
          </a:prstGeom>
        </p:spPr>
      </p:pic>
      <p:pic>
        <p:nvPicPr>
          <p:cNvPr id="37" name="그림 36" descr="텍스트이(가) 표시된 사진&#10;&#10;자동 생성된 설명">
            <a:extLst>
              <a:ext uri="{FF2B5EF4-FFF2-40B4-BE49-F238E27FC236}">
                <a16:creationId xmlns:a16="http://schemas.microsoft.com/office/drawing/2014/main" id="{66B2E037-FAEE-4B16-848A-DB430A8BEC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630" y="2116451"/>
            <a:ext cx="2249959" cy="1141442"/>
          </a:xfrm>
          <a:prstGeom prst="rect">
            <a:avLst/>
          </a:prstGeom>
        </p:spPr>
      </p:pic>
      <p:pic>
        <p:nvPicPr>
          <p:cNvPr id="39" name="그림 38" descr="텍스트이(가) 표시된 사진&#10;&#10;자동 생성된 설명">
            <a:extLst>
              <a:ext uri="{FF2B5EF4-FFF2-40B4-BE49-F238E27FC236}">
                <a16:creationId xmlns:a16="http://schemas.microsoft.com/office/drawing/2014/main" id="{DE7C635D-0F20-46E9-89B2-9A54033BE4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630" y="3798229"/>
            <a:ext cx="1371791" cy="619211"/>
          </a:xfrm>
          <a:prstGeom prst="rect">
            <a:avLst/>
          </a:prstGeom>
        </p:spPr>
      </p:pic>
      <p:pic>
        <p:nvPicPr>
          <p:cNvPr id="40" name="그림 39" descr="텍스트이(가) 표시된 사진&#10;&#10;자동 생성된 설명">
            <a:extLst>
              <a:ext uri="{FF2B5EF4-FFF2-40B4-BE49-F238E27FC236}">
                <a16:creationId xmlns:a16="http://schemas.microsoft.com/office/drawing/2014/main" id="{34EEDE88-B9DB-4EF7-8EFB-19B4D19671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630" y="4990630"/>
            <a:ext cx="1076475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950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435429" y="803548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5945701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819551" y="-7226"/>
            <a:ext cx="109549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ea typeface="야놀자 야체 B" panose="02020603020101020101" pitchFamily="18" charset="-127"/>
              </a:rPr>
              <a:t>8</a:t>
            </a:r>
            <a:r>
              <a:rPr lang="ko-KR" altLang="en-US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ea typeface="야놀자 야체 B" panose="02020603020101020101" pitchFamily="18" charset="-127"/>
              </a:rPr>
              <a:t>개의 점을 모두 이용하기</a:t>
            </a:r>
            <a:r>
              <a:rPr lang="ko-KR" altLang="en-US" sz="800" b="1" kern="0" dirty="0">
                <a:ln w="31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a typeface="야놀자 야체 B" panose="02020603020101020101" pitchFamily="18" charset="-127"/>
              </a:rPr>
              <a:t> </a:t>
            </a:r>
            <a:r>
              <a:rPr lang="en-US" altLang="ko-KR" sz="2800" b="1" kern="0" dirty="0">
                <a:ln w="31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a typeface="야놀자 야체 B" panose="02020603020101020101"/>
              </a:rPr>
              <a:t>Fitting</a:t>
            </a:r>
            <a:r>
              <a:rPr lang="ko-KR" altLang="en-US" sz="2800" b="1" kern="0" dirty="0">
                <a:ln w="31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a typeface="야놀자 야체 B" panose="02020603020101020101"/>
              </a:rPr>
              <a:t>함수로</a:t>
            </a:r>
            <a:r>
              <a:rPr lang="en-US" altLang="ko-KR" sz="2800" b="1" kern="0" dirty="0">
                <a:ln w="31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a typeface="야놀자 야체 B" panose="02020603020101020101"/>
              </a:rPr>
              <a:t> </a:t>
            </a:r>
            <a:r>
              <a:rPr lang="ko-KR" altLang="en-US" sz="2800" b="1" kern="0" dirty="0">
                <a:ln w="31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a typeface="야놀자 야체 B" panose="02020603020101020101"/>
              </a:rPr>
              <a:t>구하기</a:t>
            </a:r>
            <a:r>
              <a:rPr lang="en-US" altLang="ko-KR" sz="2800" b="1" kern="0" dirty="0">
                <a:solidFill>
                  <a:prstClr val="black">
                    <a:lumMod val="50000"/>
                    <a:lumOff val="50000"/>
                  </a:prstClr>
                </a:solidFill>
                <a:ea typeface="야놀자 야체 B" panose="02020603020101020101"/>
              </a:rPr>
              <a:t> </a:t>
            </a: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5FA878C-AFDC-473B-A287-7A1C450A18AD}"/>
              </a:ext>
            </a:extLst>
          </p:cNvPr>
          <p:cNvSpPr/>
          <p:nvPr/>
        </p:nvSpPr>
        <p:spPr>
          <a:xfrm>
            <a:off x="819551" y="973123"/>
            <a:ext cx="10541420" cy="5385731"/>
          </a:xfrm>
          <a:prstGeom prst="roundRect">
            <a:avLst/>
          </a:prstGeom>
          <a:solidFill>
            <a:srgbClr val="FF78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앞서 구한 </a:t>
            </a:r>
            <a:r>
              <a:rPr lang="en-US" altLang="ko-KR" b="1" dirty="0">
                <a:solidFill>
                  <a:prstClr val="white"/>
                </a:solidFill>
              </a:rPr>
              <a:t>X</a:t>
            </a:r>
            <a:r>
              <a:rPr lang="ko-KR" altLang="en-US" b="1" dirty="0">
                <a:solidFill>
                  <a:prstClr val="white"/>
                </a:solidFill>
              </a:rPr>
              <a:t>가 맞는지 확인하기 위해 </a:t>
            </a:r>
            <a:r>
              <a:rPr lang="en-US" altLang="ko-KR" b="1" dirty="0">
                <a:solidFill>
                  <a:prstClr val="white"/>
                </a:solidFill>
              </a:rPr>
              <a:t>2</a:t>
            </a:r>
            <a:r>
              <a:rPr lang="ko-KR" altLang="en-US" b="1" dirty="0">
                <a:solidFill>
                  <a:prstClr val="white"/>
                </a:solidFill>
              </a:rPr>
              <a:t>차곡선을 </a:t>
            </a:r>
            <a:r>
              <a:rPr lang="en-US" altLang="ko-KR" b="1" dirty="0">
                <a:solidFill>
                  <a:prstClr val="white"/>
                </a:solidFill>
              </a:rPr>
              <a:t>fitting</a:t>
            </a:r>
            <a:r>
              <a:rPr lang="ko-KR" altLang="en-US" b="1" dirty="0">
                <a:solidFill>
                  <a:prstClr val="white"/>
                </a:solidFill>
              </a:rPr>
              <a:t>하는 함수를 이용하여 바로 구해보았다</a:t>
            </a:r>
            <a:r>
              <a:rPr lang="en-US" altLang="ko-KR" b="1" dirty="0">
                <a:solidFill>
                  <a:prstClr val="white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>
                <a:solidFill>
                  <a:prstClr val="white"/>
                </a:solidFill>
              </a:rPr>
              <a:t>Fitting</a:t>
            </a:r>
            <a:r>
              <a:rPr lang="ko-KR" altLang="en-US" b="1" dirty="0">
                <a:solidFill>
                  <a:prstClr val="white"/>
                </a:solidFill>
              </a:rPr>
              <a:t>함수인 </a:t>
            </a:r>
            <a:r>
              <a:rPr lang="en-US" altLang="ko-KR" b="1" dirty="0" err="1">
                <a:solidFill>
                  <a:prstClr val="white"/>
                </a:solidFill>
              </a:rPr>
              <a:t>polyfit</a:t>
            </a:r>
            <a:r>
              <a:rPr lang="ko-KR" altLang="en-US" b="1" dirty="0">
                <a:solidFill>
                  <a:prstClr val="white"/>
                </a:solidFill>
              </a:rPr>
              <a:t>을 이용하여 </a:t>
            </a:r>
            <a:r>
              <a:rPr lang="en-US" altLang="ko-KR" b="1" dirty="0">
                <a:solidFill>
                  <a:prstClr val="white"/>
                </a:solidFill>
              </a:rPr>
              <a:t>X</a:t>
            </a:r>
            <a:r>
              <a:rPr lang="ko-KR" altLang="en-US" b="1" dirty="0">
                <a:solidFill>
                  <a:prstClr val="white"/>
                </a:solidFill>
              </a:rPr>
              <a:t>구하기</a:t>
            </a:r>
            <a:endParaRPr lang="en-US" altLang="ko-KR" b="1" dirty="0">
              <a:solidFill>
                <a:prstClr val="white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b="1" dirty="0">
              <a:solidFill>
                <a:prstClr val="white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b="1" dirty="0">
              <a:solidFill>
                <a:prstClr val="white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b="1" dirty="0">
              <a:solidFill>
                <a:prstClr val="white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>
                <a:solidFill>
                  <a:prstClr val="white"/>
                </a:solidFill>
              </a:rPr>
              <a:t>결과</a:t>
            </a:r>
            <a:endParaRPr lang="en-US" altLang="ko-KR" b="1" dirty="0">
              <a:solidFill>
                <a:prstClr val="white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b="1" dirty="0">
              <a:solidFill>
                <a:prstClr val="white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앞서 </a:t>
            </a:r>
            <a:r>
              <a:rPr lang="en-US" altLang="ko-KR" b="1" dirty="0">
                <a:solidFill>
                  <a:prstClr val="white"/>
                </a:solidFill>
              </a:rPr>
              <a:t>Pseudo-inverse</a:t>
            </a:r>
            <a:r>
              <a:rPr lang="ko-KR" altLang="en-US" b="1" dirty="0">
                <a:solidFill>
                  <a:prstClr val="white"/>
                </a:solidFill>
              </a:rPr>
              <a:t>를 이용하여 구한 </a:t>
            </a:r>
            <a:r>
              <a:rPr lang="en-US" altLang="ko-KR" b="1" dirty="0">
                <a:solidFill>
                  <a:prstClr val="white"/>
                </a:solidFill>
              </a:rPr>
              <a:t>X</a:t>
            </a:r>
            <a:r>
              <a:rPr lang="ko-KR" altLang="en-US" b="1" dirty="0">
                <a:solidFill>
                  <a:prstClr val="white"/>
                </a:solidFill>
              </a:rPr>
              <a:t>와 같은 값이 나오므로 </a:t>
            </a:r>
            <a:r>
              <a:rPr lang="en-US" altLang="ko-KR" b="1" dirty="0">
                <a:solidFill>
                  <a:prstClr val="white"/>
                </a:solidFill>
              </a:rPr>
              <a:t>Pseudo-inverse</a:t>
            </a:r>
            <a:r>
              <a:rPr lang="ko-KR" altLang="en-US" b="1" dirty="0">
                <a:solidFill>
                  <a:prstClr val="white"/>
                </a:solidFill>
              </a:rPr>
              <a:t>를 이용하여 구하는 과정에서 제대로 코딩하여 결과를 얻었다는 것을 알 수 있다</a:t>
            </a:r>
            <a:r>
              <a:rPr lang="en-US" altLang="ko-KR" b="1" dirty="0">
                <a:solidFill>
                  <a:prstClr val="white"/>
                </a:solidFill>
              </a:rPr>
              <a:t>.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E87558E5-6283-4718-B99C-913E986B7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200" y="2161139"/>
            <a:ext cx="4391638" cy="97168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FDF9562-B93C-4E45-A69B-A473488F94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133" y="3897361"/>
            <a:ext cx="2998653" cy="22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634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435429" y="803548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7378066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819551" y="2058"/>
            <a:ext cx="109549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ea typeface="야놀자 야체 B" panose="02020603020101020101" pitchFamily="18" charset="-127"/>
              </a:rPr>
              <a:t>6</a:t>
            </a:r>
            <a:r>
              <a:rPr lang="ko-KR" altLang="en-US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ea typeface="야놀자 야체 B" panose="02020603020101020101" pitchFamily="18" charset="-127"/>
              </a:rPr>
              <a:t>개의 점을 이용하여 </a:t>
            </a:r>
            <a:r>
              <a:rPr lang="en-US" altLang="ko-KR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ea typeface="야놀자 야체 B" panose="02020603020101020101" pitchFamily="18" charset="-127"/>
              </a:rPr>
              <a:t>fitting</a:t>
            </a:r>
            <a:r>
              <a:rPr lang="ko-KR" altLang="en-US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ea typeface="야놀자 야체 B" panose="02020603020101020101" pitchFamily="18" charset="-127"/>
              </a:rPr>
              <a:t>하기</a:t>
            </a:r>
            <a:r>
              <a:rPr lang="en-US" altLang="ko-KR" sz="800" b="1" kern="0" dirty="0">
                <a:ln w="31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a typeface="야놀자 야체 B" panose="02020603020101020101"/>
              </a:rPr>
              <a:t> </a:t>
            </a:r>
            <a:r>
              <a:rPr lang="ko-KR" altLang="en-US" sz="2800" b="1" kern="0" dirty="0">
                <a:ln w="31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a typeface="야놀자 야체 B" panose="02020603020101020101"/>
              </a:rPr>
              <a:t>과정</a:t>
            </a:r>
            <a:r>
              <a:rPr lang="ko-KR" altLang="en-US" sz="800" b="1" kern="0" dirty="0">
                <a:ln w="31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a typeface="야놀자 야체 B" panose="02020603020101020101" pitchFamily="18" charset="-127"/>
              </a:rPr>
              <a:t> </a:t>
            </a:r>
            <a:r>
              <a:rPr lang="en-US" altLang="ko-KR" sz="2800" b="1" kern="0" dirty="0">
                <a:solidFill>
                  <a:prstClr val="black">
                    <a:lumMod val="50000"/>
                    <a:lumOff val="50000"/>
                  </a:prstClr>
                </a:solidFill>
                <a:ea typeface="야놀자 야체 B" panose="02020603020101020101"/>
              </a:rPr>
              <a:t> </a:t>
            </a: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5FA878C-AFDC-473B-A287-7A1C450A18AD}"/>
              </a:ext>
            </a:extLst>
          </p:cNvPr>
          <p:cNvSpPr/>
          <p:nvPr/>
        </p:nvSpPr>
        <p:spPr>
          <a:xfrm>
            <a:off x="819551" y="973123"/>
            <a:ext cx="10541420" cy="5385731"/>
          </a:xfrm>
          <a:prstGeom prst="roundRect">
            <a:avLst/>
          </a:prstGeom>
          <a:solidFill>
            <a:srgbClr val="FF78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주어진 </a:t>
            </a:r>
            <a:r>
              <a:rPr lang="en-US" altLang="ko-KR" b="1" dirty="0">
                <a:solidFill>
                  <a:prstClr val="white"/>
                </a:solidFill>
              </a:rPr>
              <a:t>8</a:t>
            </a:r>
            <a:r>
              <a:rPr lang="ko-KR" altLang="en-US" b="1" dirty="0">
                <a:solidFill>
                  <a:prstClr val="white"/>
                </a:solidFill>
              </a:rPr>
              <a:t>개의 점 중 </a:t>
            </a:r>
            <a:r>
              <a:rPr lang="en-US" altLang="ko-KR" b="1" dirty="0">
                <a:solidFill>
                  <a:prstClr val="white"/>
                </a:solidFill>
              </a:rPr>
              <a:t>6</a:t>
            </a:r>
            <a:r>
              <a:rPr lang="ko-KR" altLang="en-US" b="1" dirty="0">
                <a:solidFill>
                  <a:prstClr val="white"/>
                </a:solidFill>
              </a:rPr>
              <a:t>개의 점을 랜덤으로 선택하여 </a:t>
            </a:r>
            <a:r>
              <a:rPr lang="en-US" altLang="ko-KR" b="1" dirty="0">
                <a:solidFill>
                  <a:prstClr val="white"/>
                </a:solidFill>
              </a:rPr>
              <a:t>2</a:t>
            </a:r>
            <a:r>
              <a:rPr lang="ko-KR" altLang="en-US" b="1" dirty="0">
                <a:solidFill>
                  <a:prstClr val="white"/>
                </a:solidFill>
              </a:rPr>
              <a:t>차 곡선을 </a:t>
            </a:r>
            <a:r>
              <a:rPr lang="en-US" altLang="ko-KR" b="1" dirty="0">
                <a:solidFill>
                  <a:prstClr val="white"/>
                </a:solidFill>
              </a:rPr>
              <a:t>fitting</a:t>
            </a:r>
            <a:r>
              <a:rPr lang="ko-KR" altLang="en-US" b="1" dirty="0">
                <a:solidFill>
                  <a:prstClr val="white"/>
                </a:solidFill>
              </a:rPr>
              <a:t>하였다</a:t>
            </a:r>
            <a:r>
              <a:rPr lang="en-US" altLang="ko-KR" b="1" dirty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1. 6</a:t>
            </a:r>
            <a:r>
              <a:rPr lang="ko-KR" altLang="en-US" b="1" dirty="0">
                <a:solidFill>
                  <a:prstClr val="white"/>
                </a:solidFill>
              </a:rPr>
              <a:t>개의 점 선택하기                                                          </a:t>
            </a:r>
            <a:r>
              <a:rPr lang="en-US" altLang="ko-KR" b="1" dirty="0">
                <a:solidFill>
                  <a:prstClr val="white"/>
                </a:solidFill>
              </a:rPr>
              <a:t>4. Pseudo-inverse</a:t>
            </a:r>
            <a:r>
              <a:rPr lang="ko-KR" altLang="en-US" b="1" dirty="0">
                <a:solidFill>
                  <a:prstClr val="white"/>
                </a:solidFill>
              </a:rPr>
              <a:t>구하기</a:t>
            </a: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2. Ax=b</a:t>
            </a:r>
            <a:r>
              <a:rPr lang="ko-KR" altLang="en-US" b="1" dirty="0">
                <a:solidFill>
                  <a:prstClr val="white"/>
                </a:solidFill>
              </a:rPr>
              <a:t>에서 </a:t>
            </a:r>
            <a:r>
              <a:rPr lang="en-US" altLang="ko-KR" b="1" dirty="0">
                <a:solidFill>
                  <a:prstClr val="white"/>
                </a:solidFill>
              </a:rPr>
              <a:t>b</a:t>
            </a:r>
            <a:r>
              <a:rPr lang="ko-KR" altLang="en-US" b="1" dirty="0">
                <a:solidFill>
                  <a:prstClr val="white"/>
                </a:solidFill>
              </a:rPr>
              <a:t>행렬 만들기</a:t>
            </a: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                                                                                    5. X</a:t>
            </a:r>
            <a:r>
              <a:rPr lang="ko-KR" altLang="en-US" b="1" dirty="0">
                <a:solidFill>
                  <a:prstClr val="white"/>
                </a:solidFill>
              </a:rPr>
              <a:t>구하기</a:t>
            </a: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3. Ax=b</a:t>
            </a:r>
            <a:r>
              <a:rPr lang="ko-KR" altLang="en-US" b="1" dirty="0">
                <a:solidFill>
                  <a:prstClr val="white"/>
                </a:solidFill>
              </a:rPr>
              <a:t>에서 </a:t>
            </a:r>
            <a:r>
              <a:rPr lang="en-US" altLang="ko-KR" b="1" dirty="0">
                <a:solidFill>
                  <a:prstClr val="white"/>
                </a:solidFill>
              </a:rPr>
              <a:t>A</a:t>
            </a:r>
            <a:r>
              <a:rPr lang="ko-KR" altLang="en-US" b="1" dirty="0">
                <a:solidFill>
                  <a:prstClr val="white"/>
                </a:solidFill>
              </a:rPr>
              <a:t>행렬 만들기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39055DB-F6E4-4F1B-A6DC-5EB2DFEE5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5133" y="2107649"/>
            <a:ext cx="2249959" cy="90439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E58FD92-C86A-42A1-BB5D-19DE0B7023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5132" y="3337399"/>
            <a:ext cx="3130031" cy="75741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9350CA0-B232-4D67-9427-B45E11196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96714" y="4133959"/>
            <a:ext cx="3367916" cy="2161498"/>
          </a:xfrm>
          <a:prstGeom prst="rect">
            <a:avLst/>
          </a:prstGeom>
        </p:spPr>
      </p:pic>
      <p:pic>
        <p:nvPicPr>
          <p:cNvPr id="37" name="그림 36" descr="텍스트이(가) 표시된 사진&#10;&#10;자동 생성된 설명">
            <a:extLst>
              <a:ext uri="{FF2B5EF4-FFF2-40B4-BE49-F238E27FC236}">
                <a16:creationId xmlns:a16="http://schemas.microsoft.com/office/drawing/2014/main" id="{66B2E037-FAEE-4B16-848A-DB430A8BEC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608" y="2116451"/>
            <a:ext cx="2249959" cy="1141442"/>
          </a:xfrm>
          <a:prstGeom prst="rect">
            <a:avLst/>
          </a:prstGeom>
        </p:spPr>
      </p:pic>
      <p:pic>
        <p:nvPicPr>
          <p:cNvPr id="39" name="그림 38" descr="텍스트이(가) 표시된 사진&#10;&#10;자동 생성된 설명">
            <a:extLst>
              <a:ext uri="{FF2B5EF4-FFF2-40B4-BE49-F238E27FC236}">
                <a16:creationId xmlns:a16="http://schemas.microsoft.com/office/drawing/2014/main" id="{DE7C635D-0F20-46E9-89B2-9A54033BE4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608" y="3772105"/>
            <a:ext cx="1371791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372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435429" y="803548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7378066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819551" y="2058"/>
            <a:ext cx="109549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ea typeface="야놀자 야체 B" panose="02020603020101020101" pitchFamily="18" charset="-127"/>
              </a:rPr>
              <a:t>6</a:t>
            </a:r>
            <a:r>
              <a:rPr lang="ko-KR" altLang="en-US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ea typeface="야놀자 야체 B" panose="02020603020101020101" pitchFamily="18" charset="-127"/>
              </a:rPr>
              <a:t>개의 점을 이용하여 </a:t>
            </a:r>
            <a:r>
              <a:rPr lang="en-US" altLang="ko-KR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ea typeface="야놀자 야체 B" panose="02020603020101020101" pitchFamily="18" charset="-127"/>
              </a:rPr>
              <a:t>fitting</a:t>
            </a:r>
            <a:r>
              <a:rPr lang="ko-KR" altLang="en-US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ea typeface="야놀자 야체 B" panose="02020603020101020101" pitchFamily="18" charset="-127"/>
              </a:rPr>
              <a:t>하기</a:t>
            </a:r>
            <a:r>
              <a:rPr lang="en-US" altLang="ko-KR" sz="800" b="1" kern="0" dirty="0">
                <a:ln w="31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a typeface="야놀자 야체 B" panose="02020603020101020101"/>
              </a:rPr>
              <a:t> </a:t>
            </a:r>
            <a:r>
              <a:rPr lang="ko-KR" altLang="en-US" sz="2800" b="1" kern="0" dirty="0">
                <a:ln w="31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a typeface="야놀자 야체 B" panose="02020603020101020101"/>
              </a:rPr>
              <a:t>결과</a:t>
            </a:r>
            <a:r>
              <a:rPr lang="ko-KR" altLang="en-US" sz="800" b="1" kern="0" dirty="0">
                <a:ln w="31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a typeface="야놀자 야체 B" panose="02020603020101020101" pitchFamily="18" charset="-127"/>
              </a:rPr>
              <a:t> </a:t>
            </a:r>
            <a:r>
              <a:rPr lang="en-US" altLang="ko-KR" sz="2800" b="1" kern="0" dirty="0">
                <a:solidFill>
                  <a:prstClr val="black">
                    <a:lumMod val="50000"/>
                    <a:lumOff val="50000"/>
                  </a:prstClr>
                </a:solidFill>
                <a:ea typeface="야놀자 야체 B" panose="02020603020101020101"/>
              </a:rPr>
              <a:t> </a:t>
            </a: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5FA878C-AFDC-473B-A287-7A1C450A18AD}"/>
              </a:ext>
            </a:extLst>
          </p:cNvPr>
          <p:cNvSpPr/>
          <p:nvPr/>
        </p:nvSpPr>
        <p:spPr>
          <a:xfrm>
            <a:off x="819551" y="973123"/>
            <a:ext cx="10541420" cy="5385731"/>
          </a:xfrm>
          <a:prstGeom prst="roundRect">
            <a:avLst/>
          </a:prstGeom>
          <a:solidFill>
            <a:srgbClr val="FF78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총 </a:t>
            </a:r>
            <a:r>
              <a:rPr lang="en-US" altLang="ko-KR" b="1" dirty="0">
                <a:solidFill>
                  <a:prstClr val="white"/>
                </a:solidFill>
              </a:rPr>
              <a:t>2</a:t>
            </a:r>
            <a:r>
              <a:rPr lang="ko-KR" altLang="en-US" b="1" dirty="0">
                <a:solidFill>
                  <a:prstClr val="white"/>
                </a:solidFill>
              </a:rPr>
              <a:t>번 시행하여 </a:t>
            </a:r>
            <a:r>
              <a:rPr lang="en-US" altLang="ko-KR" b="1" dirty="0">
                <a:solidFill>
                  <a:prstClr val="white"/>
                </a:solidFill>
              </a:rPr>
              <a:t>2</a:t>
            </a:r>
            <a:r>
              <a:rPr lang="ko-KR" altLang="en-US" b="1" dirty="0">
                <a:solidFill>
                  <a:prstClr val="white"/>
                </a:solidFill>
              </a:rPr>
              <a:t>개의 </a:t>
            </a:r>
            <a:r>
              <a:rPr lang="en-US" altLang="ko-KR" b="1" dirty="0">
                <a:solidFill>
                  <a:prstClr val="white"/>
                </a:solidFill>
              </a:rPr>
              <a:t>X</a:t>
            </a:r>
            <a:r>
              <a:rPr lang="ko-KR" altLang="en-US" b="1" dirty="0">
                <a:solidFill>
                  <a:prstClr val="white"/>
                </a:solidFill>
              </a:rPr>
              <a:t>를 도출하였다</a:t>
            </a:r>
            <a:r>
              <a:rPr lang="en-US" altLang="ko-KR" b="1" dirty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첫 번째 </a:t>
            </a:r>
            <a:r>
              <a:rPr lang="en-US" altLang="ko-KR" b="1" dirty="0">
                <a:solidFill>
                  <a:prstClr val="white"/>
                </a:solidFill>
              </a:rPr>
              <a:t>6</a:t>
            </a:r>
            <a:r>
              <a:rPr lang="ko-KR" altLang="en-US" b="1" dirty="0">
                <a:solidFill>
                  <a:prstClr val="white"/>
                </a:solidFill>
              </a:rPr>
              <a:t>개의 선택된 점과 그에 따른 결과      두 번째 </a:t>
            </a:r>
            <a:r>
              <a:rPr lang="en-US" altLang="ko-KR" b="1" dirty="0">
                <a:solidFill>
                  <a:prstClr val="white"/>
                </a:solidFill>
              </a:rPr>
              <a:t>6</a:t>
            </a:r>
            <a:r>
              <a:rPr lang="ko-KR" altLang="en-US" b="1" dirty="0">
                <a:solidFill>
                  <a:prstClr val="white"/>
                </a:solidFill>
              </a:rPr>
              <a:t>개의 선택된 점과 그에 따른 결과</a:t>
            </a: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6F50183-A59C-439C-917D-3086FEC86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58567" y="2295847"/>
            <a:ext cx="1504000" cy="209768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98E936B-5713-42A4-8632-70B301494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55142" y="2278140"/>
            <a:ext cx="1487737" cy="215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384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435429" y="803548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2202059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819551" y="7688"/>
            <a:ext cx="105528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ea typeface="야놀자 야체 B" panose="02020603020101020101" pitchFamily="18" charset="-127"/>
              </a:rPr>
              <a:t>Compare </a:t>
            </a:r>
            <a:r>
              <a:rPr lang="ko-KR" altLang="en-US" sz="2800" b="1" kern="0" dirty="0">
                <a:solidFill>
                  <a:prstClr val="black">
                    <a:lumMod val="50000"/>
                    <a:lumOff val="50000"/>
                  </a:prstClr>
                </a:solidFill>
                <a:ea typeface="야놀자 야체 B" panose="02020603020101020101"/>
              </a:rPr>
              <a:t>두</a:t>
            </a:r>
            <a:r>
              <a:rPr lang="en-US" altLang="ko-KR" sz="2800" b="1" kern="0" dirty="0">
                <a:solidFill>
                  <a:prstClr val="black">
                    <a:lumMod val="50000"/>
                    <a:lumOff val="50000"/>
                  </a:prstClr>
                </a:solidFill>
                <a:ea typeface="야놀자 야체 B" panose="02020603020101020101"/>
              </a:rPr>
              <a:t> </a:t>
            </a:r>
            <a:r>
              <a:rPr lang="ko-KR" altLang="en-US" sz="2800" b="1" kern="0" dirty="0">
                <a:solidFill>
                  <a:prstClr val="black">
                    <a:lumMod val="50000"/>
                    <a:lumOff val="50000"/>
                  </a:prstClr>
                </a:solidFill>
                <a:ea typeface="야놀자 야체 B" panose="02020603020101020101"/>
              </a:rPr>
              <a:t>곡선의 비교</a:t>
            </a:r>
            <a:endParaRPr lang="en-US" altLang="ko-KR" sz="2800" b="1" kern="0" dirty="0">
              <a:solidFill>
                <a:prstClr val="black">
                  <a:lumMod val="50000"/>
                  <a:lumOff val="50000"/>
                </a:prstClr>
              </a:solidFill>
              <a:ea typeface="야놀자 야체 B" panose="02020603020101020101"/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5FA878C-AFDC-473B-A287-7A1C450A18AD}"/>
              </a:ext>
            </a:extLst>
          </p:cNvPr>
          <p:cNvSpPr/>
          <p:nvPr/>
        </p:nvSpPr>
        <p:spPr>
          <a:xfrm>
            <a:off x="819551" y="973123"/>
            <a:ext cx="10541420" cy="5385731"/>
          </a:xfrm>
          <a:prstGeom prst="roundRect">
            <a:avLst/>
          </a:prstGeom>
          <a:solidFill>
            <a:srgbClr val="FF78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white"/>
                </a:solidFill>
              </a:rPr>
              <a:t>앞서 </a:t>
            </a:r>
            <a:r>
              <a:rPr lang="en-US" altLang="ko-KR" sz="2000" b="1" dirty="0">
                <a:solidFill>
                  <a:prstClr val="white"/>
                </a:solidFill>
              </a:rPr>
              <a:t>6</a:t>
            </a:r>
            <a:r>
              <a:rPr lang="ko-KR" altLang="en-US" sz="2000" b="1" dirty="0">
                <a:solidFill>
                  <a:prstClr val="white"/>
                </a:solidFill>
              </a:rPr>
              <a:t>개의 점으로 </a:t>
            </a:r>
            <a:r>
              <a:rPr lang="en-US" altLang="ko-KR" sz="2000" b="1" dirty="0">
                <a:solidFill>
                  <a:prstClr val="white"/>
                </a:solidFill>
              </a:rPr>
              <a:t>fitting</a:t>
            </a:r>
            <a:r>
              <a:rPr lang="ko-KR" altLang="en-US" sz="2000" b="1" dirty="0">
                <a:solidFill>
                  <a:prstClr val="white"/>
                </a:solidFill>
              </a:rPr>
              <a:t>한 두 결과에 대한 </a:t>
            </a:r>
            <a:r>
              <a:rPr lang="en-US" altLang="ko-KR" sz="2000" b="1" dirty="0">
                <a:solidFill>
                  <a:prstClr val="white"/>
                </a:solidFill>
              </a:rPr>
              <a:t>2</a:t>
            </a:r>
            <a:r>
              <a:rPr lang="ko-KR" altLang="en-US" sz="2000" b="1" dirty="0">
                <a:solidFill>
                  <a:prstClr val="white"/>
                </a:solidFill>
              </a:rPr>
              <a:t>차 곡선 그래프를 그려 비교해보았다</a:t>
            </a:r>
            <a:r>
              <a:rPr lang="en-US" altLang="ko-KR" sz="2000" b="1" dirty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white"/>
                </a:solidFill>
              </a:rPr>
              <a:t>파랑곡선     주황곡선</a:t>
            </a:r>
            <a:endParaRPr lang="en-US" altLang="ko-KR" sz="20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white"/>
                </a:solidFill>
              </a:rPr>
              <a:t>두 곡선의 비교 결과 큰 차이가 없음을 알 수 있다</a:t>
            </a:r>
            <a:r>
              <a:rPr lang="en-US" altLang="ko-KR" sz="2000" b="1" dirty="0">
                <a:solidFill>
                  <a:prstClr val="white"/>
                </a:solidFill>
              </a:rPr>
              <a:t>. </a:t>
            </a:r>
            <a:r>
              <a:rPr lang="ko-KR" altLang="en-US" sz="2000" b="1" dirty="0">
                <a:solidFill>
                  <a:prstClr val="white"/>
                </a:solidFill>
              </a:rPr>
              <a:t>그나마 큰 차이가 있다면 극솟값에서 멀어질수록 조금씩 벌어진다는 것이다</a:t>
            </a:r>
            <a:r>
              <a:rPr lang="en-US" altLang="ko-KR" sz="2000" b="1" dirty="0">
                <a:solidFill>
                  <a:prstClr val="white"/>
                </a:solidFill>
              </a:rPr>
              <a:t>. </a:t>
            </a:r>
            <a:r>
              <a:rPr lang="ko-KR" altLang="en-US" sz="2000" b="1" dirty="0">
                <a:solidFill>
                  <a:prstClr val="white"/>
                </a:solidFill>
              </a:rPr>
              <a:t>이외에도 여러 번 시도해 보았으나 매번 비슷하게 큰 차이가 없었지만 간혹 극솟값에서 멀어질수록 벌어지는 경우가 나왔다</a:t>
            </a:r>
            <a:r>
              <a:rPr lang="en-US" altLang="ko-KR" sz="2000" b="1" dirty="0">
                <a:solidFill>
                  <a:prstClr val="white"/>
                </a:solidFill>
              </a:rPr>
              <a:t>.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C632F12-4FA6-478B-B36F-E6BCABA2D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51236" y="1891220"/>
            <a:ext cx="1915455" cy="225301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703164A-32B8-4D7D-933F-ED6AC704D5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6529" y="1874370"/>
            <a:ext cx="1009228" cy="140760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5FDCB4BA-6D51-4709-8A5E-736C413773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86285" y="1838956"/>
            <a:ext cx="998315" cy="144302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F858204-E26B-44CC-BED3-2B60ED2C26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0699" y="1874369"/>
            <a:ext cx="3159587" cy="268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410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435429" y="803548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2202059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819551" y="7688"/>
            <a:ext cx="105528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ea typeface="야놀자 야체 B" panose="02020603020101020101" pitchFamily="18" charset="-127"/>
              </a:rPr>
              <a:t>Compare </a:t>
            </a:r>
            <a:r>
              <a:rPr lang="ko-KR" altLang="en-US" sz="2800" b="1" kern="0" dirty="0">
                <a:ln w="31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a typeface="야놀자 야체 B" panose="02020603020101020101"/>
              </a:rPr>
              <a:t>원래</a:t>
            </a:r>
            <a:r>
              <a:rPr lang="en-US" altLang="ko-KR" sz="2800" b="1" kern="0" dirty="0">
                <a:solidFill>
                  <a:prstClr val="black">
                    <a:lumMod val="50000"/>
                    <a:lumOff val="50000"/>
                  </a:prstClr>
                </a:solidFill>
                <a:ea typeface="야놀자 야체 B" panose="02020603020101020101"/>
              </a:rPr>
              <a:t> </a:t>
            </a:r>
            <a:r>
              <a:rPr lang="ko-KR" altLang="en-US" sz="2800" b="1" kern="0" dirty="0">
                <a:solidFill>
                  <a:prstClr val="black">
                    <a:lumMod val="50000"/>
                    <a:lumOff val="50000"/>
                  </a:prstClr>
                </a:solidFill>
                <a:ea typeface="야놀자 야체 B" panose="02020603020101020101"/>
              </a:rPr>
              <a:t>곡선과의 비교</a:t>
            </a:r>
            <a:endParaRPr lang="en-US" altLang="ko-KR" sz="2800" b="1" kern="0" dirty="0">
              <a:solidFill>
                <a:prstClr val="black">
                  <a:lumMod val="50000"/>
                  <a:lumOff val="50000"/>
                </a:prstClr>
              </a:solidFill>
              <a:ea typeface="야놀자 야체 B" panose="02020603020101020101"/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5FA878C-AFDC-473B-A287-7A1C450A18AD}"/>
              </a:ext>
            </a:extLst>
          </p:cNvPr>
          <p:cNvSpPr/>
          <p:nvPr/>
        </p:nvSpPr>
        <p:spPr>
          <a:xfrm>
            <a:off x="819551" y="973123"/>
            <a:ext cx="10541420" cy="5385731"/>
          </a:xfrm>
          <a:prstGeom prst="roundRect">
            <a:avLst/>
          </a:prstGeom>
          <a:solidFill>
            <a:srgbClr val="FF78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8</a:t>
            </a:r>
            <a:r>
              <a:rPr lang="ko-KR" altLang="en-US" sz="2000" b="1" dirty="0">
                <a:solidFill>
                  <a:prstClr val="white"/>
                </a:solidFill>
              </a:rPr>
              <a:t>개의 </a:t>
            </a:r>
            <a:r>
              <a:rPr lang="en-US" altLang="ko-KR" sz="2000" b="1" dirty="0">
                <a:solidFill>
                  <a:prstClr val="white"/>
                </a:solidFill>
              </a:rPr>
              <a:t>fitting</a:t>
            </a:r>
            <a:r>
              <a:rPr lang="ko-KR" altLang="en-US" sz="2000" b="1" dirty="0">
                <a:solidFill>
                  <a:prstClr val="white"/>
                </a:solidFill>
              </a:rPr>
              <a:t>한 그래프와 </a:t>
            </a:r>
            <a:r>
              <a:rPr lang="en-US" altLang="ko-KR" sz="2000" b="1" dirty="0">
                <a:solidFill>
                  <a:prstClr val="white"/>
                </a:solidFill>
              </a:rPr>
              <a:t>6</a:t>
            </a:r>
            <a:r>
              <a:rPr lang="ko-KR" altLang="en-US" sz="2000" b="1" dirty="0">
                <a:solidFill>
                  <a:prstClr val="white"/>
                </a:solidFill>
              </a:rPr>
              <a:t>개의 점으로</a:t>
            </a:r>
            <a:r>
              <a:rPr lang="en-US" altLang="ko-KR" sz="2000" b="1" dirty="0">
                <a:solidFill>
                  <a:prstClr val="white"/>
                </a:solidFill>
              </a:rPr>
              <a:t>fitting</a:t>
            </a:r>
            <a:r>
              <a:rPr lang="ko-KR" altLang="en-US" sz="2000" b="1" dirty="0">
                <a:solidFill>
                  <a:prstClr val="white"/>
                </a:solidFill>
              </a:rPr>
              <a:t>한 그래프를 비교해보았다</a:t>
            </a:r>
            <a:r>
              <a:rPr lang="en-US" altLang="ko-KR" sz="2000" b="1" dirty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white"/>
                </a:solidFill>
              </a:rPr>
              <a:t>파랑곡선     주황곡선</a:t>
            </a:r>
            <a:endParaRPr lang="en-US" altLang="ko-KR" sz="20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8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초록색이 </a:t>
            </a:r>
            <a:r>
              <a:rPr lang="en-US" altLang="ko-KR" b="1" dirty="0">
                <a:solidFill>
                  <a:prstClr val="white"/>
                </a:solidFill>
              </a:rPr>
              <a:t>8</a:t>
            </a:r>
            <a:r>
              <a:rPr lang="ko-KR" altLang="en-US" b="1" dirty="0">
                <a:solidFill>
                  <a:prstClr val="white"/>
                </a:solidFill>
              </a:rPr>
              <a:t>개의 점으로 </a:t>
            </a:r>
            <a:r>
              <a:rPr lang="en-US" altLang="ko-KR" b="1" dirty="0">
                <a:solidFill>
                  <a:prstClr val="white"/>
                </a:solidFill>
              </a:rPr>
              <a:t>fitting</a:t>
            </a:r>
            <a:r>
              <a:rPr lang="ko-KR" altLang="en-US" b="1" dirty="0">
                <a:solidFill>
                  <a:prstClr val="white"/>
                </a:solidFill>
              </a:rPr>
              <a:t>한 원래의 </a:t>
            </a:r>
            <a:r>
              <a:rPr lang="en-US" altLang="ko-KR" b="1" dirty="0">
                <a:solidFill>
                  <a:prstClr val="white"/>
                </a:solidFill>
              </a:rPr>
              <a:t>2</a:t>
            </a:r>
            <a:r>
              <a:rPr lang="ko-KR" altLang="en-US" b="1" dirty="0">
                <a:solidFill>
                  <a:prstClr val="white"/>
                </a:solidFill>
              </a:rPr>
              <a:t>차 곡선이다</a:t>
            </a:r>
            <a:r>
              <a:rPr lang="en-US" altLang="ko-KR" b="1" dirty="0">
                <a:solidFill>
                  <a:prstClr val="white"/>
                </a:solidFill>
              </a:rPr>
              <a:t>. </a:t>
            </a:r>
            <a:r>
              <a:rPr lang="ko-KR" altLang="en-US" b="1" dirty="0">
                <a:solidFill>
                  <a:prstClr val="white"/>
                </a:solidFill>
              </a:rPr>
              <a:t>두 곡선과 원래 곡선의 비교 결과 앞선 </a:t>
            </a:r>
            <a:r>
              <a:rPr lang="en-US" altLang="ko-KR" b="1" dirty="0">
                <a:solidFill>
                  <a:prstClr val="white"/>
                </a:solidFill>
              </a:rPr>
              <a:t>6</a:t>
            </a:r>
            <a:r>
              <a:rPr lang="ko-KR" altLang="en-US" b="1" dirty="0">
                <a:solidFill>
                  <a:prstClr val="white"/>
                </a:solidFill>
              </a:rPr>
              <a:t>개의 점으로 </a:t>
            </a:r>
            <a:r>
              <a:rPr lang="en-US" altLang="ko-KR" b="1" dirty="0">
                <a:solidFill>
                  <a:prstClr val="white"/>
                </a:solidFill>
              </a:rPr>
              <a:t>fitting</a:t>
            </a:r>
            <a:r>
              <a:rPr lang="ko-KR" altLang="en-US" b="1" dirty="0">
                <a:solidFill>
                  <a:prstClr val="white"/>
                </a:solidFill>
              </a:rPr>
              <a:t>한 두 곡선과의 차이와 비슷하게 큰 차이가 없음을 알 수 있다</a:t>
            </a:r>
            <a:r>
              <a:rPr lang="en-US" altLang="ko-KR" b="1" dirty="0">
                <a:solidFill>
                  <a:prstClr val="white"/>
                </a:solidFill>
              </a:rPr>
              <a:t>. </a:t>
            </a:r>
            <a:r>
              <a:rPr lang="ko-KR" altLang="en-US" b="1" dirty="0">
                <a:solidFill>
                  <a:prstClr val="white"/>
                </a:solidFill>
              </a:rPr>
              <a:t>그나마 큰 차이가 있다면 극솟값에서 멀어질수록 조금씩 벌어진다는 것이다</a:t>
            </a:r>
            <a:r>
              <a:rPr lang="en-US" altLang="ko-KR" b="1" dirty="0">
                <a:solidFill>
                  <a:prstClr val="white"/>
                </a:solidFill>
              </a:rPr>
              <a:t>. </a:t>
            </a:r>
            <a:r>
              <a:rPr lang="ko-KR" altLang="en-US" b="1" dirty="0">
                <a:solidFill>
                  <a:prstClr val="white"/>
                </a:solidFill>
              </a:rPr>
              <a:t>이외에도 여러 번 시도해 보았으나 매번 비슷하게 큰 차이가 없었다</a:t>
            </a:r>
            <a:r>
              <a:rPr lang="en-US" altLang="ko-KR" b="1" dirty="0">
                <a:solidFill>
                  <a:prstClr val="white"/>
                </a:solidFill>
              </a:rPr>
              <a:t>. </a:t>
            </a:r>
            <a:r>
              <a:rPr lang="ko-KR" altLang="en-US" b="1" dirty="0">
                <a:solidFill>
                  <a:prstClr val="white"/>
                </a:solidFill>
              </a:rPr>
              <a:t>이를 통해 점의 개수가 많을수록 더 정확한 곡선을 </a:t>
            </a:r>
            <a:r>
              <a:rPr lang="en-US" altLang="ko-KR" b="1" dirty="0">
                <a:solidFill>
                  <a:prstClr val="white"/>
                </a:solidFill>
              </a:rPr>
              <a:t>fitting</a:t>
            </a:r>
            <a:r>
              <a:rPr lang="ko-KR" altLang="en-US" b="1" dirty="0">
                <a:solidFill>
                  <a:prstClr val="white"/>
                </a:solidFill>
              </a:rPr>
              <a:t>할 수 있다는 사실을 알 수 있다</a:t>
            </a:r>
            <a:r>
              <a:rPr lang="en-US" altLang="ko-KR" b="1" dirty="0">
                <a:solidFill>
                  <a:prstClr val="white"/>
                </a:solidFill>
              </a:rPr>
              <a:t>.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C632F12-4FA6-478B-B36F-E6BCABA2D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75272" y="2217242"/>
            <a:ext cx="2970613" cy="119274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703164A-32B8-4D7D-933F-ED6AC704D5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2515" y="1874370"/>
            <a:ext cx="977255" cy="140760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5FDCB4BA-6D51-4709-8A5E-736C413773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85255" y="1860369"/>
            <a:ext cx="1000375" cy="141494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F858204-E26B-44CC-BED3-2B60ED2C26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00122" y="1707753"/>
            <a:ext cx="2946381" cy="250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14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435429" y="803548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1539328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819551" y="15240"/>
            <a:ext cx="76470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ea typeface="야놀자 야체 B" panose="02020603020101020101" pitchFamily="18" charset="-127"/>
              </a:rPr>
              <a:t>마무리</a:t>
            </a:r>
            <a:r>
              <a:rPr lang="en-US" altLang="ko-KR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5FA878C-AFDC-473B-A287-7A1C450A18AD}"/>
              </a:ext>
            </a:extLst>
          </p:cNvPr>
          <p:cNvSpPr/>
          <p:nvPr/>
        </p:nvSpPr>
        <p:spPr>
          <a:xfrm>
            <a:off x="819551" y="973123"/>
            <a:ext cx="10541420" cy="5385731"/>
          </a:xfrm>
          <a:prstGeom prst="roundRect">
            <a:avLst/>
          </a:prstGeom>
          <a:solidFill>
            <a:srgbClr val="FF78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5400" b="1" dirty="0">
                <a:solidFill>
                  <a:prstClr val="white"/>
                </a:solidFill>
              </a:rPr>
              <a:t>감사합니다</a:t>
            </a:r>
            <a:r>
              <a:rPr lang="en-US" altLang="ko-KR" sz="5400" b="1" dirty="0">
                <a:solidFill>
                  <a:prstClr val="white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prstClr val="white"/>
                </a:solidFill>
              </a:rPr>
              <a:t>https://github.com/cheol-hoon/Numerical_Analysis</a:t>
            </a:r>
          </a:p>
        </p:txBody>
      </p:sp>
    </p:spTree>
    <p:extLst>
      <p:ext uri="{BB962C8B-B14F-4D97-AF65-F5344CB8AC3E}">
        <p14:creationId xmlns:p14="http://schemas.microsoft.com/office/powerpoint/2010/main" val="3047696647"/>
      </p:ext>
    </p:extLst>
  </p:cSld>
  <p:clrMapOvr>
    <a:masterClrMapping/>
  </p:clrMapOvr>
</p:sld>
</file>

<file path=ppt/theme/theme1.xml><?xml version="1.0" encoding="utf-8"?>
<a:theme xmlns:a="http://schemas.openxmlformats.org/drawingml/2006/main" name="1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412</Words>
  <Application>Microsoft Office PowerPoint</Application>
  <PresentationFormat>와이드스크린</PresentationFormat>
  <Paragraphs>73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야놀자 야체 B</vt:lpstr>
      <vt:lpstr>Arial</vt:lpstr>
      <vt:lpstr>13_Office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최철훈</cp:lastModifiedBy>
  <cp:revision>79</cp:revision>
  <dcterms:created xsi:type="dcterms:W3CDTF">2020-09-04T02:15:35Z</dcterms:created>
  <dcterms:modified xsi:type="dcterms:W3CDTF">2020-09-28T09:20:03Z</dcterms:modified>
</cp:coreProperties>
</file>