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3" r:id="rId6"/>
    <p:sldId id="264" r:id="rId7"/>
    <p:sldId id="265" r:id="rId8"/>
    <p:sldId id="266" r:id="rId9"/>
    <p:sldId id="267" r:id="rId10"/>
    <p:sldId id="269" r:id="rId11"/>
    <p:sldId id="268" r:id="rId12"/>
    <p:sldId id="27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8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7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593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570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491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716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984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38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362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493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55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71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1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45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3268293" y="1495048"/>
            <a:ext cx="5655414" cy="301185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수치해석 </a:t>
            </a:r>
            <a:r>
              <a:rPr lang="en-US" altLang="ko-KR" sz="48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HW#1</a:t>
            </a:r>
          </a:p>
          <a:p>
            <a:pPr algn="ctr"/>
            <a:endParaRPr lang="en-US" altLang="ko-KR" sz="1000" b="1" kern="0" dirty="0">
              <a:ln w="3175">
                <a:noFill/>
              </a:ln>
              <a:solidFill>
                <a:srgbClr val="E7E6E6">
                  <a:lumMod val="25000"/>
                </a:srgb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/>
            <a:r>
              <a:rPr lang="en-US" altLang="ko-KR" sz="20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Bisection</a:t>
            </a:r>
            <a:r>
              <a:rPr lang="ko-KR" altLang="en-US" sz="20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과 </a:t>
            </a:r>
            <a:r>
              <a:rPr lang="en-US" altLang="ko-KR" sz="20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Newton-Raphson</a:t>
            </a:r>
            <a:r>
              <a:rPr lang="ko-KR" altLang="en-US" sz="20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법의 비교</a:t>
            </a:r>
            <a:endParaRPr lang="en-US" altLang="ko-KR" sz="20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/>
            <a:endParaRPr lang="en-US" altLang="ko-KR" sz="10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/>
            <a:r>
              <a:rPr lang="en-US" altLang="ko-KR" sz="10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Python </a:t>
            </a:r>
            <a:r>
              <a:rPr lang="ko-KR" altLang="en-US" sz="10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사용</a:t>
            </a:r>
            <a:endParaRPr lang="en-US" altLang="ko-KR" sz="10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F397074-012D-47C2-85C5-95812B758114}"/>
              </a:ext>
            </a:extLst>
          </p:cNvPr>
          <p:cNvCxnSpPr>
            <a:cxnSpLocks/>
          </p:cNvCxnSpPr>
          <p:nvPr/>
        </p:nvCxnSpPr>
        <p:spPr>
          <a:xfrm>
            <a:off x="7445411" y="5166504"/>
            <a:ext cx="591243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3478976" y="4801497"/>
            <a:ext cx="52340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kern="0" dirty="0" err="1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</a:rPr>
              <a:t>컴퓨터소프트웨어학부</a:t>
            </a:r>
            <a:r>
              <a:rPr lang="ko-KR" altLang="en-US" sz="16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</a:rPr>
              <a:t> </a:t>
            </a:r>
            <a:r>
              <a:rPr lang="en-US" altLang="ko-KR" sz="16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</a:rPr>
              <a:t>2015005187 </a:t>
            </a:r>
            <a:r>
              <a:rPr lang="ko-KR" altLang="en-US" sz="16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</a:rPr>
              <a:t>최철훈</a:t>
            </a:r>
            <a:endParaRPr lang="en-US" altLang="ko-KR" sz="1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16049166">
            <a:off x="5921000" y="846557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74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435429" y="803548"/>
            <a:ext cx="11328685" cy="57389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F397074-012D-47C2-85C5-95812B758114}"/>
              </a:ext>
            </a:extLst>
          </p:cNvPr>
          <p:cNvCxnSpPr>
            <a:cxnSpLocks/>
          </p:cNvCxnSpPr>
          <p:nvPr/>
        </p:nvCxnSpPr>
        <p:spPr>
          <a:xfrm>
            <a:off x="876701" y="575774"/>
            <a:ext cx="9290756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819551" y="7688"/>
            <a:ext cx="105528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ea typeface="야놀자 야체 B" panose="02020603020101020101" pitchFamily="18" charset="-127"/>
              </a:rPr>
              <a:t>Newton-</a:t>
            </a:r>
            <a:r>
              <a:rPr lang="en-US" altLang="ko-KR" sz="4000" b="1" kern="0" dirty="0" err="1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ea typeface="야놀자 야체 B" panose="02020603020101020101" pitchFamily="18" charset="-127"/>
              </a:rPr>
              <a:t>Rhapson</a:t>
            </a:r>
            <a:r>
              <a:rPr lang="ko-KR" altLang="en-US" sz="40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ea typeface="야놀자 야체 B" panose="02020603020101020101" pitchFamily="18" charset="-127"/>
              </a:rPr>
              <a:t>을 이용하여 근 구하기 </a:t>
            </a:r>
            <a:r>
              <a:rPr lang="ko-KR" altLang="en-US" sz="2800" b="1" kern="0" dirty="0">
                <a:ln w="3175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a typeface="야놀자 야체 B" panose="02020603020101020101" pitchFamily="18" charset="-127"/>
              </a:rPr>
              <a:t>결과</a:t>
            </a:r>
            <a:r>
              <a:rPr lang="en-US" altLang="ko-KR" sz="2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21449166">
            <a:off x="287100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A3CABF59-2196-45E7-B81E-577C53DE3E86}"/>
              </a:ext>
            </a:extLst>
          </p:cNvPr>
          <p:cNvSpPr/>
          <p:nvPr/>
        </p:nvSpPr>
        <p:spPr>
          <a:xfrm rot="209007">
            <a:off x="11589113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5FA878C-AFDC-473B-A287-7A1C450A18AD}"/>
              </a:ext>
            </a:extLst>
          </p:cNvPr>
          <p:cNvSpPr/>
          <p:nvPr/>
        </p:nvSpPr>
        <p:spPr>
          <a:xfrm>
            <a:off x="819551" y="973123"/>
            <a:ext cx="10541420" cy="5385731"/>
          </a:xfrm>
          <a:prstGeom prst="roundRect">
            <a:avLst/>
          </a:prstGeom>
          <a:solidFill>
            <a:srgbClr val="FF78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각각 근사치에서 가장 가까운 정수를 택하여 </a:t>
            </a:r>
            <a:r>
              <a:rPr lang="en-US" altLang="ko-KR" b="1" dirty="0">
                <a:solidFill>
                  <a:prstClr val="white"/>
                </a:solidFill>
              </a:rPr>
              <a:t>initial value</a:t>
            </a:r>
            <a:r>
              <a:rPr lang="ko-KR" altLang="en-US" b="1" dirty="0">
                <a:solidFill>
                  <a:prstClr val="white"/>
                </a:solidFill>
              </a:rPr>
              <a:t>로 설정하였다</a:t>
            </a:r>
            <a:r>
              <a:rPr lang="en-US" altLang="ko-KR" b="1" dirty="0">
                <a:solidFill>
                  <a:prstClr val="white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                                                                        -1.044</a:t>
            </a:r>
            <a:r>
              <a:rPr lang="ko-KR" altLang="en-US" b="1" dirty="0">
                <a:solidFill>
                  <a:prstClr val="white"/>
                </a:solidFill>
              </a:rPr>
              <a:t>가 근이다</a:t>
            </a:r>
            <a:r>
              <a:rPr lang="en-US" altLang="ko-KR" b="1" dirty="0">
                <a:solidFill>
                  <a:prstClr val="white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                                                                        1.19999923518475</a:t>
            </a:r>
            <a:r>
              <a:rPr lang="ko-KR" altLang="en-US" b="1" dirty="0">
                <a:solidFill>
                  <a:prstClr val="white"/>
                </a:solidFill>
              </a:rPr>
              <a:t>가 근사값이다</a:t>
            </a:r>
            <a:r>
              <a:rPr lang="en-US" altLang="ko-KR" b="1" dirty="0">
                <a:solidFill>
                  <a:prstClr val="white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                                                                        3.12400000000075</a:t>
            </a:r>
            <a:r>
              <a:rPr lang="ko-KR" altLang="en-US" b="1" dirty="0">
                <a:solidFill>
                  <a:prstClr val="white"/>
                </a:solidFill>
              </a:rPr>
              <a:t>가 근사값이다</a:t>
            </a:r>
            <a:r>
              <a:rPr lang="en-US" altLang="ko-KR" b="1" dirty="0">
                <a:solidFill>
                  <a:prstClr val="white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5F2B19BC-45D4-4B7A-84C8-24B4861EA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200" y="1837453"/>
            <a:ext cx="5515745" cy="1171739"/>
          </a:xfrm>
          <a:prstGeom prst="rect">
            <a:avLst/>
          </a:prstGeom>
        </p:spPr>
      </p:pic>
      <p:pic>
        <p:nvPicPr>
          <p:cNvPr id="20" name="그림 19" descr="스크린샷이(가) 표시된 사진&#10;&#10;자동 생성된 설명">
            <a:extLst>
              <a:ext uri="{FF2B5EF4-FFF2-40B4-BE49-F238E27FC236}">
                <a16:creationId xmlns:a16="http://schemas.microsoft.com/office/drawing/2014/main" id="{6633AB63-4CD4-4696-97F8-32E0F03665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199" y="3324734"/>
            <a:ext cx="5515745" cy="1154680"/>
          </a:xfrm>
          <a:prstGeom prst="rect">
            <a:avLst/>
          </a:prstGeom>
        </p:spPr>
      </p:pic>
      <p:pic>
        <p:nvPicPr>
          <p:cNvPr id="22" name="그림 21" descr="스크린샷이(가) 표시된 사진&#10;&#10;자동 생성된 설명">
            <a:extLst>
              <a:ext uri="{FF2B5EF4-FFF2-40B4-BE49-F238E27FC236}">
                <a16:creationId xmlns:a16="http://schemas.microsoft.com/office/drawing/2014/main" id="{111923E6-2B1C-4686-8CF6-2A588900A9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200" y="4773307"/>
            <a:ext cx="5515744" cy="115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385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435429" y="803548"/>
            <a:ext cx="11328685" cy="57389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F397074-012D-47C2-85C5-95812B758114}"/>
              </a:ext>
            </a:extLst>
          </p:cNvPr>
          <p:cNvCxnSpPr>
            <a:cxnSpLocks/>
          </p:cNvCxnSpPr>
          <p:nvPr/>
        </p:nvCxnSpPr>
        <p:spPr>
          <a:xfrm>
            <a:off x="876701" y="575774"/>
            <a:ext cx="8837750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819551" y="7688"/>
            <a:ext cx="105528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ea typeface="야놀자 야체 B" panose="02020603020101020101" pitchFamily="18" charset="-127"/>
              </a:rPr>
              <a:t>Bisection</a:t>
            </a:r>
            <a:r>
              <a:rPr lang="ko-KR" altLang="en-US" sz="40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ea typeface="야놀자 야체 B" panose="02020603020101020101" pitchFamily="18" charset="-127"/>
              </a:rPr>
              <a:t>과 </a:t>
            </a:r>
            <a:r>
              <a:rPr lang="en-US" altLang="ko-KR" sz="40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ea typeface="야놀자 야체 B" panose="02020603020101020101" pitchFamily="18" charset="-127"/>
              </a:rPr>
              <a:t>Newton-</a:t>
            </a:r>
            <a:r>
              <a:rPr lang="en-US" altLang="ko-KR" sz="4000" b="1" kern="0" dirty="0" err="1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ea typeface="야놀자 야체 B" panose="02020603020101020101" pitchFamily="18" charset="-127"/>
              </a:rPr>
              <a:t>Rhapson</a:t>
            </a:r>
            <a:r>
              <a:rPr lang="ko-KR" altLang="en-US" sz="40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ea typeface="야놀자 야체 B" panose="02020603020101020101" pitchFamily="18" charset="-127"/>
              </a:rPr>
              <a:t>의 비교</a:t>
            </a:r>
            <a:r>
              <a:rPr lang="en-US" altLang="ko-KR" sz="2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21449166">
            <a:off x="287100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A3CABF59-2196-45E7-B81E-577C53DE3E86}"/>
              </a:ext>
            </a:extLst>
          </p:cNvPr>
          <p:cNvSpPr/>
          <p:nvPr/>
        </p:nvSpPr>
        <p:spPr>
          <a:xfrm rot="209007">
            <a:off x="11589113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5FA878C-AFDC-473B-A287-7A1C450A18AD}"/>
              </a:ext>
            </a:extLst>
          </p:cNvPr>
          <p:cNvSpPr/>
          <p:nvPr/>
        </p:nvSpPr>
        <p:spPr>
          <a:xfrm>
            <a:off x="819551" y="973123"/>
            <a:ext cx="10541420" cy="5385731"/>
          </a:xfrm>
          <a:prstGeom prst="roundRect">
            <a:avLst/>
          </a:prstGeom>
          <a:solidFill>
            <a:srgbClr val="FF78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solidFill>
                  <a:prstClr val="white"/>
                </a:solidFill>
              </a:rPr>
              <a:t>Bisection</a:t>
            </a:r>
            <a:r>
              <a:rPr lang="ko-KR" altLang="en-US" sz="2000" b="1" dirty="0">
                <a:solidFill>
                  <a:prstClr val="white"/>
                </a:solidFill>
              </a:rPr>
              <a:t>은 중근을 구할 수 없지만 </a:t>
            </a:r>
            <a:r>
              <a:rPr lang="en-US" altLang="ko-KR" sz="2000" b="1" dirty="0">
                <a:solidFill>
                  <a:prstClr val="white"/>
                </a:solidFill>
              </a:rPr>
              <a:t>Newton-</a:t>
            </a:r>
            <a:r>
              <a:rPr lang="en-US" altLang="ko-KR" sz="2000" b="1" dirty="0" err="1">
                <a:solidFill>
                  <a:prstClr val="white"/>
                </a:solidFill>
              </a:rPr>
              <a:t>Rhapson</a:t>
            </a:r>
            <a:r>
              <a:rPr lang="ko-KR" altLang="en-US" sz="2000" b="1" dirty="0">
                <a:solidFill>
                  <a:prstClr val="white"/>
                </a:solidFill>
              </a:rPr>
              <a:t>법은 구할 수 있다</a:t>
            </a:r>
            <a:r>
              <a:rPr lang="en-US" altLang="ko-KR" sz="2000" b="1" dirty="0">
                <a:solidFill>
                  <a:prstClr val="white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2000" b="1" dirty="0">
              <a:solidFill>
                <a:prstClr val="white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solidFill>
                  <a:prstClr val="white"/>
                </a:solidFill>
              </a:rPr>
              <a:t>Bisection</a:t>
            </a:r>
            <a:r>
              <a:rPr lang="ko-KR" altLang="en-US" sz="2000" b="1" dirty="0">
                <a:solidFill>
                  <a:prstClr val="white"/>
                </a:solidFill>
              </a:rPr>
              <a:t>은 </a:t>
            </a:r>
            <a:r>
              <a:rPr lang="en-US" altLang="ko-KR" sz="2000" b="1" dirty="0">
                <a:solidFill>
                  <a:prstClr val="white"/>
                </a:solidFill>
              </a:rPr>
              <a:t>interval</a:t>
            </a:r>
            <a:r>
              <a:rPr lang="ko-KR" altLang="en-US" sz="2000" b="1" dirty="0">
                <a:solidFill>
                  <a:prstClr val="white"/>
                </a:solidFill>
              </a:rPr>
              <a:t>과 </a:t>
            </a:r>
            <a:r>
              <a:rPr lang="en-US" altLang="ko-KR" sz="2000" b="1" dirty="0">
                <a:solidFill>
                  <a:prstClr val="white"/>
                </a:solidFill>
              </a:rPr>
              <a:t>stop condition</a:t>
            </a:r>
            <a:r>
              <a:rPr lang="ko-KR" altLang="en-US" sz="2000" b="1" dirty="0">
                <a:solidFill>
                  <a:prstClr val="white"/>
                </a:solidFill>
              </a:rPr>
              <a:t>에 따라서 얼마나 정확한 근을 구할지가 결정되지만 </a:t>
            </a:r>
            <a:r>
              <a:rPr lang="en-US" altLang="ko-KR" sz="2000" b="1" dirty="0">
                <a:solidFill>
                  <a:prstClr val="white"/>
                </a:solidFill>
              </a:rPr>
              <a:t>Newton-</a:t>
            </a:r>
            <a:r>
              <a:rPr lang="en-US" altLang="ko-KR" sz="2000" b="1" dirty="0" err="1">
                <a:solidFill>
                  <a:prstClr val="white"/>
                </a:solidFill>
              </a:rPr>
              <a:t>Rhapson</a:t>
            </a:r>
            <a:r>
              <a:rPr lang="ko-KR" altLang="en-US" sz="2000" b="1" dirty="0">
                <a:solidFill>
                  <a:prstClr val="white"/>
                </a:solidFill>
              </a:rPr>
              <a:t>법은 근과 </a:t>
            </a:r>
            <a:r>
              <a:rPr lang="en-US" altLang="ko-KR" sz="2000" b="1" dirty="0">
                <a:solidFill>
                  <a:prstClr val="white"/>
                </a:solidFill>
              </a:rPr>
              <a:t>initial value</a:t>
            </a:r>
            <a:r>
              <a:rPr lang="ko-KR" altLang="en-US" sz="2000" b="1" dirty="0">
                <a:solidFill>
                  <a:prstClr val="white"/>
                </a:solidFill>
              </a:rPr>
              <a:t>사이에 변곡점만 있지 않으면 </a:t>
            </a:r>
            <a:r>
              <a:rPr lang="en-US" altLang="ko-KR" sz="2000" b="1" dirty="0">
                <a:solidFill>
                  <a:prstClr val="white"/>
                </a:solidFill>
              </a:rPr>
              <a:t>stop condition</a:t>
            </a:r>
            <a:r>
              <a:rPr lang="ko-KR" altLang="en-US" sz="2000" b="1" dirty="0">
                <a:solidFill>
                  <a:prstClr val="white"/>
                </a:solidFill>
              </a:rPr>
              <a:t>에 </a:t>
            </a:r>
            <a:r>
              <a:rPr lang="ko-KR" altLang="en-US" sz="2000" b="1" dirty="0" err="1">
                <a:solidFill>
                  <a:prstClr val="white"/>
                </a:solidFill>
              </a:rPr>
              <a:t>따라서만</a:t>
            </a:r>
            <a:r>
              <a:rPr lang="ko-KR" altLang="en-US" sz="2000" b="1" dirty="0">
                <a:solidFill>
                  <a:prstClr val="white"/>
                </a:solidFill>
              </a:rPr>
              <a:t> 얼마나 정확한 근을 구할지가 결정된다</a:t>
            </a:r>
            <a:r>
              <a:rPr lang="en-US" altLang="ko-KR" sz="2000" b="1" dirty="0">
                <a:solidFill>
                  <a:prstClr val="white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3410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435429" y="803548"/>
            <a:ext cx="11328685" cy="57389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F397074-012D-47C2-85C5-95812B758114}"/>
              </a:ext>
            </a:extLst>
          </p:cNvPr>
          <p:cNvCxnSpPr>
            <a:cxnSpLocks/>
          </p:cNvCxnSpPr>
          <p:nvPr/>
        </p:nvCxnSpPr>
        <p:spPr>
          <a:xfrm>
            <a:off x="876701" y="575774"/>
            <a:ext cx="1539328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819551" y="15240"/>
            <a:ext cx="76470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ea typeface="야놀자 야체 B" panose="02020603020101020101" pitchFamily="18" charset="-127"/>
              </a:rPr>
              <a:t>마무리</a:t>
            </a:r>
            <a:r>
              <a:rPr lang="en-US" altLang="ko-KR" sz="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21449166">
            <a:off x="287100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A3CABF59-2196-45E7-B81E-577C53DE3E86}"/>
              </a:ext>
            </a:extLst>
          </p:cNvPr>
          <p:cNvSpPr/>
          <p:nvPr/>
        </p:nvSpPr>
        <p:spPr>
          <a:xfrm rot="209007">
            <a:off x="11589113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5FA878C-AFDC-473B-A287-7A1C450A18AD}"/>
              </a:ext>
            </a:extLst>
          </p:cNvPr>
          <p:cNvSpPr/>
          <p:nvPr/>
        </p:nvSpPr>
        <p:spPr>
          <a:xfrm>
            <a:off x="819551" y="973123"/>
            <a:ext cx="10541420" cy="5385731"/>
          </a:xfrm>
          <a:prstGeom prst="roundRect">
            <a:avLst/>
          </a:prstGeom>
          <a:solidFill>
            <a:srgbClr val="FF78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5400" b="1" dirty="0">
                <a:solidFill>
                  <a:prstClr val="white"/>
                </a:solidFill>
              </a:rPr>
              <a:t>감사합니다</a:t>
            </a:r>
            <a:r>
              <a:rPr lang="en-US" altLang="ko-KR" sz="5400" b="1" dirty="0">
                <a:solidFill>
                  <a:prstClr val="white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prstClr val="white"/>
                </a:solidFill>
              </a:rPr>
              <a:t>https://github.com/cheol-hoon/Numerical_Analysis</a:t>
            </a:r>
          </a:p>
        </p:txBody>
      </p:sp>
    </p:spTree>
    <p:extLst>
      <p:ext uri="{BB962C8B-B14F-4D97-AF65-F5344CB8AC3E}">
        <p14:creationId xmlns:p14="http://schemas.microsoft.com/office/powerpoint/2010/main" val="3047696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435429" y="803548"/>
            <a:ext cx="11328685" cy="57389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F397074-012D-47C2-85C5-95812B758114}"/>
              </a:ext>
            </a:extLst>
          </p:cNvPr>
          <p:cNvCxnSpPr>
            <a:cxnSpLocks/>
          </p:cNvCxnSpPr>
          <p:nvPr/>
        </p:nvCxnSpPr>
        <p:spPr>
          <a:xfrm>
            <a:off x="876701" y="575774"/>
            <a:ext cx="1069545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819551" y="15240"/>
            <a:ext cx="76470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목차</a:t>
            </a:r>
            <a:r>
              <a:rPr lang="en-US" altLang="ko-KR" sz="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21449166">
            <a:off x="287100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A3CABF59-2196-45E7-B81E-577C53DE3E86}"/>
              </a:ext>
            </a:extLst>
          </p:cNvPr>
          <p:cNvSpPr/>
          <p:nvPr/>
        </p:nvSpPr>
        <p:spPr>
          <a:xfrm rot="209007">
            <a:off x="11589113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5FA878C-AFDC-473B-A287-7A1C450A18AD}"/>
              </a:ext>
            </a:extLst>
          </p:cNvPr>
          <p:cNvSpPr/>
          <p:nvPr/>
        </p:nvSpPr>
        <p:spPr>
          <a:xfrm>
            <a:off x="819551" y="973123"/>
            <a:ext cx="10541420" cy="5385731"/>
          </a:xfrm>
          <a:prstGeom prst="roundRect">
            <a:avLst/>
          </a:prstGeom>
          <a:solidFill>
            <a:srgbClr val="FF78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600" b="1" dirty="0">
                <a:solidFill>
                  <a:prstClr val="white"/>
                </a:solidFill>
              </a:rPr>
              <a:t>근 추측하기</a:t>
            </a:r>
            <a:endParaRPr lang="en-US" altLang="ko-KR" sz="3600" b="1" dirty="0">
              <a:solidFill>
                <a:prstClr val="white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600" b="1" dirty="0">
                <a:solidFill>
                  <a:prstClr val="white"/>
                </a:solidFill>
              </a:rPr>
              <a:t>Bisection</a:t>
            </a:r>
            <a:r>
              <a:rPr lang="ko-KR" altLang="en-US" sz="3600" b="1" dirty="0">
                <a:solidFill>
                  <a:prstClr val="white"/>
                </a:solidFill>
              </a:rPr>
              <a:t>을 이용하여 근 구하기</a:t>
            </a:r>
            <a:endParaRPr lang="en-US" altLang="ko-KR" sz="3600" b="1" dirty="0">
              <a:solidFill>
                <a:prstClr val="white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600" b="1" dirty="0">
                <a:solidFill>
                  <a:prstClr val="white"/>
                </a:solidFill>
              </a:rPr>
              <a:t>Newton-</a:t>
            </a:r>
            <a:r>
              <a:rPr lang="en-US" altLang="ko-KR" sz="3600" b="1" dirty="0" err="1">
                <a:solidFill>
                  <a:prstClr val="white"/>
                </a:solidFill>
              </a:rPr>
              <a:t>Rhapson</a:t>
            </a:r>
            <a:r>
              <a:rPr lang="ko-KR" altLang="en-US" sz="3600" b="1" dirty="0">
                <a:solidFill>
                  <a:prstClr val="white"/>
                </a:solidFill>
              </a:rPr>
              <a:t>을 이용하여 근 구하기</a:t>
            </a:r>
            <a:endParaRPr lang="en-US" altLang="ko-KR" sz="3600" b="1" dirty="0">
              <a:solidFill>
                <a:prstClr val="white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600" b="1" dirty="0">
                <a:solidFill>
                  <a:prstClr val="white"/>
                </a:solidFill>
              </a:rPr>
              <a:t>Bisection</a:t>
            </a:r>
            <a:r>
              <a:rPr lang="ko-KR" altLang="en-US" sz="3600" b="1" dirty="0">
                <a:solidFill>
                  <a:prstClr val="white"/>
                </a:solidFill>
              </a:rPr>
              <a:t>과 </a:t>
            </a:r>
            <a:r>
              <a:rPr lang="en-US" altLang="ko-KR" sz="3600" b="1" dirty="0">
                <a:solidFill>
                  <a:prstClr val="white"/>
                </a:solidFill>
              </a:rPr>
              <a:t>Newton-</a:t>
            </a:r>
            <a:r>
              <a:rPr lang="en-US" altLang="ko-KR" sz="3600" b="1" dirty="0" err="1">
                <a:solidFill>
                  <a:prstClr val="white"/>
                </a:solidFill>
              </a:rPr>
              <a:t>Rhapson</a:t>
            </a:r>
            <a:r>
              <a:rPr lang="ko-KR" altLang="en-US" sz="3600" b="1" dirty="0">
                <a:solidFill>
                  <a:prstClr val="white"/>
                </a:solidFill>
              </a:rPr>
              <a:t>의 비교</a:t>
            </a:r>
            <a:endParaRPr lang="en-US" altLang="ko-KR" sz="3600" b="1" dirty="0">
              <a:solidFill>
                <a:prstClr val="white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37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435429" y="803548"/>
            <a:ext cx="11328685" cy="57389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F397074-012D-47C2-85C5-95812B758114}"/>
              </a:ext>
            </a:extLst>
          </p:cNvPr>
          <p:cNvCxnSpPr>
            <a:cxnSpLocks/>
          </p:cNvCxnSpPr>
          <p:nvPr/>
        </p:nvCxnSpPr>
        <p:spPr>
          <a:xfrm>
            <a:off x="876701" y="575774"/>
            <a:ext cx="2747343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819551" y="15240"/>
            <a:ext cx="76470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근 추측하기</a:t>
            </a:r>
            <a:r>
              <a:rPr lang="en-US" altLang="ko-KR" sz="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21449166">
            <a:off x="287100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A3CABF59-2196-45E7-B81E-577C53DE3E86}"/>
              </a:ext>
            </a:extLst>
          </p:cNvPr>
          <p:cNvSpPr/>
          <p:nvPr/>
        </p:nvSpPr>
        <p:spPr>
          <a:xfrm rot="209007">
            <a:off x="11589113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05FA878C-AFDC-473B-A287-7A1C450A18AD}"/>
                  </a:ext>
                </a:extLst>
              </p:cNvPr>
              <p:cNvSpPr/>
              <p:nvPr/>
            </p:nvSpPr>
            <p:spPr>
              <a:xfrm>
                <a:off x="819551" y="973123"/>
                <a:ext cx="10541420" cy="5385731"/>
              </a:xfrm>
              <a:prstGeom prst="roundRect">
                <a:avLst/>
              </a:prstGeom>
              <a:solidFill>
                <a:srgbClr val="FF787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150000"/>
                  </a:lnSpc>
                </a:pPr>
                <a:r>
                  <a:rPr lang="ko-KR" altLang="en-US" b="1" dirty="0">
                    <a:solidFill>
                      <a:prstClr val="white"/>
                    </a:solidFill>
                  </a:rPr>
                  <a:t>먼저</a:t>
                </a:r>
                <a:r>
                  <a:rPr lang="en-US" altLang="ko-KR" b="1" dirty="0">
                    <a:solidFill>
                      <a:prstClr val="white"/>
                    </a:solidFill>
                  </a:rPr>
                  <a:t>, f(x)</a:t>
                </a:r>
                <a:r>
                  <a:rPr lang="ko-KR" altLang="en-US" b="1" dirty="0">
                    <a:solidFill>
                      <a:prstClr val="white"/>
                    </a:solidFill>
                  </a:rPr>
                  <a:t> </a:t>
                </a:r>
                <a:r>
                  <a:rPr lang="en-US" altLang="ko-KR" b="1" dirty="0">
                    <a:solidFill>
                      <a:prstClr val="white"/>
                    </a:solidFill>
                  </a:rPr>
                  <a:t>=</a:t>
                </a:r>
                <a:r>
                  <a:rPr lang="ko-KR" altLang="en-US" b="1" dirty="0">
                    <a:solidFill>
                      <a:prstClr val="white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sSup>
                      <m:sSupPr>
                        <m:ctrlPr>
                          <a:rPr lang="en-US" altLang="ko-KR" b="1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b="1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ko-KR" b="1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1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𝟐𝟐</m:t>
                    </m:r>
                    <m:r>
                      <a:rPr lang="en-US" altLang="ko-KR" b="1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1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sSup>
                      <m:sSupPr>
                        <m:ctrlPr>
                          <a:rPr lang="en-US" altLang="ko-KR" b="1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b="1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ko-KR" b="1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+  </m:t>
                    </m:r>
                    <m:r>
                      <a:rPr lang="en-US" altLang="ko-KR" b="1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𝟏𝟓</m:t>
                    </m:r>
                    <m:r>
                      <a:rPr lang="en-US" altLang="ko-KR" b="1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1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𝟖𝟓𝟐𝟕𝟐</m:t>
                    </m:r>
                    <m:sSup>
                      <m:sSupPr>
                        <m:ctrlPr>
                          <a:rPr lang="en-US" altLang="ko-KR" b="1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b="1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ko-KR" b="1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1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𝟐𝟒</m:t>
                    </m:r>
                    <m:r>
                      <a:rPr lang="en-US" altLang="ko-KR" b="1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1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𝟏𝟔𝟏𝟒𝟕𝟐</m:t>
                    </m:r>
                    <m:r>
                      <a:rPr lang="en-US" altLang="ko-KR" b="1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b="1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1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𝟐𝟑</m:t>
                    </m:r>
                    <m:r>
                      <a:rPr lang="en-US" altLang="ko-KR" b="1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1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𝟒𝟖𝟐𝟒𝟖𝟑𝟐</m:t>
                    </m:r>
                  </m:oMath>
                </a14:m>
                <a:r>
                  <a:rPr lang="ko-KR" altLang="en-US" b="1" dirty="0">
                    <a:solidFill>
                      <a:prstClr val="white"/>
                    </a:solidFill>
                  </a:rPr>
                  <a:t>의 근의 위치를 추측하기 위해 그래프를 그렸다</a:t>
                </a:r>
                <a:r>
                  <a:rPr lang="en-US" altLang="ko-KR" b="1" dirty="0">
                    <a:solidFill>
                      <a:prstClr val="white"/>
                    </a:solidFill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b="1" dirty="0">
                  <a:solidFill>
                    <a:prstClr val="white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b="1" dirty="0">
                  <a:solidFill>
                    <a:prstClr val="white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b="1" dirty="0">
                  <a:solidFill>
                    <a:prstClr val="white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b="1" dirty="0">
                  <a:solidFill>
                    <a:prstClr val="white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b="1" dirty="0">
                  <a:solidFill>
                    <a:prstClr val="white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b="1" dirty="0">
                  <a:solidFill>
                    <a:prstClr val="white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b="1" dirty="0">
                  <a:solidFill>
                    <a:prstClr val="white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b="1" dirty="0">
                    <a:solidFill>
                      <a:prstClr val="white"/>
                    </a:solidFill>
                  </a:rPr>
                  <a:t>위 그래프를 보면 </a:t>
                </a:r>
                <a:r>
                  <a:rPr lang="en-US" altLang="ko-KR" b="1" dirty="0">
                    <a:solidFill>
                      <a:prstClr val="white"/>
                    </a:solidFill>
                  </a:rPr>
                  <a:t>f(x)</a:t>
                </a:r>
                <a:r>
                  <a:rPr lang="ko-KR" altLang="en-US" b="1" dirty="0">
                    <a:solidFill>
                      <a:prstClr val="white"/>
                    </a:solidFill>
                  </a:rPr>
                  <a:t>의 근은 </a:t>
                </a:r>
                <a:r>
                  <a:rPr lang="en-US" altLang="ko-KR" b="1" dirty="0">
                    <a:solidFill>
                      <a:prstClr val="white"/>
                    </a:solidFill>
                  </a:rPr>
                  <a:t>-1, 1, 3</a:t>
                </a:r>
                <a:r>
                  <a:rPr lang="ko-KR" altLang="en-US" b="1" dirty="0">
                    <a:solidFill>
                      <a:prstClr val="white"/>
                    </a:solidFill>
                  </a:rPr>
                  <a:t>에 근접해 있으며 </a:t>
                </a:r>
                <a:r>
                  <a:rPr lang="en-US" altLang="ko-KR" b="1" dirty="0">
                    <a:solidFill>
                      <a:prstClr val="white"/>
                    </a:solidFill>
                  </a:rPr>
                  <a:t>1</a:t>
                </a:r>
                <a:r>
                  <a:rPr lang="ko-KR" altLang="en-US" b="1" dirty="0">
                    <a:solidFill>
                      <a:prstClr val="white"/>
                    </a:solidFill>
                  </a:rPr>
                  <a:t>근방에서 중근을 가짐을 확인할 수 있다</a:t>
                </a:r>
                <a:r>
                  <a:rPr lang="en-US" altLang="ko-KR" b="1" dirty="0">
                    <a:solidFill>
                      <a:prstClr val="white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05FA878C-AFDC-473B-A287-7A1C450A18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551" y="973123"/>
                <a:ext cx="10541420" cy="538573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 descr="화면, 방이(가) 표시된 사진&#10;&#10;자동 생성된 설명">
            <a:extLst>
              <a:ext uri="{FF2B5EF4-FFF2-40B4-BE49-F238E27FC236}">
                <a16:creationId xmlns:a16="http://schemas.microsoft.com/office/drawing/2014/main" id="{86873C4D-587E-4032-8125-559CBDF473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530" y="2447694"/>
            <a:ext cx="4695430" cy="192458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163CAE1-B97A-48F9-8010-0E63D4F5F1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675" y="2031874"/>
            <a:ext cx="3295639" cy="280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950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435429" y="803548"/>
            <a:ext cx="11328685" cy="57389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F397074-012D-47C2-85C5-95812B758114}"/>
              </a:ext>
            </a:extLst>
          </p:cNvPr>
          <p:cNvCxnSpPr>
            <a:cxnSpLocks/>
          </p:cNvCxnSpPr>
          <p:nvPr/>
        </p:nvCxnSpPr>
        <p:spPr>
          <a:xfrm>
            <a:off x="876701" y="575774"/>
            <a:ext cx="2747343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819551" y="15240"/>
            <a:ext cx="76470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근 추측하기 </a:t>
            </a:r>
            <a:r>
              <a:rPr lang="en-US" altLang="ko-KR" sz="2800" b="1" kern="0" dirty="0">
                <a:ln w="3175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-1 </a:t>
            </a:r>
            <a:r>
              <a:rPr lang="ko-KR" altLang="en-US" sz="2800" b="1" kern="0" dirty="0">
                <a:ln w="3175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근방의 근 추측</a:t>
            </a:r>
            <a:r>
              <a:rPr lang="en-US" altLang="ko-KR" sz="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21449166">
            <a:off x="287100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A3CABF59-2196-45E7-B81E-577C53DE3E86}"/>
              </a:ext>
            </a:extLst>
          </p:cNvPr>
          <p:cNvSpPr/>
          <p:nvPr/>
        </p:nvSpPr>
        <p:spPr>
          <a:xfrm rot="209007">
            <a:off x="11589113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5FA878C-AFDC-473B-A287-7A1C450A18AD}"/>
              </a:ext>
            </a:extLst>
          </p:cNvPr>
          <p:cNvSpPr/>
          <p:nvPr/>
        </p:nvSpPr>
        <p:spPr>
          <a:xfrm>
            <a:off x="819551" y="973123"/>
            <a:ext cx="10541420" cy="5385731"/>
          </a:xfrm>
          <a:prstGeom prst="roundRect">
            <a:avLst/>
          </a:prstGeom>
          <a:solidFill>
            <a:srgbClr val="FF78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-1</a:t>
            </a:r>
            <a:r>
              <a:rPr lang="ko-KR" altLang="en-US" b="1" dirty="0">
                <a:solidFill>
                  <a:prstClr val="white"/>
                </a:solidFill>
              </a:rPr>
              <a:t> 근방의 근을 좀 더 정확하게 알기 위해 </a:t>
            </a:r>
            <a:r>
              <a:rPr lang="en-US" altLang="ko-KR" b="1" dirty="0">
                <a:solidFill>
                  <a:prstClr val="white"/>
                </a:solidFill>
              </a:rPr>
              <a:t>-1</a:t>
            </a:r>
            <a:r>
              <a:rPr lang="ko-KR" altLang="en-US" b="1" dirty="0">
                <a:solidFill>
                  <a:prstClr val="white"/>
                </a:solidFill>
              </a:rPr>
              <a:t> 근방을 점점 확대하여 그래프를 그렸다</a:t>
            </a:r>
            <a:r>
              <a:rPr lang="en-US" altLang="ko-KR" b="1" dirty="0">
                <a:solidFill>
                  <a:prstClr val="white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                                                                           …..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위와 같이 확대하여 </a:t>
            </a:r>
            <a:r>
              <a:rPr lang="en-US" altLang="ko-KR" b="1" dirty="0">
                <a:solidFill>
                  <a:prstClr val="white"/>
                </a:solidFill>
              </a:rPr>
              <a:t>-1.044</a:t>
            </a:r>
            <a:r>
              <a:rPr lang="ko-KR" altLang="en-US" b="1" dirty="0">
                <a:solidFill>
                  <a:prstClr val="white"/>
                </a:solidFill>
              </a:rPr>
              <a:t>에 근사한 값임을 알 수 있다</a:t>
            </a:r>
            <a:r>
              <a:rPr lang="en-US" altLang="ko-KR" b="1" dirty="0">
                <a:solidFill>
                  <a:prstClr val="white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DAC950-CF5F-4A36-8AF2-2CD39F4FAF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219" y="2459849"/>
            <a:ext cx="2515464" cy="213931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548A311-B1EE-4056-907E-B1AE047A8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266" y="1992191"/>
            <a:ext cx="1219370" cy="23815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3C3C9B7-CF49-47EB-941D-CAD57F6ACF4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832" y="2468237"/>
            <a:ext cx="2515464" cy="213931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9B023CD7-A1BC-4AA8-AB7D-430B60953E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247" y="1901739"/>
            <a:ext cx="1676634" cy="40963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C92AF235-DF39-4701-AD5C-B618EB7F3A8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000" y="2459850"/>
            <a:ext cx="2525325" cy="2147706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7550D5D-005D-4AE0-84B9-F89F923C36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851" y="1901739"/>
            <a:ext cx="1943371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324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435429" y="803548"/>
            <a:ext cx="11328685" cy="57389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F397074-012D-47C2-85C5-95812B758114}"/>
              </a:ext>
            </a:extLst>
          </p:cNvPr>
          <p:cNvCxnSpPr>
            <a:cxnSpLocks/>
          </p:cNvCxnSpPr>
          <p:nvPr/>
        </p:nvCxnSpPr>
        <p:spPr>
          <a:xfrm>
            <a:off x="876701" y="575774"/>
            <a:ext cx="2747343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819551" y="15240"/>
            <a:ext cx="76470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근 추측하기 </a:t>
            </a:r>
            <a:r>
              <a:rPr lang="en-US" altLang="ko-KR" sz="2800" b="1" kern="0" dirty="0">
                <a:ln w="3175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 </a:t>
            </a:r>
            <a:r>
              <a:rPr lang="ko-KR" altLang="en-US" sz="2800" b="1" kern="0" dirty="0">
                <a:ln w="3175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근방의 근 추측</a:t>
            </a:r>
            <a:r>
              <a:rPr lang="en-US" altLang="ko-KR" sz="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21449166">
            <a:off x="287100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A3CABF59-2196-45E7-B81E-577C53DE3E86}"/>
              </a:ext>
            </a:extLst>
          </p:cNvPr>
          <p:cNvSpPr/>
          <p:nvPr/>
        </p:nvSpPr>
        <p:spPr>
          <a:xfrm rot="209007">
            <a:off x="11589113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5FA878C-AFDC-473B-A287-7A1C450A18AD}"/>
              </a:ext>
            </a:extLst>
          </p:cNvPr>
          <p:cNvSpPr/>
          <p:nvPr/>
        </p:nvSpPr>
        <p:spPr>
          <a:xfrm>
            <a:off x="819551" y="973123"/>
            <a:ext cx="10541420" cy="5385731"/>
          </a:xfrm>
          <a:prstGeom prst="roundRect">
            <a:avLst/>
          </a:prstGeom>
          <a:solidFill>
            <a:srgbClr val="FF78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r>
              <a:rPr lang="ko-KR" altLang="en-US" b="1" dirty="0">
                <a:solidFill>
                  <a:prstClr val="white"/>
                </a:solidFill>
              </a:rPr>
              <a:t> 근방의 근을 좀 더 정확하게 알기 위해 </a:t>
            </a:r>
            <a:r>
              <a:rPr lang="en-US" altLang="ko-KR" b="1" dirty="0">
                <a:solidFill>
                  <a:prstClr val="white"/>
                </a:solidFill>
              </a:rPr>
              <a:t>1</a:t>
            </a:r>
            <a:r>
              <a:rPr lang="ko-KR" altLang="en-US" b="1" dirty="0">
                <a:solidFill>
                  <a:prstClr val="white"/>
                </a:solidFill>
              </a:rPr>
              <a:t> 근방을 점점 확대하여 그래프를 그렸다</a:t>
            </a:r>
            <a:r>
              <a:rPr lang="en-US" altLang="ko-KR" b="1" dirty="0">
                <a:solidFill>
                  <a:prstClr val="white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                                                                           …..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위와 같이 확대하여 </a:t>
            </a:r>
            <a:r>
              <a:rPr lang="en-US" altLang="ko-KR" b="1" dirty="0">
                <a:solidFill>
                  <a:prstClr val="white"/>
                </a:solidFill>
              </a:rPr>
              <a:t>1.2</a:t>
            </a:r>
            <a:r>
              <a:rPr lang="ko-KR" altLang="en-US" b="1" dirty="0">
                <a:solidFill>
                  <a:prstClr val="white"/>
                </a:solidFill>
              </a:rPr>
              <a:t>에 근사한 값임을 알 수 있다</a:t>
            </a:r>
            <a:r>
              <a:rPr lang="en-US" altLang="ko-KR" b="1" dirty="0">
                <a:solidFill>
                  <a:prstClr val="white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DAC950-CF5F-4A36-8AF2-2CD39F4FAF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4219" y="2459849"/>
            <a:ext cx="2515463" cy="213931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548A311-B1EE-4056-907E-B1AE047A8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22266" y="1996629"/>
            <a:ext cx="1219370" cy="22928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3C3C9B7-CF49-47EB-941D-CAD57F6ACF4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78832" y="2468237"/>
            <a:ext cx="2515463" cy="213931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9B023CD7-A1BC-4AA8-AB7D-430B60953E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56313" y="1901739"/>
            <a:ext cx="1560502" cy="40963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C92AF235-DF39-4701-AD5C-B618EB7F3A8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73000" y="2459850"/>
            <a:ext cx="2525324" cy="2147706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7550D5D-005D-4AE0-84B9-F89F923C36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54851" y="1903516"/>
            <a:ext cx="1943371" cy="40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15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435429" y="803548"/>
            <a:ext cx="11328685" cy="57389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F397074-012D-47C2-85C5-95812B758114}"/>
              </a:ext>
            </a:extLst>
          </p:cNvPr>
          <p:cNvCxnSpPr>
            <a:cxnSpLocks/>
          </p:cNvCxnSpPr>
          <p:nvPr/>
        </p:nvCxnSpPr>
        <p:spPr>
          <a:xfrm>
            <a:off x="876701" y="575774"/>
            <a:ext cx="2747343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819551" y="15240"/>
            <a:ext cx="76470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근 추측하기 </a:t>
            </a:r>
            <a:r>
              <a:rPr lang="en-US" altLang="ko-KR" sz="2800" b="1" kern="0" dirty="0">
                <a:ln w="3175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 </a:t>
            </a:r>
            <a:r>
              <a:rPr lang="ko-KR" altLang="en-US" sz="2800" b="1" kern="0" dirty="0">
                <a:ln w="3175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근방의 근 추측</a:t>
            </a:r>
            <a:r>
              <a:rPr lang="en-US" altLang="ko-KR" sz="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21449166">
            <a:off x="287100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A3CABF59-2196-45E7-B81E-577C53DE3E86}"/>
              </a:ext>
            </a:extLst>
          </p:cNvPr>
          <p:cNvSpPr/>
          <p:nvPr/>
        </p:nvSpPr>
        <p:spPr>
          <a:xfrm rot="209007">
            <a:off x="11589113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5FA878C-AFDC-473B-A287-7A1C450A18AD}"/>
              </a:ext>
            </a:extLst>
          </p:cNvPr>
          <p:cNvSpPr/>
          <p:nvPr/>
        </p:nvSpPr>
        <p:spPr>
          <a:xfrm>
            <a:off x="819551" y="973123"/>
            <a:ext cx="10541420" cy="5385731"/>
          </a:xfrm>
          <a:prstGeom prst="roundRect">
            <a:avLst/>
          </a:prstGeom>
          <a:solidFill>
            <a:srgbClr val="FF78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  <a:r>
              <a:rPr lang="ko-KR" altLang="en-US" b="1" dirty="0">
                <a:solidFill>
                  <a:prstClr val="white"/>
                </a:solidFill>
              </a:rPr>
              <a:t> 근방의 근을 좀 더 정확하게 알기 위해 </a:t>
            </a:r>
            <a:r>
              <a:rPr lang="en-US" altLang="ko-KR" b="1" dirty="0">
                <a:solidFill>
                  <a:prstClr val="white"/>
                </a:solidFill>
              </a:rPr>
              <a:t>3</a:t>
            </a:r>
            <a:r>
              <a:rPr lang="ko-KR" altLang="en-US" b="1" dirty="0">
                <a:solidFill>
                  <a:prstClr val="white"/>
                </a:solidFill>
              </a:rPr>
              <a:t> 근방을 점점 확대하여 그래프를 그렸다</a:t>
            </a:r>
            <a:r>
              <a:rPr lang="en-US" altLang="ko-KR" b="1" dirty="0">
                <a:solidFill>
                  <a:prstClr val="white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                                                                           …..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위와 같이 확대하여 </a:t>
            </a:r>
            <a:r>
              <a:rPr lang="en-US" altLang="ko-KR" b="1" dirty="0">
                <a:solidFill>
                  <a:prstClr val="white"/>
                </a:solidFill>
              </a:rPr>
              <a:t>3.124</a:t>
            </a:r>
            <a:r>
              <a:rPr lang="ko-KR" altLang="en-US" b="1" dirty="0">
                <a:solidFill>
                  <a:prstClr val="white"/>
                </a:solidFill>
              </a:rPr>
              <a:t>에 근사한 값임을 알 수 있다</a:t>
            </a:r>
            <a:r>
              <a:rPr lang="en-US" altLang="ko-KR" b="1" dirty="0">
                <a:solidFill>
                  <a:prstClr val="white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DAC950-CF5F-4A36-8AF2-2CD39F4FAF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4219" y="2459849"/>
            <a:ext cx="2515463" cy="213931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548A311-B1EE-4056-907E-B1AE047A8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22266" y="2006152"/>
            <a:ext cx="1219370" cy="21023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3C3C9B7-CF49-47EB-941D-CAD57F6ACF4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78832" y="2468237"/>
            <a:ext cx="2515463" cy="213931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9B023CD7-A1BC-4AA8-AB7D-430B60953E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52292" y="1901739"/>
            <a:ext cx="1368544" cy="40963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C92AF235-DF39-4701-AD5C-B618EB7F3A8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73000" y="2459850"/>
            <a:ext cx="2525324" cy="2147706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7550D5D-005D-4AE0-84B9-F89F923C36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07245" y="1901739"/>
            <a:ext cx="1838582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416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435429" y="803548"/>
            <a:ext cx="11328685" cy="57389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F397074-012D-47C2-85C5-95812B758114}"/>
              </a:ext>
            </a:extLst>
          </p:cNvPr>
          <p:cNvCxnSpPr>
            <a:cxnSpLocks/>
          </p:cNvCxnSpPr>
          <p:nvPr/>
        </p:nvCxnSpPr>
        <p:spPr>
          <a:xfrm>
            <a:off x="876701" y="575774"/>
            <a:ext cx="7310954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819551" y="15240"/>
            <a:ext cx="105528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ea typeface="야놀자 야체 B" panose="02020603020101020101" pitchFamily="18" charset="-127"/>
              </a:rPr>
              <a:t>Bisection</a:t>
            </a:r>
            <a:r>
              <a:rPr lang="ko-KR" altLang="en-US" sz="40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ea typeface="야놀자 야체 B" panose="02020603020101020101" pitchFamily="18" charset="-127"/>
              </a:rPr>
              <a:t>을 이용하여 근 구하기 </a:t>
            </a:r>
            <a:r>
              <a:rPr lang="ko-KR" altLang="en-US" sz="2800" b="1" kern="0" dirty="0">
                <a:ln w="3175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a typeface="야놀자 야체 B" panose="02020603020101020101" pitchFamily="18" charset="-127"/>
              </a:rPr>
              <a:t>코드</a:t>
            </a:r>
            <a:r>
              <a:rPr lang="en-US" altLang="ko-KR" sz="2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21449166">
            <a:off x="287100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A3CABF59-2196-45E7-B81E-577C53DE3E86}"/>
              </a:ext>
            </a:extLst>
          </p:cNvPr>
          <p:cNvSpPr/>
          <p:nvPr/>
        </p:nvSpPr>
        <p:spPr>
          <a:xfrm rot="209007">
            <a:off x="11589113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5FA878C-AFDC-473B-A287-7A1C450A18AD}"/>
              </a:ext>
            </a:extLst>
          </p:cNvPr>
          <p:cNvSpPr/>
          <p:nvPr/>
        </p:nvSpPr>
        <p:spPr>
          <a:xfrm>
            <a:off x="819551" y="973123"/>
            <a:ext cx="10541420" cy="5385731"/>
          </a:xfrm>
          <a:prstGeom prst="roundRect">
            <a:avLst/>
          </a:prstGeom>
          <a:solidFill>
            <a:srgbClr val="FF78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Bisection</a:t>
            </a:r>
            <a:r>
              <a:rPr lang="ko-KR" altLang="en-US" b="1" dirty="0">
                <a:solidFill>
                  <a:prstClr val="white"/>
                </a:solidFill>
              </a:rPr>
              <a:t>을 구현한 코드이다</a:t>
            </a:r>
            <a:r>
              <a:rPr lang="en-US" altLang="ko-KR" b="1" dirty="0">
                <a:solidFill>
                  <a:prstClr val="white"/>
                </a:solidFill>
              </a:rPr>
              <a:t>. </a:t>
            </a:r>
            <a:r>
              <a:rPr lang="ko-KR" altLang="en-US" b="1" dirty="0">
                <a:solidFill>
                  <a:prstClr val="white"/>
                </a:solidFill>
              </a:rPr>
              <a:t>정확한 근을 찾지 못하면 </a:t>
            </a:r>
            <a:r>
              <a:rPr lang="en-US" altLang="ko-KR" b="1" dirty="0">
                <a:solidFill>
                  <a:prstClr val="white"/>
                </a:solidFill>
              </a:rPr>
              <a:t>interval</a:t>
            </a:r>
            <a:r>
              <a:rPr lang="ko-KR" altLang="en-US" b="1" dirty="0">
                <a:solidFill>
                  <a:prstClr val="white"/>
                </a:solidFill>
              </a:rPr>
              <a:t>이 </a:t>
            </a:r>
            <a:r>
              <a:rPr lang="en-US" altLang="ko-KR" b="1" dirty="0">
                <a:solidFill>
                  <a:prstClr val="white"/>
                </a:solidFill>
              </a:rPr>
              <a:t>0.0001</a:t>
            </a:r>
            <a:r>
              <a:rPr lang="ko-KR" altLang="en-US" b="1" dirty="0">
                <a:solidFill>
                  <a:prstClr val="white"/>
                </a:solidFill>
              </a:rPr>
              <a:t>보다 작을 경우 </a:t>
            </a:r>
            <a:r>
              <a:rPr lang="en-US" altLang="ko-KR" b="1" dirty="0">
                <a:solidFill>
                  <a:prstClr val="white"/>
                </a:solidFill>
              </a:rPr>
              <a:t>interval</a:t>
            </a:r>
            <a:r>
              <a:rPr lang="ko-KR" altLang="en-US" b="1" dirty="0">
                <a:solidFill>
                  <a:prstClr val="white"/>
                </a:solidFill>
              </a:rPr>
              <a:t>을 반환하도록 하였다</a:t>
            </a:r>
            <a:r>
              <a:rPr lang="en-US" altLang="ko-KR" b="1" dirty="0">
                <a:solidFill>
                  <a:prstClr val="white"/>
                </a:solidFill>
              </a:rPr>
              <a:t>.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F815104-5D03-463B-AB3C-08CDAE1AD0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38414" y="2138169"/>
            <a:ext cx="3942462" cy="368593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55335DB-5473-48A2-8794-5034E45262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78528" y="2112077"/>
            <a:ext cx="4086343" cy="373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924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435429" y="803548"/>
            <a:ext cx="11328685" cy="57389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F397074-012D-47C2-85C5-95812B758114}"/>
              </a:ext>
            </a:extLst>
          </p:cNvPr>
          <p:cNvCxnSpPr>
            <a:cxnSpLocks/>
          </p:cNvCxnSpPr>
          <p:nvPr/>
        </p:nvCxnSpPr>
        <p:spPr>
          <a:xfrm>
            <a:off x="876701" y="575774"/>
            <a:ext cx="7310954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819551" y="15240"/>
            <a:ext cx="105528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ea typeface="야놀자 야체 B" panose="02020603020101020101" pitchFamily="18" charset="-127"/>
              </a:rPr>
              <a:t>Bisection</a:t>
            </a:r>
            <a:r>
              <a:rPr lang="ko-KR" altLang="en-US" sz="40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ea typeface="야놀자 야체 B" panose="02020603020101020101" pitchFamily="18" charset="-127"/>
              </a:rPr>
              <a:t>을 이용하여 근 구하기 </a:t>
            </a:r>
            <a:r>
              <a:rPr lang="ko-KR" altLang="en-US" sz="2800" b="1" kern="0" dirty="0">
                <a:ln w="3175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a typeface="야놀자 야체 B" panose="02020603020101020101" pitchFamily="18" charset="-127"/>
              </a:rPr>
              <a:t>결과</a:t>
            </a:r>
            <a:r>
              <a:rPr lang="en-US" altLang="ko-KR" sz="2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21449166">
            <a:off x="287100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A3CABF59-2196-45E7-B81E-577C53DE3E86}"/>
              </a:ext>
            </a:extLst>
          </p:cNvPr>
          <p:cNvSpPr/>
          <p:nvPr/>
        </p:nvSpPr>
        <p:spPr>
          <a:xfrm rot="209007">
            <a:off x="11589113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5FA878C-AFDC-473B-A287-7A1C450A18AD}"/>
              </a:ext>
            </a:extLst>
          </p:cNvPr>
          <p:cNvSpPr/>
          <p:nvPr/>
        </p:nvSpPr>
        <p:spPr>
          <a:xfrm>
            <a:off x="819551" y="973123"/>
            <a:ext cx="10541420" cy="5385731"/>
          </a:xfrm>
          <a:prstGeom prst="roundRect">
            <a:avLst/>
          </a:prstGeom>
          <a:solidFill>
            <a:srgbClr val="FF78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각각 근사치를 중심으로 </a:t>
            </a:r>
            <a:r>
              <a:rPr lang="en-US" altLang="ko-KR" b="1" dirty="0">
                <a:solidFill>
                  <a:prstClr val="white"/>
                </a:solidFill>
              </a:rPr>
              <a:t>interval</a:t>
            </a:r>
            <a:r>
              <a:rPr lang="ko-KR" altLang="en-US" b="1" dirty="0">
                <a:solidFill>
                  <a:prstClr val="white"/>
                </a:solidFill>
              </a:rPr>
              <a:t>을 </a:t>
            </a:r>
            <a:r>
              <a:rPr lang="en-US" altLang="ko-KR" b="1" dirty="0">
                <a:solidFill>
                  <a:prstClr val="white"/>
                </a:solidFill>
              </a:rPr>
              <a:t>5</a:t>
            </a:r>
            <a:r>
              <a:rPr lang="ko-KR" altLang="en-US" b="1" dirty="0">
                <a:solidFill>
                  <a:prstClr val="white"/>
                </a:solidFill>
              </a:rPr>
              <a:t>번 이등분하는 초기 </a:t>
            </a:r>
            <a:r>
              <a:rPr lang="en-US" altLang="ko-KR" b="1" dirty="0">
                <a:solidFill>
                  <a:prstClr val="white"/>
                </a:solidFill>
              </a:rPr>
              <a:t>interval</a:t>
            </a:r>
            <a:r>
              <a:rPr lang="ko-KR" altLang="en-US" b="1" dirty="0">
                <a:solidFill>
                  <a:prstClr val="white"/>
                </a:solidFill>
              </a:rPr>
              <a:t>로 설정하였다</a:t>
            </a:r>
            <a:r>
              <a:rPr lang="en-US" altLang="ko-KR" b="1" dirty="0">
                <a:solidFill>
                  <a:prstClr val="white"/>
                </a:solidFill>
              </a:rPr>
              <a:t>.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                                                                  -1.044</a:t>
            </a:r>
            <a:r>
              <a:rPr lang="ko-KR" altLang="en-US" b="1" dirty="0">
                <a:solidFill>
                  <a:prstClr val="white"/>
                </a:solidFill>
              </a:rPr>
              <a:t>가 근이다</a:t>
            </a:r>
            <a:r>
              <a:rPr lang="en-US" altLang="ko-KR" b="1" dirty="0">
                <a:solidFill>
                  <a:prstClr val="white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                                                                  1.2</a:t>
            </a:r>
            <a:r>
              <a:rPr lang="ko-KR" altLang="en-US" b="1" dirty="0">
                <a:solidFill>
                  <a:prstClr val="white"/>
                </a:solidFill>
              </a:rPr>
              <a:t>는 중근이어서 </a:t>
            </a:r>
            <a:r>
              <a:rPr lang="en-US" altLang="ko-KR" b="1" dirty="0">
                <a:solidFill>
                  <a:prstClr val="white"/>
                </a:solidFill>
              </a:rPr>
              <a:t>sign change</a:t>
            </a:r>
            <a:r>
              <a:rPr lang="ko-KR" altLang="en-US" b="1" dirty="0">
                <a:solidFill>
                  <a:prstClr val="white"/>
                </a:solidFill>
              </a:rPr>
              <a:t>가 일어나지 </a:t>
            </a: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                                                                  </a:t>
            </a:r>
            <a:r>
              <a:rPr lang="ko-KR" altLang="en-US" b="1" dirty="0">
                <a:solidFill>
                  <a:prstClr val="white"/>
                </a:solidFill>
              </a:rPr>
              <a:t>않으므로 값을 찾지 못한다</a:t>
            </a:r>
            <a:r>
              <a:rPr lang="en-US" altLang="ko-KR" b="1" dirty="0">
                <a:solidFill>
                  <a:prstClr val="white"/>
                </a:solidFill>
              </a:rPr>
              <a:t>.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                   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                                                                    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                                                                  </a:t>
            </a:r>
            <a:r>
              <a:rPr lang="ko-KR" altLang="en-US" b="1" dirty="0">
                <a:solidFill>
                  <a:prstClr val="white"/>
                </a:solidFill>
              </a:rPr>
              <a:t>근이 </a:t>
            </a:r>
            <a:r>
              <a:rPr lang="en-US" altLang="ko-KR" b="1" dirty="0">
                <a:solidFill>
                  <a:prstClr val="white"/>
                </a:solidFill>
              </a:rPr>
              <a:t>3.123979</a:t>
            </a:r>
            <a:r>
              <a:rPr lang="ko-KR" altLang="en-US" b="1" dirty="0">
                <a:solidFill>
                  <a:prstClr val="white"/>
                </a:solidFill>
              </a:rPr>
              <a:t>와 </a:t>
            </a:r>
            <a:r>
              <a:rPr lang="en-US" altLang="ko-KR" b="1" dirty="0">
                <a:solidFill>
                  <a:prstClr val="white"/>
                </a:solidFill>
              </a:rPr>
              <a:t>3.124042968750 </a:t>
            </a:r>
            <a:r>
              <a:rPr lang="ko-KR" altLang="en-US" b="1" dirty="0">
                <a:solidFill>
                  <a:prstClr val="white"/>
                </a:solidFill>
              </a:rPr>
              <a:t>사이에 </a:t>
            </a: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                                                                  </a:t>
            </a:r>
            <a:r>
              <a:rPr lang="ko-KR" altLang="en-US" b="1" dirty="0">
                <a:solidFill>
                  <a:prstClr val="white"/>
                </a:solidFill>
              </a:rPr>
              <a:t>있다</a:t>
            </a:r>
            <a:r>
              <a:rPr lang="en-US" altLang="ko-KR" b="1" dirty="0">
                <a:solidFill>
                  <a:prstClr val="white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</p:txBody>
      </p:sp>
      <p:pic>
        <p:nvPicPr>
          <p:cNvPr id="4" name="그림 3" descr="스크린샷, 디스플레이, 전화이(가) 표시된 사진&#10;&#10;자동 생성된 설명">
            <a:extLst>
              <a:ext uri="{FF2B5EF4-FFF2-40B4-BE49-F238E27FC236}">
                <a16:creationId xmlns:a16="http://schemas.microsoft.com/office/drawing/2014/main" id="{F507C218-8CBB-48E9-AC9F-3EF747E8B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200" y="1765761"/>
            <a:ext cx="4910765" cy="1159957"/>
          </a:xfrm>
          <a:prstGeom prst="rect">
            <a:avLst/>
          </a:prstGeom>
        </p:spPr>
      </p:pic>
      <p:pic>
        <p:nvPicPr>
          <p:cNvPr id="20" name="그림 19" descr="스크린샷이(가) 표시된 사진&#10;&#10;자동 생성된 설명">
            <a:extLst>
              <a:ext uri="{FF2B5EF4-FFF2-40B4-BE49-F238E27FC236}">
                <a16:creationId xmlns:a16="http://schemas.microsoft.com/office/drawing/2014/main" id="{B7FCF10E-B41E-4DBE-AB62-3697E7814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200" y="3104938"/>
            <a:ext cx="4910765" cy="1362233"/>
          </a:xfrm>
          <a:prstGeom prst="rect">
            <a:avLst/>
          </a:prstGeom>
        </p:spPr>
      </p:pic>
      <p:pic>
        <p:nvPicPr>
          <p:cNvPr id="23" name="그림 22" descr="스크린샷, 디스플레이이(가) 표시된 사진&#10;&#10;자동 생성된 설명">
            <a:extLst>
              <a:ext uri="{FF2B5EF4-FFF2-40B4-BE49-F238E27FC236}">
                <a16:creationId xmlns:a16="http://schemas.microsoft.com/office/drawing/2014/main" id="{FCCE066D-2FEF-4A5A-9545-DC5693016E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200" y="4713989"/>
            <a:ext cx="4910765" cy="117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731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435429" y="803548"/>
            <a:ext cx="11328685" cy="57389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F397074-012D-47C2-85C5-95812B758114}"/>
              </a:ext>
            </a:extLst>
          </p:cNvPr>
          <p:cNvCxnSpPr>
            <a:cxnSpLocks/>
          </p:cNvCxnSpPr>
          <p:nvPr/>
        </p:nvCxnSpPr>
        <p:spPr>
          <a:xfrm>
            <a:off x="876701" y="575774"/>
            <a:ext cx="9290756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819551" y="7688"/>
            <a:ext cx="105528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ea typeface="야놀자 야체 B" panose="02020603020101020101" pitchFamily="18" charset="-127"/>
              </a:rPr>
              <a:t>Newton-</a:t>
            </a:r>
            <a:r>
              <a:rPr lang="en-US" altLang="ko-KR" sz="4000" b="1" kern="0" dirty="0" err="1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ea typeface="야놀자 야체 B" panose="02020603020101020101" pitchFamily="18" charset="-127"/>
              </a:rPr>
              <a:t>Rhapson</a:t>
            </a:r>
            <a:r>
              <a:rPr lang="ko-KR" altLang="en-US" sz="40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ea typeface="야놀자 야체 B" panose="02020603020101020101" pitchFamily="18" charset="-127"/>
              </a:rPr>
              <a:t>을 이용하여 근 구하기 </a:t>
            </a:r>
            <a:r>
              <a:rPr lang="ko-KR" altLang="en-US" sz="2800" b="1" kern="0" dirty="0">
                <a:ln w="3175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a typeface="야놀자 야체 B" panose="02020603020101020101" pitchFamily="18" charset="-127"/>
              </a:rPr>
              <a:t>코드</a:t>
            </a:r>
            <a:r>
              <a:rPr lang="en-US" altLang="ko-KR" sz="2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21449166">
            <a:off x="287100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A3CABF59-2196-45E7-B81E-577C53DE3E86}"/>
              </a:ext>
            </a:extLst>
          </p:cNvPr>
          <p:cNvSpPr/>
          <p:nvPr/>
        </p:nvSpPr>
        <p:spPr>
          <a:xfrm rot="209007">
            <a:off x="11589113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05FA878C-AFDC-473B-A287-7A1C450A18AD}"/>
                  </a:ext>
                </a:extLst>
              </p:cNvPr>
              <p:cNvSpPr/>
              <p:nvPr/>
            </p:nvSpPr>
            <p:spPr>
              <a:xfrm>
                <a:off x="819551" y="973123"/>
                <a:ext cx="10541420" cy="5385731"/>
              </a:xfrm>
              <a:prstGeom prst="roundRect">
                <a:avLst/>
              </a:prstGeom>
              <a:solidFill>
                <a:srgbClr val="FF787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prstClr val="white"/>
                    </a:solidFill>
                  </a:rPr>
                  <a:t>Newton-</a:t>
                </a:r>
                <a:r>
                  <a:rPr lang="en-US" altLang="ko-KR" b="1" dirty="0" err="1">
                    <a:solidFill>
                      <a:prstClr val="white"/>
                    </a:solidFill>
                  </a:rPr>
                  <a:t>Rhapson</a:t>
                </a:r>
                <a:r>
                  <a:rPr lang="ko-KR" altLang="en-US" b="1" dirty="0">
                    <a:solidFill>
                      <a:prstClr val="white"/>
                    </a:solidFill>
                  </a:rPr>
                  <a:t>법을 구현한 코드이다</a:t>
                </a:r>
                <a:r>
                  <a:rPr lang="en-US" altLang="ko-KR" b="1" dirty="0">
                    <a:solidFill>
                      <a:prstClr val="white"/>
                    </a:solidFill>
                  </a:rPr>
                  <a:t>. </a:t>
                </a:r>
                <a:r>
                  <a:rPr lang="ko-KR" altLang="en-US" b="1" dirty="0">
                    <a:solidFill>
                      <a:prstClr val="white"/>
                    </a:solidFill>
                  </a:rPr>
                  <a:t>정확한 근을 찾지 못하면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b="1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1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ko-KR" altLang="en-US" b="1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과</m:t>
                    </m:r>
                  </m:oMath>
                </a14:m>
                <a:r>
                  <a:rPr lang="en-US" altLang="ko-KR" b="1" dirty="0">
                    <a:solidFill>
                      <a:prstClr val="white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ko-KR" altLang="en-US" b="1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b="1" dirty="0">
                    <a:solidFill>
                      <a:prstClr val="white"/>
                    </a:solidFill>
                  </a:rPr>
                  <a:t> </a:t>
                </a:r>
                <a:r>
                  <a:rPr lang="ko-KR" altLang="en-US" b="1" dirty="0">
                    <a:solidFill>
                      <a:prstClr val="white"/>
                    </a:solidFill>
                  </a:rPr>
                  <a:t>차이가 </a:t>
                </a:r>
                <a:r>
                  <a:rPr lang="en-US" altLang="ko-KR" b="1" dirty="0">
                    <a:solidFill>
                      <a:prstClr val="white"/>
                    </a:solidFill>
                  </a:rPr>
                  <a:t>0.0001%</a:t>
                </a:r>
                <a:r>
                  <a:rPr lang="ko-KR" altLang="en-US" b="1" dirty="0">
                    <a:solidFill>
                      <a:prstClr val="white"/>
                    </a:solidFill>
                  </a:rPr>
                  <a:t>의 오차율을 보이면 이 때의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b="1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1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ko-KR" altLang="en-US" b="1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값</m:t>
                    </m:r>
                  </m:oMath>
                </a14:m>
                <a:r>
                  <a:rPr lang="ko-KR" altLang="en-US" b="1" dirty="0">
                    <a:solidFill>
                      <a:prstClr val="white"/>
                    </a:solidFill>
                  </a:rPr>
                  <a:t>을 반환하도록 하였다</a:t>
                </a:r>
                <a:r>
                  <a:rPr lang="en-US" altLang="ko-KR" b="1" dirty="0">
                    <a:solidFill>
                      <a:prstClr val="white"/>
                    </a:solidFill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b="1" dirty="0">
                  <a:solidFill>
                    <a:prstClr val="white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b="1" dirty="0">
                  <a:solidFill>
                    <a:prstClr val="white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b="1" dirty="0">
                  <a:solidFill>
                    <a:prstClr val="white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b="1" dirty="0">
                  <a:solidFill>
                    <a:prstClr val="white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b="1" dirty="0">
                  <a:solidFill>
                    <a:prstClr val="white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b="1" dirty="0">
                  <a:solidFill>
                    <a:prstClr val="white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b="1" dirty="0">
                  <a:solidFill>
                    <a:prstClr val="white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b="1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05FA878C-AFDC-473B-A287-7A1C450A18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551" y="973123"/>
                <a:ext cx="10541420" cy="538573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그림 17">
            <a:extLst>
              <a:ext uri="{FF2B5EF4-FFF2-40B4-BE49-F238E27FC236}">
                <a16:creationId xmlns:a16="http://schemas.microsoft.com/office/drawing/2014/main" id="{DF815104-5D03-463B-AB3C-08CDAE1AD0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11362" y="2621130"/>
            <a:ext cx="4757798" cy="293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892751"/>
      </p:ext>
    </p:extLst>
  </p:cSld>
  <p:clrMapOvr>
    <a:masterClrMapping/>
  </p:clrMapOvr>
</p:sld>
</file>

<file path=ppt/theme/theme1.xml><?xml version="1.0" encoding="utf-8"?>
<a:theme xmlns:a="http://schemas.openxmlformats.org/drawingml/2006/main" name="1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404</Words>
  <Application>Microsoft Office PowerPoint</Application>
  <PresentationFormat>와이드스크린</PresentationFormat>
  <Paragraphs>118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야놀자 야체 B</vt:lpstr>
      <vt:lpstr>Arial</vt:lpstr>
      <vt:lpstr>Cambria Math</vt:lpstr>
      <vt:lpstr>13_Office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최철훈</cp:lastModifiedBy>
  <cp:revision>35</cp:revision>
  <dcterms:created xsi:type="dcterms:W3CDTF">2020-09-04T02:15:35Z</dcterms:created>
  <dcterms:modified xsi:type="dcterms:W3CDTF">2020-09-13T11:24:20Z</dcterms:modified>
</cp:coreProperties>
</file>