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5" r:id="rId5"/>
    <p:sldId id="266" r:id="rId6"/>
    <p:sldId id="267" r:id="rId7"/>
    <p:sldId id="269" r:id="rId8"/>
    <p:sldId id="268" r:id="rId9"/>
    <p:sldId id="271" r:id="rId10"/>
    <p:sldId id="272" r:id="rId11"/>
    <p:sldId id="273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9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7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9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1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8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6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9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5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3268293" y="1495048"/>
            <a:ext cx="5655414" cy="30118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수치해석 </a:t>
            </a:r>
            <a:r>
              <a:rPr lang="en-US" altLang="ko-KR" sz="48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HW#2</a:t>
            </a:r>
          </a:p>
          <a:p>
            <a:pPr algn="ctr"/>
            <a:endParaRPr lang="en-US" altLang="ko-KR" sz="1000" b="1" kern="0" dirty="0">
              <a:ln w="3175">
                <a:noFill/>
              </a:ln>
              <a:solidFill>
                <a:srgbClr val="E7E6E6">
                  <a:lumMod val="2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Newton Method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를 이용한 </a:t>
            </a:r>
            <a:r>
              <a:rPr lang="en-US" altLang="ko-KR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Min</a:t>
            </a:r>
            <a:r>
              <a:rPr lang="ko-KR" altLang="en-US" sz="2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이 되는 값 찾기</a:t>
            </a:r>
            <a:endParaRPr lang="en-US" altLang="ko-KR" sz="2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/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/>
            <a:r>
              <a:rPr lang="en-US" altLang="ko-KR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Python </a:t>
            </a:r>
            <a:r>
              <a:rPr lang="ko-KR" altLang="en-US" sz="10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사용</a:t>
            </a: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7445411" y="5166504"/>
            <a:ext cx="591243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3478976" y="4801497"/>
            <a:ext cx="52340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kern="0" dirty="0" err="1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컴퓨터소프트웨어학부</a:t>
            </a:r>
            <a:r>
              <a:rPr lang="ko-KR" altLang="en-US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 </a:t>
            </a:r>
            <a:r>
              <a:rPr lang="en-US" altLang="ko-KR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2015005187 </a:t>
            </a:r>
            <a:r>
              <a:rPr lang="ko-KR" altLang="en-US" sz="1600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</a:rPr>
              <a:t>최철훈</a:t>
            </a:r>
            <a:endParaRPr lang="en-US" altLang="ko-KR" sz="1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16049166">
            <a:off x="5921000" y="846557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2587952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C6DD9F-0B26-48A9-B11F-55A6B5FF6560}"/>
                  </a:ext>
                </a:extLst>
              </p:cNvPr>
              <p:cNvSpPr/>
              <p:nvPr/>
            </p:nvSpPr>
            <p:spPr>
              <a:xfrm>
                <a:off x="819551" y="7688"/>
                <a:ext cx="1055289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4000" b="1" kern="0" dirty="0">
                    <a:ln w="3175">
                      <a:noFill/>
                    </a:ln>
                    <a:solidFill>
                      <a:srgbClr val="E7E6E6">
                        <a:lumMod val="25000"/>
                      </a:srgbClr>
                    </a:solidFill>
                    <a:ea typeface="야놀자 야체 B" panose="02020603020101020101" pitchFamily="18" charset="-127"/>
                  </a:rPr>
                  <a:t>Discussion </a:t>
                </a:r>
                <a:r>
                  <a:rPr lang="en-US" altLang="ko-KR" sz="28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b="1" i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ko-KR" altLang="en-US" sz="2800" b="1" kern="0" dirty="0">
                    <a:solidFill>
                      <a:srgbClr val="7F7F7F"/>
                    </a:solidFill>
                    <a:ea typeface="야놀자 야체 B" panose="02020603020101020101"/>
                  </a:rPr>
                  <a:t>값과 모멘텀</a:t>
                </a:r>
                <a:endParaRPr lang="en-US" altLang="ko-KR" sz="2800" b="1" kern="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야놀자 야체 B" panose="02020603020101020101"/>
                </a:endParaRP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C6DD9F-0B26-48A9-B11F-55A6B5FF6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1" y="7688"/>
                <a:ext cx="10552898" cy="707886"/>
              </a:xfrm>
              <a:prstGeom prst="rect">
                <a:avLst/>
              </a:prstGeom>
              <a:blipFill>
                <a:blip r:embed="rId2"/>
                <a:stretch>
                  <a:fillRect l="-2021" t="-15517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/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solidFill>
                <a:srgbClr val="FF78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prstClr val="white"/>
                    </a:solidFill>
                  </a:rPr>
                  <a:t>2. </a:t>
                </a:r>
                <a:r>
                  <a:rPr lang="ko-KR" altLang="en-US" sz="2000" b="1" dirty="0">
                    <a:solidFill>
                      <a:prstClr val="white"/>
                    </a:solidFill>
                  </a:rPr>
                  <a:t>모멘텀으로 </a:t>
                </a:r>
                <a14:m>
                  <m:oMath xmlns:m="http://schemas.openxmlformats.org/officeDocument/2006/math">
                    <m:r>
                      <a:rPr lang="en-US" altLang="ko-KR" sz="2000" b="1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000" b="1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sz="2000" b="1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ko-KR" altLang="en-US" sz="2000" b="1" dirty="0">
                    <a:solidFill>
                      <a:prstClr val="white"/>
                    </a:solidFill>
                  </a:rPr>
                  <a:t>를 대입해보았다</a:t>
                </a:r>
                <a:r>
                  <a:rPr lang="en-US" altLang="ko-KR" sz="2000" b="1" dirty="0">
                    <a:solidFill>
                      <a:prstClr val="white"/>
                    </a:solidFill>
                  </a:rPr>
                  <a:t>. </a:t>
                </a:r>
                <a:r>
                  <a:rPr lang="ko-KR" altLang="en-US" sz="2000" b="1" dirty="0">
                    <a:solidFill>
                      <a:prstClr val="white"/>
                    </a:solidFill>
                  </a:rPr>
                  <a:t>좀 더 천천히 수렴하는 것을 확인할 수 있다</a:t>
                </a:r>
                <a:r>
                  <a:rPr lang="en-US" altLang="ko-KR" sz="2000" b="1" dirty="0">
                    <a:solidFill>
                      <a:prstClr val="white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DB59286-66C4-416E-A54C-B8E5AECC3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55" y="2120493"/>
            <a:ext cx="1524213" cy="2857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CD4811-567A-4BEC-B67D-8CCB2C45E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2973" y="1732069"/>
            <a:ext cx="1275173" cy="439715"/>
          </a:xfrm>
          <a:prstGeom prst="rect">
            <a:avLst/>
          </a:prstGeom>
        </p:spPr>
      </p:pic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8E968364-9BDE-4A4E-9DC4-9C2D918CE6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13" y="2777300"/>
            <a:ext cx="2564898" cy="200187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AEAE0AE-0D4D-4E94-A0D8-FC2C428D7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2973" y="2228494"/>
            <a:ext cx="1350675" cy="403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1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2587952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C6DD9F-0B26-48A9-B11F-55A6B5FF6560}"/>
                  </a:ext>
                </a:extLst>
              </p:cNvPr>
              <p:cNvSpPr/>
              <p:nvPr/>
            </p:nvSpPr>
            <p:spPr>
              <a:xfrm>
                <a:off x="819551" y="7688"/>
                <a:ext cx="1055289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4000" b="1" kern="0" dirty="0">
                    <a:ln w="3175">
                      <a:noFill/>
                    </a:ln>
                    <a:solidFill>
                      <a:srgbClr val="E7E6E6">
                        <a:lumMod val="25000"/>
                      </a:srgbClr>
                    </a:solidFill>
                    <a:ea typeface="야놀자 야체 B" panose="02020603020101020101" pitchFamily="18" charset="-127"/>
                  </a:rPr>
                  <a:t>Discussion </a:t>
                </a:r>
                <a:r>
                  <a:rPr lang="en-US" altLang="ko-KR" sz="28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b="1" i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ko-KR" altLang="en-US" sz="2800" b="1" kern="0" dirty="0">
                    <a:solidFill>
                      <a:srgbClr val="7F7F7F"/>
                    </a:solidFill>
                    <a:ea typeface="야놀자 야체 B" panose="02020603020101020101"/>
                  </a:rPr>
                  <a:t>값과 모멘텀</a:t>
                </a:r>
                <a:endParaRPr lang="en-US" altLang="ko-KR" sz="2800" b="1" kern="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야놀자 야체 B" panose="02020603020101020101"/>
                </a:endParaRP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C6DD9F-0B26-48A9-B11F-55A6B5FF6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1" y="7688"/>
                <a:ext cx="10552898" cy="707886"/>
              </a:xfrm>
              <a:prstGeom prst="rect">
                <a:avLst/>
              </a:prstGeom>
              <a:blipFill>
                <a:blip r:embed="rId2"/>
                <a:stretch>
                  <a:fillRect l="-2021" t="-15517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/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solidFill>
                <a:srgbClr val="FF78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prstClr val="white"/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ko-KR" altLang="en-US" sz="2000" b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ko-KR" altLang="en-US" sz="2000" b="1" dirty="0">
                    <a:solidFill>
                      <a:prstClr val="white"/>
                    </a:solidFill>
                  </a:rPr>
                  <a:t>값으로 </a:t>
                </a:r>
                <a:r>
                  <a:rPr lang="en-US" altLang="ko-KR" sz="2000" b="1" dirty="0">
                    <a:solidFill>
                      <a:prstClr val="white"/>
                    </a:solidFill>
                  </a:rPr>
                  <a:t>2</a:t>
                </a:r>
                <a:r>
                  <a:rPr lang="ko-KR" altLang="en-US" sz="2000" b="1" dirty="0">
                    <a:solidFill>
                      <a:prstClr val="white"/>
                    </a:solidFill>
                  </a:rPr>
                  <a:t>를</a:t>
                </a:r>
                <a:r>
                  <a:rPr lang="en-US" altLang="ko-KR" sz="2000" b="1" dirty="0">
                    <a:solidFill>
                      <a:prstClr val="white"/>
                    </a:solidFill>
                  </a:rPr>
                  <a:t>,</a:t>
                </a:r>
                <a:r>
                  <a:rPr lang="ko-KR" altLang="en-US" sz="2000" b="1" dirty="0">
                    <a:solidFill>
                      <a:prstClr val="white"/>
                    </a:solidFill>
                  </a:rPr>
                  <a:t> 모멘텀으로 </a:t>
                </a:r>
                <a14:m>
                  <m:oMath xmlns:m="http://schemas.openxmlformats.org/officeDocument/2006/math">
                    <m:r>
                      <a:rPr lang="en-US" altLang="ko-KR" sz="2000" b="1" i="0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000" b="1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sz="2000" b="1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ko-KR" altLang="en-US" sz="2000" b="1" dirty="0">
                    <a:solidFill>
                      <a:prstClr val="white"/>
                    </a:solidFill>
                  </a:rPr>
                  <a:t>를 대입해보았다</a:t>
                </a:r>
                <a:r>
                  <a:rPr lang="en-US" altLang="ko-KR" sz="2000" b="1" dirty="0">
                    <a:solidFill>
                      <a:prstClr val="white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ko-KR" altLang="en-US" sz="2000" b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ko-KR" altLang="en-US" sz="2000" b="1" dirty="0">
                    <a:solidFill>
                      <a:prstClr val="white"/>
                    </a:solidFill>
                  </a:rPr>
                  <a:t>값이 </a:t>
                </a:r>
                <a:r>
                  <a:rPr lang="en-US" altLang="ko-KR" sz="2000" b="1" dirty="0">
                    <a:solidFill>
                      <a:prstClr val="white"/>
                    </a:solidFill>
                  </a:rPr>
                  <a:t>2</a:t>
                </a:r>
                <a:r>
                  <a:rPr lang="ko-KR" altLang="en-US" sz="2000" b="1" dirty="0">
                    <a:solidFill>
                      <a:prstClr val="white"/>
                    </a:solidFill>
                  </a:rPr>
                  <a:t>일 때</a:t>
                </a:r>
                <a:r>
                  <a:rPr lang="en-US" altLang="ko-KR" sz="2000" b="1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2000" b="1" dirty="0">
                    <a:solidFill>
                      <a:prstClr val="white"/>
                    </a:solidFill>
                  </a:rPr>
                  <a:t>진동하던 것을 모멘텀을 넣음으로써 수렴하도록 만드는 것을 확인할 수 있다</a:t>
                </a:r>
                <a:r>
                  <a:rPr lang="en-US" altLang="ko-KR" sz="2000" b="1" dirty="0">
                    <a:solidFill>
                      <a:prstClr val="white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D8CD4811-567A-4BEC-B67D-8CCB2C45E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4948" y="2307888"/>
            <a:ext cx="1944412" cy="60379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AEAE0AE-0D4D-4E94-A0D8-FC2C428D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7212" y="3049170"/>
            <a:ext cx="2325688" cy="21353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873FBF0-FEF9-4B64-82C6-7647614C9C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49" y="2307888"/>
            <a:ext cx="1819529" cy="257211"/>
          </a:xfrm>
          <a:prstGeom prst="rect">
            <a:avLst/>
          </a:prstGeom>
        </p:spPr>
      </p:pic>
      <p:pic>
        <p:nvPicPr>
          <p:cNvPr id="28" name="그림 27" descr="병, 앉아있는, 테이블, 책상이(가) 표시된 사진&#10;&#10;자동 생성된 설명">
            <a:extLst>
              <a:ext uri="{FF2B5EF4-FFF2-40B4-BE49-F238E27FC236}">
                <a16:creationId xmlns:a16="http://schemas.microsoft.com/office/drawing/2014/main" id="{AE469437-A1A0-4CF9-9797-27B63F34A3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55" y="3202423"/>
            <a:ext cx="1032313" cy="224068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30D447-2E75-4337-B530-9245CF2D20F5}"/>
              </a:ext>
            </a:extLst>
          </p:cNvPr>
          <p:cNvSpPr txBox="1"/>
          <p:nvPr/>
        </p:nvSpPr>
        <p:spPr>
          <a:xfrm>
            <a:off x="3051419" y="5325105"/>
            <a:ext cx="373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…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83C6-9BEA-4DFF-BC28-862661769BA4}"/>
              </a:ext>
            </a:extLst>
          </p:cNvPr>
          <p:cNvSpPr txBox="1"/>
          <p:nvPr/>
        </p:nvSpPr>
        <p:spPr>
          <a:xfrm>
            <a:off x="3042603" y="2465902"/>
            <a:ext cx="373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…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2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1539328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마무리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prstClr val="white"/>
                </a:solidFill>
              </a:rPr>
              <a:t>감사합니다</a:t>
            </a:r>
            <a:r>
              <a:rPr lang="en-US" altLang="ko-KR" sz="5400" b="1" dirty="0">
                <a:solidFill>
                  <a:prstClr val="white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https://github.com/cheol-hoon/Numerical_Analysis</a:t>
            </a:r>
          </a:p>
        </p:txBody>
      </p:sp>
    </p:spTree>
    <p:extLst>
      <p:ext uri="{BB962C8B-B14F-4D97-AF65-F5344CB8AC3E}">
        <p14:creationId xmlns:p14="http://schemas.microsoft.com/office/powerpoint/2010/main" val="304769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1069545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600" b="1" dirty="0">
                <a:solidFill>
                  <a:prstClr val="white"/>
                </a:solidFill>
              </a:rPr>
              <a:t>최솟값이 되는 </a:t>
            </a:r>
            <a:r>
              <a:rPr lang="en-US" altLang="ko-KR" sz="2600" b="1" dirty="0">
                <a:solidFill>
                  <a:prstClr val="white"/>
                </a:solidFill>
              </a:rPr>
              <a:t>x</a:t>
            </a:r>
            <a:r>
              <a:rPr lang="ko-KR" altLang="en-US" sz="2600" b="1" dirty="0">
                <a:solidFill>
                  <a:prstClr val="white"/>
                </a:solidFill>
              </a:rPr>
              <a:t>추측하기</a:t>
            </a:r>
            <a:endParaRPr lang="en-US" altLang="ko-KR" sz="2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600" b="1" dirty="0">
                <a:solidFill>
                  <a:prstClr val="white"/>
                </a:solidFill>
              </a:rPr>
              <a:t>Newton Method</a:t>
            </a:r>
            <a:r>
              <a:rPr lang="ko-KR" altLang="en-US" sz="2600" b="1" dirty="0">
                <a:solidFill>
                  <a:prstClr val="white"/>
                </a:solidFill>
              </a:rPr>
              <a:t>를 이용하여 최솟값이 되는 </a:t>
            </a:r>
            <a:r>
              <a:rPr lang="en-US" altLang="ko-KR" sz="2600" b="1" dirty="0">
                <a:solidFill>
                  <a:prstClr val="white"/>
                </a:solidFill>
              </a:rPr>
              <a:t>x</a:t>
            </a:r>
            <a:r>
              <a:rPr lang="ko-KR" altLang="en-US" sz="2600" b="1" dirty="0">
                <a:solidFill>
                  <a:prstClr val="white"/>
                </a:solidFill>
              </a:rPr>
              <a:t>구하기</a:t>
            </a:r>
            <a:endParaRPr lang="en-US" altLang="ko-KR" sz="2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600" b="1" dirty="0">
                <a:solidFill>
                  <a:prstClr val="white"/>
                </a:solidFill>
              </a:rPr>
              <a:t>도함수를 </a:t>
            </a:r>
            <a:r>
              <a:rPr lang="en-US" altLang="ko-KR" sz="2600" b="1" dirty="0">
                <a:solidFill>
                  <a:prstClr val="white"/>
                </a:solidFill>
              </a:rPr>
              <a:t>Approximation</a:t>
            </a:r>
            <a:r>
              <a:rPr lang="ko-KR" altLang="en-US" sz="2600" b="1" dirty="0">
                <a:solidFill>
                  <a:prstClr val="white"/>
                </a:solidFill>
              </a:rPr>
              <a:t>하여 최솟값이 되는 </a:t>
            </a:r>
            <a:r>
              <a:rPr lang="en-US" altLang="ko-KR" sz="2600" b="1" dirty="0">
                <a:solidFill>
                  <a:prstClr val="white"/>
                </a:solidFill>
              </a:rPr>
              <a:t>x</a:t>
            </a:r>
            <a:r>
              <a:rPr lang="ko-KR" altLang="en-US" sz="2600" b="1" dirty="0">
                <a:solidFill>
                  <a:prstClr val="white"/>
                </a:solidFill>
              </a:rPr>
              <a:t>구하기</a:t>
            </a:r>
            <a:endParaRPr lang="en-US" altLang="ko-KR" sz="2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6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600" b="1" dirty="0">
                <a:solidFill>
                  <a:prstClr val="white"/>
                </a:solidFill>
              </a:rPr>
              <a:t>Discussion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5872974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15240"/>
            <a:ext cx="7647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최솟값이 되는 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x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추측하기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/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solidFill>
                <a:srgbClr val="FF78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prstClr val="white"/>
                    </a:solidFill>
                  </a:rPr>
                  <a:t>먼저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, f(x)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=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𝟐𝟐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+  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𝟖𝟓𝟐𝟕𝟐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𝟐𝟒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𝟏𝟔𝟏𝟒𝟕𝟐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𝟒𝟖𝟐𝟒𝟖𝟑𝟐</m:t>
                    </m:r>
                  </m:oMath>
                </a14:m>
                <a:r>
                  <a:rPr lang="ko-KR" altLang="en-US" b="1" dirty="0">
                    <a:solidFill>
                      <a:prstClr val="white"/>
                    </a:solidFill>
                  </a:rPr>
                  <a:t>의 최솟값이 되는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x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를 추측하기 위해 그래프를 그렸다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prstClr val="white"/>
                    </a:solidFill>
                  </a:rPr>
                  <a:t>                                       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이와 같이 두 개의 최솟값이 있으며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1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개는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-0,4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와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-0.39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사이에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,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prstClr val="white"/>
                    </a:solidFill>
                  </a:rPr>
                  <a:t>                                       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다른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1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개는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2.55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와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2.56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사이에 존재한다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blipFill>
                <a:blip r:embed="rId2"/>
                <a:stretch>
                  <a:fillRect r="-120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F4F9CD36-C9AF-459A-B869-16BF1F94F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38" y="2127525"/>
            <a:ext cx="3509537" cy="160143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66D330A-28A6-4914-AFEF-88A6CBB7A7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26" y="3833195"/>
            <a:ext cx="2200310" cy="187129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CE0E499-65E5-4DF4-BC8F-31149A268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20" y="2127683"/>
            <a:ext cx="1838582" cy="4096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7459DF-C26B-4FF5-97B0-1276FEC1AD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17" y="2649700"/>
            <a:ext cx="2582576" cy="219639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4BBBB35-F750-43FF-AB1C-A327E2C611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694" y="2124570"/>
            <a:ext cx="1571844" cy="37152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06DB96F-2F7E-4591-9DD9-B93B205D7B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910" y="2649700"/>
            <a:ext cx="2582576" cy="219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5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883775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7688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Newton Method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를 이용하여 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x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구하기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 pitchFamily="18" charset="-127"/>
              </a:rPr>
              <a:t>코드</a:t>
            </a:r>
            <a:r>
              <a:rPr lang="en-US" altLang="ko-KR" sz="2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/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solidFill>
                <a:srgbClr val="FF78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prstClr val="white"/>
                    </a:solidFill>
                  </a:rPr>
                  <a:t>Newton Method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를 구현한 코드이다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b="1" dirty="0">
                    <a:solidFill>
                      <a:prstClr val="white"/>
                    </a:solidFill>
                  </a:rPr>
                  <a:t>는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1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로 설정하였고 모멘텀은 주지 않았다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 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정확한 최솟값을 갖는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x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를 찾지 못하면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x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의 미분계수가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0.00000001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보다 작을 때의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prstClr val="white"/>
                    </a:solidFill>
                  </a:rPr>
                  <a:t>를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 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반환하도록 하였다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80DBB7A2-FB8A-43B5-A2E9-EA7B7A34C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6554" y="2376633"/>
            <a:ext cx="4707413" cy="32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각각 추측한 </a:t>
            </a:r>
            <a:r>
              <a:rPr lang="en-US" altLang="ko-KR" b="1" dirty="0">
                <a:solidFill>
                  <a:prstClr val="white"/>
                </a:solidFill>
              </a:rPr>
              <a:t>x</a:t>
            </a:r>
            <a:r>
              <a:rPr lang="ko-KR" altLang="en-US" b="1" dirty="0">
                <a:solidFill>
                  <a:prstClr val="white"/>
                </a:solidFill>
              </a:rPr>
              <a:t>값과 가장 가까운 정수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r>
              <a:rPr lang="ko-KR" altLang="en-US" b="1" dirty="0">
                <a:solidFill>
                  <a:prstClr val="white"/>
                </a:solidFill>
              </a:rPr>
              <a:t>개를 택하여 </a:t>
            </a:r>
            <a:r>
              <a:rPr lang="en-US" altLang="ko-KR" b="1" dirty="0">
                <a:solidFill>
                  <a:prstClr val="white"/>
                </a:solidFill>
              </a:rPr>
              <a:t>initial value</a:t>
            </a:r>
            <a:r>
              <a:rPr lang="ko-KR" altLang="en-US" b="1" dirty="0">
                <a:solidFill>
                  <a:prstClr val="white"/>
                </a:solidFill>
              </a:rPr>
              <a:t>로 설정하였다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첫번째 최솟값이 되는 </a:t>
            </a:r>
            <a:r>
              <a:rPr lang="en-US" altLang="ko-KR" b="1" dirty="0">
                <a:solidFill>
                  <a:prstClr val="white"/>
                </a:solidFill>
              </a:rPr>
              <a:t>x</a:t>
            </a:r>
            <a:r>
              <a:rPr lang="ko-KR" altLang="en-US" b="1" dirty="0">
                <a:solidFill>
                  <a:prstClr val="white"/>
                </a:solidFill>
              </a:rPr>
              <a:t>는 </a:t>
            </a:r>
            <a:r>
              <a:rPr lang="en-US" altLang="ko-KR" b="1" dirty="0">
                <a:solidFill>
                  <a:prstClr val="white"/>
                </a:solidFill>
              </a:rPr>
              <a:t>-0.394153316314</a:t>
            </a:r>
            <a:r>
              <a:rPr lang="ko-KR" altLang="en-US" b="1" dirty="0">
                <a:solidFill>
                  <a:prstClr val="white"/>
                </a:solidFill>
              </a:rPr>
              <a:t>로 수렴한다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두번째 최솟값이 되는 </a:t>
            </a:r>
            <a:r>
              <a:rPr lang="en-US" altLang="ko-KR" b="1" dirty="0">
                <a:solidFill>
                  <a:prstClr val="white"/>
                </a:solidFill>
              </a:rPr>
              <a:t>x</a:t>
            </a:r>
            <a:r>
              <a:rPr lang="ko-KR" altLang="en-US" b="1" dirty="0">
                <a:solidFill>
                  <a:prstClr val="white"/>
                </a:solidFill>
              </a:rPr>
              <a:t>는 </a:t>
            </a:r>
            <a:r>
              <a:rPr lang="en-US" altLang="ko-KR" b="1" dirty="0">
                <a:solidFill>
                  <a:prstClr val="white"/>
                </a:solidFill>
              </a:rPr>
              <a:t>2.554153316314</a:t>
            </a:r>
            <a:r>
              <a:rPr lang="ko-KR" altLang="en-US" b="1" dirty="0">
                <a:solidFill>
                  <a:prstClr val="white"/>
                </a:solidFill>
              </a:rPr>
              <a:t>로 수렴한다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EFC9950-0244-4AE7-8642-D14E2216F801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8837750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066EB0-2A9B-491D-BFFF-158006F7216E}"/>
              </a:ext>
            </a:extLst>
          </p:cNvPr>
          <p:cNvSpPr/>
          <p:nvPr/>
        </p:nvSpPr>
        <p:spPr>
          <a:xfrm>
            <a:off x="819551" y="7688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Newton Method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를 이용하여 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x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구하기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 pitchFamily="18" charset="-127"/>
              </a:rPr>
              <a:t>결과</a:t>
            </a:r>
            <a:r>
              <a:rPr lang="en-US" altLang="ko-KR" sz="2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pic>
        <p:nvPicPr>
          <p:cNvPr id="6" name="그림 5" descr="스크린샷, 쥐고있는, 화면, 앉아있는이(가) 표시된 사진&#10;&#10;자동 생성된 설명">
            <a:extLst>
              <a:ext uri="{FF2B5EF4-FFF2-40B4-BE49-F238E27FC236}">
                <a16:creationId xmlns:a16="http://schemas.microsoft.com/office/drawing/2014/main" id="{FBB1A415-A819-46EF-8415-6DEAE5A26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84" y="1986217"/>
            <a:ext cx="4527651" cy="882927"/>
          </a:xfrm>
          <a:prstGeom prst="rect">
            <a:avLst/>
          </a:prstGeom>
        </p:spPr>
      </p:pic>
      <p:pic>
        <p:nvPicPr>
          <p:cNvPr id="21" name="그림 20" descr="스크린샷, 사진, 화면, 쥐고있는이(가) 표시된 사진&#10;&#10;자동 생성된 설명">
            <a:extLst>
              <a:ext uri="{FF2B5EF4-FFF2-40B4-BE49-F238E27FC236}">
                <a16:creationId xmlns:a16="http://schemas.microsoft.com/office/drawing/2014/main" id="{25DAAD0C-1715-423F-B246-94729F200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68" y="1981404"/>
            <a:ext cx="4594086" cy="882926"/>
          </a:xfrm>
          <a:prstGeom prst="rect">
            <a:avLst/>
          </a:prstGeom>
        </p:spPr>
      </p:pic>
      <p:pic>
        <p:nvPicPr>
          <p:cNvPr id="26" name="그림 25" descr="스크린샷, 앉아있는, 화면, 모니터이(가) 표시된 사진&#10;&#10;자동 생성된 설명">
            <a:extLst>
              <a:ext uri="{FF2B5EF4-FFF2-40B4-BE49-F238E27FC236}">
                <a16:creationId xmlns:a16="http://schemas.microsoft.com/office/drawing/2014/main" id="{319E53DA-C093-4F52-9B36-12317E53C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84" y="4040292"/>
            <a:ext cx="4527651" cy="858693"/>
          </a:xfrm>
          <a:prstGeom prst="rect">
            <a:avLst/>
          </a:prstGeom>
        </p:spPr>
      </p:pic>
      <p:pic>
        <p:nvPicPr>
          <p:cNvPr id="28" name="그림 27" descr="스크린샷, 사진, 쥐고있는, 화면이(가) 표시된 사진&#10;&#10;자동 생성된 설명">
            <a:extLst>
              <a:ext uri="{FF2B5EF4-FFF2-40B4-BE49-F238E27FC236}">
                <a16:creationId xmlns:a16="http://schemas.microsoft.com/office/drawing/2014/main" id="{2AD9C5A6-E8F8-4194-9116-DA9E6C3582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68" y="4040292"/>
            <a:ext cx="4527651" cy="8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3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8854528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-6331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도함수를 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Approximation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하여 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x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구하기 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 pitchFamily="18" charset="-127"/>
              </a:rPr>
              <a:t>코드</a:t>
            </a:r>
            <a:r>
              <a:rPr lang="en-US" altLang="ko-KR" sz="2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/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solidFill>
                <a:srgbClr val="FF78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prstClr val="white"/>
                    </a:solidFill>
                  </a:rPr>
                  <a:t>도함수를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Approximation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하여 최솟값이 되는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x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를 찾는 방법을 구현한 코드이다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 h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를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0.0000001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로 설정하였다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 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앞의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Newton Method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와 동일하게 </a:t>
                </a:r>
                <a14:m>
                  <m:oMath xmlns:m="http://schemas.openxmlformats.org/officeDocument/2006/math">
                    <m:r>
                      <a:rPr lang="ko-KR" altLang="en-US" b="1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b="1" dirty="0">
                    <a:solidFill>
                      <a:prstClr val="white"/>
                    </a:solidFill>
                  </a:rPr>
                  <a:t>는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1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로 설정하였고 모멘텀은 주지 않았다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 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정확한 최솟값을 갖는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x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를 찾지 못하면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x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의 미분계수가 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0.0000001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보다 작을 때의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prstClr val="white"/>
                    </a:solidFill>
                  </a:rPr>
                  <a:t>를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 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반환하도록 하였다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8C95BF7-FDF3-49D2-A5BF-07A910995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505" y="2576314"/>
            <a:ext cx="3766990" cy="36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각각 추측한 </a:t>
            </a:r>
            <a:r>
              <a:rPr lang="en-US" altLang="ko-KR" b="1" dirty="0">
                <a:solidFill>
                  <a:prstClr val="white"/>
                </a:solidFill>
              </a:rPr>
              <a:t>x</a:t>
            </a:r>
            <a:r>
              <a:rPr lang="ko-KR" altLang="en-US" b="1" dirty="0">
                <a:solidFill>
                  <a:prstClr val="white"/>
                </a:solidFill>
              </a:rPr>
              <a:t>값과 가장 가까운 정수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r>
              <a:rPr lang="ko-KR" altLang="en-US" b="1" dirty="0">
                <a:solidFill>
                  <a:prstClr val="white"/>
                </a:solidFill>
              </a:rPr>
              <a:t>개를 택하여 </a:t>
            </a:r>
            <a:r>
              <a:rPr lang="en-US" altLang="ko-KR" b="1" dirty="0">
                <a:solidFill>
                  <a:prstClr val="white"/>
                </a:solidFill>
              </a:rPr>
              <a:t>initial value</a:t>
            </a:r>
            <a:r>
              <a:rPr lang="ko-KR" altLang="en-US" b="1" dirty="0">
                <a:solidFill>
                  <a:prstClr val="white"/>
                </a:solidFill>
              </a:rPr>
              <a:t>로 설정하였다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첫번째 최솟값이 되는 </a:t>
            </a:r>
            <a:r>
              <a:rPr lang="en-US" altLang="ko-KR" b="1" dirty="0">
                <a:solidFill>
                  <a:prstClr val="white"/>
                </a:solidFill>
              </a:rPr>
              <a:t>x</a:t>
            </a:r>
            <a:r>
              <a:rPr lang="ko-KR" altLang="en-US" b="1" dirty="0">
                <a:solidFill>
                  <a:prstClr val="white"/>
                </a:solidFill>
              </a:rPr>
              <a:t>는 </a:t>
            </a:r>
            <a:r>
              <a:rPr lang="en-US" altLang="ko-KR" b="1" dirty="0">
                <a:solidFill>
                  <a:prstClr val="white"/>
                </a:solidFill>
              </a:rPr>
              <a:t>-0.39415336</a:t>
            </a:r>
            <a:r>
              <a:rPr lang="ko-KR" altLang="en-US" b="1" dirty="0">
                <a:solidFill>
                  <a:prstClr val="white"/>
                </a:solidFill>
              </a:rPr>
              <a:t>으로 수렴한다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두번째 최솟값이 되는 </a:t>
            </a:r>
            <a:r>
              <a:rPr lang="en-US" altLang="ko-KR" b="1" dirty="0">
                <a:solidFill>
                  <a:prstClr val="white"/>
                </a:solidFill>
              </a:rPr>
              <a:t>x</a:t>
            </a:r>
            <a:r>
              <a:rPr lang="ko-KR" altLang="en-US" b="1" dirty="0">
                <a:solidFill>
                  <a:prstClr val="white"/>
                </a:solidFill>
              </a:rPr>
              <a:t>는 </a:t>
            </a:r>
            <a:r>
              <a:rPr lang="en-US" altLang="ko-KR" b="1" dirty="0">
                <a:solidFill>
                  <a:prstClr val="white"/>
                </a:solidFill>
              </a:rPr>
              <a:t>2.55415326</a:t>
            </a:r>
            <a:r>
              <a:rPr lang="ko-KR" altLang="en-US" b="1" dirty="0">
                <a:solidFill>
                  <a:prstClr val="white"/>
                </a:solidFill>
              </a:rPr>
              <a:t>으로 수렴한다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F258E5B-314D-45AC-AF5E-C00254336F50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8854528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A4D6D0-D5C8-478D-A673-147050E886CB}"/>
              </a:ext>
            </a:extLst>
          </p:cNvPr>
          <p:cNvSpPr/>
          <p:nvPr/>
        </p:nvSpPr>
        <p:spPr>
          <a:xfrm>
            <a:off x="819551" y="-6331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도함수를 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Approximation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하여 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x</a:t>
            </a:r>
            <a:r>
              <a:rPr lang="ko-KR" altLang="en-US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구하기  </a:t>
            </a:r>
            <a:r>
              <a:rPr lang="ko-KR" altLang="en-US" sz="2800" b="1" kern="0" dirty="0">
                <a:ln w="31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 pitchFamily="18" charset="-127"/>
              </a:rPr>
              <a:t>결과</a:t>
            </a:r>
            <a:r>
              <a:rPr lang="en-US" altLang="ko-KR" sz="2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</a:p>
        </p:txBody>
      </p:sp>
      <p:pic>
        <p:nvPicPr>
          <p:cNvPr id="6" name="그림 5" descr="스크린샷, 사진, 앉아있는, 쥐고있는이(가) 표시된 사진&#10;&#10;자동 생성된 설명">
            <a:extLst>
              <a:ext uri="{FF2B5EF4-FFF2-40B4-BE49-F238E27FC236}">
                <a16:creationId xmlns:a16="http://schemas.microsoft.com/office/drawing/2014/main" id="{FDBD58E4-D8C1-4D2A-9AE7-1B056FFC2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34" y="1966503"/>
            <a:ext cx="4683520" cy="876790"/>
          </a:xfrm>
          <a:prstGeom prst="rect">
            <a:avLst/>
          </a:prstGeom>
        </p:spPr>
      </p:pic>
      <p:pic>
        <p:nvPicPr>
          <p:cNvPr id="21" name="그림 20" descr="스크린샷, 쥐고있는, 전화이(가) 표시된 사진&#10;&#10;자동 생성된 설명">
            <a:extLst>
              <a:ext uri="{FF2B5EF4-FFF2-40B4-BE49-F238E27FC236}">
                <a16:creationId xmlns:a16="http://schemas.microsoft.com/office/drawing/2014/main" id="{0A92DCE3-32A2-4418-9A2C-D6BBDCE7E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880" y="1960721"/>
            <a:ext cx="4606739" cy="876790"/>
          </a:xfrm>
          <a:prstGeom prst="rect">
            <a:avLst/>
          </a:prstGeom>
        </p:spPr>
      </p:pic>
      <p:pic>
        <p:nvPicPr>
          <p:cNvPr id="26" name="그림 25" descr="스크린샷, 사진, 쥐고있는, 화면이(가) 표시된 사진&#10;&#10;자동 생성된 설명">
            <a:extLst>
              <a:ext uri="{FF2B5EF4-FFF2-40B4-BE49-F238E27FC236}">
                <a16:creationId xmlns:a16="http://schemas.microsoft.com/office/drawing/2014/main" id="{C8FF1F00-0487-4534-BA49-689363B77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35" y="3993288"/>
            <a:ext cx="4683520" cy="885478"/>
          </a:xfrm>
          <a:prstGeom prst="rect">
            <a:avLst/>
          </a:prstGeom>
        </p:spPr>
      </p:pic>
      <p:pic>
        <p:nvPicPr>
          <p:cNvPr id="28" name="그림 27" descr="스크린샷, 쥐고있는, 화면, 전화이(가) 표시된 사진&#10;&#10;자동 생성된 설명">
            <a:extLst>
              <a:ext uri="{FF2B5EF4-FFF2-40B4-BE49-F238E27FC236}">
                <a16:creationId xmlns:a16="http://schemas.microsoft.com/office/drawing/2014/main" id="{B4518CE7-07CF-4DF1-80BC-91F3AC8267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880" y="3979133"/>
            <a:ext cx="4606739" cy="8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8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2587952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6DD9F-0B26-48A9-B11F-55A6B5FF6560}"/>
              </a:ext>
            </a:extLst>
          </p:cNvPr>
          <p:cNvSpPr/>
          <p:nvPr/>
        </p:nvSpPr>
        <p:spPr>
          <a:xfrm>
            <a:off x="819551" y="7688"/>
            <a:ext cx="10552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ln w="3175">
                  <a:noFill/>
                </a:ln>
                <a:solidFill>
                  <a:srgbClr val="E7E6E6">
                    <a:lumMod val="25000"/>
                  </a:srgbClr>
                </a:solidFill>
                <a:ea typeface="야놀자 야체 B" panose="02020603020101020101" pitchFamily="18" charset="-127"/>
              </a:rPr>
              <a:t>Discussion </a:t>
            </a:r>
            <a:r>
              <a:rPr lang="en-US" altLang="ko-KR" sz="2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2800" b="1" kern="0" dirty="0">
                <a:solidFill>
                  <a:prstClr val="black">
                    <a:lumMod val="50000"/>
                    <a:lumOff val="50000"/>
                  </a:prstClr>
                </a:solidFill>
                <a:ea typeface="야놀자 야체 B" panose="02020603020101020101"/>
              </a:rPr>
              <a:t>두 방법의 비교</a:t>
            </a:r>
            <a:endParaRPr lang="en-US" altLang="ko-KR" sz="2800" b="1" kern="0" dirty="0">
              <a:solidFill>
                <a:prstClr val="black">
                  <a:lumMod val="50000"/>
                  <a:lumOff val="50000"/>
                </a:prstClr>
              </a:solidFill>
              <a:ea typeface="야놀자 야체 B" panose="02020603020101020101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FA878C-AFDC-473B-A287-7A1C450A18AD}"/>
              </a:ext>
            </a:extLst>
          </p:cNvPr>
          <p:cNvSpPr/>
          <p:nvPr/>
        </p:nvSpPr>
        <p:spPr>
          <a:xfrm>
            <a:off x="819551" y="973123"/>
            <a:ext cx="10541420" cy="5385731"/>
          </a:xfrm>
          <a:prstGeom prst="roundRect">
            <a:avLst/>
          </a:prstGeom>
          <a:solidFill>
            <a:srgbClr val="FF78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solidFill>
                  <a:prstClr val="white"/>
                </a:solidFill>
              </a:rPr>
              <a:t>Newton</a:t>
            </a:r>
            <a:r>
              <a:rPr lang="ko-KR" altLang="en-US" sz="2000" b="1" dirty="0">
                <a:solidFill>
                  <a:prstClr val="white"/>
                </a:solidFill>
              </a:rPr>
              <a:t> </a:t>
            </a:r>
            <a:r>
              <a:rPr lang="en-US" altLang="ko-KR" sz="2000" b="1" dirty="0">
                <a:solidFill>
                  <a:prstClr val="white"/>
                </a:solidFill>
              </a:rPr>
              <a:t>Method</a:t>
            </a:r>
            <a:r>
              <a:rPr lang="ko-KR" altLang="en-US" sz="2000" b="1" dirty="0">
                <a:solidFill>
                  <a:prstClr val="white"/>
                </a:solidFill>
              </a:rPr>
              <a:t>가 도함수를 </a:t>
            </a:r>
            <a:r>
              <a:rPr lang="en-US" altLang="ko-KR" sz="2000" b="1" dirty="0">
                <a:solidFill>
                  <a:prstClr val="white"/>
                </a:solidFill>
              </a:rPr>
              <a:t>Approximation</a:t>
            </a:r>
            <a:r>
              <a:rPr lang="ko-KR" altLang="en-US" sz="2000" b="1" dirty="0">
                <a:solidFill>
                  <a:prstClr val="white"/>
                </a:solidFill>
              </a:rPr>
              <a:t>하는 방법보다 더 정확한 값으로 수렴함을 알 수 있다</a:t>
            </a:r>
            <a:r>
              <a:rPr lang="en-US" altLang="ko-KR" sz="2000" b="1" dirty="0">
                <a:solidFill>
                  <a:prstClr val="white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000" b="1" dirty="0">
              <a:solidFill>
                <a:prstClr val="white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prstClr val="white"/>
                </a:solidFill>
              </a:rPr>
              <a:t>도함수를 </a:t>
            </a:r>
            <a:r>
              <a:rPr lang="en-US" altLang="ko-KR" sz="2000" b="1" dirty="0">
                <a:solidFill>
                  <a:prstClr val="white"/>
                </a:solidFill>
              </a:rPr>
              <a:t>Approximation</a:t>
            </a:r>
            <a:r>
              <a:rPr lang="ko-KR" altLang="en-US" sz="2000" b="1" dirty="0">
                <a:solidFill>
                  <a:prstClr val="white"/>
                </a:solidFill>
              </a:rPr>
              <a:t>하는 방법은 </a:t>
            </a:r>
            <a:r>
              <a:rPr lang="en-US" altLang="ko-KR" sz="2000" b="1" dirty="0">
                <a:solidFill>
                  <a:prstClr val="white"/>
                </a:solidFill>
              </a:rPr>
              <a:t>h</a:t>
            </a:r>
            <a:r>
              <a:rPr lang="ko-KR" altLang="en-US" sz="2000" b="1" dirty="0">
                <a:solidFill>
                  <a:prstClr val="white"/>
                </a:solidFill>
              </a:rPr>
              <a:t>값이 작아질수록 정확한 값을 찾을 수 있다</a:t>
            </a:r>
            <a:r>
              <a:rPr lang="en-US" altLang="ko-KR" sz="2000" b="1" dirty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41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9B75F2-3893-4FFE-99D4-C4C3584585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C1A7BF-08FE-4E11-A8D3-177D7365FC55}"/>
                </a:ext>
              </a:extLst>
            </p:cNvPr>
            <p:cNvSpPr/>
            <p:nvPr/>
          </p:nvSpPr>
          <p:spPr>
            <a:xfrm>
              <a:off x="0" y="609600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60CF38-C88A-4EEB-BC9F-5C5E29E02641}"/>
                </a:ext>
              </a:extLst>
            </p:cNvPr>
            <p:cNvSpPr/>
            <p:nvPr/>
          </p:nvSpPr>
          <p:spPr>
            <a:xfrm>
              <a:off x="673100" y="0"/>
              <a:ext cx="18000" cy="6858000"/>
            </a:xfrm>
            <a:prstGeom prst="rect">
              <a:avLst/>
            </a:prstGeom>
            <a:solidFill>
              <a:srgbClr val="FF7876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805812-1A4B-47CB-83A8-6FFAEF7EC0E0}"/>
                </a:ext>
              </a:extLst>
            </p:cNvPr>
            <p:cNvSpPr/>
            <p:nvPr/>
          </p:nvSpPr>
          <p:spPr>
            <a:xfrm>
              <a:off x="0" y="1307447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FAB301-6902-49B5-B892-C9FF71EB2669}"/>
                </a:ext>
              </a:extLst>
            </p:cNvPr>
            <p:cNvSpPr/>
            <p:nvPr/>
          </p:nvSpPr>
          <p:spPr>
            <a:xfrm>
              <a:off x="0" y="2005294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77865E-B086-40E2-84DF-65555700762D}"/>
                </a:ext>
              </a:extLst>
            </p:cNvPr>
            <p:cNvSpPr/>
            <p:nvPr/>
          </p:nvSpPr>
          <p:spPr>
            <a:xfrm>
              <a:off x="0" y="2703141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8FE1F03-7C4C-49BD-B6F0-5257A3C81907}"/>
                </a:ext>
              </a:extLst>
            </p:cNvPr>
            <p:cNvSpPr/>
            <p:nvPr/>
          </p:nvSpPr>
          <p:spPr>
            <a:xfrm>
              <a:off x="0" y="3400988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4B525B-6B86-40E1-9EDD-9E3D10384BFC}"/>
                </a:ext>
              </a:extLst>
            </p:cNvPr>
            <p:cNvSpPr/>
            <p:nvPr/>
          </p:nvSpPr>
          <p:spPr>
            <a:xfrm>
              <a:off x="0" y="409883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0E88EE-97E2-47DC-A068-516A6FA0C560}"/>
                </a:ext>
              </a:extLst>
            </p:cNvPr>
            <p:cNvSpPr/>
            <p:nvPr/>
          </p:nvSpPr>
          <p:spPr>
            <a:xfrm>
              <a:off x="0" y="4796682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2272FF-7C40-4679-A3A8-96FC5C66EA3B}"/>
                </a:ext>
              </a:extLst>
            </p:cNvPr>
            <p:cNvSpPr/>
            <p:nvPr/>
          </p:nvSpPr>
          <p:spPr>
            <a:xfrm>
              <a:off x="0" y="5494529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28055C-AAF1-47F2-B963-64207AC1FCFF}"/>
                </a:ext>
              </a:extLst>
            </p:cNvPr>
            <p:cNvSpPr/>
            <p:nvPr/>
          </p:nvSpPr>
          <p:spPr>
            <a:xfrm>
              <a:off x="0" y="6192375"/>
              <a:ext cx="12192000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616C13-13B2-4FA8-BAE9-ED83FDA0918E}"/>
              </a:ext>
            </a:extLst>
          </p:cNvPr>
          <p:cNvSpPr/>
          <p:nvPr/>
        </p:nvSpPr>
        <p:spPr>
          <a:xfrm>
            <a:off x="435429" y="803548"/>
            <a:ext cx="11328685" cy="57389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397074-012D-47C2-85C5-95812B758114}"/>
              </a:ext>
            </a:extLst>
          </p:cNvPr>
          <p:cNvCxnSpPr>
            <a:cxnSpLocks/>
          </p:cNvCxnSpPr>
          <p:nvPr/>
        </p:nvCxnSpPr>
        <p:spPr>
          <a:xfrm>
            <a:off x="876701" y="575774"/>
            <a:ext cx="2587952" cy="0"/>
          </a:xfrm>
          <a:prstGeom prst="line">
            <a:avLst/>
          </a:prstGeom>
          <a:ln w="92075" cap="rnd">
            <a:solidFill>
              <a:srgbClr val="FFC000">
                <a:alpha val="6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C6DD9F-0B26-48A9-B11F-55A6B5FF6560}"/>
                  </a:ext>
                </a:extLst>
              </p:cNvPr>
              <p:cNvSpPr/>
              <p:nvPr/>
            </p:nvSpPr>
            <p:spPr>
              <a:xfrm>
                <a:off x="819551" y="7688"/>
                <a:ext cx="1055289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4000" b="1" kern="0" dirty="0">
                    <a:ln w="3175">
                      <a:noFill/>
                    </a:ln>
                    <a:solidFill>
                      <a:srgbClr val="E7E6E6">
                        <a:lumMod val="25000"/>
                      </a:srgbClr>
                    </a:solidFill>
                    <a:ea typeface="야놀자 야체 B" panose="02020603020101020101" pitchFamily="18" charset="-127"/>
                  </a:rPr>
                  <a:t>Discussion </a:t>
                </a:r>
                <a:r>
                  <a:rPr lang="en-US" altLang="ko-KR" sz="28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b="1" i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ko-KR" altLang="en-US" sz="2800" b="1" kern="0" dirty="0">
                    <a:solidFill>
                      <a:srgbClr val="7F7F7F"/>
                    </a:solidFill>
                    <a:ea typeface="야놀자 야체 B" panose="02020603020101020101"/>
                  </a:rPr>
                  <a:t>값과 모멘텀</a:t>
                </a:r>
                <a:endParaRPr lang="en-US" altLang="ko-KR" sz="2800" b="1" kern="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야놀자 야체 B" panose="02020603020101020101"/>
                </a:endParaRP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C6DD9F-0B26-48A9-B11F-55A6B5FF6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1" y="7688"/>
                <a:ext cx="10552898" cy="707886"/>
              </a:xfrm>
              <a:prstGeom prst="rect">
                <a:avLst/>
              </a:prstGeom>
              <a:blipFill>
                <a:blip r:embed="rId2"/>
                <a:stretch>
                  <a:fillRect l="-2021" t="-15517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F1659F1-BDC6-4797-AAC3-D9102E8FA417}"/>
              </a:ext>
            </a:extLst>
          </p:cNvPr>
          <p:cNvSpPr/>
          <p:nvPr/>
        </p:nvSpPr>
        <p:spPr>
          <a:xfrm rot="21449166">
            <a:off x="287100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3CABF59-2196-45E7-B81E-577C53DE3E86}"/>
              </a:ext>
            </a:extLst>
          </p:cNvPr>
          <p:cNvSpPr/>
          <p:nvPr/>
        </p:nvSpPr>
        <p:spPr>
          <a:xfrm rot="209007">
            <a:off x="11589113" y="2786738"/>
            <a:ext cx="350001" cy="1294097"/>
          </a:xfrm>
          <a:custGeom>
            <a:avLst/>
            <a:gdLst>
              <a:gd name="connsiteX0" fmla="*/ 0 w 317500"/>
              <a:gd name="connsiteY0" fmla="*/ 146050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0 w 317500"/>
              <a:gd name="connsiteY24" fmla="*/ 146050 h 1517650"/>
              <a:gd name="connsiteX0" fmla="*/ 14287 w 317500"/>
              <a:gd name="connsiteY0" fmla="*/ 153194 h 1517650"/>
              <a:gd name="connsiteX1" fmla="*/ 0 w 317500"/>
              <a:gd name="connsiteY1" fmla="*/ 146050 h 1517650"/>
              <a:gd name="connsiteX2" fmla="*/ 12700 w 317500"/>
              <a:gd name="connsiteY2" fmla="*/ 241300 h 1517650"/>
              <a:gd name="connsiteX3" fmla="*/ 19050 w 317500"/>
              <a:gd name="connsiteY3" fmla="*/ 1479550 h 1517650"/>
              <a:gd name="connsiteX4" fmla="*/ 76200 w 317500"/>
              <a:gd name="connsiteY4" fmla="*/ 1403350 h 1517650"/>
              <a:gd name="connsiteX5" fmla="*/ 120650 w 317500"/>
              <a:gd name="connsiteY5" fmla="*/ 1479550 h 1517650"/>
              <a:gd name="connsiteX6" fmla="*/ 165100 w 317500"/>
              <a:gd name="connsiteY6" fmla="*/ 1422400 h 1517650"/>
              <a:gd name="connsiteX7" fmla="*/ 190500 w 317500"/>
              <a:gd name="connsiteY7" fmla="*/ 1466850 h 1517650"/>
              <a:gd name="connsiteX8" fmla="*/ 190500 w 317500"/>
              <a:gd name="connsiteY8" fmla="*/ 1403350 h 1517650"/>
              <a:gd name="connsiteX9" fmla="*/ 254000 w 317500"/>
              <a:gd name="connsiteY9" fmla="*/ 1473200 h 1517650"/>
              <a:gd name="connsiteX10" fmla="*/ 273050 w 317500"/>
              <a:gd name="connsiteY10" fmla="*/ 1504950 h 1517650"/>
              <a:gd name="connsiteX11" fmla="*/ 273050 w 317500"/>
              <a:gd name="connsiteY11" fmla="*/ 1447800 h 1517650"/>
              <a:gd name="connsiteX12" fmla="*/ 317500 w 317500"/>
              <a:gd name="connsiteY12" fmla="*/ 1517650 h 1517650"/>
              <a:gd name="connsiteX13" fmla="*/ 317500 w 317500"/>
              <a:gd name="connsiteY13" fmla="*/ 6350 h 1517650"/>
              <a:gd name="connsiteX14" fmla="*/ 285750 w 317500"/>
              <a:gd name="connsiteY14" fmla="*/ 69850 h 1517650"/>
              <a:gd name="connsiteX15" fmla="*/ 260350 w 317500"/>
              <a:gd name="connsiteY15" fmla="*/ 25400 h 1517650"/>
              <a:gd name="connsiteX16" fmla="*/ 247650 w 317500"/>
              <a:gd name="connsiteY16" fmla="*/ 101600 h 1517650"/>
              <a:gd name="connsiteX17" fmla="*/ 196850 w 317500"/>
              <a:gd name="connsiteY17" fmla="*/ 31750 h 1517650"/>
              <a:gd name="connsiteX18" fmla="*/ 203200 w 317500"/>
              <a:gd name="connsiteY18" fmla="*/ 107950 h 1517650"/>
              <a:gd name="connsiteX19" fmla="*/ 152400 w 317500"/>
              <a:gd name="connsiteY19" fmla="*/ 38100 h 1517650"/>
              <a:gd name="connsiteX20" fmla="*/ 139700 w 317500"/>
              <a:gd name="connsiteY20" fmla="*/ 114300 h 1517650"/>
              <a:gd name="connsiteX21" fmla="*/ 50800 w 317500"/>
              <a:gd name="connsiteY21" fmla="*/ 0 h 1517650"/>
              <a:gd name="connsiteX22" fmla="*/ 63500 w 317500"/>
              <a:gd name="connsiteY22" fmla="*/ 69850 h 1517650"/>
              <a:gd name="connsiteX23" fmla="*/ 6350 w 317500"/>
              <a:gd name="connsiteY23" fmla="*/ 0 h 1517650"/>
              <a:gd name="connsiteX24" fmla="*/ 14287 w 317500"/>
              <a:gd name="connsiteY24" fmla="*/ 153194 h 1517650"/>
              <a:gd name="connsiteX0" fmla="*/ 7937 w 311150"/>
              <a:gd name="connsiteY0" fmla="*/ 153194 h 1517650"/>
              <a:gd name="connsiteX1" fmla="*/ 10319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7937 w 311150"/>
              <a:gd name="connsiteY0" fmla="*/ 153194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7937 w 311150"/>
              <a:gd name="connsiteY24" fmla="*/ 153194 h 1517650"/>
              <a:gd name="connsiteX0" fmla="*/ 5902 w 311150"/>
              <a:gd name="connsiteY0" fmla="*/ 136508 h 1517650"/>
              <a:gd name="connsiteX1" fmla="*/ 4213 w 311150"/>
              <a:gd name="connsiteY1" fmla="*/ 184150 h 1517650"/>
              <a:gd name="connsiteX2" fmla="*/ 6350 w 311150"/>
              <a:gd name="connsiteY2" fmla="*/ 241300 h 1517650"/>
              <a:gd name="connsiteX3" fmla="*/ 12700 w 311150"/>
              <a:gd name="connsiteY3" fmla="*/ 1479550 h 1517650"/>
              <a:gd name="connsiteX4" fmla="*/ 69850 w 311150"/>
              <a:gd name="connsiteY4" fmla="*/ 1403350 h 1517650"/>
              <a:gd name="connsiteX5" fmla="*/ 114300 w 311150"/>
              <a:gd name="connsiteY5" fmla="*/ 1479550 h 1517650"/>
              <a:gd name="connsiteX6" fmla="*/ 158750 w 311150"/>
              <a:gd name="connsiteY6" fmla="*/ 1422400 h 1517650"/>
              <a:gd name="connsiteX7" fmla="*/ 184150 w 311150"/>
              <a:gd name="connsiteY7" fmla="*/ 1466850 h 1517650"/>
              <a:gd name="connsiteX8" fmla="*/ 184150 w 311150"/>
              <a:gd name="connsiteY8" fmla="*/ 1403350 h 1517650"/>
              <a:gd name="connsiteX9" fmla="*/ 247650 w 311150"/>
              <a:gd name="connsiteY9" fmla="*/ 1473200 h 1517650"/>
              <a:gd name="connsiteX10" fmla="*/ 266700 w 311150"/>
              <a:gd name="connsiteY10" fmla="*/ 1504950 h 1517650"/>
              <a:gd name="connsiteX11" fmla="*/ 266700 w 311150"/>
              <a:gd name="connsiteY11" fmla="*/ 1447800 h 1517650"/>
              <a:gd name="connsiteX12" fmla="*/ 311150 w 311150"/>
              <a:gd name="connsiteY12" fmla="*/ 1517650 h 1517650"/>
              <a:gd name="connsiteX13" fmla="*/ 311150 w 311150"/>
              <a:gd name="connsiteY13" fmla="*/ 6350 h 1517650"/>
              <a:gd name="connsiteX14" fmla="*/ 279400 w 311150"/>
              <a:gd name="connsiteY14" fmla="*/ 69850 h 1517650"/>
              <a:gd name="connsiteX15" fmla="*/ 254000 w 311150"/>
              <a:gd name="connsiteY15" fmla="*/ 25400 h 1517650"/>
              <a:gd name="connsiteX16" fmla="*/ 241300 w 311150"/>
              <a:gd name="connsiteY16" fmla="*/ 101600 h 1517650"/>
              <a:gd name="connsiteX17" fmla="*/ 190500 w 311150"/>
              <a:gd name="connsiteY17" fmla="*/ 31750 h 1517650"/>
              <a:gd name="connsiteX18" fmla="*/ 196850 w 311150"/>
              <a:gd name="connsiteY18" fmla="*/ 107950 h 1517650"/>
              <a:gd name="connsiteX19" fmla="*/ 146050 w 311150"/>
              <a:gd name="connsiteY19" fmla="*/ 38100 h 1517650"/>
              <a:gd name="connsiteX20" fmla="*/ 133350 w 311150"/>
              <a:gd name="connsiteY20" fmla="*/ 114300 h 1517650"/>
              <a:gd name="connsiteX21" fmla="*/ 44450 w 311150"/>
              <a:gd name="connsiteY21" fmla="*/ 0 h 1517650"/>
              <a:gd name="connsiteX22" fmla="*/ 57150 w 311150"/>
              <a:gd name="connsiteY22" fmla="*/ 69850 h 1517650"/>
              <a:gd name="connsiteX23" fmla="*/ 0 w 311150"/>
              <a:gd name="connsiteY23" fmla="*/ 0 h 1517650"/>
              <a:gd name="connsiteX24" fmla="*/ 5902 w 311150"/>
              <a:gd name="connsiteY24" fmla="*/ 136508 h 1517650"/>
              <a:gd name="connsiteX0" fmla="*/ 1689 w 306937"/>
              <a:gd name="connsiteY0" fmla="*/ 136508 h 1517650"/>
              <a:gd name="connsiteX1" fmla="*/ 0 w 306937"/>
              <a:gd name="connsiteY1" fmla="*/ 184150 h 1517650"/>
              <a:gd name="connsiteX2" fmla="*/ 2137 w 306937"/>
              <a:gd name="connsiteY2" fmla="*/ 241300 h 1517650"/>
              <a:gd name="connsiteX3" fmla="*/ 8487 w 306937"/>
              <a:gd name="connsiteY3" fmla="*/ 1479550 h 1517650"/>
              <a:gd name="connsiteX4" fmla="*/ 65637 w 306937"/>
              <a:gd name="connsiteY4" fmla="*/ 1403350 h 1517650"/>
              <a:gd name="connsiteX5" fmla="*/ 110087 w 306937"/>
              <a:gd name="connsiteY5" fmla="*/ 1479550 h 1517650"/>
              <a:gd name="connsiteX6" fmla="*/ 154537 w 306937"/>
              <a:gd name="connsiteY6" fmla="*/ 1422400 h 1517650"/>
              <a:gd name="connsiteX7" fmla="*/ 179937 w 306937"/>
              <a:gd name="connsiteY7" fmla="*/ 1466850 h 1517650"/>
              <a:gd name="connsiteX8" fmla="*/ 179937 w 306937"/>
              <a:gd name="connsiteY8" fmla="*/ 1403350 h 1517650"/>
              <a:gd name="connsiteX9" fmla="*/ 243437 w 306937"/>
              <a:gd name="connsiteY9" fmla="*/ 1473200 h 1517650"/>
              <a:gd name="connsiteX10" fmla="*/ 262487 w 306937"/>
              <a:gd name="connsiteY10" fmla="*/ 1504950 h 1517650"/>
              <a:gd name="connsiteX11" fmla="*/ 262487 w 306937"/>
              <a:gd name="connsiteY11" fmla="*/ 1447800 h 1517650"/>
              <a:gd name="connsiteX12" fmla="*/ 306937 w 306937"/>
              <a:gd name="connsiteY12" fmla="*/ 1517650 h 1517650"/>
              <a:gd name="connsiteX13" fmla="*/ 306937 w 306937"/>
              <a:gd name="connsiteY13" fmla="*/ 6350 h 1517650"/>
              <a:gd name="connsiteX14" fmla="*/ 275187 w 306937"/>
              <a:gd name="connsiteY14" fmla="*/ 69850 h 1517650"/>
              <a:gd name="connsiteX15" fmla="*/ 249787 w 306937"/>
              <a:gd name="connsiteY15" fmla="*/ 25400 h 1517650"/>
              <a:gd name="connsiteX16" fmla="*/ 237087 w 306937"/>
              <a:gd name="connsiteY16" fmla="*/ 101600 h 1517650"/>
              <a:gd name="connsiteX17" fmla="*/ 186287 w 306937"/>
              <a:gd name="connsiteY17" fmla="*/ 31750 h 1517650"/>
              <a:gd name="connsiteX18" fmla="*/ 192637 w 306937"/>
              <a:gd name="connsiteY18" fmla="*/ 107950 h 1517650"/>
              <a:gd name="connsiteX19" fmla="*/ 141837 w 306937"/>
              <a:gd name="connsiteY19" fmla="*/ 38100 h 1517650"/>
              <a:gd name="connsiteX20" fmla="*/ 129137 w 306937"/>
              <a:gd name="connsiteY20" fmla="*/ 114300 h 1517650"/>
              <a:gd name="connsiteX21" fmla="*/ 40237 w 306937"/>
              <a:gd name="connsiteY21" fmla="*/ 0 h 1517650"/>
              <a:gd name="connsiteX22" fmla="*/ 52937 w 306937"/>
              <a:gd name="connsiteY22" fmla="*/ 69850 h 1517650"/>
              <a:gd name="connsiteX23" fmla="*/ 1893 w 306937"/>
              <a:gd name="connsiteY23" fmla="*/ 5561 h 1517650"/>
              <a:gd name="connsiteX24" fmla="*/ 1689 w 306937"/>
              <a:gd name="connsiteY24" fmla="*/ 136508 h 1517650"/>
              <a:gd name="connsiteX0" fmla="*/ 1689 w 306937"/>
              <a:gd name="connsiteY0" fmla="*/ 130947 h 1512089"/>
              <a:gd name="connsiteX1" fmla="*/ 0 w 306937"/>
              <a:gd name="connsiteY1" fmla="*/ 178589 h 1512089"/>
              <a:gd name="connsiteX2" fmla="*/ 2137 w 306937"/>
              <a:gd name="connsiteY2" fmla="*/ 235739 h 1512089"/>
              <a:gd name="connsiteX3" fmla="*/ 8487 w 306937"/>
              <a:gd name="connsiteY3" fmla="*/ 1473989 h 1512089"/>
              <a:gd name="connsiteX4" fmla="*/ 65637 w 306937"/>
              <a:gd name="connsiteY4" fmla="*/ 1397789 h 1512089"/>
              <a:gd name="connsiteX5" fmla="*/ 110087 w 306937"/>
              <a:gd name="connsiteY5" fmla="*/ 1473989 h 1512089"/>
              <a:gd name="connsiteX6" fmla="*/ 154537 w 306937"/>
              <a:gd name="connsiteY6" fmla="*/ 1416839 h 1512089"/>
              <a:gd name="connsiteX7" fmla="*/ 179937 w 306937"/>
              <a:gd name="connsiteY7" fmla="*/ 1461289 h 1512089"/>
              <a:gd name="connsiteX8" fmla="*/ 179937 w 306937"/>
              <a:gd name="connsiteY8" fmla="*/ 1397789 h 1512089"/>
              <a:gd name="connsiteX9" fmla="*/ 243437 w 306937"/>
              <a:gd name="connsiteY9" fmla="*/ 1467639 h 1512089"/>
              <a:gd name="connsiteX10" fmla="*/ 262487 w 306937"/>
              <a:gd name="connsiteY10" fmla="*/ 1499389 h 1512089"/>
              <a:gd name="connsiteX11" fmla="*/ 262487 w 306937"/>
              <a:gd name="connsiteY11" fmla="*/ 1442239 h 1512089"/>
              <a:gd name="connsiteX12" fmla="*/ 306937 w 306937"/>
              <a:gd name="connsiteY12" fmla="*/ 1512089 h 1512089"/>
              <a:gd name="connsiteX13" fmla="*/ 306937 w 306937"/>
              <a:gd name="connsiteY13" fmla="*/ 789 h 1512089"/>
              <a:gd name="connsiteX14" fmla="*/ 275187 w 306937"/>
              <a:gd name="connsiteY14" fmla="*/ 64289 h 1512089"/>
              <a:gd name="connsiteX15" fmla="*/ 249787 w 306937"/>
              <a:gd name="connsiteY15" fmla="*/ 19839 h 1512089"/>
              <a:gd name="connsiteX16" fmla="*/ 237087 w 306937"/>
              <a:gd name="connsiteY16" fmla="*/ 96039 h 1512089"/>
              <a:gd name="connsiteX17" fmla="*/ 186287 w 306937"/>
              <a:gd name="connsiteY17" fmla="*/ 26189 h 1512089"/>
              <a:gd name="connsiteX18" fmla="*/ 192637 w 306937"/>
              <a:gd name="connsiteY18" fmla="*/ 102389 h 1512089"/>
              <a:gd name="connsiteX19" fmla="*/ 141837 w 306937"/>
              <a:gd name="connsiteY19" fmla="*/ 32539 h 1512089"/>
              <a:gd name="connsiteX20" fmla="*/ 129137 w 306937"/>
              <a:gd name="connsiteY20" fmla="*/ 108739 h 1512089"/>
              <a:gd name="connsiteX21" fmla="*/ 87047 w 306937"/>
              <a:gd name="connsiteY21" fmla="*/ 2782 h 1512089"/>
              <a:gd name="connsiteX22" fmla="*/ 52937 w 306937"/>
              <a:gd name="connsiteY22" fmla="*/ 64289 h 1512089"/>
              <a:gd name="connsiteX23" fmla="*/ 1893 w 306937"/>
              <a:gd name="connsiteY23" fmla="*/ 0 h 1512089"/>
              <a:gd name="connsiteX24" fmla="*/ 1689 w 306937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448 w 305248"/>
              <a:gd name="connsiteY2" fmla="*/ 235739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1651 w 306899"/>
              <a:gd name="connsiteY0" fmla="*/ 130947 h 1512089"/>
              <a:gd name="connsiteX1" fmla="*/ 4033 w 306899"/>
              <a:gd name="connsiteY1" fmla="*/ 184151 h 1512089"/>
              <a:gd name="connsiteX2" fmla="*/ 64 w 306899"/>
              <a:gd name="connsiteY2" fmla="*/ 385908 h 1512089"/>
              <a:gd name="connsiteX3" fmla="*/ 8449 w 306899"/>
              <a:gd name="connsiteY3" fmla="*/ 1473989 h 1512089"/>
              <a:gd name="connsiteX4" fmla="*/ 65599 w 306899"/>
              <a:gd name="connsiteY4" fmla="*/ 1397789 h 1512089"/>
              <a:gd name="connsiteX5" fmla="*/ 110049 w 306899"/>
              <a:gd name="connsiteY5" fmla="*/ 1473989 h 1512089"/>
              <a:gd name="connsiteX6" fmla="*/ 154499 w 306899"/>
              <a:gd name="connsiteY6" fmla="*/ 1416839 h 1512089"/>
              <a:gd name="connsiteX7" fmla="*/ 179899 w 306899"/>
              <a:gd name="connsiteY7" fmla="*/ 1461289 h 1512089"/>
              <a:gd name="connsiteX8" fmla="*/ 179899 w 306899"/>
              <a:gd name="connsiteY8" fmla="*/ 1397789 h 1512089"/>
              <a:gd name="connsiteX9" fmla="*/ 243399 w 306899"/>
              <a:gd name="connsiteY9" fmla="*/ 1467639 h 1512089"/>
              <a:gd name="connsiteX10" fmla="*/ 262449 w 306899"/>
              <a:gd name="connsiteY10" fmla="*/ 1499389 h 1512089"/>
              <a:gd name="connsiteX11" fmla="*/ 262449 w 306899"/>
              <a:gd name="connsiteY11" fmla="*/ 1442239 h 1512089"/>
              <a:gd name="connsiteX12" fmla="*/ 306899 w 306899"/>
              <a:gd name="connsiteY12" fmla="*/ 1512089 h 1512089"/>
              <a:gd name="connsiteX13" fmla="*/ 306899 w 306899"/>
              <a:gd name="connsiteY13" fmla="*/ 789 h 1512089"/>
              <a:gd name="connsiteX14" fmla="*/ 275149 w 306899"/>
              <a:gd name="connsiteY14" fmla="*/ 64289 h 1512089"/>
              <a:gd name="connsiteX15" fmla="*/ 249749 w 306899"/>
              <a:gd name="connsiteY15" fmla="*/ 19839 h 1512089"/>
              <a:gd name="connsiteX16" fmla="*/ 237049 w 306899"/>
              <a:gd name="connsiteY16" fmla="*/ 96039 h 1512089"/>
              <a:gd name="connsiteX17" fmla="*/ 186249 w 306899"/>
              <a:gd name="connsiteY17" fmla="*/ 26189 h 1512089"/>
              <a:gd name="connsiteX18" fmla="*/ 192599 w 306899"/>
              <a:gd name="connsiteY18" fmla="*/ 102389 h 1512089"/>
              <a:gd name="connsiteX19" fmla="*/ 141799 w 306899"/>
              <a:gd name="connsiteY19" fmla="*/ 32539 h 1512089"/>
              <a:gd name="connsiteX20" fmla="*/ 129099 w 306899"/>
              <a:gd name="connsiteY20" fmla="*/ 108739 h 1512089"/>
              <a:gd name="connsiteX21" fmla="*/ 87009 w 306899"/>
              <a:gd name="connsiteY21" fmla="*/ 2782 h 1512089"/>
              <a:gd name="connsiteX22" fmla="*/ 52899 w 306899"/>
              <a:gd name="connsiteY22" fmla="*/ 64289 h 1512089"/>
              <a:gd name="connsiteX23" fmla="*/ 1855 w 306899"/>
              <a:gd name="connsiteY23" fmla="*/ 0 h 1512089"/>
              <a:gd name="connsiteX24" fmla="*/ 1651 w 306899"/>
              <a:gd name="connsiteY24" fmla="*/ 130947 h 1512089"/>
              <a:gd name="connsiteX0" fmla="*/ 0 w 305248"/>
              <a:gd name="connsiteY0" fmla="*/ 130947 h 1512089"/>
              <a:gd name="connsiteX1" fmla="*/ 2382 w 305248"/>
              <a:gd name="connsiteY1" fmla="*/ 184151 h 1512089"/>
              <a:gd name="connsiteX2" fmla="*/ 6554 w 305248"/>
              <a:gd name="connsiteY2" fmla="*/ 391471 h 1512089"/>
              <a:gd name="connsiteX3" fmla="*/ 6798 w 305248"/>
              <a:gd name="connsiteY3" fmla="*/ 1473989 h 1512089"/>
              <a:gd name="connsiteX4" fmla="*/ 63948 w 305248"/>
              <a:gd name="connsiteY4" fmla="*/ 1397789 h 1512089"/>
              <a:gd name="connsiteX5" fmla="*/ 108398 w 305248"/>
              <a:gd name="connsiteY5" fmla="*/ 1473989 h 1512089"/>
              <a:gd name="connsiteX6" fmla="*/ 152848 w 305248"/>
              <a:gd name="connsiteY6" fmla="*/ 1416839 h 1512089"/>
              <a:gd name="connsiteX7" fmla="*/ 178248 w 305248"/>
              <a:gd name="connsiteY7" fmla="*/ 1461289 h 1512089"/>
              <a:gd name="connsiteX8" fmla="*/ 178248 w 305248"/>
              <a:gd name="connsiteY8" fmla="*/ 1397789 h 1512089"/>
              <a:gd name="connsiteX9" fmla="*/ 241748 w 305248"/>
              <a:gd name="connsiteY9" fmla="*/ 1467639 h 1512089"/>
              <a:gd name="connsiteX10" fmla="*/ 260798 w 305248"/>
              <a:gd name="connsiteY10" fmla="*/ 1499389 h 1512089"/>
              <a:gd name="connsiteX11" fmla="*/ 260798 w 305248"/>
              <a:gd name="connsiteY11" fmla="*/ 1442239 h 1512089"/>
              <a:gd name="connsiteX12" fmla="*/ 305248 w 305248"/>
              <a:gd name="connsiteY12" fmla="*/ 1512089 h 1512089"/>
              <a:gd name="connsiteX13" fmla="*/ 305248 w 305248"/>
              <a:gd name="connsiteY13" fmla="*/ 789 h 1512089"/>
              <a:gd name="connsiteX14" fmla="*/ 273498 w 305248"/>
              <a:gd name="connsiteY14" fmla="*/ 64289 h 1512089"/>
              <a:gd name="connsiteX15" fmla="*/ 248098 w 305248"/>
              <a:gd name="connsiteY15" fmla="*/ 19839 h 1512089"/>
              <a:gd name="connsiteX16" fmla="*/ 235398 w 305248"/>
              <a:gd name="connsiteY16" fmla="*/ 96039 h 1512089"/>
              <a:gd name="connsiteX17" fmla="*/ 184598 w 305248"/>
              <a:gd name="connsiteY17" fmla="*/ 26189 h 1512089"/>
              <a:gd name="connsiteX18" fmla="*/ 190948 w 305248"/>
              <a:gd name="connsiteY18" fmla="*/ 102389 h 1512089"/>
              <a:gd name="connsiteX19" fmla="*/ 140148 w 305248"/>
              <a:gd name="connsiteY19" fmla="*/ 32539 h 1512089"/>
              <a:gd name="connsiteX20" fmla="*/ 127448 w 305248"/>
              <a:gd name="connsiteY20" fmla="*/ 108739 h 1512089"/>
              <a:gd name="connsiteX21" fmla="*/ 85358 w 305248"/>
              <a:gd name="connsiteY21" fmla="*/ 2782 h 1512089"/>
              <a:gd name="connsiteX22" fmla="*/ 51248 w 305248"/>
              <a:gd name="connsiteY22" fmla="*/ 64289 h 1512089"/>
              <a:gd name="connsiteX23" fmla="*/ 204 w 305248"/>
              <a:gd name="connsiteY23" fmla="*/ 0 h 1512089"/>
              <a:gd name="connsiteX24" fmla="*/ 0 w 305248"/>
              <a:gd name="connsiteY24" fmla="*/ 130947 h 1512089"/>
              <a:gd name="connsiteX0" fmla="*/ 5902 w 305044"/>
              <a:gd name="connsiteY0" fmla="*/ 103138 h 1512089"/>
              <a:gd name="connsiteX1" fmla="*/ 2178 w 305044"/>
              <a:gd name="connsiteY1" fmla="*/ 184151 h 1512089"/>
              <a:gd name="connsiteX2" fmla="*/ 6350 w 305044"/>
              <a:gd name="connsiteY2" fmla="*/ 391471 h 1512089"/>
              <a:gd name="connsiteX3" fmla="*/ 6594 w 305044"/>
              <a:gd name="connsiteY3" fmla="*/ 1473989 h 1512089"/>
              <a:gd name="connsiteX4" fmla="*/ 63744 w 305044"/>
              <a:gd name="connsiteY4" fmla="*/ 1397789 h 1512089"/>
              <a:gd name="connsiteX5" fmla="*/ 108194 w 305044"/>
              <a:gd name="connsiteY5" fmla="*/ 1473989 h 1512089"/>
              <a:gd name="connsiteX6" fmla="*/ 152644 w 305044"/>
              <a:gd name="connsiteY6" fmla="*/ 1416839 h 1512089"/>
              <a:gd name="connsiteX7" fmla="*/ 178044 w 305044"/>
              <a:gd name="connsiteY7" fmla="*/ 1461289 h 1512089"/>
              <a:gd name="connsiteX8" fmla="*/ 178044 w 305044"/>
              <a:gd name="connsiteY8" fmla="*/ 1397789 h 1512089"/>
              <a:gd name="connsiteX9" fmla="*/ 241544 w 305044"/>
              <a:gd name="connsiteY9" fmla="*/ 1467639 h 1512089"/>
              <a:gd name="connsiteX10" fmla="*/ 260594 w 305044"/>
              <a:gd name="connsiteY10" fmla="*/ 1499389 h 1512089"/>
              <a:gd name="connsiteX11" fmla="*/ 260594 w 305044"/>
              <a:gd name="connsiteY11" fmla="*/ 1442239 h 1512089"/>
              <a:gd name="connsiteX12" fmla="*/ 305044 w 305044"/>
              <a:gd name="connsiteY12" fmla="*/ 1512089 h 1512089"/>
              <a:gd name="connsiteX13" fmla="*/ 305044 w 305044"/>
              <a:gd name="connsiteY13" fmla="*/ 789 h 1512089"/>
              <a:gd name="connsiteX14" fmla="*/ 273294 w 305044"/>
              <a:gd name="connsiteY14" fmla="*/ 64289 h 1512089"/>
              <a:gd name="connsiteX15" fmla="*/ 247894 w 305044"/>
              <a:gd name="connsiteY15" fmla="*/ 19839 h 1512089"/>
              <a:gd name="connsiteX16" fmla="*/ 235194 w 305044"/>
              <a:gd name="connsiteY16" fmla="*/ 96039 h 1512089"/>
              <a:gd name="connsiteX17" fmla="*/ 184394 w 305044"/>
              <a:gd name="connsiteY17" fmla="*/ 26189 h 1512089"/>
              <a:gd name="connsiteX18" fmla="*/ 190744 w 305044"/>
              <a:gd name="connsiteY18" fmla="*/ 102389 h 1512089"/>
              <a:gd name="connsiteX19" fmla="*/ 139944 w 305044"/>
              <a:gd name="connsiteY19" fmla="*/ 32539 h 1512089"/>
              <a:gd name="connsiteX20" fmla="*/ 127244 w 305044"/>
              <a:gd name="connsiteY20" fmla="*/ 108739 h 1512089"/>
              <a:gd name="connsiteX21" fmla="*/ 85154 w 305044"/>
              <a:gd name="connsiteY21" fmla="*/ 2782 h 1512089"/>
              <a:gd name="connsiteX22" fmla="*/ 51044 w 305044"/>
              <a:gd name="connsiteY22" fmla="*/ 64289 h 1512089"/>
              <a:gd name="connsiteX23" fmla="*/ 0 w 305044"/>
              <a:gd name="connsiteY23" fmla="*/ 0 h 1512089"/>
              <a:gd name="connsiteX24" fmla="*/ 5902 w 305044"/>
              <a:gd name="connsiteY24" fmla="*/ 103138 h 1512089"/>
              <a:gd name="connsiteX0" fmla="*/ 3724 w 302866"/>
              <a:gd name="connsiteY0" fmla="*/ 102349 h 1511300"/>
              <a:gd name="connsiteX1" fmla="*/ 0 w 302866"/>
              <a:gd name="connsiteY1" fmla="*/ 183362 h 1511300"/>
              <a:gd name="connsiteX2" fmla="*/ 4172 w 302866"/>
              <a:gd name="connsiteY2" fmla="*/ 390682 h 1511300"/>
              <a:gd name="connsiteX3" fmla="*/ 4416 w 302866"/>
              <a:gd name="connsiteY3" fmla="*/ 1473200 h 1511300"/>
              <a:gd name="connsiteX4" fmla="*/ 61566 w 302866"/>
              <a:gd name="connsiteY4" fmla="*/ 1397000 h 1511300"/>
              <a:gd name="connsiteX5" fmla="*/ 106016 w 302866"/>
              <a:gd name="connsiteY5" fmla="*/ 1473200 h 1511300"/>
              <a:gd name="connsiteX6" fmla="*/ 150466 w 302866"/>
              <a:gd name="connsiteY6" fmla="*/ 1416050 h 1511300"/>
              <a:gd name="connsiteX7" fmla="*/ 175866 w 302866"/>
              <a:gd name="connsiteY7" fmla="*/ 1460500 h 1511300"/>
              <a:gd name="connsiteX8" fmla="*/ 175866 w 302866"/>
              <a:gd name="connsiteY8" fmla="*/ 1397000 h 1511300"/>
              <a:gd name="connsiteX9" fmla="*/ 239366 w 302866"/>
              <a:gd name="connsiteY9" fmla="*/ 1466850 h 1511300"/>
              <a:gd name="connsiteX10" fmla="*/ 258416 w 302866"/>
              <a:gd name="connsiteY10" fmla="*/ 1498600 h 1511300"/>
              <a:gd name="connsiteX11" fmla="*/ 258416 w 302866"/>
              <a:gd name="connsiteY11" fmla="*/ 1441450 h 1511300"/>
              <a:gd name="connsiteX12" fmla="*/ 302866 w 302866"/>
              <a:gd name="connsiteY12" fmla="*/ 1511300 h 1511300"/>
              <a:gd name="connsiteX13" fmla="*/ 302866 w 302866"/>
              <a:gd name="connsiteY13" fmla="*/ 0 h 1511300"/>
              <a:gd name="connsiteX14" fmla="*/ 271116 w 302866"/>
              <a:gd name="connsiteY14" fmla="*/ 63500 h 1511300"/>
              <a:gd name="connsiteX15" fmla="*/ 245716 w 302866"/>
              <a:gd name="connsiteY15" fmla="*/ 19050 h 1511300"/>
              <a:gd name="connsiteX16" fmla="*/ 233016 w 302866"/>
              <a:gd name="connsiteY16" fmla="*/ 95250 h 1511300"/>
              <a:gd name="connsiteX17" fmla="*/ 182216 w 302866"/>
              <a:gd name="connsiteY17" fmla="*/ 25400 h 1511300"/>
              <a:gd name="connsiteX18" fmla="*/ 188566 w 302866"/>
              <a:gd name="connsiteY18" fmla="*/ 101600 h 1511300"/>
              <a:gd name="connsiteX19" fmla="*/ 137766 w 302866"/>
              <a:gd name="connsiteY19" fmla="*/ 31750 h 1511300"/>
              <a:gd name="connsiteX20" fmla="*/ 125066 w 302866"/>
              <a:gd name="connsiteY20" fmla="*/ 107950 h 1511300"/>
              <a:gd name="connsiteX21" fmla="*/ 82976 w 302866"/>
              <a:gd name="connsiteY21" fmla="*/ 1993 h 1511300"/>
              <a:gd name="connsiteX22" fmla="*/ 48866 w 302866"/>
              <a:gd name="connsiteY22" fmla="*/ 63500 h 1511300"/>
              <a:gd name="connsiteX23" fmla="*/ 3928 w 302866"/>
              <a:gd name="connsiteY23" fmla="*/ 4773 h 1511300"/>
              <a:gd name="connsiteX24" fmla="*/ 3724 w 302866"/>
              <a:gd name="connsiteY24" fmla="*/ 102349 h 1511300"/>
              <a:gd name="connsiteX0" fmla="*/ 0 w 299142"/>
              <a:gd name="connsiteY0" fmla="*/ 102349 h 1511300"/>
              <a:gd name="connsiteX1" fmla="*/ 346 w 299142"/>
              <a:gd name="connsiteY1" fmla="*/ 200047 h 1511300"/>
              <a:gd name="connsiteX2" fmla="*/ 448 w 299142"/>
              <a:gd name="connsiteY2" fmla="*/ 390682 h 1511300"/>
              <a:gd name="connsiteX3" fmla="*/ 692 w 299142"/>
              <a:gd name="connsiteY3" fmla="*/ 1473200 h 1511300"/>
              <a:gd name="connsiteX4" fmla="*/ 57842 w 299142"/>
              <a:gd name="connsiteY4" fmla="*/ 1397000 h 1511300"/>
              <a:gd name="connsiteX5" fmla="*/ 102292 w 299142"/>
              <a:gd name="connsiteY5" fmla="*/ 1473200 h 1511300"/>
              <a:gd name="connsiteX6" fmla="*/ 146742 w 299142"/>
              <a:gd name="connsiteY6" fmla="*/ 1416050 h 1511300"/>
              <a:gd name="connsiteX7" fmla="*/ 172142 w 299142"/>
              <a:gd name="connsiteY7" fmla="*/ 1460500 h 1511300"/>
              <a:gd name="connsiteX8" fmla="*/ 172142 w 299142"/>
              <a:gd name="connsiteY8" fmla="*/ 1397000 h 1511300"/>
              <a:gd name="connsiteX9" fmla="*/ 235642 w 299142"/>
              <a:gd name="connsiteY9" fmla="*/ 1466850 h 1511300"/>
              <a:gd name="connsiteX10" fmla="*/ 254692 w 299142"/>
              <a:gd name="connsiteY10" fmla="*/ 1498600 h 1511300"/>
              <a:gd name="connsiteX11" fmla="*/ 254692 w 299142"/>
              <a:gd name="connsiteY11" fmla="*/ 1441450 h 1511300"/>
              <a:gd name="connsiteX12" fmla="*/ 299142 w 299142"/>
              <a:gd name="connsiteY12" fmla="*/ 1511300 h 1511300"/>
              <a:gd name="connsiteX13" fmla="*/ 299142 w 299142"/>
              <a:gd name="connsiteY13" fmla="*/ 0 h 1511300"/>
              <a:gd name="connsiteX14" fmla="*/ 267392 w 299142"/>
              <a:gd name="connsiteY14" fmla="*/ 63500 h 1511300"/>
              <a:gd name="connsiteX15" fmla="*/ 241992 w 299142"/>
              <a:gd name="connsiteY15" fmla="*/ 19050 h 1511300"/>
              <a:gd name="connsiteX16" fmla="*/ 229292 w 299142"/>
              <a:gd name="connsiteY16" fmla="*/ 95250 h 1511300"/>
              <a:gd name="connsiteX17" fmla="*/ 178492 w 299142"/>
              <a:gd name="connsiteY17" fmla="*/ 25400 h 1511300"/>
              <a:gd name="connsiteX18" fmla="*/ 184842 w 299142"/>
              <a:gd name="connsiteY18" fmla="*/ 101600 h 1511300"/>
              <a:gd name="connsiteX19" fmla="*/ 134042 w 299142"/>
              <a:gd name="connsiteY19" fmla="*/ 31750 h 1511300"/>
              <a:gd name="connsiteX20" fmla="*/ 121342 w 299142"/>
              <a:gd name="connsiteY20" fmla="*/ 107950 h 1511300"/>
              <a:gd name="connsiteX21" fmla="*/ 79252 w 299142"/>
              <a:gd name="connsiteY21" fmla="*/ 1993 h 1511300"/>
              <a:gd name="connsiteX22" fmla="*/ 45142 w 299142"/>
              <a:gd name="connsiteY22" fmla="*/ 63500 h 1511300"/>
              <a:gd name="connsiteX23" fmla="*/ 204 w 299142"/>
              <a:gd name="connsiteY23" fmla="*/ 4773 h 1511300"/>
              <a:gd name="connsiteX24" fmla="*/ 0 w 299142"/>
              <a:gd name="connsiteY24" fmla="*/ 102349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142" h="1511300">
                <a:moveTo>
                  <a:pt x="0" y="102349"/>
                </a:moveTo>
                <a:cubicBezTo>
                  <a:pt x="115" y="134915"/>
                  <a:pt x="231" y="167481"/>
                  <a:pt x="346" y="200047"/>
                </a:cubicBezTo>
                <a:cubicBezTo>
                  <a:pt x="1058" y="219097"/>
                  <a:pt x="-264" y="371632"/>
                  <a:pt x="448" y="390682"/>
                </a:cubicBezTo>
                <a:cubicBezTo>
                  <a:pt x="2565" y="803432"/>
                  <a:pt x="-1425" y="1060450"/>
                  <a:pt x="692" y="1473200"/>
                </a:cubicBezTo>
                <a:lnTo>
                  <a:pt x="57842" y="1397000"/>
                </a:lnTo>
                <a:lnTo>
                  <a:pt x="102292" y="1473200"/>
                </a:lnTo>
                <a:lnTo>
                  <a:pt x="146742" y="1416050"/>
                </a:lnTo>
                <a:lnTo>
                  <a:pt x="172142" y="1460500"/>
                </a:lnTo>
                <a:lnTo>
                  <a:pt x="172142" y="1397000"/>
                </a:lnTo>
                <a:lnTo>
                  <a:pt x="235642" y="1466850"/>
                </a:lnTo>
                <a:lnTo>
                  <a:pt x="254692" y="1498600"/>
                </a:lnTo>
                <a:lnTo>
                  <a:pt x="254692" y="1441450"/>
                </a:lnTo>
                <a:lnTo>
                  <a:pt x="299142" y="1511300"/>
                </a:lnTo>
                <a:lnTo>
                  <a:pt x="299142" y="0"/>
                </a:lnTo>
                <a:lnTo>
                  <a:pt x="267392" y="63500"/>
                </a:lnTo>
                <a:lnTo>
                  <a:pt x="241992" y="19050"/>
                </a:lnTo>
                <a:lnTo>
                  <a:pt x="229292" y="95250"/>
                </a:lnTo>
                <a:lnTo>
                  <a:pt x="178492" y="25400"/>
                </a:lnTo>
                <a:lnTo>
                  <a:pt x="184842" y="101600"/>
                </a:lnTo>
                <a:lnTo>
                  <a:pt x="134042" y="31750"/>
                </a:lnTo>
                <a:lnTo>
                  <a:pt x="121342" y="107950"/>
                </a:lnTo>
                <a:lnTo>
                  <a:pt x="79252" y="1993"/>
                </a:lnTo>
                <a:lnTo>
                  <a:pt x="45142" y="63500"/>
                </a:lnTo>
                <a:lnTo>
                  <a:pt x="204" y="4773"/>
                </a:lnTo>
                <a:lnTo>
                  <a:pt x="0" y="10234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6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/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solidFill>
                <a:srgbClr val="FF787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i="0" dirty="0">
                    <a:solidFill>
                      <a:prstClr val="white"/>
                    </a:solidFill>
                  </a:rPr>
                  <a:t>Newton Method</a:t>
                </a:r>
                <a:r>
                  <a:rPr lang="ko-KR" altLang="en-US" sz="2000" b="1" i="0" dirty="0">
                    <a:solidFill>
                      <a:prstClr val="white"/>
                    </a:solidFill>
                  </a:rPr>
                  <a:t>로 </a:t>
                </a:r>
                <a14:m>
                  <m:oMath xmlns:m="http://schemas.openxmlformats.org/officeDocument/2006/math">
                    <m:r>
                      <a:rPr lang="ko-KR" altLang="en-US" sz="2000" b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ko-KR" altLang="en-US" sz="2000" b="1" dirty="0">
                    <a:solidFill>
                      <a:prstClr val="white"/>
                    </a:solidFill>
                  </a:rPr>
                  <a:t>값과 모멘텀을 주었다</a:t>
                </a:r>
                <a:r>
                  <a:rPr lang="en-US" altLang="ko-KR" sz="2000" b="1" dirty="0">
                    <a:solidFill>
                      <a:prstClr val="white"/>
                    </a:solidFill>
                  </a:rPr>
                  <a:t>. </a:t>
                </a:r>
                <a:r>
                  <a:rPr lang="ko-KR" altLang="en-US" sz="2000" b="1" dirty="0">
                    <a:solidFill>
                      <a:prstClr val="white"/>
                    </a:solidFill>
                  </a:rPr>
                  <a:t>결과를 비교하기 위해 </a:t>
                </a:r>
                <a:r>
                  <a:rPr lang="en-US" altLang="ko-KR" sz="2000" b="1" dirty="0">
                    <a:solidFill>
                      <a:prstClr val="white"/>
                    </a:solidFill>
                  </a:rPr>
                  <a:t>Initial value</a:t>
                </a:r>
                <a:r>
                  <a:rPr lang="ko-KR" altLang="en-US" sz="2000" b="1" dirty="0">
                    <a:solidFill>
                      <a:prstClr val="white"/>
                    </a:solidFill>
                  </a:rPr>
                  <a:t>를 </a:t>
                </a:r>
                <a:r>
                  <a:rPr lang="en-US" altLang="ko-KR" sz="2000" b="1" dirty="0">
                    <a:solidFill>
                      <a:prstClr val="white"/>
                    </a:solidFill>
                  </a:rPr>
                  <a:t>2</a:t>
                </a:r>
                <a:r>
                  <a:rPr lang="ko-KR" altLang="en-US" sz="2000" b="1" dirty="0">
                    <a:solidFill>
                      <a:prstClr val="white"/>
                    </a:solidFill>
                  </a:rPr>
                  <a:t>로 하였을 때의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2000" b="1" dirty="0">
                    <a:solidFill>
                      <a:prstClr val="white"/>
                    </a:solidFill>
                  </a:rPr>
                  <a:t>을 순서대로 출력해보았다</a:t>
                </a:r>
                <a:r>
                  <a:rPr lang="en-US" altLang="ko-KR" sz="2000" b="1" dirty="0">
                    <a:solidFill>
                      <a:prstClr val="white"/>
                    </a:solidFill>
                  </a:rPr>
                  <a:t>. </a:t>
                </a:r>
                <a:endParaRPr lang="en-US" altLang="ko-KR" sz="2000" b="1" i="0" dirty="0">
                  <a:solidFill>
                    <a:prstClr val="white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sz="2000" b="1" i="0">
                        <a:solidFill>
                          <a:prstClr val="white"/>
                        </a:solidFill>
                      </a:rPr>
                      <m:t>𝛂</m:t>
                    </m:r>
                  </m:oMath>
                </a14:m>
                <a:r>
                  <a:rPr lang="ko-KR" altLang="en-US" sz="2000" b="1" dirty="0">
                    <a:solidFill>
                      <a:prstClr val="white"/>
                    </a:solidFill>
                  </a:rPr>
                  <a:t>값으로 </a:t>
                </a:r>
                <a:r>
                  <a:rPr lang="en-US" altLang="ko-KR" sz="2000" b="1" dirty="0">
                    <a:solidFill>
                      <a:prstClr val="white"/>
                    </a:solidFill>
                  </a:rPr>
                  <a:t>2</a:t>
                </a:r>
                <a:r>
                  <a:rPr lang="ko-KR" altLang="en-US" sz="2000" b="1" dirty="0">
                    <a:solidFill>
                      <a:prstClr val="white"/>
                    </a:solidFill>
                  </a:rPr>
                  <a:t>를 대입해보았다</a:t>
                </a:r>
                <a:r>
                  <a:rPr lang="en-US" altLang="ko-KR" sz="2000" b="1" dirty="0">
                    <a:solidFill>
                      <a:prstClr val="white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2000" b="1" dirty="0">
                    <a:solidFill>
                      <a:prstClr val="white"/>
                    </a:solidFill>
                  </a:rPr>
                  <a:t>가 진동하는 것을 확인할 수 있다</a:t>
                </a:r>
                <a:r>
                  <a:rPr lang="en-US" altLang="ko-KR" sz="2000" b="1" dirty="0">
                    <a:solidFill>
                      <a:prstClr val="white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05FA878C-AFDC-473B-A287-7A1C450A1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51" y="973123"/>
                <a:ext cx="10541420" cy="53857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DB59286-66C4-416E-A54C-B8E5AECC3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55" y="2806935"/>
            <a:ext cx="1524213" cy="2857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CD4811-567A-4BEC-B67D-8CCB2C45E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40" y="2804870"/>
            <a:ext cx="1819529" cy="257211"/>
          </a:xfrm>
          <a:prstGeom prst="rect">
            <a:avLst/>
          </a:prstGeom>
        </p:spPr>
      </p:pic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8E968364-9BDE-4A4E-9DC4-9C2D918CE6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13" y="3177115"/>
            <a:ext cx="2564898" cy="2001872"/>
          </a:xfrm>
          <a:prstGeom prst="rect">
            <a:avLst/>
          </a:prstGeom>
        </p:spPr>
      </p:pic>
      <p:pic>
        <p:nvPicPr>
          <p:cNvPr id="23" name="그림 22" descr="병, 앉아있는, 테이블, 책상이(가) 표시된 사진&#10;&#10;자동 생성된 설명">
            <a:extLst>
              <a:ext uri="{FF2B5EF4-FFF2-40B4-BE49-F238E27FC236}">
                <a16:creationId xmlns:a16="http://schemas.microsoft.com/office/drawing/2014/main" id="{2AEAE0AE-0D4D-4E94-A0D8-FC2C428D7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58" y="3699405"/>
            <a:ext cx="931833" cy="2022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BC1D92-58DA-4A38-8B12-BA75D4194989}"/>
              </a:ext>
            </a:extLst>
          </p:cNvPr>
          <p:cNvSpPr txBox="1"/>
          <p:nvPr/>
        </p:nvSpPr>
        <p:spPr>
          <a:xfrm>
            <a:off x="6709810" y="5570379"/>
            <a:ext cx="373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…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4F2682-DCEA-4D4E-9AF7-79B58A4B5EFF}"/>
              </a:ext>
            </a:extLst>
          </p:cNvPr>
          <p:cNvSpPr txBox="1"/>
          <p:nvPr/>
        </p:nvSpPr>
        <p:spPr>
          <a:xfrm>
            <a:off x="6700994" y="2962884"/>
            <a:ext cx="373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…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…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44861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434</Words>
  <Application>Microsoft Office PowerPoint</Application>
  <PresentationFormat>와이드스크린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야놀자 야체 B</vt:lpstr>
      <vt:lpstr>Arial</vt:lpstr>
      <vt:lpstr>Cambria Math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최철훈</cp:lastModifiedBy>
  <cp:revision>60</cp:revision>
  <dcterms:created xsi:type="dcterms:W3CDTF">2020-09-04T02:15:35Z</dcterms:created>
  <dcterms:modified xsi:type="dcterms:W3CDTF">2020-09-13T11:25:23Z</dcterms:modified>
</cp:coreProperties>
</file>