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71" r:id="rId2"/>
    <p:sldId id="261" r:id="rId3"/>
    <p:sldId id="257" r:id="rId4"/>
    <p:sldId id="262" r:id="rId5"/>
    <p:sldId id="274" r:id="rId6"/>
    <p:sldId id="275" r:id="rId7"/>
    <p:sldId id="272" r:id="rId8"/>
    <p:sldId id="276" r:id="rId9"/>
    <p:sldId id="273" r:id="rId10"/>
    <p:sldId id="27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89" d="100"/>
          <a:sy n="89" d="100"/>
        </p:scale>
        <p:origin x="432" y="53"/>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1/22/2018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1/22/2018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1/22/2018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1/22/2018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1/22/2018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1/22/2018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1/22/2018</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1/22/2018</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1/22/2018</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quora-question-pairs/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993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0" dirty="0" smtClean="0"/>
              <a:t>Thank You!</a:t>
            </a:r>
            <a:endParaRPr lang="en-IN" sz="8000" dirty="0"/>
          </a:p>
        </p:txBody>
      </p:sp>
    </p:spTree>
    <p:extLst>
      <p:ext uri="{BB962C8B-B14F-4D97-AF65-F5344CB8AC3E}">
        <p14:creationId xmlns:p14="http://schemas.microsoft.com/office/powerpoint/2010/main" val="40834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2042445"/>
            <a:ext cx="9873953" cy="3242328"/>
          </a:xfrm>
        </p:spPr>
        <p:txBody>
          <a:bodyPr>
            <a:normAutofit/>
          </a:bodyPr>
          <a:lstStyle/>
          <a:p>
            <a:r>
              <a:rPr lang="en-US" sz="8000" dirty="0" smtClean="0"/>
              <a:t>Any Questions/Queries?</a:t>
            </a:r>
            <a:endParaRPr lang="en-US" sz="8000" dirty="0"/>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3" y="4101980"/>
            <a:ext cx="9721685" cy="1276103"/>
          </a:xfrm>
        </p:spPr>
        <p:txBody>
          <a:bodyPr>
            <a:normAutofit/>
          </a:bodyPr>
          <a:lstStyle/>
          <a:p>
            <a:r>
              <a:rPr lang="en-US" sz="7200" dirty="0" smtClean="0"/>
              <a:t>             </a:t>
            </a:r>
            <a:r>
              <a:rPr lang="en-US" sz="8100" dirty="0" smtClean="0">
                <a:latin typeface="Baskerville Old Face" panose="02020602080505020303" pitchFamily="18" charset="0"/>
              </a:rPr>
              <a:t>Question Pairs</a:t>
            </a:r>
            <a:endParaRPr lang="en-US" sz="8100" dirty="0">
              <a:latin typeface="Baskerville Old Face" panose="02020602080505020303" pitchFamily="18" charset="0"/>
            </a:endParaRPr>
          </a:p>
        </p:txBody>
      </p:sp>
      <p:sp>
        <p:nvSpPr>
          <p:cNvPr id="3" name="Subtitle 2"/>
          <p:cNvSpPr>
            <a:spLocks noGrp="1"/>
          </p:cNvSpPr>
          <p:nvPr>
            <p:ph type="subTitle" idx="1"/>
          </p:nvPr>
        </p:nvSpPr>
        <p:spPr>
          <a:xfrm>
            <a:off x="1293845" y="5378084"/>
            <a:ext cx="9604310" cy="1364549"/>
          </a:xfrm>
        </p:spPr>
        <p:txBody>
          <a:bodyPr>
            <a:normAutofit lnSpcReduction="10000"/>
          </a:bodyPr>
          <a:lstStyle/>
          <a:p>
            <a:r>
              <a:rPr lang="en-US" dirty="0"/>
              <a:t>Sukanya Behera </a:t>
            </a:r>
            <a:r>
              <a:rPr lang="en-US" dirty="0" smtClean="0"/>
              <a:t>[160714733008]</a:t>
            </a:r>
          </a:p>
          <a:p>
            <a:r>
              <a:rPr lang="en-US" dirty="0" smtClean="0"/>
              <a:t>Chandrabhatta Sriram [160713733042]</a:t>
            </a:r>
          </a:p>
          <a:p>
            <a:r>
              <a:rPr lang="en-IN" dirty="0"/>
              <a:t>Abul Faiz Mohammed Abdul Hadi Mouzzam </a:t>
            </a:r>
            <a:r>
              <a:rPr lang="en-IN" dirty="0" smtClean="0"/>
              <a:t>[160714733108]</a:t>
            </a:r>
          </a:p>
          <a:p>
            <a:endParaRPr lang="en-IN" dirty="0"/>
          </a:p>
          <a:p>
            <a:pPr algn="r"/>
            <a:r>
              <a:rPr lang="en-IN" dirty="0" smtClean="0"/>
              <a:t>Project Guide: E. Shailaja [Asst. Prof. Dept. of CSE]</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664" y="4358355"/>
            <a:ext cx="3158516" cy="851433"/>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Abstract</a:t>
            </a:r>
            <a:endParaRPr lang="en-US" sz="4400" dirty="0"/>
          </a:p>
        </p:txBody>
      </p:sp>
      <p:sp>
        <p:nvSpPr>
          <p:cNvPr id="3" name="Content Placeholder 2"/>
          <p:cNvSpPr>
            <a:spLocks noGrp="1"/>
          </p:cNvSpPr>
          <p:nvPr>
            <p:ph idx="1"/>
          </p:nvPr>
        </p:nvSpPr>
        <p:spPr>
          <a:xfrm>
            <a:off x="1295400" y="1981201"/>
            <a:ext cx="9601200" cy="4163225"/>
          </a:xfrm>
        </p:spPr>
        <p:txBody>
          <a:bodyPr>
            <a:noAutofit/>
          </a:bodyPr>
          <a:lstStyle/>
          <a:p>
            <a:pPr>
              <a:buFont typeface="Courier New" panose="02070309020205020404" pitchFamily="49" charset="0"/>
              <a:buChar char="o"/>
            </a:pPr>
            <a:r>
              <a:rPr lang="en-IN" sz="2400" dirty="0"/>
              <a:t>Quora is a place to gain and share knowledge—about anything. It’s a platform to ask questions and connect with people who contribute unique insights and quality answers</a:t>
            </a:r>
            <a:r>
              <a:rPr lang="en-IN" sz="2400" dirty="0" smtClean="0"/>
              <a:t>.</a:t>
            </a:r>
          </a:p>
          <a:p>
            <a:pPr>
              <a:buFont typeface="Courier New" panose="02070309020205020404" pitchFamily="49" charset="0"/>
              <a:buChar char="o"/>
            </a:pPr>
            <a:r>
              <a:rPr lang="en-US" sz="2400" dirty="0"/>
              <a:t>Over 100 million people visit Quora every month, so it's no surprise that many people ask similarly worded questions. Multiple questions with the same intent can cause seekers to spend more time finding the best answer to their question(s), and make writers feel they need to answer multiple versions of the same question</a:t>
            </a:r>
            <a:r>
              <a:rPr lang="en-US" sz="2400" dirty="0" smtClean="0"/>
              <a:t>.</a:t>
            </a:r>
          </a:p>
          <a:p>
            <a:pPr>
              <a:buFont typeface="Courier New" panose="02070309020205020404" pitchFamily="49" charset="0"/>
              <a:buChar char="o"/>
            </a:pPr>
            <a:r>
              <a:rPr lang="en-IN" sz="2400" dirty="0"/>
              <a:t>The goal is to predict which of the provided pairs of questions contain two questions with the same meaning.</a:t>
            </a:r>
            <a:endParaRPr lang="en-US" sz="2400"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Introduction [Problem Definition]</a:t>
            </a:r>
            <a:endParaRPr lang="en-US" sz="4400" dirty="0"/>
          </a:p>
        </p:txBody>
      </p:sp>
      <p:sp>
        <p:nvSpPr>
          <p:cNvPr id="3" name="Content Placeholder 2"/>
          <p:cNvSpPr>
            <a:spLocks noGrp="1"/>
          </p:cNvSpPr>
          <p:nvPr>
            <p:ph idx="1"/>
          </p:nvPr>
        </p:nvSpPr>
        <p:spPr>
          <a:xfrm>
            <a:off x="1295400" y="1981201"/>
            <a:ext cx="9601200" cy="3787210"/>
          </a:xfrm>
        </p:spPr>
        <p:txBody>
          <a:bodyPr>
            <a:normAutofit/>
          </a:bodyPr>
          <a:lstStyle/>
          <a:p>
            <a:pPr>
              <a:buFont typeface="Courier New" panose="02070309020205020404" pitchFamily="49" charset="0"/>
              <a:buChar char="o"/>
            </a:pPr>
            <a:r>
              <a:rPr lang="en-IN" sz="2800" dirty="0"/>
              <a:t>More formally, the duplicate </a:t>
            </a:r>
            <a:r>
              <a:rPr lang="en-IN" sz="2800" dirty="0" smtClean="0"/>
              <a:t>question detection </a:t>
            </a:r>
            <a:r>
              <a:rPr lang="en-IN" sz="2800" dirty="0"/>
              <a:t>problem can be defined as follows: given a pair of questions </a:t>
            </a:r>
            <a:r>
              <a:rPr lang="en-IN" sz="2800" i="1" dirty="0"/>
              <a:t>q1</a:t>
            </a:r>
            <a:r>
              <a:rPr lang="en-IN" sz="2800" dirty="0"/>
              <a:t> and </a:t>
            </a:r>
            <a:r>
              <a:rPr lang="en-IN" sz="2800" i="1" dirty="0"/>
              <a:t>q2, </a:t>
            </a:r>
            <a:r>
              <a:rPr lang="en-IN" sz="2800" dirty="0"/>
              <a:t>train a model that learns the </a:t>
            </a:r>
            <a:r>
              <a:rPr lang="en-IN" sz="2800" dirty="0" smtClean="0"/>
              <a:t>function:</a:t>
            </a:r>
          </a:p>
          <a:p>
            <a:pPr lvl="1">
              <a:buFont typeface="Courier New" panose="02070309020205020404" pitchFamily="49" charset="0"/>
              <a:buChar char="o"/>
            </a:pPr>
            <a:r>
              <a:rPr lang="en-IN" sz="2800" i="1" dirty="0" smtClean="0"/>
              <a:t>f(q1, q2) → 0 or 1</a:t>
            </a:r>
          </a:p>
          <a:p>
            <a:pPr lvl="1">
              <a:buFont typeface="Courier New" panose="02070309020205020404" pitchFamily="49" charset="0"/>
              <a:buChar char="o"/>
            </a:pPr>
            <a:r>
              <a:rPr lang="en-IN" sz="2800" dirty="0" smtClean="0"/>
              <a:t>where </a:t>
            </a:r>
            <a:r>
              <a:rPr lang="en-IN" sz="2800" i="1" dirty="0" smtClean="0"/>
              <a:t>1</a:t>
            </a:r>
            <a:r>
              <a:rPr lang="en-IN" sz="2800" dirty="0" smtClean="0"/>
              <a:t> represents that </a:t>
            </a:r>
            <a:r>
              <a:rPr lang="en-IN" sz="2800" i="1" dirty="0" smtClean="0"/>
              <a:t>q1 </a:t>
            </a:r>
            <a:r>
              <a:rPr lang="en-IN" sz="2800" dirty="0" smtClean="0"/>
              <a:t>and </a:t>
            </a:r>
            <a:r>
              <a:rPr lang="en-IN" sz="2800" i="1" dirty="0" smtClean="0"/>
              <a:t>q2 </a:t>
            </a:r>
            <a:r>
              <a:rPr lang="en-IN" sz="2800" dirty="0" smtClean="0"/>
              <a:t>have the same intent and </a:t>
            </a:r>
            <a:r>
              <a:rPr lang="en-IN" sz="2800" i="1" dirty="0" smtClean="0"/>
              <a:t>0</a:t>
            </a:r>
            <a:r>
              <a:rPr lang="en-IN" sz="2800" dirty="0" smtClean="0"/>
              <a:t> otherwise.</a:t>
            </a:r>
          </a:p>
          <a:p>
            <a:pPr marL="0" indent="0">
              <a:buNone/>
            </a:pPr>
            <a:endParaRPr lang="en-IN" sz="2800" dirty="0" smtClean="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Let’s Talk Data, Shall We?</a:t>
            </a:r>
            <a:endParaRPr lang="en-IN" sz="4400" dirty="0"/>
          </a:p>
        </p:txBody>
      </p:sp>
      <p:sp>
        <p:nvSpPr>
          <p:cNvPr id="3" name="Content Placeholder 2"/>
          <p:cNvSpPr>
            <a:spLocks noGrp="1"/>
          </p:cNvSpPr>
          <p:nvPr>
            <p:ph idx="1"/>
          </p:nvPr>
        </p:nvSpPr>
        <p:spPr>
          <a:xfrm>
            <a:off x="1295400" y="2046173"/>
            <a:ext cx="9601200" cy="3747875"/>
          </a:xfrm>
        </p:spPr>
        <p:txBody>
          <a:bodyPr>
            <a:noAutofit/>
          </a:bodyPr>
          <a:lstStyle/>
          <a:p>
            <a:pPr>
              <a:buFont typeface="Courier New" panose="02070309020205020404" pitchFamily="49" charset="0"/>
              <a:buChar char="o"/>
            </a:pPr>
            <a:r>
              <a:rPr lang="en-IN" sz="2800" dirty="0" smtClean="0"/>
              <a:t>The Dataset being analysed/solved is taken from </a:t>
            </a:r>
            <a:r>
              <a:rPr lang="en-IN" sz="2800" dirty="0" smtClean="0">
                <a:hlinkClick r:id="rId2"/>
              </a:rPr>
              <a:t>kaggle.com</a:t>
            </a:r>
            <a:r>
              <a:rPr lang="en-IN" sz="2800" dirty="0" smtClean="0"/>
              <a:t> (a popular website for hosting data science/mining competitions), which was provided by Quora.</a:t>
            </a:r>
          </a:p>
          <a:p>
            <a:pPr>
              <a:buFont typeface="Courier New" panose="02070309020205020404" pitchFamily="49" charset="0"/>
              <a:buChar char="o"/>
            </a:pPr>
            <a:r>
              <a:rPr lang="en-IN" sz="2800" dirty="0" smtClean="0"/>
              <a:t>It contains more than 400,000 data points.</a:t>
            </a:r>
          </a:p>
          <a:p>
            <a:pPr>
              <a:buFont typeface="Courier New" panose="02070309020205020404" pitchFamily="49" charset="0"/>
              <a:buChar char="o"/>
            </a:pPr>
            <a:r>
              <a:rPr lang="en-IN" sz="2800" dirty="0" smtClean="0"/>
              <a:t>File Type: .CSV [Comma Separated Value].</a:t>
            </a:r>
          </a:p>
          <a:p>
            <a:pPr>
              <a:buFont typeface="Courier New" panose="02070309020205020404" pitchFamily="49" charset="0"/>
              <a:buChar char="o"/>
            </a:pPr>
            <a:r>
              <a:rPr lang="en-IN" sz="2800" dirty="0" smtClean="0"/>
              <a:t>File Size: 130 Mega Bytes [Uncompressed].</a:t>
            </a:r>
            <a:endParaRPr lang="en-IN" sz="2800" dirty="0"/>
          </a:p>
        </p:txBody>
      </p:sp>
    </p:spTree>
    <p:extLst>
      <p:ext uri="{BB962C8B-B14F-4D97-AF65-F5344CB8AC3E}">
        <p14:creationId xmlns:p14="http://schemas.microsoft.com/office/powerpoint/2010/main" val="251383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Dataset Snapshot</a:t>
            </a:r>
            <a:endParaRPr lang="en-IN"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779" y="2093719"/>
            <a:ext cx="10998442" cy="2444097"/>
          </a:xfrm>
          <a:prstGeom prst="rect">
            <a:avLst/>
          </a:prstGeom>
          <a:effectLst>
            <a:glow rad="152400">
              <a:schemeClr val="accent1">
                <a:alpha val="40000"/>
              </a:schemeClr>
            </a:glow>
            <a:softEdge rad="0"/>
          </a:effectLst>
        </p:spPr>
      </p:pic>
    </p:spTree>
    <p:extLst>
      <p:ext uri="{BB962C8B-B14F-4D97-AF65-F5344CB8AC3E}">
        <p14:creationId xmlns:p14="http://schemas.microsoft.com/office/powerpoint/2010/main" val="190808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Existing System</a:t>
            </a:r>
            <a:endParaRPr lang="en-IN" sz="4400" dirty="0"/>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IN" sz="2800" dirty="0" smtClean="0"/>
              <a:t>The Existing System had a </a:t>
            </a:r>
            <a:r>
              <a:rPr lang="en-IN" sz="2800" dirty="0"/>
              <a:t>production model for solving this problem </a:t>
            </a:r>
            <a:r>
              <a:rPr lang="en-IN" sz="2800" dirty="0" smtClean="0"/>
              <a:t>as </a:t>
            </a:r>
            <a:r>
              <a:rPr lang="en-IN" sz="2800" dirty="0"/>
              <a:t>a </a:t>
            </a:r>
            <a:r>
              <a:rPr lang="en-IN" sz="2800" u="sng" dirty="0" smtClean="0"/>
              <a:t>Random</a:t>
            </a:r>
            <a:r>
              <a:rPr lang="en-IN" sz="2800" dirty="0" smtClean="0"/>
              <a:t> </a:t>
            </a:r>
            <a:r>
              <a:rPr lang="en-IN" sz="2800" u="sng" dirty="0" smtClean="0"/>
              <a:t>Forest</a:t>
            </a:r>
            <a:r>
              <a:rPr lang="en-IN" sz="2800" dirty="0" smtClean="0"/>
              <a:t> </a:t>
            </a:r>
            <a:r>
              <a:rPr lang="en-IN" sz="2800" u="sng" dirty="0" smtClean="0"/>
              <a:t>Model</a:t>
            </a:r>
            <a:r>
              <a:rPr lang="en-IN" sz="2800" dirty="0" smtClean="0"/>
              <a:t> </a:t>
            </a:r>
            <a:r>
              <a:rPr lang="en-IN" sz="2800" dirty="0"/>
              <a:t>with tens of handcrafted features, </a:t>
            </a:r>
            <a:r>
              <a:rPr lang="en-IN" sz="2800" dirty="0" smtClean="0"/>
              <a:t>including:</a:t>
            </a:r>
          </a:p>
          <a:p>
            <a:pPr lvl="1">
              <a:buFont typeface="Courier New" panose="02070309020205020404" pitchFamily="49" charset="0"/>
              <a:buChar char="o"/>
            </a:pPr>
            <a:r>
              <a:rPr lang="en-IN" sz="2800" dirty="0" smtClean="0"/>
              <a:t> the </a:t>
            </a:r>
            <a:r>
              <a:rPr lang="en-IN" sz="2800" dirty="0"/>
              <a:t>number of common words, </a:t>
            </a:r>
            <a:endParaRPr lang="en-IN" sz="2800" dirty="0" smtClean="0"/>
          </a:p>
          <a:p>
            <a:pPr lvl="1">
              <a:buFont typeface="Courier New" panose="02070309020205020404" pitchFamily="49" charset="0"/>
              <a:buChar char="o"/>
            </a:pPr>
            <a:r>
              <a:rPr lang="en-IN" sz="2800" dirty="0" smtClean="0"/>
              <a:t> the </a:t>
            </a:r>
            <a:r>
              <a:rPr lang="en-IN" sz="2800" dirty="0"/>
              <a:t>number of common topics </a:t>
            </a:r>
            <a:r>
              <a:rPr lang="en-IN" sz="2800" dirty="0" smtClean="0"/>
              <a:t>labelled </a:t>
            </a:r>
            <a:r>
              <a:rPr lang="en-IN" sz="2800" dirty="0"/>
              <a:t>on the questions, </a:t>
            </a:r>
            <a:endParaRPr lang="en-IN" sz="2800" dirty="0" smtClean="0"/>
          </a:p>
          <a:p>
            <a:pPr lvl="1">
              <a:buFont typeface="Courier New" panose="02070309020205020404" pitchFamily="49" charset="0"/>
              <a:buChar char="o"/>
            </a:pPr>
            <a:r>
              <a:rPr lang="en-IN" sz="2800" dirty="0" smtClean="0"/>
              <a:t> and </a:t>
            </a:r>
            <a:r>
              <a:rPr lang="en-IN" sz="2800" dirty="0"/>
              <a:t>the part-of-speech tags of the </a:t>
            </a:r>
            <a:r>
              <a:rPr lang="en-IN" sz="2800" dirty="0" smtClean="0"/>
              <a:t>words.</a:t>
            </a:r>
          </a:p>
        </p:txBody>
      </p:sp>
    </p:spTree>
    <p:extLst>
      <p:ext uri="{BB962C8B-B14F-4D97-AF65-F5344CB8AC3E}">
        <p14:creationId xmlns:p14="http://schemas.microsoft.com/office/powerpoint/2010/main" val="130520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Proposed System</a:t>
            </a:r>
            <a:endParaRPr lang="en-IN" sz="4400" dirty="0"/>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IN" sz="2400" dirty="0"/>
              <a:t>The Proposed System will be a first cut </a:t>
            </a:r>
            <a:r>
              <a:rPr lang="en-IN" sz="2400" dirty="0" smtClean="0"/>
              <a:t>solution to predict whether the given questions are similar or not, </a:t>
            </a:r>
            <a:r>
              <a:rPr lang="en-IN" sz="2400" dirty="0"/>
              <a:t>using ML &amp; AI techniques like:</a:t>
            </a:r>
          </a:p>
          <a:p>
            <a:pPr lvl="1">
              <a:buFont typeface="Courier New" panose="02070309020205020404" pitchFamily="49" charset="0"/>
              <a:buChar char="o"/>
            </a:pPr>
            <a:r>
              <a:rPr lang="en-IN" sz="2400" dirty="0" smtClean="0"/>
              <a:t>Exploratory </a:t>
            </a:r>
            <a:r>
              <a:rPr lang="en-IN" sz="2400" dirty="0"/>
              <a:t>Data Analysis </a:t>
            </a:r>
            <a:r>
              <a:rPr lang="en-IN" sz="2400" dirty="0" smtClean="0"/>
              <a:t>[Summarizing </a:t>
            </a:r>
            <a:r>
              <a:rPr lang="en-IN" sz="2400" dirty="0"/>
              <a:t>the main characteristics of data, using scatter plots]. </a:t>
            </a:r>
          </a:p>
          <a:p>
            <a:pPr lvl="1">
              <a:buFont typeface="Courier New" panose="02070309020205020404" pitchFamily="49" charset="0"/>
              <a:buChar char="o"/>
            </a:pPr>
            <a:r>
              <a:rPr lang="en-IN" sz="2400" dirty="0"/>
              <a:t>Dimensionality Reduction </a:t>
            </a:r>
            <a:r>
              <a:rPr lang="en-IN" sz="2400" dirty="0" smtClean="0"/>
              <a:t>[Pre-processing the questions by stop word removal, stemming, lemmatization].</a:t>
            </a:r>
            <a:endParaRPr lang="en-IN" sz="2400" dirty="0"/>
          </a:p>
          <a:p>
            <a:pPr lvl="1">
              <a:buFont typeface="Courier New" panose="02070309020205020404" pitchFamily="49" charset="0"/>
              <a:buChar char="o"/>
            </a:pPr>
            <a:r>
              <a:rPr lang="en-IN" sz="2400" dirty="0"/>
              <a:t>Data Classification &amp; Regression techniques to classify our </a:t>
            </a:r>
            <a:r>
              <a:rPr lang="en-IN" sz="2400" dirty="0" smtClean="0"/>
              <a:t>data.</a:t>
            </a:r>
            <a:endParaRPr lang="en-IN" sz="2400" dirty="0"/>
          </a:p>
          <a:p>
            <a:endParaRPr lang="en-IN" sz="2400" dirty="0"/>
          </a:p>
        </p:txBody>
      </p:sp>
    </p:spTree>
    <p:extLst>
      <p:ext uri="{BB962C8B-B14F-4D97-AF65-F5344CB8AC3E}">
        <p14:creationId xmlns:p14="http://schemas.microsoft.com/office/powerpoint/2010/main" val="15750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Algorithms &amp; Technologies Used</a:t>
            </a:r>
            <a:endParaRPr lang="en-IN" sz="4400" dirty="0"/>
          </a:p>
        </p:txBody>
      </p:sp>
      <p:sp>
        <p:nvSpPr>
          <p:cNvPr id="3" name="Content Placeholder 2"/>
          <p:cNvSpPr>
            <a:spLocks noGrp="1"/>
          </p:cNvSpPr>
          <p:nvPr>
            <p:ph idx="1"/>
          </p:nvPr>
        </p:nvSpPr>
        <p:spPr>
          <a:xfrm>
            <a:off x="1295400" y="1981201"/>
            <a:ext cx="9601200" cy="4137588"/>
          </a:xfrm>
        </p:spPr>
        <p:txBody>
          <a:bodyPr>
            <a:normAutofit fontScale="92500" lnSpcReduction="20000"/>
          </a:bodyPr>
          <a:lstStyle/>
          <a:p>
            <a:pPr>
              <a:spcBef>
                <a:spcPts val="0"/>
              </a:spcBef>
              <a:buFont typeface="Courier New" panose="02070309020205020404" pitchFamily="49" charset="0"/>
              <a:buChar char="o"/>
            </a:pPr>
            <a:r>
              <a:rPr lang="en-IN" sz="2800" dirty="0" smtClean="0"/>
              <a:t>Some of the Machine Learning Algorithms used are:</a:t>
            </a:r>
          </a:p>
          <a:p>
            <a:pPr lvl="1">
              <a:buFont typeface="Courier New" panose="02070309020205020404" pitchFamily="49" charset="0"/>
              <a:buChar char="o"/>
            </a:pPr>
            <a:r>
              <a:rPr lang="en-IN" sz="2400" dirty="0" smtClean="0"/>
              <a:t>Linear Regression,</a:t>
            </a:r>
          </a:p>
          <a:p>
            <a:pPr lvl="1">
              <a:buFont typeface="Courier New" panose="02070309020205020404" pitchFamily="49" charset="0"/>
              <a:buChar char="o"/>
            </a:pPr>
            <a:r>
              <a:rPr lang="en-IN" sz="2400" dirty="0" smtClean="0"/>
              <a:t>Bag of Words [BoW], NLP, Document Extraction from Document Corpus,</a:t>
            </a:r>
            <a:endParaRPr lang="en-IN" sz="2400" dirty="0" smtClean="0"/>
          </a:p>
          <a:p>
            <a:pPr lvl="1">
              <a:buFont typeface="Courier New" panose="02070309020205020404" pitchFamily="49" charset="0"/>
              <a:buChar char="o"/>
            </a:pPr>
            <a:r>
              <a:rPr lang="en-IN" sz="2400" dirty="0" smtClean="0"/>
              <a:t>k – Nearest Neighbours, etc.</a:t>
            </a:r>
          </a:p>
          <a:p>
            <a:pPr>
              <a:buFont typeface="Courier New" panose="02070309020205020404" pitchFamily="49" charset="0"/>
              <a:buChar char="o"/>
            </a:pPr>
            <a:r>
              <a:rPr lang="en-IN" sz="2800" dirty="0" smtClean="0"/>
              <a:t>Technologies used:</a:t>
            </a:r>
          </a:p>
          <a:p>
            <a:pPr lvl="1">
              <a:buFont typeface="Courier New" panose="02070309020205020404" pitchFamily="49" charset="0"/>
              <a:buChar char="o"/>
            </a:pPr>
            <a:r>
              <a:rPr lang="en-IN" sz="2600" dirty="0" smtClean="0"/>
              <a:t>Python 3.6.x with Anaconda Package Manager.</a:t>
            </a:r>
          </a:p>
          <a:p>
            <a:pPr lvl="1">
              <a:buFont typeface="Courier New" panose="02070309020205020404" pitchFamily="49" charset="0"/>
              <a:buChar char="o"/>
            </a:pPr>
            <a:r>
              <a:rPr lang="en-IN" sz="2600" dirty="0" smtClean="0"/>
              <a:t>Code will be written and documented in Jupyter Notebooks [formerly known as “iPython Notebooks”].</a:t>
            </a:r>
          </a:p>
          <a:p>
            <a:pPr lvl="1">
              <a:buFont typeface="Courier New" panose="02070309020205020404" pitchFamily="49" charset="0"/>
              <a:buChar char="o"/>
            </a:pPr>
            <a:r>
              <a:rPr lang="en-IN" sz="2600" dirty="0" smtClean="0"/>
              <a:t>Machine Learning Packages used are:</a:t>
            </a:r>
          </a:p>
          <a:p>
            <a:pPr lvl="2">
              <a:buFont typeface="Courier New" panose="02070309020205020404" pitchFamily="49" charset="0"/>
              <a:buChar char="o"/>
            </a:pPr>
            <a:r>
              <a:rPr lang="en-IN" sz="2400" dirty="0"/>
              <a:t> </a:t>
            </a:r>
            <a:r>
              <a:rPr lang="en-IN" sz="2400" dirty="0" smtClean="0"/>
              <a:t>numpy, matplotlib, pandas, scipy, </a:t>
            </a:r>
            <a:r>
              <a:rPr lang="en-IN" sz="2400" dirty="0" smtClean="0"/>
              <a:t>nltk, etc.</a:t>
            </a:r>
            <a:endParaRPr lang="en-IN" sz="2400" dirty="0" smtClean="0"/>
          </a:p>
          <a:p>
            <a:pPr lvl="1">
              <a:buFont typeface="Courier New" panose="02070309020205020404" pitchFamily="49" charset="0"/>
              <a:buChar char="o"/>
            </a:pPr>
            <a:endParaRPr lang="en-IN" dirty="0"/>
          </a:p>
        </p:txBody>
      </p:sp>
    </p:spTree>
    <p:extLst>
      <p:ext uri="{BB962C8B-B14F-4D97-AF65-F5344CB8AC3E}">
        <p14:creationId xmlns:p14="http://schemas.microsoft.com/office/powerpoint/2010/main" val="6645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721</TotalTime>
  <Words>441</Words>
  <Application>Microsoft Office PowerPoint</Application>
  <PresentationFormat>Widescreen</PresentationFormat>
  <Paragraphs>43</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Baskerville Old Face</vt:lpstr>
      <vt:lpstr>Courier New</vt:lpstr>
      <vt:lpstr>Diamond Grid 16x9</vt:lpstr>
      <vt:lpstr>PowerPoint Presentation</vt:lpstr>
      <vt:lpstr>             Question Pairs</vt:lpstr>
      <vt:lpstr>Abstract</vt:lpstr>
      <vt:lpstr>Introduction [Problem Definition]</vt:lpstr>
      <vt:lpstr>Let’s Talk Data, Shall We?</vt:lpstr>
      <vt:lpstr>Dataset Snapshot</vt:lpstr>
      <vt:lpstr>Existing System</vt:lpstr>
      <vt:lpstr>Proposed System</vt:lpstr>
      <vt:lpstr>Algorithms &amp; Technologies Used</vt:lpstr>
      <vt:lpstr>Thank You!</vt:lpstr>
      <vt:lpstr>Any Questions/Queries?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Quora Question Pairs</dc:title>
  <dc:creator>sriram.ch1995</dc:creator>
  <cp:lastModifiedBy>sriram.ch1995</cp:lastModifiedBy>
  <cp:revision>33</cp:revision>
  <dcterms:created xsi:type="dcterms:W3CDTF">2018-01-21T15:55:14Z</dcterms:created>
  <dcterms:modified xsi:type="dcterms:W3CDTF">2018-01-22T05:25:22Z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