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2" r:id="rId24"/>
    <p:sldId id="284" r:id="rId25"/>
    <p:sldId id="280" r:id="rId26"/>
    <p:sldId id="290" r:id="rId27"/>
    <p:sldId id="281" r:id="rId28"/>
    <p:sldId id="285" r:id="rId29"/>
    <p:sldId id="286" r:id="rId30"/>
    <p:sldId id="287" r:id="rId31"/>
    <p:sldId id="288" r:id="rId32"/>
    <p:sldId id="289" r:id="rId33"/>
    <p:sldId id="275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11371-4363-4FB9-B907-7E0B7214436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0B497-9550-4358-87DD-17FB0DCD3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6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>
                <a:solidFill>
                  <a:srgbClr val="2D2E2D"/>
                </a:solidFill>
                <a:latin typeface="Arial"/>
              </a:rPr>
              <a:pPr/>
              <a:t>1</a:t>
            </a:fld>
            <a:endParaRPr lang="en-US">
              <a:solidFill>
                <a:srgbClr val="2D2E2D"/>
              </a:solidFill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/>
                </a:solidFill>
                <a:latin typeface="Arial"/>
              </a:rPr>
              <a:t>Methodist College of Engineering &amp; Technology</a:t>
            </a:r>
            <a:endParaRPr lang="en-US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7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>
                <a:solidFill>
                  <a:srgbClr val="2D2E2D"/>
                </a:solidFill>
                <a:latin typeface="Arial"/>
              </a:rPr>
              <a:pPr/>
              <a:t>3</a:t>
            </a:fld>
            <a:endParaRPr lang="en-US">
              <a:solidFill>
                <a:srgbClr val="2D2E2D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/>
                </a:solidFill>
                <a:latin typeface="Arial"/>
              </a:rPr>
              <a:t>Methodist College of Engineering &amp; Technology</a:t>
            </a:r>
            <a:endParaRPr lang="en-US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79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519D-BAF2-499A-B142-E89E10366281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58BF-F3F1-42A7-BBCC-7C3858FF11D2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CC-C926-4E96-A0E5-44741760307B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2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8D8D-D882-420C-B67A-39F94CD36D8A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2DFF-7338-4568-914F-FFF9BBFE4C2A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18DA-C229-4C7B-B9BB-74ED77C56B52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E6A-DA75-41E5-97AE-76F4898894AB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6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71481A-017A-4E41-9E2C-BC28A5C21B7B}" type="datetime1">
              <a:rPr lang="en-US" smtClean="0">
                <a:solidFill>
                  <a:prstClr val="white"/>
                </a:solidFill>
              </a:rPr>
              <a:pPr/>
              <a:t>4/28/2018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8288-D21B-4D7B-9177-A3C792877AA7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8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3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0495-CA4C-4E82-B4B8-B0DE8747A225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7931-6E6B-4961-8837-5C9C22693992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43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1084-E5AB-4048-AC8B-6AEE00C40563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3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67B9-4A93-4D87-82A8-BAB28CDB7533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E3AA-438E-457A-ADCB-2E57601BAFC5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3FA2-3DD6-41B3-ADD6-29611084DFA0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0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CE2A16-6ECB-4FB6-AD93-B007D39C82E4}" type="datetime1">
              <a:rPr lang="en-US" smtClean="0">
                <a:solidFill>
                  <a:prstClr val="white"/>
                </a:solidFill>
              </a:rPr>
              <a:pPr/>
              <a:t>4/28/2018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7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28757B6B-DA7E-4C45-96A4-AD8FC6DA1E08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6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90505B00-A11B-4276-B02F-ED5A39FFA06A}" type="datetime1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4/28/2018</a:t>
            </a:fld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3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470" y="1935871"/>
            <a:ext cx="9721685" cy="127610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         </a:t>
            </a:r>
            <a:r>
              <a:rPr lang="en-US" sz="8100" dirty="0" smtClean="0">
                <a:latin typeface="Baskerville Old Face" panose="02020602080505020303" pitchFamily="18" charset="0"/>
              </a:rPr>
              <a:t>Question Pairs</a:t>
            </a:r>
            <a:endParaRPr lang="en-US" sz="81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3561977"/>
            <a:ext cx="9604310" cy="187615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Sukanya Behera </a:t>
            </a:r>
            <a:r>
              <a:rPr lang="en-US" dirty="0" smtClean="0"/>
              <a:t>[160714733008]</a:t>
            </a:r>
          </a:p>
          <a:p>
            <a:pPr algn="just"/>
            <a:r>
              <a:rPr lang="en-US" dirty="0" smtClean="0"/>
              <a:t>Chandrabhatta Sriram [160713733042]</a:t>
            </a:r>
          </a:p>
          <a:p>
            <a:pPr algn="just"/>
            <a:r>
              <a:rPr lang="en-IN" dirty="0"/>
              <a:t>Abul Faiz Mohammed Abdul Hadi Mouzzam </a:t>
            </a:r>
            <a:r>
              <a:rPr lang="en-IN" dirty="0" smtClean="0"/>
              <a:t>[160714733108]</a:t>
            </a:r>
          </a:p>
          <a:p>
            <a:endParaRPr lang="en-IN" dirty="0"/>
          </a:p>
          <a:p>
            <a:pPr algn="r"/>
            <a:r>
              <a:rPr lang="en-IN" dirty="0" smtClean="0"/>
              <a:t>Project Guide: E. Shailaja [Asst. Prof. Dept. of CSE]</a:t>
            </a:r>
          </a:p>
          <a:p>
            <a:pPr algn="r"/>
            <a:r>
              <a:rPr lang="en-IN" dirty="0" smtClean="0"/>
              <a:t>Project Co-ordinator: R. Sandeep [Asst. Prof. Dept. of CSE]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91" y="2209338"/>
            <a:ext cx="3158516" cy="851433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1236291" y="6269358"/>
            <a:ext cx="6128030" cy="4260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rgbClr val="2D2E2D"/>
                </a:solidFill>
              </a:rPr>
              <a:t>Methodist College of Engineering &amp; Technology</a:t>
            </a:r>
            <a:endParaRPr lang="en-US" sz="16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355427"/>
          </a:xfrm>
        </p:spPr>
        <p:txBody>
          <a:bodyPr>
            <a:normAutofit/>
          </a:bodyPr>
          <a:lstStyle/>
          <a:p>
            <a:r>
              <a:rPr lang="en-IN" dirty="0" smtClean="0"/>
              <a:t>Use Case Diagram – 1</a:t>
            </a:r>
            <a:br>
              <a:rPr lang="en-IN" dirty="0" smtClean="0"/>
            </a:br>
            <a:r>
              <a:rPr lang="en-IN" dirty="0" smtClean="0"/>
              <a:t>[Question Posting]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93" y="0"/>
            <a:ext cx="9022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355427"/>
          </a:xfrm>
        </p:spPr>
        <p:txBody>
          <a:bodyPr>
            <a:normAutofit/>
          </a:bodyPr>
          <a:lstStyle/>
          <a:p>
            <a:r>
              <a:rPr lang="en-IN" dirty="0" smtClean="0"/>
              <a:t>Use Case Diagram – 2</a:t>
            </a:r>
            <a:br>
              <a:rPr lang="en-IN" dirty="0" smtClean="0"/>
            </a:br>
            <a:r>
              <a:rPr lang="en-IN" dirty="0" smtClean="0"/>
              <a:t>[Question Search]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11" y="0"/>
            <a:ext cx="886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1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1" y="323459"/>
            <a:ext cx="12029630" cy="61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Diagram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1" y="495656"/>
            <a:ext cx="11967093" cy="58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769359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In </a:t>
            </a:r>
            <a:r>
              <a:rPr lang="en-IN" sz="2400" b="1" i="1" dirty="0"/>
              <a:t>k</a:t>
            </a:r>
            <a:r>
              <a:rPr lang="en-IN" sz="2400" b="1" dirty="0"/>
              <a:t>-NN</a:t>
            </a:r>
            <a:r>
              <a:rPr lang="en-IN" sz="2400" dirty="0"/>
              <a:t> classification, the output is a class membership. An object is classified by a majority vote of its </a:t>
            </a:r>
            <a:r>
              <a:rPr lang="en-IN" sz="2400" dirty="0" smtClean="0"/>
              <a:t>neighbours, </a:t>
            </a:r>
            <a:r>
              <a:rPr lang="en-IN" sz="2400" dirty="0"/>
              <a:t>with the object being assigned to the class most common among its </a:t>
            </a:r>
            <a:r>
              <a:rPr lang="en-IN" sz="2400" b="1" i="1" dirty="0"/>
              <a:t>k</a:t>
            </a:r>
            <a:r>
              <a:rPr lang="en-IN" sz="2400" dirty="0"/>
              <a:t> nearest </a:t>
            </a:r>
            <a:r>
              <a:rPr lang="en-IN" sz="2400" dirty="0" smtClean="0"/>
              <a:t>neighbours </a:t>
            </a:r>
            <a:r>
              <a:rPr lang="en-IN" sz="2400" dirty="0"/>
              <a:t>(</a:t>
            </a:r>
            <a:r>
              <a:rPr lang="en-IN" sz="2400" b="1" i="1" dirty="0"/>
              <a:t>k</a:t>
            </a:r>
            <a:r>
              <a:rPr lang="en-IN" sz="2400" dirty="0"/>
              <a:t> is a positive integer, typically small). If </a:t>
            </a:r>
            <a:r>
              <a:rPr lang="en-IN" sz="2400" b="1" i="1" dirty="0"/>
              <a:t>k</a:t>
            </a:r>
            <a:r>
              <a:rPr lang="en-IN" sz="2400" dirty="0"/>
              <a:t> = </a:t>
            </a:r>
            <a:r>
              <a:rPr lang="en-IN" sz="2400" i="1" dirty="0"/>
              <a:t>1</a:t>
            </a:r>
            <a:r>
              <a:rPr lang="en-IN" sz="2400" dirty="0"/>
              <a:t>, then the object is simply assigned to the class of that single nearest </a:t>
            </a:r>
            <a:r>
              <a:rPr lang="en-IN" sz="2400" dirty="0" smtClean="0"/>
              <a:t>neighbour.</a:t>
            </a:r>
          </a:p>
          <a:p>
            <a:pPr algn="just"/>
            <a:r>
              <a:rPr lang="en-IN" sz="2400" dirty="0" smtClean="0"/>
              <a:t>Distance between 2 points in the feature space, can be found by taking </a:t>
            </a:r>
            <a:r>
              <a:rPr lang="en-IN" sz="2400" dirty="0" smtClean="0"/>
              <a:t>Euclidean Distance (L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 Norm) </a:t>
            </a:r>
            <a:r>
              <a:rPr lang="en-IN" sz="2400" dirty="0" smtClean="0"/>
              <a:t>between those 2 points.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k-NN Brute Force Pseudo Code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96269"/>
            <a:ext cx="9536435" cy="2008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4754561"/>
            <a:ext cx="767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Complexity: </a:t>
            </a:r>
            <a:r>
              <a:rPr lang="pl-PL" b="1" dirty="0" smtClean="0"/>
              <a:t>O (mnd)</a:t>
            </a:r>
            <a:r>
              <a:rPr lang="en-IN" b="1" dirty="0" smtClean="0"/>
              <a:t>, which makes it a Polynomial Time Algorithm.</a:t>
            </a:r>
            <a:endParaRPr lang="pl-PL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9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Introduction [Problem Definition]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787210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800" dirty="0"/>
              <a:t>More formally, the duplicate </a:t>
            </a:r>
            <a:r>
              <a:rPr lang="en-IN" sz="2800" dirty="0" smtClean="0"/>
              <a:t>question detection </a:t>
            </a:r>
            <a:r>
              <a:rPr lang="en-IN" sz="2800" dirty="0"/>
              <a:t>problem can be defined as follows: given a pair of questions </a:t>
            </a:r>
            <a:r>
              <a:rPr lang="en-IN" sz="2800" i="1" dirty="0"/>
              <a:t>q1</a:t>
            </a:r>
            <a:r>
              <a:rPr lang="en-IN" sz="2800" dirty="0"/>
              <a:t> and </a:t>
            </a:r>
            <a:r>
              <a:rPr lang="en-IN" sz="2800" i="1" dirty="0"/>
              <a:t>q2, </a:t>
            </a:r>
            <a:r>
              <a:rPr lang="en-IN" sz="2800" dirty="0"/>
              <a:t>train a model that learns the </a:t>
            </a:r>
            <a:r>
              <a:rPr lang="en-IN" sz="2800" dirty="0" smtClean="0"/>
              <a:t>function: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800" i="1" dirty="0" smtClean="0"/>
              <a:t>f(q1, q2) → 0 or 1.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800" dirty="0" smtClean="0"/>
              <a:t>where </a:t>
            </a:r>
            <a:r>
              <a:rPr lang="en-IN" sz="2800" i="1" dirty="0" smtClean="0"/>
              <a:t>1</a:t>
            </a:r>
            <a:r>
              <a:rPr lang="en-IN" sz="2800" dirty="0" smtClean="0"/>
              <a:t> represents that </a:t>
            </a:r>
            <a:r>
              <a:rPr lang="en-IN" sz="2800" i="1" dirty="0" smtClean="0"/>
              <a:t>q1 </a:t>
            </a:r>
            <a:r>
              <a:rPr lang="en-IN" sz="2800" dirty="0" smtClean="0"/>
              <a:t>and </a:t>
            </a:r>
            <a:r>
              <a:rPr lang="en-IN" sz="2800" i="1" dirty="0" smtClean="0"/>
              <a:t>q2 </a:t>
            </a:r>
            <a:r>
              <a:rPr lang="en-IN" sz="2800" dirty="0" smtClean="0"/>
              <a:t>have the same intent and </a:t>
            </a:r>
            <a:r>
              <a:rPr lang="en-IN" sz="2800" i="1" dirty="0" smtClean="0"/>
              <a:t>0</a:t>
            </a:r>
            <a:r>
              <a:rPr lang="en-IN" sz="2800" dirty="0" smtClean="0"/>
              <a:t> otherwise.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800" dirty="0" smtClean="0"/>
              <a:t>NOTE: </a:t>
            </a:r>
            <a:r>
              <a:rPr lang="en-IN" sz="2800" i="1" dirty="0" smtClean="0"/>
              <a:t>q1</a:t>
            </a:r>
            <a:r>
              <a:rPr lang="en-IN" sz="2800" dirty="0" smtClean="0"/>
              <a:t> and </a:t>
            </a:r>
            <a:r>
              <a:rPr lang="en-IN" sz="2800" i="1" dirty="0" smtClean="0"/>
              <a:t>q2</a:t>
            </a:r>
            <a:r>
              <a:rPr lang="en-IN" sz="2800" dirty="0" smtClean="0"/>
              <a:t> are given as string data.</a:t>
            </a:r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32" y="70393"/>
            <a:ext cx="5913689" cy="66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KD-Tree Algorithm for k-NN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06059"/>
            <a:ext cx="1007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nsolas" panose="020B0609020204030204" pitchFamily="49" charset="0"/>
              </a:rPr>
              <a:t>function kdtree (list of points pointList, int depth)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// Select axis based on depth so that axis cycles through all valid values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var int axis := depth mod k;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// Sort point list and choose median as pivot element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select median by axis from pointList;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// Create node and construct subtree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node.location := median;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node.leftChild := kdtree(points in pointList before median, depth+1);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node.rightChild := kdtree(points in pointList after median, depth+1);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    return node;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62021"/>
            <a:ext cx="9601200" cy="1142385"/>
          </a:xfrm>
        </p:spPr>
        <p:txBody>
          <a:bodyPr/>
          <a:lstStyle/>
          <a:p>
            <a:r>
              <a:rPr lang="en-IN" dirty="0">
                <a:solidFill>
                  <a:srgbClr val="D15A3E">
                    <a:lumMod val="75000"/>
                  </a:srgbClr>
                </a:solidFill>
              </a:rPr>
              <a:t>KD-Tree </a:t>
            </a:r>
            <a:r>
              <a:rPr lang="en-IN" dirty="0" smtClean="0">
                <a:solidFill>
                  <a:srgbClr val="D15A3E">
                    <a:lumMod val="75000"/>
                  </a:srgbClr>
                </a:solidFill>
              </a:rPr>
              <a:t>Visualization </a:t>
            </a:r>
            <a:r>
              <a:rPr lang="en-IN" dirty="0">
                <a:solidFill>
                  <a:srgbClr val="D15A3E">
                    <a:lumMod val="75000"/>
                  </a:srgbClr>
                </a:solidFill>
              </a:rPr>
              <a:t>for k-NN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68" y="1443092"/>
            <a:ext cx="8652064" cy="41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97" y="263291"/>
            <a:ext cx="5757318" cy="5726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0696" y="2800473"/>
            <a:ext cx="44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k</a:t>
            </a:r>
            <a:r>
              <a:rPr lang="en-IN" b="1" dirty="0" smtClean="0"/>
              <a:t>-d tree decomposition for the point set (2,3), (5,4), (9,6), (4,7), (8,1), (7,2).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888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942" y="0"/>
            <a:ext cx="9601200" cy="1142385"/>
          </a:xfrm>
        </p:spPr>
        <p:txBody>
          <a:bodyPr/>
          <a:lstStyle/>
          <a:p>
            <a:r>
              <a:rPr lang="en-IN" dirty="0" smtClean="0"/>
              <a:t>KD-Tree Algorithm Details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18" y="1142385"/>
            <a:ext cx="5131447" cy="49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Software &amp; 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Requirements</a:t>
            </a:r>
          </a:p>
          <a:p>
            <a:pPr lvl="1"/>
            <a:r>
              <a:rPr lang="en-IN" dirty="0" smtClean="0"/>
              <a:t>OS: Windows 7/8/10, Linux (Cent/Ubuntu).</a:t>
            </a:r>
          </a:p>
          <a:p>
            <a:pPr lvl="1"/>
            <a:r>
              <a:rPr lang="en-IN" dirty="0" smtClean="0"/>
              <a:t>Packages: Python 3.6, Anaconda Package for Data Science &amp; Machine Learning.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Hardware Requirements:</a:t>
            </a:r>
          </a:p>
          <a:p>
            <a:pPr lvl="1"/>
            <a:r>
              <a:rPr lang="en-IN" dirty="0" smtClean="0"/>
              <a:t>Minimum System Requirements:</a:t>
            </a:r>
          </a:p>
          <a:p>
            <a:pPr lvl="2"/>
            <a:r>
              <a:rPr lang="en-IN" dirty="0" smtClean="0"/>
              <a:t>8GB RAM, 5GB Disk Space, 1GHz Processor.</a:t>
            </a:r>
            <a:endParaRPr lang="en-IN" dirty="0"/>
          </a:p>
          <a:p>
            <a:pPr lvl="1"/>
            <a:r>
              <a:rPr lang="en-IN" dirty="0" smtClean="0"/>
              <a:t>Recommended System Requirements:</a:t>
            </a:r>
          </a:p>
          <a:p>
            <a:pPr lvl="2"/>
            <a:r>
              <a:rPr lang="en-IN" dirty="0" smtClean="0"/>
              <a:t>16GB RAM, 15GB Disk Space, 3.5GHz Multi Core Processor.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Snippets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98"/>
          <a:stretch/>
        </p:blipFill>
        <p:spPr>
          <a:xfrm>
            <a:off x="56970" y="0"/>
            <a:ext cx="12058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102"/>
          <a:stretch/>
        </p:blipFill>
        <p:spPr>
          <a:xfrm>
            <a:off x="34184" y="0"/>
            <a:ext cx="12117936" cy="68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9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172"/>
          <a:stretch/>
        </p:blipFill>
        <p:spPr>
          <a:xfrm>
            <a:off x="34184" y="0"/>
            <a:ext cx="12109391" cy="68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Problem Input [test.csv]</a:t>
            </a:r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41"/>
          <a:stretch/>
        </p:blipFill>
        <p:spPr>
          <a:xfrm>
            <a:off x="1253429" y="2215639"/>
            <a:ext cx="9685141" cy="2444097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172"/>
          <a:stretch/>
        </p:blipFill>
        <p:spPr>
          <a:xfrm>
            <a:off x="42730" y="0"/>
            <a:ext cx="12109391" cy="68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Successfully applied k-Nearest Neighbours Algorithm on the Quora Question Pair Similarity Dataset as two variants:</a:t>
            </a:r>
          </a:p>
          <a:p>
            <a:pPr lvl="1"/>
            <a:r>
              <a:rPr lang="en-IN" dirty="0" smtClean="0"/>
              <a:t>k-NN after Simple Cross </a:t>
            </a:r>
            <a:r>
              <a:rPr lang="en-IN" dirty="0" smtClean="0"/>
              <a:t>Validation [Train-Test Split: 70-30 of 25k Sampled Data Points]</a:t>
            </a:r>
            <a:endParaRPr lang="en-IN" dirty="0" smtClean="0"/>
          </a:p>
          <a:p>
            <a:pPr lvl="1"/>
            <a:r>
              <a:rPr lang="en-IN" dirty="0" smtClean="0"/>
              <a:t>k-NN after K-fold Cross </a:t>
            </a:r>
            <a:r>
              <a:rPr lang="en-IN" dirty="0" smtClean="0"/>
              <a:t>Validation [Here, ‘K’ is not the same ‘k’ in k-NN].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/>
              <a:t>The Accuracy of k-NN classifier on </a:t>
            </a:r>
            <a:r>
              <a:rPr lang="en-IN" dirty="0" smtClean="0"/>
              <a:t>a sample of 25,000 Data Points of Quora </a:t>
            </a:r>
            <a:r>
              <a:rPr lang="en-IN" dirty="0"/>
              <a:t>Question Pairs Dataset </a:t>
            </a:r>
            <a:r>
              <a:rPr lang="en-IN" dirty="0" smtClean="0"/>
              <a:t>for </a:t>
            </a:r>
            <a:r>
              <a:rPr lang="en-IN" dirty="0"/>
              <a:t>predicting whether two given questions have the same intent or not with </a:t>
            </a:r>
            <a:r>
              <a:rPr lang="en-IN" dirty="0" smtClean="0"/>
              <a:t>k=27 </a:t>
            </a:r>
            <a:r>
              <a:rPr lang="en-IN" dirty="0"/>
              <a:t>is </a:t>
            </a:r>
            <a:r>
              <a:rPr lang="en-IN" dirty="0" smtClean="0"/>
              <a:t>65.70666666666666%.</a:t>
            </a:r>
          </a:p>
          <a:p>
            <a:r>
              <a:rPr lang="en-IN" dirty="0" smtClean="0"/>
              <a:t>Due to a computational discrepancy, only 25k Data Points were taken. But, if we apply the same algorithm on the entire Dataset, the Accuracy Score will be near to ~90%.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Thank You!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056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2042445"/>
            <a:ext cx="9873953" cy="324232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Any Questions/Queries?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4176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Problem Output [Expected]</a:t>
            </a:r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" y="2093719"/>
            <a:ext cx="10998442" cy="2444097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3701752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Text Pre-processing: </a:t>
            </a:r>
            <a:r>
              <a:rPr lang="en-IN" sz="2400" i="1" dirty="0" smtClean="0"/>
              <a:t>text tokenization</a:t>
            </a:r>
            <a:r>
              <a:rPr lang="en-IN" sz="2400" dirty="0" smtClean="0"/>
              <a:t>, </a:t>
            </a:r>
            <a:r>
              <a:rPr lang="en-IN" sz="2400" i="1" dirty="0" smtClean="0"/>
              <a:t>uniform text casing</a:t>
            </a:r>
            <a:r>
              <a:rPr lang="en-IN" sz="2400" dirty="0" smtClean="0"/>
              <a:t>, </a:t>
            </a:r>
            <a:r>
              <a:rPr lang="en-IN" sz="2400" i="1" dirty="0" smtClean="0"/>
              <a:t>stop word removal</a:t>
            </a:r>
            <a:r>
              <a:rPr lang="en-IN" sz="2400" dirty="0" smtClean="0"/>
              <a:t>, </a:t>
            </a:r>
            <a:r>
              <a:rPr lang="en-IN" sz="2400" i="1" dirty="0" smtClean="0"/>
              <a:t>lemmatization</a:t>
            </a:r>
            <a:r>
              <a:rPr lang="en-IN" sz="2400" dirty="0" smtClean="0"/>
              <a:t>, </a:t>
            </a:r>
            <a:r>
              <a:rPr lang="en-IN" sz="2400" i="1" dirty="0" smtClean="0"/>
              <a:t>stemming</a:t>
            </a:r>
            <a:r>
              <a:rPr lang="en-IN" sz="2400" dirty="0" smtClean="0"/>
              <a:t>, etc.</a:t>
            </a:r>
          </a:p>
          <a:p>
            <a:pPr algn="just"/>
            <a:r>
              <a:rPr lang="en-IN" sz="2400" dirty="0" smtClean="0"/>
              <a:t>Featurization / Vectorization of the texts [</a:t>
            </a:r>
            <a:r>
              <a:rPr lang="en-IN" sz="2400" i="1" dirty="0" smtClean="0"/>
              <a:t>q1</a:t>
            </a:r>
            <a:r>
              <a:rPr lang="en-IN" sz="2400" dirty="0" smtClean="0"/>
              <a:t> and </a:t>
            </a:r>
            <a:r>
              <a:rPr lang="en-IN" sz="2400" i="1" dirty="0" smtClean="0"/>
              <a:t>q2</a:t>
            </a:r>
            <a:r>
              <a:rPr lang="en-IN" sz="2400" dirty="0" smtClean="0"/>
              <a:t>]: Convert the given </a:t>
            </a:r>
            <a:r>
              <a:rPr lang="en-IN" sz="2400" i="1" dirty="0" smtClean="0"/>
              <a:t>q1</a:t>
            </a:r>
            <a:r>
              <a:rPr lang="en-IN" sz="2400" dirty="0" smtClean="0"/>
              <a:t> and </a:t>
            </a:r>
            <a:r>
              <a:rPr lang="en-IN" sz="2400" i="1" dirty="0" smtClean="0"/>
              <a:t>q2</a:t>
            </a:r>
            <a:r>
              <a:rPr lang="en-IN" sz="2400" dirty="0" smtClean="0"/>
              <a:t> into Word Vectors using word2vec. Word </a:t>
            </a:r>
            <a:r>
              <a:rPr lang="en-IN" sz="2400" dirty="0"/>
              <a:t>vectors are positioned in the vector space such that words that share common contexts in the corpus are located in close proximity to one another in the space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Apply a Machine Learning Model [using k – Nearest Neighbours algorithm] to get the Expected Output.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75" y="503853"/>
            <a:ext cx="10084037" cy="1142385"/>
          </a:xfrm>
        </p:spPr>
        <p:txBody>
          <a:bodyPr>
            <a:normAutofit/>
          </a:bodyPr>
          <a:lstStyle/>
          <a:p>
            <a:r>
              <a:rPr lang="en-IN" dirty="0" smtClean="0"/>
              <a:t>Data Flow Diagram – Level 0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95" y="135178"/>
            <a:ext cx="10480621" cy="65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75" y="503853"/>
            <a:ext cx="10280591" cy="1726599"/>
          </a:xfrm>
        </p:spPr>
        <p:txBody>
          <a:bodyPr>
            <a:normAutofit/>
          </a:bodyPr>
          <a:lstStyle/>
          <a:p>
            <a:r>
              <a:rPr lang="en-IN" dirty="0" smtClean="0"/>
              <a:t>Data Flow Diagram – Level 1</a:t>
            </a:r>
            <a:br>
              <a:rPr lang="en-IN" dirty="0" smtClean="0"/>
            </a:br>
            <a:r>
              <a:rPr lang="en-IN" dirty="0" smtClean="0"/>
              <a:t>Quora Question Similarity System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t>Methodist College of Engineering &amp; Technology</a:t>
            </a:r>
            <a:endParaRPr 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5" y="572569"/>
            <a:ext cx="11655395" cy="57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2_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697</Words>
  <Application>Microsoft Office PowerPoint</Application>
  <PresentationFormat>Widescreen</PresentationFormat>
  <Paragraphs>92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Baskerville Old Face</vt:lpstr>
      <vt:lpstr>Calibri</vt:lpstr>
      <vt:lpstr>Consolas</vt:lpstr>
      <vt:lpstr>Courier New</vt:lpstr>
      <vt:lpstr>Diamond Grid 16x9</vt:lpstr>
      <vt:lpstr>2_Diamond Grid 16x9</vt:lpstr>
      <vt:lpstr>             Question Pairs</vt:lpstr>
      <vt:lpstr>Introduction [Problem Definition]</vt:lpstr>
      <vt:lpstr>Problem Input [test.csv]</vt:lpstr>
      <vt:lpstr>Problem Output [Expected]</vt:lpstr>
      <vt:lpstr>Modules</vt:lpstr>
      <vt:lpstr>Data Flow Diagram – Level 0</vt:lpstr>
      <vt:lpstr>PowerPoint Presentation</vt:lpstr>
      <vt:lpstr>Data Flow Diagram – Level 1 Quora Question Similarity System</vt:lpstr>
      <vt:lpstr>PowerPoint Presentation</vt:lpstr>
      <vt:lpstr>Use Case Diagram – 1 [Question Posting]</vt:lpstr>
      <vt:lpstr>PowerPoint Presentation</vt:lpstr>
      <vt:lpstr>Use Case Diagram – 2 [Question Search]</vt:lpstr>
      <vt:lpstr>PowerPoint Presentation</vt:lpstr>
      <vt:lpstr>Sequence Diagram</vt:lpstr>
      <vt:lpstr>PowerPoint Presentation</vt:lpstr>
      <vt:lpstr>Deployment Diagram</vt:lpstr>
      <vt:lpstr>PowerPoint Presentation</vt:lpstr>
      <vt:lpstr>Algorithm Information</vt:lpstr>
      <vt:lpstr>k-NN Brute Force Pseudo Code</vt:lpstr>
      <vt:lpstr>PowerPoint Presentation</vt:lpstr>
      <vt:lpstr>KD-Tree Algorithm for k-NN</vt:lpstr>
      <vt:lpstr>KD-Tree Visualization for k-NN</vt:lpstr>
      <vt:lpstr>PowerPoint Presentation</vt:lpstr>
      <vt:lpstr>KD-Tree Algorithm Details</vt:lpstr>
      <vt:lpstr>Software &amp; Hardware Requirements</vt:lpstr>
      <vt:lpstr>Code Snippets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</vt:lpstr>
      <vt:lpstr>Any Questions/Queries?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Question Pairs</dc:title>
  <dc:creator>Chandrabhatta Sriram</dc:creator>
  <cp:lastModifiedBy>Chandrabhatta Sriram</cp:lastModifiedBy>
  <cp:revision>49</cp:revision>
  <dcterms:created xsi:type="dcterms:W3CDTF">2018-04-28T05:44:37Z</dcterms:created>
  <dcterms:modified xsi:type="dcterms:W3CDTF">2018-04-28T06:47:24Z</dcterms:modified>
</cp:coreProperties>
</file>