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646"/>
    <a:srgbClr val="89438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D2D84-E7DA-5639-BF82-C16D9FF4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A6B69-9CB3-E35B-E544-B12A4F21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2C9C4-B565-E9DC-BC1F-EB242A3C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9F84B-EBA9-A8D2-71BF-5E16FC1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AEBEC-150F-C4DF-56E5-A35ED0B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454A9-3CB7-A7F9-0853-8E1C436D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2A391-BBD8-2EBF-D5D4-81247C3E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CCDA7-CE7B-8AAD-6AEB-C599C3A1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2B4B-C24E-B566-6073-EE7CD387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0A82-2C76-4A60-0124-782F26B6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75C-54FB-D51D-36BF-30D00BDD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A7266-582A-0035-2E12-98A8EC9F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78A6-F471-7AFB-CE7A-682E84E3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65C3D-6175-CD28-5933-8BC7F10E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BA583-3AD0-DCF4-09CC-A712065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C287F-5D18-8C84-0E28-9901AEB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F6D9-150B-3519-C477-7E3AC107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959DF-BDA4-9150-A522-A96036B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1FB0-7E75-401A-6034-DD59001A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73881-A30C-6454-13F5-5FAA30D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97DF2-9DC9-B05A-3756-7596FEE6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53CEE-C61D-CB13-DC2D-217DDFB8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44CA3-ED11-7591-71B7-98B7CE4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1B31F-70B0-A21B-BE9B-E263DACC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E74EC-496E-3CC3-F4E4-4D8F5574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0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43C9-6BD3-45D2-754D-783A8837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55151-B71E-DB5D-9A2C-834E06D6D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3C784-B3B4-A0E3-3D4F-10B39B5D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8BA33-FCAB-A342-CF28-4ACC24F4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E16E0-E7D9-83FF-14B2-4DEF0B6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1B76-A261-F7FC-8F94-916CD10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6BCF-697D-427F-0ADE-892050E2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13363-A4C7-906F-5B32-FFCF91A1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DB403-4A32-4C8C-227F-60B4333A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1B974-B8A7-DB2A-03F8-DDE4D3C28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142D2-79ED-F86D-CA37-1AE65FF8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4D4A8-FAFB-A61B-53F7-3772B95B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5AAE0-28D1-BB6F-E3A1-B28AC8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B549A3-BBF4-ECDB-FC14-E2C8485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3B75-F566-F9AF-6B9F-85A1D1C6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542E4-2423-41D8-14E8-7B42BE7A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658F-AEF5-5B74-68E2-403ABEB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14C7A-0B20-1E64-43E5-0A21BC4A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C5EE7-740E-53F5-E471-7F79249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8E5F4-8CF9-B994-2E0D-8F39AF4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96C4D-81A0-819B-8193-73EAF6B9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E303-D861-22C8-7908-82C14F60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A4FD-A503-13B2-1DC7-3FE89DEC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F3A2E-9321-DDAE-CE83-45A930A5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A9FE9-74FA-6EE4-99F5-73878DA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34366-11EE-7F2F-D7C7-412041AF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C418B-EE38-81D5-3B3C-63BC2200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0D2D8-4ACB-C170-0237-AE8F336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ABE07-117D-CD14-9719-043815F45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300E9-BCD2-4D28-670C-06C8B245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1296A-11F8-79C0-1CAE-5AC86B5F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6591E-C657-A3AC-C224-0231FD0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A7E2A-FA5E-3598-3982-2527EF2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A6E57-7979-456E-D16E-A7F2CD61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D4D48-D245-0728-BF31-FBA5645E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68EA9-F3B8-1085-94DB-34CE86B3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FE86-B9E0-411E-915D-EE314F29C1F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D55AE-B9A7-1CE0-7C2F-67181BBC5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A571B-FEDD-BF12-FA6B-70ED2096A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AC784-87C2-C79D-7830-021E2858B504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컨셉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976F3-F448-C2D9-AB2C-F2108D91B7E1}"/>
              </a:ext>
            </a:extLst>
          </p:cNvPr>
          <p:cNvSpPr txBox="1"/>
          <p:nvPr/>
        </p:nvSpPr>
        <p:spPr>
          <a:xfrm>
            <a:off x="431321" y="75049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장르 </a:t>
            </a:r>
            <a:r>
              <a:rPr lang="en-US" altLang="ko-KR"/>
              <a:t>: </a:t>
            </a:r>
            <a:r>
              <a:rPr lang="ko-KR" altLang="en-US"/>
              <a:t>로그라이트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5AF34-FF3D-8D4C-8311-8B6723F1F575}"/>
              </a:ext>
            </a:extLst>
          </p:cNvPr>
          <p:cNvSpPr txBox="1"/>
          <p:nvPr/>
        </p:nvSpPr>
        <p:spPr>
          <a:xfrm>
            <a:off x="431321" y="12393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주제 </a:t>
            </a:r>
            <a:r>
              <a:rPr lang="en-US" altLang="ko-KR"/>
              <a:t>: </a:t>
            </a:r>
            <a:r>
              <a:rPr lang="ko-KR" altLang="en-US"/>
              <a:t>패링전사</a:t>
            </a:r>
            <a:r>
              <a:rPr lang="en-US" altLang="ko-KR"/>
              <a:t>(?)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8EA1D-07C9-C4AD-B2CA-A7482AC95658}"/>
              </a:ext>
            </a:extLst>
          </p:cNvPr>
          <p:cNvSpPr txBox="1"/>
          <p:nvPr/>
        </p:nvSpPr>
        <p:spPr>
          <a:xfrm>
            <a:off x="431321" y="1728158"/>
            <a:ext cx="95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 시스템 </a:t>
            </a:r>
            <a:r>
              <a:rPr lang="en-US" altLang="ko-KR"/>
              <a:t>: </a:t>
            </a:r>
            <a:r>
              <a:rPr lang="ko-KR" altLang="en-US"/>
              <a:t>적의 공격에 알맞은 타이밍으로 반격하는 형식으로 스테이지를 깨나갈 수 있다</a:t>
            </a:r>
            <a:r>
              <a:rPr lang="en-US" altLang="ko-KR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A5313-E2B0-F3CB-9EB9-01012C538BB1}"/>
              </a:ext>
            </a:extLst>
          </p:cNvPr>
          <p:cNvSpPr txBox="1"/>
          <p:nvPr/>
        </p:nvSpPr>
        <p:spPr>
          <a:xfrm>
            <a:off x="431321" y="2967335"/>
            <a:ext cx="11958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스토리</a:t>
            </a:r>
            <a:r>
              <a:rPr lang="en-US" altLang="ko-KR"/>
              <a:t>(</a:t>
            </a:r>
            <a:r>
              <a:rPr lang="ko-KR" altLang="en-US"/>
              <a:t>필요 있을 진 모르겠지만</a:t>
            </a:r>
            <a:r>
              <a:rPr lang="en-US" altLang="ko-KR"/>
              <a:t>)</a:t>
            </a:r>
          </a:p>
          <a:p>
            <a:r>
              <a:rPr lang="en-US" altLang="ko-KR"/>
              <a:t> - </a:t>
            </a:r>
            <a:r>
              <a:rPr lang="ko-KR" altLang="en-US"/>
              <a:t>용사가 마왕에게 방패 이외엔 들 수 없는 저주를 건다</a:t>
            </a:r>
            <a:r>
              <a:rPr lang="en-US" altLang="ko-KR"/>
              <a:t>. </a:t>
            </a:r>
            <a:r>
              <a:rPr lang="ko-KR" altLang="en-US"/>
              <a:t>그래서 이 저주를 풀려고 마왕에가 다시 찾아가는 스토리</a:t>
            </a:r>
            <a:endParaRPr lang="en-US" altLang="ko-KR"/>
          </a:p>
          <a:p>
            <a:r>
              <a:rPr lang="en-US" altLang="ko-KR"/>
              <a:t>    (</a:t>
            </a:r>
            <a:r>
              <a:rPr lang="ko-KR" altLang="en-US"/>
              <a:t>근데 마지막엔 방패가 더 세서 저주 풀렸는데 방패만 듬</a:t>
            </a:r>
            <a:r>
              <a:rPr lang="en-US" altLang="ko-KR"/>
              <a:t>. </a:t>
            </a:r>
            <a:r>
              <a:rPr lang="ko-KR" altLang="en-US"/>
              <a:t>그리고 결국 방패를 </a:t>
            </a:r>
            <a:r>
              <a:rPr lang="en-US" altLang="ko-KR"/>
              <a:t>2</a:t>
            </a:r>
            <a:r>
              <a:rPr lang="ko-KR" altLang="en-US"/>
              <a:t>개 듬 ㅋㅋ</a:t>
            </a:r>
            <a:r>
              <a:rPr lang="en-US" altLang="ko-KR"/>
              <a:t>;)</a:t>
            </a:r>
          </a:p>
          <a:p>
            <a:r>
              <a:rPr lang="en-US" altLang="ko-KR"/>
              <a:t>                                                                  (1</a:t>
            </a:r>
            <a:r>
              <a:rPr lang="ko-KR" altLang="en-US"/>
              <a:t>회차는 스토리모드 느낌으로다가 난이도 쉽게</a:t>
            </a:r>
            <a:r>
              <a:rPr lang="en-US" altLang="ko-KR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398CE-61FF-9759-9FFE-F8941CC176BC}"/>
              </a:ext>
            </a:extLst>
          </p:cNvPr>
          <p:cNvSpPr txBox="1"/>
          <p:nvPr/>
        </p:nvSpPr>
        <p:spPr>
          <a:xfrm>
            <a:off x="431320" y="401016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마왕을 물리치고 저주를 푸는 것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338E9-BD67-F52A-A800-3DA674F7AF36}"/>
              </a:ext>
            </a:extLst>
          </p:cNvPr>
          <p:cNvSpPr txBox="1"/>
          <p:nvPr/>
        </p:nvSpPr>
        <p:spPr>
          <a:xfrm>
            <a:off x="431320" y="2255414"/>
            <a:ext cx="105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서브 시스템 </a:t>
            </a:r>
            <a:r>
              <a:rPr lang="en-US" altLang="ko-KR"/>
              <a:t>: </a:t>
            </a:r>
            <a:r>
              <a:rPr lang="ko-KR" altLang="en-US"/>
              <a:t>방패</a:t>
            </a:r>
            <a:r>
              <a:rPr lang="en-US" altLang="ko-KR"/>
              <a:t>(</a:t>
            </a:r>
            <a:r>
              <a:rPr lang="ko-KR" altLang="en-US"/>
              <a:t>에 따른 특수효과</a:t>
            </a:r>
            <a:r>
              <a:rPr lang="en-US" altLang="ko-KR"/>
              <a:t>, </a:t>
            </a:r>
            <a:r>
              <a:rPr lang="ko-KR" altLang="en-US"/>
              <a:t>수집시스템까지</a:t>
            </a:r>
            <a:r>
              <a:rPr lang="en-US" altLang="ko-KR"/>
              <a:t>), </a:t>
            </a:r>
            <a:r>
              <a:rPr lang="ko-KR" altLang="en-US"/>
              <a:t>강화</a:t>
            </a:r>
            <a:r>
              <a:rPr lang="en-US" altLang="ko-KR"/>
              <a:t>(</a:t>
            </a:r>
            <a:r>
              <a:rPr lang="ko-KR" altLang="en-US"/>
              <a:t>로그라이트이기 때문에 이런 요소 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5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3D045-4ADB-65F3-80A0-CE0240738E13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범위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3B8E8-6A90-D688-41C6-1637B22B0D91}"/>
              </a:ext>
            </a:extLst>
          </p:cNvPr>
          <p:cNvSpPr txBox="1"/>
          <p:nvPr/>
        </p:nvSpPr>
        <p:spPr>
          <a:xfrm>
            <a:off x="478116" y="10322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캐릭터 컨트롤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2965B-ADC1-F74C-0F45-3034B4D25B33}"/>
              </a:ext>
            </a:extLst>
          </p:cNvPr>
          <p:cNvSpPr txBox="1"/>
          <p:nvPr/>
        </p:nvSpPr>
        <p:spPr>
          <a:xfrm>
            <a:off x="3970316" y="50735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최소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6D8F-4B76-745B-06F4-EDE1611D9FB5}"/>
              </a:ext>
            </a:extLst>
          </p:cNvPr>
          <p:cNvSpPr txBox="1"/>
          <p:nvPr/>
        </p:nvSpPr>
        <p:spPr>
          <a:xfrm>
            <a:off x="8641247" y="5073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추가 범위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3AA46-3EF5-37EC-E2EC-B864FF1817ED}"/>
              </a:ext>
            </a:extLst>
          </p:cNvPr>
          <p:cNvSpPr txBox="1"/>
          <p:nvPr/>
        </p:nvSpPr>
        <p:spPr>
          <a:xfrm>
            <a:off x="3139961" y="103229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상</a:t>
            </a:r>
            <a:r>
              <a:rPr lang="en-US" altLang="ko-KR" sz="1400"/>
              <a:t>,</a:t>
            </a:r>
            <a:r>
              <a:rPr lang="ko-KR" altLang="en-US" sz="1400"/>
              <a:t>하</a:t>
            </a:r>
            <a:r>
              <a:rPr lang="en-US" altLang="ko-KR" sz="1400"/>
              <a:t>,</a:t>
            </a:r>
            <a:r>
              <a:rPr lang="ko-KR" altLang="en-US" sz="1400"/>
              <a:t>좌</a:t>
            </a:r>
            <a:r>
              <a:rPr lang="en-US" altLang="ko-KR" sz="1400"/>
              <a:t>,</a:t>
            </a:r>
            <a:r>
              <a:rPr lang="ko-KR" altLang="en-US" sz="1400"/>
              <a:t>우의 단순 움직임</a:t>
            </a:r>
            <a:endParaRPr lang="en-US" altLang="ko-KR" sz="1400"/>
          </a:p>
          <a:p>
            <a:r>
              <a:rPr lang="ko-KR" altLang="en-US" sz="1400"/>
              <a:t>키보드 입력에 반응하는 반격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7E450-D910-7E21-49EA-DF76D4824B1A}"/>
              </a:ext>
            </a:extLst>
          </p:cNvPr>
          <p:cNvSpPr txBox="1"/>
          <p:nvPr/>
        </p:nvSpPr>
        <p:spPr>
          <a:xfrm>
            <a:off x="7428575" y="1032295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전방향으로 자연스러운 움직임</a:t>
            </a:r>
            <a:endParaRPr lang="en-US" altLang="ko-KR" sz="1400"/>
          </a:p>
          <a:p>
            <a:r>
              <a:rPr lang="ko-KR" altLang="en-US" sz="1400"/>
              <a:t>딜레이 없는 반격</a:t>
            </a:r>
            <a:endParaRPr lang="en-US" altLang="ko-KR" sz="1400"/>
          </a:p>
          <a:p>
            <a:r>
              <a:rPr lang="ko-KR" altLang="en-US" sz="1400"/>
              <a:t>다양한 입력에 따라 다른 반격들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108C0-B3AB-12DB-5C1A-A697AEEB828A}"/>
              </a:ext>
            </a:extLst>
          </p:cNvPr>
          <p:cNvSpPr txBox="1"/>
          <p:nvPr/>
        </p:nvSpPr>
        <p:spPr>
          <a:xfrm>
            <a:off x="478116" y="18840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캐릭터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EA6DD-E323-126B-1AA3-002C2162F5E3}"/>
              </a:ext>
            </a:extLst>
          </p:cNvPr>
          <p:cNvSpPr txBox="1"/>
          <p:nvPr/>
        </p:nvSpPr>
        <p:spPr>
          <a:xfrm>
            <a:off x="3139961" y="1884043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Z</a:t>
            </a:r>
            <a:r>
              <a:rPr lang="ko-KR" altLang="en-US" sz="1400"/>
              <a:t>키 입력 시 앞으로 짧은 대쉬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방패로 밀치기</a:t>
            </a:r>
            <a:r>
              <a:rPr lang="en-US" altLang="ko-KR" sz="14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3E702-599E-29F9-BD9F-D7A225DE29BE}"/>
              </a:ext>
            </a:extLst>
          </p:cNvPr>
          <p:cNvSpPr txBox="1"/>
          <p:nvPr/>
        </p:nvSpPr>
        <p:spPr>
          <a:xfrm>
            <a:off x="7428575" y="1884043"/>
            <a:ext cx="3623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특정 방패 착용시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</a:t>
            </a:r>
            <a:r>
              <a:rPr lang="ko-KR" altLang="en-US" sz="1400"/>
              <a:t>대쉬에 특수효과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반격 성공 시 추가입력으로 추가공격 가능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반격 후 추가 공격 가능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3E8E-9C54-CCBA-4F1A-0DB78ACE8C35}"/>
              </a:ext>
            </a:extLst>
          </p:cNvPr>
          <p:cNvSpPr txBox="1"/>
          <p:nvPr/>
        </p:nvSpPr>
        <p:spPr>
          <a:xfrm>
            <a:off x="478116" y="29102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00EFE-B369-F36E-B535-F9D7D677EED4}"/>
              </a:ext>
            </a:extLst>
          </p:cNvPr>
          <p:cNvSpPr txBox="1"/>
          <p:nvPr/>
        </p:nvSpPr>
        <p:spPr>
          <a:xfrm>
            <a:off x="3139961" y="2910202"/>
            <a:ext cx="343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흙</a:t>
            </a:r>
            <a:r>
              <a:rPr lang="en-US" altLang="ko-KR" sz="1400"/>
              <a:t>-&gt;</a:t>
            </a:r>
            <a:r>
              <a:rPr lang="ko-KR" altLang="en-US" sz="1400"/>
              <a:t>바다</a:t>
            </a:r>
            <a:r>
              <a:rPr lang="en-US" altLang="ko-KR" sz="1400"/>
              <a:t>-&gt;</a:t>
            </a:r>
            <a:r>
              <a:rPr lang="ko-KR" altLang="en-US" sz="1400"/>
              <a:t>용암지대</a:t>
            </a:r>
            <a:r>
              <a:rPr lang="en-US" altLang="ko-KR" sz="1400"/>
              <a:t>-&gt;</a:t>
            </a:r>
            <a:r>
              <a:rPr lang="ko-KR" altLang="en-US" sz="1400"/>
              <a:t>마왕으로 구성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D29C4-DAFD-80EB-D23B-384F614CAAC4}"/>
              </a:ext>
            </a:extLst>
          </p:cNvPr>
          <p:cNvSpPr txBox="1"/>
          <p:nvPr/>
        </p:nvSpPr>
        <p:spPr>
          <a:xfrm>
            <a:off x="7428574" y="2910202"/>
            <a:ext cx="447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두 개의 층으로 이루어져있으며 </a:t>
            </a:r>
            <a:r>
              <a:rPr lang="en-US" altLang="ko-KR" sz="1400"/>
              <a:t>2</a:t>
            </a:r>
            <a:r>
              <a:rPr lang="ko-KR" altLang="en-US" sz="1400"/>
              <a:t>층에는 보스가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특수 </a:t>
            </a:r>
            <a:r>
              <a:rPr lang="en-US" altLang="ko-KR" sz="1400"/>
              <a:t>NPC </a:t>
            </a:r>
            <a:r>
              <a:rPr lang="ko-KR" altLang="en-US" sz="1400"/>
              <a:t>추가</a:t>
            </a:r>
            <a:endParaRPr lang="en-US" altLang="ko-KR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2C114-0089-56CE-8BE8-BEB477543EA1}"/>
              </a:ext>
            </a:extLst>
          </p:cNvPr>
          <p:cNvSpPr txBox="1"/>
          <p:nvPr/>
        </p:nvSpPr>
        <p:spPr>
          <a:xfrm>
            <a:off x="478116" y="364002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적 </a:t>
            </a:r>
            <a:r>
              <a:rPr lang="en-US" altLang="ko-KR" sz="1400"/>
              <a:t>AI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E29C7-AF0E-27DF-819B-1498A8F29BB2}"/>
              </a:ext>
            </a:extLst>
          </p:cNvPr>
          <p:cNvSpPr txBox="1"/>
          <p:nvPr/>
        </p:nvSpPr>
        <p:spPr>
          <a:xfrm>
            <a:off x="3139960" y="3640021"/>
            <a:ext cx="415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적 종류에 따라 </a:t>
            </a:r>
            <a:r>
              <a:rPr lang="en-US" altLang="ko-KR" sz="1400"/>
              <a:t>AI</a:t>
            </a:r>
            <a:r>
              <a:rPr lang="ko-KR" altLang="en-US" sz="1400"/>
              <a:t>가 다름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플레이어에게 다가오며 근접공격</a:t>
            </a:r>
            <a:r>
              <a:rPr lang="en-US" altLang="ko-KR" sz="1400"/>
              <a:t>(</a:t>
            </a:r>
            <a:r>
              <a:rPr lang="ko-KR" altLang="en-US" sz="1400"/>
              <a:t>상시 인식</a:t>
            </a:r>
            <a:r>
              <a:rPr lang="en-US" altLang="ko-KR" sz="140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/>
              <a:t>플레이어가 사정거리에 들어오면 원거리공격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플레이어가 접근하면 도망침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723B7-1B0B-A288-4D0C-846C5EDF969F}"/>
              </a:ext>
            </a:extLst>
          </p:cNvPr>
          <p:cNvSpPr txBox="1"/>
          <p:nvPr/>
        </p:nvSpPr>
        <p:spPr>
          <a:xfrm>
            <a:off x="7428574" y="3640021"/>
            <a:ext cx="4159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보스의 패턴 추가</a:t>
            </a:r>
            <a:endParaRPr lang="en-US" altLang="ko-KR" sz="1400"/>
          </a:p>
          <a:p>
            <a:r>
              <a:rPr lang="ko-KR" altLang="en-US" sz="1400"/>
              <a:t>적의 상태 추가</a:t>
            </a:r>
            <a:r>
              <a:rPr lang="en-US" altLang="ko-KR" sz="1400"/>
              <a:t>(</a:t>
            </a:r>
            <a:r>
              <a:rPr lang="ko-KR" altLang="en-US" sz="1400"/>
              <a:t>은신</a:t>
            </a:r>
            <a:r>
              <a:rPr lang="en-US" altLang="ko-KR" sz="1400"/>
              <a:t>, </a:t>
            </a:r>
            <a:r>
              <a:rPr lang="ko-KR" altLang="en-US" sz="1400"/>
              <a:t>공중</a:t>
            </a:r>
            <a:r>
              <a:rPr lang="en-US" altLang="ko-KR" sz="1400"/>
              <a:t>, </a:t>
            </a:r>
            <a:r>
              <a:rPr lang="ko-KR" altLang="en-US" sz="1400"/>
              <a:t>지하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적의 속성 추가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031AE-667D-8E94-8F1D-B7148DD0D5D6}"/>
              </a:ext>
            </a:extLst>
          </p:cNvPr>
          <p:cNvSpPr txBox="1"/>
          <p:nvPr/>
        </p:nvSpPr>
        <p:spPr>
          <a:xfrm>
            <a:off x="478116" y="47870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난이도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26A7D-CF40-E14E-9D24-FDD8EC4A9A74}"/>
              </a:ext>
            </a:extLst>
          </p:cNvPr>
          <p:cNvSpPr txBox="1"/>
          <p:nvPr/>
        </p:nvSpPr>
        <p:spPr>
          <a:xfrm>
            <a:off x="3139959" y="4787032"/>
            <a:ext cx="415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스테이지가 진행될수록 난이도 증가</a:t>
            </a:r>
            <a:endParaRPr lang="en-US" altLang="ko-KR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3CA9-45EA-A7FF-20B3-46C5ED58BF65}"/>
              </a:ext>
            </a:extLst>
          </p:cNvPr>
          <p:cNvSpPr txBox="1"/>
          <p:nvPr/>
        </p:nvSpPr>
        <p:spPr>
          <a:xfrm>
            <a:off x="7428573" y="4787032"/>
            <a:ext cx="447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쉬운난이도로 </a:t>
            </a:r>
            <a:r>
              <a:rPr lang="en-US" altLang="ko-KR" sz="1400"/>
              <a:t>1</a:t>
            </a:r>
            <a:r>
              <a:rPr lang="ko-KR" altLang="en-US" sz="1400"/>
              <a:t>회차</a:t>
            </a:r>
            <a:r>
              <a:rPr lang="en-US" altLang="ko-KR" sz="1400"/>
              <a:t>(</a:t>
            </a:r>
            <a:r>
              <a:rPr lang="ko-KR" altLang="en-US" sz="1400"/>
              <a:t>스토리모드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하드코어모드 추가</a:t>
            </a:r>
            <a:r>
              <a:rPr lang="en-US" altLang="ko-KR" sz="1400"/>
              <a:t>(</a:t>
            </a:r>
            <a:r>
              <a:rPr lang="ko-KR" altLang="en-US" sz="1400"/>
              <a:t>적 체력</a:t>
            </a:r>
            <a:r>
              <a:rPr lang="en-US" altLang="ko-KR" sz="1400"/>
              <a:t>, </a:t>
            </a:r>
            <a:r>
              <a:rPr lang="ko-KR" altLang="en-US" sz="1400"/>
              <a:t>공격력 상승</a:t>
            </a:r>
            <a:r>
              <a:rPr lang="en-US" altLang="ko-KR" sz="1400"/>
              <a:t>, </a:t>
            </a:r>
            <a:r>
              <a:rPr lang="ko-KR" altLang="en-US" sz="1400"/>
              <a:t>보스 변화</a:t>
            </a:r>
            <a:r>
              <a:rPr lang="en-US" altLang="ko-KR" sz="140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8695D-B574-FB23-E8C0-7C0EDD168F46}"/>
              </a:ext>
            </a:extLst>
          </p:cNvPr>
          <p:cNvSpPr txBox="1"/>
          <p:nvPr/>
        </p:nvSpPr>
        <p:spPr>
          <a:xfrm>
            <a:off x="478115" y="53959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게임기능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E29DC-163E-2459-2563-9277E86CF1D5}"/>
              </a:ext>
            </a:extLst>
          </p:cNvPr>
          <p:cNvSpPr txBox="1"/>
          <p:nvPr/>
        </p:nvSpPr>
        <p:spPr>
          <a:xfrm>
            <a:off x="3139959" y="5395998"/>
            <a:ext cx="3232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피격시 체력 감소</a:t>
            </a:r>
            <a:endParaRPr lang="en-US" altLang="ko-KR" sz="1400"/>
          </a:p>
          <a:p>
            <a:r>
              <a:rPr lang="ko-KR" altLang="en-US" sz="1400"/>
              <a:t>특수 스테이지에 </a:t>
            </a:r>
            <a:r>
              <a:rPr lang="en-US" altLang="ko-KR" sz="1400"/>
              <a:t>NPC(</a:t>
            </a:r>
            <a:r>
              <a:rPr lang="ko-KR" altLang="en-US" sz="1400"/>
              <a:t>상점</a:t>
            </a:r>
            <a:r>
              <a:rPr lang="en-US" altLang="ko-KR" sz="1400"/>
              <a:t>, </a:t>
            </a:r>
            <a:r>
              <a:rPr lang="ko-KR" altLang="en-US" sz="1400"/>
              <a:t>강화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대쉬 대기시간</a:t>
            </a:r>
            <a:endParaRPr lang="en-US" altLang="ko-KR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FEC22-C10A-646D-75DF-DB2CFAD6D6C1}"/>
              </a:ext>
            </a:extLst>
          </p:cNvPr>
          <p:cNvSpPr txBox="1"/>
          <p:nvPr/>
        </p:nvSpPr>
        <p:spPr>
          <a:xfrm>
            <a:off x="7428573" y="5395998"/>
            <a:ext cx="3232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튜토리얼 제공</a:t>
            </a:r>
            <a:endParaRPr lang="en-US" altLang="ko-KR" sz="1400"/>
          </a:p>
          <a:p>
            <a:r>
              <a:rPr lang="ko-KR" altLang="en-US" sz="1400"/>
              <a:t>스테이지 클리어 후 다음 층으로 이동</a:t>
            </a:r>
            <a:endParaRPr lang="en-US" altLang="ko-KR" sz="1400"/>
          </a:p>
          <a:p>
            <a:r>
              <a:rPr lang="ko-KR" altLang="en-US" sz="1400"/>
              <a:t>보스 클리어 후 보스 상자 드롭</a:t>
            </a:r>
            <a:endParaRPr lang="en-US" altLang="ko-KR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8EC4C-2844-6B9E-EC21-B1A913CFA447}"/>
              </a:ext>
            </a:extLst>
          </p:cNvPr>
          <p:cNvSpPr txBox="1"/>
          <p:nvPr/>
        </p:nvSpPr>
        <p:spPr>
          <a:xfrm>
            <a:off x="478115" y="62956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사운드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52058-27DD-DBE4-308D-EFDCDC49FD92}"/>
              </a:ext>
            </a:extLst>
          </p:cNvPr>
          <p:cNvSpPr txBox="1"/>
          <p:nvPr/>
        </p:nvSpPr>
        <p:spPr>
          <a:xfrm>
            <a:off x="3139959" y="6295607"/>
            <a:ext cx="461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반격</a:t>
            </a:r>
            <a:r>
              <a:rPr lang="en-US" altLang="ko-KR" sz="1400"/>
              <a:t>, </a:t>
            </a:r>
            <a:r>
              <a:rPr lang="ko-KR" altLang="en-US" sz="1400"/>
              <a:t>대쉬</a:t>
            </a:r>
            <a:r>
              <a:rPr lang="en-US" altLang="ko-KR" sz="1400"/>
              <a:t>, </a:t>
            </a:r>
            <a:r>
              <a:rPr lang="ko-KR" altLang="en-US" sz="1400"/>
              <a:t>적군공격</a:t>
            </a:r>
            <a:r>
              <a:rPr lang="en-US" altLang="ko-KR" sz="1400"/>
              <a:t>, </a:t>
            </a:r>
            <a:r>
              <a:rPr lang="ko-KR" altLang="en-US" sz="1400"/>
              <a:t>클리어 소리</a:t>
            </a:r>
            <a:r>
              <a:rPr lang="en-US" altLang="ko-KR" sz="1400"/>
              <a:t>, </a:t>
            </a:r>
            <a:r>
              <a:rPr lang="ko-KR" altLang="en-US" sz="1400"/>
              <a:t>각종 투사체 소리 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3AED0-08B1-03D3-3470-E366BF81298B}"/>
              </a:ext>
            </a:extLst>
          </p:cNvPr>
          <p:cNvSpPr txBox="1"/>
          <p:nvPr/>
        </p:nvSpPr>
        <p:spPr>
          <a:xfrm>
            <a:off x="478115" y="698081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애니메이션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ED0B-3176-BB8C-A5D5-AD4803491B21}"/>
              </a:ext>
            </a:extLst>
          </p:cNvPr>
          <p:cNvSpPr txBox="1"/>
          <p:nvPr/>
        </p:nvSpPr>
        <p:spPr>
          <a:xfrm>
            <a:off x="3139959" y="6980813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걷기</a:t>
            </a:r>
            <a:r>
              <a:rPr lang="en-US" altLang="ko-KR" sz="1400"/>
              <a:t>, </a:t>
            </a:r>
            <a:r>
              <a:rPr lang="ko-KR" altLang="en-US" sz="1400"/>
              <a:t>대쉬</a:t>
            </a:r>
            <a:r>
              <a:rPr lang="en-US" altLang="ko-KR" sz="1400"/>
              <a:t>, </a:t>
            </a:r>
            <a:r>
              <a:rPr lang="ko-KR" altLang="en-US" sz="1400"/>
              <a:t>반격 기본 </a:t>
            </a:r>
            <a:r>
              <a:rPr lang="en-US" altLang="ko-KR" sz="1400"/>
              <a:t>3</a:t>
            </a:r>
            <a:r>
              <a:rPr lang="ko-KR" altLang="en-US" sz="1400"/>
              <a:t>종 애니메이션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39556-55C3-0F07-77A2-3CCBA62A5DB3}"/>
              </a:ext>
            </a:extLst>
          </p:cNvPr>
          <p:cNvSpPr txBox="1"/>
          <p:nvPr/>
        </p:nvSpPr>
        <p:spPr>
          <a:xfrm>
            <a:off x="7428573" y="6981257"/>
            <a:ext cx="489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플레이어 사망</a:t>
            </a:r>
            <a:r>
              <a:rPr lang="en-US" altLang="ko-KR" sz="1400"/>
              <a:t>, </a:t>
            </a:r>
            <a:r>
              <a:rPr lang="ko-KR" altLang="en-US" sz="1400"/>
              <a:t>클리어</a:t>
            </a:r>
            <a:r>
              <a:rPr lang="en-US" altLang="ko-KR" sz="1400"/>
              <a:t>, </a:t>
            </a:r>
            <a:r>
              <a:rPr lang="ko-KR" altLang="en-US" sz="1400"/>
              <a:t>스테이지 이동 등 세부 움직임 추가</a:t>
            </a:r>
          </a:p>
        </p:txBody>
      </p:sp>
    </p:spTree>
    <p:extLst>
      <p:ext uri="{BB962C8B-B14F-4D97-AF65-F5344CB8AC3E}">
        <p14:creationId xmlns:p14="http://schemas.microsoft.com/office/powerpoint/2010/main" val="340750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03AA6-ECED-F03F-11D4-BA5F8B63AA7D}"/>
              </a:ext>
            </a:extLst>
          </p:cNvPr>
          <p:cNvSpPr txBox="1"/>
          <p:nvPr/>
        </p:nvSpPr>
        <p:spPr>
          <a:xfrm>
            <a:off x="163902" y="1380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게임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67C74-73E2-0CC5-0A15-24008234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46" y="1539951"/>
            <a:ext cx="972740" cy="972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8FFD68-BD39-34A9-86B1-958F3F78CE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6" y="1539951"/>
            <a:ext cx="972740" cy="972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EF9390-692D-26B8-00A3-387364E0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46" y="2338664"/>
            <a:ext cx="972740" cy="972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43883-344D-0C73-E79B-640A4BF754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6" y="2338664"/>
            <a:ext cx="972740" cy="972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5360D2-9626-A6E5-3C98-FDB33D22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726" y="1539951"/>
            <a:ext cx="972740" cy="972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688FF-2632-0035-8879-55755BAC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6" y="1539951"/>
            <a:ext cx="972740" cy="972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A7700C-BC30-49BE-CA6E-96EFDD78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726" y="2338664"/>
            <a:ext cx="972740" cy="972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12BFED-FE92-F8DF-4C97-D90EF234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6" y="2338664"/>
            <a:ext cx="972740" cy="972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BD6821-0E56-590E-EF23-CD16BE269A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46" y="3137377"/>
            <a:ext cx="972740" cy="972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A12DA0-8078-FB80-AE7B-7635EB9F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6" y="3137377"/>
            <a:ext cx="972740" cy="972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86FBF1-1794-972E-F9AA-AC9F6DB6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46" y="3936090"/>
            <a:ext cx="972740" cy="972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DA0FA2-D75A-0370-EF6C-393B1F7D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6" y="3936090"/>
            <a:ext cx="972740" cy="972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BE4CE1-B361-7367-1D7C-45D35999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726" y="3137377"/>
            <a:ext cx="972740" cy="972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6FCEE4-ACD8-4F0F-0E88-6AD2ACAA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6" y="3137377"/>
            <a:ext cx="972740" cy="9727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B8799E-300A-FE36-A2FD-EFFBDC7D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726" y="3936090"/>
            <a:ext cx="972740" cy="9727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4A9F41-517E-7DD0-EE5D-E04B0074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61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6" y="3936090"/>
            <a:ext cx="972740" cy="9727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0B2B13B-E7DE-6EEF-F3E9-BD3540CD8D70}"/>
              </a:ext>
            </a:extLst>
          </p:cNvPr>
          <p:cNvSpPr txBox="1"/>
          <p:nvPr/>
        </p:nvSpPr>
        <p:spPr>
          <a:xfrm>
            <a:off x="6333635" y="1042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마왕성</a:t>
            </a:r>
          </a:p>
        </p:txBody>
      </p:sp>
      <p:pic>
        <p:nvPicPr>
          <p:cNvPr id="42" name="그림 41" descr="텍스트, 다채로운, 클립아트이(가) 표시된 사진&#10;&#10;자동 생성된 설명">
            <a:extLst>
              <a:ext uri="{FF2B5EF4-FFF2-40B4-BE49-F238E27FC236}">
                <a16:creationId xmlns:a16="http://schemas.microsoft.com/office/drawing/2014/main" id="{CB6AB6F0-B7AE-12DF-CBC6-B130A558C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42" y="1523205"/>
            <a:ext cx="972739" cy="972739"/>
          </a:xfrm>
          <a:prstGeom prst="rect">
            <a:avLst/>
          </a:prstGeom>
        </p:spPr>
      </p:pic>
      <p:pic>
        <p:nvPicPr>
          <p:cNvPr id="50" name="그림 49" descr="바둑판식이(가) 표시된 사진&#10;&#10;자동 생성된 설명">
            <a:extLst>
              <a:ext uri="{FF2B5EF4-FFF2-40B4-BE49-F238E27FC236}">
                <a16:creationId xmlns:a16="http://schemas.microsoft.com/office/drawing/2014/main" id="{423040B3-3C1B-13D8-5027-05277D036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3" y="1523206"/>
            <a:ext cx="972739" cy="972739"/>
          </a:xfrm>
          <a:prstGeom prst="rect">
            <a:avLst/>
          </a:prstGeom>
        </p:spPr>
      </p:pic>
      <p:pic>
        <p:nvPicPr>
          <p:cNvPr id="52" name="그림 51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3E77098E-BD9C-25A7-4A59-8C9669B9D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42" y="2314476"/>
            <a:ext cx="972739" cy="972739"/>
          </a:xfrm>
          <a:prstGeom prst="rect">
            <a:avLst/>
          </a:prstGeom>
        </p:spPr>
      </p:pic>
      <p:pic>
        <p:nvPicPr>
          <p:cNvPr id="53" name="그림 52" descr="바둑판식이(가) 표시된 사진&#10;&#10;자동 생성된 설명">
            <a:extLst>
              <a:ext uri="{FF2B5EF4-FFF2-40B4-BE49-F238E27FC236}">
                <a16:creationId xmlns:a16="http://schemas.microsoft.com/office/drawing/2014/main" id="{1E671A4D-D195-FD25-F107-2671F30C1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4" y="1523205"/>
            <a:ext cx="972739" cy="972739"/>
          </a:xfrm>
          <a:prstGeom prst="rect">
            <a:avLst/>
          </a:prstGeom>
        </p:spPr>
      </p:pic>
      <p:pic>
        <p:nvPicPr>
          <p:cNvPr id="54" name="그림 53" descr="바둑판식이(가) 표시된 사진&#10;&#10;자동 생성된 설명">
            <a:extLst>
              <a:ext uri="{FF2B5EF4-FFF2-40B4-BE49-F238E27FC236}">
                <a16:creationId xmlns:a16="http://schemas.microsoft.com/office/drawing/2014/main" id="{99181865-5D7A-6400-53ED-C5E8E864C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1" y="1523205"/>
            <a:ext cx="972739" cy="972739"/>
          </a:xfrm>
          <a:prstGeom prst="rect">
            <a:avLst/>
          </a:prstGeom>
        </p:spPr>
      </p:pic>
      <p:pic>
        <p:nvPicPr>
          <p:cNvPr id="55" name="그림 54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96EE8274-FDD7-6EA1-2F19-E361F34D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3" y="2321920"/>
            <a:ext cx="972739" cy="972739"/>
          </a:xfrm>
          <a:prstGeom prst="rect">
            <a:avLst/>
          </a:prstGeom>
        </p:spPr>
      </p:pic>
      <p:pic>
        <p:nvPicPr>
          <p:cNvPr id="56" name="그림 55" descr="텍스트, 다채로운, 클립아트이(가) 표시된 사진&#10;&#10;자동 생성된 설명">
            <a:extLst>
              <a:ext uri="{FF2B5EF4-FFF2-40B4-BE49-F238E27FC236}">
                <a16:creationId xmlns:a16="http://schemas.microsoft.com/office/drawing/2014/main" id="{2CAD7DF2-C1B0-CBCB-9C1D-BA58490F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2" y="3120633"/>
            <a:ext cx="972739" cy="972739"/>
          </a:xfrm>
          <a:prstGeom prst="rect">
            <a:avLst/>
          </a:prstGeom>
        </p:spPr>
      </p:pic>
      <p:pic>
        <p:nvPicPr>
          <p:cNvPr id="57" name="그림 56" descr="바둑판식이(가) 표시된 사진&#10;&#10;자동 생성된 설명">
            <a:extLst>
              <a:ext uri="{FF2B5EF4-FFF2-40B4-BE49-F238E27FC236}">
                <a16:creationId xmlns:a16="http://schemas.microsoft.com/office/drawing/2014/main" id="{4A90332B-21A1-9274-B4D3-4264E2DD3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2" y="2321919"/>
            <a:ext cx="972739" cy="972739"/>
          </a:xfrm>
          <a:prstGeom prst="rect">
            <a:avLst/>
          </a:prstGeom>
        </p:spPr>
      </p:pic>
      <p:pic>
        <p:nvPicPr>
          <p:cNvPr id="58" name="그림 57" descr="바둑판식이(가) 표시된 사진&#10;&#10;자동 생성된 설명">
            <a:extLst>
              <a:ext uri="{FF2B5EF4-FFF2-40B4-BE49-F238E27FC236}">
                <a16:creationId xmlns:a16="http://schemas.microsoft.com/office/drawing/2014/main" id="{7D1B4334-E973-B1DF-368F-A74C6670F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2" y="2314476"/>
            <a:ext cx="972739" cy="972739"/>
          </a:xfrm>
          <a:prstGeom prst="rect">
            <a:avLst/>
          </a:prstGeom>
        </p:spPr>
      </p:pic>
      <p:pic>
        <p:nvPicPr>
          <p:cNvPr id="59" name="그림 58" descr="바둑판식이(가) 표시된 사진&#10;&#10;자동 생성된 설명">
            <a:extLst>
              <a:ext uri="{FF2B5EF4-FFF2-40B4-BE49-F238E27FC236}">
                <a16:creationId xmlns:a16="http://schemas.microsoft.com/office/drawing/2014/main" id="{327B32D2-A9BA-8A54-DBE1-4B9314EB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1" y="3113189"/>
            <a:ext cx="972739" cy="972739"/>
          </a:xfrm>
          <a:prstGeom prst="rect">
            <a:avLst/>
          </a:prstGeom>
        </p:spPr>
      </p:pic>
      <p:pic>
        <p:nvPicPr>
          <p:cNvPr id="60" name="그림 59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0A787B87-FAB8-D524-965D-B070C4F4B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2" y="3893946"/>
            <a:ext cx="972739" cy="972739"/>
          </a:xfrm>
          <a:prstGeom prst="rect">
            <a:avLst/>
          </a:prstGeom>
        </p:spPr>
      </p:pic>
      <p:pic>
        <p:nvPicPr>
          <p:cNvPr id="61" name="그림 60" descr="다채로운, 흐린이(가) 표시된 사진&#10;&#10;자동 생성된 설명">
            <a:extLst>
              <a:ext uri="{FF2B5EF4-FFF2-40B4-BE49-F238E27FC236}">
                <a16:creationId xmlns:a16="http://schemas.microsoft.com/office/drawing/2014/main" id="{BC73B2D6-2862-35FA-8D20-924FB4A4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1" y="3886503"/>
            <a:ext cx="972739" cy="972739"/>
          </a:xfrm>
          <a:prstGeom prst="rect">
            <a:avLst/>
          </a:prstGeom>
        </p:spPr>
      </p:pic>
      <p:pic>
        <p:nvPicPr>
          <p:cNvPr id="62" name="그림 61" descr="바둑판식이(가) 표시된 사진&#10;&#10;자동 생성된 설명">
            <a:extLst>
              <a:ext uri="{FF2B5EF4-FFF2-40B4-BE49-F238E27FC236}">
                <a16:creationId xmlns:a16="http://schemas.microsoft.com/office/drawing/2014/main" id="{A0968DA9-E5DF-3A95-43FF-2BEA84E7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1" y="3115376"/>
            <a:ext cx="972739" cy="972739"/>
          </a:xfrm>
          <a:prstGeom prst="rect">
            <a:avLst/>
          </a:prstGeom>
        </p:spPr>
      </p:pic>
      <p:pic>
        <p:nvPicPr>
          <p:cNvPr id="63" name="그림 62" descr="바둑판식이(가) 표시된 사진&#10;&#10;자동 생성된 설명">
            <a:extLst>
              <a:ext uri="{FF2B5EF4-FFF2-40B4-BE49-F238E27FC236}">
                <a16:creationId xmlns:a16="http://schemas.microsoft.com/office/drawing/2014/main" id="{0DEB8FF7-973E-7C06-52D5-D4BCB1921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9" y="3102676"/>
            <a:ext cx="972739" cy="972739"/>
          </a:xfrm>
          <a:prstGeom prst="rect">
            <a:avLst/>
          </a:prstGeom>
        </p:spPr>
      </p:pic>
      <p:pic>
        <p:nvPicPr>
          <p:cNvPr id="64" name="그림 63" descr="바둑판식이(가) 표시된 사진&#10;&#10;자동 생성된 설명">
            <a:extLst>
              <a:ext uri="{FF2B5EF4-FFF2-40B4-BE49-F238E27FC236}">
                <a16:creationId xmlns:a16="http://schemas.microsoft.com/office/drawing/2014/main" id="{A5697466-0229-06D7-87F5-6F9CE039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0" y="3891759"/>
            <a:ext cx="972739" cy="972739"/>
          </a:xfrm>
          <a:prstGeom prst="rect">
            <a:avLst/>
          </a:prstGeom>
        </p:spPr>
      </p:pic>
      <p:pic>
        <p:nvPicPr>
          <p:cNvPr id="65" name="그림 64" descr="바둑판식이(가) 표시된 사진&#10;&#10;자동 생성된 설명">
            <a:extLst>
              <a:ext uri="{FF2B5EF4-FFF2-40B4-BE49-F238E27FC236}">
                <a16:creationId xmlns:a16="http://schemas.microsoft.com/office/drawing/2014/main" id="{8AACE970-188A-C535-0E25-33D03DF35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8" y="3893946"/>
            <a:ext cx="972739" cy="97273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36EBF95-9048-106F-3D54-E1B68E2BC4A5}"/>
              </a:ext>
            </a:extLst>
          </p:cNvPr>
          <p:cNvSpPr txBox="1"/>
          <p:nvPr/>
        </p:nvSpPr>
        <p:spPr>
          <a:xfrm>
            <a:off x="1517001" y="1035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땅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5ECD4C6-D5D0-54ED-8C13-1421B9584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97" y="2493080"/>
            <a:ext cx="1172857" cy="117285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6D4CC34-685A-5C51-7261-9C4AEC040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25" y="2336806"/>
            <a:ext cx="1193378" cy="11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03AA6-ECED-F03F-11D4-BA5F8B63AA7D}"/>
              </a:ext>
            </a:extLst>
          </p:cNvPr>
          <p:cNvSpPr txBox="1"/>
          <p:nvPr/>
        </p:nvSpPr>
        <p:spPr>
          <a:xfrm>
            <a:off x="163902" y="1380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게임 흐름</a:t>
            </a:r>
          </a:p>
        </p:txBody>
      </p:sp>
    </p:spTree>
    <p:extLst>
      <p:ext uri="{BB962C8B-B14F-4D97-AF65-F5344CB8AC3E}">
        <p14:creationId xmlns:p14="http://schemas.microsoft.com/office/powerpoint/2010/main" val="36202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FA1CF-65E6-6373-D3DF-787B8C60DD00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9376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327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최한샘(2021158039)</dc:creator>
  <cp:lastModifiedBy>최한샘(2021158039)</cp:lastModifiedBy>
  <cp:revision>3</cp:revision>
  <dcterms:created xsi:type="dcterms:W3CDTF">2022-09-21T06:12:09Z</dcterms:created>
  <dcterms:modified xsi:type="dcterms:W3CDTF">2022-09-23T05:41:28Z</dcterms:modified>
</cp:coreProperties>
</file>