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06589e59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06589e59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06589e594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06589e594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06589e594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06589e594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06589e594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06589e594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06589e594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06589e594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06589e594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06589e594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06589e594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06589e594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06589e594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06589e594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06589e594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06589e594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06589e594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06589e594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06589e59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06589e59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06589e59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06589e59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06589e59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06589e59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06589e594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06589e594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06589e594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06589e594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06589e594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06589e594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06589e594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06589e594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06589e594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06589e594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06589e594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06589e594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twitter.com/Ch0pin" TargetMode="External"/><Relationship Id="rId5" Type="http://schemas.openxmlformats.org/officeDocument/2006/relationships/hyperlink" Target="https://twitter.com/Ch0pin" TargetMode="External"/><Relationship Id="rId6" Type="http://schemas.openxmlformats.org/officeDocument/2006/relationships/hyperlink" Target="https://www.linkedin.com/in/valsamara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reference/android/webkit/WebChromeClient#onProgressChanged(android.webkit.WebView,%20int)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Relationship Id="rId5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32.png"/><Relationship Id="rId5" Type="http://schemas.openxmlformats.org/officeDocument/2006/relationships/image" Target="../media/image30.png"/><Relationship Id="rId6" Type="http://schemas.openxmlformats.org/officeDocument/2006/relationships/hyperlink" Target="https://github.com/Ch0pin/WebView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reference/android/webkit/WebVie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975" y="0"/>
            <a:ext cx="3968200" cy="297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533425" y="2653775"/>
            <a:ext cx="62049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700">
                <a:latin typeface="Impact"/>
                <a:ea typeface="Impact"/>
                <a:cs typeface="Impact"/>
                <a:sym typeface="Impact"/>
              </a:rPr>
              <a:t>APPLICATION  SECURITY</a:t>
            </a:r>
            <a:endParaRPr b="1" sz="17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700"/>
              <a:t>(Threats and M</a:t>
            </a:r>
            <a:r>
              <a:rPr b="1" lang="el" sz="1700"/>
              <a:t>alpractices</a:t>
            </a:r>
            <a:r>
              <a:rPr b="1" lang="el" sz="1700"/>
              <a:t>)</a:t>
            </a:r>
            <a:endParaRPr b="1" sz="1700"/>
          </a:p>
        </p:txBody>
      </p:sp>
      <p:sp>
        <p:nvSpPr>
          <p:cNvPr id="56" name="Google Shape;56;p13"/>
          <p:cNvSpPr txBox="1"/>
          <p:nvPr/>
        </p:nvSpPr>
        <p:spPr>
          <a:xfrm>
            <a:off x="295125" y="3920875"/>
            <a:ext cx="650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Speaker</a:t>
            </a:r>
            <a:r>
              <a:rPr lang="el"/>
              <a:t>: Dimitrios Valsamaras | </a:t>
            </a:r>
            <a:r>
              <a:rPr lang="el" u="sng">
                <a:solidFill>
                  <a:schemeClr val="hlink"/>
                </a:solidFill>
                <a:hlinkClick r:id="rId4"/>
              </a:rPr>
              <a:t>@Ch0pin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u="sng">
                <a:solidFill>
                  <a:schemeClr val="hlink"/>
                </a:solidFill>
                <a:hlinkClick r:id="rId5"/>
              </a:rPr>
              <a:t>  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95125" y="4268675"/>
            <a:ext cx="36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u="sng">
                <a:solidFill>
                  <a:srgbClr val="0097A7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https://www.linkedin.com/in/valsamaras/</a:t>
            </a:r>
            <a:r>
              <a:rPr lang="el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WebViews - Javascript Injection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144000" y="768000"/>
            <a:ext cx="834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Using the </a:t>
            </a:r>
            <a:r>
              <a:rPr b="1" lang="el">
                <a:solidFill>
                  <a:schemeClr val="dk1"/>
                </a:solidFill>
              </a:rPr>
              <a:t>onPageStarted,</a:t>
            </a:r>
            <a:r>
              <a:rPr b="1" lang="el">
                <a:solidFill>
                  <a:schemeClr val="dk1"/>
                </a:solidFill>
              </a:rPr>
              <a:t> </a:t>
            </a:r>
            <a:r>
              <a:rPr b="1" lang="el"/>
              <a:t>onPageFinished</a:t>
            </a:r>
            <a:r>
              <a:rPr lang="el"/>
              <a:t> callbacks or the </a:t>
            </a:r>
            <a:r>
              <a:rPr b="1" lang="el" u="sng">
                <a:solidFill>
                  <a:schemeClr val="hlink"/>
                </a:solidFill>
                <a:hlinkClick r:id="rId3"/>
              </a:rPr>
              <a:t>onProgessChanged</a:t>
            </a:r>
            <a:r>
              <a:rPr b="1" lang="el"/>
              <a:t> </a:t>
            </a:r>
            <a:r>
              <a:rPr lang="el"/>
              <a:t>(less common)</a:t>
            </a:r>
            <a:r>
              <a:rPr b="1" lang="el"/>
              <a:t> </a:t>
            </a:r>
            <a:r>
              <a:rPr lang="el"/>
              <a:t>we may track the loading process of a web page and </a:t>
            </a:r>
            <a:r>
              <a:rPr b="1" lang="el"/>
              <a:t>append</a:t>
            </a:r>
            <a:r>
              <a:rPr lang="el"/>
              <a:t> arbitrary code. </a:t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360000" y="1872000"/>
            <a:ext cx="8028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l">
                <a:latin typeface="Courier New"/>
                <a:ea typeface="Courier New"/>
                <a:cs typeface="Courier New"/>
                <a:sym typeface="Courier New"/>
              </a:rPr>
              <a:t>myWebView</a:t>
            </a: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l">
                <a:latin typeface="Courier New"/>
                <a:ea typeface="Courier New"/>
                <a:cs typeface="Courier New"/>
                <a:sym typeface="Courier New"/>
              </a:rPr>
              <a:t>setWebViewClient</a:t>
            </a: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(new WebViewClient()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            @Override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            public void </a:t>
            </a:r>
            <a:r>
              <a:rPr b="1" lang="el">
                <a:latin typeface="Courier New"/>
                <a:ea typeface="Courier New"/>
                <a:cs typeface="Courier New"/>
                <a:sym typeface="Courier New"/>
              </a:rPr>
              <a:t>onPageFinished</a:t>
            </a: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(WebView view, String url)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                super.onPageFinished(view, url);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980000"/>
                </a:solidFill>
              </a:rPr>
              <a:t>                    		 INJECTION POINT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  </a:t>
            </a: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        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        });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2124000" y="3060000"/>
            <a:ext cx="120000" cy="1080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/>
        </p:nvSpPr>
        <p:spPr>
          <a:xfrm>
            <a:off x="0" y="0"/>
            <a:ext cx="585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WebView</a:t>
            </a: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- Javascript Injection - Cookies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0" y="954675"/>
            <a:ext cx="5853450" cy="2141325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5400000" dist="95250">
              <a:srgbClr val="000000">
                <a:alpha val="50000"/>
              </a:srgbClr>
            </a:outerShdw>
          </a:effectLst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5526" y="254975"/>
            <a:ext cx="2798574" cy="3540737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5400000" dist="762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WebViews - Javascript Injection - Auto Clicks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60300"/>
            <a:ext cx="4419599" cy="2147088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114300">
              <a:srgbClr val="000000">
                <a:alpha val="50000"/>
              </a:srgbClr>
            </a:outerShdw>
          </a:effectLst>
        </p:spPr>
      </p:pic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6700" y="238350"/>
            <a:ext cx="2091300" cy="2627225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66675">
              <a:srgbClr val="000000">
                <a:alpha val="50000"/>
              </a:srgbClr>
            </a:outerShdw>
          </a:effectLst>
        </p:spPr>
      </p:pic>
      <p:pic>
        <p:nvPicPr>
          <p:cNvPr id="149" name="Google Shape;14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012000"/>
            <a:ext cx="8487573" cy="1992425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666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WebView</a:t>
            </a: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- Javascript Injection - Scrapping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00" y="624300"/>
            <a:ext cx="7159302" cy="3023699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76200">
              <a:srgbClr val="000000">
                <a:alpha val="50000"/>
              </a:srgbClr>
            </a:outerShdw>
          </a:effectLst>
        </p:spPr>
      </p:pic>
      <p:pic>
        <p:nvPicPr>
          <p:cNvPr id="156" name="Google Shape;15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300" y="3764402"/>
            <a:ext cx="7107398" cy="1303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666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WebView</a:t>
            </a: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- Javascript </a:t>
            </a: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Scraping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99" y="591637"/>
            <a:ext cx="6259549" cy="3960224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209550">
              <a:srgbClr val="000000">
                <a:alpha val="50000"/>
              </a:srgbClr>
            </a:outerShdw>
          </a:effectLst>
        </p:spPr>
      </p:pic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2673" y="591625"/>
            <a:ext cx="2521125" cy="878925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1524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WebView - Backdooring 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8300"/>
            <a:ext cx="4647600" cy="1294275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76200">
              <a:srgbClr val="000000">
                <a:alpha val="50000"/>
              </a:srgbClr>
            </a:outerShdw>
          </a:effectLst>
        </p:spPr>
      </p:pic>
      <p:pic>
        <p:nvPicPr>
          <p:cNvPr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62325"/>
            <a:ext cx="3840175" cy="87975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5400000" dist="1047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WebView - Silent Loading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144000" y="612000"/>
            <a:ext cx="7836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By changing the visibility or the size of the webview all the operations can take place without being perceived by the user: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myWebView.setVisibility(myWebView.GONE)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988" y="1570200"/>
            <a:ext cx="3338220" cy="2964599"/>
          </a:xfrm>
          <a:prstGeom prst="rect">
            <a:avLst/>
          </a:prstGeom>
          <a:noFill/>
          <a:ln>
            <a:noFill/>
          </a:ln>
          <a:effectLst>
            <a:outerShdw blurRad="314325" rotWithShape="0" algn="bl" dir="5400000" dist="1047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Webviews - Malpractices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1730250" y="1414075"/>
            <a:ext cx="5940000" cy="9234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6667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4800"/>
              <a:t>Un</a:t>
            </a:r>
            <a:r>
              <a:rPr b="1" lang="el" sz="4800"/>
              <a:t>Intentional</a:t>
            </a:r>
            <a:endParaRPr b="1" sz="4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WebView - Hijacking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1350"/>
            <a:ext cx="5111426" cy="91025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5400000" dist="180975">
              <a:srgbClr val="000000">
                <a:alpha val="50000"/>
              </a:srgbClr>
            </a:outerShdw>
          </a:effectLst>
        </p:spPr>
      </p:pic>
      <p:sp>
        <p:nvSpPr>
          <p:cNvPr id="190" name="Google Shape;190;p30"/>
          <p:cNvSpPr txBox="1"/>
          <p:nvPr/>
        </p:nvSpPr>
        <p:spPr>
          <a:xfrm>
            <a:off x="152400" y="2265950"/>
            <a:ext cx="740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am start -n com.training.webviews/.MainActivity --es url https://www.example.com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9676" y="610600"/>
            <a:ext cx="1798848" cy="196115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85725">
              <a:srgbClr val="000000">
                <a:alpha val="50000"/>
              </a:srgbClr>
            </a:outerShdw>
          </a:effectLst>
        </p:spPr>
      </p:pic>
      <p:sp>
        <p:nvSpPr>
          <p:cNvPr id="192" name="Google Shape;192;p30"/>
          <p:cNvSpPr txBox="1"/>
          <p:nvPr/>
        </p:nvSpPr>
        <p:spPr>
          <a:xfrm>
            <a:off x="152400" y="3108150"/>
            <a:ext cx="761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am start -n com.training.webviews/.MainActivity --es url "javascript:AndroidBridge.execCmd('ls -al')"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9675" y="3108150"/>
            <a:ext cx="1852875" cy="138965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5400000" dist="57150">
              <a:srgbClr val="000000">
                <a:alpha val="50000"/>
              </a:srgbClr>
            </a:outerShdw>
          </a:effectLst>
        </p:spPr>
      </p:pic>
      <p:sp>
        <p:nvSpPr>
          <p:cNvPr id="194" name="Google Shape;194;p30"/>
          <p:cNvSpPr txBox="1"/>
          <p:nvPr/>
        </p:nvSpPr>
        <p:spPr>
          <a:xfrm>
            <a:off x="858600" y="4315400"/>
            <a:ext cx="433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Get the code </a:t>
            </a:r>
            <a:r>
              <a:rPr lang="el" u="sng">
                <a:solidFill>
                  <a:schemeClr val="hlink"/>
                </a:solidFill>
                <a:hlinkClick r:id="rId6"/>
              </a:rPr>
              <a:t>https://github.com/Ch0pin/WebViews</a:t>
            </a:r>
            <a:r>
              <a:rPr lang="el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References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00" name="Google Shape;200;p31"/>
          <p:cNvSpPr txBox="1"/>
          <p:nvPr/>
        </p:nvSpPr>
        <p:spPr>
          <a:xfrm>
            <a:off x="248900" y="995500"/>
            <a:ext cx="68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l" u="sng">
                <a:solidFill>
                  <a:schemeClr val="hlink"/>
                </a:solidFill>
                <a:hlinkClick r:id="rId3"/>
              </a:rPr>
              <a:t>https://developer.android.com/reference/android/webkit/WebView</a:t>
            </a:r>
            <a:r>
              <a:rPr lang="el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Common Malpractices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839975" y="1016250"/>
            <a:ext cx="3380700" cy="240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b="1" lang="el" sz="1700"/>
              <a:t>Webviews</a:t>
            </a:r>
            <a:endParaRPr b="1"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Char char="➢"/>
            </a:pPr>
            <a:r>
              <a:rPr b="1" lang="el" sz="1700">
                <a:solidFill>
                  <a:srgbClr val="999999"/>
                </a:solidFill>
              </a:rPr>
              <a:t>Floating Windows</a:t>
            </a:r>
            <a:endParaRPr b="1" sz="1700">
              <a:solidFill>
                <a:srgbClr val="999999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Char char="➢"/>
            </a:pPr>
            <a:r>
              <a:rPr b="1" lang="el" sz="1700">
                <a:solidFill>
                  <a:srgbClr val="999999"/>
                </a:solidFill>
              </a:rPr>
              <a:t>Accessibility Service</a:t>
            </a:r>
            <a:endParaRPr b="1" sz="1700">
              <a:solidFill>
                <a:srgbClr val="999999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Char char="➢"/>
            </a:pPr>
            <a:r>
              <a:rPr b="1" lang="el" sz="1700">
                <a:solidFill>
                  <a:srgbClr val="999999"/>
                </a:solidFill>
              </a:rPr>
              <a:t>Administration API</a:t>
            </a:r>
            <a:endParaRPr b="1" sz="1700">
              <a:solidFill>
                <a:srgbClr val="999999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Char char="➢"/>
            </a:pPr>
            <a:r>
              <a:rPr b="1" lang="el" sz="1700">
                <a:solidFill>
                  <a:srgbClr val="999999"/>
                </a:solidFill>
              </a:rPr>
              <a:t>Reflection</a:t>
            </a:r>
            <a:endParaRPr b="1" sz="1700">
              <a:solidFill>
                <a:srgbClr val="999999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Char char="➢"/>
            </a:pPr>
            <a:r>
              <a:rPr b="1" lang="el" sz="1700">
                <a:solidFill>
                  <a:srgbClr val="999999"/>
                </a:solidFill>
              </a:rPr>
              <a:t>Dynamic Code Loading</a:t>
            </a:r>
            <a:endParaRPr b="1" sz="1700">
              <a:solidFill>
                <a:srgbClr val="999999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7825" y="715300"/>
            <a:ext cx="2538250" cy="3206200"/>
          </a:xfrm>
          <a:prstGeom prst="rect">
            <a:avLst/>
          </a:prstGeom>
          <a:noFill/>
          <a:ln>
            <a:noFill/>
          </a:ln>
          <a:effectLst>
            <a:outerShdw blurRad="385763" rotWithShape="0" algn="bl" dir="5400000" dist="952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Webviews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25" y="428625"/>
            <a:ext cx="1371975" cy="1371975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5400000" dist="114300">
              <a:srgbClr val="000000">
                <a:alpha val="50000"/>
              </a:srgbClr>
            </a:outerShdw>
          </a:effectLst>
        </p:spPr>
      </p:pic>
      <p:sp>
        <p:nvSpPr>
          <p:cNvPr id="71" name="Google Shape;71;p15"/>
          <p:cNvSpPr txBox="1"/>
          <p:nvPr/>
        </p:nvSpPr>
        <p:spPr>
          <a:xfrm>
            <a:off x="1804375" y="428625"/>
            <a:ext cx="605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Usage</a:t>
            </a:r>
            <a:r>
              <a:rPr lang="el"/>
              <a:t>: </a:t>
            </a:r>
            <a:r>
              <a:rPr lang="el"/>
              <a:t>WebView objects allow the developers to deliver web-based content to the user as a part of an activity’s layout.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3575" y="1213700"/>
            <a:ext cx="2884000" cy="3228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5"/>
          <p:cNvCxnSpPr/>
          <p:nvPr/>
        </p:nvCxnSpPr>
        <p:spPr>
          <a:xfrm>
            <a:off x="5485700" y="3059150"/>
            <a:ext cx="9849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5"/>
          <p:cNvSpPr txBox="1"/>
          <p:nvPr/>
        </p:nvSpPr>
        <p:spPr>
          <a:xfrm>
            <a:off x="6304675" y="2804300"/>
            <a:ext cx="2136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l" sz="1100"/>
              <a:t>Customization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l" sz="1100"/>
              <a:t>I</a:t>
            </a:r>
            <a:r>
              <a:rPr lang="el" sz="1100"/>
              <a:t>ncreased control over the UI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Webviews - Basic Usage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25" y="704925"/>
            <a:ext cx="5385175" cy="934628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0200" y="704925"/>
            <a:ext cx="2344325" cy="26483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14300">
              <a:srgbClr val="000000">
                <a:alpha val="50000"/>
              </a:srgbClr>
            </a:outerShdw>
          </a:effectLst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725" y="1836575"/>
            <a:ext cx="5385175" cy="53955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Webviews - Enabling Javascript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25" y="704925"/>
            <a:ext cx="5385175" cy="934628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0325" y="704925"/>
            <a:ext cx="2573025" cy="1949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14300">
              <a:srgbClr val="000000">
                <a:alpha val="50000"/>
              </a:srgbClr>
            </a:outerShdw>
          </a:effectLst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725" y="1836575"/>
            <a:ext cx="5385174" cy="1186201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Webviews - Enabling File Access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25" y="681000"/>
            <a:ext cx="8464149" cy="934625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38100">
              <a:srgbClr val="000000">
                <a:alpha val="50000"/>
              </a:srgbClr>
            </a:outerShdw>
          </a:effectLst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125" y="2081225"/>
            <a:ext cx="2796799" cy="2543799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5400000" dist="66675">
              <a:srgbClr val="000000">
                <a:alpha val="50000"/>
              </a:srgbClr>
            </a:outerShdw>
          </a:effectLst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1500" y="1903000"/>
            <a:ext cx="1668600" cy="1460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9" name="Google Shape;99;p18"/>
          <p:cNvSpPr txBox="1"/>
          <p:nvPr/>
        </p:nvSpPr>
        <p:spPr>
          <a:xfrm>
            <a:off x="6636775" y="2001400"/>
            <a:ext cx="902100" cy="46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800"/>
              <a:t>? ?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Webviews - Bridging Java with Javascript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0400" y="103700"/>
            <a:ext cx="2032575" cy="320115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76200">
              <a:srgbClr val="000000">
                <a:alpha val="50000"/>
              </a:srgbClr>
            </a:outerShdw>
          </a:effectLst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975" y="653300"/>
            <a:ext cx="4171875" cy="1743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</p:pic>
      <p:cxnSp>
        <p:nvCxnSpPr>
          <p:cNvPr id="107" name="Google Shape;107;p19"/>
          <p:cNvCxnSpPr/>
          <p:nvPr/>
        </p:nvCxnSpPr>
        <p:spPr>
          <a:xfrm>
            <a:off x="4282800" y="2053250"/>
            <a:ext cx="3017700" cy="96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775" y="2887550"/>
            <a:ext cx="56963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</p:pic>
      <p:sp>
        <p:nvSpPr>
          <p:cNvPr id="109" name="Google Shape;109;p19"/>
          <p:cNvSpPr txBox="1"/>
          <p:nvPr/>
        </p:nvSpPr>
        <p:spPr>
          <a:xfrm>
            <a:off x="4396850" y="4220100"/>
            <a:ext cx="4946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900">
                <a:latin typeface="Courier New"/>
                <a:ea typeface="Courier New"/>
                <a:cs typeface="Courier New"/>
                <a:sym typeface="Courier New"/>
              </a:rPr>
              <a:t>function showAndroidToast(toast) {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900">
                <a:latin typeface="Courier New"/>
                <a:ea typeface="Courier New"/>
                <a:cs typeface="Courier New"/>
                <a:sym typeface="Courier New"/>
              </a:rPr>
              <a:t>        AndroidBridge.showToast(“Hello from Java Script”);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9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4396850" y="3819900"/>
            <a:ext cx="11304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980000"/>
                </a:solidFill>
              </a:rPr>
              <a:t>Javascript</a:t>
            </a:r>
            <a:r>
              <a:rPr lang="el"/>
              <a:t>: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2775" y="3886338"/>
            <a:ext cx="3523000" cy="267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66675">
              <a:srgbClr val="000000">
                <a:alpha val="50000"/>
              </a:srgbClr>
            </a:outerShdw>
          </a:effectLst>
        </p:spPr>
      </p:pic>
      <p:cxnSp>
        <p:nvCxnSpPr>
          <p:cNvPr id="112" name="Google Shape;112;p19"/>
          <p:cNvCxnSpPr>
            <a:endCxn id="110" idx="1"/>
          </p:cNvCxnSpPr>
          <p:nvPr/>
        </p:nvCxnSpPr>
        <p:spPr>
          <a:xfrm flipH="1" rot="10800000">
            <a:off x="3685850" y="4020000"/>
            <a:ext cx="711000" cy="2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Webviews - </a:t>
            </a: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Malpractices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2051100" y="1514350"/>
            <a:ext cx="5041800" cy="9234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6667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4800"/>
              <a:t>Intentional</a:t>
            </a:r>
            <a:endParaRPr b="1"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Webviews - Malpractices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103700" y="642950"/>
            <a:ext cx="5921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500">
                <a:solidFill>
                  <a:srgbClr val="980000"/>
                </a:solidFill>
              </a:rPr>
              <a:t>When misused WebViews impose a great risk for the user !!</a:t>
            </a:r>
            <a:endParaRPr b="1" sz="1500">
              <a:solidFill>
                <a:srgbClr val="980000"/>
              </a:solidFill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342200" y="1524375"/>
            <a:ext cx="2727300" cy="2980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700"/>
              <a:t>Common Malpractices:</a:t>
            </a:r>
            <a:endParaRPr b="1" sz="1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b="1" lang="el" sz="1500"/>
              <a:t>Javascript Injection</a:t>
            </a:r>
            <a:endParaRPr b="1"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b="1" lang="el" sz="1500"/>
              <a:t>Web Scraping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b="1" lang="el"/>
              <a:t>Backdoor-ing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b="1" lang="el" sz="1500">
                <a:solidFill>
                  <a:schemeClr val="dk1"/>
                </a:solidFill>
              </a:rPr>
              <a:t>Silent Loading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725" y="1524375"/>
            <a:ext cx="2644175" cy="2511975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857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