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67699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67699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8f56f70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8f56f70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d67699e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d67699e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d67699e2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d67699e2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67699e2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67699e2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d67699e2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d67699e2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d67699e2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d67699e2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d67699e2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d67699e2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d67699e2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d67699e2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d67699e2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d67699e2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d67699e2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d67699e2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78f56f7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78f56f7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d67699e2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d67699e2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d67699e2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d67699e2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d67699e2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d67699e2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78f56f7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78f56f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78f56f7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78f56f7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78f56f7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78f56f7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78f56f7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78f56f7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78f56f70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78f56f70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78f56f70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78f56f70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78f56f70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78f56f7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78f56f70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78f56f70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78f56f7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78f56f7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78f56f70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78f56f70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78f56f70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78f56f70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78f56f70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78f56f70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d67699e2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d67699e2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8f56f70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78f56f70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8f56f70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8f56f70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8f56f70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8f56f70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8f56f70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8f56f70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8f56f70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78f56f70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8f56f70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78f56f70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twitter.com/Ch0pin" TargetMode="External"/><Relationship Id="rId5" Type="http://schemas.openxmlformats.org/officeDocument/2006/relationships/hyperlink" Target="https://twitter.com/Ch0pin" TargetMode="External"/><Relationship Id="rId6" Type="http://schemas.openxmlformats.org/officeDocument/2006/relationships/hyperlink" Target="https://www.linkedin.com/in/valsamara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Service#onStartCommand(android.content.Intent,%20int,%20int)" TargetMode="External"/><Relationship Id="rId4" Type="http://schemas.openxmlformats.org/officeDocument/2006/relationships/hyperlink" Target="https://developer.android.com/reference/android/content/Context#startService(android.content.Intent)" TargetMode="External"/><Relationship Id="rId10" Type="http://schemas.openxmlformats.org/officeDocument/2006/relationships/image" Target="../media/image3.png"/><Relationship Id="rId9" Type="http://schemas.openxmlformats.org/officeDocument/2006/relationships/hyperlink" Target="https://developer.android.com/reference/android/app/Service#onDestroy()" TargetMode="External"/><Relationship Id="rId5" Type="http://schemas.openxmlformats.org/officeDocument/2006/relationships/hyperlink" Target="https://developer.android.com/reference/android/content/Context#startService(android.content.Intent)" TargetMode="External"/><Relationship Id="rId6" Type="http://schemas.openxmlformats.org/officeDocument/2006/relationships/hyperlink" Target="https://developer.android.com/reference/android/content/Context#bindService(android.content.Intent,%20android.content.ServiceConnection,%20int)" TargetMode="External"/><Relationship Id="rId7" Type="http://schemas.openxmlformats.org/officeDocument/2006/relationships/hyperlink" Target="https://developer.android.com/reference/android/app/Service#onBind(android.content.Intent)" TargetMode="External"/><Relationship Id="rId8" Type="http://schemas.openxmlformats.org/officeDocument/2006/relationships/hyperlink" Target="https://developer.android.com/reference/android/app/Service#onCreate(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hyperlink" Target="https://cs.android.com/android-studio/platform/tools/adt/idea/+/mirror-goog-studio-main:android/testData/sdk1.5/platforms/android-1.5/data/broadcast_actions.txt?q=BROADCAST_ACTIONS.TX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broadcast-exception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content/Intent#setFlags(int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guide/components/services" TargetMode="External"/><Relationship Id="rId4" Type="http://schemas.openxmlformats.org/officeDocument/2006/relationships/hyperlink" Target="https://www.codeproject.com/Articles/818578/An-Absolute-Beginner-s-Guide-to-Building-and-Acces" TargetMode="External"/><Relationship Id="rId5" Type="http://schemas.openxmlformats.org/officeDocument/2006/relationships/hyperlink" Target="https://stackoverflow.com/questions/12562151/android-get-all-contacts" TargetMode="External"/><Relationship Id="rId6" Type="http://schemas.openxmlformats.org/officeDocument/2006/relationships/hyperlink" Target="https://stackoverflow.com/questions/18353734/getting-all-sms-from-an-android-phon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975" y="0"/>
            <a:ext cx="3968200" cy="29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33425" y="2653775"/>
            <a:ext cx="6204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APPLICATION  SECURITY</a:t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(App Components</a:t>
            </a:r>
            <a:r>
              <a:rPr b="1" lang="el" sz="1700"/>
              <a:t>)</a:t>
            </a:r>
            <a:endParaRPr b="1"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295125" y="3920875"/>
            <a:ext cx="65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Speaker</a:t>
            </a:r>
            <a:r>
              <a:rPr lang="el"/>
              <a:t>: Dimitrios Valsamaras | </a:t>
            </a:r>
            <a:r>
              <a:rPr lang="el" u="sng">
                <a:solidFill>
                  <a:schemeClr val="hlink"/>
                </a:solidFill>
                <a:hlinkClick r:id="rId4"/>
              </a:rPr>
              <a:t>@Ch0pin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5"/>
              </a:rPr>
              <a:t>  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95125" y="4268675"/>
            <a:ext cx="3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https://www.linkedin.com/in/valsamaras/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The Main Activity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8050"/>
            <a:ext cx="8617052" cy="2929226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27588"/>
            <a:ext cx="8617050" cy="530767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Application Components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75" y="638400"/>
            <a:ext cx="3947300" cy="2217875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3540000" dist="85725">
              <a:srgbClr val="000000">
                <a:alpha val="50000"/>
              </a:srgbClr>
            </a:outerShdw>
          </a:effectLst>
        </p:spPr>
      </p:pic>
      <p:sp>
        <p:nvSpPr>
          <p:cNvPr id="149" name="Google Shape;149;p23"/>
          <p:cNvSpPr/>
          <p:nvPr/>
        </p:nvSpPr>
        <p:spPr>
          <a:xfrm>
            <a:off x="4441100" y="1324150"/>
            <a:ext cx="1160100" cy="5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5601200" y="809800"/>
            <a:ext cx="3305100" cy="255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Activities</a:t>
            </a:r>
            <a:endParaRPr b="1" sz="18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l" sz="1800">
                <a:solidFill>
                  <a:schemeClr val="dk1"/>
                </a:solidFill>
              </a:rPr>
              <a:t>Services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Broadcast receivers</a:t>
            </a:r>
            <a:endParaRPr b="1" sz="18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Content providers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Service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29825" y="661100"/>
            <a:ext cx="6226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l" sz="1600"/>
              <a:t>Designed </a:t>
            </a:r>
            <a:r>
              <a:rPr lang="el" sz="1600"/>
              <a:t>perform long-running operations in the background (download a file, play a media file e.t.c.) , it doesn’t provide a user interface.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l" sz="1600"/>
              <a:t>May continue running even if the user </a:t>
            </a:r>
            <a:r>
              <a:rPr lang="el" sz="1600"/>
              <a:t>exit the application (</a:t>
            </a:r>
            <a:r>
              <a:rPr lang="el" sz="1600">
                <a:solidFill>
                  <a:schemeClr val="dk1"/>
                </a:solidFill>
              </a:rPr>
              <a:t>foreground service) </a:t>
            </a:r>
            <a:r>
              <a:rPr lang="el" sz="1600"/>
              <a:t>or </a:t>
            </a:r>
            <a:r>
              <a:rPr lang="el" sz="1600"/>
              <a:t>switch to another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l" sz="1600"/>
              <a:t>A component can interact with a service by binding to it</a:t>
            </a:r>
            <a:endParaRPr sz="16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475" y="604050"/>
            <a:ext cx="2268999" cy="226899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Service Types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29825" y="661100"/>
            <a:ext cx="4804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l" sz="1600"/>
              <a:t>Foreground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Noticeable to the user by displaying a notification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Continues running even when the user isn’t interacting with the app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l" sz="1600">
                <a:solidFill>
                  <a:schemeClr val="dk1"/>
                </a:solidFill>
              </a:rPr>
              <a:t>Background 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l" sz="1600">
                <a:solidFill>
                  <a:schemeClr val="dk1"/>
                </a:solidFill>
              </a:rPr>
              <a:t>Not directly noticed by the user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l" sz="1600">
                <a:solidFill>
                  <a:schemeClr val="dk1"/>
                </a:solidFill>
              </a:rPr>
              <a:t>Restrictions apply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l" sz="1600">
                <a:solidFill>
                  <a:schemeClr val="dk1"/>
                </a:solidFill>
              </a:rPr>
              <a:t>Bound</a:t>
            </a:r>
            <a:r>
              <a:rPr b="1" lang="el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l" sz="1600">
                <a:solidFill>
                  <a:schemeClr val="dk1"/>
                </a:solidFill>
              </a:rPr>
              <a:t>Offers a client-server interface that allows components to interact</a:t>
            </a:r>
            <a:r>
              <a:rPr lang="el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150" y="1008988"/>
            <a:ext cx="2452175" cy="13361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5" name="Google Shape;165;p25"/>
          <p:cNvSpPr txBox="1"/>
          <p:nvPr/>
        </p:nvSpPr>
        <p:spPr>
          <a:xfrm>
            <a:off x="5272550" y="2868075"/>
            <a:ext cx="373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Since</a:t>
            </a:r>
            <a:r>
              <a:rPr lang="el"/>
              <a:t> </a:t>
            </a:r>
            <a:r>
              <a:rPr lang="el"/>
              <a:t>API level 26 or higher,</a:t>
            </a:r>
            <a:r>
              <a:rPr lang="el"/>
              <a:t> a background service won’t be allowed to run when the Activity is destroyed.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</a:t>
            </a:r>
            <a:r>
              <a:rPr lang="el"/>
              <a:t>imits how frequently an app can retrieve the user's current location</a:t>
            </a:r>
            <a:endParaRPr/>
          </a:p>
        </p:txBody>
      </p:sp>
      <p:cxnSp>
        <p:nvCxnSpPr>
          <p:cNvPr id="166" name="Google Shape;166;p25"/>
          <p:cNvCxnSpPr>
            <a:endCxn id="165" idx="1"/>
          </p:cNvCxnSpPr>
          <p:nvPr/>
        </p:nvCxnSpPr>
        <p:spPr>
          <a:xfrm>
            <a:off x="2965850" y="3600525"/>
            <a:ext cx="23067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Service Implementation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25" y="693125"/>
            <a:ext cx="4783174" cy="140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</p:pic>
      <p:sp>
        <p:nvSpPr>
          <p:cNvPr id="173" name="Google Shape;173;p26"/>
          <p:cNvSpPr/>
          <p:nvPr/>
        </p:nvSpPr>
        <p:spPr>
          <a:xfrm>
            <a:off x="5274825" y="1259475"/>
            <a:ext cx="755100" cy="27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6029925" y="1196175"/>
            <a:ext cx="24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Declared in the manifest</a:t>
            </a:r>
            <a:endParaRPr b="1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250" y="3127300"/>
            <a:ext cx="4684675" cy="98925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176" name="Google Shape;176;p26"/>
          <p:cNvSpPr/>
          <p:nvPr/>
        </p:nvSpPr>
        <p:spPr>
          <a:xfrm>
            <a:off x="3270450" y="3456025"/>
            <a:ext cx="9858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995025" y="3421825"/>
            <a:ext cx="24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Extend the Service Class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Service main callbacks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007050" y="1864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3"/>
              </a:rPr>
              <a:t>onStartCommand()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634700" y="101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4"/>
              </a:rPr>
              <a:t>startService</a:t>
            </a:r>
            <a:r>
              <a:rPr lang="el" u="sng">
                <a:solidFill>
                  <a:schemeClr val="hlink"/>
                </a:solidFill>
                <a:hlinkClick r:id="rId5"/>
              </a:rPr>
              <a:t>()</a:t>
            </a:r>
            <a:endParaRPr sz="1700"/>
          </a:p>
        </p:txBody>
      </p:sp>
      <p:sp>
        <p:nvSpPr>
          <p:cNvPr id="185" name="Google Shape;185;p27"/>
          <p:cNvSpPr txBox="1"/>
          <p:nvPr/>
        </p:nvSpPr>
        <p:spPr>
          <a:xfrm>
            <a:off x="634700" y="1619675"/>
            <a:ext cx="19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6"/>
              </a:rPr>
              <a:t>bindService()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3007050" y="2466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7"/>
              </a:rPr>
              <a:t>onBind()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3007050" y="1308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8"/>
              </a:rPr>
              <a:t>onCreate()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3007050" y="3162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9"/>
              </a:rPr>
              <a:t>onDestroy()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49625" y="726125"/>
            <a:ext cx="2832150" cy="3691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7"/>
          <p:cNvCxnSpPr>
            <a:endCxn id="183" idx="1"/>
          </p:cNvCxnSpPr>
          <p:nvPr/>
        </p:nvCxnSpPr>
        <p:spPr>
          <a:xfrm>
            <a:off x="1948050" y="1258550"/>
            <a:ext cx="1059000" cy="8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7"/>
          <p:cNvCxnSpPr>
            <a:endCxn id="186" idx="1"/>
          </p:cNvCxnSpPr>
          <p:nvPr/>
        </p:nvCxnSpPr>
        <p:spPr>
          <a:xfrm>
            <a:off x="1958850" y="1969950"/>
            <a:ext cx="10482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Application Components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75" y="638400"/>
            <a:ext cx="3947300" cy="2217875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3540000" dist="85725">
              <a:srgbClr val="000000">
                <a:alpha val="50000"/>
              </a:srgbClr>
            </a:outerShdw>
          </a:effectLst>
        </p:spPr>
      </p:pic>
      <p:sp>
        <p:nvSpPr>
          <p:cNvPr id="198" name="Google Shape;198;p28"/>
          <p:cNvSpPr/>
          <p:nvPr/>
        </p:nvSpPr>
        <p:spPr>
          <a:xfrm>
            <a:off x="4441100" y="1882275"/>
            <a:ext cx="1160100" cy="5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5601200" y="809800"/>
            <a:ext cx="3305100" cy="255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Activities</a:t>
            </a:r>
            <a:endParaRPr b="1" sz="18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Services</a:t>
            </a:r>
            <a:endParaRPr b="1" sz="18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l" sz="1800">
                <a:solidFill>
                  <a:schemeClr val="dk1"/>
                </a:solidFill>
              </a:rPr>
              <a:t>Broadcast receivers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Content providers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Broadcasts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229825" y="667550"/>
            <a:ext cx="880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l" sz="1600"/>
              <a:t>Broadcast </a:t>
            </a:r>
            <a:r>
              <a:rPr lang="el" sz="1600"/>
              <a:t>is</a:t>
            </a:r>
            <a:r>
              <a:rPr b="1" lang="el" sz="1600"/>
              <a:t> </a:t>
            </a:r>
            <a:r>
              <a:rPr lang="el" sz="1600"/>
              <a:t>a message that the system sends when some specific system events occur.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l" sz="1600"/>
              <a:t>Sent as an </a:t>
            </a:r>
            <a:r>
              <a:rPr b="1" lang="el" sz="1600"/>
              <a:t>Intent</a:t>
            </a:r>
            <a:r>
              <a:rPr lang="el" sz="1600"/>
              <a:t> to subscribed applications whose action string identifies the event that occurred. The intent may also include additional information bundled into its extra field.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00" y="1913050"/>
            <a:ext cx="5199093" cy="30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6139375" y="2900050"/>
            <a:ext cx="24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4"/>
              </a:rPr>
              <a:t>Broadcast Actions 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Broadcast Receivers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98500" y="459650"/>
            <a:ext cx="585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Apps can receive broadcasts in two ways: through </a:t>
            </a:r>
            <a:r>
              <a:rPr b="1" lang="el"/>
              <a:t>manifest-declared </a:t>
            </a:r>
            <a:r>
              <a:rPr lang="el"/>
              <a:t>receivers and </a:t>
            </a:r>
            <a:r>
              <a:rPr b="1" lang="el"/>
              <a:t>context-registered receivers.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0" y="1235425"/>
            <a:ext cx="5196299" cy="1115152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5" name="Google Shape;215;p30"/>
          <p:cNvSpPr txBox="1"/>
          <p:nvPr/>
        </p:nvSpPr>
        <p:spPr>
          <a:xfrm>
            <a:off x="1422675" y="2302675"/>
            <a:ext cx="305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/>
              <a:t>Manifest Declared Receiver</a:t>
            </a:r>
            <a:endParaRPr i="1" sz="1300"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00" y="3463775"/>
            <a:ext cx="6742075" cy="67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</p:pic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00" y="3149025"/>
            <a:ext cx="6742075" cy="31474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1422675" y="4134675"/>
            <a:ext cx="305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/>
              <a:t>Context Registered Receiver </a:t>
            </a:r>
            <a:endParaRPr i="1"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Broadcast Receivers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75" y="1492000"/>
            <a:ext cx="7724775" cy="24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42875">
              <a:srgbClr val="000000">
                <a:alpha val="50000"/>
              </a:srgbClr>
            </a:outerShdw>
          </a:effectLst>
        </p:spPr>
      </p:pic>
      <p:sp>
        <p:nvSpPr>
          <p:cNvPr id="225" name="Google Shape;225;p31"/>
          <p:cNvSpPr txBox="1"/>
          <p:nvPr/>
        </p:nvSpPr>
        <p:spPr>
          <a:xfrm>
            <a:off x="167250" y="963025"/>
            <a:ext cx="880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l" sz="1600"/>
              <a:t>Extend the BroadcastReceiver class and override the onReceive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Application Components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75" y="638400"/>
            <a:ext cx="3947300" cy="2217875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3540000" dist="85725">
              <a:srgbClr val="000000">
                <a:alpha val="50000"/>
              </a:srgbClr>
            </a:outerShdw>
          </a:effectLst>
        </p:spPr>
      </p:pic>
      <p:sp>
        <p:nvSpPr>
          <p:cNvPr id="64" name="Google Shape;64;p14"/>
          <p:cNvSpPr/>
          <p:nvPr/>
        </p:nvSpPr>
        <p:spPr>
          <a:xfrm>
            <a:off x="4441100" y="809800"/>
            <a:ext cx="1160100" cy="5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601200" y="809800"/>
            <a:ext cx="3305100" cy="255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l" sz="1800"/>
              <a:t>Activities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Services</a:t>
            </a:r>
            <a:endParaRPr b="1" sz="18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Broadcast receivers</a:t>
            </a:r>
            <a:endParaRPr b="1" sz="18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Content providers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Broadcasting 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284550" y="711350"/>
            <a:ext cx="674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</a:t>
            </a:r>
            <a:r>
              <a:rPr lang="el"/>
              <a:t>ending broadcast via an app: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481500" y="1170975"/>
            <a:ext cx="726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l"/>
              <a:t>sendOrderedBroadcast</a:t>
            </a:r>
            <a:r>
              <a:rPr lang="el"/>
              <a:t>(</a:t>
            </a:r>
            <a:r>
              <a:rPr b="1" lang="el"/>
              <a:t>Intent, String</a:t>
            </a:r>
            <a:r>
              <a:rPr lang="el"/>
              <a:t>) method sends broadcasts to one receiver at a time.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l"/>
              <a:t>sendBroadcast</a:t>
            </a:r>
            <a:r>
              <a:rPr lang="el"/>
              <a:t>(</a:t>
            </a:r>
            <a:r>
              <a:rPr b="1" lang="el"/>
              <a:t>Intent</a:t>
            </a:r>
            <a:r>
              <a:rPr lang="el"/>
              <a:t>) method sends broadcasts to all receivers in an undefined order. This is called a Normal Broadcast.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l"/>
              <a:t>LocalBroadcastManager.sendBroadcast </a:t>
            </a:r>
            <a:r>
              <a:rPr lang="el"/>
              <a:t>method sends broadcasts to receivers that are in the same app as the sender.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Broadcasting using am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25" y="988600"/>
            <a:ext cx="8222850" cy="1834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047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Restrictions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317375" y="667550"/>
            <a:ext cx="799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As the Android platform evolves, it periodically changes how system broadcasts behave.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Some important changes: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Android 8.0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Beginning with Android 8.0 (API level 26), the system imposes additional restrictions on manifest-declared receivers: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Not able to use the manifest to declare a receiver for most implicit broadcasts.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Use a context-registered receiver when the user is actively using your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1280375" y="2943850"/>
            <a:ext cx="23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3"/>
              </a:rPr>
              <a:t>Exceptions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Application Components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75" y="638400"/>
            <a:ext cx="3947300" cy="2217875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3540000" dist="85725">
              <a:srgbClr val="000000">
                <a:alpha val="50000"/>
              </a:srgbClr>
            </a:outerShdw>
          </a:effectLst>
        </p:spPr>
      </p:pic>
      <p:sp>
        <p:nvSpPr>
          <p:cNvPr id="252" name="Google Shape;252;p35"/>
          <p:cNvSpPr/>
          <p:nvPr/>
        </p:nvSpPr>
        <p:spPr>
          <a:xfrm>
            <a:off x="4441100" y="2451350"/>
            <a:ext cx="1160100" cy="5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5601200" y="809800"/>
            <a:ext cx="3305100" cy="255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Activities</a:t>
            </a:r>
            <a:endParaRPr b="1" sz="18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Services</a:t>
            </a:r>
            <a:endParaRPr b="1" sz="18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❏"/>
            </a:pPr>
            <a:r>
              <a:rPr b="1" lang="el" sz="1800">
                <a:solidFill>
                  <a:srgbClr val="999999"/>
                </a:solidFill>
              </a:rPr>
              <a:t>Broadcast receivers</a:t>
            </a:r>
            <a:endParaRPr b="1" sz="18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l" sz="1800">
                <a:solidFill>
                  <a:schemeClr val="dk1"/>
                </a:solidFill>
              </a:rPr>
              <a:t>Content providers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Content Providers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317375" y="667550"/>
            <a:ext cx="799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Content Provider components virtualize access to shared data resources, such as local or remote databases.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These components offer methods for data access and modification such as </a:t>
            </a:r>
            <a:r>
              <a:rPr b="1" lang="el"/>
              <a:t>query</a:t>
            </a:r>
            <a:r>
              <a:rPr lang="el"/>
              <a:t>, </a:t>
            </a:r>
            <a:r>
              <a:rPr b="1" lang="el"/>
              <a:t>insert</a:t>
            </a:r>
            <a:r>
              <a:rPr lang="el"/>
              <a:t>, </a:t>
            </a:r>
            <a:r>
              <a:rPr b="1" lang="el"/>
              <a:t>delete</a:t>
            </a:r>
            <a:r>
              <a:rPr lang="el"/>
              <a:t>, and </a:t>
            </a:r>
            <a:r>
              <a:rPr b="1" lang="el"/>
              <a:t>update</a:t>
            </a:r>
            <a:r>
              <a:rPr lang="el"/>
              <a:t>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400" y="1951575"/>
            <a:ext cx="4783176" cy="2573299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Content Providers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300"/>
            <a:ext cx="3934578" cy="4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101" y="2571753"/>
            <a:ext cx="3070950" cy="232605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95250">
              <a:srgbClr val="000000">
                <a:alpha val="50000"/>
              </a:srgbClr>
            </a:outerShdw>
          </a:effectLst>
        </p:spPr>
      </p:pic>
      <p:cxnSp>
        <p:nvCxnSpPr>
          <p:cNvPr id="268" name="Google Shape;268;p37"/>
          <p:cNvCxnSpPr/>
          <p:nvPr/>
        </p:nvCxnSpPr>
        <p:spPr>
          <a:xfrm>
            <a:off x="3874050" y="4300850"/>
            <a:ext cx="1663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4600" y="333325"/>
            <a:ext cx="5690450" cy="131917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38100">
              <a:srgbClr val="000000">
                <a:alpha val="50000"/>
              </a:srgbClr>
            </a:outerShdw>
          </a:effectLst>
        </p:spPr>
      </p:pic>
      <p:cxnSp>
        <p:nvCxnSpPr>
          <p:cNvPr id="270" name="Google Shape;270;p37"/>
          <p:cNvCxnSpPr/>
          <p:nvPr/>
        </p:nvCxnSpPr>
        <p:spPr>
          <a:xfrm>
            <a:off x="1772875" y="2276275"/>
            <a:ext cx="1116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7"/>
          <p:cNvSpPr txBox="1"/>
          <p:nvPr/>
        </p:nvSpPr>
        <p:spPr>
          <a:xfrm>
            <a:off x="2889175" y="2020225"/>
            <a:ext cx="22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/>
              <a:t>Run an asynchronous query in the background</a:t>
            </a:r>
            <a:endParaRPr sz="1100"/>
          </a:p>
        </p:txBody>
      </p:sp>
      <p:cxnSp>
        <p:nvCxnSpPr>
          <p:cNvPr id="272" name="Google Shape;272;p37"/>
          <p:cNvCxnSpPr/>
          <p:nvPr/>
        </p:nvCxnSpPr>
        <p:spPr>
          <a:xfrm>
            <a:off x="1826775" y="3337000"/>
            <a:ext cx="1116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7"/>
          <p:cNvSpPr txBox="1"/>
          <p:nvPr/>
        </p:nvSpPr>
        <p:spPr>
          <a:xfrm>
            <a:off x="2943075" y="3080950"/>
            <a:ext cx="22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/>
              <a:t>Communicate with the provider as a client.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Content Providers Accessing contacts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900"/>
            <a:ext cx="4943088" cy="43308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52400">
              <a:srgbClr val="000000">
                <a:alpha val="50000"/>
              </a:srgbClr>
            </a:outerShdw>
          </a:effectLst>
        </p:spPr>
      </p:pic>
      <p:cxnSp>
        <p:nvCxnSpPr>
          <p:cNvPr id="280" name="Google Shape;280;p38"/>
          <p:cNvCxnSpPr>
            <a:stCxn id="281" idx="1"/>
          </p:cNvCxnSpPr>
          <p:nvPr/>
        </p:nvCxnSpPr>
        <p:spPr>
          <a:xfrm flipH="1">
            <a:off x="2790450" y="755100"/>
            <a:ext cx="29220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8"/>
          <p:cNvSpPr txBox="1"/>
          <p:nvPr/>
        </p:nvSpPr>
        <p:spPr>
          <a:xfrm>
            <a:off x="5712450" y="578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</a:rPr>
              <a:t>Create a Content Resolver</a:t>
            </a:r>
            <a:endParaRPr/>
          </a:p>
        </p:txBody>
      </p:sp>
      <p:cxnSp>
        <p:nvCxnSpPr>
          <p:cNvPr id="282" name="Google Shape;282;p38"/>
          <p:cNvCxnSpPr>
            <a:stCxn id="283" idx="1"/>
          </p:cNvCxnSpPr>
          <p:nvPr/>
        </p:nvCxnSpPr>
        <p:spPr>
          <a:xfrm rot="10800000">
            <a:off x="4410150" y="919200"/>
            <a:ext cx="13023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8"/>
          <p:cNvSpPr txBox="1"/>
          <p:nvPr/>
        </p:nvSpPr>
        <p:spPr>
          <a:xfrm>
            <a:off x="5712450" y="932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</a:rPr>
              <a:t>Run async query in the background</a:t>
            </a:r>
            <a:endParaRPr/>
          </a:p>
        </p:txBody>
      </p:sp>
      <p:cxnSp>
        <p:nvCxnSpPr>
          <p:cNvPr id="284" name="Google Shape;284;p38"/>
          <p:cNvCxnSpPr>
            <a:stCxn id="285" idx="1"/>
          </p:cNvCxnSpPr>
          <p:nvPr/>
        </p:nvCxnSpPr>
        <p:spPr>
          <a:xfrm rot="10800000">
            <a:off x="3797550" y="995775"/>
            <a:ext cx="1914900" cy="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8"/>
          <p:cNvSpPr txBox="1"/>
          <p:nvPr/>
        </p:nvSpPr>
        <p:spPr>
          <a:xfrm>
            <a:off x="5712450" y="14784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</a:rPr>
              <a:t>content://com.android.contacts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86" name="Google Shape;286;p38"/>
          <p:cNvCxnSpPr/>
          <p:nvPr/>
        </p:nvCxnSpPr>
        <p:spPr>
          <a:xfrm rot="10800000">
            <a:off x="3710075" y="3545875"/>
            <a:ext cx="2002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8"/>
          <p:cNvSpPr txBox="1"/>
          <p:nvPr/>
        </p:nvSpPr>
        <p:spPr>
          <a:xfrm>
            <a:off x="5712450" y="33742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</a:rPr>
              <a:t>Display them in the logcat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Content Providers - Accessing device SMS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300"/>
            <a:ext cx="5833751" cy="2615125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294" name="Google Shape;294;p39"/>
          <p:cNvSpPr txBox="1"/>
          <p:nvPr/>
        </p:nvSpPr>
        <p:spPr>
          <a:xfrm>
            <a:off x="218900" y="3501950"/>
            <a:ext cx="656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coral:/ $ content query --uri content://sms/inbox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/>
              <a:t>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Row: 0 _id=13, thread_id=6, address=PROMOTION, person=NULL, date=1635936120551, date_sent=1635936114000, protocol=0, read=0, status=-1, type=1, reply_path_present=0, subject=NULL, body=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/>
        </p:nvSpPr>
        <p:spPr>
          <a:xfrm>
            <a:off x="0" y="0"/>
            <a:ext cx="630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Content Providers - Accessing device SMS- adb shell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251725" y="722300"/>
            <a:ext cx="817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coral:/ $ content query --uri content://sms/inbox --projection _id:date --where "_id=1 or _id=2"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l"/>
              <a:t>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Row: 0 _id=2, date=1635606376762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Row: 1 _id=1, date=1635606342476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25" y="1502075"/>
            <a:ext cx="4000264" cy="28543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2000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/>
        </p:nvSpPr>
        <p:spPr>
          <a:xfrm>
            <a:off x="0" y="0"/>
            <a:ext cx="229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Intents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850" y="1766425"/>
            <a:ext cx="2526825" cy="2432539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5400000" dist="114300">
              <a:srgbClr val="000000">
                <a:alpha val="50000"/>
              </a:srgbClr>
            </a:outerShdw>
          </a:effectLst>
        </p:spPr>
      </p:pic>
      <p:pic>
        <p:nvPicPr>
          <p:cNvPr id="308" name="Google Shape;3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850" y="284525"/>
            <a:ext cx="2526830" cy="148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6080000" dist="19050">
              <a:srgbClr val="000000">
                <a:alpha val="50000"/>
              </a:srgbClr>
            </a:outerShdw>
          </a:effectLst>
        </p:spPr>
      </p:pic>
      <p:pic>
        <p:nvPicPr>
          <p:cNvPr id="309" name="Google Shape;3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5850" y="4198975"/>
            <a:ext cx="2526825" cy="5643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33350">
              <a:srgbClr val="000000">
                <a:alpha val="50000"/>
              </a:srgbClr>
            </a:outerShdw>
          </a:effectLst>
        </p:spPr>
      </p:pic>
      <p:sp>
        <p:nvSpPr>
          <p:cNvPr id="310" name="Google Shape;310;p41"/>
          <p:cNvSpPr txBox="1"/>
          <p:nvPr/>
        </p:nvSpPr>
        <p:spPr>
          <a:xfrm>
            <a:off x="98500" y="601900"/>
            <a:ext cx="51762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</a:t>
            </a:r>
            <a:r>
              <a:rPr lang="el"/>
              <a:t>ntents are objects that facilitate communication between application components</a:t>
            </a:r>
            <a:endParaRPr/>
          </a:p>
        </p:txBody>
      </p:sp>
      <p:sp>
        <p:nvSpPr>
          <p:cNvPr id="311" name="Google Shape;311;p41"/>
          <p:cNvSpPr txBox="1"/>
          <p:nvPr/>
        </p:nvSpPr>
        <p:spPr>
          <a:xfrm>
            <a:off x="163350" y="1492825"/>
            <a:ext cx="5176200" cy="147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Start an Activity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Start a service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Deliver a broadcast</a:t>
            </a: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2700425" y="1173725"/>
            <a:ext cx="39096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startActivity</a:t>
            </a: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(Intent intent)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startActivity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(Intent intent, Bundle options)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startActivityForResult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(Intent intent, int requestCode)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(Intent service)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startForegroundService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(Intent)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bindService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(Intent, ServiceConnection, int)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sendBroadcast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(Intent, String)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sendOrderedBroadcast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(Intent, String)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sendOrderedBroadcast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(Intent, String, BroadcastReceiver, Handler, int, String, Bundle)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Activities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64150" y="656625"/>
            <a:ext cx="83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Definition</a:t>
            </a:r>
            <a:r>
              <a:rPr lang="el"/>
              <a:t>: </a:t>
            </a:r>
            <a:r>
              <a:rPr i="1" lang="el"/>
              <a:t>An activity is the application’s visual component that interacts with the user</a:t>
            </a:r>
            <a:endParaRPr i="1"/>
          </a:p>
        </p:txBody>
      </p:sp>
      <p:sp>
        <p:nvSpPr>
          <p:cNvPr id="72" name="Google Shape;72;p15"/>
          <p:cNvSpPr txBox="1"/>
          <p:nvPr/>
        </p:nvSpPr>
        <p:spPr>
          <a:xfrm>
            <a:off x="164150" y="1056825"/>
            <a:ext cx="83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While activities are often presented to the user as </a:t>
            </a:r>
            <a:r>
              <a:rPr b="1" lang="el"/>
              <a:t>full-screen </a:t>
            </a:r>
            <a:r>
              <a:rPr lang="el"/>
              <a:t>windows, they can also be used as </a:t>
            </a:r>
            <a:r>
              <a:rPr b="1" lang="el"/>
              <a:t>floating windows, Multi-Window</a:t>
            </a:r>
            <a:r>
              <a:rPr lang="el"/>
              <a:t> mode or </a:t>
            </a:r>
            <a:r>
              <a:rPr b="1" lang="el"/>
              <a:t>embedded into other windows</a:t>
            </a:r>
            <a:endParaRPr b="1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18" y="1838525"/>
            <a:ext cx="1202824" cy="247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313" y="1838525"/>
            <a:ext cx="1306938" cy="24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212" y="1838525"/>
            <a:ext cx="1363386" cy="24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4537" y="1838525"/>
            <a:ext cx="1530050" cy="24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61788" y="4311775"/>
            <a:ext cx="12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full screen</a:t>
            </a:r>
            <a:endParaRPr sz="1200"/>
          </a:p>
        </p:txBody>
      </p:sp>
      <p:sp>
        <p:nvSpPr>
          <p:cNvPr id="78" name="Google Shape;78;p15"/>
          <p:cNvSpPr txBox="1"/>
          <p:nvPr/>
        </p:nvSpPr>
        <p:spPr>
          <a:xfrm>
            <a:off x="2586425" y="4311775"/>
            <a:ext cx="12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Multi window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4451550" y="4311775"/>
            <a:ext cx="120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Floating window</a:t>
            </a:r>
            <a:endParaRPr sz="1200"/>
          </a:p>
        </p:txBody>
      </p:sp>
      <p:sp>
        <p:nvSpPr>
          <p:cNvPr id="80" name="Google Shape;80;p15"/>
          <p:cNvSpPr txBox="1"/>
          <p:nvPr/>
        </p:nvSpPr>
        <p:spPr>
          <a:xfrm>
            <a:off x="6481525" y="4311775"/>
            <a:ext cx="120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Picture in Picture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/>
        </p:nvSpPr>
        <p:spPr>
          <a:xfrm>
            <a:off x="0" y="0"/>
            <a:ext cx="229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Intent types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251700" y="1181400"/>
            <a:ext cx="1149000" cy="678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INTENT</a:t>
            </a:r>
            <a:endParaRPr b="1"/>
          </a:p>
        </p:txBody>
      </p:sp>
      <p:sp>
        <p:nvSpPr>
          <p:cNvPr id="319" name="Google Shape;319;p42"/>
          <p:cNvSpPr/>
          <p:nvPr/>
        </p:nvSpPr>
        <p:spPr>
          <a:xfrm>
            <a:off x="951375" y="3331375"/>
            <a:ext cx="1226700" cy="678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lt1"/>
                </a:solidFill>
              </a:rPr>
              <a:t>Explicit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5230125" y="332025"/>
            <a:ext cx="1751100" cy="95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lt1"/>
                </a:solidFill>
              </a:rPr>
              <a:t>Implicit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21" name="Google Shape;321;p42"/>
          <p:cNvCxnSpPr>
            <a:stCxn id="318" idx="2"/>
            <a:endCxn id="319" idx="0"/>
          </p:cNvCxnSpPr>
          <p:nvPr/>
        </p:nvCxnSpPr>
        <p:spPr>
          <a:xfrm>
            <a:off x="826200" y="1860000"/>
            <a:ext cx="738600" cy="14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2"/>
          <p:cNvCxnSpPr>
            <a:stCxn id="318" idx="3"/>
            <a:endCxn id="320" idx="1"/>
          </p:cNvCxnSpPr>
          <p:nvPr/>
        </p:nvCxnSpPr>
        <p:spPr>
          <a:xfrm flipH="1" rot="10800000">
            <a:off x="1400700" y="808200"/>
            <a:ext cx="3829500" cy="71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525" y="2185325"/>
            <a:ext cx="4824300" cy="222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4" name="Google Shape;324;p42"/>
          <p:cNvSpPr/>
          <p:nvPr/>
        </p:nvSpPr>
        <p:spPr>
          <a:xfrm>
            <a:off x="5785125" y="1395475"/>
            <a:ext cx="638700" cy="67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 txBox="1"/>
          <p:nvPr/>
        </p:nvSpPr>
        <p:spPr>
          <a:xfrm>
            <a:off x="645675" y="4009975"/>
            <a:ext cx="262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Courier New"/>
                <a:ea typeface="Courier New"/>
                <a:cs typeface="Courier New"/>
                <a:sym typeface="Courier New"/>
              </a:rPr>
              <a:t>Intent download= new Intent(this, </a:t>
            </a:r>
            <a:r>
              <a:rPr b="1" lang="el" sz="1300">
                <a:latin typeface="Courier New"/>
                <a:ea typeface="Courier New"/>
                <a:cs typeface="Courier New"/>
                <a:sym typeface="Courier New"/>
              </a:rPr>
              <a:t>DownloadService</a:t>
            </a:r>
            <a:r>
              <a:rPr lang="el" sz="1300">
                <a:latin typeface="Courier New"/>
                <a:ea typeface="Courier New"/>
                <a:cs typeface="Courier New"/>
                <a:sym typeface="Courier New"/>
              </a:rPr>
              <a:t>.class);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6978750" y="175800"/>
            <a:ext cx="22983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 intent = new Intent (Intent.ACTION_VIEW); intent.setData (Uri.parse(“https://www.example.com”));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/>
        </p:nvSpPr>
        <p:spPr>
          <a:xfrm>
            <a:off x="0" y="0"/>
            <a:ext cx="337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Intent data wrapping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839850" y="1057250"/>
            <a:ext cx="21909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38100">
              <a:srgbClr val="000000">
                <a:alpha val="6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Component name</a:t>
            </a:r>
            <a:endParaRPr b="1" sz="1700"/>
          </a:p>
        </p:txBody>
      </p:sp>
      <p:sp>
        <p:nvSpPr>
          <p:cNvPr id="333" name="Google Shape;333;p43"/>
          <p:cNvSpPr txBox="1"/>
          <p:nvPr/>
        </p:nvSpPr>
        <p:spPr>
          <a:xfrm>
            <a:off x="839850" y="2396450"/>
            <a:ext cx="21909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38100">
              <a:srgbClr val="000000">
                <a:alpha val="6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Action</a:t>
            </a:r>
            <a:endParaRPr b="1" sz="1700"/>
          </a:p>
        </p:txBody>
      </p:sp>
      <p:sp>
        <p:nvSpPr>
          <p:cNvPr id="334" name="Google Shape;334;p43"/>
          <p:cNvSpPr txBox="1"/>
          <p:nvPr/>
        </p:nvSpPr>
        <p:spPr>
          <a:xfrm>
            <a:off x="839850" y="1503650"/>
            <a:ext cx="21909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38100">
              <a:srgbClr val="000000">
                <a:alpha val="6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Data</a:t>
            </a:r>
            <a:endParaRPr b="1" sz="1700"/>
          </a:p>
        </p:txBody>
      </p:sp>
      <p:sp>
        <p:nvSpPr>
          <p:cNvPr id="335" name="Google Shape;335;p43"/>
          <p:cNvSpPr txBox="1"/>
          <p:nvPr/>
        </p:nvSpPr>
        <p:spPr>
          <a:xfrm>
            <a:off x="839850" y="1950050"/>
            <a:ext cx="21909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38100">
              <a:srgbClr val="000000">
                <a:alpha val="6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Category</a:t>
            </a:r>
            <a:endParaRPr b="1" sz="1700"/>
          </a:p>
        </p:txBody>
      </p:sp>
      <p:sp>
        <p:nvSpPr>
          <p:cNvPr id="336" name="Google Shape;336;p43"/>
          <p:cNvSpPr txBox="1"/>
          <p:nvPr/>
        </p:nvSpPr>
        <p:spPr>
          <a:xfrm>
            <a:off x="839850" y="2842850"/>
            <a:ext cx="21909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38100">
              <a:srgbClr val="000000">
                <a:alpha val="6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Extras</a:t>
            </a:r>
            <a:endParaRPr b="1" sz="1700"/>
          </a:p>
        </p:txBody>
      </p:sp>
      <p:sp>
        <p:nvSpPr>
          <p:cNvPr id="337" name="Google Shape;337;p43"/>
          <p:cNvSpPr txBox="1"/>
          <p:nvPr/>
        </p:nvSpPr>
        <p:spPr>
          <a:xfrm>
            <a:off x="839850" y="3289250"/>
            <a:ext cx="21909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38100">
              <a:srgbClr val="000000">
                <a:alpha val="6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Flags</a:t>
            </a:r>
            <a:endParaRPr b="1" sz="1700"/>
          </a:p>
        </p:txBody>
      </p:sp>
      <p:cxnSp>
        <p:nvCxnSpPr>
          <p:cNvPr id="338" name="Google Shape;338;p43"/>
          <p:cNvCxnSpPr>
            <a:stCxn id="332" idx="3"/>
            <a:endCxn id="339" idx="1"/>
          </p:cNvCxnSpPr>
          <p:nvPr/>
        </p:nvCxnSpPr>
        <p:spPr>
          <a:xfrm flipH="1" rot="10800000">
            <a:off x="3030750" y="783950"/>
            <a:ext cx="196770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39" name="Google Shape;339;p43"/>
          <p:cNvSpPr txBox="1"/>
          <p:nvPr/>
        </p:nvSpPr>
        <p:spPr>
          <a:xfrm>
            <a:off x="4998300" y="583850"/>
            <a:ext cx="24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com.foo.bar.component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4998300" y="1168525"/>
            <a:ext cx="37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intent.setData(Uri.parse(data));</a:t>
            </a:r>
            <a:endParaRPr/>
          </a:p>
        </p:txBody>
      </p:sp>
      <p:cxnSp>
        <p:nvCxnSpPr>
          <p:cNvPr id="341" name="Google Shape;341;p43"/>
          <p:cNvCxnSpPr>
            <a:stCxn id="334" idx="3"/>
            <a:endCxn id="340" idx="1"/>
          </p:cNvCxnSpPr>
          <p:nvPr/>
        </p:nvCxnSpPr>
        <p:spPr>
          <a:xfrm flipH="1" rot="10800000">
            <a:off x="3030750" y="1368650"/>
            <a:ext cx="19677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42" name="Google Shape;342;p43"/>
          <p:cNvSpPr txBox="1"/>
          <p:nvPr/>
        </p:nvSpPr>
        <p:spPr>
          <a:xfrm>
            <a:off x="4998450" y="1880300"/>
            <a:ext cx="3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addCategory(String category)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3" name="Google Shape;343;p43"/>
          <p:cNvCxnSpPr>
            <a:stCxn id="335" idx="3"/>
            <a:endCxn id="342" idx="1"/>
          </p:cNvCxnSpPr>
          <p:nvPr/>
        </p:nvCxnSpPr>
        <p:spPr>
          <a:xfrm flipH="1" rot="10800000">
            <a:off x="3030750" y="2080550"/>
            <a:ext cx="19677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44" name="Google Shape;344;p43"/>
          <p:cNvCxnSpPr>
            <a:stCxn id="333" idx="3"/>
            <a:endCxn id="345" idx="1"/>
          </p:cNvCxnSpPr>
          <p:nvPr/>
        </p:nvCxnSpPr>
        <p:spPr>
          <a:xfrm>
            <a:off x="3030750" y="2619650"/>
            <a:ext cx="19677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45" name="Google Shape;345;p43"/>
          <p:cNvSpPr txBox="1"/>
          <p:nvPr/>
        </p:nvSpPr>
        <p:spPr>
          <a:xfrm>
            <a:off x="4998450" y="2571750"/>
            <a:ext cx="3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setAction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(String Action)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6" name="Google Shape;346;p43"/>
          <p:cNvCxnSpPr>
            <a:stCxn id="336" idx="3"/>
            <a:endCxn id="347" idx="1"/>
          </p:cNvCxnSpPr>
          <p:nvPr/>
        </p:nvCxnSpPr>
        <p:spPr>
          <a:xfrm>
            <a:off x="3030750" y="3066050"/>
            <a:ext cx="19677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47" name="Google Shape;347;p43"/>
          <p:cNvSpPr txBox="1"/>
          <p:nvPr/>
        </p:nvSpPr>
        <p:spPr>
          <a:xfrm>
            <a:off x="4998450" y="3110900"/>
            <a:ext cx="3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putExtra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(String key, [data])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8" name="Google Shape;348;p43"/>
          <p:cNvCxnSpPr>
            <a:stCxn id="337" idx="3"/>
            <a:endCxn id="349" idx="1"/>
          </p:cNvCxnSpPr>
          <p:nvPr/>
        </p:nvCxnSpPr>
        <p:spPr>
          <a:xfrm>
            <a:off x="3030750" y="3512450"/>
            <a:ext cx="19677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49" name="Google Shape;349;p43"/>
          <p:cNvSpPr txBox="1"/>
          <p:nvPr/>
        </p:nvSpPr>
        <p:spPr>
          <a:xfrm>
            <a:off x="4998450" y="3650050"/>
            <a:ext cx="3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setFlag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l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flags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/>
        </p:nvSpPr>
        <p:spPr>
          <a:xfrm>
            <a:off x="0" y="0"/>
            <a:ext cx="563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Creating Intents using the am (Examples)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5" name="Google Shape;355;p44"/>
          <p:cNvSpPr txBox="1"/>
          <p:nvPr/>
        </p:nvSpPr>
        <p:spPr>
          <a:xfrm>
            <a:off x="190900" y="800425"/>
            <a:ext cx="59688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$am start-activity </a:t>
            </a:r>
            <a:r>
              <a:rPr b="1" lang="el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--user 0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 -n com.foo.bar/.MainActivity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$am start-activity -a android.intent.action.VIEW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-n com.foo.bar/.MainActivity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$am start-activity -c android.intent.category.BROWSABLE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-a android.intent.action.VIEW -n com.foo.bar/.MainActivity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$am start-activity 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-n com.foo.bar/.MainActivity</a:t>
            </a: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--es “Hello” “World”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$am start-activity 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-n com.foo.bar/.MainActivity</a:t>
            </a: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--es “Hello” “World”</a:t>
            </a: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--ez bool true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$am start-activity -W -a android.intent.action.VIEW -d foo://bar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$am start -a android.intent.action.CALL -d tel:+1234567890 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6885675" y="933300"/>
            <a:ext cx="2115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am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[-n &lt;COMPONENT_NAME&gt;]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[-a &lt;ACTION&gt;]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[-c &lt;CATEGORY&gt;]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--user &lt;USER_ID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-W: wait for launch to complete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[--es &lt;EXTRA_KEY&gt; &lt;EXTRA_STRING_VALUE&gt; ...]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--ez &lt;EXTRA_KEY&gt; &lt;EXTRA_BOOLEAN_VALUE&gt; ...]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/>
        </p:nvSpPr>
        <p:spPr>
          <a:xfrm>
            <a:off x="0" y="0"/>
            <a:ext cx="563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Creating Intents using the am (...more Examples)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190900" y="800425"/>
            <a:ext cx="59688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$am 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start-service -n com.foo.bar.MyService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$am 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start-foreground-service </a:t>
            </a: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-n com.foo.bar.MyService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$am broadcast -a android.provider.Telephony.SMS_RECEIVED --es sms_body "test from adb" -n com.foo.bar/.IntentReceiver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References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229825" y="661100"/>
            <a:ext cx="62268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l" sz="1600" u="sng">
                <a:solidFill>
                  <a:schemeClr val="hlink"/>
                </a:solidFill>
                <a:hlinkClick r:id="rId3"/>
              </a:rPr>
              <a:t>https://developer.android.com/guide/components/services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l" sz="1600" u="sng">
                <a:solidFill>
                  <a:schemeClr val="hlink"/>
                </a:solidFill>
                <a:hlinkClick r:id="rId4"/>
              </a:rPr>
              <a:t>https://www.codeproject.com/Articles/818578/An-Absolute-Beginner-s-Guide-to-Building-and-Acces</a:t>
            </a:r>
            <a:r>
              <a:rPr lang="el" sz="1600"/>
              <a:t>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l" sz="1600" u="sng">
                <a:solidFill>
                  <a:schemeClr val="hlink"/>
                </a:solidFill>
                <a:hlinkClick r:id="rId5"/>
              </a:rPr>
              <a:t>https://stackoverflow.com/questions/12562151/android-get-all-contacts</a:t>
            </a:r>
            <a:r>
              <a:rPr lang="el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l" sz="1600" u="sng">
                <a:solidFill>
                  <a:schemeClr val="hlink"/>
                </a:solidFill>
                <a:hlinkClick r:id="rId6"/>
              </a:rPr>
              <a:t>https://stackoverflow.com/questions/18353734/getting-all-sms-from-an-android-phone</a:t>
            </a:r>
            <a:r>
              <a:rPr lang="el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Activity Lifecycle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50" y="166050"/>
            <a:ext cx="3739025" cy="48114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76200">
              <a:srgbClr val="000000">
                <a:alpha val="42000"/>
              </a:srgbClr>
            </a:outerShdw>
          </a:effectLst>
        </p:spPr>
      </p:pic>
      <p:sp>
        <p:nvSpPr>
          <p:cNvPr id="87" name="Google Shape;87;p16"/>
          <p:cNvSpPr txBox="1"/>
          <p:nvPr/>
        </p:nvSpPr>
        <p:spPr>
          <a:xfrm>
            <a:off x="164150" y="678500"/>
            <a:ext cx="3983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980000"/>
                </a:solidFill>
              </a:rPr>
              <a:t>Activity States: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l"/>
              <a:t>Foreground</a:t>
            </a:r>
            <a:r>
              <a:rPr lang="el"/>
              <a:t>: highest position of the topmost stack / active or running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l"/>
              <a:t>Visible</a:t>
            </a:r>
            <a:r>
              <a:rPr lang="el"/>
              <a:t>: Lost focus or a non full sized / transparent activity got on top.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l">
                <a:solidFill>
                  <a:schemeClr val="dk1"/>
                </a:solidFill>
              </a:rPr>
              <a:t>Stopped or hidden: </a:t>
            </a:r>
            <a:r>
              <a:rPr lang="el">
                <a:solidFill>
                  <a:schemeClr val="dk1"/>
                </a:solidFill>
              </a:rPr>
              <a:t> Retains all state and member information.  No longer visible, will often be killed by the system when memory is needed elsewhere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l">
                <a:solidFill>
                  <a:schemeClr val="dk1"/>
                </a:solidFill>
              </a:rPr>
              <a:t>Destroyed: </a:t>
            </a:r>
            <a:r>
              <a:rPr lang="el">
                <a:solidFill>
                  <a:schemeClr val="dk1"/>
                </a:solidFill>
              </a:rPr>
              <a:t>Finish, or simply killed by the system.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Activity Lifecycle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28325" y="507900"/>
            <a:ext cx="67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entire lifecycle of an activity is defined by the following Activity methods: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25" y="908100"/>
            <a:ext cx="5822827" cy="31628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Declaring Activities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31250" y="952100"/>
            <a:ext cx="43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25" y="760525"/>
            <a:ext cx="8445524" cy="362787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5400000" dist="104775">
              <a:srgbClr val="000000">
                <a:alpha val="50000"/>
              </a:srgbClr>
            </a:outerShdw>
          </a:effectLst>
        </p:spPr>
      </p:pic>
      <p:cxnSp>
        <p:nvCxnSpPr>
          <p:cNvPr id="102" name="Google Shape;102;p18"/>
          <p:cNvCxnSpPr/>
          <p:nvPr/>
        </p:nvCxnSpPr>
        <p:spPr>
          <a:xfrm flipH="1" rot="10800000">
            <a:off x="92650" y="978650"/>
            <a:ext cx="722400" cy="34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87550" y="1997350"/>
            <a:ext cx="732600" cy="37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87550" y="4327525"/>
            <a:ext cx="732600" cy="37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 flipH="1" rot="10800000">
            <a:off x="1641525" y="2134050"/>
            <a:ext cx="11100" cy="43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Starting An Activity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15850" y="678525"/>
            <a:ext cx="409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l"/>
              <a:t>startActivity</a:t>
            </a:r>
            <a:r>
              <a:rPr lang="el"/>
              <a:t>(</a:t>
            </a:r>
            <a:r>
              <a:rPr b="1" lang="el"/>
              <a:t>Intent</a:t>
            </a:r>
            <a:r>
              <a:rPr lang="el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l"/>
              <a:t>startActivityForResult</a:t>
            </a:r>
            <a:r>
              <a:rPr lang="el"/>
              <a:t>(</a:t>
            </a:r>
            <a:r>
              <a:rPr b="1" lang="el"/>
              <a:t>Intent</a:t>
            </a:r>
            <a:r>
              <a:rPr lang="el"/>
              <a:t>, </a:t>
            </a:r>
            <a:r>
              <a:rPr b="1" lang="el"/>
              <a:t>int</a:t>
            </a:r>
            <a:r>
              <a:rPr lang="el"/>
              <a:t>)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362350" y="1671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onActivityResult</a:t>
            </a:r>
            <a:r>
              <a:rPr lang="el"/>
              <a:t>(</a:t>
            </a:r>
            <a:r>
              <a:rPr b="1" lang="el"/>
              <a:t>int</a:t>
            </a:r>
            <a:r>
              <a:rPr lang="el"/>
              <a:t>, </a:t>
            </a:r>
            <a:r>
              <a:rPr b="1" lang="el"/>
              <a:t>int</a:t>
            </a:r>
            <a:r>
              <a:rPr lang="el"/>
              <a:t>, </a:t>
            </a:r>
            <a:r>
              <a:rPr b="1" lang="el"/>
              <a:t>Intent</a:t>
            </a:r>
            <a:r>
              <a:rPr lang="el"/>
              <a:t>) 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059975" y="2571750"/>
            <a:ext cx="14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setResult</a:t>
            </a:r>
            <a:r>
              <a:rPr lang="el"/>
              <a:t>(</a:t>
            </a:r>
            <a:r>
              <a:rPr b="1" lang="el"/>
              <a:t>int</a:t>
            </a:r>
            <a:r>
              <a:rPr lang="el"/>
              <a:t>) </a:t>
            </a:r>
            <a:endParaRPr/>
          </a:p>
        </p:txBody>
      </p:sp>
      <p:cxnSp>
        <p:nvCxnSpPr>
          <p:cNvPr id="114" name="Google Shape;114;p19"/>
          <p:cNvCxnSpPr>
            <a:stCxn id="113" idx="3"/>
            <a:endCxn id="112" idx="2"/>
          </p:cNvCxnSpPr>
          <p:nvPr/>
        </p:nvCxnSpPr>
        <p:spPr>
          <a:xfrm flipH="1" rot="10800000">
            <a:off x="5482875" y="2071350"/>
            <a:ext cx="1379400" cy="700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11" idx="2"/>
            <a:endCxn id="113" idx="1"/>
          </p:cNvCxnSpPr>
          <p:nvPr/>
        </p:nvCxnSpPr>
        <p:spPr>
          <a:xfrm flipH="1" rot="-5400000">
            <a:off x="2630150" y="1341975"/>
            <a:ext cx="1262100" cy="1597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4059975" y="28734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RESULT_CANCELED, RESULT_OK</a:t>
            </a:r>
            <a:endParaRPr sz="1200"/>
          </a:p>
        </p:txBody>
      </p:sp>
      <p:sp>
        <p:nvSpPr>
          <p:cNvPr id="117" name="Google Shape;117;p19"/>
          <p:cNvSpPr txBox="1"/>
          <p:nvPr/>
        </p:nvSpPr>
        <p:spPr>
          <a:xfrm>
            <a:off x="1017975" y="4121400"/>
            <a:ext cx="65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adb shell am start -n &lt;package name&gt;/&lt;activity name&gt;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15850" y="3773850"/>
            <a:ext cx="48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l"/>
              <a:t>Forcing an activity to start through adb / am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0" y="4792450"/>
            <a:ext cx="59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/>
              <a:t>Note: if the activity is not exported we need root access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Starting An Activity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775" y="464125"/>
            <a:ext cx="5312349" cy="4330801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The Main Activity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0" y="448700"/>
            <a:ext cx="65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Main activity</a:t>
            </a:r>
            <a:r>
              <a:rPr lang="el"/>
              <a:t>: is the first screen to appear when the user launches the app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372075" y="4561775"/>
            <a:ext cx="738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Search for “android.intent.action.MAIN” and “android.intent.category.LAUNCHER”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l"/>
              <a:t>The name (</a:t>
            </a:r>
            <a:r>
              <a:rPr b="1" lang="el"/>
              <a:t>MainActivity</a:t>
            </a:r>
            <a:r>
              <a:rPr lang="el"/>
              <a:t>) might differ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8901"/>
            <a:ext cx="7388099" cy="35785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00000" dist="104775">
              <a:srgbClr val="000000">
                <a:alpha val="50000"/>
              </a:srgbClr>
            </a:outerShdw>
          </a:effectLst>
        </p:spPr>
      </p:pic>
      <p:cxnSp>
        <p:nvCxnSpPr>
          <p:cNvPr id="134" name="Google Shape;134;p21"/>
          <p:cNvCxnSpPr/>
          <p:nvPr/>
        </p:nvCxnSpPr>
        <p:spPr>
          <a:xfrm rot="10800000">
            <a:off x="4049225" y="2144925"/>
            <a:ext cx="4213200" cy="4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5" name="Google Shape;135;p21"/>
          <p:cNvCxnSpPr/>
          <p:nvPr/>
        </p:nvCxnSpPr>
        <p:spPr>
          <a:xfrm rot="10800000">
            <a:off x="5165375" y="1969725"/>
            <a:ext cx="3086100" cy="21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