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6B015D4-4EAE-478C-A558-2E0E48AC995D}">
  <a:tblStyle styleId="{66B015D4-4EAE-478C-A558-2E0E48AC995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0cb575f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0cb575f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0cb575feb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0cb575feb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0cb575feb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0cb575feb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0f5cfa49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0f5cfa49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0cb575feb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0cb575feb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0cb575feb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0cb575feb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0cb575feb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00cb575feb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0cb575feb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00cb575feb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00cb575feb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00cb575feb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0cb575feb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00cb575feb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00cb575feb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00cb575feb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00cb575fe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00cb575fe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00cb575feb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00cb575feb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0cb575feb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00cb575feb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00cb575feb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00cb575feb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00cb575feb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00cb575feb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0cb575feb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00cb575feb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00cb575feb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00cb575feb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00cb575feb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00cb575feb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00cb575feb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00cb575feb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00cb575feb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00cb575feb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00cb575feb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00cb575feb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0cb575fe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00cb575fe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00cb575feb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00cb575feb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00cb575feb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00cb575feb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00cb575fe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00cb575fe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0cb575fe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0cb575fe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0f5cfa4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0f5cfa4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0cb575fe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0cb575fe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0cb575feb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0cb575feb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0cb575feb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0cb575feb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0cb575feb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0cb575feb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hyperlink" Target="https://twitter.com/Ch0pin" TargetMode="External"/><Relationship Id="rId5" Type="http://schemas.openxmlformats.org/officeDocument/2006/relationships/hyperlink" Target="https://twitter.com/Ch0pin" TargetMode="External"/><Relationship Id="rId6" Type="http://schemas.openxmlformats.org/officeDocument/2006/relationships/hyperlink" Target="https://www.linkedin.com/in/valsamara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developer.android.com/reference/android/view/accessibility/AccessibilityEvent" TargetMode="External"/><Relationship Id="rId4" Type="http://schemas.openxmlformats.org/officeDocument/2006/relationships/image" Target="../media/image6.png"/><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www.youtube.com/watch?v=3uz1RcKTpQM" TargetMode="External"/><Relationship Id="rId4" Type="http://schemas.openxmlformats.org/officeDocument/2006/relationships/image" Target="../media/image11.jpg"/><Relationship Id="rId5" Type="http://schemas.openxmlformats.org/officeDocument/2006/relationships/hyperlink" Target="https://www.threatmark.com/flubot-banking-malwar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www.threatmark.com/flubot-banking-malware/" TargetMode="Externa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drive.google.com/file/d/1QeZxwgLwYf9fCzVd6xaeHa9lTPBFwZ0s/view" TargetMode="Externa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3.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hyperlink" Target="https://techvidvan.com/tutorials/reflection-in-java/"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hyperlink" Target="https://techvidvan.com/tutorials/reflection-in-java/" TargetMode="Externa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9.png"/><Relationship Id="rId4" Type="http://schemas.openxmlformats.org/officeDocument/2006/relationships/image" Target="../media/image32.png"/><Relationship Id="rId5" Type="http://schemas.openxmlformats.org/officeDocument/2006/relationships/hyperlink" Target="https://techvidvan.com/tutorials/reflection-in-java/"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0.png"/><Relationship Id="rId4" Type="http://schemas.openxmlformats.org/officeDocument/2006/relationships/hyperlink" Target="https://www.fortinet.com/blog/threat-research/unmasking-android-malware-a-deep-dive-into-a-new-rootnik-variant-part-ii"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hyperlink" Target="https://www.fortinet.com/blog/threat-research/unmasking-android-malware-a-deep-dive-into-a-new-rootnik-variant-part-ii" TargetMode="External"/><Relationship Id="rId4" Type="http://schemas.openxmlformats.org/officeDocument/2006/relationships/image" Target="../media/image25.png"/><Relationship Id="rId5"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hyperlink" Target="https://developer.android.com/guide/topics/ui/accessibility/service" TargetMode="External"/><Relationship Id="rId4" Type="http://schemas.openxmlformats.org/officeDocument/2006/relationships/hyperlink" Target="https://www.javatpoint.com/java-reflection" TargetMode="External"/><Relationship Id="rId5" Type="http://schemas.openxmlformats.org/officeDocument/2006/relationships/hyperlink" Target="https://kalpeshchandora12.medium.com/dynamic-code-loading-in-android-dea83ba3bc85"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13.png"/><Relationship Id="rId6"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6.png"/><Relationship Id="rId5" Type="http://schemas.openxmlformats.org/officeDocument/2006/relationships/image" Target="../media/image6.png"/><Relationship Id="rId6" Type="http://schemas.openxmlformats.org/officeDocument/2006/relationships/hyperlink" Target="https://developer.android.com/reference/android/R.styleable#AccessibilityService_accessibilityEventTyp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2.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hyperlink" Target="https://stackoverflow.com/questions/18004148/android-what-is-view-hierarchy"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535975" y="0"/>
            <a:ext cx="3968200" cy="2976150"/>
          </a:xfrm>
          <a:prstGeom prst="rect">
            <a:avLst/>
          </a:prstGeom>
          <a:noFill/>
          <a:ln>
            <a:noFill/>
          </a:ln>
        </p:spPr>
      </p:pic>
      <p:sp>
        <p:nvSpPr>
          <p:cNvPr id="55" name="Google Shape;55;p13"/>
          <p:cNvSpPr txBox="1"/>
          <p:nvPr/>
        </p:nvSpPr>
        <p:spPr>
          <a:xfrm>
            <a:off x="1533425" y="2653775"/>
            <a:ext cx="6204900" cy="9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l" sz="1700">
                <a:latin typeface="Impact"/>
                <a:ea typeface="Impact"/>
                <a:cs typeface="Impact"/>
                <a:sym typeface="Impact"/>
              </a:rPr>
              <a:t>APPLICATION  SECURITY</a:t>
            </a:r>
            <a:endParaRPr b="1" sz="1700">
              <a:latin typeface="Impact"/>
              <a:ea typeface="Impact"/>
              <a:cs typeface="Impact"/>
              <a:sym typeface="Impact"/>
            </a:endParaRPr>
          </a:p>
          <a:p>
            <a:pPr indent="0" lvl="0" marL="0" rtl="0" algn="ctr">
              <a:spcBef>
                <a:spcPts val="0"/>
              </a:spcBef>
              <a:spcAft>
                <a:spcPts val="0"/>
              </a:spcAft>
              <a:buNone/>
            </a:pPr>
            <a:r>
              <a:t/>
            </a:r>
            <a:endParaRPr b="1" sz="1700">
              <a:latin typeface="Impact"/>
              <a:ea typeface="Impact"/>
              <a:cs typeface="Impact"/>
              <a:sym typeface="Impact"/>
            </a:endParaRPr>
          </a:p>
          <a:p>
            <a:pPr indent="0" lvl="0" marL="0" rtl="0" algn="ctr">
              <a:spcBef>
                <a:spcPts val="0"/>
              </a:spcBef>
              <a:spcAft>
                <a:spcPts val="0"/>
              </a:spcAft>
              <a:buNone/>
            </a:pPr>
            <a:r>
              <a:rPr b="1" lang="el" sz="1700"/>
              <a:t>(Threats and Malpractices)</a:t>
            </a:r>
            <a:endParaRPr b="1" sz="1700"/>
          </a:p>
        </p:txBody>
      </p:sp>
      <p:sp>
        <p:nvSpPr>
          <p:cNvPr id="56" name="Google Shape;56;p13"/>
          <p:cNvSpPr txBox="1"/>
          <p:nvPr/>
        </p:nvSpPr>
        <p:spPr>
          <a:xfrm>
            <a:off x="295125" y="3920875"/>
            <a:ext cx="6503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a:t>Speaker</a:t>
            </a:r>
            <a:r>
              <a:rPr lang="el"/>
              <a:t>: Dimitrios Valsamaras | </a:t>
            </a:r>
            <a:r>
              <a:rPr lang="el" u="sng">
                <a:solidFill>
                  <a:schemeClr val="hlink"/>
                </a:solidFill>
                <a:hlinkClick r:id="rId4"/>
              </a:rPr>
              <a:t>@Ch0pin</a:t>
            </a:r>
            <a:endParaRPr/>
          </a:p>
          <a:p>
            <a:pPr indent="0" lvl="0" marL="0" rtl="0" algn="l">
              <a:spcBef>
                <a:spcPts val="0"/>
              </a:spcBef>
              <a:spcAft>
                <a:spcPts val="0"/>
              </a:spcAft>
              <a:buNone/>
            </a:pPr>
            <a:r>
              <a:rPr lang="el" u="sng">
                <a:solidFill>
                  <a:schemeClr val="hlink"/>
                </a:solidFill>
                <a:hlinkClick r:id="rId5"/>
              </a:rPr>
              <a:t>  </a:t>
            </a:r>
            <a:endParaRPr/>
          </a:p>
        </p:txBody>
      </p:sp>
      <p:sp>
        <p:nvSpPr>
          <p:cNvPr id="57" name="Google Shape;57;p13"/>
          <p:cNvSpPr txBox="1"/>
          <p:nvPr/>
        </p:nvSpPr>
        <p:spPr>
          <a:xfrm>
            <a:off x="295125" y="4268675"/>
            <a:ext cx="363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u="sng">
                <a:solidFill>
                  <a:srgbClr val="0097A7"/>
                </a:solidFill>
                <a:hlinkClick r:id="rId6">
                  <a:extLst>
                    <a:ext uri="{A12FA001-AC4F-418D-AE19-62706E023703}">
                      <ahyp:hlinkClr val="tx"/>
                    </a:ext>
                  </a:extLst>
                </a:hlinkClick>
              </a:rPr>
              <a:t>https://www.linkedin.com/in/valsamaras/</a:t>
            </a:r>
            <a:r>
              <a:rPr lang="el"/>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lin ang="5400012" scaled="0"/>
        </a:gradFill>
      </p:bgPr>
    </p:bg>
    <p:spTree>
      <p:nvGrpSpPr>
        <p:cNvPr id="143" name="Shape 143"/>
        <p:cNvGrpSpPr/>
        <p:nvPr/>
      </p:nvGrpSpPr>
      <p:grpSpPr>
        <a:xfrm>
          <a:off x="0" y="0"/>
          <a:ext cx="0" cy="0"/>
          <a:chOff x="0" y="0"/>
          <a:chExt cx="0" cy="0"/>
        </a:xfrm>
      </p:grpSpPr>
      <p:sp>
        <p:nvSpPr>
          <p:cNvPr id="144" name="Google Shape;144;p22"/>
          <p:cNvSpPr txBox="1"/>
          <p:nvPr/>
        </p:nvSpPr>
        <p:spPr>
          <a:xfrm>
            <a:off x="0" y="0"/>
            <a:ext cx="7429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2100">
                <a:solidFill>
                  <a:schemeClr val="dk1"/>
                </a:solidFill>
                <a:latin typeface="Impact"/>
                <a:ea typeface="Impact"/>
                <a:cs typeface="Impact"/>
                <a:sym typeface="Impact"/>
              </a:rPr>
              <a:t>Accessibility Service - Event Lifecycle</a:t>
            </a:r>
            <a:endParaRPr b="1" sz="2100">
              <a:solidFill>
                <a:schemeClr val="dk1"/>
              </a:solidFill>
              <a:latin typeface="Impact"/>
              <a:ea typeface="Impact"/>
              <a:cs typeface="Impact"/>
              <a:sym typeface="Impact"/>
            </a:endParaRPr>
          </a:p>
        </p:txBody>
      </p:sp>
      <p:sp>
        <p:nvSpPr>
          <p:cNvPr id="145" name="Google Shape;145;p22"/>
          <p:cNvSpPr/>
          <p:nvPr/>
        </p:nvSpPr>
        <p:spPr>
          <a:xfrm>
            <a:off x="1085463" y="929325"/>
            <a:ext cx="1242300" cy="386400"/>
          </a:xfrm>
          <a:prstGeom prst="roundRect">
            <a:avLst>
              <a:gd fmla="val 16667" name="adj"/>
            </a:avLst>
          </a:prstGeom>
          <a:solidFill>
            <a:srgbClr val="0B5394"/>
          </a:solidFill>
          <a:ln cap="flat" cmpd="sng" w="9525">
            <a:solidFill>
              <a:schemeClr val="dk2"/>
            </a:solidFill>
            <a:prstDash val="solid"/>
            <a:round/>
            <a:headEnd len="sm" w="sm" type="none"/>
            <a:tailEnd len="sm" w="sm" type="none"/>
          </a:ln>
          <a:effectLst>
            <a:outerShdw blurRad="57150" rotWithShape="0" algn="bl" dir="5280000" dist="6667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l">
                <a:solidFill>
                  <a:schemeClr val="lt2"/>
                </a:solidFill>
              </a:rPr>
              <a:t>UI changed</a:t>
            </a:r>
            <a:endParaRPr b="1">
              <a:solidFill>
                <a:schemeClr val="lt2"/>
              </a:solidFill>
            </a:endParaRPr>
          </a:p>
        </p:txBody>
      </p:sp>
      <p:sp>
        <p:nvSpPr>
          <p:cNvPr id="146" name="Google Shape;146;p22"/>
          <p:cNvSpPr/>
          <p:nvPr/>
        </p:nvSpPr>
        <p:spPr>
          <a:xfrm rot="5400000">
            <a:off x="2357475" y="1058212"/>
            <a:ext cx="598200" cy="625800"/>
          </a:xfrm>
          <a:prstGeom prst="bentArrow">
            <a:avLst>
              <a:gd fmla="val 26149" name="adj1"/>
              <a:gd fmla="val 25000" name="adj2"/>
              <a:gd fmla="val 25000" name="adj3"/>
              <a:gd fmla="val 43750" name="adj4"/>
            </a:avLst>
          </a:prstGeom>
          <a:solidFill>
            <a:srgbClr val="0B5394"/>
          </a:solidFill>
          <a:ln cap="flat" cmpd="sng" w="9525">
            <a:solidFill>
              <a:schemeClr val="dk2"/>
            </a:solidFill>
            <a:prstDash val="solid"/>
            <a:round/>
            <a:headEnd len="sm" w="sm" type="none"/>
            <a:tailEnd len="sm" w="sm" type="none"/>
          </a:ln>
          <a:effectLst>
            <a:outerShdw blurRad="57150" rotWithShape="0" algn="bl" dir="5280000" dist="66675">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a:solidFill>
                <a:schemeClr val="lt2"/>
              </a:solidFill>
            </a:endParaRPr>
          </a:p>
        </p:txBody>
      </p:sp>
      <p:sp>
        <p:nvSpPr>
          <p:cNvPr id="147" name="Google Shape;147;p22"/>
          <p:cNvSpPr/>
          <p:nvPr/>
        </p:nvSpPr>
        <p:spPr>
          <a:xfrm>
            <a:off x="1918713" y="1670200"/>
            <a:ext cx="1844400" cy="386400"/>
          </a:xfrm>
          <a:prstGeom prst="roundRect">
            <a:avLst>
              <a:gd fmla="val 16667" name="adj"/>
            </a:avLst>
          </a:prstGeom>
          <a:solidFill>
            <a:srgbClr val="0B5394"/>
          </a:solidFill>
          <a:ln cap="flat" cmpd="sng" w="9525">
            <a:solidFill>
              <a:schemeClr val="dk2"/>
            </a:solidFill>
            <a:prstDash val="solid"/>
            <a:round/>
            <a:headEnd len="sm" w="sm" type="none"/>
            <a:tailEnd len="sm" w="sm" type="none"/>
          </a:ln>
          <a:effectLst>
            <a:outerShdw blurRad="57150" rotWithShape="0" algn="bl" dir="5280000" dist="66675">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l">
                <a:solidFill>
                  <a:schemeClr val="lt2"/>
                </a:solidFill>
                <a:uFill>
                  <a:noFill/>
                </a:uFill>
                <a:hlinkClick r:id="rId3">
                  <a:extLst>
                    <a:ext uri="{A12FA001-AC4F-418D-AE19-62706E023703}">
                      <ahyp:hlinkClr val="tx"/>
                    </a:ext>
                  </a:extLst>
                </a:hlinkClick>
              </a:rPr>
              <a:t>Accessibility Event</a:t>
            </a:r>
            <a:endParaRPr b="1">
              <a:solidFill>
                <a:schemeClr val="lt2"/>
              </a:solidFill>
            </a:endParaRPr>
          </a:p>
        </p:txBody>
      </p:sp>
      <p:pic>
        <p:nvPicPr>
          <p:cNvPr id="148" name="Google Shape;148;p22"/>
          <p:cNvPicPr preferRelativeResize="0"/>
          <p:nvPr/>
        </p:nvPicPr>
        <p:blipFill>
          <a:blip r:embed="rId4">
            <a:alphaModFix/>
          </a:blip>
          <a:stretch>
            <a:fillRect/>
          </a:stretch>
        </p:blipFill>
        <p:spPr>
          <a:xfrm>
            <a:off x="4857750" y="1572075"/>
            <a:ext cx="4205475" cy="999675"/>
          </a:xfrm>
          <a:prstGeom prst="rect">
            <a:avLst/>
          </a:prstGeom>
          <a:noFill/>
          <a:ln>
            <a:noFill/>
          </a:ln>
          <a:effectLst>
            <a:outerShdw blurRad="57150" rotWithShape="0" algn="bl" dir="5400000" dist="95250">
              <a:srgbClr val="000000">
                <a:alpha val="50000"/>
              </a:srgbClr>
            </a:outerShdw>
          </a:effectLst>
        </p:spPr>
      </p:pic>
      <p:sp>
        <p:nvSpPr>
          <p:cNvPr id="149" name="Google Shape;149;p22"/>
          <p:cNvSpPr/>
          <p:nvPr/>
        </p:nvSpPr>
        <p:spPr>
          <a:xfrm>
            <a:off x="2322225" y="2475150"/>
            <a:ext cx="1017825" cy="598200"/>
          </a:xfrm>
          <a:prstGeom prst="flowChartMagneticDrum">
            <a:avLst/>
          </a:prstGeom>
          <a:solidFill>
            <a:srgbClr val="A4C2F4"/>
          </a:solidFill>
          <a:ln cap="flat" cmpd="sng" w="9525">
            <a:solidFill>
              <a:schemeClr val="dk2"/>
            </a:solidFill>
            <a:prstDash val="solid"/>
            <a:round/>
            <a:headEnd len="sm" w="sm" type="none"/>
            <a:tailEnd len="sm" w="sm" type="none"/>
          </a:ln>
          <a:effectLst>
            <a:outerShdw blurRad="57150" rotWithShape="0" algn="bl" dir="5280000" dist="66675">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a:solidFill>
                <a:schemeClr val="lt2"/>
              </a:solidFill>
            </a:endParaRPr>
          </a:p>
        </p:txBody>
      </p:sp>
      <p:sp>
        <p:nvSpPr>
          <p:cNvPr id="150" name="Google Shape;150;p22"/>
          <p:cNvSpPr/>
          <p:nvPr/>
        </p:nvSpPr>
        <p:spPr>
          <a:xfrm>
            <a:off x="2677575" y="2125500"/>
            <a:ext cx="291900" cy="312900"/>
          </a:xfrm>
          <a:prstGeom prst="downArrow">
            <a:avLst>
              <a:gd fmla="val 50000" name="adj1"/>
              <a:gd fmla="val 50000" name="adj2"/>
            </a:avLst>
          </a:prstGeom>
          <a:solidFill>
            <a:srgbClr val="0B5394"/>
          </a:solidFill>
          <a:ln cap="flat" cmpd="sng" w="9525">
            <a:solidFill>
              <a:schemeClr val="dk2"/>
            </a:solidFill>
            <a:prstDash val="solid"/>
            <a:round/>
            <a:headEnd len="sm" w="sm" type="none"/>
            <a:tailEnd len="sm" w="sm" type="none"/>
          </a:ln>
          <a:effectLst>
            <a:outerShdw blurRad="57150" rotWithShape="0" algn="bl" dir="5280000" dist="66675">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a:solidFill>
                <a:schemeClr val="lt2"/>
              </a:solidFill>
            </a:endParaRPr>
          </a:p>
        </p:txBody>
      </p:sp>
      <p:cxnSp>
        <p:nvCxnSpPr>
          <p:cNvPr id="151" name="Google Shape;151;p22"/>
          <p:cNvCxnSpPr/>
          <p:nvPr/>
        </p:nvCxnSpPr>
        <p:spPr>
          <a:xfrm flipH="1" rot="10800000">
            <a:off x="3450475" y="2135050"/>
            <a:ext cx="1168800" cy="441300"/>
          </a:xfrm>
          <a:prstGeom prst="straightConnector1">
            <a:avLst/>
          </a:prstGeom>
          <a:noFill/>
          <a:ln cap="flat" cmpd="sng" w="19050">
            <a:solidFill>
              <a:schemeClr val="dk2"/>
            </a:solidFill>
            <a:prstDash val="solid"/>
            <a:round/>
            <a:headEnd len="med" w="med" type="none"/>
            <a:tailEnd len="med" w="med" type="triangle"/>
          </a:ln>
        </p:spPr>
      </p:cxnSp>
      <p:cxnSp>
        <p:nvCxnSpPr>
          <p:cNvPr id="152" name="Google Shape;152;p22"/>
          <p:cNvCxnSpPr/>
          <p:nvPr/>
        </p:nvCxnSpPr>
        <p:spPr>
          <a:xfrm flipH="1">
            <a:off x="3515025" y="2272700"/>
            <a:ext cx="1159200" cy="469200"/>
          </a:xfrm>
          <a:prstGeom prst="straightConnector1">
            <a:avLst/>
          </a:prstGeom>
          <a:noFill/>
          <a:ln cap="flat" cmpd="sng" w="19050">
            <a:solidFill>
              <a:schemeClr val="dk2"/>
            </a:solidFill>
            <a:prstDash val="solid"/>
            <a:round/>
            <a:headEnd len="med" w="med" type="none"/>
            <a:tailEnd len="med" w="med" type="triangle"/>
          </a:ln>
        </p:spPr>
      </p:cxnSp>
      <p:sp>
        <p:nvSpPr>
          <p:cNvPr id="153" name="Google Shape;153;p22"/>
          <p:cNvSpPr/>
          <p:nvPr/>
        </p:nvSpPr>
        <p:spPr>
          <a:xfrm>
            <a:off x="2358825" y="3432075"/>
            <a:ext cx="929400" cy="507900"/>
          </a:xfrm>
          <a:prstGeom prst="flowChartAlternateProcess">
            <a:avLst/>
          </a:prstGeom>
          <a:solidFill>
            <a:srgbClr val="0B5394"/>
          </a:solidFill>
          <a:ln cap="flat" cmpd="sng" w="9525">
            <a:solidFill>
              <a:schemeClr val="dk2"/>
            </a:solidFill>
            <a:prstDash val="solid"/>
            <a:round/>
            <a:headEnd len="sm" w="sm" type="none"/>
            <a:tailEnd len="sm" w="sm" type="none"/>
          </a:ln>
          <a:effectLst>
            <a:outerShdw blurRad="57150" rotWithShape="0" algn="bl" dir="5280000" dist="66675">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l">
                <a:solidFill>
                  <a:schemeClr val="lt2"/>
                </a:solidFill>
              </a:rPr>
              <a:t>Match</a:t>
            </a:r>
            <a:r>
              <a:rPr lang="el"/>
              <a:t> </a:t>
            </a:r>
            <a:r>
              <a:rPr b="1" lang="el">
                <a:solidFill>
                  <a:schemeClr val="lt1"/>
                </a:solidFill>
              </a:rPr>
              <a:t>?</a:t>
            </a:r>
            <a:endParaRPr b="1">
              <a:solidFill>
                <a:schemeClr val="lt1"/>
              </a:solidFill>
            </a:endParaRPr>
          </a:p>
        </p:txBody>
      </p:sp>
      <p:sp>
        <p:nvSpPr>
          <p:cNvPr id="154" name="Google Shape;154;p22"/>
          <p:cNvSpPr/>
          <p:nvPr/>
        </p:nvSpPr>
        <p:spPr>
          <a:xfrm>
            <a:off x="2685188" y="3096263"/>
            <a:ext cx="291900" cy="312900"/>
          </a:xfrm>
          <a:prstGeom prst="downArrow">
            <a:avLst>
              <a:gd fmla="val 50000" name="adj1"/>
              <a:gd fmla="val 50000" name="adj2"/>
            </a:avLst>
          </a:prstGeom>
          <a:solidFill>
            <a:srgbClr val="0B5394"/>
          </a:solidFill>
          <a:ln cap="flat" cmpd="sng" w="9525">
            <a:solidFill>
              <a:schemeClr val="dk2"/>
            </a:solidFill>
            <a:prstDash val="solid"/>
            <a:round/>
            <a:headEnd len="sm" w="sm" type="none"/>
            <a:tailEnd len="sm" w="sm" type="none"/>
          </a:ln>
          <a:effectLst>
            <a:outerShdw blurRad="57150" rotWithShape="0" algn="bl" dir="5280000" dist="66675">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a:solidFill>
                <a:schemeClr val="lt2"/>
              </a:solidFill>
            </a:endParaRPr>
          </a:p>
        </p:txBody>
      </p:sp>
      <p:sp>
        <p:nvSpPr>
          <p:cNvPr id="155" name="Google Shape;155;p22"/>
          <p:cNvSpPr/>
          <p:nvPr/>
        </p:nvSpPr>
        <p:spPr>
          <a:xfrm>
            <a:off x="1647025" y="3529575"/>
            <a:ext cx="696600" cy="312900"/>
          </a:xfrm>
          <a:prstGeom prst="leftArrow">
            <a:avLst>
              <a:gd fmla="val 50000" name="adj1"/>
              <a:gd fmla="val 50000" name="adj2"/>
            </a:avLst>
          </a:prstGeom>
          <a:solidFill>
            <a:srgbClr val="0B5394"/>
          </a:solidFill>
          <a:ln cap="flat" cmpd="sng" w="9525">
            <a:solidFill>
              <a:schemeClr val="dk2"/>
            </a:solidFill>
            <a:prstDash val="solid"/>
            <a:round/>
            <a:headEnd len="sm" w="sm" type="none"/>
            <a:tailEnd len="sm" w="sm" type="none"/>
          </a:ln>
          <a:effectLst>
            <a:outerShdw blurRad="57150" rotWithShape="0" algn="bl" dir="5280000" dist="66675">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a:solidFill>
                <a:schemeClr val="lt2"/>
              </a:solidFill>
            </a:endParaRPr>
          </a:p>
        </p:txBody>
      </p:sp>
      <p:sp>
        <p:nvSpPr>
          <p:cNvPr id="156" name="Google Shape;156;p22"/>
          <p:cNvSpPr txBox="1"/>
          <p:nvPr/>
        </p:nvSpPr>
        <p:spPr>
          <a:xfrm>
            <a:off x="874125" y="3485925"/>
            <a:ext cx="81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a:t>Ignore</a:t>
            </a:r>
            <a:endParaRPr b="1"/>
          </a:p>
        </p:txBody>
      </p:sp>
      <p:sp>
        <p:nvSpPr>
          <p:cNvPr id="157" name="Google Shape;157;p22"/>
          <p:cNvSpPr/>
          <p:nvPr/>
        </p:nvSpPr>
        <p:spPr>
          <a:xfrm>
            <a:off x="3303425" y="3529575"/>
            <a:ext cx="696600" cy="274200"/>
          </a:xfrm>
          <a:prstGeom prst="rightArrow">
            <a:avLst>
              <a:gd fmla="val 50000" name="adj1"/>
              <a:gd fmla="val 50000" name="adj2"/>
            </a:avLst>
          </a:prstGeom>
          <a:solidFill>
            <a:srgbClr val="0B5394"/>
          </a:solidFill>
          <a:ln cap="flat" cmpd="sng" w="9525">
            <a:solidFill>
              <a:schemeClr val="dk2"/>
            </a:solidFill>
            <a:prstDash val="solid"/>
            <a:round/>
            <a:headEnd len="sm" w="sm" type="none"/>
            <a:tailEnd len="sm" w="sm" type="none"/>
          </a:ln>
          <a:effectLst>
            <a:outerShdw blurRad="57150" rotWithShape="0" algn="bl" dir="5280000" dist="66675">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a:solidFill>
                <a:schemeClr val="lt2"/>
              </a:solidFill>
            </a:endParaRPr>
          </a:p>
        </p:txBody>
      </p:sp>
      <p:pic>
        <p:nvPicPr>
          <p:cNvPr id="158" name="Google Shape;158;p22"/>
          <p:cNvPicPr preferRelativeResize="0"/>
          <p:nvPr/>
        </p:nvPicPr>
        <p:blipFill>
          <a:blip r:embed="rId5">
            <a:alphaModFix/>
          </a:blip>
          <a:stretch>
            <a:fillRect/>
          </a:stretch>
        </p:blipFill>
        <p:spPr>
          <a:xfrm>
            <a:off x="4128827" y="3473475"/>
            <a:ext cx="4878373" cy="386400"/>
          </a:xfrm>
          <a:prstGeom prst="rect">
            <a:avLst/>
          </a:prstGeom>
          <a:noFill/>
          <a:ln>
            <a:noFill/>
          </a:ln>
          <a:effectLst>
            <a:outerShdw blurRad="57150" rotWithShape="0" algn="bl" dir="5400000" dist="95250">
              <a:srgbClr val="000000">
                <a:alpha val="50000"/>
              </a:srgbClr>
            </a:outerShdw>
          </a:effectLst>
        </p:spPr>
      </p:pic>
      <p:sp>
        <p:nvSpPr>
          <p:cNvPr id="159" name="Google Shape;159;p22"/>
          <p:cNvSpPr txBox="1"/>
          <p:nvPr/>
        </p:nvSpPr>
        <p:spPr>
          <a:xfrm>
            <a:off x="1852675" y="3272000"/>
            <a:ext cx="410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000"/>
              <a:t>No</a:t>
            </a:r>
            <a:endParaRPr b="1" sz="1000"/>
          </a:p>
        </p:txBody>
      </p:sp>
      <p:sp>
        <p:nvSpPr>
          <p:cNvPr id="160" name="Google Shape;160;p22"/>
          <p:cNvSpPr txBox="1"/>
          <p:nvPr/>
        </p:nvSpPr>
        <p:spPr>
          <a:xfrm>
            <a:off x="3383675" y="3272000"/>
            <a:ext cx="410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000"/>
              <a:t>Yes</a:t>
            </a:r>
            <a:endParaRPr b="1" sz="1000"/>
          </a:p>
        </p:txBody>
      </p:sp>
      <p:sp>
        <p:nvSpPr>
          <p:cNvPr id="161" name="Google Shape;161;p22"/>
          <p:cNvSpPr txBox="1"/>
          <p:nvPr/>
        </p:nvSpPr>
        <p:spPr>
          <a:xfrm>
            <a:off x="4128825" y="3175575"/>
            <a:ext cx="1844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100"/>
              <a:t>Trigger Callback</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lin ang="5400012" scaled="0"/>
        </a:gradFill>
      </p:bgPr>
    </p:bg>
    <p:spTree>
      <p:nvGrpSpPr>
        <p:cNvPr id="165" name="Shape 165"/>
        <p:cNvGrpSpPr/>
        <p:nvPr/>
      </p:nvGrpSpPr>
      <p:grpSpPr>
        <a:xfrm>
          <a:off x="0" y="0"/>
          <a:ext cx="0" cy="0"/>
          <a:chOff x="0" y="0"/>
          <a:chExt cx="0" cy="0"/>
        </a:xfrm>
      </p:grpSpPr>
      <p:sp>
        <p:nvSpPr>
          <p:cNvPr id="166" name="Google Shape;166;p23"/>
          <p:cNvSpPr txBox="1"/>
          <p:nvPr/>
        </p:nvSpPr>
        <p:spPr>
          <a:xfrm>
            <a:off x="0" y="0"/>
            <a:ext cx="7429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2100">
                <a:solidFill>
                  <a:schemeClr val="dk1"/>
                </a:solidFill>
                <a:latin typeface="Impact"/>
                <a:ea typeface="Impact"/>
                <a:cs typeface="Impact"/>
                <a:sym typeface="Impact"/>
              </a:rPr>
              <a:t>Accessibility Service - Abuse</a:t>
            </a:r>
            <a:endParaRPr b="1" sz="2100">
              <a:solidFill>
                <a:schemeClr val="dk1"/>
              </a:solidFill>
              <a:latin typeface="Impact"/>
              <a:ea typeface="Impact"/>
              <a:cs typeface="Impact"/>
              <a:sym typeface="Impact"/>
            </a:endParaRPr>
          </a:p>
        </p:txBody>
      </p:sp>
      <p:pic>
        <p:nvPicPr>
          <p:cNvPr descr="ThreatMark's SOC Team has investigated FluBot malware, it's details and features. For detailed investigation report, visit: https://www.threatmark.com." id="167" name="Google Shape;167;p23" title="ThreatMark - FluBot investigation - Bankinter Overlay Example">
            <a:hlinkClick r:id="rId3"/>
          </p:cNvPr>
          <p:cNvPicPr preferRelativeResize="0"/>
          <p:nvPr/>
        </p:nvPicPr>
        <p:blipFill>
          <a:blip r:embed="rId4">
            <a:alphaModFix/>
          </a:blip>
          <a:stretch>
            <a:fillRect/>
          </a:stretch>
        </p:blipFill>
        <p:spPr>
          <a:xfrm>
            <a:off x="2772575" y="425075"/>
            <a:ext cx="5977775" cy="4483350"/>
          </a:xfrm>
          <a:prstGeom prst="rect">
            <a:avLst/>
          </a:prstGeom>
          <a:noFill/>
          <a:ln>
            <a:noFill/>
          </a:ln>
        </p:spPr>
      </p:pic>
      <p:sp>
        <p:nvSpPr>
          <p:cNvPr id="168" name="Google Shape;168;p23"/>
          <p:cNvSpPr txBox="1"/>
          <p:nvPr/>
        </p:nvSpPr>
        <p:spPr>
          <a:xfrm>
            <a:off x="128825" y="690075"/>
            <a:ext cx="2493600" cy="33432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SzPts val="1200"/>
              <a:buChar char="❏"/>
            </a:pPr>
            <a:r>
              <a:rPr lang="el" sz="1200"/>
              <a:t>Flutbot Abuses the accessibility service to get the foreground app.</a:t>
            </a:r>
            <a:endParaRPr sz="1200"/>
          </a:p>
          <a:p>
            <a:pPr indent="0" lvl="0" marL="45720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lang="el" sz="1200"/>
              <a:t>If the application is in its target list, it will trigger an overlay which will cover the legitimate application with a fake one</a:t>
            </a:r>
            <a:endParaRPr sz="1200"/>
          </a:p>
          <a:p>
            <a:pPr indent="0" lvl="0" marL="45720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lang="el" sz="1200"/>
              <a:t>After getting the credentials inserted to the fake view, it sends them to a Command and Control server</a:t>
            </a:r>
            <a:r>
              <a:rPr lang="el" sz="1200"/>
              <a:t> </a:t>
            </a:r>
            <a:endParaRPr sz="1200"/>
          </a:p>
        </p:txBody>
      </p:sp>
      <p:sp>
        <p:nvSpPr>
          <p:cNvPr id="169" name="Google Shape;169;p23"/>
          <p:cNvSpPr txBox="1"/>
          <p:nvPr/>
        </p:nvSpPr>
        <p:spPr>
          <a:xfrm>
            <a:off x="128825" y="4149800"/>
            <a:ext cx="2493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t>V</a:t>
            </a:r>
            <a:r>
              <a:rPr b="1" lang="el" sz="1200"/>
              <a:t>ideo</a:t>
            </a:r>
            <a:r>
              <a:rPr lang="el" sz="1200"/>
              <a:t> by: </a:t>
            </a:r>
            <a:r>
              <a:rPr lang="el" sz="1200" u="sng">
                <a:solidFill>
                  <a:schemeClr val="hlink"/>
                </a:solidFill>
                <a:hlinkClick r:id="rId5"/>
              </a:rPr>
              <a:t>https://www.threatmark.com/flubot-banking-malware/</a:t>
            </a:r>
            <a:r>
              <a:rPr lang="el" sz="1200"/>
              <a:t> </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lin ang="5400012" scaled="0"/>
        </a:gradFill>
      </p:bgPr>
    </p:bg>
    <p:spTree>
      <p:nvGrpSpPr>
        <p:cNvPr id="173" name="Shape 173"/>
        <p:cNvGrpSpPr/>
        <p:nvPr/>
      </p:nvGrpSpPr>
      <p:grpSpPr>
        <a:xfrm>
          <a:off x="0" y="0"/>
          <a:ext cx="0" cy="0"/>
          <a:chOff x="0" y="0"/>
          <a:chExt cx="0" cy="0"/>
        </a:xfrm>
      </p:grpSpPr>
      <p:sp>
        <p:nvSpPr>
          <p:cNvPr id="174" name="Google Shape;174;p24"/>
          <p:cNvSpPr txBox="1"/>
          <p:nvPr/>
        </p:nvSpPr>
        <p:spPr>
          <a:xfrm>
            <a:off x="0" y="0"/>
            <a:ext cx="7429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2100">
                <a:solidFill>
                  <a:schemeClr val="dk1"/>
                </a:solidFill>
                <a:latin typeface="Impact"/>
                <a:ea typeface="Impact"/>
                <a:cs typeface="Impact"/>
                <a:sym typeface="Impact"/>
              </a:rPr>
              <a:t>Accessibility Service - Abuse</a:t>
            </a:r>
            <a:endParaRPr b="1" sz="2100">
              <a:solidFill>
                <a:schemeClr val="dk1"/>
              </a:solidFill>
              <a:latin typeface="Impact"/>
              <a:ea typeface="Impact"/>
              <a:cs typeface="Impact"/>
              <a:sym typeface="Impact"/>
            </a:endParaRPr>
          </a:p>
        </p:txBody>
      </p:sp>
      <p:sp>
        <p:nvSpPr>
          <p:cNvPr id="175" name="Google Shape;175;p24"/>
          <p:cNvSpPr txBox="1"/>
          <p:nvPr/>
        </p:nvSpPr>
        <p:spPr>
          <a:xfrm>
            <a:off x="128825" y="690075"/>
            <a:ext cx="2493600" cy="5817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SzPts val="1200"/>
              <a:buChar char="❏"/>
            </a:pPr>
            <a:r>
              <a:rPr lang="el" sz="1200"/>
              <a:t>Overlays targeting legitimate applications</a:t>
            </a:r>
            <a:endParaRPr sz="1200"/>
          </a:p>
        </p:txBody>
      </p:sp>
      <p:sp>
        <p:nvSpPr>
          <p:cNvPr id="176" name="Google Shape;176;p24"/>
          <p:cNvSpPr txBox="1"/>
          <p:nvPr/>
        </p:nvSpPr>
        <p:spPr>
          <a:xfrm>
            <a:off x="178950" y="1593075"/>
            <a:ext cx="2493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t>Figure by: </a:t>
            </a:r>
            <a:r>
              <a:rPr lang="el" sz="1200" u="sng">
                <a:solidFill>
                  <a:schemeClr val="hlink"/>
                </a:solidFill>
                <a:hlinkClick r:id="rId3"/>
              </a:rPr>
              <a:t>https://www.threatmark.com/flubot-banking-malware/</a:t>
            </a:r>
            <a:r>
              <a:rPr lang="el" sz="1200"/>
              <a:t> </a:t>
            </a:r>
            <a:endParaRPr sz="1200"/>
          </a:p>
        </p:txBody>
      </p:sp>
      <p:pic>
        <p:nvPicPr>
          <p:cNvPr id="177" name="Google Shape;177;p24"/>
          <p:cNvPicPr preferRelativeResize="0"/>
          <p:nvPr/>
        </p:nvPicPr>
        <p:blipFill>
          <a:blip r:embed="rId4">
            <a:alphaModFix/>
          </a:blip>
          <a:stretch>
            <a:fillRect/>
          </a:stretch>
        </p:blipFill>
        <p:spPr>
          <a:xfrm>
            <a:off x="2830025" y="614275"/>
            <a:ext cx="5774400" cy="4330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lin ang="5400012" scaled="0"/>
        </a:gradFill>
      </p:bgPr>
    </p:bg>
    <p:spTree>
      <p:nvGrpSpPr>
        <p:cNvPr id="181" name="Shape 181"/>
        <p:cNvGrpSpPr/>
        <p:nvPr/>
      </p:nvGrpSpPr>
      <p:grpSpPr>
        <a:xfrm>
          <a:off x="0" y="0"/>
          <a:ext cx="0" cy="0"/>
          <a:chOff x="0" y="0"/>
          <a:chExt cx="0" cy="0"/>
        </a:xfrm>
      </p:grpSpPr>
      <p:sp>
        <p:nvSpPr>
          <p:cNvPr id="182" name="Google Shape;182;p25"/>
          <p:cNvSpPr txBox="1"/>
          <p:nvPr/>
        </p:nvSpPr>
        <p:spPr>
          <a:xfrm>
            <a:off x="0" y="0"/>
            <a:ext cx="7429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2100">
                <a:solidFill>
                  <a:schemeClr val="dk1"/>
                </a:solidFill>
                <a:latin typeface="Impact"/>
                <a:ea typeface="Impact"/>
                <a:cs typeface="Impact"/>
                <a:sym typeface="Impact"/>
              </a:rPr>
              <a:t>Accessibility Service - Abuse, Overlays</a:t>
            </a:r>
            <a:endParaRPr b="1" sz="2100">
              <a:solidFill>
                <a:schemeClr val="dk1"/>
              </a:solidFill>
              <a:latin typeface="Impact"/>
              <a:ea typeface="Impact"/>
              <a:cs typeface="Impact"/>
              <a:sym typeface="Impact"/>
            </a:endParaRPr>
          </a:p>
        </p:txBody>
      </p:sp>
      <p:pic>
        <p:nvPicPr>
          <p:cNvPr id="183" name="Google Shape;183;p25" title="Screen Recording 2021-11-09 at 7.28.23 AM.mov">
            <a:hlinkClick r:id="rId3"/>
          </p:cNvPr>
          <p:cNvPicPr preferRelativeResize="0"/>
          <p:nvPr/>
        </p:nvPicPr>
        <p:blipFill>
          <a:blip r:embed="rId4">
            <a:alphaModFix/>
          </a:blip>
          <a:stretch>
            <a:fillRect/>
          </a:stretch>
        </p:blipFill>
        <p:spPr>
          <a:xfrm>
            <a:off x="1586200" y="507888"/>
            <a:ext cx="5392150" cy="4044125"/>
          </a:xfrm>
          <a:prstGeom prst="rect">
            <a:avLst/>
          </a:prstGeom>
          <a:noFill/>
          <a:ln>
            <a:noFill/>
          </a:ln>
        </p:spPr>
      </p:pic>
      <p:sp>
        <p:nvSpPr>
          <p:cNvPr id="184" name="Google Shape;184;p25"/>
          <p:cNvSpPr txBox="1"/>
          <p:nvPr/>
        </p:nvSpPr>
        <p:spPr>
          <a:xfrm>
            <a:off x="1586200" y="4643850"/>
            <a:ext cx="5496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l" sz="1200"/>
              <a:t>Monitoring the API calls performed by the accessibility service implementation. </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lin ang="5400012" scaled="0"/>
        </a:gradFill>
      </p:bgPr>
    </p:bg>
    <p:spTree>
      <p:nvGrpSpPr>
        <p:cNvPr id="188" name="Shape 188"/>
        <p:cNvGrpSpPr/>
        <p:nvPr/>
      </p:nvGrpSpPr>
      <p:grpSpPr>
        <a:xfrm>
          <a:off x="0" y="0"/>
          <a:ext cx="0" cy="0"/>
          <a:chOff x="0" y="0"/>
          <a:chExt cx="0" cy="0"/>
        </a:xfrm>
      </p:grpSpPr>
      <p:sp>
        <p:nvSpPr>
          <p:cNvPr id="189" name="Google Shape;189;p26"/>
          <p:cNvSpPr txBox="1"/>
          <p:nvPr/>
        </p:nvSpPr>
        <p:spPr>
          <a:xfrm>
            <a:off x="0" y="0"/>
            <a:ext cx="7429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2100">
                <a:solidFill>
                  <a:schemeClr val="dk1"/>
                </a:solidFill>
                <a:latin typeface="Impact"/>
                <a:ea typeface="Impact"/>
                <a:cs typeface="Impact"/>
                <a:sym typeface="Impact"/>
              </a:rPr>
              <a:t>Accessibility Service - Abuse</a:t>
            </a:r>
            <a:endParaRPr b="1" sz="2100">
              <a:solidFill>
                <a:schemeClr val="dk1"/>
              </a:solidFill>
              <a:latin typeface="Impact"/>
              <a:ea typeface="Impact"/>
              <a:cs typeface="Impact"/>
              <a:sym typeface="Impact"/>
            </a:endParaRPr>
          </a:p>
        </p:txBody>
      </p:sp>
      <p:pic>
        <p:nvPicPr>
          <p:cNvPr id="190" name="Google Shape;190;p26"/>
          <p:cNvPicPr preferRelativeResize="0"/>
          <p:nvPr/>
        </p:nvPicPr>
        <p:blipFill>
          <a:blip r:embed="rId3">
            <a:alphaModFix/>
          </a:blip>
          <a:stretch>
            <a:fillRect/>
          </a:stretch>
        </p:blipFill>
        <p:spPr>
          <a:xfrm>
            <a:off x="102300" y="730500"/>
            <a:ext cx="6858300" cy="2828850"/>
          </a:xfrm>
          <a:prstGeom prst="rect">
            <a:avLst/>
          </a:prstGeom>
          <a:noFill/>
          <a:ln>
            <a:noFill/>
          </a:ln>
          <a:effectLst>
            <a:outerShdw blurRad="57150" rotWithShape="0" algn="bl" dir="5400000" dist="95250">
              <a:srgbClr val="000000">
                <a:alpha val="50000"/>
              </a:srgbClr>
            </a:outerShdw>
          </a:effectLst>
        </p:spPr>
      </p:pic>
      <p:cxnSp>
        <p:nvCxnSpPr>
          <p:cNvPr id="191" name="Google Shape;191;p26"/>
          <p:cNvCxnSpPr/>
          <p:nvPr/>
        </p:nvCxnSpPr>
        <p:spPr>
          <a:xfrm flipH="1">
            <a:off x="4441775" y="1423725"/>
            <a:ext cx="2937600" cy="20100"/>
          </a:xfrm>
          <a:prstGeom prst="straightConnector1">
            <a:avLst/>
          </a:prstGeom>
          <a:noFill/>
          <a:ln cap="flat" cmpd="sng" w="9525">
            <a:solidFill>
              <a:schemeClr val="dk2"/>
            </a:solidFill>
            <a:prstDash val="solid"/>
            <a:round/>
            <a:headEnd len="med" w="med" type="none"/>
            <a:tailEnd len="med" w="med" type="triangle"/>
          </a:ln>
        </p:spPr>
      </p:cxnSp>
      <p:cxnSp>
        <p:nvCxnSpPr>
          <p:cNvPr id="192" name="Google Shape;192;p26"/>
          <p:cNvCxnSpPr/>
          <p:nvPr/>
        </p:nvCxnSpPr>
        <p:spPr>
          <a:xfrm flipH="1">
            <a:off x="3094075" y="2320200"/>
            <a:ext cx="4236000" cy="13500"/>
          </a:xfrm>
          <a:prstGeom prst="straightConnector1">
            <a:avLst/>
          </a:prstGeom>
          <a:noFill/>
          <a:ln cap="flat" cmpd="sng" w="9525">
            <a:solidFill>
              <a:schemeClr val="dk2"/>
            </a:solidFill>
            <a:prstDash val="solid"/>
            <a:round/>
            <a:headEnd len="med" w="med" type="none"/>
            <a:tailEnd len="med" w="med" type="triangle"/>
          </a:ln>
        </p:spPr>
      </p:cxnSp>
      <p:sp>
        <p:nvSpPr>
          <p:cNvPr id="193" name="Google Shape;193;p26"/>
          <p:cNvSpPr txBox="1"/>
          <p:nvPr/>
        </p:nvSpPr>
        <p:spPr>
          <a:xfrm>
            <a:off x="7160650" y="2142300"/>
            <a:ext cx="1138800" cy="3693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SzPts val="1200"/>
              <a:buChar char="❏"/>
            </a:pPr>
            <a:r>
              <a:rPr lang="el" sz="1200"/>
              <a:t>Click</a:t>
            </a:r>
            <a:endParaRPr sz="1200"/>
          </a:p>
        </p:txBody>
      </p:sp>
      <p:cxnSp>
        <p:nvCxnSpPr>
          <p:cNvPr id="194" name="Google Shape;194;p26"/>
          <p:cNvCxnSpPr/>
          <p:nvPr/>
        </p:nvCxnSpPr>
        <p:spPr>
          <a:xfrm rot="10800000">
            <a:off x="2630075" y="2449375"/>
            <a:ext cx="4611300" cy="219000"/>
          </a:xfrm>
          <a:prstGeom prst="straightConnector1">
            <a:avLst/>
          </a:prstGeom>
          <a:noFill/>
          <a:ln cap="flat" cmpd="sng" w="9525">
            <a:solidFill>
              <a:schemeClr val="dk2"/>
            </a:solidFill>
            <a:prstDash val="solid"/>
            <a:round/>
            <a:headEnd len="med" w="med" type="none"/>
            <a:tailEnd len="med" w="med" type="triangle"/>
          </a:ln>
        </p:spPr>
      </p:cxnSp>
      <p:sp>
        <p:nvSpPr>
          <p:cNvPr id="195" name="Google Shape;195;p26"/>
          <p:cNvSpPr txBox="1"/>
          <p:nvPr/>
        </p:nvSpPr>
        <p:spPr>
          <a:xfrm>
            <a:off x="7160650" y="2511600"/>
            <a:ext cx="1138800" cy="3693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SzPts val="1200"/>
              <a:buChar char="❏"/>
            </a:pPr>
            <a:r>
              <a:rPr lang="el" sz="1200"/>
              <a:t>Home</a:t>
            </a:r>
            <a:endParaRPr sz="1200"/>
          </a:p>
        </p:txBody>
      </p:sp>
      <p:pic>
        <p:nvPicPr>
          <p:cNvPr id="196" name="Google Shape;196;p26"/>
          <p:cNvPicPr preferRelativeResize="0"/>
          <p:nvPr/>
        </p:nvPicPr>
        <p:blipFill>
          <a:blip r:embed="rId4">
            <a:alphaModFix/>
          </a:blip>
          <a:stretch>
            <a:fillRect/>
          </a:stretch>
        </p:blipFill>
        <p:spPr>
          <a:xfrm>
            <a:off x="102300" y="3781950"/>
            <a:ext cx="5542524" cy="796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lin ang="5400012" scaled="0"/>
        </a:gradFill>
      </p:bgPr>
    </p:bg>
    <p:spTree>
      <p:nvGrpSpPr>
        <p:cNvPr id="200" name="Shape 200"/>
        <p:cNvGrpSpPr/>
        <p:nvPr/>
      </p:nvGrpSpPr>
      <p:grpSpPr>
        <a:xfrm>
          <a:off x="0" y="0"/>
          <a:ext cx="0" cy="0"/>
          <a:chOff x="0" y="0"/>
          <a:chExt cx="0" cy="0"/>
        </a:xfrm>
      </p:grpSpPr>
      <p:sp>
        <p:nvSpPr>
          <p:cNvPr id="201" name="Google Shape;201;p27"/>
          <p:cNvSpPr txBox="1"/>
          <p:nvPr/>
        </p:nvSpPr>
        <p:spPr>
          <a:xfrm>
            <a:off x="0" y="0"/>
            <a:ext cx="7429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2100">
                <a:solidFill>
                  <a:schemeClr val="dk1"/>
                </a:solidFill>
                <a:latin typeface="Impact"/>
                <a:ea typeface="Impact"/>
                <a:cs typeface="Impact"/>
                <a:sym typeface="Impact"/>
              </a:rPr>
              <a:t>Accessibility Service - Abuse</a:t>
            </a:r>
            <a:endParaRPr b="1" sz="2100">
              <a:solidFill>
                <a:schemeClr val="dk1"/>
              </a:solidFill>
              <a:latin typeface="Impact"/>
              <a:ea typeface="Impact"/>
              <a:cs typeface="Impact"/>
              <a:sym typeface="Impact"/>
            </a:endParaRPr>
          </a:p>
        </p:txBody>
      </p:sp>
      <p:sp>
        <p:nvSpPr>
          <p:cNvPr id="202" name="Google Shape;202;p27"/>
          <p:cNvSpPr txBox="1"/>
          <p:nvPr/>
        </p:nvSpPr>
        <p:spPr>
          <a:xfrm>
            <a:off x="128825" y="690075"/>
            <a:ext cx="7661700" cy="3192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l" sz="1600"/>
              <a:t>log typed keys (keyloggers)</a:t>
            </a:r>
            <a:endParaRPr sz="1600"/>
          </a:p>
          <a:p>
            <a:pPr indent="0" lvl="0" marL="4572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l" sz="1600"/>
              <a:t>auto-enable permissions </a:t>
            </a:r>
            <a:endParaRPr sz="1600"/>
          </a:p>
          <a:p>
            <a:pPr indent="0" lvl="0" marL="4572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l" sz="1600"/>
              <a:t>auto-enable </a:t>
            </a:r>
            <a:r>
              <a:rPr lang="el" sz="1600">
                <a:solidFill>
                  <a:schemeClr val="dk1"/>
                </a:solidFill>
              </a:rPr>
              <a:t>access to services</a:t>
            </a:r>
            <a:endParaRPr sz="1600">
              <a:solidFill>
                <a:schemeClr val="dk1"/>
              </a:solidFill>
            </a:endParaRPr>
          </a:p>
          <a:p>
            <a:pPr indent="0" lvl="0" marL="457200" rtl="0" algn="l">
              <a:lnSpc>
                <a:spcPct val="115000"/>
              </a:lnSpc>
              <a:spcBef>
                <a:spcPts val="0"/>
              </a:spcBef>
              <a:spcAft>
                <a:spcPts val="0"/>
              </a:spcAft>
              <a:buNone/>
            </a:pPr>
            <a:r>
              <a:t/>
            </a:r>
            <a:endParaRPr sz="1600">
              <a:solidFill>
                <a:schemeClr val="dk1"/>
              </a:solidFill>
            </a:endParaRPr>
          </a:p>
          <a:p>
            <a:pPr indent="0" lvl="0" marL="457200" rtl="0" algn="l">
              <a:lnSpc>
                <a:spcPct val="115000"/>
              </a:lnSpc>
              <a:spcBef>
                <a:spcPts val="0"/>
              </a:spcBef>
              <a:spcAft>
                <a:spcPts val="0"/>
              </a:spcAft>
              <a:buNone/>
            </a:pPr>
            <a:r>
              <a:t/>
            </a:r>
            <a:endParaRPr sz="1600">
              <a:solidFill>
                <a:schemeClr val="dk1"/>
              </a:solidFill>
            </a:endParaRPr>
          </a:p>
          <a:p>
            <a:pPr indent="0" lvl="0" marL="457200" rtl="0" algn="l">
              <a:lnSpc>
                <a:spcPct val="115000"/>
              </a:lnSpc>
              <a:spcBef>
                <a:spcPts val="0"/>
              </a:spcBef>
              <a:spcAft>
                <a:spcPts val="0"/>
              </a:spcAft>
              <a:buNone/>
            </a:pPr>
            <a:r>
              <a:rPr lang="el" sz="1600">
                <a:solidFill>
                  <a:schemeClr val="dk1"/>
                </a:solidFill>
              </a:rPr>
              <a:t>When correctly coordinated it can perform chain of actions to automate more complex tasks (e.g. screen recording) </a:t>
            </a:r>
            <a:endParaRPr sz="16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lin ang="5400012" scaled="0"/>
        </a:gradFill>
      </p:bgPr>
    </p:bg>
    <p:spTree>
      <p:nvGrpSpPr>
        <p:cNvPr id="206" name="Shape 206"/>
        <p:cNvGrpSpPr/>
        <p:nvPr/>
      </p:nvGrpSpPr>
      <p:grpSpPr>
        <a:xfrm>
          <a:off x="0" y="0"/>
          <a:ext cx="0" cy="0"/>
          <a:chOff x="0" y="0"/>
          <a:chExt cx="0" cy="0"/>
        </a:xfrm>
      </p:grpSpPr>
      <p:sp>
        <p:nvSpPr>
          <p:cNvPr id="207" name="Google Shape;207;p28"/>
          <p:cNvSpPr txBox="1"/>
          <p:nvPr/>
        </p:nvSpPr>
        <p:spPr>
          <a:xfrm>
            <a:off x="0" y="0"/>
            <a:ext cx="5196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2100">
                <a:solidFill>
                  <a:schemeClr val="dk1"/>
                </a:solidFill>
                <a:latin typeface="Impact"/>
                <a:ea typeface="Impact"/>
                <a:cs typeface="Impact"/>
                <a:sym typeface="Impact"/>
              </a:rPr>
              <a:t>Common Malpractices</a:t>
            </a:r>
            <a:endParaRPr b="1" sz="2100">
              <a:solidFill>
                <a:schemeClr val="dk1"/>
              </a:solidFill>
              <a:latin typeface="Impact"/>
              <a:ea typeface="Impact"/>
              <a:cs typeface="Impact"/>
              <a:sym typeface="Impact"/>
            </a:endParaRPr>
          </a:p>
        </p:txBody>
      </p:sp>
      <p:sp>
        <p:nvSpPr>
          <p:cNvPr id="208" name="Google Shape;208;p28"/>
          <p:cNvSpPr txBox="1"/>
          <p:nvPr/>
        </p:nvSpPr>
        <p:spPr>
          <a:xfrm>
            <a:off x="839975" y="1016250"/>
            <a:ext cx="3380700" cy="24090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336550" lvl="0" marL="457200" rtl="0" algn="l">
              <a:lnSpc>
                <a:spcPct val="150000"/>
              </a:lnSpc>
              <a:spcBef>
                <a:spcPts val="0"/>
              </a:spcBef>
              <a:spcAft>
                <a:spcPts val="0"/>
              </a:spcAft>
              <a:buClr>
                <a:srgbClr val="999999"/>
              </a:buClr>
              <a:buSzPts val="1700"/>
              <a:buChar char="➢"/>
            </a:pPr>
            <a:r>
              <a:rPr b="1" lang="el" sz="1700">
                <a:solidFill>
                  <a:srgbClr val="999999"/>
                </a:solidFill>
              </a:rPr>
              <a:t>Webviews</a:t>
            </a:r>
            <a:endParaRPr b="1" sz="1700">
              <a:solidFill>
                <a:srgbClr val="999999"/>
              </a:solidFill>
            </a:endParaRPr>
          </a:p>
          <a:p>
            <a:pPr indent="-336550" lvl="0" marL="457200" rtl="0" algn="l">
              <a:lnSpc>
                <a:spcPct val="150000"/>
              </a:lnSpc>
              <a:spcBef>
                <a:spcPts val="0"/>
              </a:spcBef>
              <a:spcAft>
                <a:spcPts val="0"/>
              </a:spcAft>
              <a:buClr>
                <a:srgbClr val="999999"/>
              </a:buClr>
              <a:buSzPts val="1700"/>
              <a:buChar char="➢"/>
            </a:pPr>
            <a:r>
              <a:rPr b="1" lang="el" sz="1700">
                <a:solidFill>
                  <a:srgbClr val="999999"/>
                </a:solidFill>
              </a:rPr>
              <a:t>Floating Windows</a:t>
            </a:r>
            <a:endParaRPr b="1" sz="1700">
              <a:solidFill>
                <a:srgbClr val="999999"/>
              </a:solidFill>
            </a:endParaRPr>
          </a:p>
          <a:p>
            <a:pPr indent="-336550" lvl="0" marL="457200" rtl="0" algn="l">
              <a:lnSpc>
                <a:spcPct val="150000"/>
              </a:lnSpc>
              <a:spcBef>
                <a:spcPts val="0"/>
              </a:spcBef>
              <a:spcAft>
                <a:spcPts val="0"/>
              </a:spcAft>
              <a:buClr>
                <a:srgbClr val="999999"/>
              </a:buClr>
              <a:buSzPts val="1700"/>
              <a:buChar char="➢"/>
            </a:pPr>
            <a:r>
              <a:rPr b="1" lang="el" sz="1700">
                <a:solidFill>
                  <a:srgbClr val="999999"/>
                </a:solidFill>
              </a:rPr>
              <a:t>Accessibility Service</a:t>
            </a:r>
            <a:endParaRPr b="1" sz="1700">
              <a:solidFill>
                <a:srgbClr val="999999"/>
              </a:solidFill>
            </a:endParaRPr>
          </a:p>
          <a:p>
            <a:pPr indent="-336550" lvl="0" marL="457200" rtl="0" algn="l">
              <a:lnSpc>
                <a:spcPct val="150000"/>
              </a:lnSpc>
              <a:spcBef>
                <a:spcPts val="0"/>
              </a:spcBef>
              <a:spcAft>
                <a:spcPts val="0"/>
              </a:spcAft>
              <a:buClr>
                <a:schemeClr val="dk1"/>
              </a:buClr>
              <a:buSzPts val="1700"/>
              <a:buChar char="➢"/>
            </a:pPr>
            <a:r>
              <a:rPr b="1" lang="el" sz="1700">
                <a:solidFill>
                  <a:schemeClr val="dk1"/>
                </a:solidFill>
              </a:rPr>
              <a:t>Administration API</a:t>
            </a:r>
            <a:endParaRPr b="1" sz="1700">
              <a:solidFill>
                <a:schemeClr val="dk1"/>
              </a:solidFill>
            </a:endParaRPr>
          </a:p>
          <a:p>
            <a:pPr indent="-336550" lvl="0" marL="457200" rtl="0" algn="l">
              <a:lnSpc>
                <a:spcPct val="150000"/>
              </a:lnSpc>
              <a:spcBef>
                <a:spcPts val="0"/>
              </a:spcBef>
              <a:spcAft>
                <a:spcPts val="0"/>
              </a:spcAft>
              <a:buClr>
                <a:srgbClr val="999999"/>
              </a:buClr>
              <a:buSzPts val="1700"/>
              <a:buChar char="➢"/>
            </a:pPr>
            <a:r>
              <a:rPr b="1" lang="el" sz="1700">
                <a:solidFill>
                  <a:srgbClr val="999999"/>
                </a:solidFill>
              </a:rPr>
              <a:t>Reflection</a:t>
            </a:r>
            <a:endParaRPr b="1" sz="1700">
              <a:solidFill>
                <a:srgbClr val="999999"/>
              </a:solidFill>
            </a:endParaRPr>
          </a:p>
          <a:p>
            <a:pPr indent="-336550" lvl="0" marL="457200" rtl="0" algn="l">
              <a:lnSpc>
                <a:spcPct val="150000"/>
              </a:lnSpc>
              <a:spcBef>
                <a:spcPts val="0"/>
              </a:spcBef>
              <a:spcAft>
                <a:spcPts val="0"/>
              </a:spcAft>
              <a:buClr>
                <a:srgbClr val="999999"/>
              </a:buClr>
              <a:buSzPts val="1700"/>
              <a:buChar char="➢"/>
            </a:pPr>
            <a:r>
              <a:rPr b="1" lang="el" sz="1700">
                <a:solidFill>
                  <a:srgbClr val="999999"/>
                </a:solidFill>
              </a:rPr>
              <a:t>Dynamic Code Loading</a:t>
            </a:r>
            <a:endParaRPr b="1" sz="1700">
              <a:solidFill>
                <a:srgbClr val="999999"/>
              </a:solidFill>
            </a:endParaRPr>
          </a:p>
        </p:txBody>
      </p:sp>
      <p:pic>
        <p:nvPicPr>
          <p:cNvPr id="209" name="Google Shape;209;p28"/>
          <p:cNvPicPr preferRelativeResize="0"/>
          <p:nvPr/>
        </p:nvPicPr>
        <p:blipFill>
          <a:blip r:embed="rId3">
            <a:alphaModFix/>
          </a:blip>
          <a:stretch>
            <a:fillRect/>
          </a:stretch>
        </p:blipFill>
        <p:spPr>
          <a:xfrm>
            <a:off x="5347825" y="715300"/>
            <a:ext cx="2538250" cy="3206200"/>
          </a:xfrm>
          <a:prstGeom prst="rect">
            <a:avLst/>
          </a:prstGeom>
          <a:noFill/>
          <a:ln>
            <a:noFill/>
          </a:ln>
          <a:effectLst>
            <a:outerShdw blurRad="385763" rotWithShape="0" algn="bl" dir="5400000" dist="95250">
              <a:srgbClr val="000000">
                <a:alpha val="5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lin ang="5400012" scaled="0"/>
        </a:gradFill>
      </p:bgPr>
    </p:bg>
    <p:spTree>
      <p:nvGrpSpPr>
        <p:cNvPr id="213" name="Shape 213"/>
        <p:cNvGrpSpPr/>
        <p:nvPr/>
      </p:nvGrpSpPr>
      <p:grpSpPr>
        <a:xfrm>
          <a:off x="0" y="0"/>
          <a:ext cx="0" cy="0"/>
          <a:chOff x="0" y="0"/>
          <a:chExt cx="0" cy="0"/>
        </a:xfrm>
      </p:grpSpPr>
      <p:sp>
        <p:nvSpPr>
          <p:cNvPr id="214" name="Google Shape;214;p29"/>
          <p:cNvSpPr txBox="1"/>
          <p:nvPr/>
        </p:nvSpPr>
        <p:spPr>
          <a:xfrm>
            <a:off x="0" y="0"/>
            <a:ext cx="7429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2100">
                <a:solidFill>
                  <a:schemeClr val="dk1"/>
                </a:solidFill>
                <a:latin typeface="Impact"/>
                <a:ea typeface="Impact"/>
                <a:cs typeface="Impact"/>
                <a:sym typeface="Impact"/>
              </a:rPr>
              <a:t>Device Admin</a:t>
            </a:r>
            <a:endParaRPr b="1" sz="2100">
              <a:solidFill>
                <a:schemeClr val="dk1"/>
              </a:solidFill>
              <a:latin typeface="Impact"/>
              <a:ea typeface="Impact"/>
              <a:cs typeface="Impact"/>
              <a:sym typeface="Impact"/>
            </a:endParaRPr>
          </a:p>
        </p:txBody>
      </p:sp>
      <p:sp>
        <p:nvSpPr>
          <p:cNvPr id="215" name="Google Shape;215;p29"/>
          <p:cNvSpPr txBox="1"/>
          <p:nvPr/>
        </p:nvSpPr>
        <p:spPr>
          <a:xfrm>
            <a:off x="120325" y="641675"/>
            <a:ext cx="85323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l"/>
              <a:t>Definition</a:t>
            </a:r>
            <a:r>
              <a:rPr lang="el"/>
              <a:t>: </a:t>
            </a:r>
            <a:r>
              <a:rPr lang="el"/>
              <a:t>The Device Administration API provides device administration features at the system level. These APIs allow you to create security-aware apps that are useful in enterprise settings, in which IT professionals require rich control over employee devices.</a:t>
            </a:r>
            <a:endParaRPr/>
          </a:p>
        </p:txBody>
      </p:sp>
      <p:pic>
        <p:nvPicPr>
          <p:cNvPr id="216" name="Google Shape;216;p29"/>
          <p:cNvPicPr preferRelativeResize="0"/>
          <p:nvPr/>
        </p:nvPicPr>
        <p:blipFill>
          <a:blip r:embed="rId3">
            <a:alphaModFix/>
          </a:blip>
          <a:stretch>
            <a:fillRect/>
          </a:stretch>
        </p:blipFill>
        <p:spPr>
          <a:xfrm>
            <a:off x="1886950" y="1900450"/>
            <a:ext cx="4860774" cy="1650350"/>
          </a:xfrm>
          <a:prstGeom prst="rect">
            <a:avLst/>
          </a:prstGeom>
          <a:noFill/>
          <a:ln>
            <a:noFill/>
          </a:ln>
          <a:effectLst>
            <a:outerShdw blurRad="57150" rotWithShape="0" algn="bl" dir="5400000" dist="95250">
              <a:srgbClr val="000000">
                <a:alpha val="5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lin ang="5400012" scaled="0"/>
        </a:gradFill>
      </p:bgPr>
    </p:bg>
    <p:spTree>
      <p:nvGrpSpPr>
        <p:cNvPr id="220" name="Shape 220"/>
        <p:cNvGrpSpPr/>
        <p:nvPr/>
      </p:nvGrpSpPr>
      <p:grpSpPr>
        <a:xfrm>
          <a:off x="0" y="0"/>
          <a:ext cx="0" cy="0"/>
          <a:chOff x="0" y="0"/>
          <a:chExt cx="0" cy="0"/>
        </a:xfrm>
      </p:grpSpPr>
      <p:sp>
        <p:nvSpPr>
          <p:cNvPr id="221" name="Google Shape;221;p30"/>
          <p:cNvSpPr txBox="1"/>
          <p:nvPr/>
        </p:nvSpPr>
        <p:spPr>
          <a:xfrm>
            <a:off x="0" y="0"/>
            <a:ext cx="7429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2100">
                <a:solidFill>
                  <a:schemeClr val="dk1"/>
                </a:solidFill>
                <a:latin typeface="Impact"/>
                <a:ea typeface="Impact"/>
                <a:cs typeface="Impact"/>
                <a:sym typeface="Impact"/>
              </a:rPr>
              <a:t>Device Admin</a:t>
            </a:r>
            <a:endParaRPr b="1" sz="2100">
              <a:solidFill>
                <a:schemeClr val="dk1"/>
              </a:solidFill>
              <a:latin typeface="Impact"/>
              <a:ea typeface="Impact"/>
              <a:cs typeface="Impact"/>
              <a:sym typeface="Impact"/>
            </a:endParaRPr>
          </a:p>
        </p:txBody>
      </p:sp>
      <p:sp>
        <p:nvSpPr>
          <p:cNvPr id="222" name="Google Shape;222;p30"/>
          <p:cNvSpPr txBox="1"/>
          <p:nvPr/>
        </p:nvSpPr>
        <p:spPr>
          <a:xfrm>
            <a:off x="120325" y="641675"/>
            <a:ext cx="8532300" cy="41175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l"/>
              <a:t>Set password quality.</a:t>
            </a:r>
            <a:endParaRPr/>
          </a:p>
          <a:p>
            <a:pPr indent="-317500" lvl="0" marL="457200" rtl="0" algn="l">
              <a:lnSpc>
                <a:spcPct val="115000"/>
              </a:lnSpc>
              <a:spcBef>
                <a:spcPts val="0"/>
              </a:spcBef>
              <a:spcAft>
                <a:spcPts val="0"/>
              </a:spcAft>
              <a:buSzPts val="1400"/>
              <a:buChar char="●"/>
            </a:pPr>
            <a:r>
              <a:rPr lang="el"/>
              <a:t>Specify requirements for the user's password, such as minimum length, the minimum number of numeric characters it must contain, and so on.</a:t>
            </a:r>
            <a:endParaRPr/>
          </a:p>
          <a:p>
            <a:pPr indent="-317500" lvl="0" marL="457200" rtl="0" algn="l">
              <a:lnSpc>
                <a:spcPct val="115000"/>
              </a:lnSpc>
              <a:spcBef>
                <a:spcPts val="0"/>
              </a:spcBef>
              <a:spcAft>
                <a:spcPts val="0"/>
              </a:spcAft>
              <a:buSzPts val="1400"/>
              <a:buChar char="●"/>
            </a:pPr>
            <a:r>
              <a:rPr lang="el"/>
              <a:t>Set the password. If the password does not conform to the specified policies, the system returns an error.</a:t>
            </a:r>
            <a:endParaRPr/>
          </a:p>
          <a:p>
            <a:pPr indent="-317500" lvl="0" marL="457200" rtl="0" algn="l">
              <a:lnSpc>
                <a:spcPct val="115000"/>
              </a:lnSpc>
              <a:spcBef>
                <a:spcPts val="0"/>
              </a:spcBef>
              <a:spcAft>
                <a:spcPts val="0"/>
              </a:spcAft>
              <a:buSzPts val="1400"/>
              <a:buChar char="●"/>
            </a:pPr>
            <a:r>
              <a:rPr lang="el"/>
              <a:t>Set how many failed password attempts can occur before the device is wiped (that is, restored to factory settings).</a:t>
            </a:r>
            <a:endParaRPr/>
          </a:p>
          <a:p>
            <a:pPr indent="-317500" lvl="0" marL="457200" rtl="0" algn="l">
              <a:lnSpc>
                <a:spcPct val="115000"/>
              </a:lnSpc>
              <a:spcBef>
                <a:spcPts val="0"/>
              </a:spcBef>
              <a:spcAft>
                <a:spcPts val="0"/>
              </a:spcAft>
              <a:buSzPts val="1400"/>
              <a:buChar char="●"/>
            </a:pPr>
            <a:r>
              <a:rPr lang="el"/>
              <a:t>Set how long from now the password will expire.</a:t>
            </a:r>
            <a:endParaRPr/>
          </a:p>
          <a:p>
            <a:pPr indent="-317500" lvl="0" marL="457200" rtl="0" algn="l">
              <a:lnSpc>
                <a:spcPct val="115000"/>
              </a:lnSpc>
              <a:spcBef>
                <a:spcPts val="0"/>
              </a:spcBef>
              <a:spcAft>
                <a:spcPts val="0"/>
              </a:spcAft>
              <a:buSzPts val="1400"/>
              <a:buChar char="●"/>
            </a:pPr>
            <a:r>
              <a:rPr lang="el"/>
              <a:t>Set the password history length (length refers to number of old passwords stored in the history). This prevents users from reusing one of the last n passwords they previously used.</a:t>
            </a:r>
            <a:endParaRPr/>
          </a:p>
          <a:p>
            <a:pPr indent="-317500" lvl="0" marL="457200" rtl="0" algn="l">
              <a:lnSpc>
                <a:spcPct val="115000"/>
              </a:lnSpc>
              <a:spcBef>
                <a:spcPts val="0"/>
              </a:spcBef>
              <a:spcAft>
                <a:spcPts val="0"/>
              </a:spcAft>
              <a:buSzPts val="1400"/>
              <a:buChar char="●"/>
            </a:pPr>
            <a:r>
              <a:rPr lang="el"/>
              <a:t>Specify that the storage area should be encrypted, if the device supports it.</a:t>
            </a:r>
            <a:endParaRPr/>
          </a:p>
          <a:p>
            <a:pPr indent="-317500" lvl="0" marL="457200" rtl="0" algn="l">
              <a:lnSpc>
                <a:spcPct val="115000"/>
              </a:lnSpc>
              <a:spcBef>
                <a:spcPts val="0"/>
              </a:spcBef>
              <a:spcAft>
                <a:spcPts val="0"/>
              </a:spcAft>
              <a:buSzPts val="1400"/>
              <a:buChar char="●"/>
            </a:pPr>
            <a:r>
              <a:rPr lang="el"/>
              <a:t>Set the maximum amount of inactive time that can elapse before the device locks.</a:t>
            </a:r>
            <a:endParaRPr/>
          </a:p>
          <a:p>
            <a:pPr indent="-317500" lvl="0" marL="457200" rtl="0" algn="l">
              <a:lnSpc>
                <a:spcPct val="115000"/>
              </a:lnSpc>
              <a:spcBef>
                <a:spcPts val="0"/>
              </a:spcBef>
              <a:spcAft>
                <a:spcPts val="0"/>
              </a:spcAft>
              <a:buSzPts val="1400"/>
              <a:buChar char="●"/>
            </a:pPr>
            <a:r>
              <a:rPr b="1" lang="el"/>
              <a:t>Make the device lock immediately.</a:t>
            </a:r>
            <a:endParaRPr b="1"/>
          </a:p>
          <a:p>
            <a:pPr indent="-317500" lvl="0" marL="457200" rtl="0" algn="l">
              <a:lnSpc>
                <a:spcPct val="115000"/>
              </a:lnSpc>
              <a:spcBef>
                <a:spcPts val="0"/>
              </a:spcBef>
              <a:spcAft>
                <a:spcPts val="0"/>
              </a:spcAft>
              <a:buSzPts val="1400"/>
              <a:buChar char="●"/>
            </a:pPr>
            <a:r>
              <a:rPr b="1" lang="el"/>
              <a:t>Wipe the device's data (that is, restore factory settings).</a:t>
            </a:r>
            <a:endParaRPr b="1"/>
          </a:p>
          <a:p>
            <a:pPr indent="-317500" lvl="0" marL="457200" rtl="0" algn="l">
              <a:lnSpc>
                <a:spcPct val="115000"/>
              </a:lnSpc>
              <a:spcBef>
                <a:spcPts val="0"/>
              </a:spcBef>
              <a:spcAft>
                <a:spcPts val="0"/>
              </a:spcAft>
              <a:buSzPts val="1400"/>
              <a:buChar char="●"/>
            </a:pPr>
            <a:r>
              <a:rPr lang="el"/>
              <a:t>Disable the camera.</a:t>
            </a:r>
            <a:endParaRPr/>
          </a:p>
          <a:p>
            <a:pPr indent="0" lvl="0" marL="0" rtl="0" algn="l">
              <a:lnSpc>
                <a:spcPct val="115000"/>
              </a:lnSpc>
              <a:spcBef>
                <a:spcPts val="0"/>
              </a:spcBef>
              <a:spcAft>
                <a:spcPts val="0"/>
              </a:spcAft>
              <a:buNone/>
            </a:pPr>
            <a:r>
              <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lin ang="5400012" scaled="0"/>
        </a:gradFill>
      </p:bgPr>
    </p:bg>
    <p:spTree>
      <p:nvGrpSpPr>
        <p:cNvPr id="226" name="Shape 226"/>
        <p:cNvGrpSpPr/>
        <p:nvPr/>
      </p:nvGrpSpPr>
      <p:grpSpPr>
        <a:xfrm>
          <a:off x="0" y="0"/>
          <a:ext cx="0" cy="0"/>
          <a:chOff x="0" y="0"/>
          <a:chExt cx="0" cy="0"/>
        </a:xfrm>
      </p:grpSpPr>
      <p:sp>
        <p:nvSpPr>
          <p:cNvPr id="227" name="Google Shape;227;p31"/>
          <p:cNvSpPr txBox="1"/>
          <p:nvPr/>
        </p:nvSpPr>
        <p:spPr>
          <a:xfrm>
            <a:off x="0" y="0"/>
            <a:ext cx="7429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2100">
                <a:solidFill>
                  <a:schemeClr val="dk1"/>
                </a:solidFill>
                <a:latin typeface="Impact"/>
                <a:ea typeface="Impact"/>
                <a:cs typeface="Impact"/>
                <a:sym typeface="Impact"/>
              </a:rPr>
              <a:t>Device Admin - Implementation</a:t>
            </a:r>
            <a:endParaRPr b="1" sz="2100">
              <a:solidFill>
                <a:schemeClr val="dk1"/>
              </a:solidFill>
              <a:latin typeface="Impact"/>
              <a:ea typeface="Impact"/>
              <a:cs typeface="Impact"/>
              <a:sym typeface="Impact"/>
            </a:endParaRPr>
          </a:p>
        </p:txBody>
      </p:sp>
      <p:pic>
        <p:nvPicPr>
          <p:cNvPr id="228" name="Google Shape;228;p31"/>
          <p:cNvPicPr preferRelativeResize="0"/>
          <p:nvPr/>
        </p:nvPicPr>
        <p:blipFill>
          <a:blip r:embed="rId3">
            <a:alphaModFix/>
          </a:blip>
          <a:stretch>
            <a:fillRect/>
          </a:stretch>
        </p:blipFill>
        <p:spPr>
          <a:xfrm>
            <a:off x="152400" y="810700"/>
            <a:ext cx="6043874" cy="3103151"/>
          </a:xfrm>
          <a:prstGeom prst="rect">
            <a:avLst/>
          </a:prstGeom>
          <a:noFill/>
          <a:ln>
            <a:noFill/>
          </a:ln>
          <a:effectLst>
            <a:outerShdw blurRad="385763" rotWithShape="0" algn="bl" dir="5400000" dist="95250">
              <a:srgbClr val="000000">
                <a:alpha val="50000"/>
              </a:srgbClr>
            </a:outerShdw>
          </a:effectLst>
        </p:spPr>
      </p:pic>
      <p:cxnSp>
        <p:nvCxnSpPr>
          <p:cNvPr id="229" name="Google Shape;229;p31"/>
          <p:cNvCxnSpPr/>
          <p:nvPr/>
        </p:nvCxnSpPr>
        <p:spPr>
          <a:xfrm flipH="1" rot="10800000">
            <a:off x="3689675" y="992725"/>
            <a:ext cx="2977800" cy="9900"/>
          </a:xfrm>
          <a:prstGeom prst="straightConnector1">
            <a:avLst/>
          </a:prstGeom>
          <a:noFill/>
          <a:ln cap="flat" cmpd="sng" w="9525">
            <a:solidFill>
              <a:schemeClr val="dk2"/>
            </a:solidFill>
            <a:prstDash val="solid"/>
            <a:round/>
            <a:headEnd len="med" w="med" type="triangle"/>
            <a:tailEnd len="med" w="med" type="none"/>
          </a:ln>
        </p:spPr>
      </p:cxnSp>
      <p:cxnSp>
        <p:nvCxnSpPr>
          <p:cNvPr id="230" name="Google Shape;230;p31"/>
          <p:cNvCxnSpPr/>
          <p:nvPr/>
        </p:nvCxnSpPr>
        <p:spPr>
          <a:xfrm flipH="1" rot="10800000">
            <a:off x="5035200" y="2696975"/>
            <a:ext cx="1612200" cy="2100"/>
          </a:xfrm>
          <a:prstGeom prst="straightConnector1">
            <a:avLst/>
          </a:prstGeom>
          <a:noFill/>
          <a:ln cap="flat" cmpd="sng" w="9525">
            <a:solidFill>
              <a:schemeClr val="dk2"/>
            </a:solidFill>
            <a:prstDash val="solid"/>
            <a:round/>
            <a:headEnd len="med" w="med" type="triangle"/>
            <a:tailEnd len="med" w="med" type="none"/>
          </a:ln>
        </p:spPr>
      </p:cxnSp>
      <p:cxnSp>
        <p:nvCxnSpPr>
          <p:cNvPr id="231" name="Google Shape;231;p31"/>
          <p:cNvCxnSpPr/>
          <p:nvPr/>
        </p:nvCxnSpPr>
        <p:spPr>
          <a:xfrm flipH="1" rot="10800000">
            <a:off x="5528500" y="3389000"/>
            <a:ext cx="1108800" cy="3900"/>
          </a:xfrm>
          <a:prstGeom prst="straightConnector1">
            <a:avLst/>
          </a:prstGeom>
          <a:noFill/>
          <a:ln cap="flat" cmpd="sng" w="9525">
            <a:solidFill>
              <a:schemeClr val="dk2"/>
            </a:solidFill>
            <a:prstDash val="solid"/>
            <a:round/>
            <a:headEnd len="med" w="med" type="triangle"/>
            <a:tailEnd len="med" w="med" type="none"/>
          </a:ln>
        </p:spPr>
      </p:cxnSp>
      <p:sp>
        <p:nvSpPr>
          <p:cNvPr id="232" name="Google Shape;232;p31"/>
          <p:cNvSpPr txBox="1"/>
          <p:nvPr/>
        </p:nvSpPr>
        <p:spPr>
          <a:xfrm>
            <a:off x="6797850" y="832175"/>
            <a:ext cx="1774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100"/>
              <a:t>DeviceAdminReceiver subclass</a:t>
            </a:r>
            <a:endParaRPr sz="1100"/>
          </a:p>
        </p:txBody>
      </p:sp>
      <p:sp>
        <p:nvSpPr>
          <p:cNvPr id="233" name="Google Shape;233;p31"/>
          <p:cNvSpPr txBox="1"/>
          <p:nvPr/>
        </p:nvSpPr>
        <p:spPr>
          <a:xfrm>
            <a:off x="6797850" y="2476525"/>
            <a:ext cx="1774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100"/>
              <a:t>Permission</a:t>
            </a:r>
            <a:endParaRPr sz="1100"/>
          </a:p>
        </p:txBody>
      </p:sp>
      <p:sp>
        <p:nvSpPr>
          <p:cNvPr id="234" name="Google Shape;234;p31"/>
          <p:cNvSpPr txBox="1"/>
          <p:nvPr/>
        </p:nvSpPr>
        <p:spPr>
          <a:xfrm>
            <a:off x="6797850" y="3213950"/>
            <a:ext cx="1321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100"/>
              <a:t>Filter</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lin ang="5400012" scaled="0"/>
        </a:gradFill>
      </p:bgPr>
    </p:bg>
    <p:spTree>
      <p:nvGrpSpPr>
        <p:cNvPr id="61" name="Shape 61"/>
        <p:cNvGrpSpPr/>
        <p:nvPr/>
      </p:nvGrpSpPr>
      <p:grpSpPr>
        <a:xfrm>
          <a:off x="0" y="0"/>
          <a:ext cx="0" cy="0"/>
          <a:chOff x="0" y="0"/>
          <a:chExt cx="0" cy="0"/>
        </a:xfrm>
      </p:grpSpPr>
      <p:sp>
        <p:nvSpPr>
          <p:cNvPr id="62" name="Google Shape;62;p14"/>
          <p:cNvSpPr txBox="1"/>
          <p:nvPr/>
        </p:nvSpPr>
        <p:spPr>
          <a:xfrm>
            <a:off x="0" y="0"/>
            <a:ext cx="5196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2100">
                <a:solidFill>
                  <a:schemeClr val="dk1"/>
                </a:solidFill>
                <a:latin typeface="Impact"/>
                <a:ea typeface="Impact"/>
                <a:cs typeface="Impact"/>
                <a:sym typeface="Impact"/>
              </a:rPr>
              <a:t>Common Malpractices</a:t>
            </a:r>
            <a:endParaRPr b="1" sz="2100">
              <a:solidFill>
                <a:schemeClr val="dk1"/>
              </a:solidFill>
              <a:latin typeface="Impact"/>
              <a:ea typeface="Impact"/>
              <a:cs typeface="Impact"/>
              <a:sym typeface="Impact"/>
            </a:endParaRPr>
          </a:p>
        </p:txBody>
      </p:sp>
      <p:sp>
        <p:nvSpPr>
          <p:cNvPr id="63" name="Google Shape;63;p14"/>
          <p:cNvSpPr txBox="1"/>
          <p:nvPr/>
        </p:nvSpPr>
        <p:spPr>
          <a:xfrm>
            <a:off x="839975" y="1016250"/>
            <a:ext cx="3380700" cy="24090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336550" lvl="0" marL="457200" rtl="0" algn="l">
              <a:lnSpc>
                <a:spcPct val="150000"/>
              </a:lnSpc>
              <a:spcBef>
                <a:spcPts val="0"/>
              </a:spcBef>
              <a:spcAft>
                <a:spcPts val="0"/>
              </a:spcAft>
              <a:buClr>
                <a:srgbClr val="999999"/>
              </a:buClr>
              <a:buSzPts val="1700"/>
              <a:buChar char="➢"/>
            </a:pPr>
            <a:r>
              <a:rPr b="1" lang="el" sz="1700">
                <a:solidFill>
                  <a:srgbClr val="999999"/>
                </a:solidFill>
              </a:rPr>
              <a:t>Webviews</a:t>
            </a:r>
            <a:endParaRPr b="1" sz="1700">
              <a:solidFill>
                <a:srgbClr val="999999"/>
              </a:solidFill>
            </a:endParaRPr>
          </a:p>
          <a:p>
            <a:pPr indent="-336550" lvl="0" marL="457200" rtl="0" algn="l">
              <a:lnSpc>
                <a:spcPct val="150000"/>
              </a:lnSpc>
              <a:spcBef>
                <a:spcPts val="0"/>
              </a:spcBef>
              <a:spcAft>
                <a:spcPts val="0"/>
              </a:spcAft>
              <a:buClr>
                <a:srgbClr val="999999"/>
              </a:buClr>
              <a:buSzPts val="1700"/>
              <a:buChar char="➢"/>
            </a:pPr>
            <a:r>
              <a:rPr b="1" lang="el" sz="1700">
                <a:solidFill>
                  <a:srgbClr val="999999"/>
                </a:solidFill>
              </a:rPr>
              <a:t>Floating Windows</a:t>
            </a:r>
            <a:endParaRPr b="1" sz="1700">
              <a:solidFill>
                <a:srgbClr val="999999"/>
              </a:solidFill>
            </a:endParaRPr>
          </a:p>
          <a:p>
            <a:pPr indent="-336550" lvl="0" marL="457200" rtl="0" algn="l">
              <a:lnSpc>
                <a:spcPct val="150000"/>
              </a:lnSpc>
              <a:spcBef>
                <a:spcPts val="0"/>
              </a:spcBef>
              <a:spcAft>
                <a:spcPts val="0"/>
              </a:spcAft>
              <a:buClr>
                <a:schemeClr val="dk1"/>
              </a:buClr>
              <a:buSzPts val="1700"/>
              <a:buChar char="➢"/>
            </a:pPr>
            <a:r>
              <a:rPr b="1" lang="el" sz="1700">
                <a:solidFill>
                  <a:schemeClr val="dk1"/>
                </a:solidFill>
              </a:rPr>
              <a:t>Accessibility Service</a:t>
            </a:r>
            <a:endParaRPr b="1" sz="1700">
              <a:solidFill>
                <a:schemeClr val="dk1"/>
              </a:solidFill>
            </a:endParaRPr>
          </a:p>
          <a:p>
            <a:pPr indent="-336550" lvl="0" marL="457200" rtl="0" algn="l">
              <a:lnSpc>
                <a:spcPct val="150000"/>
              </a:lnSpc>
              <a:spcBef>
                <a:spcPts val="0"/>
              </a:spcBef>
              <a:spcAft>
                <a:spcPts val="0"/>
              </a:spcAft>
              <a:buClr>
                <a:srgbClr val="999999"/>
              </a:buClr>
              <a:buSzPts val="1700"/>
              <a:buChar char="➢"/>
            </a:pPr>
            <a:r>
              <a:rPr b="1" lang="el" sz="1700">
                <a:solidFill>
                  <a:srgbClr val="999999"/>
                </a:solidFill>
              </a:rPr>
              <a:t>Administration API</a:t>
            </a:r>
            <a:endParaRPr b="1" sz="1700">
              <a:solidFill>
                <a:srgbClr val="999999"/>
              </a:solidFill>
            </a:endParaRPr>
          </a:p>
          <a:p>
            <a:pPr indent="-336550" lvl="0" marL="457200" rtl="0" algn="l">
              <a:lnSpc>
                <a:spcPct val="150000"/>
              </a:lnSpc>
              <a:spcBef>
                <a:spcPts val="0"/>
              </a:spcBef>
              <a:spcAft>
                <a:spcPts val="0"/>
              </a:spcAft>
              <a:buClr>
                <a:srgbClr val="999999"/>
              </a:buClr>
              <a:buSzPts val="1700"/>
              <a:buChar char="➢"/>
            </a:pPr>
            <a:r>
              <a:rPr b="1" lang="el" sz="1700">
                <a:solidFill>
                  <a:srgbClr val="999999"/>
                </a:solidFill>
              </a:rPr>
              <a:t>Reflection</a:t>
            </a:r>
            <a:endParaRPr b="1" sz="1700">
              <a:solidFill>
                <a:srgbClr val="999999"/>
              </a:solidFill>
            </a:endParaRPr>
          </a:p>
          <a:p>
            <a:pPr indent="-336550" lvl="0" marL="457200" rtl="0" algn="l">
              <a:lnSpc>
                <a:spcPct val="150000"/>
              </a:lnSpc>
              <a:spcBef>
                <a:spcPts val="0"/>
              </a:spcBef>
              <a:spcAft>
                <a:spcPts val="0"/>
              </a:spcAft>
              <a:buClr>
                <a:srgbClr val="999999"/>
              </a:buClr>
              <a:buSzPts val="1700"/>
              <a:buChar char="➢"/>
            </a:pPr>
            <a:r>
              <a:rPr b="1" lang="el" sz="1700">
                <a:solidFill>
                  <a:srgbClr val="999999"/>
                </a:solidFill>
              </a:rPr>
              <a:t>Dynamic Code Loading</a:t>
            </a:r>
            <a:endParaRPr b="1" sz="1700">
              <a:solidFill>
                <a:srgbClr val="999999"/>
              </a:solidFill>
            </a:endParaRPr>
          </a:p>
        </p:txBody>
      </p:sp>
      <p:pic>
        <p:nvPicPr>
          <p:cNvPr id="64" name="Google Shape;64;p14"/>
          <p:cNvPicPr preferRelativeResize="0"/>
          <p:nvPr/>
        </p:nvPicPr>
        <p:blipFill>
          <a:blip r:embed="rId3">
            <a:alphaModFix/>
          </a:blip>
          <a:stretch>
            <a:fillRect/>
          </a:stretch>
        </p:blipFill>
        <p:spPr>
          <a:xfrm>
            <a:off x="5347825" y="715300"/>
            <a:ext cx="2538250" cy="3206200"/>
          </a:xfrm>
          <a:prstGeom prst="rect">
            <a:avLst/>
          </a:prstGeom>
          <a:noFill/>
          <a:ln>
            <a:noFill/>
          </a:ln>
          <a:effectLst>
            <a:outerShdw blurRad="385763" rotWithShape="0" algn="bl" dir="5400000" dist="95250">
              <a:srgbClr val="000000">
                <a:alpha val="5000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lin ang="5400012" scaled="0"/>
        </a:gradFill>
      </p:bgPr>
    </p:bg>
    <p:spTree>
      <p:nvGrpSpPr>
        <p:cNvPr id="238" name="Shape 238"/>
        <p:cNvGrpSpPr/>
        <p:nvPr/>
      </p:nvGrpSpPr>
      <p:grpSpPr>
        <a:xfrm>
          <a:off x="0" y="0"/>
          <a:ext cx="0" cy="0"/>
          <a:chOff x="0" y="0"/>
          <a:chExt cx="0" cy="0"/>
        </a:xfrm>
      </p:grpSpPr>
      <p:sp>
        <p:nvSpPr>
          <p:cNvPr id="239" name="Google Shape;239;p32"/>
          <p:cNvSpPr txBox="1"/>
          <p:nvPr/>
        </p:nvSpPr>
        <p:spPr>
          <a:xfrm>
            <a:off x="0" y="0"/>
            <a:ext cx="7429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2100">
                <a:solidFill>
                  <a:schemeClr val="dk1"/>
                </a:solidFill>
                <a:latin typeface="Impact"/>
                <a:ea typeface="Impact"/>
                <a:cs typeface="Impact"/>
                <a:sym typeface="Impact"/>
              </a:rPr>
              <a:t>Device Admin - Callbacks</a:t>
            </a:r>
            <a:endParaRPr b="1" sz="2100">
              <a:solidFill>
                <a:schemeClr val="dk1"/>
              </a:solidFill>
              <a:latin typeface="Impact"/>
              <a:ea typeface="Impact"/>
              <a:cs typeface="Impact"/>
              <a:sym typeface="Impact"/>
            </a:endParaRPr>
          </a:p>
        </p:txBody>
      </p:sp>
      <p:pic>
        <p:nvPicPr>
          <p:cNvPr id="240" name="Google Shape;240;p32"/>
          <p:cNvPicPr preferRelativeResize="0"/>
          <p:nvPr/>
        </p:nvPicPr>
        <p:blipFill>
          <a:blip r:embed="rId3">
            <a:alphaModFix/>
          </a:blip>
          <a:stretch>
            <a:fillRect/>
          </a:stretch>
        </p:blipFill>
        <p:spPr>
          <a:xfrm>
            <a:off x="1365575" y="700775"/>
            <a:ext cx="5331999" cy="4062825"/>
          </a:xfrm>
          <a:prstGeom prst="rect">
            <a:avLst/>
          </a:prstGeom>
          <a:noFill/>
          <a:ln>
            <a:noFill/>
          </a:ln>
          <a:effectLst>
            <a:outerShdw blurRad="385763" rotWithShape="0" algn="bl" dir="5400000" dist="95250">
              <a:srgbClr val="000000">
                <a:alpha val="50000"/>
              </a:srgbClr>
            </a:outerShdw>
          </a:effectLst>
        </p:spPr>
      </p:pic>
      <p:sp>
        <p:nvSpPr>
          <p:cNvPr id="241" name="Google Shape;241;p32"/>
          <p:cNvSpPr txBox="1"/>
          <p:nvPr/>
        </p:nvSpPr>
        <p:spPr>
          <a:xfrm>
            <a:off x="6797850" y="2476525"/>
            <a:ext cx="1774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100"/>
              <a:t>Permission</a:t>
            </a:r>
            <a:endParaRPr sz="1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lin ang="5400012" scaled="0"/>
        </a:gradFill>
      </p:bgPr>
    </p:bg>
    <p:spTree>
      <p:nvGrpSpPr>
        <p:cNvPr id="245" name="Shape 245"/>
        <p:cNvGrpSpPr/>
        <p:nvPr/>
      </p:nvGrpSpPr>
      <p:grpSpPr>
        <a:xfrm>
          <a:off x="0" y="0"/>
          <a:ext cx="0" cy="0"/>
          <a:chOff x="0" y="0"/>
          <a:chExt cx="0" cy="0"/>
        </a:xfrm>
      </p:grpSpPr>
      <p:sp>
        <p:nvSpPr>
          <p:cNvPr id="246" name="Google Shape;246;p33"/>
          <p:cNvSpPr txBox="1"/>
          <p:nvPr/>
        </p:nvSpPr>
        <p:spPr>
          <a:xfrm>
            <a:off x="0" y="0"/>
            <a:ext cx="5196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2100">
                <a:solidFill>
                  <a:schemeClr val="dk1"/>
                </a:solidFill>
                <a:latin typeface="Impact"/>
                <a:ea typeface="Impact"/>
                <a:cs typeface="Impact"/>
                <a:sym typeface="Impact"/>
              </a:rPr>
              <a:t>Common Malpractices</a:t>
            </a:r>
            <a:endParaRPr b="1" sz="2100">
              <a:solidFill>
                <a:schemeClr val="dk1"/>
              </a:solidFill>
              <a:latin typeface="Impact"/>
              <a:ea typeface="Impact"/>
              <a:cs typeface="Impact"/>
              <a:sym typeface="Impact"/>
            </a:endParaRPr>
          </a:p>
        </p:txBody>
      </p:sp>
      <p:sp>
        <p:nvSpPr>
          <p:cNvPr id="247" name="Google Shape;247;p33"/>
          <p:cNvSpPr txBox="1"/>
          <p:nvPr/>
        </p:nvSpPr>
        <p:spPr>
          <a:xfrm>
            <a:off x="839975" y="1016250"/>
            <a:ext cx="3380700" cy="24090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336550" lvl="0" marL="457200" rtl="0" algn="l">
              <a:lnSpc>
                <a:spcPct val="150000"/>
              </a:lnSpc>
              <a:spcBef>
                <a:spcPts val="0"/>
              </a:spcBef>
              <a:spcAft>
                <a:spcPts val="0"/>
              </a:spcAft>
              <a:buClr>
                <a:srgbClr val="999999"/>
              </a:buClr>
              <a:buSzPts val="1700"/>
              <a:buChar char="➢"/>
            </a:pPr>
            <a:r>
              <a:rPr b="1" lang="el" sz="1700">
                <a:solidFill>
                  <a:srgbClr val="999999"/>
                </a:solidFill>
              </a:rPr>
              <a:t>Webviews</a:t>
            </a:r>
            <a:endParaRPr b="1" sz="1700">
              <a:solidFill>
                <a:srgbClr val="999999"/>
              </a:solidFill>
            </a:endParaRPr>
          </a:p>
          <a:p>
            <a:pPr indent="-336550" lvl="0" marL="457200" rtl="0" algn="l">
              <a:lnSpc>
                <a:spcPct val="150000"/>
              </a:lnSpc>
              <a:spcBef>
                <a:spcPts val="0"/>
              </a:spcBef>
              <a:spcAft>
                <a:spcPts val="0"/>
              </a:spcAft>
              <a:buClr>
                <a:srgbClr val="999999"/>
              </a:buClr>
              <a:buSzPts val="1700"/>
              <a:buChar char="➢"/>
            </a:pPr>
            <a:r>
              <a:rPr b="1" lang="el" sz="1700">
                <a:solidFill>
                  <a:srgbClr val="999999"/>
                </a:solidFill>
              </a:rPr>
              <a:t>Floating Windows</a:t>
            </a:r>
            <a:endParaRPr b="1" sz="1700">
              <a:solidFill>
                <a:srgbClr val="999999"/>
              </a:solidFill>
            </a:endParaRPr>
          </a:p>
          <a:p>
            <a:pPr indent="-336550" lvl="0" marL="457200" rtl="0" algn="l">
              <a:lnSpc>
                <a:spcPct val="150000"/>
              </a:lnSpc>
              <a:spcBef>
                <a:spcPts val="0"/>
              </a:spcBef>
              <a:spcAft>
                <a:spcPts val="0"/>
              </a:spcAft>
              <a:buClr>
                <a:srgbClr val="999999"/>
              </a:buClr>
              <a:buSzPts val="1700"/>
              <a:buChar char="➢"/>
            </a:pPr>
            <a:r>
              <a:rPr b="1" lang="el" sz="1700">
                <a:solidFill>
                  <a:srgbClr val="999999"/>
                </a:solidFill>
              </a:rPr>
              <a:t>Accessibility Service</a:t>
            </a:r>
            <a:endParaRPr b="1" sz="1700">
              <a:solidFill>
                <a:srgbClr val="999999"/>
              </a:solidFill>
            </a:endParaRPr>
          </a:p>
          <a:p>
            <a:pPr indent="-336550" lvl="0" marL="457200" rtl="0" algn="l">
              <a:lnSpc>
                <a:spcPct val="150000"/>
              </a:lnSpc>
              <a:spcBef>
                <a:spcPts val="0"/>
              </a:spcBef>
              <a:spcAft>
                <a:spcPts val="0"/>
              </a:spcAft>
              <a:buClr>
                <a:srgbClr val="999999"/>
              </a:buClr>
              <a:buSzPts val="1700"/>
              <a:buChar char="➢"/>
            </a:pPr>
            <a:r>
              <a:rPr b="1" lang="el" sz="1700">
                <a:solidFill>
                  <a:srgbClr val="999999"/>
                </a:solidFill>
              </a:rPr>
              <a:t>Administration API</a:t>
            </a:r>
            <a:endParaRPr b="1" sz="1700">
              <a:solidFill>
                <a:srgbClr val="999999"/>
              </a:solidFill>
            </a:endParaRPr>
          </a:p>
          <a:p>
            <a:pPr indent="-336550" lvl="0" marL="457200" rtl="0" algn="l">
              <a:lnSpc>
                <a:spcPct val="150000"/>
              </a:lnSpc>
              <a:spcBef>
                <a:spcPts val="0"/>
              </a:spcBef>
              <a:spcAft>
                <a:spcPts val="0"/>
              </a:spcAft>
              <a:buClr>
                <a:schemeClr val="dk1"/>
              </a:buClr>
              <a:buSzPts val="1700"/>
              <a:buChar char="➢"/>
            </a:pPr>
            <a:r>
              <a:rPr b="1" lang="el" sz="1700">
                <a:solidFill>
                  <a:schemeClr val="dk1"/>
                </a:solidFill>
              </a:rPr>
              <a:t>Reflection</a:t>
            </a:r>
            <a:endParaRPr b="1" sz="1700">
              <a:solidFill>
                <a:schemeClr val="dk1"/>
              </a:solidFill>
            </a:endParaRPr>
          </a:p>
          <a:p>
            <a:pPr indent="-336550" lvl="0" marL="457200" rtl="0" algn="l">
              <a:lnSpc>
                <a:spcPct val="150000"/>
              </a:lnSpc>
              <a:spcBef>
                <a:spcPts val="0"/>
              </a:spcBef>
              <a:spcAft>
                <a:spcPts val="0"/>
              </a:spcAft>
              <a:buClr>
                <a:srgbClr val="999999"/>
              </a:buClr>
              <a:buSzPts val="1700"/>
              <a:buChar char="➢"/>
            </a:pPr>
            <a:r>
              <a:rPr b="1" lang="el" sz="1700">
                <a:solidFill>
                  <a:srgbClr val="999999"/>
                </a:solidFill>
              </a:rPr>
              <a:t>Dynamic Code Loading</a:t>
            </a:r>
            <a:endParaRPr b="1" sz="1700">
              <a:solidFill>
                <a:srgbClr val="999999"/>
              </a:solidFill>
            </a:endParaRPr>
          </a:p>
        </p:txBody>
      </p:sp>
      <p:pic>
        <p:nvPicPr>
          <p:cNvPr id="248" name="Google Shape;248;p33"/>
          <p:cNvPicPr preferRelativeResize="0"/>
          <p:nvPr/>
        </p:nvPicPr>
        <p:blipFill>
          <a:blip r:embed="rId3">
            <a:alphaModFix/>
          </a:blip>
          <a:stretch>
            <a:fillRect/>
          </a:stretch>
        </p:blipFill>
        <p:spPr>
          <a:xfrm>
            <a:off x="5347825" y="715300"/>
            <a:ext cx="2538250" cy="3206200"/>
          </a:xfrm>
          <a:prstGeom prst="rect">
            <a:avLst/>
          </a:prstGeom>
          <a:noFill/>
          <a:ln>
            <a:noFill/>
          </a:ln>
          <a:effectLst>
            <a:outerShdw blurRad="385763" rotWithShape="0" algn="bl" dir="5400000" dist="95250">
              <a:srgbClr val="000000">
                <a:alpha val="5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lin ang="5400012" scaled="0"/>
        </a:gradFill>
      </p:bgPr>
    </p:bg>
    <p:spTree>
      <p:nvGrpSpPr>
        <p:cNvPr id="252" name="Shape 252"/>
        <p:cNvGrpSpPr/>
        <p:nvPr/>
      </p:nvGrpSpPr>
      <p:grpSpPr>
        <a:xfrm>
          <a:off x="0" y="0"/>
          <a:ext cx="0" cy="0"/>
          <a:chOff x="0" y="0"/>
          <a:chExt cx="0" cy="0"/>
        </a:xfrm>
      </p:grpSpPr>
      <p:sp>
        <p:nvSpPr>
          <p:cNvPr id="253" name="Google Shape;253;p34"/>
          <p:cNvSpPr txBox="1"/>
          <p:nvPr/>
        </p:nvSpPr>
        <p:spPr>
          <a:xfrm>
            <a:off x="0" y="0"/>
            <a:ext cx="7429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2100">
                <a:solidFill>
                  <a:schemeClr val="dk1"/>
                </a:solidFill>
                <a:latin typeface="Impact"/>
                <a:ea typeface="Impact"/>
                <a:cs typeface="Impact"/>
                <a:sym typeface="Impact"/>
              </a:rPr>
              <a:t>Java Reflection</a:t>
            </a:r>
            <a:endParaRPr b="1" sz="2100">
              <a:solidFill>
                <a:schemeClr val="dk1"/>
              </a:solidFill>
              <a:latin typeface="Impact"/>
              <a:ea typeface="Impact"/>
              <a:cs typeface="Impact"/>
              <a:sym typeface="Impact"/>
            </a:endParaRPr>
          </a:p>
        </p:txBody>
      </p:sp>
      <p:sp>
        <p:nvSpPr>
          <p:cNvPr id="254" name="Google Shape;254;p34"/>
          <p:cNvSpPr txBox="1"/>
          <p:nvPr/>
        </p:nvSpPr>
        <p:spPr>
          <a:xfrm>
            <a:off x="172425" y="1704475"/>
            <a:ext cx="8261700" cy="1854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l"/>
              <a:t>Reflection is commonly used by programs which require the ability to examine or modify the runtime behavior of applications running in the Java virtual machine. This is a relatively advanced feature and should be used only by developers who have a strong grasp of the fundamentals of the language. With that caveat in mind, reflection is a powerful technique and can enable applications to perform operations which would otherwise be impossible.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55" name="Google Shape;255;p34"/>
          <p:cNvPicPr preferRelativeResize="0"/>
          <p:nvPr/>
        </p:nvPicPr>
        <p:blipFill>
          <a:blip r:embed="rId3">
            <a:alphaModFix/>
          </a:blip>
          <a:stretch>
            <a:fillRect/>
          </a:stretch>
        </p:blipFill>
        <p:spPr>
          <a:xfrm>
            <a:off x="172425" y="723925"/>
            <a:ext cx="4830674" cy="690100"/>
          </a:xfrm>
          <a:prstGeom prst="rect">
            <a:avLst/>
          </a:prstGeom>
          <a:noFill/>
          <a:ln>
            <a:noFill/>
          </a:ln>
          <a:effectLst>
            <a:outerShdw blurRad="385763" rotWithShape="0" algn="bl" dir="5400000" dist="95250">
              <a:srgbClr val="000000">
                <a:alpha val="50000"/>
              </a:srgbClr>
            </a:outerShdw>
          </a:effectLst>
        </p:spPr>
      </p:pic>
      <p:pic>
        <p:nvPicPr>
          <p:cNvPr id="256" name="Google Shape;256;p34"/>
          <p:cNvPicPr preferRelativeResize="0"/>
          <p:nvPr/>
        </p:nvPicPr>
        <p:blipFill>
          <a:blip r:embed="rId4">
            <a:alphaModFix/>
          </a:blip>
          <a:stretch>
            <a:fillRect/>
          </a:stretch>
        </p:blipFill>
        <p:spPr>
          <a:xfrm>
            <a:off x="1245250" y="3198523"/>
            <a:ext cx="6116050" cy="1475500"/>
          </a:xfrm>
          <a:prstGeom prst="rect">
            <a:avLst/>
          </a:prstGeom>
          <a:noFill/>
          <a:ln>
            <a:noFill/>
          </a:ln>
          <a:effectLst>
            <a:outerShdw blurRad="385763" rotWithShape="0" algn="bl" dir="5400000" dist="95250">
              <a:srgbClr val="000000">
                <a:alpha val="50000"/>
              </a:srgbClr>
            </a:outerShdw>
          </a:effectLst>
        </p:spPr>
      </p:pic>
      <p:sp>
        <p:nvSpPr>
          <p:cNvPr id="257" name="Google Shape;257;p34"/>
          <p:cNvSpPr txBox="1"/>
          <p:nvPr/>
        </p:nvSpPr>
        <p:spPr>
          <a:xfrm>
            <a:off x="1570050" y="4674025"/>
            <a:ext cx="505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a:t>Figure from: </a:t>
            </a:r>
            <a:r>
              <a:rPr lang="el" u="sng">
                <a:solidFill>
                  <a:schemeClr val="hlink"/>
                </a:solidFill>
                <a:hlinkClick r:id="rId5"/>
              </a:rPr>
              <a:t>https://techvidvan.com/tutorials/reflection-in-java/</a:t>
            </a:r>
            <a:r>
              <a:rPr lang="el"/>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lin ang="5400012" scaled="0"/>
        </a:gradFill>
      </p:bgPr>
    </p:bg>
    <p:spTree>
      <p:nvGrpSpPr>
        <p:cNvPr id="261" name="Shape 261"/>
        <p:cNvGrpSpPr/>
        <p:nvPr/>
      </p:nvGrpSpPr>
      <p:grpSpPr>
        <a:xfrm>
          <a:off x="0" y="0"/>
          <a:ext cx="0" cy="0"/>
          <a:chOff x="0" y="0"/>
          <a:chExt cx="0" cy="0"/>
        </a:xfrm>
      </p:grpSpPr>
      <p:sp>
        <p:nvSpPr>
          <p:cNvPr id="262" name="Google Shape;262;p35"/>
          <p:cNvSpPr txBox="1"/>
          <p:nvPr/>
        </p:nvSpPr>
        <p:spPr>
          <a:xfrm>
            <a:off x="0" y="0"/>
            <a:ext cx="7429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2100">
                <a:solidFill>
                  <a:schemeClr val="dk1"/>
                </a:solidFill>
                <a:latin typeface="Impact"/>
                <a:ea typeface="Impact"/>
                <a:cs typeface="Impact"/>
                <a:sym typeface="Impact"/>
              </a:rPr>
              <a:t>Java Reflection</a:t>
            </a:r>
            <a:endParaRPr b="1" sz="2100">
              <a:solidFill>
                <a:schemeClr val="dk1"/>
              </a:solidFill>
              <a:latin typeface="Impact"/>
              <a:ea typeface="Impact"/>
              <a:cs typeface="Impact"/>
              <a:sym typeface="Impact"/>
            </a:endParaRPr>
          </a:p>
        </p:txBody>
      </p:sp>
      <p:sp>
        <p:nvSpPr>
          <p:cNvPr id="263" name="Google Shape;263;p35"/>
          <p:cNvSpPr txBox="1"/>
          <p:nvPr/>
        </p:nvSpPr>
        <p:spPr>
          <a:xfrm>
            <a:off x="1580075" y="4172700"/>
            <a:ext cx="505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a:t>url</a:t>
            </a:r>
            <a:r>
              <a:rPr lang="el"/>
              <a:t>: </a:t>
            </a:r>
            <a:r>
              <a:rPr lang="el" u="sng">
                <a:solidFill>
                  <a:schemeClr val="hlink"/>
                </a:solidFill>
                <a:hlinkClick r:id="rId3"/>
              </a:rPr>
              <a:t>https://techvidvan.com/tutorials/reflection-in-java/</a:t>
            </a:r>
            <a:r>
              <a:rPr lang="el"/>
              <a:t> </a:t>
            </a:r>
            <a:endParaRPr/>
          </a:p>
        </p:txBody>
      </p:sp>
      <p:pic>
        <p:nvPicPr>
          <p:cNvPr id="264" name="Google Shape;264;p35"/>
          <p:cNvPicPr preferRelativeResize="0"/>
          <p:nvPr/>
        </p:nvPicPr>
        <p:blipFill>
          <a:blip r:embed="rId4">
            <a:alphaModFix/>
          </a:blip>
          <a:stretch>
            <a:fillRect/>
          </a:stretch>
        </p:blipFill>
        <p:spPr>
          <a:xfrm>
            <a:off x="774025" y="790650"/>
            <a:ext cx="7096627" cy="3163675"/>
          </a:xfrm>
          <a:prstGeom prst="rect">
            <a:avLst/>
          </a:prstGeom>
          <a:noFill/>
          <a:ln>
            <a:noFill/>
          </a:ln>
          <a:effectLst>
            <a:outerShdw blurRad="385763" rotWithShape="0" algn="bl" dir="5400000" dist="95250">
              <a:srgbClr val="000000">
                <a:alpha val="50000"/>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lin ang="5400012" scaled="0"/>
        </a:gradFill>
      </p:bgPr>
    </p:bg>
    <p:spTree>
      <p:nvGrpSpPr>
        <p:cNvPr id="268" name="Shape 268"/>
        <p:cNvGrpSpPr/>
        <p:nvPr/>
      </p:nvGrpSpPr>
      <p:grpSpPr>
        <a:xfrm>
          <a:off x="0" y="0"/>
          <a:ext cx="0" cy="0"/>
          <a:chOff x="0" y="0"/>
          <a:chExt cx="0" cy="0"/>
        </a:xfrm>
      </p:grpSpPr>
      <p:sp>
        <p:nvSpPr>
          <p:cNvPr id="269" name="Google Shape;269;p36"/>
          <p:cNvSpPr txBox="1"/>
          <p:nvPr/>
        </p:nvSpPr>
        <p:spPr>
          <a:xfrm>
            <a:off x="0" y="0"/>
            <a:ext cx="7429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2100">
                <a:solidFill>
                  <a:schemeClr val="dk1"/>
                </a:solidFill>
                <a:latin typeface="Impact"/>
                <a:ea typeface="Impact"/>
                <a:cs typeface="Impact"/>
                <a:sym typeface="Impact"/>
              </a:rPr>
              <a:t>Java Reflection</a:t>
            </a:r>
            <a:endParaRPr b="1" sz="2100">
              <a:solidFill>
                <a:schemeClr val="dk1"/>
              </a:solidFill>
              <a:latin typeface="Impact"/>
              <a:ea typeface="Impact"/>
              <a:cs typeface="Impact"/>
              <a:sym typeface="Impact"/>
            </a:endParaRPr>
          </a:p>
        </p:txBody>
      </p:sp>
      <p:pic>
        <p:nvPicPr>
          <p:cNvPr id="270" name="Google Shape;270;p36"/>
          <p:cNvPicPr preferRelativeResize="0"/>
          <p:nvPr/>
        </p:nvPicPr>
        <p:blipFill>
          <a:blip r:embed="rId3">
            <a:alphaModFix/>
          </a:blip>
          <a:stretch>
            <a:fillRect/>
          </a:stretch>
        </p:blipFill>
        <p:spPr>
          <a:xfrm>
            <a:off x="60150" y="660300"/>
            <a:ext cx="3733975" cy="2137049"/>
          </a:xfrm>
          <a:prstGeom prst="rect">
            <a:avLst/>
          </a:prstGeom>
          <a:noFill/>
          <a:ln>
            <a:noFill/>
          </a:ln>
          <a:effectLst>
            <a:outerShdw blurRad="385763" rotWithShape="0" algn="bl" dir="5400000" dist="95250">
              <a:srgbClr val="000000">
                <a:alpha val="50000"/>
              </a:srgbClr>
            </a:outerShdw>
          </a:effectLst>
        </p:spPr>
      </p:pic>
      <p:pic>
        <p:nvPicPr>
          <p:cNvPr id="271" name="Google Shape;271;p36"/>
          <p:cNvPicPr preferRelativeResize="0"/>
          <p:nvPr/>
        </p:nvPicPr>
        <p:blipFill>
          <a:blip r:embed="rId4">
            <a:alphaModFix/>
          </a:blip>
          <a:stretch>
            <a:fillRect/>
          </a:stretch>
        </p:blipFill>
        <p:spPr>
          <a:xfrm>
            <a:off x="3993250" y="660300"/>
            <a:ext cx="4998351" cy="3721200"/>
          </a:xfrm>
          <a:prstGeom prst="rect">
            <a:avLst/>
          </a:prstGeom>
          <a:noFill/>
          <a:ln>
            <a:noFill/>
          </a:ln>
          <a:effectLst>
            <a:outerShdw blurRad="385763" rotWithShape="0" algn="bl" dir="5400000" dist="95250">
              <a:srgbClr val="000000">
                <a:alpha val="50000"/>
              </a:srgbClr>
            </a:outerShdw>
          </a:effectLst>
        </p:spPr>
      </p:pic>
      <p:sp>
        <p:nvSpPr>
          <p:cNvPr id="272" name="Google Shape;272;p36"/>
          <p:cNvSpPr txBox="1"/>
          <p:nvPr/>
        </p:nvSpPr>
        <p:spPr>
          <a:xfrm>
            <a:off x="350950" y="3268575"/>
            <a:ext cx="2727000" cy="743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l" sz="1100"/>
              <a:t>The Test class users reflection to get the ReflectionDemo class </a:t>
            </a:r>
            <a:r>
              <a:rPr lang="el" sz="1100"/>
              <a:t>characteristics</a:t>
            </a:r>
            <a:r>
              <a:rPr lang="el" sz="1100"/>
              <a:t> and invoke its defined methods.</a:t>
            </a:r>
            <a:endParaRPr sz="1100"/>
          </a:p>
        </p:txBody>
      </p:sp>
      <p:sp>
        <p:nvSpPr>
          <p:cNvPr id="273" name="Google Shape;273;p36"/>
          <p:cNvSpPr txBox="1"/>
          <p:nvPr/>
        </p:nvSpPr>
        <p:spPr>
          <a:xfrm>
            <a:off x="1267225" y="4612100"/>
            <a:ext cx="572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u="sng">
                <a:solidFill>
                  <a:schemeClr val="hlink"/>
                </a:solidFill>
                <a:hlinkClick r:id="rId5"/>
              </a:rPr>
              <a:t>https://techvidvan.com/tutorials/reflection-in-java/</a:t>
            </a:r>
            <a:r>
              <a:rPr lang="el"/>
              <a:t> </a:t>
            </a:r>
            <a:endParaRPr/>
          </a:p>
        </p:txBody>
      </p:sp>
      <p:cxnSp>
        <p:nvCxnSpPr>
          <p:cNvPr id="274" name="Google Shape;274;p36"/>
          <p:cNvCxnSpPr/>
          <p:nvPr/>
        </p:nvCxnSpPr>
        <p:spPr>
          <a:xfrm flipH="1" rot="10800000">
            <a:off x="3088100" y="1233325"/>
            <a:ext cx="1393500" cy="2055300"/>
          </a:xfrm>
          <a:prstGeom prst="straightConnector1">
            <a:avLst/>
          </a:prstGeom>
          <a:noFill/>
          <a:ln cap="flat" cmpd="sng" w="9525">
            <a:solidFill>
              <a:schemeClr val="dk2"/>
            </a:solidFill>
            <a:prstDash val="solid"/>
            <a:round/>
            <a:headEnd len="med" w="med" type="none"/>
            <a:tailEnd len="med" w="med" type="triangle"/>
          </a:ln>
          <a:effectLst>
            <a:outerShdw blurRad="57150" rotWithShape="0" algn="bl" dir="5400000" dist="19050">
              <a:srgbClr val="000000">
                <a:alpha val="50000"/>
              </a:srgbClr>
            </a:outerShdw>
          </a:effectLst>
        </p:spPr>
      </p:cxnSp>
      <p:cxnSp>
        <p:nvCxnSpPr>
          <p:cNvPr id="275" name="Google Shape;275;p36"/>
          <p:cNvCxnSpPr/>
          <p:nvPr/>
        </p:nvCxnSpPr>
        <p:spPr>
          <a:xfrm flipH="1" rot="10800000">
            <a:off x="3188375" y="2125525"/>
            <a:ext cx="1293300" cy="1233300"/>
          </a:xfrm>
          <a:prstGeom prst="straightConnector1">
            <a:avLst/>
          </a:prstGeom>
          <a:noFill/>
          <a:ln cap="flat" cmpd="sng" w="9525">
            <a:solidFill>
              <a:schemeClr val="dk2"/>
            </a:solidFill>
            <a:prstDash val="solid"/>
            <a:round/>
            <a:headEnd len="med" w="med" type="none"/>
            <a:tailEnd len="med" w="med" type="triangle"/>
          </a:ln>
          <a:effectLst>
            <a:outerShdw blurRad="57150" rotWithShape="0" algn="bl" dir="5400000" dist="19050">
              <a:srgbClr val="000000">
                <a:alpha val="50000"/>
              </a:srgbClr>
            </a:outerShdw>
          </a:effectLst>
        </p:spPr>
      </p:cxnSp>
      <p:cxnSp>
        <p:nvCxnSpPr>
          <p:cNvPr id="276" name="Google Shape;276;p36"/>
          <p:cNvCxnSpPr/>
          <p:nvPr/>
        </p:nvCxnSpPr>
        <p:spPr>
          <a:xfrm flipH="1" rot="10800000">
            <a:off x="3228475" y="2797475"/>
            <a:ext cx="1203300" cy="701700"/>
          </a:xfrm>
          <a:prstGeom prst="straightConnector1">
            <a:avLst/>
          </a:prstGeom>
          <a:noFill/>
          <a:ln cap="flat" cmpd="sng" w="9525">
            <a:solidFill>
              <a:schemeClr val="dk2"/>
            </a:solidFill>
            <a:prstDash val="solid"/>
            <a:round/>
            <a:headEnd len="med" w="med" type="none"/>
            <a:tailEnd len="med" w="med" type="triangle"/>
          </a:ln>
          <a:effectLst>
            <a:outerShdw blurRad="57150" rotWithShape="0" algn="bl" dir="5400000" dist="19050">
              <a:srgbClr val="000000">
                <a:alpha val="50000"/>
              </a:srgbClr>
            </a:outerShdw>
          </a:effectLst>
        </p:spPr>
      </p:cxnSp>
      <p:cxnSp>
        <p:nvCxnSpPr>
          <p:cNvPr id="277" name="Google Shape;277;p36"/>
          <p:cNvCxnSpPr/>
          <p:nvPr/>
        </p:nvCxnSpPr>
        <p:spPr>
          <a:xfrm flipH="1" rot="10800000">
            <a:off x="3278600" y="3599300"/>
            <a:ext cx="1122900" cy="60300"/>
          </a:xfrm>
          <a:prstGeom prst="straightConnector1">
            <a:avLst/>
          </a:prstGeom>
          <a:noFill/>
          <a:ln cap="flat" cmpd="sng" w="9525">
            <a:solidFill>
              <a:schemeClr val="dk2"/>
            </a:solidFill>
            <a:prstDash val="solid"/>
            <a:round/>
            <a:headEnd len="med" w="med" type="none"/>
            <a:tailEnd len="med" w="med" type="triangle"/>
          </a:ln>
          <a:effectLst>
            <a:outerShdw blurRad="57150" rotWithShape="0" algn="bl" dir="5400000" dist="19050">
              <a:srgbClr val="000000">
                <a:alpha val="50000"/>
              </a:srgbClr>
            </a:outerShdw>
          </a:effectLst>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lin ang="5400012" scaled="0"/>
        </a:gradFill>
      </p:bgPr>
    </p:bg>
    <p:spTree>
      <p:nvGrpSpPr>
        <p:cNvPr id="281" name="Shape 281"/>
        <p:cNvGrpSpPr/>
        <p:nvPr/>
      </p:nvGrpSpPr>
      <p:grpSpPr>
        <a:xfrm>
          <a:off x="0" y="0"/>
          <a:ext cx="0" cy="0"/>
          <a:chOff x="0" y="0"/>
          <a:chExt cx="0" cy="0"/>
        </a:xfrm>
      </p:grpSpPr>
      <p:sp>
        <p:nvSpPr>
          <p:cNvPr id="282" name="Google Shape;282;p37"/>
          <p:cNvSpPr txBox="1"/>
          <p:nvPr/>
        </p:nvSpPr>
        <p:spPr>
          <a:xfrm>
            <a:off x="0" y="0"/>
            <a:ext cx="7429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2100">
                <a:solidFill>
                  <a:schemeClr val="dk1"/>
                </a:solidFill>
                <a:latin typeface="Impact"/>
                <a:ea typeface="Impact"/>
                <a:cs typeface="Impact"/>
                <a:sym typeface="Impact"/>
              </a:rPr>
              <a:t>Java Reflection - Misuse</a:t>
            </a:r>
            <a:endParaRPr b="1" sz="2100">
              <a:solidFill>
                <a:schemeClr val="dk1"/>
              </a:solidFill>
              <a:latin typeface="Impact"/>
              <a:ea typeface="Impact"/>
              <a:cs typeface="Impact"/>
              <a:sym typeface="Impact"/>
            </a:endParaRPr>
          </a:p>
        </p:txBody>
      </p:sp>
      <p:sp>
        <p:nvSpPr>
          <p:cNvPr id="283" name="Google Shape;283;p37"/>
          <p:cNvSpPr txBox="1"/>
          <p:nvPr/>
        </p:nvSpPr>
        <p:spPr>
          <a:xfrm>
            <a:off x="1034725" y="1393563"/>
            <a:ext cx="51486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l"/>
              <a:t>Example: “</a:t>
            </a:r>
            <a:r>
              <a:rPr lang="el"/>
              <a:t>java.lang.Runtime” , “1”</a:t>
            </a:r>
            <a:endParaRPr/>
          </a:p>
        </p:txBody>
      </p:sp>
      <p:sp>
        <p:nvSpPr>
          <p:cNvPr id="284" name="Google Shape;284;p37"/>
          <p:cNvSpPr txBox="1"/>
          <p:nvPr/>
        </p:nvSpPr>
        <p:spPr>
          <a:xfrm>
            <a:off x="87300" y="507900"/>
            <a:ext cx="51486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l"/>
              <a:t>Can be used to “hide” suspicious API calls </a:t>
            </a:r>
            <a:endParaRPr/>
          </a:p>
        </p:txBody>
      </p:sp>
      <p:pic>
        <p:nvPicPr>
          <p:cNvPr id="285" name="Google Shape;285;p37"/>
          <p:cNvPicPr preferRelativeResize="0"/>
          <p:nvPr/>
        </p:nvPicPr>
        <p:blipFill>
          <a:blip r:embed="rId3">
            <a:alphaModFix/>
          </a:blip>
          <a:stretch>
            <a:fillRect/>
          </a:stretch>
        </p:blipFill>
        <p:spPr>
          <a:xfrm>
            <a:off x="1034725" y="2279250"/>
            <a:ext cx="6515100" cy="1180725"/>
          </a:xfrm>
          <a:prstGeom prst="rect">
            <a:avLst/>
          </a:prstGeom>
          <a:noFill/>
          <a:ln>
            <a:noFill/>
          </a:ln>
        </p:spPr>
      </p:pic>
      <p:cxnSp>
        <p:nvCxnSpPr>
          <p:cNvPr id="286" name="Google Shape;286;p37"/>
          <p:cNvCxnSpPr/>
          <p:nvPr/>
        </p:nvCxnSpPr>
        <p:spPr>
          <a:xfrm>
            <a:off x="2827425" y="1704475"/>
            <a:ext cx="611700" cy="601500"/>
          </a:xfrm>
          <a:prstGeom prst="straightConnector1">
            <a:avLst/>
          </a:prstGeom>
          <a:noFill/>
          <a:ln cap="flat" cmpd="sng" w="9525">
            <a:solidFill>
              <a:srgbClr val="A61C00"/>
            </a:solidFill>
            <a:prstDash val="solid"/>
            <a:round/>
            <a:headEnd len="med" w="med" type="none"/>
            <a:tailEnd len="med" w="med" type="triangle"/>
          </a:ln>
        </p:spPr>
      </p:cxnSp>
      <p:cxnSp>
        <p:nvCxnSpPr>
          <p:cNvPr id="287" name="Google Shape;287;p37"/>
          <p:cNvCxnSpPr/>
          <p:nvPr/>
        </p:nvCxnSpPr>
        <p:spPr>
          <a:xfrm>
            <a:off x="3810000" y="1694450"/>
            <a:ext cx="250800" cy="571500"/>
          </a:xfrm>
          <a:prstGeom prst="straightConnector1">
            <a:avLst/>
          </a:prstGeom>
          <a:noFill/>
          <a:ln cap="flat" cmpd="sng" w="9525">
            <a:solidFill>
              <a:srgbClr val="A61C00"/>
            </a:solidFill>
            <a:prstDash val="solid"/>
            <a:round/>
            <a:headEnd len="med" w="med" type="none"/>
            <a:tailEnd len="med" w="med" type="triangle"/>
          </a:ln>
        </p:spPr>
      </p:cxnSp>
      <p:sp>
        <p:nvSpPr>
          <p:cNvPr id="288" name="Google Shape;288;p37"/>
          <p:cNvSpPr txBox="1"/>
          <p:nvPr/>
        </p:nvSpPr>
        <p:spPr>
          <a:xfrm>
            <a:off x="629675" y="4080725"/>
            <a:ext cx="1616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200"/>
              <a:t>[PGP.]P_V.cD_EX\T</a:t>
            </a:r>
            <a:endParaRPr sz="1200"/>
          </a:p>
        </p:txBody>
      </p:sp>
      <p:cxnSp>
        <p:nvCxnSpPr>
          <p:cNvPr id="289" name="Google Shape;289;p37"/>
          <p:cNvCxnSpPr>
            <a:endCxn id="288" idx="1"/>
          </p:cNvCxnSpPr>
          <p:nvPr/>
        </p:nvCxnSpPr>
        <p:spPr>
          <a:xfrm rot="5400000">
            <a:off x="77075" y="2918675"/>
            <a:ext cx="1899300" cy="794100"/>
          </a:xfrm>
          <a:prstGeom prst="bentConnector4">
            <a:avLst>
              <a:gd fmla="val 7" name="adj1"/>
              <a:gd fmla="val 129987" name="adj2"/>
            </a:avLst>
          </a:prstGeom>
          <a:noFill/>
          <a:ln cap="flat" cmpd="sng" w="19050">
            <a:solidFill>
              <a:srgbClr val="A61C00"/>
            </a:solidFill>
            <a:prstDash val="solid"/>
            <a:round/>
            <a:headEnd len="med" w="med" type="none"/>
            <a:tailEnd len="med" w="med" type="stealth"/>
          </a:ln>
        </p:spPr>
      </p:cxnSp>
      <p:sp>
        <p:nvSpPr>
          <p:cNvPr id="290" name="Google Shape;290;p37"/>
          <p:cNvSpPr txBox="1"/>
          <p:nvPr/>
        </p:nvSpPr>
        <p:spPr>
          <a:xfrm>
            <a:off x="339950" y="1965875"/>
            <a:ext cx="9333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l"/>
              <a:t>Return</a:t>
            </a:r>
            <a:endParaRPr/>
          </a:p>
        </p:txBody>
      </p:sp>
      <p:sp>
        <p:nvSpPr>
          <p:cNvPr id="291" name="Google Shape;291;p37"/>
          <p:cNvSpPr txBox="1"/>
          <p:nvPr/>
        </p:nvSpPr>
        <p:spPr>
          <a:xfrm>
            <a:off x="2750700" y="4072925"/>
            <a:ext cx="5310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300"/>
              <a:t>Class</a:t>
            </a:r>
            <a:r>
              <a:rPr lang="el" sz="1300"/>
              <a:t> </a:t>
            </a:r>
            <a:r>
              <a:rPr b="1" lang="el" sz="1300"/>
              <a:t>cls</a:t>
            </a:r>
            <a:r>
              <a:rPr lang="el" sz="1300"/>
              <a:t> = </a:t>
            </a:r>
            <a:r>
              <a:rPr b="1" lang="el" sz="1300"/>
              <a:t>Class</a:t>
            </a:r>
            <a:r>
              <a:rPr lang="el" sz="1300"/>
              <a:t>.</a:t>
            </a:r>
            <a:r>
              <a:rPr b="1" lang="el" sz="1300"/>
              <a:t>forName</a:t>
            </a:r>
            <a:r>
              <a:rPr lang="el" sz="1300"/>
              <a:t>(</a:t>
            </a:r>
            <a:r>
              <a:rPr b="1" lang="el" sz="1300"/>
              <a:t>decrypt(“</a:t>
            </a:r>
            <a:r>
              <a:rPr b="1" lang="el" sz="1000">
                <a:solidFill>
                  <a:srgbClr val="980000"/>
                </a:solidFill>
              </a:rPr>
              <a:t>[PGP.]P_V.cD_EX\T</a:t>
            </a:r>
            <a:r>
              <a:rPr b="1" lang="el" sz="1000">
                <a:solidFill>
                  <a:schemeClr val="dk1"/>
                </a:solidFill>
              </a:rPr>
              <a:t>”</a:t>
            </a:r>
            <a:r>
              <a:rPr b="1" lang="el" sz="1300">
                <a:solidFill>
                  <a:schemeClr val="dk1"/>
                </a:solidFill>
              </a:rPr>
              <a:t>))</a:t>
            </a:r>
            <a:r>
              <a:rPr lang="el" sz="1300"/>
              <a:t>;</a:t>
            </a:r>
            <a:endParaRPr sz="13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lin ang="5400012" scaled="0"/>
        </a:gradFill>
      </p:bgPr>
    </p:bg>
    <p:spTree>
      <p:nvGrpSpPr>
        <p:cNvPr id="295" name="Shape 295"/>
        <p:cNvGrpSpPr/>
        <p:nvPr/>
      </p:nvGrpSpPr>
      <p:grpSpPr>
        <a:xfrm>
          <a:off x="0" y="0"/>
          <a:ext cx="0" cy="0"/>
          <a:chOff x="0" y="0"/>
          <a:chExt cx="0" cy="0"/>
        </a:xfrm>
      </p:grpSpPr>
      <p:sp>
        <p:nvSpPr>
          <p:cNvPr id="296" name="Google Shape;296;p38"/>
          <p:cNvSpPr txBox="1"/>
          <p:nvPr/>
        </p:nvSpPr>
        <p:spPr>
          <a:xfrm>
            <a:off x="0" y="0"/>
            <a:ext cx="5196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2100">
                <a:solidFill>
                  <a:schemeClr val="dk1"/>
                </a:solidFill>
                <a:latin typeface="Impact"/>
                <a:ea typeface="Impact"/>
                <a:cs typeface="Impact"/>
                <a:sym typeface="Impact"/>
              </a:rPr>
              <a:t>Common Malpractices</a:t>
            </a:r>
            <a:endParaRPr b="1" sz="2100">
              <a:solidFill>
                <a:schemeClr val="dk1"/>
              </a:solidFill>
              <a:latin typeface="Impact"/>
              <a:ea typeface="Impact"/>
              <a:cs typeface="Impact"/>
              <a:sym typeface="Impact"/>
            </a:endParaRPr>
          </a:p>
        </p:txBody>
      </p:sp>
      <p:sp>
        <p:nvSpPr>
          <p:cNvPr id="297" name="Google Shape;297;p38"/>
          <p:cNvSpPr txBox="1"/>
          <p:nvPr/>
        </p:nvSpPr>
        <p:spPr>
          <a:xfrm>
            <a:off x="839975" y="1016250"/>
            <a:ext cx="3380700" cy="24090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336550" lvl="0" marL="457200" rtl="0" algn="l">
              <a:lnSpc>
                <a:spcPct val="150000"/>
              </a:lnSpc>
              <a:spcBef>
                <a:spcPts val="0"/>
              </a:spcBef>
              <a:spcAft>
                <a:spcPts val="0"/>
              </a:spcAft>
              <a:buClr>
                <a:srgbClr val="999999"/>
              </a:buClr>
              <a:buSzPts val="1700"/>
              <a:buChar char="➢"/>
            </a:pPr>
            <a:r>
              <a:rPr b="1" lang="el" sz="1700">
                <a:solidFill>
                  <a:srgbClr val="999999"/>
                </a:solidFill>
              </a:rPr>
              <a:t>Webviews</a:t>
            </a:r>
            <a:endParaRPr b="1" sz="1700">
              <a:solidFill>
                <a:srgbClr val="999999"/>
              </a:solidFill>
            </a:endParaRPr>
          </a:p>
          <a:p>
            <a:pPr indent="-336550" lvl="0" marL="457200" rtl="0" algn="l">
              <a:lnSpc>
                <a:spcPct val="150000"/>
              </a:lnSpc>
              <a:spcBef>
                <a:spcPts val="0"/>
              </a:spcBef>
              <a:spcAft>
                <a:spcPts val="0"/>
              </a:spcAft>
              <a:buClr>
                <a:srgbClr val="999999"/>
              </a:buClr>
              <a:buSzPts val="1700"/>
              <a:buChar char="➢"/>
            </a:pPr>
            <a:r>
              <a:rPr b="1" lang="el" sz="1700">
                <a:solidFill>
                  <a:srgbClr val="999999"/>
                </a:solidFill>
              </a:rPr>
              <a:t>Floating Windows</a:t>
            </a:r>
            <a:endParaRPr b="1" sz="1700">
              <a:solidFill>
                <a:srgbClr val="999999"/>
              </a:solidFill>
            </a:endParaRPr>
          </a:p>
          <a:p>
            <a:pPr indent="-336550" lvl="0" marL="457200" rtl="0" algn="l">
              <a:lnSpc>
                <a:spcPct val="150000"/>
              </a:lnSpc>
              <a:spcBef>
                <a:spcPts val="0"/>
              </a:spcBef>
              <a:spcAft>
                <a:spcPts val="0"/>
              </a:spcAft>
              <a:buClr>
                <a:srgbClr val="999999"/>
              </a:buClr>
              <a:buSzPts val="1700"/>
              <a:buChar char="➢"/>
            </a:pPr>
            <a:r>
              <a:rPr b="1" lang="el" sz="1700">
                <a:solidFill>
                  <a:srgbClr val="999999"/>
                </a:solidFill>
              </a:rPr>
              <a:t>Accessibility Service</a:t>
            </a:r>
            <a:endParaRPr b="1" sz="1700">
              <a:solidFill>
                <a:srgbClr val="999999"/>
              </a:solidFill>
            </a:endParaRPr>
          </a:p>
          <a:p>
            <a:pPr indent="-336550" lvl="0" marL="457200" rtl="0" algn="l">
              <a:lnSpc>
                <a:spcPct val="150000"/>
              </a:lnSpc>
              <a:spcBef>
                <a:spcPts val="0"/>
              </a:spcBef>
              <a:spcAft>
                <a:spcPts val="0"/>
              </a:spcAft>
              <a:buClr>
                <a:srgbClr val="999999"/>
              </a:buClr>
              <a:buSzPts val="1700"/>
              <a:buChar char="➢"/>
            </a:pPr>
            <a:r>
              <a:rPr b="1" lang="el" sz="1700">
                <a:solidFill>
                  <a:srgbClr val="999999"/>
                </a:solidFill>
              </a:rPr>
              <a:t>Administration API</a:t>
            </a:r>
            <a:endParaRPr b="1" sz="1700">
              <a:solidFill>
                <a:srgbClr val="999999"/>
              </a:solidFill>
            </a:endParaRPr>
          </a:p>
          <a:p>
            <a:pPr indent="-336550" lvl="0" marL="457200" rtl="0" algn="l">
              <a:lnSpc>
                <a:spcPct val="150000"/>
              </a:lnSpc>
              <a:spcBef>
                <a:spcPts val="0"/>
              </a:spcBef>
              <a:spcAft>
                <a:spcPts val="0"/>
              </a:spcAft>
              <a:buClr>
                <a:srgbClr val="999999"/>
              </a:buClr>
              <a:buSzPts val="1700"/>
              <a:buChar char="➢"/>
            </a:pPr>
            <a:r>
              <a:rPr b="1" lang="el" sz="1700">
                <a:solidFill>
                  <a:srgbClr val="999999"/>
                </a:solidFill>
              </a:rPr>
              <a:t>Reflection</a:t>
            </a:r>
            <a:endParaRPr b="1" sz="1700">
              <a:solidFill>
                <a:srgbClr val="999999"/>
              </a:solidFill>
            </a:endParaRPr>
          </a:p>
          <a:p>
            <a:pPr indent="-336550" lvl="0" marL="457200" rtl="0" algn="l">
              <a:lnSpc>
                <a:spcPct val="150000"/>
              </a:lnSpc>
              <a:spcBef>
                <a:spcPts val="0"/>
              </a:spcBef>
              <a:spcAft>
                <a:spcPts val="0"/>
              </a:spcAft>
              <a:buClr>
                <a:schemeClr val="dk1"/>
              </a:buClr>
              <a:buSzPts val="1700"/>
              <a:buChar char="➢"/>
            </a:pPr>
            <a:r>
              <a:rPr b="1" lang="el" sz="1700">
                <a:solidFill>
                  <a:schemeClr val="dk1"/>
                </a:solidFill>
              </a:rPr>
              <a:t>Dynamic Code Loading</a:t>
            </a:r>
            <a:endParaRPr b="1" sz="1700">
              <a:solidFill>
                <a:schemeClr val="dk1"/>
              </a:solidFill>
            </a:endParaRPr>
          </a:p>
        </p:txBody>
      </p:sp>
      <p:pic>
        <p:nvPicPr>
          <p:cNvPr id="298" name="Google Shape;298;p38"/>
          <p:cNvPicPr preferRelativeResize="0"/>
          <p:nvPr/>
        </p:nvPicPr>
        <p:blipFill>
          <a:blip r:embed="rId3">
            <a:alphaModFix/>
          </a:blip>
          <a:stretch>
            <a:fillRect/>
          </a:stretch>
        </p:blipFill>
        <p:spPr>
          <a:xfrm>
            <a:off x="5347825" y="715300"/>
            <a:ext cx="2538250" cy="3206200"/>
          </a:xfrm>
          <a:prstGeom prst="rect">
            <a:avLst/>
          </a:prstGeom>
          <a:noFill/>
          <a:ln>
            <a:noFill/>
          </a:ln>
          <a:effectLst>
            <a:outerShdw blurRad="385763" rotWithShape="0" algn="bl" dir="5400000" dist="95250">
              <a:srgbClr val="000000">
                <a:alpha val="50000"/>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lin ang="5400012" scaled="0"/>
        </a:gradFill>
      </p:bgPr>
    </p:bg>
    <p:spTree>
      <p:nvGrpSpPr>
        <p:cNvPr id="302" name="Shape 302"/>
        <p:cNvGrpSpPr/>
        <p:nvPr/>
      </p:nvGrpSpPr>
      <p:grpSpPr>
        <a:xfrm>
          <a:off x="0" y="0"/>
          <a:ext cx="0" cy="0"/>
          <a:chOff x="0" y="0"/>
          <a:chExt cx="0" cy="0"/>
        </a:xfrm>
      </p:grpSpPr>
      <p:sp>
        <p:nvSpPr>
          <p:cNvPr id="303" name="Google Shape;303;p39"/>
          <p:cNvSpPr txBox="1"/>
          <p:nvPr/>
        </p:nvSpPr>
        <p:spPr>
          <a:xfrm>
            <a:off x="0" y="0"/>
            <a:ext cx="7429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2100">
                <a:solidFill>
                  <a:schemeClr val="dk1"/>
                </a:solidFill>
                <a:latin typeface="Impact"/>
                <a:ea typeface="Impact"/>
                <a:cs typeface="Impact"/>
                <a:sym typeface="Impact"/>
              </a:rPr>
              <a:t>Dynamic Code Loading - DCL</a:t>
            </a:r>
            <a:endParaRPr b="1" sz="2100">
              <a:solidFill>
                <a:schemeClr val="dk1"/>
              </a:solidFill>
              <a:latin typeface="Impact"/>
              <a:ea typeface="Impact"/>
              <a:cs typeface="Impact"/>
              <a:sym typeface="Impact"/>
            </a:endParaRPr>
          </a:p>
        </p:txBody>
      </p:sp>
      <p:sp>
        <p:nvSpPr>
          <p:cNvPr id="304" name="Google Shape;304;p39"/>
          <p:cNvSpPr txBox="1"/>
          <p:nvPr/>
        </p:nvSpPr>
        <p:spPr>
          <a:xfrm>
            <a:off x="230625" y="601575"/>
            <a:ext cx="7920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a:t>DCL(Dynamic code loading) allows an application to load code that is not part of its static, initial codebase. The additional code can be retrieved from a remote location and executed at runtime.</a:t>
            </a:r>
            <a:endParaRPr/>
          </a:p>
        </p:txBody>
      </p:sp>
      <p:sp>
        <p:nvSpPr>
          <p:cNvPr id="305" name="Google Shape;305;p39"/>
          <p:cNvSpPr txBox="1"/>
          <p:nvPr/>
        </p:nvSpPr>
        <p:spPr>
          <a:xfrm>
            <a:off x="526425" y="1833000"/>
            <a:ext cx="7329300" cy="1477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b="1" lang="el" sz="1500"/>
              <a:t>Code Reuse</a:t>
            </a:r>
            <a:endParaRPr b="1" sz="1500"/>
          </a:p>
          <a:p>
            <a:pPr indent="0" lvl="0" marL="457200" rtl="0" algn="l">
              <a:lnSpc>
                <a:spcPct val="115000"/>
              </a:lnSpc>
              <a:spcBef>
                <a:spcPts val="0"/>
              </a:spcBef>
              <a:spcAft>
                <a:spcPts val="0"/>
              </a:spcAft>
              <a:buNone/>
            </a:pPr>
            <a:r>
              <a:t/>
            </a:r>
            <a:endParaRPr b="1" sz="1500"/>
          </a:p>
          <a:p>
            <a:pPr indent="-323850" lvl="0" marL="457200" rtl="0" algn="l">
              <a:lnSpc>
                <a:spcPct val="115000"/>
              </a:lnSpc>
              <a:spcBef>
                <a:spcPts val="0"/>
              </a:spcBef>
              <a:spcAft>
                <a:spcPts val="0"/>
              </a:spcAft>
              <a:buSzPts val="1500"/>
              <a:buChar char="❏"/>
            </a:pPr>
            <a:r>
              <a:rPr b="1" lang="el" sz="1500"/>
              <a:t>Extensibility</a:t>
            </a:r>
            <a:endParaRPr b="1" sz="1500"/>
          </a:p>
          <a:p>
            <a:pPr indent="0" lvl="0" marL="457200" rtl="0" algn="l">
              <a:lnSpc>
                <a:spcPct val="115000"/>
              </a:lnSpc>
              <a:spcBef>
                <a:spcPts val="0"/>
              </a:spcBef>
              <a:spcAft>
                <a:spcPts val="0"/>
              </a:spcAft>
              <a:buNone/>
            </a:pPr>
            <a:r>
              <a:t/>
            </a:r>
            <a:endParaRPr b="1" sz="1500"/>
          </a:p>
          <a:p>
            <a:pPr indent="-323850" lvl="0" marL="457200" rtl="0" algn="l">
              <a:lnSpc>
                <a:spcPct val="115000"/>
              </a:lnSpc>
              <a:spcBef>
                <a:spcPts val="0"/>
              </a:spcBef>
              <a:spcAft>
                <a:spcPts val="0"/>
              </a:spcAft>
              <a:buSzPts val="1500"/>
              <a:buChar char="❏"/>
            </a:pPr>
            <a:r>
              <a:rPr b="1" lang="el" sz="1500"/>
              <a:t>Self-upgrade</a:t>
            </a:r>
            <a:endParaRPr b="1" sz="1500"/>
          </a:p>
        </p:txBody>
      </p:sp>
      <p:pic>
        <p:nvPicPr>
          <p:cNvPr id="306" name="Google Shape;306;p39"/>
          <p:cNvPicPr preferRelativeResize="0"/>
          <p:nvPr/>
        </p:nvPicPr>
        <p:blipFill>
          <a:blip r:embed="rId3">
            <a:alphaModFix/>
          </a:blip>
          <a:stretch>
            <a:fillRect/>
          </a:stretch>
        </p:blipFill>
        <p:spPr>
          <a:xfrm>
            <a:off x="4293275" y="1703300"/>
            <a:ext cx="3085285" cy="1736901"/>
          </a:xfrm>
          <a:prstGeom prst="rect">
            <a:avLst/>
          </a:prstGeom>
          <a:noFill/>
          <a:ln>
            <a:noFill/>
          </a:ln>
          <a:effectLst>
            <a:outerShdw blurRad="57150" rotWithShape="0" algn="bl" dir="5400000" dist="104775">
              <a:srgbClr val="000000">
                <a:alpha val="50000"/>
              </a:srgb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lin ang="5400012" scaled="0"/>
        </a:gradFill>
      </p:bgPr>
    </p:bg>
    <p:spTree>
      <p:nvGrpSpPr>
        <p:cNvPr id="310" name="Shape 310"/>
        <p:cNvGrpSpPr/>
        <p:nvPr/>
      </p:nvGrpSpPr>
      <p:grpSpPr>
        <a:xfrm>
          <a:off x="0" y="0"/>
          <a:ext cx="0" cy="0"/>
          <a:chOff x="0" y="0"/>
          <a:chExt cx="0" cy="0"/>
        </a:xfrm>
      </p:grpSpPr>
      <p:sp>
        <p:nvSpPr>
          <p:cNvPr id="311" name="Google Shape;311;p40"/>
          <p:cNvSpPr txBox="1"/>
          <p:nvPr/>
        </p:nvSpPr>
        <p:spPr>
          <a:xfrm>
            <a:off x="0" y="0"/>
            <a:ext cx="7429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2100">
                <a:solidFill>
                  <a:schemeClr val="dk1"/>
                </a:solidFill>
                <a:latin typeface="Impact"/>
                <a:ea typeface="Impact"/>
                <a:cs typeface="Impact"/>
                <a:sym typeface="Impact"/>
              </a:rPr>
              <a:t>Dynamic Code Loading - Implementation</a:t>
            </a:r>
            <a:endParaRPr b="1" sz="2100">
              <a:solidFill>
                <a:schemeClr val="dk1"/>
              </a:solidFill>
              <a:latin typeface="Impact"/>
              <a:ea typeface="Impact"/>
              <a:cs typeface="Impact"/>
              <a:sym typeface="Impact"/>
            </a:endParaRPr>
          </a:p>
        </p:txBody>
      </p:sp>
      <p:sp>
        <p:nvSpPr>
          <p:cNvPr id="312" name="Google Shape;312;p40"/>
          <p:cNvSpPr txBox="1"/>
          <p:nvPr/>
        </p:nvSpPr>
        <p:spPr>
          <a:xfrm>
            <a:off x="332875" y="815200"/>
            <a:ext cx="7650000" cy="1046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l"/>
              <a:t>DexClassLoader</a:t>
            </a:r>
            <a:r>
              <a:rPr lang="el"/>
              <a:t>(String dexPath, String optimizedDirectory, String librarySearchPath, ClassLoader parent)</a:t>
            </a:r>
            <a:endParaRPr/>
          </a:p>
          <a:p>
            <a:pPr indent="0" lvl="0" marL="0" rtl="0" algn="l">
              <a:lnSpc>
                <a:spcPct val="150000"/>
              </a:lnSpc>
              <a:spcBef>
                <a:spcPts val="0"/>
              </a:spcBef>
              <a:spcAft>
                <a:spcPts val="0"/>
              </a:spcAft>
              <a:buNone/>
            </a:pPr>
            <a:r>
              <a:t/>
            </a:r>
            <a:endParaRPr/>
          </a:p>
        </p:txBody>
      </p:sp>
      <p:graphicFrame>
        <p:nvGraphicFramePr>
          <p:cNvPr id="313" name="Google Shape;313;p40"/>
          <p:cNvGraphicFramePr/>
          <p:nvPr/>
        </p:nvGraphicFramePr>
        <p:xfrm>
          <a:off x="332875" y="1789700"/>
          <a:ext cx="3000000" cy="3000000"/>
        </p:xfrm>
        <a:graphic>
          <a:graphicData uri="http://schemas.openxmlformats.org/drawingml/2006/table">
            <a:tbl>
              <a:tblPr>
                <a:solidFill>
                  <a:srgbClr val="FFFFFF"/>
                </a:solidFill>
                <a:tableStyleId>{66B015D4-4EAE-478C-A558-2E0E48AC995D}</a:tableStyleId>
              </a:tblPr>
              <a:tblGrid>
                <a:gridCol w="2090450"/>
                <a:gridCol w="5166600"/>
              </a:tblGrid>
              <a:tr h="579175">
                <a:tc>
                  <a:txBody>
                    <a:bodyPr/>
                    <a:lstStyle/>
                    <a:p>
                      <a:pPr indent="0" lvl="0" marL="0" rtl="0" algn="l">
                        <a:lnSpc>
                          <a:spcPct val="115000"/>
                        </a:lnSpc>
                        <a:spcBef>
                          <a:spcPts val="0"/>
                        </a:spcBef>
                        <a:spcAft>
                          <a:spcPts val="0"/>
                        </a:spcAft>
                        <a:buNone/>
                      </a:pPr>
                      <a:r>
                        <a:rPr b="1" lang="el" sz="1100">
                          <a:solidFill>
                            <a:srgbClr val="202124"/>
                          </a:solidFill>
                          <a:highlight>
                            <a:srgbClr val="FFFFFF"/>
                          </a:highlight>
                        </a:rPr>
                        <a:t>dexPath</a:t>
                      </a:r>
                      <a:endParaRPr b="1" sz="1100">
                        <a:solidFill>
                          <a:srgbClr val="202124"/>
                        </a:solidFill>
                        <a:highlight>
                          <a:srgbClr val="FFFFFF"/>
                        </a:highlight>
                      </a:endParaRPr>
                    </a:p>
                  </a:txBody>
                  <a:tcPr marT="91425" marB="91425" marR="76200" marL="76200"/>
                </a:tc>
                <a:tc>
                  <a:txBody>
                    <a:bodyPr/>
                    <a:lstStyle/>
                    <a:p>
                      <a:pPr indent="0" lvl="0" marL="0" rtl="0" algn="l">
                        <a:lnSpc>
                          <a:spcPct val="115000"/>
                        </a:lnSpc>
                        <a:spcBef>
                          <a:spcPts val="0"/>
                        </a:spcBef>
                        <a:spcAft>
                          <a:spcPts val="0"/>
                        </a:spcAft>
                        <a:buNone/>
                      </a:pPr>
                      <a:r>
                        <a:rPr lang="el" sz="1100">
                          <a:solidFill>
                            <a:srgbClr val="202124"/>
                          </a:solidFill>
                          <a:highlight>
                            <a:srgbClr val="FFFFFF"/>
                          </a:highlight>
                        </a:rPr>
                        <a:t>String: the list of jar/apk files containing classes and resources, delimited by File.pathSeparator, which defaults to ":" on Android</a:t>
                      </a:r>
                      <a:endParaRPr sz="1100">
                        <a:solidFill>
                          <a:srgbClr val="202124"/>
                        </a:solidFill>
                        <a:highlight>
                          <a:srgbClr val="FFFFFF"/>
                        </a:highlight>
                      </a:endParaRPr>
                    </a:p>
                  </a:txBody>
                  <a:tcPr marT="91425" marB="91425" marR="76200" marL="76200"/>
                </a:tc>
              </a:tr>
              <a:tr h="455050">
                <a:tc>
                  <a:txBody>
                    <a:bodyPr/>
                    <a:lstStyle/>
                    <a:p>
                      <a:pPr indent="0" lvl="0" marL="0" rtl="0" algn="l">
                        <a:lnSpc>
                          <a:spcPct val="115000"/>
                        </a:lnSpc>
                        <a:spcBef>
                          <a:spcPts val="0"/>
                        </a:spcBef>
                        <a:spcAft>
                          <a:spcPts val="0"/>
                        </a:spcAft>
                        <a:buNone/>
                      </a:pPr>
                      <a:r>
                        <a:rPr b="1" lang="el" sz="1100">
                          <a:solidFill>
                            <a:srgbClr val="202124"/>
                          </a:solidFill>
                          <a:highlight>
                            <a:srgbClr val="FFFFFF"/>
                          </a:highlight>
                        </a:rPr>
                        <a:t>optimizedDirectory</a:t>
                      </a:r>
                      <a:endParaRPr b="1" sz="1100">
                        <a:solidFill>
                          <a:srgbClr val="202124"/>
                        </a:solidFill>
                        <a:highlight>
                          <a:srgbClr val="FFFFFF"/>
                        </a:highlight>
                      </a:endParaRPr>
                    </a:p>
                  </a:txBody>
                  <a:tcPr marT="91425" marB="91425" marR="76200" marL="76200"/>
                </a:tc>
                <a:tc>
                  <a:txBody>
                    <a:bodyPr/>
                    <a:lstStyle/>
                    <a:p>
                      <a:pPr indent="0" lvl="0" marL="0" rtl="0" algn="l">
                        <a:lnSpc>
                          <a:spcPct val="115000"/>
                        </a:lnSpc>
                        <a:spcBef>
                          <a:spcPts val="0"/>
                        </a:spcBef>
                        <a:spcAft>
                          <a:spcPts val="0"/>
                        </a:spcAft>
                        <a:buNone/>
                      </a:pPr>
                      <a:r>
                        <a:rPr lang="el" sz="1100">
                          <a:solidFill>
                            <a:srgbClr val="202124"/>
                          </a:solidFill>
                          <a:highlight>
                            <a:srgbClr val="FFFFFF"/>
                          </a:highlight>
                        </a:rPr>
                        <a:t>String: this parameter is deprecated and has no effect since API level 26.</a:t>
                      </a:r>
                      <a:endParaRPr sz="1100">
                        <a:solidFill>
                          <a:srgbClr val="202124"/>
                        </a:solidFill>
                        <a:highlight>
                          <a:srgbClr val="FFFFFF"/>
                        </a:highlight>
                      </a:endParaRPr>
                    </a:p>
                  </a:txBody>
                  <a:tcPr marT="91425" marB="91425" marR="76200" marL="76200"/>
                </a:tc>
              </a:tr>
              <a:tr h="579175">
                <a:tc>
                  <a:txBody>
                    <a:bodyPr/>
                    <a:lstStyle/>
                    <a:p>
                      <a:pPr indent="0" lvl="0" marL="0" rtl="0" algn="l">
                        <a:lnSpc>
                          <a:spcPct val="115000"/>
                        </a:lnSpc>
                        <a:spcBef>
                          <a:spcPts val="0"/>
                        </a:spcBef>
                        <a:spcAft>
                          <a:spcPts val="0"/>
                        </a:spcAft>
                        <a:buNone/>
                      </a:pPr>
                      <a:r>
                        <a:rPr b="1" lang="el" sz="1100">
                          <a:solidFill>
                            <a:srgbClr val="202124"/>
                          </a:solidFill>
                          <a:highlight>
                            <a:srgbClr val="FFFFFF"/>
                          </a:highlight>
                        </a:rPr>
                        <a:t>librarySearchPath</a:t>
                      </a:r>
                      <a:endParaRPr b="1" sz="1100">
                        <a:solidFill>
                          <a:srgbClr val="202124"/>
                        </a:solidFill>
                        <a:highlight>
                          <a:srgbClr val="FFFFFF"/>
                        </a:highlight>
                      </a:endParaRPr>
                    </a:p>
                  </a:txBody>
                  <a:tcPr marT="91425" marB="91425" marR="76200" marL="76200"/>
                </a:tc>
                <a:tc>
                  <a:txBody>
                    <a:bodyPr/>
                    <a:lstStyle/>
                    <a:p>
                      <a:pPr indent="0" lvl="0" marL="0" rtl="0" algn="l">
                        <a:lnSpc>
                          <a:spcPct val="115000"/>
                        </a:lnSpc>
                        <a:spcBef>
                          <a:spcPts val="0"/>
                        </a:spcBef>
                        <a:spcAft>
                          <a:spcPts val="0"/>
                        </a:spcAft>
                        <a:buNone/>
                      </a:pPr>
                      <a:r>
                        <a:rPr lang="el" sz="1100">
                          <a:solidFill>
                            <a:srgbClr val="202124"/>
                          </a:solidFill>
                          <a:highlight>
                            <a:srgbClr val="FFFFFF"/>
                          </a:highlight>
                        </a:rPr>
                        <a:t>String: the list of directories containing native libraries, delimited by File.pathSeparator; may be null</a:t>
                      </a:r>
                      <a:endParaRPr sz="1100">
                        <a:solidFill>
                          <a:srgbClr val="202124"/>
                        </a:solidFill>
                        <a:highlight>
                          <a:srgbClr val="FFFFFF"/>
                        </a:highlight>
                      </a:endParaRPr>
                    </a:p>
                  </a:txBody>
                  <a:tcPr marT="91425" marB="91425" marR="76200" marL="76200"/>
                </a:tc>
              </a:tr>
              <a:tr h="344750">
                <a:tc>
                  <a:txBody>
                    <a:bodyPr/>
                    <a:lstStyle/>
                    <a:p>
                      <a:pPr indent="0" lvl="0" marL="0" rtl="0" algn="l">
                        <a:lnSpc>
                          <a:spcPct val="115000"/>
                        </a:lnSpc>
                        <a:spcBef>
                          <a:spcPts val="0"/>
                        </a:spcBef>
                        <a:spcAft>
                          <a:spcPts val="0"/>
                        </a:spcAft>
                        <a:buNone/>
                      </a:pPr>
                      <a:r>
                        <a:rPr b="1" lang="el" sz="1100">
                          <a:solidFill>
                            <a:srgbClr val="202124"/>
                          </a:solidFill>
                          <a:highlight>
                            <a:srgbClr val="FFFFFF"/>
                          </a:highlight>
                        </a:rPr>
                        <a:t>parent</a:t>
                      </a:r>
                      <a:endParaRPr b="1" sz="1100">
                        <a:solidFill>
                          <a:srgbClr val="202124"/>
                        </a:solidFill>
                        <a:highlight>
                          <a:srgbClr val="FFFFFF"/>
                        </a:highlight>
                      </a:endParaRPr>
                    </a:p>
                  </a:txBody>
                  <a:tcPr marT="91425" marB="91425" marR="76200" marL="76200"/>
                </a:tc>
                <a:tc>
                  <a:txBody>
                    <a:bodyPr/>
                    <a:lstStyle/>
                    <a:p>
                      <a:pPr indent="0" lvl="0" marL="0" rtl="0" algn="l">
                        <a:lnSpc>
                          <a:spcPct val="115000"/>
                        </a:lnSpc>
                        <a:spcBef>
                          <a:spcPts val="0"/>
                        </a:spcBef>
                        <a:spcAft>
                          <a:spcPts val="0"/>
                        </a:spcAft>
                        <a:buNone/>
                      </a:pPr>
                      <a:r>
                        <a:rPr lang="el" sz="1100">
                          <a:solidFill>
                            <a:srgbClr val="202124"/>
                          </a:solidFill>
                          <a:highlight>
                            <a:srgbClr val="FFFFFF"/>
                          </a:highlight>
                        </a:rPr>
                        <a:t>ClassLoader: the parent class loader</a:t>
                      </a:r>
                      <a:endParaRPr sz="1100">
                        <a:solidFill>
                          <a:srgbClr val="202124"/>
                        </a:solidFill>
                        <a:highlight>
                          <a:srgbClr val="FFFFFF"/>
                        </a:highlight>
                      </a:endParaRPr>
                    </a:p>
                  </a:txBody>
                  <a:tcPr marT="91425" marB="91425" marR="76200" marL="76200"/>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lin ang="5400012" scaled="0"/>
        </a:gradFill>
      </p:bgPr>
    </p:bg>
    <p:spTree>
      <p:nvGrpSpPr>
        <p:cNvPr id="317" name="Shape 317"/>
        <p:cNvGrpSpPr/>
        <p:nvPr/>
      </p:nvGrpSpPr>
      <p:grpSpPr>
        <a:xfrm>
          <a:off x="0" y="0"/>
          <a:ext cx="0" cy="0"/>
          <a:chOff x="0" y="0"/>
          <a:chExt cx="0" cy="0"/>
        </a:xfrm>
      </p:grpSpPr>
      <p:sp>
        <p:nvSpPr>
          <p:cNvPr id="318" name="Google Shape;318;p41"/>
          <p:cNvSpPr txBox="1"/>
          <p:nvPr/>
        </p:nvSpPr>
        <p:spPr>
          <a:xfrm>
            <a:off x="0" y="0"/>
            <a:ext cx="7429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2100">
                <a:solidFill>
                  <a:schemeClr val="dk1"/>
                </a:solidFill>
                <a:latin typeface="Impact"/>
                <a:ea typeface="Impact"/>
                <a:cs typeface="Impact"/>
                <a:sym typeface="Impact"/>
              </a:rPr>
              <a:t>Dynamic Code Loading - Implementation</a:t>
            </a:r>
            <a:endParaRPr b="1" sz="2100">
              <a:solidFill>
                <a:schemeClr val="dk1"/>
              </a:solidFill>
              <a:latin typeface="Impact"/>
              <a:ea typeface="Impact"/>
              <a:cs typeface="Impact"/>
              <a:sym typeface="Impact"/>
            </a:endParaRPr>
          </a:p>
        </p:txBody>
      </p:sp>
      <p:sp>
        <p:nvSpPr>
          <p:cNvPr id="319" name="Google Shape;319;p41"/>
          <p:cNvSpPr txBox="1"/>
          <p:nvPr/>
        </p:nvSpPr>
        <p:spPr>
          <a:xfrm>
            <a:off x="170475" y="67805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a:t> Fetch the </a:t>
            </a:r>
            <a:r>
              <a:rPr b="1" lang="el"/>
              <a:t>dex, jar, apk </a:t>
            </a:r>
            <a:r>
              <a:rPr lang="el"/>
              <a:t>e.t.c</a:t>
            </a:r>
            <a:endParaRPr/>
          </a:p>
          <a:p>
            <a:pPr indent="0" lvl="0" marL="0" rtl="0" algn="l">
              <a:spcBef>
                <a:spcPts val="0"/>
              </a:spcBef>
              <a:spcAft>
                <a:spcPts val="0"/>
              </a:spcAft>
              <a:buNone/>
            </a:pPr>
            <a:r>
              <a:t/>
            </a:r>
            <a:endParaRPr/>
          </a:p>
        </p:txBody>
      </p:sp>
      <p:sp>
        <p:nvSpPr>
          <p:cNvPr id="320" name="Google Shape;320;p41"/>
          <p:cNvSpPr txBox="1"/>
          <p:nvPr/>
        </p:nvSpPr>
        <p:spPr>
          <a:xfrm>
            <a:off x="371000" y="2461475"/>
            <a:ext cx="8923500" cy="223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a:t>String</a:t>
            </a:r>
            <a:r>
              <a:rPr lang="el"/>
              <a:t> </a:t>
            </a:r>
            <a:r>
              <a:rPr b="1" lang="el">
                <a:solidFill>
                  <a:srgbClr val="1155CC"/>
                </a:solidFill>
              </a:rPr>
              <a:t>dexPath</a:t>
            </a:r>
            <a:r>
              <a:rPr lang="el"/>
              <a:t> = </a:t>
            </a:r>
            <a:r>
              <a:rPr b="1" lang="el"/>
              <a:t>context</a:t>
            </a:r>
            <a:r>
              <a:rPr lang="el"/>
              <a:t>.</a:t>
            </a:r>
            <a:r>
              <a:rPr b="1" lang="el">
                <a:solidFill>
                  <a:srgbClr val="980000"/>
                </a:solidFill>
              </a:rPr>
              <a:t>getFilesDir</a:t>
            </a:r>
            <a:r>
              <a:rPr lang="el"/>
              <a:t>().</a:t>
            </a:r>
            <a:r>
              <a:rPr b="1" lang="el">
                <a:solidFill>
                  <a:srgbClr val="85200C"/>
                </a:solidFill>
              </a:rPr>
              <a:t>getAbsolutePath</a:t>
            </a:r>
            <a:r>
              <a:rPr lang="el"/>
              <a:t>() + “/” +"</a:t>
            </a:r>
            <a:r>
              <a:rPr b="1" lang="el">
                <a:solidFill>
                  <a:srgbClr val="0B5394"/>
                </a:solidFill>
              </a:rPr>
              <a:t>dexPath</a:t>
            </a:r>
            <a:r>
              <a:rPr b="1" lang="el">
                <a:solidFill>
                  <a:srgbClr val="0B5394"/>
                </a:solidFill>
              </a:rPr>
              <a:t>.dex</a:t>
            </a:r>
            <a:r>
              <a:rPr lang="el"/>
              <a:t>";</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lang="el">
                <a:latin typeface="Courier New"/>
                <a:ea typeface="Courier New"/>
                <a:cs typeface="Courier New"/>
                <a:sym typeface="Courier New"/>
              </a:rPr>
              <a:t>Final DexClassLoader </a:t>
            </a:r>
            <a:r>
              <a:rPr lang="el">
                <a:latin typeface="Courier New"/>
                <a:ea typeface="Courier New"/>
                <a:cs typeface="Courier New"/>
                <a:sym typeface="Courier New"/>
              </a:rPr>
              <a:t>nClazz = new DexClassLoader(dexPath,mContext.getCodeCacheDir().getAbsolutePath(), null,getClass().getClassLoader()).loadClass(clazz);</a:t>
            </a:r>
            <a:endParaRPr>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a:p>
          <a:p>
            <a:pPr indent="0" lvl="0" marL="0" rtl="0" algn="l">
              <a:lnSpc>
                <a:spcPct val="150000"/>
              </a:lnSpc>
              <a:spcBef>
                <a:spcPts val="0"/>
              </a:spcBef>
              <a:spcAft>
                <a:spcPts val="0"/>
              </a:spcAft>
              <a:buNone/>
            </a:pPr>
            <a:r>
              <a:t/>
            </a:r>
            <a:endParaRPr b="1"/>
          </a:p>
        </p:txBody>
      </p:sp>
      <p:sp>
        <p:nvSpPr>
          <p:cNvPr id="321" name="Google Shape;321;p41"/>
          <p:cNvSpPr txBox="1"/>
          <p:nvPr/>
        </p:nvSpPr>
        <p:spPr>
          <a:xfrm>
            <a:off x="421125" y="1517050"/>
            <a:ext cx="76500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l"/>
              <a:t>DexClassLoader</a:t>
            </a:r>
            <a:r>
              <a:rPr lang="el"/>
              <a:t>(String dexPath, String optimizedDirectory, String librarySearchPath, ClassLoader parent)</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lin ang="5400012" scaled="0"/>
        </a:gradFill>
      </p:bgPr>
    </p:bg>
    <p:spTree>
      <p:nvGrpSpPr>
        <p:cNvPr id="68" name="Shape 68"/>
        <p:cNvGrpSpPr/>
        <p:nvPr/>
      </p:nvGrpSpPr>
      <p:grpSpPr>
        <a:xfrm>
          <a:off x="0" y="0"/>
          <a:ext cx="0" cy="0"/>
          <a:chOff x="0" y="0"/>
          <a:chExt cx="0" cy="0"/>
        </a:xfrm>
      </p:grpSpPr>
      <p:sp>
        <p:nvSpPr>
          <p:cNvPr id="69" name="Google Shape;69;p15"/>
          <p:cNvSpPr txBox="1"/>
          <p:nvPr/>
        </p:nvSpPr>
        <p:spPr>
          <a:xfrm>
            <a:off x="0" y="0"/>
            <a:ext cx="5196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2100">
                <a:solidFill>
                  <a:schemeClr val="dk1"/>
                </a:solidFill>
                <a:latin typeface="Impact"/>
                <a:ea typeface="Impact"/>
                <a:cs typeface="Impact"/>
                <a:sym typeface="Impact"/>
              </a:rPr>
              <a:t>Accessibility Service</a:t>
            </a:r>
            <a:endParaRPr b="1" sz="2100">
              <a:solidFill>
                <a:schemeClr val="dk1"/>
              </a:solidFill>
              <a:latin typeface="Impact"/>
              <a:ea typeface="Impact"/>
              <a:cs typeface="Impact"/>
              <a:sym typeface="Impact"/>
            </a:endParaRPr>
          </a:p>
        </p:txBody>
      </p:sp>
      <p:sp>
        <p:nvSpPr>
          <p:cNvPr id="70" name="Google Shape;70;p15"/>
          <p:cNvSpPr txBox="1"/>
          <p:nvPr/>
        </p:nvSpPr>
        <p:spPr>
          <a:xfrm>
            <a:off x="350900" y="803150"/>
            <a:ext cx="8221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a:t>The</a:t>
            </a:r>
            <a:r>
              <a:rPr lang="el"/>
              <a:t> accessibility service provides user interface enhancements to assist users with disabilities, or who may temporarily be unable to fully interact with a device. For example, users who are driving, taking care of a young child might need additional or alternative interface feedback.</a:t>
            </a:r>
            <a:endParaRPr/>
          </a:p>
        </p:txBody>
      </p:sp>
      <p:pic>
        <p:nvPicPr>
          <p:cNvPr id="71" name="Google Shape;71;p15"/>
          <p:cNvPicPr preferRelativeResize="0"/>
          <p:nvPr/>
        </p:nvPicPr>
        <p:blipFill>
          <a:blip r:embed="rId3">
            <a:alphaModFix/>
          </a:blip>
          <a:stretch>
            <a:fillRect/>
          </a:stretch>
        </p:blipFill>
        <p:spPr>
          <a:xfrm>
            <a:off x="433125" y="1726700"/>
            <a:ext cx="7838576" cy="610300"/>
          </a:xfrm>
          <a:prstGeom prst="rect">
            <a:avLst/>
          </a:prstGeom>
          <a:noFill/>
          <a:ln>
            <a:noFill/>
          </a:ln>
          <a:effectLst>
            <a:outerShdw blurRad="57150" rotWithShape="0" algn="bl" dir="5400000" dist="95250">
              <a:srgbClr val="000000">
                <a:alpha val="50000"/>
              </a:srgbClr>
            </a:outerShdw>
          </a:effectLst>
        </p:spPr>
      </p:pic>
      <p:pic>
        <p:nvPicPr>
          <p:cNvPr id="72" name="Google Shape;72;p15"/>
          <p:cNvPicPr preferRelativeResize="0"/>
          <p:nvPr/>
        </p:nvPicPr>
        <p:blipFill>
          <a:blip r:embed="rId4">
            <a:alphaModFix/>
          </a:blip>
          <a:stretch>
            <a:fillRect/>
          </a:stretch>
        </p:blipFill>
        <p:spPr>
          <a:xfrm>
            <a:off x="6374950" y="2624312"/>
            <a:ext cx="1668600" cy="1460025"/>
          </a:xfrm>
          <a:prstGeom prst="rect">
            <a:avLst/>
          </a:prstGeom>
          <a:noFill/>
          <a:ln>
            <a:noFill/>
          </a:ln>
          <a:effectLst>
            <a:outerShdw blurRad="57150" rotWithShape="0" algn="bl" dir="5400000" dist="19050">
              <a:srgbClr val="000000">
                <a:alpha val="50000"/>
              </a:srgbClr>
            </a:outerShdw>
          </a:effectLst>
        </p:spPr>
      </p:pic>
      <p:sp>
        <p:nvSpPr>
          <p:cNvPr id="73" name="Google Shape;73;p15"/>
          <p:cNvSpPr txBox="1"/>
          <p:nvPr/>
        </p:nvSpPr>
        <p:spPr>
          <a:xfrm>
            <a:off x="7950225" y="2722713"/>
            <a:ext cx="902100" cy="461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l" sz="1800"/>
              <a:t>? ?</a:t>
            </a:r>
            <a:endParaRPr b="1" sz="1800"/>
          </a:p>
        </p:txBody>
      </p:sp>
      <p:sp>
        <p:nvSpPr>
          <p:cNvPr id="74" name="Google Shape;74;p15"/>
          <p:cNvSpPr txBox="1"/>
          <p:nvPr/>
        </p:nvSpPr>
        <p:spPr>
          <a:xfrm>
            <a:off x="461250" y="2723275"/>
            <a:ext cx="4923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a:t>A </a:t>
            </a:r>
            <a:r>
              <a:rPr lang="el"/>
              <a:t>powerful</a:t>
            </a:r>
            <a:r>
              <a:rPr lang="el"/>
              <a:t> set of API calls, used by many popular apps including Google Assistant, Google maps, password managers, app lockers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l"/>
              <a:t>but also from ….</a:t>
            </a:r>
            <a:endParaRPr/>
          </a:p>
          <a:p>
            <a:pPr indent="0" lvl="0" marL="0" rtl="0" algn="l">
              <a:spcBef>
                <a:spcPts val="0"/>
              </a:spcBef>
              <a:spcAft>
                <a:spcPts val="0"/>
              </a:spcAft>
              <a:buNone/>
            </a:pPr>
            <a:r>
              <a:t/>
            </a:r>
            <a:endParaRPr/>
          </a:p>
          <a:p>
            <a:pPr indent="0" lvl="0" marL="0" rtl="0" algn="l">
              <a:spcBef>
                <a:spcPts val="0"/>
              </a:spcBef>
              <a:spcAft>
                <a:spcPts val="0"/>
              </a:spcAft>
              <a:buNone/>
            </a:pPr>
            <a:r>
              <a:rPr lang="el"/>
              <a:t>Trojans, backdoors, bots, phishing apps e.t.c. </a:t>
            </a:r>
            <a:endParaRPr/>
          </a:p>
        </p:txBody>
      </p:sp>
      <p:sp>
        <p:nvSpPr>
          <p:cNvPr id="75" name="Google Shape;75;p15"/>
          <p:cNvSpPr/>
          <p:nvPr/>
        </p:nvSpPr>
        <p:spPr>
          <a:xfrm>
            <a:off x="5093375" y="2817400"/>
            <a:ext cx="291000" cy="411000"/>
          </a:xfrm>
          <a:prstGeom prst="upArrow">
            <a:avLst>
              <a:gd fmla="val 50000" name="adj1"/>
              <a:gd fmla="val 50000" name="adj2"/>
            </a:avLst>
          </a:prstGeom>
          <a:solidFill>
            <a:srgbClr val="F3F3F3"/>
          </a:solidFill>
          <a:ln>
            <a:noFill/>
          </a:ln>
          <a:effectLst>
            <a:outerShdw blurRad="71438" rotWithShape="0" algn="bl" dir="4080000" dist="76200">
              <a:srgbClr val="000000">
                <a:alpha val="55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6" name="Google Shape;76;p15"/>
          <p:cNvSpPr/>
          <p:nvPr/>
        </p:nvSpPr>
        <p:spPr>
          <a:xfrm>
            <a:off x="5093375" y="4005475"/>
            <a:ext cx="291000" cy="411000"/>
          </a:xfrm>
          <a:prstGeom prst="downArrow">
            <a:avLst>
              <a:gd fmla="val 50000" name="adj1"/>
              <a:gd fmla="val 50000" name="adj2"/>
            </a:avLst>
          </a:prstGeom>
          <a:solidFill>
            <a:schemeClr val="dk1"/>
          </a:solidFill>
          <a:ln>
            <a:noFill/>
          </a:ln>
          <a:effectLst>
            <a:outerShdw blurRad="71438" rotWithShape="0" algn="bl" dir="4080000" dist="76200">
              <a:srgbClr val="000000">
                <a:alpha val="55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lin ang="5400012" scaled="0"/>
        </a:gradFill>
      </p:bgPr>
    </p:bg>
    <p:spTree>
      <p:nvGrpSpPr>
        <p:cNvPr id="325" name="Shape 325"/>
        <p:cNvGrpSpPr/>
        <p:nvPr/>
      </p:nvGrpSpPr>
      <p:grpSpPr>
        <a:xfrm>
          <a:off x="0" y="0"/>
          <a:ext cx="0" cy="0"/>
          <a:chOff x="0" y="0"/>
          <a:chExt cx="0" cy="0"/>
        </a:xfrm>
      </p:grpSpPr>
      <p:sp>
        <p:nvSpPr>
          <p:cNvPr id="326" name="Google Shape;326;p42"/>
          <p:cNvSpPr txBox="1"/>
          <p:nvPr/>
        </p:nvSpPr>
        <p:spPr>
          <a:xfrm>
            <a:off x="0" y="0"/>
            <a:ext cx="7429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2100">
                <a:solidFill>
                  <a:schemeClr val="dk1"/>
                </a:solidFill>
                <a:latin typeface="Impact"/>
                <a:ea typeface="Impact"/>
                <a:cs typeface="Impact"/>
                <a:sym typeface="Impact"/>
              </a:rPr>
              <a:t>Dynamic Code Loading - what is wrong with this ?</a:t>
            </a:r>
            <a:endParaRPr b="1" sz="2100">
              <a:solidFill>
                <a:schemeClr val="dk1"/>
              </a:solidFill>
              <a:latin typeface="Impact"/>
              <a:ea typeface="Impact"/>
              <a:cs typeface="Impact"/>
              <a:sym typeface="Impact"/>
            </a:endParaRPr>
          </a:p>
        </p:txBody>
      </p:sp>
      <p:pic>
        <p:nvPicPr>
          <p:cNvPr id="327" name="Google Shape;327;p42"/>
          <p:cNvPicPr preferRelativeResize="0"/>
          <p:nvPr/>
        </p:nvPicPr>
        <p:blipFill>
          <a:blip r:embed="rId3">
            <a:alphaModFix/>
          </a:blip>
          <a:stretch>
            <a:fillRect/>
          </a:stretch>
        </p:blipFill>
        <p:spPr>
          <a:xfrm>
            <a:off x="260250" y="841488"/>
            <a:ext cx="8623501" cy="3460525"/>
          </a:xfrm>
          <a:prstGeom prst="rect">
            <a:avLst/>
          </a:prstGeom>
          <a:noFill/>
          <a:ln>
            <a:noFill/>
          </a:ln>
          <a:effectLst>
            <a:outerShdw blurRad="57150" rotWithShape="0" algn="bl" dir="5400000" dist="133350">
              <a:srgbClr val="000000">
                <a:alpha val="50000"/>
              </a:srgbClr>
            </a:outerShdw>
          </a:effectLst>
        </p:spPr>
      </p:pic>
      <p:sp>
        <p:nvSpPr>
          <p:cNvPr id="328" name="Google Shape;328;p42"/>
          <p:cNvSpPr txBox="1"/>
          <p:nvPr/>
        </p:nvSpPr>
        <p:spPr>
          <a:xfrm>
            <a:off x="436150" y="4427650"/>
            <a:ext cx="6858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u="sng">
                <a:solidFill>
                  <a:schemeClr val="hlink"/>
                </a:solidFill>
                <a:hlinkClick r:id="rId4"/>
              </a:rPr>
              <a:t>https://www.fortinet.com/blog/threat-research/unmasking-android-malware-a-deep-dive-into-a-new-rootnik-variant-part-ii</a:t>
            </a:r>
            <a:r>
              <a:rPr lang="el"/>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lin ang="5400012" scaled="0"/>
        </a:gradFill>
      </p:bgPr>
    </p:bg>
    <p:spTree>
      <p:nvGrpSpPr>
        <p:cNvPr id="332" name="Shape 332"/>
        <p:cNvGrpSpPr/>
        <p:nvPr/>
      </p:nvGrpSpPr>
      <p:grpSpPr>
        <a:xfrm>
          <a:off x="0" y="0"/>
          <a:ext cx="0" cy="0"/>
          <a:chOff x="0" y="0"/>
          <a:chExt cx="0" cy="0"/>
        </a:xfrm>
      </p:grpSpPr>
      <p:sp>
        <p:nvSpPr>
          <p:cNvPr id="333" name="Google Shape;333;p43"/>
          <p:cNvSpPr txBox="1"/>
          <p:nvPr/>
        </p:nvSpPr>
        <p:spPr>
          <a:xfrm>
            <a:off x="0" y="0"/>
            <a:ext cx="7429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2100">
                <a:solidFill>
                  <a:schemeClr val="dk1"/>
                </a:solidFill>
                <a:latin typeface="Impact"/>
                <a:ea typeface="Impact"/>
                <a:cs typeface="Impact"/>
                <a:sym typeface="Impact"/>
              </a:rPr>
              <a:t>Dynamic Code Loading - what is wrong with this ?</a:t>
            </a:r>
            <a:endParaRPr b="1" sz="2100">
              <a:solidFill>
                <a:schemeClr val="dk1"/>
              </a:solidFill>
              <a:latin typeface="Impact"/>
              <a:ea typeface="Impact"/>
              <a:cs typeface="Impact"/>
              <a:sym typeface="Impact"/>
            </a:endParaRPr>
          </a:p>
        </p:txBody>
      </p:sp>
      <p:sp>
        <p:nvSpPr>
          <p:cNvPr id="334" name="Google Shape;334;p43"/>
          <p:cNvSpPr txBox="1"/>
          <p:nvPr/>
        </p:nvSpPr>
        <p:spPr>
          <a:xfrm>
            <a:off x="285750" y="4597200"/>
            <a:ext cx="6858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200" u="sng">
                <a:solidFill>
                  <a:schemeClr val="hlink"/>
                </a:solidFill>
                <a:hlinkClick r:id="rId3"/>
              </a:rPr>
              <a:t>https://www.fortinet.com/blog/threat-research/unmasking-android-malware-a-deep-dive-into-a-new-rootnik-variant-part-ii</a:t>
            </a:r>
            <a:r>
              <a:rPr lang="el" sz="1200"/>
              <a:t> </a:t>
            </a:r>
            <a:endParaRPr sz="1200"/>
          </a:p>
        </p:txBody>
      </p:sp>
      <p:pic>
        <p:nvPicPr>
          <p:cNvPr id="335" name="Google Shape;335;p43"/>
          <p:cNvPicPr preferRelativeResize="0"/>
          <p:nvPr/>
        </p:nvPicPr>
        <p:blipFill>
          <a:blip r:embed="rId4">
            <a:alphaModFix/>
          </a:blip>
          <a:stretch>
            <a:fillRect/>
          </a:stretch>
        </p:blipFill>
        <p:spPr>
          <a:xfrm>
            <a:off x="303501" y="518575"/>
            <a:ext cx="5180900" cy="4106350"/>
          </a:xfrm>
          <a:prstGeom prst="rect">
            <a:avLst/>
          </a:prstGeom>
          <a:noFill/>
          <a:ln>
            <a:noFill/>
          </a:ln>
          <a:effectLst>
            <a:outerShdw blurRad="114300" rotWithShape="0" algn="bl" dir="5400000" dist="76200">
              <a:srgbClr val="000000">
                <a:alpha val="50000"/>
              </a:srgbClr>
            </a:outerShdw>
          </a:effectLst>
        </p:spPr>
      </p:pic>
      <p:cxnSp>
        <p:nvCxnSpPr>
          <p:cNvPr id="336" name="Google Shape;336;p43"/>
          <p:cNvCxnSpPr/>
          <p:nvPr/>
        </p:nvCxnSpPr>
        <p:spPr>
          <a:xfrm flipH="1" rot="10800000">
            <a:off x="2897600" y="992625"/>
            <a:ext cx="3248400" cy="2145600"/>
          </a:xfrm>
          <a:prstGeom prst="straightConnector1">
            <a:avLst/>
          </a:prstGeom>
          <a:noFill/>
          <a:ln cap="flat" cmpd="sng" w="19050">
            <a:solidFill>
              <a:schemeClr val="dk2"/>
            </a:solidFill>
            <a:prstDash val="solid"/>
            <a:round/>
            <a:headEnd len="med" w="med" type="none"/>
            <a:tailEnd len="med" w="med" type="triangle"/>
          </a:ln>
        </p:spPr>
      </p:cxnSp>
      <p:sp>
        <p:nvSpPr>
          <p:cNvPr id="337" name="Google Shape;337;p43"/>
          <p:cNvSpPr txBox="1"/>
          <p:nvPr/>
        </p:nvSpPr>
        <p:spPr>
          <a:xfrm>
            <a:off x="6050700" y="792075"/>
            <a:ext cx="2832600" cy="415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b="1" lang="el" sz="1500"/>
              <a:t>Name can be encrypted</a:t>
            </a:r>
            <a:endParaRPr b="1" sz="1500"/>
          </a:p>
        </p:txBody>
      </p:sp>
      <p:cxnSp>
        <p:nvCxnSpPr>
          <p:cNvPr id="338" name="Google Shape;338;p43"/>
          <p:cNvCxnSpPr>
            <a:endCxn id="339" idx="1"/>
          </p:cNvCxnSpPr>
          <p:nvPr/>
        </p:nvCxnSpPr>
        <p:spPr>
          <a:xfrm flipH="1" rot="10800000">
            <a:off x="2937600" y="2016900"/>
            <a:ext cx="3113100" cy="1121400"/>
          </a:xfrm>
          <a:prstGeom prst="straightConnector1">
            <a:avLst/>
          </a:prstGeom>
          <a:noFill/>
          <a:ln cap="flat" cmpd="sng" w="19050">
            <a:solidFill>
              <a:schemeClr val="dk2"/>
            </a:solidFill>
            <a:prstDash val="solid"/>
            <a:round/>
            <a:headEnd len="med" w="med" type="none"/>
            <a:tailEnd len="med" w="med" type="triangle"/>
          </a:ln>
        </p:spPr>
      </p:cxnSp>
      <p:sp>
        <p:nvSpPr>
          <p:cNvPr id="339" name="Google Shape;339;p43"/>
          <p:cNvSpPr txBox="1"/>
          <p:nvPr/>
        </p:nvSpPr>
        <p:spPr>
          <a:xfrm>
            <a:off x="6050700" y="1676400"/>
            <a:ext cx="2952900" cy="6810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b="1" lang="el" sz="1500"/>
              <a:t>Content can be encrypted</a:t>
            </a:r>
            <a:endParaRPr b="1" sz="1500"/>
          </a:p>
        </p:txBody>
      </p:sp>
      <p:pic>
        <p:nvPicPr>
          <p:cNvPr id="340" name="Google Shape;340;p43"/>
          <p:cNvPicPr preferRelativeResize="0"/>
          <p:nvPr/>
        </p:nvPicPr>
        <p:blipFill>
          <a:blip r:embed="rId5">
            <a:alphaModFix/>
          </a:blip>
          <a:stretch>
            <a:fillRect/>
          </a:stretch>
        </p:blipFill>
        <p:spPr>
          <a:xfrm>
            <a:off x="6070950" y="2451423"/>
            <a:ext cx="2912400" cy="1241652"/>
          </a:xfrm>
          <a:prstGeom prst="rect">
            <a:avLst/>
          </a:prstGeom>
          <a:noFill/>
          <a:ln>
            <a:noFill/>
          </a:ln>
          <a:effectLst>
            <a:outerShdw blurRad="57150" rotWithShape="0" algn="bl" dir="5400000" dist="66675">
              <a:srgbClr val="000000">
                <a:alpha val="50000"/>
              </a:srgbClr>
            </a:outerShdw>
          </a:effectLst>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lin ang="5400012" scaled="0"/>
        </a:gradFill>
      </p:bgPr>
    </p:bg>
    <p:spTree>
      <p:nvGrpSpPr>
        <p:cNvPr id="344" name="Shape 344"/>
        <p:cNvGrpSpPr/>
        <p:nvPr/>
      </p:nvGrpSpPr>
      <p:grpSpPr>
        <a:xfrm>
          <a:off x="0" y="0"/>
          <a:ext cx="0" cy="0"/>
          <a:chOff x="0" y="0"/>
          <a:chExt cx="0" cy="0"/>
        </a:xfrm>
      </p:grpSpPr>
      <p:sp>
        <p:nvSpPr>
          <p:cNvPr id="345" name="Google Shape;345;p44"/>
          <p:cNvSpPr txBox="1"/>
          <p:nvPr/>
        </p:nvSpPr>
        <p:spPr>
          <a:xfrm>
            <a:off x="0" y="0"/>
            <a:ext cx="5196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2100">
                <a:solidFill>
                  <a:schemeClr val="dk1"/>
                </a:solidFill>
                <a:latin typeface="Impact"/>
                <a:ea typeface="Impact"/>
                <a:cs typeface="Impact"/>
                <a:sym typeface="Impact"/>
              </a:rPr>
              <a:t>References</a:t>
            </a:r>
            <a:endParaRPr b="1" sz="2100">
              <a:solidFill>
                <a:schemeClr val="dk1"/>
              </a:solidFill>
              <a:latin typeface="Impact"/>
              <a:ea typeface="Impact"/>
              <a:cs typeface="Impact"/>
              <a:sym typeface="Impact"/>
            </a:endParaRPr>
          </a:p>
        </p:txBody>
      </p:sp>
      <p:sp>
        <p:nvSpPr>
          <p:cNvPr id="346" name="Google Shape;346;p44"/>
          <p:cNvSpPr txBox="1"/>
          <p:nvPr/>
        </p:nvSpPr>
        <p:spPr>
          <a:xfrm>
            <a:off x="260675" y="691825"/>
            <a:ext cx="7058400" cy="1369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l" u="sng">
                <a:solidFill>
                  <a:schemeClr val="hlink"/>
                </a:solidFill>
                <a:hlinkClick r:id="rId3"/>
              </a:rPr>
              <a:t>https://developer.android.com/guide/topics/ui/accessibility/service</a:t>
            </a:r>
            <a:r>
              <a:rPr lang="el"/>
              <a:t> </a:t>
            </a:r>
            <a:endParaRPr/>
          </a:p>
          <a:p>
            <a:pPr indent="0" lvl="0" marL="0" rtl="0" algn="l">
              <a:lnSpc>
                <a:spcPct val="150000"/>
              </a:lnSpc>
              <a:spcBef>
                <a:spcPts val="0"/>
              </a:spcBef>
              <a:spcAft>
                <a:spcPts val="0"/>
              </a:spcAft>
              <a:buNone/>
            </a:pPr>
            <a:r>
              <a:rPr lang="el" u="sng">
                <a:solidFill>
                  <a:schemeClr val="hlink"/>
                </a:solidFill>
                <a:hlinkClick r:id="rId4"/>
              </a:rPr>
              <a:t>https://www.javatpoint.com/java-reflection</a:t>
            </a:r>
            <a:r>
              <a:rPr lang="el"/>
              <a:t> </a:t>
            </a:r>
            <a:endParaRPr/>
          </a:p>
          <a:p>
            <a:pPr indent="0" lvl="0" marL="0" rtl="0" algn="l">
              <a:lnSpc>
                <a:spcPct val="150000"/>
              </a:lnSpc>
              <a:spcBef>
                <a:spcPts val="0"/>
              </a:spcBef>
              <a:spcAft>
                <a:spcPts val="0"/>
              </a:spcAft>
              <a:buNone/>
            </a:pPr>
            <a:r>
              <a:rPr lang="el" u="sng">
                <a:solidFill>
                  <a:schemeClr val="hlink"/>
                </a:solidFill>
                <a:hlinkClick r:id="rId5"/>
              </a:rPr>
              <a:t>https://kalpeshchandora12.medium.com/dynamic-code-loading-in-android-dea83ba3bc85</a:t>
            </a:r>
            <a:r>
              <a:rPr lang="el"/>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lin ang="5400012" scaled="0"/>
        </a:gradFill>
      </p:bgPr>
    </p:bg>
    <p:spTree>
      <p:nvGrpSpPr>
        <p:cNvPr id="80" name="Shape 80"/>
        <p:cNvGrpSpPr/>
        <p:nvPr/>
      </p:nvGrpSpPr>
      <p:grpSpPr>
        <a:xfrm>
          <a:off x="0" y="0"/>
          <a:ext cx="0" cy="0"/>
          <a:chOff x="0" y="0"/>
          <a:chExt cx="0" cy="0"/>
        </a:xfrm>
      </p:grpSpPr>
      <p:sp>
        <p:nvSpPr>
          <p:cNvPr id="81" name="Google Shape;81;p16"/>
          <p:cNvSpPr txBox="1"/>
          <p:nvPr/>
        </p:nvSpPr>
        <p:spPr>
          <a:xfrm>
            <a:off x="0" y="0"/>
            <a:ext cx="7429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2100">
                <a:solidFill>
                  <a:schemeClr val="dk1"/>
                </a:solidFill>
                <a:latin typeface="Impact"/>
                <a:ea typeface="Impact"/>
                <a:cs typeface="Impact"/>
                <a:sym typeface="Impact"/>
              </a:rPr>
              <a:t>Accessibility Service from a security perspective</a:t>
            </a:r>
            <a:endParaRPr b="1" sz="2100">
              <a:solidFill>
                <a:schemeClr val="dk1"/>
              </a:solidFill>
              <a:latin typeface="Impact"/>
              <a:ea typeface="Impact"/>
              <a:cs typeface="Impact"/>
              <a:sym typeface="Impact"/>
            </a:endParaRPr>
          </a:p>
        </p:txBody>
      </p:sp>
      <p:sp>
        <p:nvSpPr>
          <p:cNvPr id="82" name="Google Shape;82;p16"/>
          <p:cNvSpPr txBox="1"/>
          <p:nvPr/>
        </p:nvSpPr>
        <p:spPr>
          <a:xfrm>
            <a:off x="310800" y="982575"/>
            <a:ext cx="8021100" cy="340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l"/>
              <a:t>An application for which the accessibility service has been granted can run in the background and…</a:t>
            </a:r>
            <a:endParaRPr/>
          </a:p>
          <a:p>
            <a:pPr indent="0" lvl="0" marL="0" rtl="0" algn="l">
              <a:lnSpc>
                <a:spcPct val="115000"/>
              </a:lnSpc>
              <a:spcBef>
                <a:spcPts val="0"/>
              </a:spcBef>
              <a:spcAft>
                <a:spcPts val="0"/>
              </a:spcAft>
              <a:buNone/>
            </a:pPr>
            <a:r>
              <a:t/>
            </a:r>
            <a:endParaRPr/>
          </a:p>
          <a:p>
            <a:pPr indent="-317500" lvl="0" marL="457200" rtl="0" algn="l">
              <a:lnSpc>
                <a:spcPct val="150000"/>
              </a:lnSpc>
              <a:spcBef>
                <a:spcPts val="0"/>
              </a:spcBef>
              <a:spcAft>
                <a:spcPts val="0"/>
              </a:spcAft>
              <a:buSzPts val="1400"/>
              <a:buChar char="●"/>
            </a:pPr>
            <a:r>
              <a:rPr lang="el"/>
              <a:t>Read the UI of any other application </a:t>
            </a:r>
            <a:endParaRPr/>
          </a:p>
          <a:p>
            <a:pPr indent="-317500" lvl="0" marL="457200" rtl="0" algn="l">
              <a:lnSpc>
                <a:spcPct val="150000"/>
              </a:lnSpc>
              <a:spcBef>
                <a:spcPts val="0"/>
              </a:spcBef>
              <a:spcAft>
                <a:spcPts val="0"/>
              </a:spcAft>
              <a:buSzPts val="1400"/>
              <a:buChar char="●"/>
            </a:pPr>
            <a:r>
              <a:rPr lang="el"/>
              <a:t>P</a:t>
            </a:r>
            <a:r>
              <a:rPr lang="el"/>
              <a:t>arse the entire Android UI to check which layouts are in the screen </a:t>
            </a:r>
            <a:endParaRPr/>
          </a:p>
          <a:p>
            <a:pPr indent="-317500" lvl="0" marL="457200" rtl="0" algn="l">
              <a:lnSpc>
                <a:spcPct val="150000"/>
              </a:lnSpc>
              <a:spcBef>
                <a:spcPts val="0"/>
              </a:spcBef>
              <a:spcAft>
                <a:spcPts val="0"/>
              </a:spcAft>
              <a:buSzPts val="1400"/>
              <a:buChar char="●"/>
            </a:pPr>
            <a:r>
              <a:rPr lang="el"/>
              <a:t>Check whether the screen has changed or the screen content has changed</a:t>
            </a:r>
            <a:endParaRPr/>
          </a:p>
          <a:p>
            <a:pPr indent="-317500" lvl="0" marL="457200" rtl="0" algn="l">
              <a:lnSpc>
                <a:spcPct val="150000"/>
              </a:lnSpc>
              <a:spcBef>
                <a:spcPts val="0"/>
              </a:spcBef>
              <a:spcAft>
                <a:spcPts val="0"/>
              </a:spcAft>
              <a:buSzPts val="1400"/>
              <a:buChar char="●"/>
            </a:pPr>
            <a:r>
              <a:rPr lang="el"/>
              <a:t>Read notifications coming from/for any application</a:t>
            </a:r>
            <a:endParaRPr/>
          </a:p>
          <a:p>
            <a:pPr indent="-317500" lvl="0" marL="457200" rtl="0" algn="l">
              <a:lnSpc>
                <a:spcPct val="150000"/>
              </a:lnSpc>
              <a:spcBef>
                <a:spcPts val="0"/>
              </a:spcBef>
              <a:spcAft>
                <a:spcPts val="0"/>
              </a:spcAft>
              <a:buSzPts val="1400"/>
              <a:buChar char="●"/>
            </a:pPr>
            <a:r>
              <a:rPr lang="el"/>
              <a:t>Perform Clicks / Swipes </a:t>
            </a:r>
            <a:endParaRPr/>
          </a:p>
          <a:p>
            <a:pPr indent="-317500" lvl="0" marL="457200" rtl="0" algn="l">
              <a:lnSpc>
                <a:spcPct val="150000"/>
              </a:lnSpc>
              <a:spcBef>
                <a:spcPts val="0"/>
              </a:spcBef>
              <a:spcAft>
                <a:spcPts val="0"/>
              </a:spcAft>
              <a:buSzPts val="1400"/>
              <a:buChar char="●"/>
            </a:pPr>
            <a:r>
              <a:rPr lang="el"/>
              <a:t>Set text to textviews </a:t>
            </a:r>
            <a:endParaRPr/>
          </a:p>
          <a:p>
            <a:pPr indent="0" lvl="0" marL="0" rtl="0" algn="l">
              <a:lnSpc>
                <a:spcPct val="150000"/>
              </a:lnSpc>
              <a:spcBef>
                <a:spcPts val="0"/>
              </a:spcBef>
              <a:spcAft>
                <a:spcPts val="0"/>
              </a:spcAft>
              <a:buNone/>
            </a:pPr>
            <a:r>
              <a:t/>
            </a:r>
            <a:endParaRPr/>
          </a:p>
          <a:p>
            <a:pPr indent="0" lvl="0" marL="0" rtl="0" algn="l">
              <a:spcBef>
                <a:spcPts val="0"/>
              </a:spcBef>
              <a:spcAft>
                <a:spcPts val="0"/>
              </a:spcAft>
              <a:buNone/>
            </a:pPr>
            <a:r>
              <a:rPr lang="el"/>
              <a:t>… Pretty much, it can act in behalf of the user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lin ang="5400012" scaled="0"/>
        </a:gradFill>
      </p:bgPr>
    </p:bg>
    <p:spTree>
      <p:nvGrpSpPr>
        <p:cNvPr id="86" name="Shape 86"/>
        <p:cNvGrpSpPr/>
        <p:nvPr/>
      </p:nvGrpSpPr>
      <p:grpSpPr>
        <a:xfrm>
          <a:off x="0" y="0"/>
          <a:ext cx="0" cy="0"/>
          <a:chOff x="0" y="0"/>
          <a:chExt cx="0" cy="0"/>
        </a:xfrm>
      </p:grpSpPr>
      <p:sp>
        <p:nvSpPr>
          <p:cNvPr id="87" name="Google Shape;87;p17"/>
          <p:cNvSpPr txBox="1"/>
          <p:nvPr/>
        </p:nvSpPr>
        <p:spPr>
          <a:xfrm>
            <a:off x="0" y="0"/>
            <a:ext cx="7429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2100">
                <a:solidFill>
                  <a:schemeClr val="dk1"/>
                </a:solidFill>
                <a:latin typeface="Impact"/>
                <a:ea typeface="Impact"/>
                <a:cs typeface="Impact"/>
                <a:sym typeface="Impact"/>
              </a:rPr>
              <a:t>Accessibility Service - How to enable (Android 10)</a:t>
            </a:r>
            <a:endParaRPr b="1" sz="2100">
              <a:solidFill>
                <a:schemeClr val="dk1"/>
              </a:solidFill>
              <a:latin typeface="Impact"/>
              <a:ea typeface="Impact"/>
              <a:cs typeface="Impact"/>
              <a:sym typeface="Impact"/>
            </a:endParaRPr>
          </a:p>
        </p:txBody>
      </p:sp>
      <p:pic>
        <p:nvPicPr>
          <p:cNvPr id="88" name="Google Shape;88;p17"/>
          <p:cNvPicPr preferRelativeResize="0"/>
          <p:nvPr/>
        </p:nvPicPr>
        <p:blipFill>
          <a:blip r:embed="rId3">
            <a:alphaModFix/>
          </a:blip>
          <a:stretch>
            <a:fillRect/>
          </a:stretch>
        </p:blipFill>
        <p:spPr>
          <a:xfrm>
            <a:off x="189200" y="687900"/>
            <a:ext cx="1977400" cy="1787250"/>
          </a:xfrm>
          <a:prstGeom prst="rect">
            <a:avLst/>
          </a:prstGeom>
          <a:noFill/>
          <a:ln>
            <a:noFill/>
          </a:ln>
          <a:effectLst>
            <a:outerShdw blurRad="57150" rotWithShape="0" algn="bl" dir="5400000" dist="95250">
              <a:srgbClr val="000000">
                <a:alpha val="50000"/>
              </a:srgbClr>
            </a:outerShdw>
          </a:effectLst>
        </p:spPr>
      </p:pic>
      <p:pic>
        <p:nvPicPr>
          <p:cNvPr id="89" name="Google Shape;89;p17"/>
          <p:cNvPicPr preferRelativeResize="0"/>
          <p:nvPr/>
        </p:nvPicPr>
        <p:blipFill>
          <a:blip r:embed="rId4">
            <a:alphaModFix/>
          </a:blip>
          <a:stretch>
            <a:fillRect/>
          </a:stretch>
        </p:blipFill>
        <p:spPr>
          <a:xfrm>
            <a:off x="189200" y="2831775"/>
            <a:ext cx="1977400" cy="1877345"/>
          </a:xfrm>
          <a:prstGeom prst="rect">
            <a:avLst/>
          </a:prstGeom>
          <a:noFill/>
          <a:ln>
            <a:noFill/>
          </a:ln>
          <a:effectLst>
            <a:outerShdw blurRad="57150" rotWithShape="0" algn="bl" dir="5400000" dist="95250">
              <a:srgbClr val="000000">
                <a:alpha val="50000"/>
              </a:srgbClr>
            </a:outerShdw>
          </a:effectLst>
        </p:spPr>
      </p:pic>
      <p:pic>
        <p:nvPicPr>
          <p:cNvPr id="90" name="Google Shape;90;p17"/>
          <p:cNvPicPr preferRelativeResize="0"/>
          <p:nvPr/>
        </p:nvPicPr>
        <p:blipFill>
          <a:blip r:embed="rId5">
            <a:alphaModFix/>
          </a:blip>
          <a:stretch>
            <a:fillRect/>
          </a:stretch>
        </p:blipFill>
        <p:spPr>
          <a:xfrm>
            <a:off x="3373476" y="687900"/>
            <a:ext cx="2240819" cy="1787249"/>
          </a:xfrm>
          <a:prstGeom prst="rect">
            <a:avLst/>
          </a:prstGeom>
          <a:noFill/>
          <a:ln>
            <a:noFill/>
          </a:ln>
          <a:effectLst>
            <a:outerShdw blurRad="57150" rotWithShape="0" algn="bl" dir="5400000" dist="95250">
              <a:srgbClr val="000000">
                <a:alpha val="50000"/>
              </a:srgbClr>
            </a:outerShdw>
          </a:effectLst>
        </p:spPr>
      </p:pic>
      <p:cxnSp>
        <p:nvCxnSpPr>
          <p:cNvPr id="91" name="Google Shape;91;p17"/>
          <p:cNvCxnSpPr/>
          <p:nvPr/>
        </p:nvCxnSpPr>
        <p:spPr>
          <a:xfrm rot="10800000">
            <a:off x="1085925" y="1371500"/>
            <a:ext cx="515100" cy="8700"/>
          </a:xfrm>
          <a:prstGeom prst="straightConnector1">
            <a:avLst/>
          </a:prstGeom>
          <a:noFill/>
          <a:ln cap="flat" cmpd="sng" w="19050">
            <a:solidFill>
              <a:srgbClr val="980000"/>
            </a:solidFill>
            <a:prstDash val="solid"/>
            <a:round/>
            <a:headEnd len="med" w="med" type="none"/>
            <a:tailEnd len="med" w="med" type="triangle"/>
          </a:ln>
        </p:spPr>
      </p:cxnSp>
      <p:cxnSp>
        <p:nvCxnSpPr>
          <p:cNvPr id="92" name="Google Shape;92;p17"/>
          <p:cNvCxnSpPr/>
          <p:nvPr/>
        </p:nvCxnSpPr>
        <p:spPr>
          <a:xfrm flipH="1">
            <a:off x="1173825" y="4089550"/>
            <a:ext cx="510000" cy="5400"/>
          </a:xfrm>
          <a:prstGeom prst="straightConnector1">
            <a:avLst/>
          </a:prstGeom>
          <a:noFill/>
          <a:ln cap="flat" cmpd="sng" w="19050">
            <a:solidFill>
              <a:srgbClr val="980000"/>
            </a:solidFill>
            <a:prstDash val="solid"/>
            <a:round/>
            <a:headEnd len="med" w="med" type="none"/>
            <a:tailEnd len="med" w="med" type="triangle"/>
          </a:ln>
        </p:spPr>
      </p:cxnSp>
      <p:cxnSp>
        <p:nvCxnSpPr>
          <p:cNvPr id="93" name="Google Shape;93;p17"/>
          <p:cNvCxnSpPr/>
          <p:nvPr/>
        </p:nvCxnSpPr>
        <p:spPr>
          <a:xfrm flipH="1" rot="10800000">
            <a:off x="4793825" y="1200950"/>
            <a:ext cx="423300" cy="349800"/>
          </a:xfrm>
          <a:prstGeom prst="straightConnector1">
            <a:avLst/>
          </a:prstGeom>
          <a:noFill/>
          <a:ln cap="flat" cmpd="sng" w="19050">
            <a:solidFill>
              <a:srgbClr val="980000"/>
            </a:solidFill>
            <a:prstDash val="solid"/>
            <a:round/>
            <a:headEnd len="med" w="med" type="none"/>
            <a:tailEnd len="med" w="med" type="triangle"/>
          </a:ln>
        </p:spPr>
      </p:cxnSp>
      <p:sp>
        <p:nvSpPr>
          <p:cNvPr id="94" name="Google Shape;94;p17"/>
          <p:cNvSpPr txBox="1"/>
          <p:nvPr/>
        </p:nvSpPr>
        <p:spPr>
          <a:xfrm>
            <a:off x="3373475" y="2716050"/>
            <a:ext cx="3739200" cy="1046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l">
                <a:solidFill>
                  <a:schemeClr val="dk1"/>
                </a:solidFill>
              </a:rPr>
              <a:t>Settings → Accessibility → </a:t>
            </a:r>
            <a:endParaRPr b="1">
              <a:solidFill>
                <a:schemeClr val="dk1"/>
              </a:solidFill>
            </a:endParaRPr>
          </a:p>
          <a:p>
            <a:pPr indent="0" lvl="0" marL="0" rtl="0" algn="l">
              <a:lnSpc>
                <a:spcPct val="150000"/>
              </a:lnSpc>
              <a:spcBef>
                <a:spcPts val="0"/>
              </a:spcBef>
              <a:spcAft>
                <a:spcPts val="0"/>
              </a:spcAft>
              <a:buNone/>
            </a:pPr>
            <a:r>
              <a:rPr b="1" lang="el">
                <a:solidFill>
                  <a:schemeClr val="dk1"/>
                </a:solidFill>
              </a:rPr>
              <a:t>Click on the app → </a:t>
            </a:r>
            <a:endParaRPr b="1">
              <a:solidFill>
                <a:schemeClr val="dk1"/>
              </a:solidFill>
            </a:endParaRPr>
          </a:p>
          <a:p>
            <a:pPr indent="0" lvl="0" marL="0" rtl="0" algn="l">
              <a:lnSpc>
                <a:spcPct val="150000"/>
              </a:lnSpc>
              <a:spcBef>
                <a:spcPts val="0"/>
              </a:spcBef>
              <a:spcAft>
                <a:spcPts val="0"/>
              </a:spcAft>
              <a:buNone/>
            </a:pPr>
            <a:r>
              <a:rPr b="1" lang="el">
                <a:solidFill>
                  <a:schemeClr val="dk1"/>
                </a:solidFill>
              </a:rPr>
              <a:t>Use Service→ Allow</a:t>
            </a:r>
            <a:endParaRPr b="1"/>
          </a:p>
        </p:txBody>
      </p:sp>
      <p:pic>
        <p:nvPicPr>
          <p:cNvPr id="95" name="Google Shape;95;p17"/>
          <p:cNvPicPr preferRelativeResize="0"/>
          <p:nvPr/>
        </p:nvPicPr>
        <p:blipFill>
          <a:blip r:embed="rId6">
            <a:alphaModFix/>
          </a:blip>
          <a:stretch>
            <a:fillRect/>
          </a:stretch>
        </p:blipFill>
        <p:spPr>
          <a:xfrm>
            <a:off x="6462025" y="687900"/>
            <a:ext cx="2122750" cy="3054825"/>
          </a:xfrm>
          <a:prstGeom prst="rect">
            <a:avLst/>
          </a:prstGeom>
          <a:noFill/>
          <a:ln>
            <a:noFill/>
          </a:ln>
          <a:effectLst>
            <a:outerShdw blurRad="57150" rotWithShape="0" algn="bl" dir="5400000" dist="952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lin ang="5400012" scaled="0"/>
        </a:gradFill>
      </p:bgPr>
    </p:bg>
    <p:spTree>
      <p:nvGrpSpPr>
        <p:cNvPr id="99" name="Shape 99"/>
        <p:cNvGrpSpPr/>
        <p:nvPr/>
      </p:nvGrpSpPr>
      <p:grpSpPr>
        <a:xfrm>
          <a:off x="0" y="0"/>
          <a:ext cx="0" cy="0"/>
          <a:chOff x="0" y="0"/>
          <a:chExt cx="0" cy="0"/>
        </a:xfrm>
      </p:grpSpPr>
      <p:sp>
        <p:nvSpPr>
          <p:cNvPr id="100" name="Google Shape;100;p18"/>
          <p:cNvSpPr txBox="1"/>
          <p:nvPr/>
        </p:nvSpPr>
        <p:spPr>
          <a:xfrm>
            <a:off x="0" y="0"/>
            <a:ext cx="7429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2100">
                <a:solidFill>
                  <a:schemeClr val="dk1"/>
                </a:solidFill>
                <a:latin typeface="Impact"/>
                <a:ea typeface="Impact"/>
                <a:cs typeface="Impact"/>
                <a:sym typeface="Impact"/>
              </a:rPr>
              <a:t>Accessibility Service - Implementation</a:t>
            </a:r>
            <a:endParaRPr b="1" sz="2100">
              <a:solidFill>
                <a:schemeClr val="dk1"/>
              </a:solidFill>
              <a:latin typeface="Impact"/>
              <a:ea typeface="Impact"/>
              <a:cs typeface="Impact"/>
              <a:sym typeface="Impact"/>
            </a:endParaRPr>
          </a:p>
        </p:txBody>
      </p:sp>
      <p:pic>
        <p:nvPicPr>
          <p:cNvPr id="101" name="Google Shape;101;p18"/>
          <p:cNvPicPr preferRelativeResize="0"/>
          <p:nvPr/>
        </p:nvPicPr>
        <p:blipFill>
          <a:blip r:embed="rId3">
            <a:alphaModFix/>
          </a:blip>
          <a:stretch>
            <a:fillRect/>
          </a:stretch>
        </p:blipFill>
        <p:spPr>
          <a:xfrm>
            <a:off x="124800" y="973125"/>
            <a:ext cx="6812950" cy="719525"/>
          </a:xfrm>
          <a:prstGeom prst="rect">
            <a:avLst/>
          </a:prstGeom>
          <a:noFill/>
          <a:ln>
            <a:noFill/>
          </a:ln>
          <a:effectLst>
            <a:outerShdw blurRad="57150" rotWithShape="0" algn="bl" dir="5400000" dist="95250">
              <a:srgbClr val="000000">
                <a:alpha val="50000"/>
              </a:srgbClr>
            </a:outerShdw>
          </a:effectLst>
        </p:spPr>
      </p:pic>
      <p:cxnSp>
        <p:nvCxnSpPr>
          <p:cNvPr id="102" name="Google Shape;102;p18"/>
          <p:cNvCxnSpPr>
            <a:stCxn id="103" idx="1"/>
          </p:cNvCxnSpPr>
          <p:nvPr/>
        </p:nvCxnSpPr>
        <p:spPr>
          <a:xfrm rot="10800000">
            <a:off x="4628175" y="1242150"/>
            <a:ext cx="2585400" cy="54600"/>
          </a:xfrm>
          <a:prstGeom prst="straightConnector1">
            <a:avLst/>
          </a:prstGeom>
          <a:noFill/>
          <a:ln cap="flat" cmpd="sng" w="19050">
            <a:solidFill>
              <a:schemeClr val="dk2"/>
            </a:solidFill>
            <a:prstDash val="solid"/>
            <a:round/>
            <a:headEnd len="med" w="med" type="oval"/>
            <a:tailEnd len="med" w="med" type="triangle"/>
          </a:ln>
        </p:spPr>
      </p:cxnSp>
      <p:cxnSp>
        <p:nvCxnSpPr>
          <p:cNvPr id="104" name="Google Shape;104;p18"/>
          <p:cNvCxnSpPr/>
          <p:nvPr/>
        </p:nvCxnSpPr>
        <p:spPr>
          <a:xfrm flipH="1">
            <a:off x="3008900" y="699300"/>
            <a:ext cx="690000" cy="248400"/>
          </a:xfrm>
          <a:prstGeom prst="straightConnector1">
            <a:avLst/>
          </a:prstGeom>
          <a:noFill/>
          <a:ln cap="flat" cmpd="sng" w="19050">
            <a:solidFill>
              <a:schemeClr val="dk2"/>
            </a:solidFill>
            <a:prstDash val="solid"/>
            <a:round/>
            <a:headEnd len="med" w="med" type="oval"/>
            <a:tailEnd len="med" w="med" type="triangle"/>
          </a:ln>
        </p:spPr>
      </p:cxnSp>
      <p:sp>
        <p:nvSpPr>
          <p:cNvPr id="105" name="Google Shape;105;p18"/>
          <p:cNvSpPr txBox="1"/>
          <p:nvPr/>
        </p:nvSpPr>
        <p:spPr>
          <a:xfrm>
            <a:off x="3698900" y="461875"/>
            <a:ext cx="191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a:solidFill>
                  <a:schemeClr val="dk1"/>
                </a:solidFill>
              </a:rPr>
              <a:t>Implementation Class</a:t>
            </a:r>
            <a:endParaRPr>
              <a:solidFill>
                <a:schemeClr val="dk1"/>
              </a:solidFill>
            </a:endParaRPr>
          </a:p>
        </p:txBody>
      </p:sp>
      <p:cxnSp>
        <p:nvCxnSpPr>
          <p:cNvPr id="106" name="Google Shape;106;p18"/>
          <p:cNvCxnSpPr/>
          <p:nvPr/>
        </p:nvCxnSpPr>
        <p:spPr>
          <a:xfrm flipH="1">
            <a:off x="6633875" y="783000"/>
            <a:ext cx="524700" cy="202500"/>
          </a:xfrm>
          <a:prstGeom prst="straightConnector1">
            <a:avLst/>
          </a:prstGeom>
          <a:noFill/>
          <a:ln cap="flat" cmpd="sng" w="19050">
            <a:solidFill>
              <a:schemeClr val="dk2"/>
            </a:solidFill>
            <a:prstDash val="solid"/>
            <a:round/>
            <a:headEnd len="med" w="med" type="oval"/>
            <a:tailEnd len="med" w="med" type="triangle"/>
          </a:ln>
        </p:spPr>
      </p:cxnSp>
      <p:cxnSp>
        <p:nvCxnSpPr>
          <p:cNvPr id="107" name="Google Shape;107;p18"/>
          <p:cNvCxnSpPr>
            <a:stCxn id="108" idx="0"/>
          </p:cNvCxnSpPr>
          <p:nvPr/>
        </p:nvCxnSpPr>
        <p:spPr>
          <a:xfrm flipH="1" rot="10800000">
            <a:off x="4655750" y="1533000"/>
            <a:ext cx="616800" cy="800400"/>
          </a:xfrm>
          <a:prstGeom prst="straightConnector1">
            <a:avLst/>
          </a:prstGeom>
          <a:noFill/>
          <a:ln cap="flat" cmpd="sng" w="19050">
            <a:solidFill>
              <a:schemeClr val="dk2"/>
            </a:solidFill>
            <a:prstDash val="solid"/>
            <a:round/>
            <a:headEnd len="med" w="med" type="oval"/>
            <a:tailEnd len="med" w="med" type="triangle"/>
          </a:ln>
        </p:spPr>
      </p:cxnSp>
      <p:sp>
        <p:nvSpPr>
          <p:cNvPr id="103" name="Google Shape;103;p18"/>
          <p:cNvSpPr txBox="1"/>
          <p:nvPr/>
        </p:nvSpPr>
        <p:spPr>
          <a:xfrm>
            <a:off x="7213575" y="1096650"/>
            <a:ext cx="132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a:solidFill>
                  <a:schemeClr val="dk1"/>
                </a:solidFill>
              </a:rPr>
              <a:t>Intent filter</a:t>
            </a:r>
            <a:endParaRPr>
              <a:solidFill>
                <a:schemeClr val="dk1"/>
              </a:solidFill>
            </a:endParaRPr>
          </a:p>
        </p:txBody>
      </p:sp>
      <p:sp>
        <p:nvSpPr>
          <p:cNvPr id="109" name="Google Shape;109;p18"/>
          <p:cNvSpPr txBox="1"/>
          <p:nvPr/>
        </p:nvSpPr>
        <p:spPr>
          <a:xfrm>
            <a:off x="7213575" y="547500"/>
            <a:ext cx="123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a:solidFill>
                  <a:schemeClr val="dk1"/>
                </a:solidFill>
              </a:rPr>
              <a:t>Permission</a:t>
            </a:r>
            <a:endParaRPr>
              <a:solidFill>
                <a:schemeClr val="dk1"/>
              </a:solidFill>
            </a:endParaRPr>
          </a:p>
        </p:txBody>
      </p:sp>
      <p:sp>
        <p:nvSpPr>
          <p:cNvPr id="108" name="Google Shape;108;p18"/>
          <p:cNvSpPr txBox="1"/>
          <p:nvPr/>
        </p:nvSpPr>
        <p:spPr>
          <a:xfrm>
            <a:off x="3926750" y="2333400"/>
            <a:ext cx="1458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l">
                <a:solidFill>
                  <a:schemeClr val="dk1"/>
                </a:solidFill>
              </a:rPr>
              <a:t>Configuration</a:t>
            </a:r>
            <a:endParaRPr>
              <a:solidFill>
                <a:schemeClr val="dk1"/>
              </a:solidFill>
            </a:endParaRPr>
          </a:p>
        </p:txBody>
      </p:sp>
      <p:pic>
        <p:nvPicPr>
          <p:cNvPr id="110" name="Google Shape;110;p18"/>
          <p:cNvPicPr preferRelativeResize="0"/>
          <p:nvPr/>
        </p:nvPicPr>
        <p:blipFill>
          <a:blip r:embed="rId4">
            <a:alphaModFix/>
          </a:blip>
          <a:stretch>
            <a:fillRect/>
          </a:stretch>
        </p:blipFill>
        <p:spPr>
          <a:xfrm>
            <a:off x="170825" y="1768875"/>
            <a:ext cx="2036784" cy="3291827"/>
          </a:xfrm>
          <a:prstGeom prst="rect">
            <a:avLst/>
          </a:prstGeom>
          <a:noFill/>
          <a:ln>
            <a:noFill/>
          </a:ln>
          <a:effectLst>
            <a:outerShdw blurRad="57150" rotWithShape="0" algn="bl" dir="5400000" dist="95250">
              <a:srgbClr val="000000">
                <a:alpha val="50000"/>
              </a:srgbClr>
            </a:outerShdw>
          </a:effectLst>
        </p:spPr>
      </p:pic>
      <p:cxnSp>
        <p:nvCxnSpPr>
          <p:cNvPr id="111" name="Google Shape;111;p18"/>
          <p:cNvCxnSpPr>
            <a:stCxn id="108" idx="2"/>
          </p:cNvCxnSpPr>
          <p:nvPr/>
        </p:nvCxnSpPr>
        <p:spPr>
          <a:xfrm flipH="1">
            <a:off x="2134550" y="2733600"/>
            <a:ext cx="2521200" cy="2244300"/>
          </a:xfrm>
          <a:prstGeom prst="straightConnector1">
            <a:avLst/>
          </a:prstGeom>
          <a:noFill/>
          <a:ln cap="flat" cmpd="sng" w="19050">
            <a:solidFill>
              <a:schemeClr val="dk2"/>
            </a:solidFill>
            <a:prstDash val="solid"/>
            <a:round/>
            <a:headEnd len="med" w="med" type="oval"/>
            <a:tailEnd len="med" w="med" type="triangle"/>
          </a:ln>
        </p:spPr>
      </p:cxnSp>
      <p:pic>
        <p:nvPicPr>
          <p:cNvPr id="112" name="Google Shape;112;p18"/>
          <p:cNvPicPr preferRelativeResize="0"/>
          <p:nvPr/>
        </p:nvPicPr>
        <p:blipFill>
          <a:blip r:embed="rId5">
            <a:alphaModFix/>
          </a:blip>
          <a:stretch>
            <a:fillRect/>
          </a:stretch>
        </p:blipFill>
        <p:spPr>
          <a:xfrm>
            <a:off x="4066450" y="3827700"/>
            <a:ext cx="4636949" cy="1102250"/>
          </a:xfrm>
          <a:prstGeom prst="rect">
            <a:avLst/>
          </a:prstGeom>
          <a:noFill/>
          <a:ln>
            <a:noFill/>
          </a:ln>
          <a:effectLst>
            <a:outerShdw blurRad="57150" rotWithShape="0" algn="bl" dir="5400000" dist="95250">
              <a:srgbClr val="000000">
                <a:alpha val="50000"/>
              </a:srgbClr>
            </a:outerShdw>
          </a:effectLst>
        </p:spPr>
      </p:pic>
      <p:cxnSp>
        <p:nvCxnSpPr>
          <p:cNvPr id="113" name="Google Shape;113;p18"/>
          <p:cNvCxnSpPr>
            <a:endCxn id="112" idx="1"/>
          </p:cNvCxnSpPr>
          <p:nvPr/>
        </p:nvCxnSpPr>
        <p:spPr>
          <a:xfrm flipH="1" rot="10800000">
            <a:off x="2134750" y="4378825"/>
            <a:ext cx="1931700" cy="645000"/>
          </a:xfrm>
          <a:prstGeom prst="straightConnector1">
            <a:avLst/>
          </a:prstGeom>
          <a:noFill/>
          <a:ln cap="flat" cmpd="sng" w="19050">
            <a:solidFill>
              <a:schemeClr val="dk2"/>
            </a:solidFill>
            <a:prstDash val="solid"/>
            <a:round/>
            <a:headEnd len="med" w="med" type="oval"/>
            <a:tailEnd len="med" w="med" type="triangle"/>
          </a:ln>
        </p:spPr>
      </p:cxnSp>
      <p:sp>
        <p:nvSpPr>
          <p:cNvPr id="114" name="Google Shape;114;p18"/>
          <p:cNvSpPr txBox="1"/>
          <p:nvPr/>
        </p:nvSpPr>
        <p:spPr>
          <a:xfrm>
            <a:off x="4572000" y="3181200"/>
            <a:ext cx="3961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000" u="sng">
                <a:solidFill>
                  <a:schemeClr val="hlink"/>
                </a:solidFill>
                <a:hlinkClick r:id="rId6"/>
              </a:rPr>
              <a:t>AccessibilityService_accessibilityEventTypes</a:t>
            </a:r>
            <a:r>
              <a:rPr lang="el" sz="1000"/>
              <a:t>: The event types this service would like to receive as specified in AccessibilityEvent. This setting can be changed at runtime by calling</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lin ang="5400012" scaled="0"/>
        </a:gradFill>
      </p:bgPr>
    </p:bg>
    <p:spTree>
      <p:nvGrpSpPr>
        <p:cNvPr id="118" name="Shape 118"/>
        <p:cNvGrpSpPr/>
        <p:nvPr/>
      </p:nvGrpSpPr>
      <p:grpSpPr>
        <a:xfrm>
          <a:off x="0" y="0"/>
          <a:ext cx="0" cy="0"/>
          <a:chOff x="0" y="0"/>
          <a:chExt cx="0" cy="0"/>
        </a:xfrm>
      </p:grpSpPr>
      <p:sp>
        <p:nvSpPr>
          <p:cNvPr id="119" name="Google Shape;119;p19"/>
          <p:cNvSpPr txBox="1"/>
          <p:nvPr/>
        </p:nvSpPr>
        <p:spPr>
          <a:xfrm>
            <a:off x="0" y="0"/>
            <a:ext cx="7429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2100">
                <a:solidFill>
                  <a:schemeClr val="dk1"/>
                </a:solidFill>
                <a:latin typeface="Impact"/>
                <a:ea typeface="Impact"/>
                <a:cs typeface="Impact"/>
                <a:sym typeface="Impact"/>
              </a:rPr>
              <a:t>Accessibility Service - Java Code Implementation</a:t>
            </a:r>
            <a:endParaRPr b="1" sz="2100">
              <a:solidFill>
                <a:schemeClr val="dk1"/>
              </a:solidFill>
              <a:latin typeface="Impact"/>
              <a:ea typeface="Impact"/>
              <a:cs typeface="Impact"/>
              <a:sym typeface="Impact"/>
            </a:endParaRPr>
          </a:p>
        </p:txBody>
      </p:sp>
      <p:pic>
        <p:nvPicPr>
          <p:cNvPr id="120" name="Google Shape;120;p19"/>
          <p:cNvPicPr preferRelativeResize="0"/>
          <p:nvPr/>
        </p:nvPicPr>
        <p:blipFill>
          <a:blip r:embed="rId3">
            <a:alphaModFix/>
          </a:blip>
          <a:stretch>
            <a:fillRect/>
          </a:stretch>
        </p:blipFill>
        <p:spPr>
          <a:xfrm>
            <a:off x="235225" y="1828875"/>
            <a:ext cx="4807049" cy="2798576"/>
          </a:xfrm>
          <a:prstGeom prst="rect">
            <a:avLst/>
          </a:prstGeom>
          <a:noFill/>
          <a:ln>
            <a:noFill/>
          </a:ln>
          <a:effectLst>
            <a:outerShdw blurRad="57150" rotWithShape="0" algn="bl" dir="5400000" dist="95250">
              <a:srgbClr val="000000">
                <a:alpha val="50000"/>
              </a:srgbClr>
            </a:outerShdw>
          </a:effectLst>
        </p:spPr>
      </p:pic>
      <p:cxnSp>
        <p:nvCxnSpPr>
          <p:cNvPr id="121" name="Google Shape;121;p19"/>
          <p:cNvCxnSpPr/>
          <p:nvPr/>
        </p:nvCxnSpPr>
        <p:spPr>
          <a:xfrm rot="10800000">
            <a:off x="4462525" y="3229675"/>
            <a:ext cx="1518300" cy="220800"/>
          </a:xfrm>
          <a:prstGeom prst="straightConnector1">
            <a:avLst/>
          </a:prstGeom>
          <a:noFill/>
          <a:ln cap="flat" cmpd="sng" w="9525">
            <a:solidFill>
              <a:schemeClr val="dk2"/>
            </a:solidFill>
            <a:prstDash val="solid"/>
            <a:round/>
            <a:headEnd len="med" w="med" type="none"/>
            <a:tailEnd len="med" w="med" type="triangle"/>
          </a:ln>
        </p:spPr>
      </p:cxnSp>
      <p:cxnSp>
        <p:nvCxnSpPr>
          <p:cNvPr id="122" name="Google Shape;122;p19"/>
          <p:cNvCxnSpPr/>
          <p:nvPr/>
        </p:nvCxnSpPr>
        <p:spPr>
          <a:xfrm flipH="1">
            <a:off x="2373925" y="3533300"/>
            <a:ext cx="3606900" cy="312900"/>
          </a:xfrm>
          <a:prstGeom prst="straightConnector1">
            <a:avLst/>
          </a:prstGeom>
          <a:noFill/>
          <a:ln cap="flat" cmpd="sng" w="9525">
            <a:solidFill>
              <a:schemeClr val="dk2"/>
            </a:solidFill>
            <a:prstDash val="solid"/>
            <a:round/>
            <a:headEnd len="med" w="med" type="none"/>
            <a:tailEnd len="med" w="med" type="triangle"/>
          </a:ln>
        </p:spPr>
      </p:cxnSp>
      <p:sp>
        <p:nvSpPr>
          <p:cNvPr id="123" name="Google Shape;123;p19"/>
          <p:cNvSpPr txBox="1"/>
          <p:nvPr/>
        </p:nvSpPr>
        <p:spPr>
          <a:xfrm>
            <a:off x="5980825" y="3275675"/>
            <a:ext cx="213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a:t>Override Required</a:t>
            </a:r>
            <a:endParaRPr/>
          </a:p>
        </p:txBody>
      </p:sp>
      <p:pic>
        <p:nvPicPr>
          <p:cNvPr id="124" name="Google Shape;124;p19"/>
          <p:cNvPicPr preferRelativeResize="0"/>
          <p:nvPr/>
        </p:nvPicPr>
        <p:blipFill>
          <a:blip r:embed="rId4">
            <a:alphaModFix/>
          </a:blip>
          <a:stretch>
            <a:fillRect/>
          </a:stretch>
        </p:blipFill>
        <p:spPr>
          <a:xfrm>
            <a:off x="235225" y="884550"/>
            <a:ext cx="4882625" cy="679675"/>
          </a:xfrm>
          <a:prstGeom prst="rect">
            <a:avLst/>
          </a:prstGeom>
          <a:noFill/>
          <a:ln>
            <a:noFill/>
          </a:ln>
          <a:effectLst>
            <a:outerShdw blurRad="57150" rotWithShape="0" algn="bl" dir="5400000" dist="95250">
              <a:srgbClr val="000000">
                <a:alpha val="50000"/>
              </a:srgbClr>
            </a:outerShdw>
          </a:effectLst>
        </p:spPr>
      </p:pic>
      <p:sp>
        <p:nvSpPr>
          <p:cNvPr id="125" name="Google Shape;125;p19"/>
          <p:cNvSpPr txBox="1"/>
          <p:nvPr/>
        </p:nvSpPr>
        <p:spPr>
          <a:xfrm>
            <a:off x="5894000" y="794263"/>
            <a:ext cx="2134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a:t>Class name declared in the Manifest</a:t>
            </a:r>
            <a:endParaRPr/>
          </a:p>
        </p:txBody>
      </p:sp>
      <p:cxnSp>
        <p:nvCxnSpPr>
          <p:cNvPr id="126" name="Google Shape;126;p19"/>
          <p:cNvCxnSpPr>
            <a:stCxn id="125" idx="1"/>
          </p:cNvCxnSpPr>
          <p:nvPr/>
        </p:nvCxnSpPr>
        <p:spPr>
          <a:xfrm rot="10800000">
            <a:off x="3634400" y="1094863"/>
            <a:ext cx="2259600" cy="7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lin ang="5400012" scaled="0"/>
        </a:gradFill>
      </p:bgPr>
    </p:bg>
    <p:spTree>
      <p:nvGrpSpPr>
        <p:cNvPr id="130" name="Shape 130"/>
        <p:cNvGrpSpPr/>
        <p:nvPr/>
      </p:nvGrpSpPr>
      <p:grpSpPr>
        <a:xfrm>
          <a:off x="0" y="0"/>
          <a:ext cx="0" cy="0"/>
          <a:chOff x="0" y="0"/>
          <a:chExt cx="0" cy="0"/>
        </a:xfrm>
      </p:grpSpPr>
      <p:sp>
        <p:nvSpPr>
          <p:cNvPr id="131" name="Google Shape;131;p20"/>
          <p:cNvSpPr txBox="1"/>
          <p:nvPr/>
        </p:nvSpPr>
        <p:spPr>
          <a:xfrm>
            <a:off x="0" y="0"/>
            <a:ext cx="7429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2100">
                <a:solidFill>
                  <a:schemeClr val="dk1"/>
                </a:solidFill>
                <a:latin typeface="Impact"/>
                <a:ea typeface="Impact"/>
                <a:cs typeface="Impact"/>
                <a:sym typeface="Impact"/>
              </a:rPr>
              <a:t>Accessibility Service - Accessibility Event</a:t>
            </a:r>
            <a:endParaRPr b="1" sz="2100">
              <a:solidFill>
                <a:schemeClr val="dk1"/>
              </a:solidFill>
              <a:latin typeface="Impact"/>
              <a:ea typeface="Impact"/>
              <a:cs typeface="Impact"/>
              <a:sym typeface="Impact"/>
            </a:endParaRPr>
          </a:p>
        </p:txBody>
      </p:sp>
      <p:sp>
        <p:nvSpPr>
          <p:cNvPr id="132" name="Google Shape;132;p20"/>
          <p:cNvSpPr txBox="1"/>
          <p:nvPr/>
        </p:nvSpPr>
        <p:spPr>
          <a:xfrm>
            <a:off x="294450" y="910925"/>
            <a:ext cx="8041800" cy="28461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l"/>
              <a:t>An accessibility event is fired by an individual view which populates the event with data for its state and requests from its parent to send the event to interested parties. The parent can optionally modify or even block the event based on its broader understanding of the user interface's context.</a:t>
            </a:r>
            <a:endParaRPr/>
          </a:p>
          <a:p>
            <a:pPr indent="0" lvl="0" marL="457200" rtl="0" algn="l">
              <a:spcBef>
                <a:spcPts val="0"/>
              </a:spcBef>
              <a:spcAft>
                <a:spcPts val="0"/>
              </a:spcAft>
              <a:buNone/>
            </a:pPr>
            <a:r>
              <a:t/>
            </a:r>
            <a:endParaRPr/>
          </a:p>
          <a:p>
            <a:pPr indent="-317500" lvl="0" marL="457200" rtl="0" algn="l">
              <a:lnSpc>
                <a:spcPct val="115000"/>
              </a:lnSpc>
              <a:spcBef>
                <a:spcPts val="0"/>
              </a:spcBef>
              <a:spcAft>
                <a:spcPts val="0"/>
              </a:spcAft>
              <a:buSzPts val="1400"/>
              <a:buChar char="❏"/>
            </a:pPr>
            <a:r>
              <a:rPr lang="el"/>
              <a:t>The main purpose of an accessibility event is to communicate changes in the UI to an AccessibilityService.</a:t>
            </a:r>
            <a:endParaRPr/>
          </a:p>
          <a:p>
            <a:pPr indent="0" lvl="0" marL="45720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lang="el"/>
              <a:t>The service may inspect, if needed the user interface by examining the </a:t>
            </a:r>
            <a:r>
              <a:rPr b="1" lang="el"/>
              <a:t>View hierarchy</a:t>
            </a:r>
            <a:r>
              <a:rPr lang="el"/>
              <a:t>, as represented by a tree of AccessibilityNodeInfo (snapshot of a View state) which </a:t>
            </a:r>
            <a:r>
              <a:rPr b="1" lang="el"/>
              <a:t>can be used for exploring the window content</a:t>
            </a:r>
            <a:r>
              <a:rPr lang="el"/>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lin ang="5400012" scaled="0"/>
        </a:gradFill>
      </p:bgPr>
    </p:bg>
    <p:spTree>
      <p:nvGrpSpPr>
        <p:cNvPr id="136" name="Shape 136"/>
        <p:cNvGrpSpPr/>
        <p:nvPr/>
      </p:nvGrpSpPr>
      <p:grpSpPr>
        <a:xfrm>
          <a:off x="0" y="0"/>
          <a:ext cx="0" cy="0"/>
          <a:chOff x="0" y="0"/>
          <a:chExt cx="0" cy="0"/>
        </a:xfrm>
      </p:grpSpPr>
      <p:sp>
        <p:nvSpPr>
          <p:cNvPr id="137" name="Google Shape;137;p21"/>
          <p:cNvSpPr txBox="1"/>
          <p:nvPr/>
        </p:nvSpPr>
        <p:spPr>
          <a:xfrm>
            <a:off x="0" y="0"/>
            <a:ext cx="7429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2100">
                <a:solidFill>
                  <a:schemeClr val="dk1"/>
                </a:solidFill>
                <a:latin typeface="Impact"/>
                <a:ea typeface="Impact"/>
                <a:cs typeface="Impact"/>
                <a:sym typeface="Impact"/>
              </a:rPr>
              <a:t>Accessibility Service - View </a:t>
            </a:r>
            <a:r>
              <a:rPr b="1" lang="el" sz="2100">
                <a:solidFill>
                  <a:schemeClr val="dk1"/>
                </a:solidFill>
                <a:latin typeface="Impact"/>
                <a:ea typeface="Impact"/>
                <a:cs typeface="Impact"/>
                <a:sym typeface="Impact"/>
              </a:rPr>
              <a:t>Hierarchy</a:t>
            </a:r>
            <a:r>
              <a:rPr b="1" lang="el" sz="2100">
                <a:solidFill>
                  <a:schemeClr val="dk1"/>
                </a:solidFill>
                <a:latin typeface="Impact"/>
                <a:ea typeface="Impact"/>
                <a:cs typeface="Impact"/>
                <a:sym typeface="Impact"/>
              </a:rPr>
              <a:t> Example</a:t>
            </a:r>
            <a:endParaRPr b="1" sz="2100">
              <a:solidFill>
                <a:schemeClr val="dk1"/>
              </a:solidFill>
              <a:latin typeface="Impact"/>
              <a:ea typeface="Impact"/>
              <a:cs typeface="Impact"/>
              <a:sym typeface="Impact"/>
            </a:endParaRPr>
          </a:p>
        </p:txBody>
      </p:sp>
      <p:pic>
        <p:nvPicPr>
          <p:cNvPr id="138" name="Google Shape;138;p21"/>
          <p:cNvPicPr preferRelativeResize="0"/>
          <p:nvPr/>
        </p:nvPicPr>
        <p:blipFill>
          <a:blip r:embed="rId3">
            <a:alphaModFix/>
          </a:blip>
          <a:stretch>
            <a:fillRect/>
          </a:stretch>
        </p:blipFill>
        <p:spPr>
          <a:xfrm>
            <a:off x="1643063" y="816725"/>
            <a:ext cx="5857875" cy="2590800"/>
          </a:xfrm>
          <a:prstGeom prst="rect">
            <a:avLst/>
          </a:prstGeom>
          <a:noFill/>
          <a:ln>
            <a:noFill/>
          </a:ln>
          <a:effectLst>
            <a:outerShdw blurRad="57150" rotWithShape="0" algn="bl" dir="5400000" dist="95250">
              <a:srgbClr val="000000">
                <a:alpha val="50000"/>
              </a:srgbClr>
            </a:outerShdw>
          </a:effectLst>
        </p:spPr>
      </p:pic>
      <p:sp>
        <p:nvSpPr>
          <p:cNvPr id="139" name="Google Shape;139;p21"/>
          <p:cNvSpPr txBox="1"/>
          <p:nvPr/>
        </p:nvSpPr>
        <p:spPr>
          <a:xfrm>
            <a:off x="1643075" y="3579250"/>
            <a:ext cx="5752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100"/>
              <a:t>Figure by: </a:t>
            </a:r>
            <a:r>
              <a:rPr lang="el" sz="1100" u="sng">
                <a:solidFill>
                  <a:schemeClr val="hlink"/>
                </a:solidFill>
                <a:hlinkClick r:id="rId4"/>
              </a:rPr>
              <a:t>https://stackoverflow.com/questions/18004148/android-what-is-view-hierarchy</a:t>
            </a:r>
            <a:r>
              <a:rPr lang="el" sz="1100"/>
              <a:t> </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