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A3D33E-D4A8-4A37-BCB8-F9AE9195BF5C}">
  <a:tblStyle styleId="{C8A3D33E-D4A8-4A37-BCB8-F9AE9195BF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ad9eadd4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ad9eadd4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ad9eadd4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ad9eadd4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ad9eadd4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ad9eadd4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ad9eadd4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ad9eadd4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ad9eadd4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ad9eadd4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ad9eadd4b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ad9eadd4b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ad9eadd4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ad9eadd4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ad9eadd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ad9eadd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ad9eadd4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ad9eadd4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ad9eadd4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ad9eadd4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d9eadd4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d9eadd4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ad9eadd4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ad9eadd4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ad9eadd4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ad9eadd4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ad9eadd4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ad9eadd4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ad9eadd4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ad9eadd4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twitter.com/Ch0pin" TargetMode="External"/><Relationship Id="rId5" Type="http://schemas.openxmlformats.org/officeDocument/2006/relationships/hyperlink" Target="https://twitter.com/Ch0pin" TargetMode="External"/><Relationship Id="rId6" Type="http://schemas.openxmlformats.org/officeDocument/2006/relationships/hyperlink" Target="https://www.linkedin.com/in/valsamara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pensource.com/business/13/11/selinux-policy-gui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975" y="0"/>
            <a:ext cx="3968200" cy="29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33425" y="2653775"/>
            <a:ext cx="6204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Impact"/>
                <a:ea typeface="Impact"/>
                <a:cs typeface="Impact"/>
                <a:sym typeface="Impact"/>
              </a:rPr>
              <a:t>SECURITY ARCHITECTURE</a:t>
            </a:r>
            <a:endParaRPr b="1" sz="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/>
              <a:t>LECTURE II (Application Isolation - SELinux)</a:t>
            </a:r>
            <a:endParaRPr b="1"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295125" y="3920875"/>
            <a:ext cx="650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Speaker</a:t>
            </a:r>
            <a:r>
              <a:rPr lang="el"/>
              <a:t>: Dimitrios Valsamaras | </a:t>
            </a:r>
            <a:r>
              <a:rPr lang="el" u="sng">
                <a:solidFill>
                  <a:schemeClr val="hlink"/>
                </a:solidFill>
                <a:hlinkClick r:id="rId4"/>
              </a:rPr>
              <a:t>@Ch0pin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5"/>
              </a:rPr>
              <a:t>  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95125" y="4268675"/>
            <a:ext cx="38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6"/>
              </a:rPr>
              <a:t>https://www.linkedin.com/in/valsamaras/</a:t>
            </a:r>
            <a:r>
              <a:rPr lang="el"/>
              <a:t> </a:t>
            </a:r>
            <a:r>
              <a:rPr lang="el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0" y="0"/>
            <a:ext cx="5196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SELinux Rule Examples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0" y="601600"/>
            <a:ext cx="76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Courier New"/>
                <a:ea typeface="Courier New"/>
                <a:cs typeface="Courier New"/>
                <a:sym typeface="Courier New"/>
              </a:rPr>
              <a:t>coral:/etc/selinux # cat plat_sepolicy.cil  | grep "allow shell" --color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75" y="1015925"/>
            <a:ext cx="7918774" cy="311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2"/>
          <p:cNvCxnSpPr/>
          <p:nvPr/>
        </p:nvCxnSpPr>
        <p:spPr>
          <a:xfrm rot="10800000">
            <a:off x="822100" y="4060775"/>
            <a:ext cx="201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2"/>
          <p:cNvCxnSpPr/>
          <p:nvPr/>
        </p:nvCxnSpPr>
        <p:spPr>
          <a:xfrm flipH="1" rot="10800000">
            <a:off x="1554075" y="4090650"/>
            <a:ext cx="3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/>
          <p:nvPr/>
        </p:nvCxnSpPr>
        <p:spPr>
          <a:xfrm rot="10800000">
            <a:off x="2817525" y="4060525"/>
            <a:ext cx="9900" cy="3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>
            <a:endCxn id="133" idx="2"/>
          </p:cNvCxnSpPr>
          <p:nvPr/>
        </p:nvCxnSpPr>
        <p:spPr>
          <a:xfrm flipH="1" rot="10800000">
            <a:off x="4060762" y="4127575"/>
            <a:ext cx="900" cy="3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2"/>
          <p:cNvSpPr txBox="1"/>
          <p:nvPr/>
        </p:nvSpPr>
        <p:spPr>
          <a:xfrm>
            <a:off x="1238325" y="4431625"/>
            <a:ext cx="63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object</a:t>
            </a:r>
            <a:endParaRPr sz="1000"/>
          </a:p>
        </p:txBody>
      </p:sp>
      <p:sp>
        <p:nvSpPr>
          <p:cNvPr id="139" name="Google Shape;139;p22"/>
          <p:cNvSpPr txBox="1"/>
          <p:nvPr/>
        </p:nvSpPr>
        <p:spPr>
          <a:xfrm>
            <a:off x="571453" y="4431625"/>
            <a:ext cx="63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subject</a:t>
            </a:r>
            <a:endParaRPr sz="1000"/>
          </a:p>
        </p:txBody>
      </p:sp>
      <p:sp>
        <p:nvSpPr>
          <p:cNvPr id="140" name="Google Shape;140;p22"/>
          <p:cNvSpPr txBox="1"/>
          <p:nvPr/>
        </p:nvSpPr>
        <p:spPr>
          <a:xfrm>
            <a:off x="2642163" y="4371475"/>
            <a:ext cx="5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type</a:t>
            </a:r>
            <a:endParaRPr sz="1000"/>
          </a:p>
        </p:txBody>
      </p:sp>
      <p:sp>
        <p:nvSpPr>
          <p:cNvPr id="141" name="Google Shape;141;p22"/>
          <p:cNvSpPr txBox="1"/>
          <p:nvPr/>
        </p:nvSpPr>
        <p:spPr>
          <a:xfrm>
            <a:off x="3774825" y="4431625"/>
            <a:ext cx="63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actions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0" y="0"/>
            <a:ext cx="5324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SELinux Changing Modes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48900" y="1865100"/>
            <a:ext cx="28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Get/Change Operation Mode:  </a:t>
            </a:r>
            <a:endParaRPr b="1"/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3458100" y="115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{C8A3D33E-D4A8-4A37-BCB8-F9AE9195BF5C}</a:tableStyleId>
              </a:tblPr>
              <a:tblGrid>
                <a:gridCol w="2285625"/>
                <a:gridCol w="2285625"/>
              </a:tblGrid>
              <a:tr h="3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command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r>
                        <a:rPr b="1" lang="el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getenforce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" sz="750">
                          <a:solidFill>
                            <a:schemeClr val="dk1"/>
                          </a:solidFill>
                        </a:rPr>
                        <a:t>or cat /sys/fs/selinux/enforce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Enforcing or Permissive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b="1" lang="el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setenforce</a:t>
                      </a:r>
                      <a:r>
                        <a:rPr lang="el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l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//sets the operation mode to “Enforcing”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b="1" lang="el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setenforce</a:t>
                      </a:r>
                      <a:r>
                        <a:rPr lang="el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l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//sets the operation mode to “Permissive”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0" y="0"/>
            <a:ext cx="7008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SELinux Rule [ - Permissive Mode -  # setenforce 0 ]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0" y="572875"/>
            <a:ext cx="64068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        txt = (TextView) findViewById(R.id.text);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        executor =new ExecCmd();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        Intent intent = getIntent();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        if(intent.getStringExtra("cmd") != null)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            txt.setText(executor.execute(intent.getStringExtra("cmd")));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5594675" y="782050"/>
            <a:ext cx="63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000"/>
              <a:t>1</a:t>
            </a:r>
            <a:endParaRPr b="1" sz="2000"/>
          </a:p>
        </p:txBody>
      </p:sp>
      <p:sp>
        <p:nvSpPr>
          <p:cNvPr id="156" name="Google Shape;156;p24"/>
          <p:cNvSpPr txBox="1"/>
          <p:nvPr/>
        </p:nvSpPr>
        <p:spPr>
          <a:xfrm>
            <a:off x="62175" y="2108900"/>
            <a:ext cx="8059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latin typeface="Courier New"/>
                <a:ea typeface="Courier New"/>
                <a:cs typeface="Courier New"/>
                <a:sym typeface="Courier New"/>
              </a:rPr>
              <a:t>$ am</a:t>
            </a: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l" sz="1100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l" sz="1100">
                <a:latin typeface="Courier New"/>
                <a:ea typeface="Courier New"/>
                <a:cs typeface="Courier New"/>
                <a:sym typeface="Courier New"/>
              </a:rPr>
              <a:t>-n</a:t>
            </a: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 com.foo.bar/.MainActivity </a:t>
            </a:r>
            <a:r>
              <a:rPr b="1" lang="el" sz="1100">
                <a:latin typeface="Courier New"/>
                <a:ea typeface="Courier New"/>
                <a:cs typeface="Courier New"/>
                <a:sym typeface="Courier New"/>
              </a:rPr>
              <a:t>--es</a:t>
            </a: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 cmd "ls -al /"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5376100" y="2247225"/>
            <a:ext cx="63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000"/>
              <a:t>2</a:t>
            </a:r>
            <a:endParaRPr b="1" sz="2000"/>
          </a:p>
        </p:txBody>
      </p:sp>
      <p:sp>
        <p:nvSpPr>
          <p:cNvPr id="158" name="Google Shape;158;p24"/>
          <p:cNvSpPr txBox="1"/>
          <p:nvPr/>
        </p:nvSpPr>
        <p:spPr>
          <a:xfrm>
            <a:off x="180450" y="3541925"/>
            <a:ext cx="878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000">
                <a:latin typeface="Courier New"/>
                <a:ea typeface="Courier New"/>
                <a:cs typeface="Courier New"/>
                <a:sym typeface="Courier New"/>
              </a:rPr>
              <a:t>10-26 09:50:28.172 14501 14501 </a:t>
            </a:r>
            <a:r>
              <a:rPr b="1" i="1" lang="el" sz="1000">
                <a:latin typeface="Courier New"/>
                <a:ea typeface="Courier New"/>
                <a:cs typeface="Courier New"/>
                <a:sym typeface="Courier New"/>
              </a:rPr>
              <a:t>W ls</a:t>
            </a:r>
            <a:r>
              <a:rPr i="1" lang="el" sz="1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: type=1400 audit(0.0:899): </a:t>
            </a:r>
            <a:r>
              <a:rPr b="1" lang="el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avc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l" sz="1000">
                <a:latin typeface="Courier New"/>
                <a:ea typeface="Courier New"/>
                <a:cs typeface="Courier New"/>
                <a:sym typeface="Courier New"/>
              </a:rPr>
              <a:t>denied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l" sz="1000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 } for name="/" dev="dm-0" ino=2 </a:t>
            </a:r>
            <a:r>
              <a:rPr b="1" lang="el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scontext=u:r:untrusted_app_29:s0:c88,c256,c512,c768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l" sz="10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tcontext=u:object_r:rootfs:s0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 tclass=dir </a:t>
            </a:r>
            <a:r>
              <a:rPr b="1" lang="el" sz="1000">
                <a:latin typeface="Courier New"/>
                <a:ea typeface="Courier New"/>
                <a:cs typeface="Courier New"/>
                <a:sym typeface="Courier New"/>
              </a:rPr>
              <a:t>permissive=1 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app=com.foo.bar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2175" y="2664600"/>
            <a:ext cx="8059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latin typeface="Courier New"/>
                <a:ea typeface="Courier New"/>
                <a:cs typeface="Courier New"/>
                <a:sym typeface="Courier New"/>
              </a:rPr>
              <a:t>$ adb logcat | grep avc --color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222450" y="2790650"/>
            <a:ext cx="63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000"/>
              <a:t>3</a:t>
            </a:r>
            <a:endParaRPr b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0" y="0"/>
            <a:ext cx="7248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SELinux Rule </a:t>
            </a: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[ - Permissive Mode -  # setenforce 0 ]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180450" y="3541925"/>
            <a:ext cx="878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000">
                <a:latin typeface="Courier New"/>
                <a:ea typeface="Courier New"/>
                <a:cs typeface="Courier New"/>
                <a:sym typeface="Courier New"/>
              </a:rPr>
              <a:t>10-26 09:50:28.172 14501 14501 </a:t>
            </a:r>
            <a:r>
              <a:rPr b="1" i="1" lang="el" sz="1000">
                <a:latin typeface="Courier New"/>
                <a:ea typeface="Courier New"/>
                <a:cs typeface="Courier New"/>
                <a:sym typeface="Courier New"/>
              </a:rPr>
              <a:t>W ls</a:t>
            </a:r>
            <a:r>
              <a:rPr i="1" lang="el" sz="1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: type=1400 audit(0.0:899): </a:t>
            </a:r>
            <a:r>
              <a:rPr b="1" lang="el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avc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l" sz="1000">
                <a:latin typeface="Courier New"/>
                <a:ea typeface="Courier New"/>
                <a:cs typeface="Courier New"/>
                <a:sym typeface="Courier New"/>
              </a:rPr>
              <a:t>denied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l" sz="1000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 } for name="/" dev="dm-0" ino=2 </a:t>
            </a:r>
            <a:r>
              <a:rPr b="1" lang="el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scontext=u:r:untrusted_app_29:s0:c88,c256,c512,c768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l" sz="10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tcontext=u:object_r:rootfs:s0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 tclass=dir </a:t>
            </a:r>
            <a:r>
              <a:rPr b="1" lang="el" sz="10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permissive=0</a:t>
            </a:r>
            <a:r>
              <a:rPr b="1" lang="el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app=com.foo.bar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563" y="805525"/>
            <a:ext cx="7186873" cy="21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/>
        </p:nvSpPr>
        <p:spPr>
          <a:xfrm>
            <a:off x="0" y="0"/>
            <a:ext cx="6517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SELinux Rule [ - Enforcing Mode -  # setenforce 1 -]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180450" y="2880175"/>
            <a:ext cx="878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00">
                <a:highlight>
                  <a:srgbClr val="F3F3F3"/>
                </a:highlight>
              </a:rPr>
              <a:t>logcat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l" sz="1000">
                <a:latin typeface="Courier New"/>
                <a:ea typeface="Courier New"/>
                <a:cs typeface="Courier New"/>
                <a:sym typeface="Courier New"/>
              </a:rPr>
              <a:t>10-26 09:50:28.172 14501 14501 </a:t>
            </a:r>
            <a:r>
              <a:rPr b="1" i="1" lang="el" sz="1000">
                <a:latin typeface="Courier New"/>
                <a:ea typeface="Courier New"/>
                <a:cs typeface="Courier New"/>
                <a:sym typeface="Courier New"/>
              </a:rPr>
              <a:t>W ls</a:t>
            </a:r>
            <a:r>
              <a:rPr i="1" lang="el" sz="1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: type=1400 audit(0.0:899): </a:t>
            </a:r>
            <a:r>
              <a:rPr b="1" lang="el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avc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l" sz="1000">
                <a:latin typeface="Courier New"/>
                <a:ea typeface="Courier New"/>
                <a:cs typeface="Courier New"/>
                <a:sym typeface="Courier New"/>
              </a:rPr>
              <a:t>denied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l" sz="1000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 } for name="/" dev="dm-0" ino=2 </a:t>
            </a:r>
            <a:r>
              <a:rPr b="1" lang="el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scontext=u:r:untrusted_app_29:s0:c88,c256,c512,c768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l" sz="10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tcontext=u:object_r:rootfs:s0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 tclass=dir </a:t>
            </a:r>
            <a:r>
              <a:rPr b="1" lang="el" sz="10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permissive=1 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app=com.foo.bar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325" y="584900"/>
            <a:ext cx="7272035" cy="20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200700" y="4298700"/>
            <a:ext cx="821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00">
                <a:solidFill>
                  <a:schemeClr val="dk1"/>
                </a:solidFill>
                <a:highlight>
                  <a:srgbClr val="F3F3F3"/>
                </a:highlight>
              </a:rPr>
              <a:t>logcat </a:t>
            </a:r>
            <a:r>
              <a:rPr i="1" lang="el" sz="1000">
                <a:latin typeface="Courier New"/>
                <a:ea typeface="Courier New"/>
                <a:cs typeface="Courier New"/>
                <a:sym typeface="Courier New"/>
              </a:rPr>
              <a:t>10-26 10:07:37.615 16230 16230 </a:t>
            </a:r>
            <a:r>
              <a:rPr b="1" i="1" lang="el" sz="1000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i="1" lang="el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l" sz="1000">
                <a:latin typeface="Courier New"/>
                <a:ea typeface="Courier New"/>
                <a:cs typeface="Courier New"/>
                <a:sym typeface="Courier New"/>
              </a:rPr>
              <a:t>dmesg</a:t>
            </a:r>
            <a:r>
              <a:rPr i="1" lang="el" sz="1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: type=1400 audit(0.0:1005): </a:t>
            </a:r>
            <a:r>
              <a:rPr b="1" lang="el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avc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l" sz="1000">
                <a:latin typeface="Courier New"/>
                <a:ea typeface="Courier New"/>
                <a:cs typeface="Courier New"/>
                <a:sym typeface="Courier New"/>
              </a:rPr>
              <a:t>denied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 { syslog_read } for </a:t>
            </a:r>
            <a:r>
              <a:rPr b="1" lang="el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scontext=u:r:shell:s0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l" sz="1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tcontext=u:r:kernel:s0</a:t>
            </a: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 tclass=system </a:t>
            </a:r>
            <a:r>
              <a:rPr b="1" lang="el" sz="1000"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permissive=0</a:t>
            </a:r>
            <a:endParaRPr b="1">
              <a:highlight>
                <a:srgbClr val="FCE5CD"/>
              </a:highlight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200700" y="3739225"/>
            <a:ext cx="631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coral:/ $ dmesg | grep avc --color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Courier New"/>
                <a:ea typeface="Courier New"/>
                <a:cs typeface="Courier New"/>
                <a:sym typeface="Courier New"/>
              </a:rPr>
              <a:t>dmesg: klogctl: Permission denied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/>
        </p:nvSpPr>
        <p:spPr>
          <a:xfrm>
            <a:off x="0" y="0"/>
            <a:ext cx="5196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References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53950" y="1051100"/>
            <a:ext cx="59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3"/>
              </a:rPr>
              <a:t>https://opensource.com/business/13/11/selinux-policy-guide</a:t>
            </a:r>
            <a:r>
              <a:rPr lang="el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SELinux: Security Enhanced Linux in Android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19100" y="507900"/>
            <a:ext cx="80646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l">
                <a:solidFill>
                  <a:schemeClr val="dk1"/>
                </a:solidFill>
              </a:rPr>
              <a:t>Android uses Security-Enhanced Linux (SELinux) to enforce mandatory access control (MAC) over all processes, </a:t>
            </a:r>
            <a:r>
              <a:rPr b="1" lang="el">
                <a:solidFill>
                  <a:schemeClr val="dk1"/>
                </a:solidFill>
              </a:rPr>
              <a:t>even processes running with root/superuser privileges.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l">
                <a:solidFill>
                  <a:schemeClr val="dk1"/>
                </a:solidFill>
              </a:rPr>
              <a:t>Operates on the principle of </a:t>
            </a:r>
            <a:r>
              <a:rPr b="1" lang="el">
                <a:solidFill>
                  <a:schemeClr val="dk1"/>
                </a:solidFill>
              </a:rPr>
              <a:t>default denial</a:t>
            </a:r>
            <a:r>
              <a:rPr lang="el">
                <a:solidFill>
                  <a:schemeClr val="dk1"/>
                </a:solidFill>
              </a:rPr>
              <a:t>: Anything not explicitly allowed is denied.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l">
                <a:solidFill>
                  <a:schemeClr val="dk1"/>
                </a:solidFill>
              </a:rPr>
              <a:t>SELinux can operate in two global modes: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l">
                <a:solidFill>
                  <a:schemeClr val="dk1"/>
                </a:solidFill>
              </a:rPr>
              <a:t>Permissive mode, in which permission denials are logged but not enforced.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l">
                <a:solidFill>
                  <a:schemeClr val="dk1"/>
                </a:solidFill>
              </a:rPr>
              <a:t>Enforcing mode, in which permissions denials are both logged and enforced.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l">
                <a:solidFill>
                  <a:schemeClr val="dk1"/>
                </a:solidFill>
              </a:rPr>
              <a:t>SELinux also supports a</a:t>
            </a:r>
            <a:r>
              <a:rPr b="1" lang="el">
                <a:solidFill>
                  <a:schemeClr val="dk1"/>
                </a:solidFill>
              </a:rPr>
              <a:t> per-domain permissive mode </a:t>
            </a:r>
            <a:r>
              <a:rPr lang="el">
                <a:solidFill>
                  <a:schemeClr val="dk1"/>
                </a:solidFill>
              </a:rPr>
              <a:t>in which specific domains (processes) can be made permissive while placing the rest of the system in global enforcing mode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l">
                <a:solidFill>
                  <a:schemeClr val="dk1"/>
                </a:solidFill>
              </a:rPr>
              <a:t>Introduced in Android 4.3 and fully enforced in Android 5.0 and later, implemented as a </a:t>
            </a:r>
            <a:r>
              <a:rPr b="1" lang="el">
                <a:solidFill>
                  <a:schemeClr val="dk1"/>
                </a:solidFill>
              </a:rPr>
              <a:t>Linux Security Module</a:t>
            </a:r>
            <a:r>
              <a:rPr lang="el">
                <a:solidFill>
                  <a:schemeClr val="dk1"/>
                </a:solidFill>
              </a:rPr>
              <a:t> (LSM)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l">
                <a:solidFill>
                  <a:schemeClr val="dk1"/>
                </a:solidFill>
              </a:rPr>
              <a:t>The Linux Security Module (LSM) framework provides a mechanism for various security checks to be hooked by new kernel extensions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SELinux Architecture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0" y="761900"/>
            <a:ext cx="7239175" cy="38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778500" y="4476575"/>
            <a:ext cx="323400" cy="444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526275" y="4426025"/>
            <a:ext cx="12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allow = yes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41825" y="4678650"/>
            <a:ext cx="22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Enforce, </a:t>
            </a:r>
            <a:r>
              <a:rPr b="1" lang="el"/>
              <a:t>Log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SELinux Architecture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0" y="761900"/>
            <a:ext cx="7239175" cy="38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4410300" y="4635500"/>
            <a:ext cx="323400" cy="444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SELinux Architecture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0" y="761900"/>
            <a:ext cx="7239175" cy="387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/>
          <p:nvPr/>
        </p:nvCxnSpPr>
        <p:spPr>
          <a:xfrm flipH="1" rot="10800000">
            <a:off x="5753100" y="368300"/>
            <a:ext cx="1866900" cy="1333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 txBox="1"/>
          <p:nvPr/>
        </p:nvSpPr>
        <p:spPr>
          <a:xfrm>
            <a:off x="7556500" y="76200"/>
            <a:ext cx="148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/>
              <a:t>SELinux decisions, such as allowing or disallowing access, are cached</a:t>
            </a:r>
            <a:endParaRPr sz="1200"/>
          </a:p>
        </p:txBody>
      </p:sp>
      <p:sp>
        <p:nvSpPr>
          <p:cNvPr id="88" name="Google Shape;88;p17"/>
          <p:cNvSpPr txBox="1"/>
          <p:nvPr/>
        </p:nvSpPr>
        <p:spPr>
          <a:xfrm>
            <a:off x="7993175" y="2421650"/>
            <a:ext cx="91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/>
              <a:t>dmesg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/>
              <a:t>logcat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0" y="0"/>
            <a:ext cx="5196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SELinux </a:t>
            </a: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Type enforcement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041625" y="50525"/>
            <a:ext cx="597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...</a:t>
            </a:r>
            <a:r>
              <a:rPr lang="el"/>
              <a:t>define the label on a process based on its type, and the label on a file system object based on its type.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50" y="1296700"/>
            <a:ext cx="28575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225" y="1246175"/>
            <a:ext cx="2857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0" y="0"/>
            <a:ext cx="5196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SELinux Type enforcement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041625" y="50525"/>
            <a:ext cx="597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...define the label on a process based on its type, and the label on a file system object based on its type.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325" y="1094600"/>
            <a:ext cx="6062250" cy="24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203325" y="35974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allow cat cat_chow:food eat;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allow dog dog_chow:food eat;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0" y="0"/>
            <a:ext cx="5196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SELinux Context ( Label )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75" y="657163"/>
            <a:ext cx="8839201" cy="2465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290775" y="3208450"/>
            <a:ext cx="6948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u="sng"/>
              <a:t>Fields: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User Context:</a:t>
            </a:r>
            <a:r>
              <a:rPr lang="el"/>
              <a:t> Denotes which overall type of user can access this file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Role Context: </a:t>
            </a:r>
            <a:r>
              <a:rPr lang="el"/>
              <a:t>Serves as an intermediary between domains and SELinux users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Type</a:t>
            </a:r>
            <a:r>
              <a:rPr lang="el"/>
              <a:t>: The type defines a </a:t>
            </a:r>
            <a:r>
              <a:rPr b="1" lang="el"/>
              <a:t>domain for processes,</a:t>
            </a:r>
            <a:r>
              <a:rPr lang="el"/>
              <a:t> and a </a:t>
            </a:r>
            <a:r>
              <a:rPr b="1" lang="el"/>
              <a:t>type</a:t>
            </a:r>
            <a:r>
              <a:rPr lang="el"/>
              <a:t> </a:t>
            </a:r>
            <a:r>
              <a:rPr b="1" lang="el"/>
              <a:t>for files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Level: </a:t>
            </a:r>
            <a:r>
              <a:rPr lang="el"/>
              <a:t>Sensitivity Label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0" y="0"/>
            <a:ext cx="5196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SELinux Type enforcement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051750" y="1354100"/>
            <a:ext cx="742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ALLOW [subject type] [object] : [type] {[ allowed permissions ]}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8" name="Google Shape;118;p21"/>
          <p:cNvSpPr txBox="1"/>
          <p:nvPr/>
        </p:nvSpPr>
        <p:spPr>
          <a:xfrm>
            <a:off x="202100" y="778100"/>
            <a:ext cx="37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Allow Rule Example: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5034625" y="274100"/>
            <a:ext cx="290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Class-specific permissions that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are allowed by this rule</a:t>
            </a:r>
            <a:endParaRPr/>
          </a:p>
        </p:txBody>
      </p:sp>
      <p:cxnSp>
        <p:nvCxnSpPr>
          <p:cNvPr id="120" name="Google Shape;120;p21"/>
          <p:cNvCxnSpPr/>
          <p:nvPr/>
        </p:nvCxnSpPr>
        <p:spPr>
          <a:xfrm rot="10800000">
            <a:off x="2177750" y="1647100"/>
            <a:ext cx="85800" cy="7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1"/>
          <p:cNvSpPr txBox="1"/>
          <p:nvPr/>
        </p:nvSpPr>
        <p:spPr>
          <a:xfrm>
            <a:off x="525475" y="2344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Subject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(a process in a domain)</a:t>
            </a:r>
            <a:endParaRPr/>
          </a:p>
        </p:txBody>
      </p:sp>
      <p:cxnSp>
        <p:nvCxnSpPr>
          <p:cNvPr id="122" name="Google Shape;122;p21"/>
          <p:cNvCxnSpPr/>
          <p:nvPr/>
        </p:nvCxnSpPr>
        <p:spPr>
          <a:xfrm rot="10800000">
            <a:off x="3344950" y="1707675"/>
            <a:ext cx="525300" cy="12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1"/>
          <p:cNvSpPr txBox="1"/>
          <p:nvPr/>
        </p:nvSpPr>
        <p:spPr>
          <a:xfrm>
            <a:off x="2430850" y="28652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Object</a:t>
            </a:r>
            <a:r>
              <a:rPr lang="el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(a file or other resource)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4" name="Google Shape;124;p21"/>
          <p:cNvCxnSpPr/>
          <p:nvPr/>
        </p:nvCxnSpPr>
        <p:spPr>
          <a:xfrm rot="10800000">
            <a:off x="4120700" y="1694500"/>
            <a:ext cx="1639200" cy="10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1"/>
          <p:cNvSpPr txBox="1"/>
          <p:nvPr/>
        </p:nvSpPr>
        <p:spPr>
          <a:xfrm>
            <a:off x="4618050" y="2768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Resource class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(from predefined set)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6" name="Google Shape;126;p21"/>
          <p:cNvCxnSpPr>
            <a:stCxn id="119" idx="2"/>
          </p:cNvCxnSpPr>
          <p:nvPr/>
        </p:nvCxnSpPr>
        <p:spPr>
          <a:xfrm flipH="1">
            <a:off x="5689075" y="889700"/>
            <a:ext cx="7956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