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701de4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701de4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c701de4b5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c701de4b5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701de4b5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c701de4b5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701de4b5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701de4b5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c701de4b5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c701de4b5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c701de4b5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c701de4b5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c701de4b5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c701de4b5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c701de4b5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c701de4b5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c701de4b5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c701de4b5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c701de4b5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c701de4b5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c701de4b5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c701de4b5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c701de4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c701de4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c701de4b5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c701de4b5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c701de4b5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c701de4b5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c701de4b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c701de4b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c701de4b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c701de4b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c701de4b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c701de4b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701de4b5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701de4b5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c701de4b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c701de4b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c701de4b5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c701de4b5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701de4b5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c701de4b5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hyperlink" Target="https://twitter.com/Ch0pin" TargetMode="External"/><Relationship Id="rId5" Type="http://schemas.openxmlformats.org/officeDocument/2006/relationships/hyperlink" Target="https://twitter.com/Ch0pin" TargetMode="External"/><Relationship Id="rId6" Type="http://schemas.openxmlformats.org/officeDocument/2006/relationships/hyperlink" Target="https://www.linkedin.com/in/valsamara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yrx/JNIAnalyzer/blob/master/JNIAnalyzer/data/jni_all.gdt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28.jp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chame1eon/jnitrace" TargetMode="External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chame1eon/jnitrace" TargetMode="External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chame1eon/jnitrace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chame1eon/jnitrace" TargetMode="External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evilpan/jni_helper" TargetMode="External"/><Relationship Id="rId4" Type="http://schemas.openxmlformats.org/officeDocument/2006/relationships/hyperlink" Target="https://valsamaras.medium.com/tracing-jni-functions-75b04bee7c58" TargetMode="External"/><Relationship Id="rId5" Type="http://schemas.openxmlformats.org/officeDocument/2006/relationships/hyperlink" Target="https://docs.oracle.com/javase/7/docs/technotes/guides/jni/spec/jniTOC.html" TargetMode="External"/><Relationship Id="rId6" Type="http://schemas.openxmlformats.org/officeDocument/2006/relationships/hyperlink" Target="https://developer.android.com/ndk/guides" TargetMode="External"/><Relationship Id="rId7" Type="http://schemas.openxmlformats.org/officeDocument/2006/relationships/hyperlink" Target="https://www.ragingrock.com/AndroidAppR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975" y="0"/>
            <a:ext cx="3968200" cy="29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33425" y="2653775"/>
            <a:ext cx="6204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Impact"/>
                <a:ea typeface="Impact"/>
                <a:cs typeface="Impact"/>
                <a:sym typeface="Impact"/>
              </a:rPr>
              <a:t>APPLICATION  SECURITY</a:t>
            </a:r>
            <a:endParaRPr b="1" sz="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/>
              <a:t>(The </a:t>
            </a:r>
            <a:r>
              <a:rPr b="1" lang="el" sz="1700"/>
              <a:t>Java Native Interface</a:t>
            </a:r>
            <a:r>
              <a:rPr b="1" lang="el" sz="1700"/>
              <a:t>)</a:t>
            </a:r>
            <a:endParaRPr b="1"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295125" y="3920875"/>
            <a:ext cx="650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Speaker</a:t>
            </a:r>
            <a:r>
              <a:rPr lang="el"/>
              <a:t>: Dimitrios Valsamaras | </a:t>
            </a:r>
            <a:r>
              <a:rPr lang="el" u="sng">
                <a:solidFill>
                  <a:schemeClr val="hlink"/>
                </a:solidFill>
                <a:hlinkClick r:id="rId4"/>
              </a:rPr>
              <a:t>@Ch0pin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hlinkClick r:id="rId5"/>
              </a:rPr>
              <a:t>  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95125" y="4268675"/>
            <a:ext cx="3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https://www.linkedin.com/in/valsamaras/</a:t>
            </a:r>
            <a:r>
              <a:rPr lang="el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Resolving Native Methods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51975" y="1335875"/>
            <a:ext cx="3000000" cy="12930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5400000" dist="1047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400">
                <a:solidFill>
                  <a:srgbClr val="999999"/>
                </a:solidFill>
              </a:rPr>
              <a:t>Dynamic</a:t>
            </a:r>
            <a:endParaRPr b="1" sz="2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400">
                <a:solidFill>
                  <a:schemeClr val="dk1"/>
                </a:solidFill>
              </a:rPr>
              <a:t>    </a:t>
            </a:r>
            <a:r>
              <a:rPr b="1" lang="el" sz="2400">
                <a:solidFill>
                  <a:schemeClr val="dk1"/>
                </a:solidFill>
              </a:rPr>
              <a:t>Static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919075" y="792825"/>
            <a:ext cx="4728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The programmer can also call the JNI function </a:t>
            </a:r>
            <a:r>
              <a:rPr b="1" lang="el"/>
              <a:t>RegisterNatives</a:t>
            </a:r>
            <a:r>
              <a:rPr lang="el"/>
              <a:t>() to register the native methods associated with a class. The RegisterNatives() function is particularly useful with statically linked functions: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36" name="Google Shape;136;p22"/>
          <p:cNvSpPr/>
          <p:nvPr/>
        </p:nvSpPr>
        <p:spPr>
          <a:xfrm>
            <a:off x="1943000" y="2063850"/>
            <a:ext cx="1252800" cy="50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50" y="3933150"/>
            <a:ext cx="7115175" cy="100965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925" y="2072013"/>
            <a:ext cx="2066711" cy="99947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cxnSp>
        <p:nvCxnSpPr>
          <p:cNvPr id="139" name="Google Shape;139;p22"/>
          <p:cNvCxnSpPr>
            <a:endCxn id="138" idx="1"/>
          </p:cNvCxnSpPr>
          <p:nvPr/>
        </p:nvCxnSpPr>
        <p:spPr>
          <a:xfrm rot="-5400000">
            <a:off x="3911175" y="3172200"/>
            <a:ext cx="1777200" cy="5763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Method SIGNATURES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2275"/>
            <a:ext cx="2591500" cy="292232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sp>
        <p:nvSpPr>
          <p:cNvPr id="146" name="Google Shape;146;p23"/>
          <p:cNvSpPr txBox="1"/>
          <p:nvPr/>
        </p:nvSpPr>
        <p:spPr>
          <a:xfrm>
            <a:off x="152400" y="37746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900">
                <a:solidFill>
                  <a:schemeClr val="dk1"/>
                </a:solidFill>
              </a:rPr>
              <a:t>Primitive Types and Native Equivalents</a:t>
            </a:r>
            <a:endParaRPr b="1"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375" y="852275"/>
            <a:ext cx="2557943" cy="292232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sp>
        <p:nvSpPr>
          <p:cNvPr id="148" name="Google Shape;148;p23"/>
          <p:cNvSpPr txBox="1"/>
          <p:nvPr/>
        </p:nvSpPr>
        <p:spPr>
          <a:xfrm>
            <a:off x="6069300" y="911900"/>
            <a:ext cx="3000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Java method: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b="1" lang="el" sz="12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l" sz="1200">
                <a:latin typeface="Courier New"/>
                <a:ea typeface="Courier New"/>
                <a:cs typeface="Courier New"/>
                <a:sym typeface="Courier New"/>
              </a:rPr>
              <a:t> (int n, String s, int[] arr);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6109700" y="20882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Type signature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l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l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Ljava/lang/String</a:t>
            </a:r>
            <a:r>
              <a:rPr b="1" lang="el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[I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)J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3"/>
          <p:cNvCxnSpPr/>
          <p:nvPr/>
        </p:nvCxnSpPr>
        <p:spPr>
          <a:xfrm>
            <a:off x="6367550" y="2816250"/>
            <a:ext cx="14610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3"/>
          <p:cNvSpPr txBox="1"/>
          <p:nvPr/>
        </p:nvSpPr>
        <p:spPr>
          <a:xfrm>
            <a:off x="6221900" y="3200125"/>
            <a:ext cx="331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n, String s, int[] arr) </a:t>
            </a:r>
            <a:r>
              <a:rPr b="1" lang="el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2" name="Google Shape;152;p23"/>
          <p:cNvCxnSpPr/>
          <p:nvPr/>
        </p:nvCxnSpPr>
        <p:spPr>
          <a:xfrm flipH="1">
            <a:off x="7025825" y="2831525"/>
            <a:ext cx="223800" cy="4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3"/>
          <p:cNvCxnSpPr/>
          <p:nvPr/>
        </p:nvCxnSpPr>
        <p:spPr>
          <a:xfrm flipH="1">
            <a:off x="7753550" y="2831425"/>
            <a:ext cx="6003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3"/>
          <p:cNvCxnSpPr/>
          <p:nvPr/>
        </p:nvCxnSpPr>
        <p:spPr>
          <a:xfrm flipH="1">
            <a:off x="8481625" y="2820000"/>
            <a:ext cx="132300" cy="4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Tracking down Native Methods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59825" y="643875"/>
            <a:ext cx="3042000" cy="5541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5400000" dist="1047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400"/>
              <a:t>Dynamic Linking</a:t>
            </a:r>
            <a:endParaRPr b="1" sz="2400">
              <a:solidFill>
                <a:srgbClr val="999999"/>
              </a:solidFill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675" y="643875"/>
            <a:ext cx="3911625" cy="170905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5400" y="829175"/>
            <a:ext cx="2649900" cy="115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4"/>
          <p:cNvCxnSpPr>
            <a:stCxn id="164" idx="3"/>
            <a:endCxn id="161" idx="1"/>
          </p:cNvCxnSpPr>
          <p:nvPr/>
        </p:nvCxnSpPr>
        <p:spPr>
          <a:xfrm flipH="1" rot="10800000">
            <a:off x="2382274" y="1498462"/>
            <a:ext cx="2665500" cy="80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cxnSp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675" y="2524150"/>
            <a:ext cx="3911625" cy="2372636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cxnSp>
        <p:nvCxnSpPr>
          <p:cNvPr id="166" name="Google Shape;166;p24"/>
          <p:cNvCxnSpPr/>
          <p:nvPr/>
        </p:nvCxnSpPr>
        <p:spPr>
          <a:xfrm>
            <a:off x="4423975" y="2861425"/>
            <a:ext cx="62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cxnSp>
      <p:sp>
        <p:nvSpPr>
          <p:cNvPr id="167" name="Google Shape;167;p24"/>
          <p:cNvSpPr txBox="1"/>
          <p:nvPr/>
        </p:nvSpPr>
        <p:spPr>
          <a:xfrm>
            <a:off x="2822100" y="2661325"/>
            <a:ext cx="1602000" cy="40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Need to Re-type ! 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350" y="1431500"/>
            <a:ext cx="1741925" cy="1741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</p:pic>
      <p:cxnSp>
        <p:nvCxnSpPr>
          <p:cNvPr id="168" name="Google Shape;168;p24"/>
          <p:cNvCxnSpPr>
            <a:stCxn id="164" idx="3"/>
            <a:endCxn id="167" idx="1"/>
          </p:cNvCxnSpPr>
          <p:nvPr/>
        </p:nvCxnSpPr>
        <p:spPr>
          <a:xfrm>
            <a:off x="2382275" y="2302462"/>
            <a:ext cx="439800" cy="55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42875" rotWithShape="0" algn="bl" dir="5400000" dist="7620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Tracking down Native Methods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1523700" y="507900"/>
            <a:ext cx="3042000" cy="5541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5400000" dist="1047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400"/>
              <a:t>Retype</a:t>
            </a:r>
            <a:endParaRPr b="1" sz="2400">
              <a:solidFill>
                <a:srgbClr val="999999"/>
              </a:solidFill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272100" y="1062000"/>
            <a:ext cx="337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l" sz="1200"/>
              <a:t>Import </a:t>
            </a:r>
            <a:r>
              <a:rPr lang="el" sz="1200" u="sng">
                <a:solidFill>
                  <a:schemeClr val="hlink"/>
                </a:solidFill>
                <a:hlinkClick r:id="rId3"/>
              </a:rPr>
              <a:t>jni_all.gdt</a:t>
            </a:r>
            <a:r>
              <a:rPr lang="el" sz="1200"/>
              <a:t> to Ghidra</a:t>
            </a:r>
            <a:endParaRPr sz="1200"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00" y="1431300"/>
            <a:ext cx="3975351" cy="118615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pic>
        <p:nvPicPr>
          <p:cNvPr id="177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100" y="3307825"/>
            <a:ext cx="2956759" cy="118615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sp>
        <p:nvSpPr>
          <p:cNvPr id="178" name="Google Shape;178;p25"/>
          <p:cNvSpPr txBox="1"/>
          <p:nvPr/>
        </p:nvSpPr>
        <p:spPr>
          <a:xfrm>
            <a:off x="272100" y="2864725"/>
            <a:ext cx="489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/>
              <a:t>2. </a:t>
            </a:r>
            <a:r>
              <a:rPr lang="el" sz="1200"/>
              <a:t>Retype the pointer to JNIEnv* to resolve the actual function names</a:t>
            </a:r>
            <a:endParaRPr sz="1200"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2000" y="2273514"/>
            <a:ext cx="2535325" cy="270842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pic>
        <p:nvPicPr>
          <p:cNvPr id="180" name="Google Shape;18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8050" y="172330"/>
            <a:ext cx="2535324" cy="2516187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cxnSp>
        <p:nvCxnSpPr>
          <p:cNvPr id="181" name="Google Shape;181;p25"/>
          <p:cNvCxnSpPr/>
          <p:nvPr/>
        </p:nvCxnSpPr>
        <p:spPr>
          <a:xfrm flipH="1" rot="-5400000">
            <a:off x="5967525" y="1752400"/>
            <a:ext cx="2111700" cy="1151700"/>
          </a:xfrm>
          <a:prstGeom prst="bentConnector3">
            <a:avLst>
              <a:gd fmla="val -3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5"/>
          <p:cNvCxnSpPr>
            <a:stCxn id="177" idx="3"/>
          </p:cNvCxnSpPr>
          <p:nvPr/>
        </p:nvCxnSpPr>
        <p:spPr>
          <a:xfrm flipH="1" rot="10800000">
            <a:off x="3228859" y="3856200"/>
            <a:ext cx="3194700" cy="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Tracking down Native Methods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259825" y="643875"/>
            <a:ext cx="3042000" cy="5541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5400000" dist="1047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400"/>
              <a:t>Static</a:t>
            </a:r>
            <a:r>
              <a:rPr b="1" lang="el" sz="2400"/>
              <a:t> Linking</a:t>
            </a:r>
            <a:endParaRPr b="1" sz="2400">
              <a:solidFill>
                <a:srgbClr val="999999"/>
              </a:solidFill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00" y="1160950"/>
            <a:ext cx="1741925" cy="1741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900" y="579900"/>
            <a:ext cx="3719401" cy="111965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sp>
        <p:nvSpPr>
          <p:cNvPr id="191" name="Google Shape;191;p26"/>
          <p:cNvSpPr/>
          <p:nvPr/>
        </p:nvSpPr>
        <p:spPr>
          <a:xfrm>
            <a:off x="5523600" y="0"/>
            <a:ext cx="2784000" cy="2252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5900" y="1988825"/>
            <a:ext cx="3264899" cy="185422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sp>
        <p:nvSpPr>
          <p:cNvPr id="193" name="Google Shape;193;p26"/>
          <p:cNvSpPr txBox="1"/>
          <p:nvPr/>
        </p:nvSpPr>
        <p:spPr>
          <a:xfrm>
            <a:off x="2367925" y="2448275"/>
            <a:ext cx="27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Track down the JNI_OnLoad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Tracking down Native Methods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76" y="467925"/>
            <a:ext cx="3879802" cy="25643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pic>
        <p:nvPicPr>
          <p:cNvPr id="200" name="Google Shape;2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825" y="2427850"/>
            <a:ext cx="5777428" cy="25643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cxnSp>
        <p:nvCxnSpPr>
          <p:cNvPr id="201" name="Google Shape;201;p27"/>
          <p:cNvCxnSpPr>
            <a:endCxn id="200" idx="0"/>
          </p:cNvCxnSpPr>
          <p:nvPr/>
        </p:nvCxnSpPr>
        <p:spPr>
          <a:xfrm>
            <a:off x="2536039" y="2248450"/>
            <a:ext cx="3688500" cy="179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02" name="Google Shape;20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2075" y="0"/>
            <a:ext cx="1741924" cy="1741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Tracking down </a:t>
            </a: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Native Methods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400125" y="656450"/>
            <a:ext cx="26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Sometimes it is hard to trace ...</a:t>
            </a:r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300" y="1345013"/>
            <a:ext cx="6551101" cy="2453476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 u="sng">
                <a:solidFill>
                  <a:schemeClr val="hlink"/>
                </a:solidFill>
                <a:latin typeface="Impact"/>
                <a:ea typeface="Impact"/>
                <a:cs typeface="Impact"/>
                <a:sym typeface="Impact"/>
                <a:hlinkClick r:id="rId3"/>
              </a:rPr>
              <a:t>JNITrace</a:t>
            </a: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to the </a:t>
            </a: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Rescue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39950" y="1375850"/>
            <a:ext cx="73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jnitrace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 -l &lt;libname&gt; &lt;package 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491800" y="731875"/>
            <a:ext cx="3042000" cy="5541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5400000" dist="1047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400"/>
              <a:t>Usage</a:t>
            </a:r>
            <a:endParaRPr b="1" sz="2400">
              <a:solidFill>
                <a:srgbClr val="999999"/>
              </a:solidFill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25" y="1976450"/>
            <a:ext cx="6103152" cy="213975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 u="sng">
                <a:solidFill>
                  <a:schemeClr val="hlink"/>
                </a:solidFill>
                <a:latin typeface="Impact"/>
                <a:ea typeface="Impact"/>
                <a:cs typeface="Impact"/>
                <a:sym typeface="Impact"/>
                <a:hlinkClick r:id="rId3"/>
              </a:rPr>
              <a:t>JNITrace</a:t>
            </a: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to the Rescue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25" y="784575"/>
            <a:ext cx="7323576" cy="2567624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cxnSp>
        <p:nvCxnSpPr>
          <p:cNvPr id="224" name="Google Shape;224;p30"/>
          <p:cNvCxnSpPr/>
          <p:nvPr/>
        </p:nvCxnSpPr>
        <p:spPr>
          <a:xfrm rot="-5400000">
            <a:off x="-295725" y="2400350"/>
            <a:ext cx="2607600" cy="1071900"/>
          </a:xfrm>
          <a:prstGeom prst="bentConnector3">
            <a:avLst>
              <a:gd fmla="val 10000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0"/>
          <p:cNvSpPr txBox="1"/>
          <p:nvPr/>
        </p:nvSpPr>
        <p:spPr>
          <a:xfrm>
            <a:off x="5316300" y="3900350"/>
            <a:ext cx="20511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Memory </a:t>
            </a:r>
            <a:r>
              <a:rPr lang="el" sz="1300"/>
              <a:t>Address where the library is loaded</a:t>
            </a:r>
            <a:endParaRPr sz="1300"/>
          </a:p>
        </p:txBody>
      </p:sp>
      <p:cxnSp>
        <p:nvCxnSpPr>
          <p:cNvPr id="226" name="Google Shape;226;p30"/>
          <p:cNvCxnSpPr/>
          <p:nvPr/>
        </p:nvCxnSpPr>
        <p:spPr>
          <a:xfrm rot="10800000">
            <a:off x="6311950" y="3152525"/>
            <a:ext cx="15600" cy="8076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0"/>
          <p:cNvSpPr txBox="1"/>
          <p:nvPr/>
        </p:nvSpPr>
        <p:spPr>
          <a:xfrm>
            <a:off x="156200" y="4240100"/>
            <a:ext cx="14910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Memory</a:t>
            </a:r>
            <a:r>
              <a:rPr lang="el" sz="1300"/>
              <a:t> Address of the function</a:t>
            </a:r>
            <a:endParaRPr sz="1300"/>
          </a:p>
        </p:txBody>
      </p:sp>
      <p:sp>
        <p:nvSpPr>
          <p:cNvPr id="228" name="Google Shape;228;p30"/>
          <p:cNvSpPr txBox="1"/>
          <p:nvPr/>
        </p:nvSpPr>
        <p:spPr>
          <a:xfrm>
            <a:off x="1864025" y="357725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6dbaf93410</a:t>
            </a: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0x6dbaf81000</a:t>
            </a:r>
            <a:r>
              <a:rPr lang="el" sz="11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l" sz="1100">
                <a:latin typeface="Courier New"/>
                <a:ea typeface="Courier New"/>
                <a:cs typeface="Courier New"/>
                <a:sym typeface="Courier New"/>
              </a:rPr>
              <a:t>12410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30"/>
          <p:cNvCxnSpPr/>
          <p:nvPr/>
        </p:nvCxnSpPr>
        <p:spPr>
          <a:xfrm flipH="1">
            <a:off x="1472225" y="3904150"/>
            <a:ext cx="887700" cy="7680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0" name="Google Shape;230;p30"/>
          <p:cNvCxnSpPr/>
          <p:nvPr/>
        </p:nvCxnSpPr>
        <p:spPr>
          <a:xfrm flipH="1" rot="-5400000">
            <a:off x="4136725" y="4215975"/>
            <a:ext cx="7194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1" name="Google Shape;231;p30"/>
          <p:cNvSpPr txBox="1"/>
          <p:nvPr/>
        </p:nvSpPr>
        <p:spPr>
          <a:xfrm>
            <a:off x="3907575" y="4485350"/>
            <a:ext cx="1491000" cy="3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Actual offset</a:t>
            </a:r>
            <a:endParaRPr sz="1300"/>
          </a:p>
        </p:txBody>
      </p:sp>
      <p:cxnSp>
        <p:nvCxnSpPr>
          <p:cNvPr id="232" name="Google Shape;232;p30"/>
          <p:cNvCxnSpPr/>
          <p:nvPr/>
        </p:nvCxnSpPr>
        <p:spPr>
          <a:xfrm flipH="1">
            <a:off x="4160075" y="2698525"/>
            <a:ext cx="4081800" cy="322200"/>
          </a:xfrm>
          <a:prstGeom prst="bentConnector3">
            <a:avLst>
              <a:gd fmla="val 99998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30"/>
          <p:cNvSpPr txBox="1"/>
          <p:nvPr/>
        </p:nvSpPr>
        <p:spPr>
          <a:xfrm>
            <a:off x="7525175" y="3352200"/>
            <a:ext cx="1584000" cy="78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Memory Address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of the RegisterNatives</a:t>
            </a:r>
            <a:endParaRPr sz="1300"/>
          </a:p>
        </p:txBody>
      </p:sp>
      <p:cxnSp>
        <p:nvCxnSpPr>
          <p:cNvPr id="234" name="Google Shape;234;p30"/>
          <p:cNvCxnSpPr/>
          <p:nvPr/>
        </p:nvCxnSpPr>
        <p:spPr>
          <a:xfrm flipH="1" rot="-5400000">
            <a:off x="7888375" y="3057925"/>
            <a:ext cx="7194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 u="sng">
                <a:solidFill>
                  <a:schemeClr val="hlink"/>
                </a:solidFill>
                <a:latin typeface="Impact"/>
                <a:ea typeface="Impact"/>
                <a:cs typeface="Impact"/>
                <a:sym typeface="Impact"/>
                <a:hlinkClick r:id="rId3"/>
              </a:rPr>
              <a:t>JNITrace</a:t>
            </a: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to the Rescue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240" name="Google Shape;240;p31"/>
          <p:cNvCxnSpPr/>
          <p:nvPr/>
        </p:nvCxnSpPr>
        <p:spPr>
          <a:xfrm rot="-5400000">
            <a:off x="-295725" y="2400350"/>
            <a:ext cx="2607600" cy="1071900"/>
          </a:xfrm>
          <a:prstGeom prst="bentConnector3">
            <a:avLst>
              <a:gd fmla="val 10000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1"/>
          <p:cNvSpPr txBox="1"/>
          <p:nvPr/>
        </p:nvSpPr>
        <p:spPr>
          <a:xfrm>
            <a:off x="6823275" y="2184800"/>
            <a:ext cx="2051100" cy="3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Set the Image Base to 0</a:t>
            </a:r>
            <a:endParaRPr sz="1300"/>
          </a:p>
        </p:txBody>
      </p:sp>
      <p:sp>
        <p:nvSpPr>
          <p:cNvPr id="242" name="Google Shape;242;p31"/>
          <p:cNvSpPr txBox="1"/>
          <p:nvPr/>
        </p:nvSpPr>
        <p:spPr>
          <a:xfrm>
            <a:off x="156200" y="4240100"/>
            <a:ext cx="1491000" cy="3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Import the library</a:t>
            </a:r>
            <a:endParaRPr sz="1300"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200" y="702712"/>
            <a:ext cx="4803160" cy="233982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cxnSp>
        <p:nvCxnSpPr>
          <p:cNvPr id="244" name="Google Shape;244;p31"/>
          <p:cNvCxnSpPr/>
          <p:nvPr/>
        </p:nvCxnSpPr>
        <p:spPr>
          <a:xfrm flipH="1">
            <a:off x="5215275" y="2367800"/>
            <a:ext cx="1608000" cy="18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5" name="Google Shape;24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9600" y="3194947"/>
            <a:ext cx="4579826" cy="133352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cxnSp>
        <p:nvCxnSpPr>
          <p:cNvPr id="246" name="Google Shape;246;p31"/>
          <p:cNvCxnSpPr/>
          <p:nvPr/>
        </p:nvCxnSpPr>
        <p:spPr>
          <a:xfrm flipH="1">
            <a:off x="4366925" y="3951750"/>
            <a:ext cx="2569500" cy="14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1"/>
          <p:cNvSpPr txBox="1"/>
          <p:nvPr/>
        </p:nvSpPr>
        <p:spPr>
          <a:xfrm>
            <a:off x="6936425" y="3666600"/>
            <a:ext cx="20511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Type the address from the previous step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The Java Native Interface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92025" y="854350"/>
            <a:ext cx="3380700" cy="358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99999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b="1" lang="el" sz="1700">
                <a:solidFill>
                  <a:schemeClr val="dk1"/>
                </a:solidFill>
              </a:rPr>
              <a:t>The Java Native Interface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b="1" lang="el" sz="1700">
                <a:solidFill>
                  <a:schemeClr val="dk1"/>
                </a:solidFill>
              </a:rPr>
              <a:t>Locating native libs 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b="1" lang="el" sz="1700">
                <a:solidFill>
                  <a:schemeClr val="dk1"/>
                </a:solidFill>
              </a:rPr>
              <a:t>Dynamic / Static linking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b="1" lang="el" sz="1700">
                <a:solidFill>
                  <a:schemeClr val="dk1"/>
                </a:solidFill>
              </a:rPr>
              <a:t>Resolving Native Methods 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b="1" lang="el" sz="1700">
                <a:solidFill>
                  <a:schemeClr val="dk1"/>
                </a:solidFill>
              </a:rPr>
              <a:t>Tracking down Native Methods in Ghidra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b="1" lang="el" sz="1700">
                <a:solidFill>
                  <a:schemeClr val="dk1"/>
                </a:solidFill>
              </a:rPr>
              <a:t>Using JNITrace</a:t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999999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852" y="940388"/>
            <a:ext cx="3380700" cy="3262721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 u="sng">
                <a:solidFill>
                  <a:schemeClr val="hlink"/>
                </a:solidFill>
                <a:latin typeface="Impact"/>
                <a:ea typeface="Impact"/>
                <a:cs typeface="Impact"/>
                <a:sym typeface="Impact"/>
                <a:hlinkClick r:id="rId3"/>
              </a:rPr>
              <a:t>JNITrace</a:t>
            </a: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to the Rescue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763" y="721225"/>
            <a:ext cx="7858473" cy="135067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sp>
        <p:nvSpPr>
          <p:cNvPr id="254" name="Google Shape;254;p32"/>
          <p:cNvSpPr txBox="1"/>
          <p:nvPr/>
        </p:nvSpPr>
        <p:spPr>
          <a:xfrm>
            <a:off x="678825" y="2358525"/>
            <a:ext cx="6971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Native: </a:t>
            </a: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yymsd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(Landroid/content/Context;Ljava/lang/String;ZI)V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Java: 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public static native void </a:t>
            </a: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yymsd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(Context context, String str, boolean z, int i);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Is implemented by the function </a:t>
            </a:r>
            <a:r>
              <a:rPr b="1" lang="el"/>
              <a:t>FUN_00012410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References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280975" y="731200"/>
            <a:ext cx="743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l" u="sng">
                <a:solidFill>
                  <a:schemeClr val="hlink"/>
                </a:solidFill>
                <a:hlinkClick r:id="rId3"/>
              </a:rPr>
              <a:t>https://github.com/evilpan/jni_helper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l" u="sng">
                <a:solidFill>
                  <a:schemeClr val="hlink"/>
                </a:solidFill>
                <a:hlinkClick r:id="rId4"/>
              </a:rPr>
              <a:t>https://valsamaras.medium.com/tracing-jni-functions-75b04bee7c58</a:t>
            </a:r>
            <a:r>
              <a:rPr lang="el"/>
              <a:t>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l" u="sng">
                <a:solidFill>
                  <a:schemeClr val="hlink"/>
                </a:solidFill>
                <a:hlinkClick r:id="rId5"/>
              </a:rPr>
              <a:t>https://docs.oracle.com/javase/7/docs/technotes/guides/jni/spec/jniTOC.html</a:t>
            </a:r>
            <a:r>
              <a:rPr lang="el"/>
              <a:t>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l" u="sng">
                <a:solidFill>
                  <a:schemeClr val="hlink"/>
                </a:solidFill>
                <a:hlinkClick r:id="rId6"/>
              </a:rPr>
              <a:t>https://developer.android.com/ndk/guides</a:t>
            </a:r>
            <a:r>
              <a:rPr lang="el"/>
              <a:t> </a:t>
            </a:r>
            <a:r>
              <a:rPr lang="el"/>
              <a:t>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l" u="sng">
                <a:solidFill>
                  <a:schemeClr val="hlink"/>
                </a:solidFill>
                <a:hlinkClick r:id="rId7"/>
              </a:rPr>
              <a:t>https://www.ragingrock.com/AndroidAppRE/</a:t>
            </a:r>
            <a:r>
              <a:rPr lang="el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The Java Native Interface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050" y="195950"/>
            <a:ext cx="5196300" cy="19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02700" y="2187775"/>
            <a:ext cx="7876800" cy="29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l"/>
              <a:t>The </a:t>
            </a:r>
            <a:r>
              <a:rPr b="1" lang="el"/>
              <a:t>Java Native Interface</a:t>
            </a:r>
            <a:r>
              <a:rPr lang="el"/>
              <a:t> (</a:t>
            </a:r>
            <a:r>
              <a:rPr b="1" lang="el"/>
              <a:t>JNI</a:t>
            </a:r>
            <a:r>
              <a:rPr lang="el"/>
              <a:t>) provides a mechanism (bridge) by which a program written in Java can call routines or make use of services written in native code.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l"/>
              <a:t>Programmers use the JNI to write Java native methods to handle those situations when an application cannot be written entirely in Java: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Examples:</a:t>
            </a:r>
            <a:endParaRPr b="1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l"/>
              <a:t>The standard Java class library does not support the platform-dependent features needed by the application.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l"/>
              <a:t>You already have a library written in another language, and wish to make it accessible to Java code through the JNI.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l"/>
              <a:t>You want to implement a small portion of time-critical code in a lower-level language such as assembly.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The Java Native Interface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25" y="668300"/>
            <a:ext cx="6927075" cy="19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31950" y="2911725"/>
            <a:ext cx="68475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l"/>
              <a:t>Native code accesses Java VM features by calling JNI functions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l"/>
              <a:t>JNI functions are available through an </a:t>
            </a:r>
            <a:r>
              <a:rPr b="1" lang="el"/>
              <a:t>interface pointer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l"/>
              <a:t> An interface pointer is a pointer to a pointer of an array of pointers that point to interface functions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Locating native libs 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04025" y="595700"/>
            <a:ext cx="50556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After compilation native libraries are stored in various folders based on the ABI. Both the Play Store and Package Manager expect to find NDK-generated libraries on file paths inside the APK matching the pattern /lib/&lt;abi&gt;/lib&lt;name&gt;.so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For the </a:t>
            </a:r>
            <a:r>
              <a:rPr lang="el" sz="1300">
                <a:latin typeface="Courier New"/>
                <a:ea typeface="Courier New"/>
                <a:cs typeface="Courier New"/>
                <a:sym typeface="Courier New"/>
              </a:rPr>
              <a:t>libfoo.so</a:t>
            </a:r>
            <a:r>
              <a:rPr lang="el" sz="1300"/>
              <a:t> whis would be:</a:t>
            </a:r>
            <a:endParaRPr sz="13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175" y="1267652"/>
            <a:ext cx="3111250" cy="145262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5400000" dist="114300">
              <a:srgbClr val="000000">
                <a:alpha val="50000"/>
              </a:srgbClr>
            </a:outerShdw>
          </a:effectLst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175" y="2856675"/>
            <a:ext cx="3111250" cy="1102471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5400000" dist="114300">
              <a:srgbClr val="000000">
                <a:alpha val="50000"/>
              </a:srgbClr>
            </a:outerShdw>
          </a:effectLst>
        </p:spPr>
      </p:pic>
      <p:sp>
        <p:nvSpPr>
          <p:cNvPr id="87" name="Google Shape;87;p17"/>
          <p:cNvSpPr txBox="1"/>
          <p:nvPr/>
        </p:nvSpPr>
        <p:spPr>
          <a:xfrm>
            <a:off x="239975" y="2181863"/>
            <a:ext cx="4559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❖"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/lib/armeabi/libfoo.so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❖"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/lib/armeabi-v7a/libfoo.so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❖"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/lib/arm64-v8a/libfoo.so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❖"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/lib/x86/libfoo.so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❖"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/lib/x86_64/libfoo.so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Loading Native Code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96000" y="580400"/>
            <a:ext cx="81513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Native methods are loaded with the </a:t>
            </a:r>
            <a:r>
              <a:rPr b="1" lang="el" sz="1300"/>
              <a:t>System.loadLibrary or the </a:t>
            </a:r>
            <a:r>
              <a:rPr lang="el" sz="1300"/>
              <a:t> </a:t>
            </a:r>
            <a:r>
              <a:rPr b="1" lang="el" sz="1300">
                <a:solidFill>
                  <a:schemeClr val="dk1"/>
                </a:solidFill>
              </a:rPr>
              <a:t>System.load </a:t>
            </a:r>
            <a:r>
              <a:rPr lang="el" sz="1300"/>
              <a:t>method: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300">
                <a:latin typeface="Courier New"/>
                <a:ea typeface="Courier New"/>
                <a:cs typeface="Courier New"/>
                <a:sym typeface="Courier New"/>
              </a:rPr>
              <a:t> Loading “libfoo.so”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●"/>
            </a:pPr>
            <a:r>
              <a:rPr b="1" lang="e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l" sz="13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loadLibrary</a:t>
            </a:r>
            <a:r>
              <a:rPr lang="e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(“foo”)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dk1"/>
                </a:solidFill>
              </a:rPr>
              <a:t>The system follows a standard, but platform-specific, approach to convert the library name to a native library name. For the Android OS the expected path is</a:t>
            </a:r>
            <a:r>
              <a:rPr lang="e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/data/app/&lt;app-name&gt;/lib/&lt;arch&gt;/libfoo.so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4;p18"/>
          <p:cNvCxnSpPr/>
          <p:nvPr/>
        </p:nvCxnSpPr>
        <p:spPr>
          <a:xfrm flipH="1" rot="10800000">
            <a:off x="3239850" y="1664250"/>
            <a:ext cx="27996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 txBox="1"/>
          <p:nvPr/>
        </p:nvSpPr>
        <p:spPr>
          <a:xfrm>
            <a:off x="5991425" y="1448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lib</a:t>
            </a:r>
            <a:r>
              <a:rPr b="1" lang="el">
                <a:solidFill>
                  <a:srgbClr val="FF0000"/>
                </a:solidFill>
              </a:rPr>
              <a:t>foo</a:t>
            </a:r>
            <a:r>
              <a:rPr lang="el"/>
              <a:t>.so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00" y="2836175"/>
            <a:ext cx="4996675" cy="11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96000" y="3992025"/>
            <a:ext cx="581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●"/>
            </a:pPr>
            <a:r>
              <a:rPr b="1" lang="e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l" sz="13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(“/full/path/to/libfoo.so”)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72375" y="4479975"/>
            <a:ext cx="699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dk1"/>
                </a:solidFill>
              </a:rPr>
              <a:t>The function expects the full name of the path </a:t>
            </a:r>
            <a:endParaRPr/>
          </a:p>
        </p:txBody>
      </p:sp>
      <p:cxnSp>
        <p:nvCxnSpPr>
          <p:cNvPr id="99" name="Google Shape;99;p18"/>
          <p:cNvCxnSpPr/>
          <p:nvPr/>
        </p:nvCxnSpPr>
        <p:spPr>
          <a:xfrm>
            <a:off x="4408150" y="4200525"/>
            <a:ext cx="1079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8"/>
          <p:cNvSpPr txBox="1"/>
          <p:nvPr/>
        </p:nvSpPr>
        <p:spPr>
          <a:xfrm>
            <a:off x="5487550" y="4004175"/>
            <a:ext cx="31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/data/data/com.foo.bar/files/</a:t>
            </a:r>
            <a:r>
              <a:rPr lang="el">
                <a:solidFill>
                  <a:schemeClr val="dk1"/>
                </a:solidFill>
              </a:rPr>
              <a:t>lib</a:t>
            </a:r>
            <a:r>
              <a:rPr b="1" lang="el">
                <a:solidFill>
                  <a:srgbClr val="FF0000"/>
                </a:solidFill>
              </a:rPr>
              <a:t>foo</a:t>
            </a:r>
            <a:r>
              <a:rPr lang="el">
                <a:solidFill>
                  <a:schemeClr val="dk1"/>
                </a:solidFill>
              </a:rPr>
              <a:t>.so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551450" y="3680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chemeClr val="dk1"/>
                </a:solidFill>
              </a:rPr>
              <a:t>Example: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Declaring Native functions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50" y="844275"/>
            <a:ext cx="6200775" cy="22098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66675">
              <a:srgbClr val="000000">
                <a:alpha val="50000"/>
              </a:srgbClr>
            </a:outerShdw>
          </a:effectLst>
        </p:spPr>
      </p:pic>
      <p:cxnSp>
        <p:nvCxnSpPr>
          <p:cNvPr id="108" name="Google Shape;108;p19"/>
          <p:cNvCxnSpPr/>
          <p:nvPr/>
        </p:nvCxnSpPr>
        <p:spPr>
          <a:xfrm rot="10800000">
            <a:off x="2327825" y="2960250"/>
            <a:ext cx="8100" cy="68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/>
          <p:nvPr/>
        </p:nvCxnSpPr>
        <p:spPr>
          <a:xfrm flipH="1" rot="10800000">
            <a:off x="2343925" y="2976175"/>
            <a:ext cx="1103700" cy="67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9"/>
          <p:cNvSpPr txBox="1"/>
          <p:nvPr/>
        </p:nvSpPr>
        <p:spPr>
          <a:xfrm>
            <a:off x="375950" y="3727125"/>
            <a:ext cx="65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foobar</a:t>
            </a: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 implementation will be in the </a:t>
            </a:r>
            <a:r>
              <a:rPr b="1" lang="el">
                <a:latin typeface="Courier New"/>
                <a:ea typeface="Courier New"/>
                <a:cs typeface="Courier New"/>
                <a:sym typeface="Courier New"/>
              </a:rPr>
              <a:t>libnativelib.so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Resolving Native Methods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51975" y="1335875"/>
            <a:ext cx="3000000" cy="12930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5400000" dist="1047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400"/>
              <a:t>  </a:t>
            </a:r>
            <a:r>
              <a:rPr b="1" lang="el" sz="2400"/>
              <a:t>Dynamic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400">
                <a:solidFill>
                  <a:srgbClr val="999999"/>
                </a:solidFill>
              </a:rPr>
              <a:t>Static</a:t>
            </a:r>
            <a:endParaRPr b="1" sz="2400">
              <a:solidFill>
                <a:srgbClr val="999999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991075" y="904775"/>
            <a:ext cx="467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/>
              <a:t>E</a:t>
            </a:r>
            <a:r>
              <a:rPr b="1" lang="el" sz="1600"/>
              <a:t>ntries are resolved based on their names:</a:t>
            </a:r>
            <a:endParaRPr b="1" sz="1600"/>
          </a:p>
        </p:txBody>
      </p:sp>
      <p:sp>
        <p:nvSpPr>
          <p:cNvPr id="118" name="Google Shape;118;p20"/>
          <p:cNvSpPr txBox="1"/>
          <p:nvPr/>
        </p:nvSpPr>
        <p:spPr>
          <a:xfrm>
            <a:off x="3627450" y="1442300"/>
            <a:ext cx="4738800" cy="23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711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l" sz="1500">
                <a:solidFill>
                  <a:schemeClr val="dk1"/>
                </a:solidFill>
              </a:rPr>
              <a:t>The prefix </a:t>
            </a:r>
            <a:r>
              <a:rPr lang="el" sz="15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Java_</a:t>
            </a:r>
            <a:endParaRPr sz="15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l" sz="1500">
                <a:solidFill>
                  <a:schemeClr val="dk1"/>
                </a:solidFill>
              </a:rPr>
              <a:t>A mangled fully-qualified class name</a:t>
            </a:r>
            <a:endParaRPr sz="1500">
              <a:solidFill>
                <a:schemeClr val="dk1"/>
              </a:solidFill>
            </a:endParaRPr>
          </a:p>
          <a:p>
            <a:pPr indent="-32385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l" sz="1500">
                <a:solidFill>
                  <a:schemeClr val="dk1"/>
                </a:solidFill>
              </a:rPr>
              <a:t>An underscore (“_”) separator</a:t>
            </a:r>
            <a:endParaRPr sz="1500">
              <a:solidFill>
                <a:schemeClr val="dk1"/>
              </a:solidFill>
            </a:endParaRPr>
          </a:p>
          <a:p>
            <a:pPr indent="-32385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l" sz="1500">
                <a:solidFill>
                  <a:schemeClr val="dk1"/>
                </a:solidFill>
              </a:rPr>
              <a:t>A mangled method name</a:t>
            </a:r>
            <a:endParaRPr sz="1500">
              <a:solidFill>
                <a:schemeClr val="dk1"/>
              </a:solidFill>
            </a:endParaRPr>
          </a:p>
          <a:p>
            <a:pPr indent="-32385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l" sz="1500">
                <a:solidFill>
                  <a:schemeClr val="dk1"/>
                </a:solidFill>
              </a:rPr>
              <a:t>For overloaded native methods, two underscores (“__”) followed by the mangled argument signature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031000" y="1335875"/>
            <a:ext cx="1252800" cy="50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0" y="0"/>
            <a:ext cx="736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Resolving Native Methods</a:t>
            </a:r>
            <a:endParaRPr b="1" sz="21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283800" y="679125"/>
            <a:ext cx="3000000" cy="12930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5400000" dist="1047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400"/>
              <a:t>Dynamic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9999"/>
              </a:solidFill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1758175" y="729650"/>
            <a:ext cx="1252800" cy="50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800" y="507900"/>
            <a:ext cx="5723226" cy="2513324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33350">
              <a:srgbClr val="000000">
                <a:alpha val="50000"/>
              </a:srgbClr>
            </a:outerShdw>
          </a:effectLst>
        </p:spPr>
      </p:pic>
      <p:sp>
        <p:nvSpPr>
          <p:cNvPr id="128" name="Google Shape;128;p21"/>
          <p:cNvSpPr txBox="1"/>
          <p:nvPr/>
        </p:nvSpPr>
        <p:spPr>
          <a:xfrm>
            <a:off x="320125" y="3336200"/>
            <a:ext cx="5159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com.foo.bar.</a:t>
            </a:r>
            <a:r>
              <a:rPr lang="el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HelloWorldJNI.</a:t>
            </a:r>
            <a:r>
              <a:rPr b="1" lang="el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el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chemeClr val="dk1"/>
                </a:solidFill>
              </a:rPr>
              <a:t>Resolves to: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ourier New"/>
                <a:ea typeface="Courier New"/>
                <a:cs typeface="Courier New"/>
                <a:sym typeface="Courier New"/>
              </a:rPr>
              <a:t>Java_com_foo_bar_HelloWorldJNI_sayHello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