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5579EF-45D6-4FC8-A098-212736AF7CAC}">
  <a:tblStyle styleId="{825579EF-45D6-4FC8-A098-212736AF7C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3D7E2A2-61C4-478C-83BD-54CE3D0297D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ac407622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ac407622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ac407622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ac407622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ac407622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ac407622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ac4076222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ac4076222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ac4076222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ac4076222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ac4076222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ac4076222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407622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407622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ac407622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ac407622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ac407622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ac407622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ac407622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ac407622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ac407622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ac407622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ac4076222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ac4076222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ac4076222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ac4076222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ac4076222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ac407622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ac4076222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ac4076222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ac4076222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ac407622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ac407622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ac407622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ac407622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ac407622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ac407622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ac407622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ac407622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ac407622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twitter.com/Ch0pin" TargetMode="External"/><Relationship Id="rId5" Type="http://schemas.openxmlformats.org/officeDocument/2006/relationships/hyperlink" Target="https://twitter.com/Ch0pin" TargetMode="External"/><Relationship Id="rId6" Type="http://schemas.openxmlformats.org/officeDocument/2006/relationships/hyperlink" Target="https://www.linkedin.com/in/valsamara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hyperlink" Target="https://en.wikipedia.org/wiki/Setuid" TargetMode="External"/><Relationship Id="rId5" Type="http://schemas.openxmlformats.org/officeDocument/2006/relationships/hyperlink" Target="https://en.wikipedia.org/wiki/Setgid" TargetMode="External"/><Relationship Id="rId6" Type="http://schemas.openxmlformats.org/officeDocument/2006/relationships/hyperlink" Target="https://en.wikipedia.org/wiki/Sticky_bi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hyperlink" Target="https://medium.com/@quaful/the-changes-of-apk-install-location-since-android-oreo-e646d1b53c4d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s.android.com/android/platform/superproject/+/master:frameworks/base/services/core/java/com/android/server/pm/PackageManagerService.java;l=8044?q=getNextCodePath" TargetMode="External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hyperlink" Target="https://mobile-security.gitbook.io/mobile-security-testing-guide/android-testing-guide/0x05a-platform-overview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hyperlink" Target="https://android.googlesource.com/platform/system/core/+/android-4.2.2_r1.2/include/private/android_filesystem_config.h" TargetMode="External"/><Relationship Id="rId7" Type="http://schemas.openxmlformats.org/officeDocument/2006/relationships/hyperlink" Target="https://android.googlesource.com/platform/frameworks/base/+/master/data/etc/platform.x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Android_version_history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valsamaras.medium.com/the-application-sandbox-9abd09a5c6da" TargetMode="External"/><Relationship Id="rId4" Type="http://schemas.openxmlformats.org/officeDocument/2006/relationships/hyperlink" Target="http://malzantot.blogspot.com/2015/04/dissecting-android-permissions.html" TargetMode="External"/><Relationship Id="rId5" Type="http://schemas.openxmlformats.org/officeDocument/2006/relationships/hyperlink" Target="https://medium.com/@quaful/the-changes-of-apk-install-location-since-android-oreo-e646d1b53c4d" TargetMode="External"/><Relationship Id="rId6" Type="http://schemas.openxmlformats.org/officeDocument/2006/relationships/hyperlink" Target="https://cs.android.com/android/platform/superproject/+/master" TargetMode="External"/><Relationship Id="rId7" Type="http://schemas.openxmlformats.org/officeDocument/2006/relationships/hyperlink" Target="https://devarea.com/aosp-creating-a-system-application/#.YXZUPdbMKd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hyperlink" Target="https://cs.android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975" y="0"/>
            <a:ext cx="3968200" cy="29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533425" y="2645775"/>
            <a:ext cx="6204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>
                <a:latin typeface="Impact"/>
                <a:ea typeface="Impact"/>
                <a:cs typeface="Impact"/>
                <a:sym typeface="Impact"/>
              </a:rPr>
              <a:t>SECURITY ARCHITECTURE</a:t>
            </a:r>
            <a:endParaRPr b="1" sz="17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>
                <a:solidFill>
                  <a:schemeClr val="dk1"/>
                </a:solidFill>
              </a:rPr>
              <a:t>LECTURE I (Application Isolation)</a:t>
            </a:r>
            <a:endParaRPr b="1" sz="1700"/>
          </a:p>
        </p:txBody>
      </p:sp>
      <p:sp>
        <p:nvSpPr>
          <p:cNvPr id="56" name="Google Shape;56;p13"/>
          <p:cNvSpPr txBox="1"/>
          <p:nvPr/>
        </p:nvSpPr>
        <p:spPr>
          <a:xfrm>
            <a:off x="295125" y="3920875"/>
            <a:ext cx="650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Speaker</a:t>
            </a:r>
            <a:r>
              <a:rPr lang="el"/>
              <a:t>: Dimitrios Valsamaras | </a:t>
            </a:r>
            <a:r>
              <a:rPr lang="el" u="sng">
                <a:solidFill>
                  <a:schemeClr val="hlink"/>
                </a:solidFill>
                <a:hlinkClick r:id="rId4"/>
              </a:rPr>
              <a:t>@Ch0pin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solidFill>
                  <a:schemeClr val="hlink"/>
                </a:solidFill>
                <a:hlinkClick r:id="rId5"/>
              </a:rPr>
              <a:t>  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95125" y="4268675"/>
            <a:ext cx="36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solidFill>
                  <a:schemeClr val="hlink"/>
                </a:solidFill>
                <a:hlinkClick r:id="rId6"/>
              </a:rPr>
              <a:t>https://www.linkedin.com/in/valsamaras/</a:t>
            </a:r>
            <a:r>
              <a:rPr lang="el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/>
        </p:nvSpPr>
        <p:spPr>
          <a:xfrm>
            <a:off x="0" y="0"/>
            <a:ext cx="878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latin typeface="Impact"/>
                <a:ea typeface="Impact"/>
                <a:cs typeface="Impact"/>
                <a:sym typeface="Impact"/>
              </a:rPr>
              <a:t>Android</a:t>
            </a:r>
            <a:r>
              <a:rPr b="1" lang="el" sz="2100">
                <a:latin typeface="Impact"/>
                <a:ea typeface="Impact"/>
                <a:cs typeface="Impact"/>
                <a:sym typeface="Impact"/>
              </a:rPr>
              <a:t> Platform Security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8" name="Google Shape;138;p22"/>
          <p:cNvSpPr txBox="1"/>
          <p:nvPr/>
        </p:nvSpPr>
        <p:spPr>
          <a:xfrm>
            <a:off x="3088000" y="0"/>
            <a:ext cx="8785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100">
                <a:solidFill>
                  <a:schemeClr val="dk1"/>
                </a:solidFill>
              </a:rPr>
              <a:t>Android is a </a:t>
            </a:r>
            <a:r>
              <a:rPr b="1" lang="el" sz="2100">
                <a:solidFill>
                  <a:schemeClr val="dk1"/>
                </a:solidFill>
              </a:rPr>
              <a:t>Linux Based</a:t>
            </a:r>
            <a:r>
              <a:rPr lang="el" sz="2100">
                <a:solidFill>
                  <a:schemeClr val="dk1"/>
                </a:solidFill>
              </a:rPr>
              <a:t> Operating system: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0" y="464225"/>
            <a:ext cx="5143525" cy="234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50" y="2804750"/>
            <a:ext cx="5143525" cy="224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0275" y="2804750"/>
            <a:ext cx="2998250" cy="56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2"/>
          <p:cNvCxnSpPr/>
          <p:nvPr/>
        </p:nvCxnSpPr>
        <p:spPr>
          <a:xfrm flipH="1" rot="10800000">
            <a:off x="2441475" y="3261725"/>
            <a:ext cx="3676800" cy="521100"/>
          </a:xfrm>
          <a:prstGeom prst="bentConnector3">
            <a:avLst>
              <a:gd fmla="val 9973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2"/>
          <p:cNvCxnSpPr/>
          <p:nvPr/>
        </p:nvCxnSpPr>
        <p:spPr>
          <a:xfrm flipH="1" rot="10800000">
            <a:off x="2593875" y="3338925"/>
            <a:ext cx="4971900" cy="673500"/>
          </a:xfrm>
          <a:prstGeom prst="bentConnector3">
            <a:avLst>
              <a:gd fmla="val 998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2"/>
          <p:cNvCxnSpPr/>
          <p:nvPr/>
        </p:nvCxnSpPr>
        <p:spPr>
          <a:xfrm flipH="1" rot="10800000">
            <a:off x="3722925" y="3290600"/>
            <a:ext cx="4325400" cy="1470300"/>
          </a:xfrm>
          <a:prstGeom prst="bentConnector3">
            <a:avLst>
              <a:gd fmla="val 1002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5" name="Google Shape;14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0275" y="650700"/>
            <a:ext cx="3149015" cy="14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0" y="0"/>
            <a:ext cx="878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latin typeface="Impact"/>
                <a:ea typeface="Impact"/>
                <a:cs typeface="Impact"/>
                <a:sym typeface="Impact"/>
              </a:rPr>
              <a:t>Android Platform Security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51" name="Google Shape;151;p23"/>
          <p:cNvSpPr txBox="1"/>
          <p:nvPr/>
        </p:nvSpPr>
        <p:spPr>
          <a:xfrm>
            <a:off x="3088000" y="0"/>
            <a:ext cx="8785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100">
                <a:solidFill>
                  <a:schemeClr val="dk1"/>
                </a:solidFill>
              </a:rPr>
              <a:t>Android is a </a:t>
            </a:r>
            <a:r>
              <a:rPr b="1" lang="el" sz="2100">
                <a:solidFill>
                  <a:schemeClr val="dk1"/>
                </a:solidFill>
              </a:rPr>
              <a:t>Linux Based</a:t>
            </a:r>
            <a:r>
              <a:rPr lang="el" sz="2100">
                <a:solidFill>
                  <a:schemeClr val="dk1"/>
                </a:solidFill>
              </a:rPr>
              <a:t> Operating system: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950" y="1627075"/>
            <a:ext cx="4248050" cy="1995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23"/>
          <p:cNvGraphicFramePr/>
          <p:nvPr/>
        </p:nvGraphicFramePr>
        <p:xfrm>
          <a:off x="46250" y="5379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8F9FA"/>
                </a:solidFill>
                <a:tableStyleId>{D3D7E2A2-61C4-478C-83BD-54CE3D0297D6}</a:tableStyleId>
              </a:tblPr>
              <a:tblGrid>
                <a:gridCol w="1133475"/>
                <a:gridCol w="3067050"/>
              </a:tblGrid>
              <a:tr h="209550">
                <a:tc gridSpan="2">
                  <a:txBody>
                    <a:bodyPr/>
                    <a:lstStyle/>
                    <a:p>
                      <a:pPr indent="0" lvl="0" marL="1397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el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Three permission triads</a:t>
                      </a:r>
                      <a:endParaRPr b="1"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1397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l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first triad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7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l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what the owner can do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1397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l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second triad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7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l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what the group members can do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1397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l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third triad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7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l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what other users can do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 gridSpan="2">
                  <a:txBody>
                    <a:bodyPr/>
                    <a:lstStyle/>
                    <a:p>
                      <a:pPr indent="0" lvl="0" marL="1397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el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Each triad</a:t>
                      </a:r>
                      <a:endParaRPr b="1"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1397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l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first character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7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l" sz="1050">
                          <a:highlight>
                            <a:srgbClr val="F8F9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r>
                        <a:rPr lang="el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: readable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1397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l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second character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7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l" sz="1050">
                          <a:highlight>
                            <a:srgbClr val="F8F9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  <a:r>
                        <a:rPr lang="el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: writable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1397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l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third character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7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050">
                          <a:highlight>
                            <a:srgbClr val="F8F9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l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: executable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  <a:p>
                      <a:pPr indent="0" lvl="0" marL="13970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050">
                          <a:highlight>
                            <a:srgbClr val="F8F9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el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 or </a:t>
                      </a:r>
                      <a:r>
                        <a:rPr lang="el" sz="1050">
                          <a:highlight>
                            <a:srgbClr val="F8F9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l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: </a:t>
                      </a:r>
                      <a:r>
                        <a:rPr lang="el" sz="1050">
                          <a:solidFill>
                            <a:srgbClr val="0645AD"/>
                          </a:solidFill>
                          <a:highlight>
                            <a:srgbClr val="F8F9FA"/>
                          </a:highlight>
                          <a:uFill>
                            <a:noFill/>
                          </a:u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setuid</a:t>
                      </a:r>
                      <a:r>
                        <a:rPr lang="el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/</a:t>
                      </a:r>
                      <a:r>
                        <a:rPr lang="el" sz="1050">
                          <a:solidFill>
                            <a:srgbClr val="0645AD"/>
                          </a:solidFill>
                          <a:highlight>
                            <a:srgbClr val="F8F9FA"/>
                          </a:highlight>
                          <a:uFill>
                            <a:noFill/>
                          </a:u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setgid</a:t>
                      </a:r>
                      <a:r>
                        <a:rPr lang="el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 or </a:t>
                      </a:r>
                      <a:r>
                        <a:rPr lang="el" sz="1050">
                          <a:solidFill>
                            <a:srgbClr val="0645AD"/>
                          </a:solidFill>
                          <a:highlight>
                            <a:srgbClr val="F8F9FA"/>
                          </a:highlight>
                          <a:uFill>
                            <a:noFill/>
                          </a:u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sticky</a:t>
                      </a:r>
                      <a:r>
                        <a:rPr lang="el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 (also executable)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  <a:p>
                      <a:pPr indent="0" lvl="0" marL="13970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l" sz="1050">
                          <a:highlight>
                            <a:srgbClr val="F8F9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el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 or </a:t>
                      </a:r>
                      <a:r>
                        <a:rPr lang="el" sz="1050">
                          <a:highlight>
                            <a:srgbClr val="F8F9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l" sz="105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: setuid/setgid or sticky (not executable)</a:t>
                      </a:r>
                      <a:endParaRPr sz="1050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4" name="Google Shape;154;p23"/>
          <p:cNvSpPr txBox="1"/>
          <p:nvPr/>
        </p:nvSpPr>
        <p:spPr>
          <a:xfrm>
            <a:off x="308775" y="3763525"/>
            <a:ext cx="411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Binary Representation: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rwx    r w -   r - 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111    110    101             765 (dec)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>
            <a:off x="0" y="0"/>
            <a:ext cx="8590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Each application is a unique user ? How an Android App is installed ?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42150" y="507900"/>
            <a:ext cx="8505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 major difference between Android and Linux is that </a:t>
            </a:r>
            <a:r>
              <a:rPr b="1" lang="el"/>
              <a:t>Android isolates each application from other applications </a:t>
            </a:r>
            <a:r>
              <a:rPr lang="el"/>
              <a:t>to prevent malicious applications from snooping or crashing other installed application. </a:t>
            </a:r>
            <a:r>
              <a:rPr b="1" lang="el"/>
              <a:t>This approach is known as “Sandboxing”, Android achieves this by considering each application as a different user. </a:t>
            </a:r>
            <a:endParaRPr b="1"/>
          </a:p>
        </p:txBody>
      </p:sp>
      <p:sp>
        <p:nvSpPr>
          <p:cNvPr id="161" name="Google Shape;161;p24"/>
          <p:cNvSpPr txBox="1"/>
          <p:nvPr/>
        </p:nvSpPr>
        <p:spPr>
          <a:xfrm>
            <a:off x="42150" y="2003850"/>
            <a:ext cx="8505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l"/>
              <a:t>Copy </a:t>
            </a:r>
            <a:r>
              <a:rPr lang="el"/>
              <a:t>the APK file and any native libraries within the app to: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	</a:t>
            </a: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/data/app/&lt;package name&gt;-&lt;num&gt;/ 			(Android 7)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42150" y="1495950"/>
            <a:ext cx="4234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</a:rPr>
              <a:t>The Package Manager </a:t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25" y="2913300"/>
            <a:ext cx="5266399" cy="19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/>
        </p:nvSpPr>
        <p:spPr>
          <a:xfrm>
            <a:off x="0" y="433375"/>
            <a:ext cx="8505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l"/>
              <a:t>Copy the APK file and any native libraries within the app to: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	</a:t>
            </a: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/data/app/&lt;package name&gt;-&lt;num&gt;/ 			(Android 7)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Since Android Oreo, the code has been changed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/data/app/&lt;package name&gt;-&lt;B64 encoded Random Bytes&gt;/          (Android 8)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0" y="0"/>
            <a:ext cx="4234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</a:rPr>
              <a:t>The Package Manager </a:t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50" y="2126575"/>
            <a:ext cx="6667500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/>
        </p:nvSpPr>
        <p:spPr>
          <a:xfrm>
            <a:off x="632400" y="3478175"/>
            <a:ext cx="29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Figure </a:t>
            </a:r>
            <a:r>
              <a:rPr lang="el"/>
              <a:t>courtesy</a:t>
            </a:r>
            <a:r>
              <a:rPr lang="el"/>
              <a:t> of </a:t>
            </a:r>
            <a:r>
              <a:rPr lang="el" u="sng">
                <a:solidFill>
                  <a:schemeClr val="hlink"/>
                </a:solidFill>
                <a:hlinkClick r:id="rId4"/>
              </a:rPr>
              <a:t>ref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/>
        </p:nvSpPr>
        <p:spPr>
          <a:xfrm>
            <a:off x="0" y="433375"/>
            <a:ext cx="8505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l"/>
              <a:t>Copy the APK file and any native libraries within the app to: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	</a:t>
            </a: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/data/app/&lt;package name&gt;-&lt;num&gt;/							(Android 7)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/data/app/&lt;package name&gt;-&lt;B64 encoded Random Bytes&gt;/		(Android 8)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Review the Code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0" y="0"/>
            <a:ext cx="4234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</a:rPr>
              <a:t>The Package Manager </a:t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75" y="2051475"/>
            <a:ext cx="6464360" cy="190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26"/>
          <p:cNvCxnSpPr/>
          <p:nvPr/>
        </p:nvCxnSpPr>
        <p:spPr>
          <a:xfrm flipH="1" rot="10800000">
            <a:off x="3509800" y="2909075"/>
            <a:ext cx="4205400" cy="1050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6"/>
          <p:cNvSpPr txBox="1"/>
          <p:nvPr/>
        </p:nvSpPr>
        <p:spPr>
          <a:xfrm>
            <a:off x="7789025" y="2714225"/>
            <a:ext cx="57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“~~”</a:t>
            </a:r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141900" y="4015725"/>
            <a:ext cx="8437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latin typeface="Courier New"/>
                <a:ea typeface="Courier New"/>
                <a:cs typeface="Courier New"/>
                <a:sym typeface="Courier New"/>
              </a:rPr>
              <a:t># pm path com.foo.bar	//(use the ‘pm’ command to get the installation dir)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/>
              <a:t>package:/data/app/~~RuDNoTK2FUJZm1mWbo9UOA==/com.foo.bar-PamO3LPp0P7bH07lftXrjQ==/base.apk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/>
        </p:nvSpPr>
        <p:spPr>
          <a:xfrm>
            <a:off x="0" y="433375"/>
            <a:ext cx="8505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chemeClr val="dk1"/>
                </a:solidFill>
              </a:rPr>
              <a:t>/system/app</a:t>
            </a:r>
            <a:r>
              <a:rPr lang="el">
                <a:solidFill>
                  <a:schemeClr val="dk1"/>
                </a:solidFill>
              </a:rPr>
              <a:t> directory contains the system applications: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#ls -R </a:t>
            </a:r>
            <a:r>
              <a:rPr b="1" lang="el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/system/app</a:t>
            </a:r>
            <a:r>
              <a:rPr lang="el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0" y="0"/>
            <a:ext cx="4234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</a:rPr>
              <a:t>The Package Manager </a:t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50" y="1516500"/>
            <a:ext cx="8443926" cy="24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0" y="0"/>
            <a:ext cx="8785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latin typeface="Impact"/>
                <a:ea typeface="Impact"/>
                <a:cs typeface="Impact"/>
                <a:sym typeface="Impact"/>
              </a:rPr>
              <a:t>Package manager</a:t>
            </a:r>
            <a:r>
              <a:rPr b="1" lang="el" sz="2100">
                <a:latin typeface="Impact"/>
                <a:ea typeface="Impact"/>
                <a:cs typeface="Impact"/>
                <a:sym typeface="Impact"/>
              </a:rPr>
              <a:t> - Each application is a unique user</a:t>
            </a:r>
            <a:endParaRPr b="1" sz="21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94" name="Google Shape;194;p28"/>
          <p:cNvSpPr txBox="1"/>
          <p:nvPr/>
        </p:nvSpPr>
        <p:spPr>
          <a:xfrm>
            <a:off x="0" y="572075"/>
            <a:ext cx="49410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l" sz="1800">
                <a:solidFill>
                  <a:schemeClr val="dk1"/>
                </a:solidFill>
              </a:rPr>
              <a:t>For the Android OS each application is a distinct user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l" sz="1800">
                <a:solidFill>
                  <a:schemeClr val="dk1"/>
                </a:solidFill>
              </a:rPr>
              <a:t>When an application is installed, it is assigned with a unique UID and GID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l" sz="1800">
                <a:solidFill>
                  <a:schemeClr val="dk1"/>
                </a:solidFill>
              </a:rPr>
              <a:t>Each application is executed in a dedicated process and is assigned with a </a:t>
            </a:r>
            <a:r>
              <a:rPr b="1" lang="el" sz="1800">
                <a:solidFill>
                  <a:schemeClr val="dk1"/>
                </a:solidFill>
              </a:rPr>
              <a:t>dedicated data directory. </a:t>
            </a:r>
            <a:r>
              <a:rPr lang="el" sz="1800">
                <a:solidFill>
                  <a:schemeClr val="dk1"/>
                </a:solidFill>
              </a:rPr>
              <a:t>This directory is set in a way that </a:t>
            </a:r>
            <a:r>
              <a:rPr b="1" lang="el" sz="1800">
                <a:solidFill>
                  <a:schemeClr val="dk1"/>
                </a:solidFill>
              </a:rPr>
              <a:t>no other app can access it besides the owner 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450" y="947525"/>
            <a:ext cx="4255650" cy="23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5333225" y="3316850"/>
            <a:ext cx="31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/>
              <a:t>Figure by: </a:t>
            </a:r>
            <a:r>
              <a:rPr i="1" lang="el" u="sng">
                <a:solidFill>
                  <a:schemeClr val="hlink"/>
                </a:solidFill>
                <a:hlinkClick r:id="rId4"/>
              </a:rPr>
              <a:t>Mobile Security Gitbook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/>
        </p:nvSpPr>
        <p:spPr>
          <a:xfrm>
            <a:off x="0" y="0"/>
            <a:ext cx="8785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Package manager </a:t>
            </a:r>
            <a:r>
              <a:rPr b="1" lang="el" sz="2100">
                <a:latin typeface="Impact"/>
                <a:ea typeface="Impact"/>
                <a:cs typeface="Impact"/>
                <a:sym typeface="Impact"/>
              </a:rPr>
              <a:t>- Each application is a unique user</a:t>
            </a:r>
            <a:endParaRPr b="1" sz="21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02" name="Google Shape;202;p29"/>
          <p:cNvSpPr txBox="1"/>
          <p:nvPr/>
        </p:nvSpPr>
        <p:spPr>
          <a:xfrm>
            <a:off x="154375" y="572075"/>
            <a:ext cx="85308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l" sz="1800">
                <a:solidFill>
                  <a:schemeClr val="dk1"/>
                </a:solidFill>
              </a:rPr>
              <a:t>Apps are assigned UIDs (or AID) in the range of 10000 and 99999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l" sz="1800">
                <a:solidFill>
                  <a:schemeClr val="dk1"/>
                </a:solidFill>
              </a:rPr>
              <a:t>They receive a user name based on their UID. For example, the app with UID 10188 receives the user name u0_a188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00" y="1670975"/>
            <a:ext cx="7239050" cy="168642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/>
        </p:nvSpPr>
        <p:spPr>
          <a:xfrm>
            <a:off x="254400" y="3252800"/>
            <a:ext cx="85308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l" sz="1800">
                <a:solidFill>
                  <a:schemeClr val="dk1"/>
                </a:solidFill>
              </a:rPr>
              <a:t>If the permissions an app requested are granted, the corresponding group ID is added to the app's process: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400" y="4033100"/>
            <a:ext cx="7239054" cy="8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/>
        </p:nvSpPr>
        <p:spPr>
          <a:xfrm>
            <a:off x="0" y="0"/>
            <a:ext cx="8785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Package manager</a:t>
            </a:r>
            <a:r>
              <a:rPr b="1" lang="el" sz="2100">
                <a:latin typeface="Impact"/>
                <a:ea typeface="Impact"/>
                <a:cs typeface="Impact"/>
                <a:sym typeface="Impact"/>
              </a:rPr>
              <a:t> - Each application is a unique user</a:t>
            </a:r>
            <a:endParaRPr b="1" sz="21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00" y="635950"/>
            <a:ext cx="3111325" cy="317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375" y="635950"/>
            <a:ext cx="5762825" cy="31743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30"/>
          <p:cNvCxnSpPr/>
          <p:nvPr/>
        </p:nvCxnSpPr>
        <p:spPr>
          <a:xfrm flipH="1" rot="10800000">
            <a:off x="3763525" y="820300"/>
            <a:ext cx="20844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30"/>
          <p:cNvCxnSpPr/>
          <p:nvPr/>
        </p:nvCxnSpPr>
        <p:spPr>
          <a:xfrm>
            <a:off x="4051050" y="1098100"/>
            <a:ext cx="928500" cy="2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30"/>
          <p:cNvCxnSpPr/>
          <p:nvPr/>
        </p:nvCxnSpPr>
        <p:spPr>
          <a:xfrm flipH="1" rot="10800000">
            <a:off x="3744225" y="1688825"/>
            <a:ext cx="16599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30"/>
          <p:cNvCxnSpPr/>
          <p:nvPr/>
        </p:nvCxnSpPr>
        <p:spPr>
          <a:xfrm>
            <a:off x="3076375" y="3319625"/>
            <a:ext cx="2327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30"/>
          <p:cNvCxnSpPr/>
          <p:nvPr/>
        </p:nvCxnSpPr>
        <p:spPr>
          <a:xfrm>
            <a:off x="3076375" y="3491325"/>
            <a:ext cx="2327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30"/>
          <p:cNvCxnSpPr/>
          <p:nvPr/>
        </p:nvCxnSpPr>
        <p:spPr>
          <a:xfrm>
            <a:off x="3120625" y="3759525"/>
            <a:ext cx="2327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30"/>
          <p:cNvCxnSpPr/>
          <p:nvPr/>
        </p:nvCxnSpPr>
        <p:spPr>
          <a:xfrm>
            <a:off x="5847912" y="742100"/>
            <a:ext cx="1495800" cy="149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0"/>
          <p:cNvCxnSpPr/>
          <p:nvPr/>
        </p:nvCxnSpPr>
        <p:spPr>
          <a:xfrm>
            <a:off x="4979562" y="1029600"/>
            <a:ext cx="1495800" cy="149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30"/>
          <p:cNvCxnSpPr>
            <a:endCxn id="222" idx="1"/>
          </p:cNvCxnSpPr>
          <p:nvPr/>
        </p:nvCxnSpPr>
        <p:spPr>
          <a:xfrm>
            <a:off x="4188150" y="1823950"/>
            <a:ext cx="1659900" cy="131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30"/>
          <p:cNvSpPr txBox="1"/>
          <p:nvPr/>
        </p:nvSpPr>
        <p:spPr>
          <a:xfrm>
            <a:off x="7343700" y="2113375"/>
            <a:ext cx="109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00">
                <a:solidFill>
                  <a:srgbClr val="FF0000"/>
                </a:solidFill>
              </a:rPr>
              <a:t>package name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6475350" y="2340900"/>
            <a:ext cx="79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00">
                <a:solidFill>
                  <a:srgbClr val="FF0000"/>
                </a:solidFill>
              </a:rPr>
              <a:t>app human readable id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5848050" y="2975800"/>
            <a:ext cx="79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00">
                <a:solidFill>
                  <a:srgbClr val="FF0000"/>
                </a:solidFill>
              </a:rPr>
              <a:t>process id</a:t>
            </a:r>
            <a:endParaRPr sz="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/>
        </p:nvSpPr>
        <p:spPr>
          <a:xfrm>
            <a:off x="0" y="0"/>
            <a:ext cx="8785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latin typeface="Impact"/>
                <a:ea typeface="Impact"/>
                <a:cs typeface="Impact"/>
                <a:sym typeface="Impact"/>
              </a:rPr>
              <a:t>Android Platform Security - Permissions and Groups</a:t>
            </a:r>
            <a:endParaRPr b="1" sz="21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00" y="635925"/>
            <a:ext cx="309562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/>
        </p:nvSpPr>
        <p:spPr>
          <a:xfrm>
            <a:off x="108963" y="1036700"/>
            <a:ext cx="684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el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AID_NET_BT        </a:t>
            </a:r>
            <a:r>
              <a:rPr lang="el" sz="10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3002</a:t>
            </a:r>
            <a:r>
              <a:rPr lang="el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l" sz="10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bluetooth: create sco, rfcomm or l2cap sockets */</a:t>
            </a:r>
            <a:endParaRPr sz="1000">
              <a:solidFill>
                <a:srgbClr val="88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#define AID_INET          3003  /* can create AF_INET and AF_INET6 sockets */</a:t>
            </a:r>
            <a:endParaRPr sz="1000">
              <a:solidFill>
                <a:srgbClr val="88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2" name="Google Shape;23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388" y="1620000"/>
            <a:ext cx="3151901" cy="24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4038" y="1620000"/>
            <a:ext cx="5481000" cy="2486808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1"/>
          <p:cNvSpPr txBox="1"/>
          <p:nvPr/>
        </p:nvSpPr>
        <p:spPr>
          <a:xfrm>
            <a:off x="675625" y="4106800"/>
            <a:ext cx="25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u="sng">
                <a:solidFill>
                  <a:schemeClr val="hlink"/>
                </a:solidFill>
                <a:hlinkClick r:id="rId6"/>
              </a:rPr>
              <a:t>android_filesystem_config.h</a:t>
            </a:r>
            <a:endParaRPr/>
          </a:p>
        </p:txBody>
      </p:sp>
      <p:sp>
        <p:nvSpPr>
          <p:cNvPr id="235" name="Google Shape;235;p31"/>
          <p:cNvSpPr txBox="1"/>
          <p:nvPr/>
        </p:nvSpPr>
        <p:spPr>
          <a:xfrm>
            <a:off x="5703225" y="4106800"/>
            <a:ext cx="26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solidFill>
                  <a:schemeClr val="hlink"/>
                </a:solidFill>
                <a:hlinkClick r:id="rId7"/>
              </a:rPr>
              <a:t>platform.xml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21350" y="305650"/>
            <a:ext cx="79470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l"/>
              <a:t>The development of Android started in </a:t>
            </a:r>
            <a:r>
              <a:rPr b="1" lang="el"/>
              <a:t>2003</a:t>
            </a:r>
            <a:r>
              <a:rPr lang="el"/>
              <a:t> by Android, Inc., which was </a:t>
            </a:r>
            <a:r>
              <a:rPr b="1" lang="el"/>
              <a:t>purchased by Google in 2005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l"/>
              <a:t>The first public release of Android 1.0 occurred with the release of the T-Mobile G1 (aka HTC Dream) in October 2008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l"/>
              <a:t>The project manager, Ryan Gibson, conceived using a confectionery-themed naming scheme for public releases, starting with Android 1.5 Cupcake. Google announced in August </a:t>
            </a:r>
            <a:r>
              <a:rPr b="1" lang="el"/>
              <a:t>2019</a:t>
            </a:r>
            <a:r>
              <a:rPr lang="el"/>
              <a:t> they were ending the confectionery theming scheme to </a:t>
            </a:r>
            <a:r>
              <a:rPr b="1" lang="el"/>
              <a:t>use numerical ordering for future versions </a:t>
            </a:r>
            <a:r>
              <a:rPr lang="el"/>
              <a:t>(Android 10 was the first)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l"/>
              <a:t>In </a:t>
            </a:r>
            <a:r>
              <a:rPr b="1" lang="el"/>
              <a:t>2017</a:t>
            </a:r>
            <a:r>
              <a:rPr lang="el"/>
              <a:t>, Google announced that Google Play would begin to require apps to target a recent Android version. </a:t>
            </a:r>
            <a:r>
              <a:rPr b="1" lang="el"/>
              <a:t>Initially the minimum requirement was</a:t>
            </a:r>
            <a:r>
              <a:rPr lang="el"/>
              <a:t> </a:t>
            </a:r>
            <a:r>
              <a:rPr b="1" lang="el"/>
              <a:t>Android 8,</a:t>
            </a:r>
            <a:r>
              <a:rPr lang="el"/>
              <a:t> released in the second half of 2017, for which support would be required for new apps by August 2018, and for updates to existing apps by November 2018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l"/>
              <a:t>In November 2020, Google announced new apps will need to </a:t>
            </a:r>
            <a:r>
              <a:rPr b="1" lang="el"/>
              <a:t>target Android 10 </a:t>
            </a:r>
            <a:r>
              <a:rPr lang="el"/>
              <a:t>by August 2021 and any updates to existing apps will need to target Android 10 by November 2021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870750" y="45005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REF: </a:t>
            </a:r>
            <a:r>
              <a:rPr lang="el" u="sng">
                <a:solidFill>
                  <a:schemeClr val="hlink"/>
                </a:solidFill>
                <a:hlinkClick r:id="rId3"/>
              </a:rPr>
              <a:t>Wikipedia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/>
        </p:nvSpPr>
        <p:spPr>
          <a:xfrm>
            <a:off x="0" y="0"/>
            <a:ext cx="8785200" cy="5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latin typeface="Impact"/>
                <a:ea typeface="Impact"/>
                <a:cs typeface="Impact"/>
                <a:sym typeface="Impact"/>
              </a:rPr>
              <a:t>Android Platform Security - Permissions and Groups</a:t>
            </a:r>
            <a:endParaRPr b="1" sz="21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Impact"/>
              <a:ea typeface="Impact"/>
              <a:cs typeface="Impact"/>
              <a:sym typeface="Impac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l" sz="1800">
                <a:solidFill>
                  <a:schemeClr val="dk1"/>
                </a:solidFill>
              </a:rPr>
              <a:t>Two applications can request the same UID by setting the same value of </a:t>
            </a:r>
            <a:r>
              <a:rPr b="1" lang="el" sz="1800">
                <a:solidFill>
                  <a:schemeClr val="dk1"/>
                </a:solidFill>
              </a:rPr>
              <a:t>android:sharedUserId</a:t>
            </a:r>
            <a:r>
              <a:rPr lang="el" sz="1800">
                <a:solidFill>
                  <a:schemeClr val="dk1"/>
                </a:solidFill>
              </a:rPr>
              <a:t> in their AndroidManifest.xml files. </a:t>
            </a:r>
            <a:r>
              <a:rPr b="1" lang="el" sz="1800">
                <a:solidFill>
                  <a:schemeClr val="dk1"/>
                </a:solidFill>
              </a:rPr>
              <a:t>This is only possible if both application are going to be signed by the same developer certificate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l" sz="1800">
                <a:solidFill>
                  <a:schemeClr val="dk1"/>
                </a:solidFill>
              </a:rPr>
              <a:t>System apps are using special UIDs to access various components. When building a custom ROM for Android device these apps can be added to the </a:t>
            </a:r>
            <a:r>
              <a:rPr b="1" lang="el" sz="1800">
                <a:solidFill>
                  <a:schemeClr val="dk1"/>
                </a:solidFill>
              </a:rPr>
              <a:t>/aosp/device/generic/goldfish </a:t>
            </a:r>
            <a:r>
              <a:rPr lang="el" sz="1800">
                <a:solidFill>
                  <a:schemeClr val="dk1"/>
                </a:solidFill>
              </a:rPr>
              <a:t>directory, while for the app to </a:t>
            </a:r>
            <a:r>
              <a:rPr b="1" lang="el" sz="1800">
                <a:solidFill>
                  <a:schemeClr val="dk1"/>
                </a:solidFill>
              </a:rPr>
              <a:t>run </a:t>
            </a:r>
            <a:r>
              <a:rPr lang="el" sz="1800">
                <a:solidFill>
                  <a:schemeClr val="dk1"/>
                </a:solidFill>
              </a:rPr>
              <a:t>with system privileges the  </a:t>
            </a:r>
            <a:r>
              <a:rPr b="1" lang="el" sz="1800">
                <a:solidFill>
                  <a:schemeClr val="dk1"/>
                </a:solidFill>
              </a:rPr>
              <a:t>android:sharedUserId="android.uid.system" </a:t>
            </a:r>
            <a:r>
              <a:rPr lang="el" sz="1800">
                <a:solidFill>
                  <a:schemeClr val="dk1"/>
                </a:solidFill>
              </a:rPr>
              <a:t>must be added to the manifest file and signed with the platform certificate: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800">
                <a:solidFill>
                  <a:schemeClr val="dk1"/>
                </a:solidFill>
              </a:rPr>
              <a:t>Android.mk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LOCAL_CERTIFICATE := platform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LOCAL_PRIVILEGED_MODULE := true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/>
        </p:nvSpPr>
        <p:spPr>
          <a:xfrm>
            <a:off x="0" y="0"/>
            <a:ext cx="8785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latin typeface="Impact"/>
                <a:ea typeface="Impact"/>
                <a:cs typeface="Impact"/>
                <a:sym typeface="Impact"/>
              </a:rPr>
              <a:t>REFERENCES:</a:t>
            </a:r>
            <a:endParaRPr b="1" sz="21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46" name="Google Shape;246;p33"/>
          <p:cNvSpPr txBox="1"/>
          <p:nvPr/>
        </p:nvSpPr>
        <p:spPr>
          <a:xfrm>
            <a:off x="63250" y="874825"/>
            <a:ext cx="87219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l" sz="1800" u="sng">
                <a:solidFill>
                  <a:schemeClr val="hlink"/>
                </a:solidFill>
                <a:hlinkClick r:id="rId3"/>
              </a:rPr>
              <a:t>https://valsamaras.medium.com/the-application-sandbox-9abd09a5c6da</a:t>
            </a:r>
            <a:r>
              <a:rPr lang="el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l" sz="1800" u="sng">
                <a:solidFill>
                  <a:schemeClr val="hlink"/>
                </a:solidFill>
                <a:hlinkClick r:id="rId4"/>
              </a:rPr>
              <a:t>http://malzantot.blogspot.com/2015/04/dissecting-android-permissions.html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l" sz="1800" u="sng">
                <a:solidFill>
                  <a:schemeClr val="hlink"/>
                </a:solidFill>
                <a:hlinkClick r:id="rId5"/>
              </a:rPr>
              <a:t>https://medium.com/@quaful/the-changes-of-apk-install-location-since-android-oreo-e646d1b53c4d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l" sz="1800" u="sng">
                <a:solidFill>
                  <a:schemeClr val="hlink"/>
                </a:solidFill>
                <a:hlinkClick r:id="rId6"/>
              </a:rPr>
              <a:t>https://cs.android.com/android/platform/superproject/+/master</a:t>
            </a:r>
            <a:r>
              <a:rPr lang="el" sz="1800">
                <a:solidFill>
                  <a:schemeClr val="dk1"/>
                </a:solidFill>
              </a:rPr>
              <a:t>: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l" sz="1800" u="sng">
                <a:solidFill>
                  <a:schemeClr val="hlink"/>
                </a:solidFill>
                <a:hlinkClick r:id="rId7"/>
              </a:rPr>
              <a:t>https://devarea.com/aosp-creating-a-system-application/#.YXZUPdbMKdY</a:t>
            </a:r>
            <a:r>
              <a:rPr lang="el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750" y="0"/>
            <a:ext cx="6772375" cy="31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7750" y="3419800"/>
            <a:ext cx="6772375" cy="1685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550" y="968825"/>
            <a:ext cx="3825076" cy="31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0" y="0"/>
            <a:ext cx="466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About the Android Open Source Project (AOSP)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115950" y="1096175"/>
            <a:ext cx="4237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l"/>
              <a:t>Android is an open source operating system for mobile devices and a corresponding open source project led by Google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l"/>
              <a:t> This site and the Android Open Source Project (AOSP) repository offer the information and source code needed to create custom variants of the Android OS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505900" y="3485350"/>
            <a:ext cx="345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Android Code Search: </a:t>
            </a:r>
            <a:r>
              <a:rPr lang="el" u="sng">
                <a:solidFill>
                  <a:schemeClr val="hlink"/>
                </a:solidFill>
                <a:hlinkClick r:id="rId4"/>
              </a:rPr>
              <a:t>https://cs.android.com/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175" y="0"/>
            <a:ext cx="4229100" cy="23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56000" y="2571750"/>
            <a:ext cx="74226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latin typeface="Impact"/>
                <a:ea typeface="Impact"/>
                <a:cs typeface="Impact"/>
                <a:sym typeface="Impact"/>
              </a:rPr>
              <a:t>BASICS OF ACCESS CONTROL</a:t>
            </a:r>
            <a:endParaRPr b="1" sz="21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l" sz="2100"/>
              <a:t>BASIC CONCEPTS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l" sz="2100"/>
              <a:t>ACCESS CONTROL MODELS (DAC / MAC)</a:t>
            </a:r>
            <a:endParaRPr sz="2100"/>
          </a:p>
        </p:txBody>
      </p:sp>
      <p:sp>
        <p:nvSpPr>
          <p:cNvPr id="84" name="Google Shape;84;p17"/>
          <p:cNvSpPr/>
          <p:nvPr/>
        </p:nvSpPr>
        <p:spPr>
          <a:xfrm>
            <a:off x="2287175" y="2075950"/>
            <a:ext cx="4229100" cy="30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1121586" y="2071877"/>
            <a:ext cx="1942200" cy="1403100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SUBJECT</a:t>
            </a:r>
            <a:endParaRPr b="1"/>
          </a:p>
        </p:txBody>
      </p:sp>
      <p:sp>
        <p:nvSpPr>
          <p:cNvPr id="90" name="Google Shape;90;p18"/>
          <p:cNvSpPr/>
          <p:nvPr/>
        </p:nvSpPr>
        <p:spPr>
          <a:xfrm>
            <a:off x="5818164" y="1973862"/>
            <a:ext cx="1846200" cy="1599300"/>
          </a:xfrm>
          <a:prstGeom prst="ellipse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OBJECT</a:t>
            </a:r>
            <a:endParaRPr b="1"/>
          </a:p>
        </p:txBody>
      </p:sp>
      <p:sp>
        <p:nvSpPr>
          <p:cNvPr id="91" name="Google Shape;91;p18"/>
          <p:cNvSpPr/>
          <p:nvPr/>
        </p:nvSpPr>
        <p:spPr>
          <a:xfrm>
            <a:off x="3063674" y="2479177"/>
            <a:ext cx="2754600" cy="58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ACCESS REQUEST</a:t>
            </a:r>
            <a:endParaRPr b="1"/>
          </a:p>
        </p:txBody>
      </p:sp>
      <p:sp>
        <p:nvSpPr>
          <p:cNvPr id="92" name="Google Shape;92;p18"/>
          <p:cNvSpPr txBox="1"/>
          <p:nvPr/>
        </p:nvSpPr>
        <p:spPr>
          <a:xfrm>
            <a:off x="3341670" y="1637532"/>
            <a:ext cx="240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Type of operation, parameters...</a:t>
            </a:r>
            <a:endParaRPr b="1"/>
          </a:p>
        </p:txBody>
      </p:sp>
      <p:sp>
        <p:nvSpPr>
          <p:cNvPr id="93" name="Google Shape;93;p18"/>
          <p:cNvSpPr txBox="1"/>
          <p:nvPr/>
        </p:nvSpPr>
        <p:spPr>
          <a:xfrm>
            <a:off x="1119350" y="1242190"/>
            <a:ext cx="21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Users, Programs e.t.c. </a:t>
            </a:r>
            <a:endParaRPr b="1"/>
          </a:p>
        </p:txBody>
      </p:sp>
      <p:sp>
        <p:nvSpPr>
          <p:cNvPr id="94" name="Google Shape;94;p18"/>
          <p:cNvSpPr txBox="1"/>
          <p:nvPr/>
        </p:nvSpPr>
        <p:spPr>
          <a:xfrm>
            <a:off x="5676945" y="1109550"/>
            <a:ext cx="240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Resources, Data, Hardware...</a:t>
            </a:r>
            <a:endParaRPr b="1"/>
          </a:p>
        </p:txBody>
      </p:sp>
      <p:sp>
        <p:nvSpPr>
          <p:cNvPr id="95" name="Google Shape;95;p18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BASICS OF ACCESS CONTROL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250738" y="1688150"/>
            <a:ext cx="1563300" cy="897600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SUBJECT</a:t>
            </a:r>
            <a:endParaRPr b="1"/>
          </a:p>
        </p:txBody>
      </p:sp>
      <p:sp>
        <p:nvSpPr>
          <p:cNvPr id="101" name="Google Shape;101;p19"/>
          <p:cNvSpPr/>
          <p:nvPr/>
        </p:nvSpPr>
        <p:spPr>
          <a:xfrm>
            <a:off x="7128938" y="1625450"/>
            <a:ext cx="1486200" cy="1023000"/>
          </a:xfrm>
          <a:prstGeom prst="ellipse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OBJECT</a:t>
            </a:r>
            <a:endParaRPr b="1"/>
          </a:p>
        </p:txBody>
      </p:sp>
      <p:sp>
        <p:nvSpPr>
          <p:cNvPr id="102" name="Google Shape;102;p19"/>
          <p:cNvSpPr/>
          <p:nvPr/>
        </p:nvSpPr>
        <p:spPr>
          <a:xfrm>
            <a:off x="1814038" y="1948700"/>
            <a:ext cx="1787100" cy="37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/>
              <a:t>ACCESS REQUEST</a:t>
            </a:r>
            <a:endParaRPr b="1" sz="1200"/>
          </a:p>
        </p:txBody>
      </p:sp>
      <p:sp>
        <p:nvSpPr>
          <p:cNvPr id="103" name="Google Shape;103;p19"/>
          <p:cNvSpPr txBox="1"/>
          <p:nvPr/>
        </p:nvSpPr>
        <p:spPr>
          <a:xfrm>
            <a:off x="248938" y="1157400"/>
            <a:ext cx="173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Users, Programs e.t.c. </a:t>
            </a:r>
            <a:endParaRPr b="1"/>
          </a:p>
        </p:txBody>
      </p:sp>
      <p:sp>
        <p:nvSpPr>
          <p:cNvPr id="104" name="Google Shape;104;p19"/>
          <p:cNvSpPr txBox="1"/>
          <p:nvPr/>
        </p:nvSpPr>
        <p:spPr>
          <a:xfrm>
            <a:off x="6957363" y="1082200"/>
            <a:ext cx="193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Resources, Data, Hardware...</a:t>
            </a:r>
            <a:endParaRPr b="1"/>
          </a:p>
        </p:txBody>
      </p:sp>
      <p:sp>
        <p:nvSpPr>
          <p:cNvPr id="105" name="Google Shape;105;p19"/>
          <p:cNvSpPr txBox="1"/>
          <p:nvPr/>
        </p:nvSpPr>
        <p:spPr>
          <a:xfrm>
            <a:off x="12000" y="33950"/>
            <a:ext cx="8785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latin typeface="Impact"/>
                <a:ea typeface="Impact"/>
                <a:cs typeface="Impact"/>
                <a:sym typeface="Impact"/>
              </a:rPr>
              <a:t>ACCESS CONTROL: </a:t>
            </a:r>
            <a:r>
              <a:rPr lang="el" sz="2100"/>
              <a:t>The process of deciding whether an access request should be granted or not.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06" name="Google Shape;106;p19"/>
          <p:cNvSpPr/>
          <p:nvPr/>
        </p:nvSpPr>
        <p:spPr>
          <a:xfrm>
            <a:off x="5119025" y="1948700"/>
            <a:ext cx="2010000" cy="37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/>
              <a:t>ACCESS REQUEST</a:t>
            </a:r>
            <a:endParaRPr b="1" sz="1200"/>
          </a:p>
        </p:txBody>
      </p:sp>
      <p:sp>
        <p:nvSpPr>
          <p:cNvPr id="107" name="Google Shape;107;p19"/>
          <p:cNvSpPr/>
          <p:nvPr/>
        </p:nvSpPr>
        <p:spPr>
          <a:xfrm>
            <a:off x="3601139" y="1519400"/>
            <a:ext cx="1486200" cy="12351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Reference monitor</a:t>
            </a:r>
            <a:endParaRPr b="1"/>
          </a:p>
        </p:txBody>
      </p:sp>
      <p:sp>
        <p:nvSpPr>
          <p:cNvPr id="108" name="Google Shape;108;p19"/>
          <p:cNvSpPr/>
          <p:nvPr/>
        </p:nvSpPr>
        <p:spPr>
          <a:xfrm>
            <a:off x="3171700" y="3652100"/>
            <a:ext cx="2345100" cy="743100"/>
          </a:xfrm>
          <a:prstGeom prst="can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Policy</a:t>
            </a:r>
            <a:endParaRPr b="1"/>
          </a:p>
        </p:txBody>
      </p:sp>
      <p:sp>
        <p:nvSpPr>
          <p:cNvPr id="109" name="Google Shape;109;p19"/>
          <p:cNvSpPr/>
          <p:nvPr/>
        </p:nvSpPr>
        <p:spPr>
          <a:xfrm>
            <a:off x="4223650" y="2754500"/>
            <a:ext cx="241200" cy="975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60250" y="3430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{825579EF-45D6-4FC8-A098-212736AF7CAC}</a:tableStyleId>
              </a:tblPr>
              <a:tblGrid>
                <a:gridCol w="970075"/>
                <a:gridCol w="970075"/>
                <a:gridCol w="970075"/>
              </a:tblGrid>
              <a:tr h="32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200"/>
                        <a:t>Object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200"/>
                        <a:t>Subject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200"/>
                        <a:t>Operation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2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200"/>
                        <a:t>Program 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200"/>
                        <a:t>File1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200"/>
                        <a:t>read, write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2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200"/>
                        <a:t>Program B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200"/>
                        <a:t>Resource1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200">
                          <a:solidFill>
                            <a:schemeClr val="dk1"/>
                          </a:solidFill>
                        </a:rPr>
                        <a:t>read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11" name="Google Shape;111;p19"/>
          <p:cNvSpPr txBox="1"/>
          <p:nvPr/>
        </p:nvSpPr>
        <p:spPr>
          <a:xfrm>
            <a:off x="320800" y="3030125"/>
            <a:ext cx="24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Access Control Matrix</a:t>
            </a:r>
            <a:endParaRPr b="1"/>
          </a:p>
        </p:txBody>
      </p:sp>
      <p:sp>
        <p:nvSpPr>
          <p:cNvPr id="112" name="Google Shape;112;p19"/>
          <p:cNvSpPr txBox="1"/>
          <p:nvPr/>
        </p:nvSpPr>
        <p:spPr>
          <a:xfrm>
            <a:off x="6957375" y="3085550"/>
            <a:ext cx="1607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AC MODEL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0" y="0"/>
            <a:ext cx="878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latin typeface="Impact"/>
                <a:ea typeface="Impact"/>
                <a:cs typeface="Impact"/>
                <a:sym typeface="Impact"/>
              </a:rPr>
              <a:t>ACCESS CONTROL POLICY MODELS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18" name="Google Shape;118;p20"/>
          <p:cNvSpPr txBox="1"/>
          <p:nvPr/>
        </p:nvSpPr>
        <p:spPr>
          <a:xfrm>
            <a:off x="453550" y="993950"/>
            <a:ext cx="7420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</a:rPr>
              <a:t>Discretionary Access Control / DAC: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❖"/>
            </a:pPr>
            <a:r>
              <a:rPr lang="el" sz="2100">
                <a:solidFill>
                  <a:schemeClr val="dk1"/>
                </a:solidFill>
              </a:rPr>
              <a:t>Subjects can delegate access by changing the protection state 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453550" y="2851625"/>
            <a:ext cx="6861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</a:rPr>
              <a:t>Mandatory Access Control / MAC: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❖"/>
            </a:pPr>
            <a:r>
              <a:rPr lang="el" sz="2100">
                <a:solidFill>
                  <a:schemeClr val="dk1"/>
                </a:solidFill>
              </a:rPr>
              <a:t>Access policy is decided from a central authority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0" y="0"/>
            <a:ext cx="878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latin typeface="Impact"/>
                <a:ea typeface="Impact"/>
                <a:cs typeface="Impact"/>
                <a:sym typeface="Impact"/>
              </a:rPr>
              <a:t>Mandatory Access Control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5" name="Google Shape;125;p21"/>
          <p:cNvSpPr txBox="1"/>
          <p:nvPr/>
        </p:nvSpPr>
        <p:spPr>
          <a:xfrm>
            <a:off x="550050" y="851913"/>
            <a:ext cx="74208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</a:rPr>
              <a:t>Subjects and Objects assigned labels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❖"/>
            </a:pPr>
            <a:r>
              <a:rPr lang="el" sz="2100">
                <a:solidFill>
                  <a:schemeClr val="dk1"/>
                </a:solidFill>
              </a:rPr>
              <a:t>Label of an object/subject corresponds to its protection domain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2238800" y="2711675"/>
            <a:ext cx="9360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subject </a:t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4332900" y="2200925"/>
            <a:ext cx="2393100" cy="185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Label (Domain)</a:t>
            </a:r>
            <a:endParaRPr/>
          </a:p>
        </p:txBody>
      </p:sp>
      <p:cxnSp>
        <p:nvCxnSpPr>
          <p:cNvPr id="128" name="Google Shape;128;p21"/>
          <p:cNvCxnSpPr>
            <a:stCxn id="126" idx="3"/>
            <a:endCxn id="127" idx="1"/>
          </p:cNvCxnSpPr>
          <p:nvPr/>
        </p:nvCxnSpPr>
        <p:spPr>
          <a:xfrm>
            <a:off x="3174800" y="3127325"/>
            <a:ext cx="11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1"/>
          <p:cNvSpPr txBox="1"/>
          <p:nvPr/>
        </p:nvSpPr>
        <p:spPr>
          <a:xfrm>
            <a:off x="3319500" y="2727125"/>
            <a:ext cx="10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Belongs</a:t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7729700" y="2750575"/>
            <a:ext cx="1100100" cy="75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Object</a:t>
            </a:r>
            <a:endParaRPr/>
          </a:p>
        </p:txBody>
      </p:sp>
      <p:cxnSp>
        <p:nvCxnSpPr>
          <p:cNvPr id="131" name="Google Shape;131;p21"/>
          <p:cNvCxnSpPr>
            <a:stCxn id="130" idx="1"/>
            <a:endCxn id="127" idx="3"/>
          </p:cNvCxnSpPr>
          <p:nvPr/>
        </p:nvCxnSpPr>
        <p:spPr>
          <a:xfrm flipH="1">
            <a:off x="6725900" y="3126925"/>
            <a:ext cx="1003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1"/>
          <p:cNvSpPr txBox="1"/>
          <p:nvPr/>
        </p:nvSpPr>
        <p:spPr>
          <a:xfrm>
            <a:off x="682200" y="4139900"/>
            <a:ext cx="74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Example</a:t>
            </a:r>
            <a:r>
              <a:rPr lang="el"/>
              <a:t>: John belongs to a </a:t>
            </a:r>
            <a:r>
              <a:rPr b="1" lang="el"/>
              <a:t>Top Security</a:t>
            </a:r>
            <a:r>
              <a:rPr lang="el"/>
              <a:t> group which has access to </a:t>
            </a:r>
            <a:r>
              <a:rPr b="1" lang="el"/>
              <a:t>Top Secret </a:t>
            </a:r>
            <a:r>
              <a:rPr lang="el"/>
              <a:t>files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