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81A2"/>
    <a:srgbClr val="83888E"/>
    <a:srgbClr val="32373C"/>
    <a:srgbClr val="2222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1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AAEBC6-6082-43A3-8320-8A02B93DD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E7FBAAD-6E7F-46DA-932D-530BD1FCB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67155B-A036-4362-999B-357B83DA4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B832C-8522-49DC-89B3-7F9C6B548895}" type="datetimeFigureOut">
              <a:rPr lang="ru-RU" smtClean="0"/>
              <a:t>24.10.2023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4B5EBB-F1CE-47E7-A8C1-4712D9CA2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BF6E04-E4A5-4A87-89F6-CB0D7CAAE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3144-ECCE-4574-BEB4-28A0930626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2058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E5950C-4B71-4AA4-BC09-ACDF17CB9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DCBD0DD-E105-4690-9E51-34B4024CF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14CCCD-07AB-48D2-B3E5-34146BBAA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B832C-8522-49DC-89B3-7F9C6B548895}" type="datetimeFigureOut">
              <a:rPr lang="ru-RU" smtClean="0"/>
              <a:t>24.10.2023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5C45CF-899B-45B5-97F8-E3E7B60D9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3EF0C5-56C3-466D-B3A8-BB8BC281D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3144-ECCE-4574-BEB4-28A0930626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742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2E681F3-445D-4E53-9D59-D9532DCF48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CA94B08-8B17-4239-B8D6-9AFAEEE24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C24A7E-D523-462A-B835-EAB1DFAA7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B832C-8522-49DC-89B3-7F9C6B548895}" type="datetimeFigureOut">
              <a:rPr lang="ru-RU" smtClean="0"/>
              <a:t>24.10.2023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900559-A1FF-4C95-893A-BB68CC311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3131E4-A13D-4C2B-B3CE-5691BA6AF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3144-ECCE-4574-BEB4-28A0930626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0192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3BBB97-60D9-4877-97C2-AC4799C10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5D50D2-AAC1-43B5-840A-BC74013C8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2A04E2-285F-4B33-B40D-F2A7CBCA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B832C-8522-49DC-89B3-7F9C6B548895}" type="datetimeFigureOut">
              <a:rPr lang="ru-RU" smtClean="0"/>
              <a:t>24.10.2023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5E545F-CBE2-4755-B382-B05C6DD30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36251C-EC20-4E13-B783-DE203C276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3144-ECCE-4574-BEB4-28A0930626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22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54703E-66DE-484C-8B3C-528B62E28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74E6D1A-1061-4B33-A3F6-81C356DF1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2CB3D2-886A-4722-BC95-6C4F2A7D4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B832C-8522-49DC-89B3-7F9C6B548895}" type="datetimeFigureOut">
              <a:rPr lang="ru-RU" smtClean="0"/>
              <a:t>24.10.2023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86B6F1-D46F-4F62-88A2-D08688BC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D514FA-65B9-42C1-B478-3363317C9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3144-ECCE-4574-BEB4-28A0930626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135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61D93C-DF5C-413C-AC14-68BD74B00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2ED85B-1C59-489A-9875-4BC3499167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DDA86CC-0BF1-4779-8E2C-0F2FEF000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9CBAEB-D2E0-46AD-A8F1-4E27CB1AB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B832C-8522-49DC-89B3-7F9C6B548895}" type="datetimeFigureOut">
              <a:rPr lang="ru-RU" smtClean="0"/>
              <a:t>24.10.2023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F1E1B29-0DC1-46DB-97DA-1CC12A687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E43B03C-1235-40C8-BAD5-A49D2E6F8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3144-ECCE-4574-BEB4-28A0930626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824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07F82A-C0AA-41B8-8509-28383AD70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0B69853-0A2E-4DA6-8F71-356C08163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45E5EBF-AC97-4A9F-B038-4AEE187B7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C60911D-CC2F-4351-A4F0-82DC9010F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DA9B8A8-3644-4C99-A1E9-A0F4FD4349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232F552-6BC2-420E-BB1A-508852D36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B832C-8522-49DC-89B3-7F9C6B548895}" type="datetimeFigureOut">
              <a:rPr lang="ru-RU" smtClean="0"/>
              <a:t>24.10.2023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57FB147-9539-4811-8EE8-A4F3F3ED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C583689-FD09-46C3-8373-967DD6F64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3144-ECCE-4574-BEB4-28A0930626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1520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6C639A-E865-46AE-8B76-50E6F19A1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7CF535A-B520-4E2B-9DA6-5ADEC474C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B832C-8522-49DC-89B3-7F9C6B548895}" type="datetimeFigureOut">
              <a:rPr lang="ru-RU" smtClean="0"/>
              <a:t>24.10.2023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06254D3-E68C-4947-9972-C64B58F46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3A87D4E-ABA9-4DFF-9871-A88163A5C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3144-ECCE-4574-BEB4-28A0930626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718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AC4124F-56AF-4E44-B11F-0201F4830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B832C-8522-49DC-89B3-7F9C6B548895}" type="datetimeFigureOut">
              <a:rPr lang="ru-RU" smtClean="0"/>
              <a:t>24.10.2023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701A104-E941-4E52-901F-07F694796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91CA496-4368-4D32-8BE6-8F1BD7ABD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3144-ECCE-4574-BEB4-28A0930626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718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817A68-5D91-483F-B49C-5FEF3B492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D480DC-D46E-40D2-A8B0-DF6C16757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9741CC3-2CF0-42CC-A5F6-5AEFC01D2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407746-4167-48A4-87E6-CC794F637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B832C-8522-49DC-89B3-7F9C6B548895}" type="datetimeFigureOut">
              <a:rPr lang="ru-RU" smtClean="0"/>
              <a:t>24.10.2023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A2E0062-7226-4AE9-9F11-811C96B60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BCE15C2-2F04-4CCD-9184-44F03ED1D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3144-ECCE-4574-BEB4-28A0930626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3642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C899C7-7BE9-4FFD-A918-799807751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B8C0C21-6E0E-4D2D-8FD4-8159D31130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25AB99C-8DF5-4C59-B82D-4F6D6236E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CEE3692-C2FB-4832-902A-7AF14CA6B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B832C-8522-49DC-89B3-7F9C6B548895}" type="datetimeFigureOut">
              <a:rPr lang="ru-RU" smtClean="0"/>
              <a:t>24.10.2023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940F486-0ED0-4E28-B6CA-A955432E0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6EC2810-8B67-486A-8FD6-4EE838472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3144-ECCE-4574-BEB4-28A0930626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661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013F31-56D9-448B-B145-8669709FB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5B29BF-5D60-49B8-B774-0ACD3DFA5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2D9DB6-DCD6-4594-8D1F-A57FA4CE3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B832C-8522-49DC-89B3-7F9C6B548895}" type="datetimeFigureOut">
              <a:rPr lang="ru-RU" smtClean="0"/>
              <a:t>24.10.2023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6F6651-C561-4930-B2E5-6A8573DA8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73C83D-9AF6-4170-910A-3EC32194BF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33144-ECCE-4574-BEB4-28A0930626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063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30E06B-D0B2-44AE-8192-95FA8D80A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6775" y="1122363"/>
            <a:ext cx="10477499" cy="238760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T Firs Neue" panose="02000503030000020004" pitchFamily="2" charset="-52"/>
              </a:rPr>
              <a:t>Информация о сертификате участника на сайте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25B84D5-94D7-4F08-8068-87288F4727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TT Firs Neue" panose="02000503030000020004" pitchFamily="2" charset="-52"/>
              </a:rPr>
              <a:t>Размещение информации о консультациях специалистов</a:t>
            </a:r>
          </a:p>
        </p:txBody>
      </p:sp>
    </p:spTree>
    <p:extLst>
      <p:ext uri="{BB962C8B-B14F-4D97-AF65-F5344CB8AC3E}">
        <p14:creationId xmlns:p14="http://schemas.microsoft.com/office/powerpoint/2010/main" val="3679918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6DBB0E-F4CF-443F-B9E7-AFC716558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Страница </a:t>
            </a:r>
            <a:br>
              <a:rPr lang="ru-RU" dirty="0"/>
            </a:br>
            <a:r>
              <a:rPr lang="ru-RU" dirty="0"/>
              <a:t>«Каталог коммерческих консультаций»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80B3571-6311-4C3E-A2F4-3DE49EDF4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1705436"/>
            <a:ext cx="6367869" cy="5012506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BBACB7-E269-4174-AF78-3494D807ACDA}"/>
              </a:ext>
            </a:extLst>
          </p:cNvPr>
          <p:cNvSpPr txBox="1"/>
          <p:nvPr/>
        </p:nvSpPr>
        <p:spPr>
          <a:xfrm>
            <a:off x="3592977" y="2456988"/>
            <a:ext cx="1322798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" b="1" dirty="0">
                <a:solidFill>
                  <a:schemeClr val="bg1">
                    <a:lumMod val="65000"/>
                  </a:schemeClr>
                </a:solidFill>
              </a:rPr>
              <a:t>КАТАЛОГ КОММЕРЧЕСКИХ КОНСУЛЬТАЦИЙ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AD48FF-CCEB-47DF-B6E3-5B979422728F}"/>
              </a:ext>
            </a:extLst>
          </p:cNvPr>
          <p:cNvSpPr txBox="1"/>
          <p:nvPr/>
        </p:nvSpPr>
        <p:spPr>
          <a:xfrm>
            <a:off x="3384280" y="2887187"/>
            <a:ext cx="306205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1000" dirty="0"/>
              <a:t>Коммерческие консультации для организаций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3553BD6-9A88-469E-AA06-B8FE4B8032B6}"/>
              </a:ext>
            </a:extLst>
          </p:cNvPr>
          <p:cNvSpPr/>
          <p:nvPr/>
        </p:nvSpPr>
        <p:spPr>
          <a:xfrm>
            <a:off x="4500471" y="4458971"/>
            <a:ext cx="3249768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500" b="1" i="0" strike="noStrike" dirty="0">
              <a:effectLst/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245FCE7F-6465-42D1-A95F-3BDF30A690FC}"/>
              </a:ext>
            </a:extLst>
          </p:cNvPr>
          <p:cNvSpPr/>
          <p:nvPr/>
        </p:nvSpPr>
        <p:spPr>
          <a:xfrm>
            <a:off x="3441278" y="3239936"/>
            <a:ext cx="3343662" cy="209182"/>
          </a:xfrm>
          <a:prstGeom prst="roundRect">
            <a:avLst>
              <a:gd name="adj" fmla="val 50000"/>
            </a:avLst>
          </a:prstGeom>
          <a:solidFill>
            <a:srgbClr val="838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00" i="0" strike="noStrike">
                <a:effectLst/>
              </a:rPr>
              <a:t>для организаций-изготовителей транспортных средств </a:t>
            </a:r>
            <a:endParaRPr lang="ru-RU" sz="500" i="0" strike="noStrike" dirty="0">
              <a:effectLst/>
            </a:endParaRP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291FC72F-7AD1-42BD-80A9-B321D9DE0B53}"/>
              </a:ext>
            </a:extLst>
          </p:cNvPr>
          <p:cNvSpPr/>
          <p:nvPr/>
        </p:nvSpPr>
        <p:spPr>
          <a:xfrm>
            <a:off x="3441278" y="3555406"/>
            <a:ext cx="3343662" cy="209182"/>
          </a:xfrm>
          <a:prstGeom prst="roundRect">
            <a:avLst>
              <a:gd name="adj" fmla="val 50000"/>
            </a:avLst>
          </a:prstGeom>
          <a:solidFill>
            <a:srgbClr val="838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00" dirty="0"/>
              <a:t>для </a:t>
            </a:r>
            <a:r>
              <a:rPr lang="ru-RU" sz="500" i="0" strike="noStrike" dirty="0">
                <a:effectLst/>
              </a:rPr>
              <a:t>организаций, уполномоченных на оформление электронных паспортов транспортных средств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B7108068-9F01-4F52-B8DA-50F4B288ADF0}"/>
              </a:ext>
            </a:extLst>
          </p:cNvPr>
          <p:cNvSpPr/>
          <p:nvPr/>
        </p:nvSpPr>
        <p:spPr>
          <a:xfrm>
            <a:off x="3441278" y="3880402"/>
            <a:ext cx="3343662" cy="209182"/>
          </a:xfrm>
          <a:prstGeom prst="roundRect">
            <a:avLst>
              <a:gd name="adj" fmla="val 50000"/>
            </a:avLst>
          </a:prstGeom>
          <a:solidFill>
            <a:srgbClr val="838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00" i="0" strike="noStrike">
                <a:effectLst/>
              </a:rPr>
              <a:t>для организаций-изготовителей самоходных машин </a:t>
            </a:r>
            <a:endParaRPr lang="ru-RU" sz="500" i="0" strike="noStrike" dirty="0">
              <a:effectLst/>
            </a:endParaRP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31F02CD7-F865-4E4A-8684-DE7DCC7981EF}"/>
              </a:ext>
            </a:extLst>
          </p:cNvPr>
          <p:cNvSpPr/>
          <p:nvPr/>
        </p:nvSpPr>
        <p:spPr>
          <a:xfrm>
            <a:off x="3441278" y="4186587"/>
            <a:ext cx="3343662" cy="209182"/>
          </a:xfrm>
          <a:prstGeom prst="roundRect">
            <a:avLst>
              <a:gd name="adj" fmla="val 50000"/>
            </a:avLst>
          </a:prstGeom>
          <a:solidFill>
            <a:srgbClr val="838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00"/>
              <a:t>для </a:t>
            </a:r>
            <a:r>
              <a:rPr lang="ru-RU" sz="500" i="0" strike="noStrike">
                <a:effectLst/>
              </a:rPr>
              <a:t>организаций, уполномоченных на оформление электронных паспортов самоходных машин </a:t>
            </a:r>
            <a:endParaRPr lang="ru-RU" sz="500" i="0" strike="noStrike" dirty="0"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8F6F69-15CF-46C4-AC42-ED6681FE3184}"/>
              </a:ext>
            </a:extLst>
          </p:cNvPr>
          <p:cNvSpPr txBox="1"/>
          <p:nvPr/>
        </p:nvSpPr>
        <p:spPr>
          <a:xfrm>
            <a:off x="3507184" y="4792804"/>
            <a:ext cx="3305713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1000" dirty="0"/>
              <a:t>Реестр сертификатов об участии в консультациях 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5D5F9F6-945C-4A36-93C0-622A3158F0FC}"/>
              </a:ext>
            </a:extLst>
          </p:cNvPr>
          <p:cNvSpPr/>
          <p:nvPr/>
        </p:nvSpPr>
        <p:spPr>
          <a:xfrm>
            <a:off x="3592977" y="5220927"/>
            <a:ext cx="3080054" cy="231972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000" dirty="0">
                <a:solidFill>
                  <a:schemeClr val="tx1"/>
                </a:solidFill>
              </a:rPr>
              <a:t>030105004111023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E0B1D2-4D9D-4F2C-92E5-E415F6F30A40}"/>
              </a:ext>
            </a:extLst>
          </p:cNvPr>
          <p:cNvSpPr txBox="1"/>
          <p:nvPr/>
        </p:nvSpPr>
        <p:spPr>
          <a:xfrm>
            <a:off x="3507184" y="5086286"/>
            <a:ext cx="110318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00" dirty="0"/>
              <a:t>Введите номер сертификата: 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A7F50852-2F2D-4E27-8D8E-F9EBF034A5F4}"/>
              </a:ext>
            </a:extLst>
          </p:cNvPr>
          <p:cNvSpPr/>
          <p:nvPr/>
        </p:nvSpPr>
        <p:spPr>
          <a:xfrm>
            <a:off x="7626350" y="3427489"/>
            <a:ext cx="1689100" cy="3271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764FF6B7-72BB-494A-8C37-25832FFD5D9D}"/>
              </a:ext>
            </a:extLst>
          </p:cNvPr>
          <p:cNvSpPr/>
          <p:nvPr/>
        </p:nvSpPr>
        <p:spPr>
          <a:xfrm>
            <a:off x="7821561" y="3459239"/>
            <a:ext cx="1460091" cy="345999"/>
          </a:xfrm>
          <a:prstGeom prst="roundRect">
            <a:avLst/>
          </a:prstGeom>
          <a:solidFill>
            <a:srgbClr val="698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" dirty="0">
                <a:solidFill>
                  <a:schemeClr val="bg2">
                    <a:lumMod val="25000"/>
                  </a:schemeClr>
                </a:solidFill>
              </a:rPr>
              <a:t>Платные услуги (тарифы)</a:t>
            </a:r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CCE965F2-8DA4-4D2C-89F6-8CDECD0A0617}"/>
              </a:ext>
            </a:extLst>
          </p:cNvPr>
          <p:cNvSpPr/>
          <p:nvPr/>
        </p:nvSpPr>
        <p:spPr>
          <a:xfrm>
            <a:off x="7821561" y="3880402"/>
            <a:ext cx="1460091" cy="345999"/>
          </a:xfrm>
          <a:prstGeom prst="roundRect">
            <a:avLst/>
          </a:prstGeom>
          <a:solidFill>
            <a:srgbClr val="698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" dirty="0">
                <a:solidFill>
                  <a:schemeClr val="bg2">
                    <a:lumMod val="25000"/>
                  </a:schemeClr>
                </a:solidFill>
              </a:rPr>
              <a:t>Стоимость коммерческих консультаций </a:t>
            </a: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80339444-F091-4C6C-A065-108BC75605B7}"/>
              </a:ext>
            </a:extLst>
          </p:cNvPr>
          <p:cNvSpPr/>
          <p:nvPr/>
        </p:nvSpPr>
        <p:spPr>
          <a:xfrm>
            <a:off x="7821561" y="4293492"/>
            <a:ext cx="1460091" cy="345999"/>
          </a:xfrm>
          <a:prstGeom prst="roundRect">
            <a:avLst/>
          </a:prstGeom>
          <a:solidFill>
            <a:srgbClr val="698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" dirty="0">
                <a:solidFill>
                  <a:schemeClr val="bg2">
                    <a:lumMod val="25000"/>
                  </a:schemeClr>
                </a:solidFill>
              </a:rPr>
              <a:t>Каталог коммерческих консультаций </a:t>
            </a:r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1C976AE8-7CF4-4EBC-B6BF-74411F1B55ED}"/>
              </a:ext>
            </a:extLst>
          </p:cNvPr>
          <p:cNvSpPr/>
          <p:nvPr/>
        </p:nvSpPr>
        <p:spPr>
          <a:xfrm>
            <a:off x="7821561" y="4718839"/>
            <a:ext cx="1460091" cy="345999"/>
          </a:xfrm>
          <a:prstGeom prst="roundRect">
            <a:avLst/>
          </a:prstGeom>
          <a:solidFill>
            <a:srgbClr val="698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" dirty="0">
                <a:solidFill>
                  <a:schemeClr val="bg2">
                    <a:lumMod val="25000"/>
                  </a:schemeClr>
                </a:solidFill>
              </a:rPr>
              <a:t>Создать запрос для участия в коммерческой консультации </a:t>
            </a: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E259F8EB-8386-4830-987F-4FDAB4CBE161}"/>
              </a:ext>
            </a:extLst>
          </p:cNvPr>
          <p:cNvSpPr/>
          <p:nvPr/>
        </p:nvSpPr>
        <p:spPr>
          <a:xfrm>
            <a:off x="7821560" y="5163049"/>
            <a:ext cx="1460091" cy="345999"/>
          </a:xfrm>
          <a:prstGeom prst="roundRect">
            <a:avLst/>
          </a:prstGeom>
          <a:solidFill>
            <a:srgbClr val="698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" dirty="0">
                <a:solidFill>
                  <a:schemeClr val="bg2">
                    <a:lumMod val="25000"/>
                  </a:schemeClr>
                </a:solidFill>
              </a:rPr>
              <a:t>Ознакомиться с договором для участия в коммерческой консультации </a:t>
            </a:r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C1D57651-494D-4AB0-99A5-ED227A86453B}"/>
              </a:ext>
            </a:extLst>
          </p:cNvPr>
          <p:cNvSpPr/>
          <p:nvPr/>
        </p:nvSpPr>
        <p:spPr>
          <a:xfrm>
            <a:off x="7821560" y="5651303"/>
            <a:ext cx="1460091" cy="345999"/>
          </a:xfrm>
          <a:prstGeom prst="roundRect">
            <a:avLst/>
          </a:prstGeom>
          <a:solidFill>
            <a:srgbClr val="698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" dirty="0">
                <a:solidFill>
                  <a:schemeClr val="bg2">
                    <a:lumMod val="25000"/>
                  </a:schemeClr>
                </a:solidFill>
              </a:rPr>
              <a:t>Сертификат об участии в коммерческой консультации 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92A21F9C-0DEA-4DE5-A40C-163A3D0D4827}"/>
              </a:ext>
            </a:extLst>
          </p:cNvPr>
          <p:cNvSpPr/>
          <p:nvPr/>
        </p:nvSpPr>
        <p:spPr>
          <a:xfrm>
            <a:off x="4241640" y="5456390"/>
            <a:ext cx="2431391" cy="1061733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500" b="1" dirty="0">
                <a:solidFill>
                  <a:schemeClr val="tx1"/>
                </a:solidFill>
              </a:rPr>
              <a:t>В реестре найден сертификат с указанным номером</a:t>
            </a:r>
          </a:p>
          <a:p>
            <a:endParaRPr lang="ru-RU" sz="500" b="1" dirty="0">
              <a:solidFill>
                <a:schemeClr val="tx1"/>
              </a:solidFill>
            </a:endParaRPr>
          </a:p>
          <a:p>
            <a:r>
              <a:rPr lang="ru-RU" sz="500" b="1" dirty="0">
                <a:solidFill>
                  <a:schemeClr val="tx1"/>
                </a:solidFill>
              </a:rPr>
              <a:t>Тип организации: </a:t>
            </a:r>
          </a:p>
          <a:p>
            <a:r>
              <a:rPr lang="ru-RU" sz="500" dirty="0">
                <a:solidFill>
                  <a:schemeClr val="tx1"/>
                </a:solidFill>
              </a:rPr>
              <a:t>Уполномоченная организация и организация изготовитель ТС</a:t>
            </a:r>
          </a:p>
          <a:p>
            <a:r>
              <a:rPr lang="ru-RU" sz="500" b="1" dirty="0">
                <a:solidFill>
                  <a:schemeClr val="tx1"/>
                </a:solidFill>
              </a:rPr>
              <a:t>Направление консультации: </a:t>
            </a:r>
          </a:p>
          <a:p>
            <a:r>
              <a:rPr lang="ru-RU" sz="500" dirty="0">
                <a:solidFill>
                  <a:schemeClr val="tx1"/>
                </a:solidFill>
              </a:rPr>
              <a:t>Оформление электронного паспорта транспортного средства</a:t>
            </a:r>
          </a:p>
          <a:p>
            <a:r>
              <a:rPr lang="ru-RU" sz="500" b="1" dirty="0">
                <a:solidFill>
                  <a:schemeClr val="tx1"/>
                </a:solidFill>
              </a:rPr>
              <a:t>Название курса: </a:t>
            </a:r>
          </a:p>
          <a:p>
            <a:r>
              <a:rPr lang="ru-RU" sz="500" dirty="0">
                <a:solidFill>
                  <a:schemeClr val="tx1"/>
                </a:solidFill>
              </a:rPr>
              <a:t>Модуль 6. Автоматизированное рабочее место в АС СЭП. Оформление электронного паспорта ТС. Для уполномоченной организации и организации изготовителя (ТС)</a:t>
            </a:r>
          </a:p>
          <a:p>
            <a:r>
              <a:rPr lang="ru-RU" sz="500" b="1" dirty="0">
                <a:solidFill>
                  <a:schemeClr val="tx1"/>
                </a:solidFill>
              </a:rPr>
              <a:t>Фамилия участника:</a:t>
            </a:r>
          </a:p>
          <a:p>
            <a:r>
              <a:rPr lang="ru-RU" sz="500" dirty="0">
                <a:solidFill>
                  <a:schemeClr val="tx1"/>
                </a:solidFill>
              </a:rPr>
              <a:t>Анастасия Петровна И.</a:t>
            </a:r>
          </a:p>
          <a:p>
            <a:r>
              <a:rPr lang="ru-RU" sz="5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96272904-8022-4732-B9EE-F8E4E0F9603C}"/>
              </a:ext>
            </a:extLst>
          </p:cNvPr>
          <p:cNvSpPr/>
          <p:nvPr/>
        </p:nvSpPr>
        <p:spPr>
          <a:xfrm>
            <a:off x="3592977" y="5599915"/>
            <a:ext cx="612824" cy="221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/>
              <a:t>Найти</a:t>
            </a:r>
          </a:p>
        </p:txBody>
      </p:sp>
      <p:sp>
        <p:nvSpPr>
          <p:cNvPr id="68" name="Прямоугольник 67">
            <a:extLst>
              <a:ext uri="{FF2B5EF4-FFF2-40B4-BE49-F238E27FC236}">
                <a16:creationId xmlns:a16="http://schemas.microsoft.com/office/drawing/2014/main" id="{971CC795-7DF2-4CD7-8593-51CB3F93A1F9}"/>
              </a:ext>
            </a:extLst>
          </p:cNvPr>
          <p:cNvSpPr/>
          <p:nvPr/>
        </p:nvSpPr>
        <p:spPr>
          <a:xfrm rot="19606152">
            <a:off x="229040" y="2842638"/>
            <a:ext cx="5158286" cy="7097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b="1" dirty="0">
                <a:solidFill>
                  <a:schemeClr val="tx1"/>
                </a:solidFill>
              </a:rPr>
              <a:t>Сообщение если в реестре найден сертификат с указанным номером</a:t>
            </a:r>
          </a:p>
        </p:txBody>
      </p:sp>
    </p:spTree>
    <p:extLst>
      <p:ext uri="{BB962C8B-B14F-4D97-AF65-F5344CB8AC3E}">
        <p14:creationId xmlns:p14="http://schemas.microsoft.com/office/powerpoint/2010/main" val="797167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6DBB0E-F4CF-443F-B9E7-AFC716558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Страница </a:t>
            </a:r>
            <a:br>
              <a:rPr lang="ru-RU" dirty="0"/>
            </a:br>
            <a:r>
              <a:rPr lang="ru-RU" dirty="0"/>
              <a:t>«Каталог коммерческих консультаций»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80B3571-6311-4C3E-A2F4-3DE49EDF4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1705436"/>
            <a:ext cx="6367869" cy="5012506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BBACB7-E269-4174-AF78-3494D807ACDA}"/>
              </a:ext>
            </a:extLst>
          </p:cNvPr>
          <p:cNvSpPr txBox="1"/>
          <p:nvPr/>
        </p:nvSpPr>
        <p:spPr>
          <a:xfrm>
            <a:off x="3592977" y="2456988"/>
            <a:ext cx="1322798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" b="1" dirty="0">
                <a:solidFill>
                  <a:schemeClr val="bg1">
                    <a:lumMod val="65000"/>
                  </a:schemeClr>
                </a:solidFill>
              </a:rPr>
              <a:t>КАТАЛОГ КОММЕРЧЕСКИХ КОНСУЛЬТАЦИЙ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AD48FF-CCEB-47DF-B6E3-5B979422728F}"/>
              </a:ext>
            </a:extLst>
          </p:cNvPr>
          <p:cNvSpPr txBox="1"/>
          <p:nvPr/>
        </p:nvSpPr>
        <p:spPr>
          <a:xfrm>
            <a:off x="3384280" y="2887187"/>
            <a:ext cx="306205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1000" dirty="0"/>
              <a:t>Коммерческие консультации для организаций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3553BD6-9A88-469E-AA06-B8FE4B8032B6}"/>
              </a:ext>
            </a:extLst>
          </p:cNvPr>
          <p:cNvSpPr/>
          <p:nvPr/>
        </p:nvSpPr>
        <p:spPr>
          <a:xfrm>
            <a:off x="4500471" y="4458971"/>
            <a:ext cx="3249768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500" b="1" i="0" strike="noStrike" dirty="0">
              <a:effectLst/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245FCE7F-6465-42D1-A95F-3BDF30A690FC}"/>
              </a:ext>
            </a:extLst>
          </p:cNvPr>
          <p:cNvSpPr/>
          <p:nvPr/>
        </p:nvSpPr>
        <p:spPr>
          <a:xfrm>
            <a:off x="3441278" y="3239936"/>
            <a:ext cx="3343662" cy="209182"/>
          </a:xfrm>
          <a:prstGeom prst="roundRect">
            <a:avLst>
              <a:gd name="adj" fmla="val 50000"/>
            </a:avLst>
          </a:prstGeom>
          <a:solidFill>
            <a:srgbClr val="838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00" i="0" strike="noStrike">
                <a:effectLst/>
              </a:rPr>
              <a:t>для организаций-изготовителей транспортных средств </a:t>
            </a:r>
            <a:endParaRPr lang="ru-RU" sz="500" i="0" strike="noStrike" dirty="0">
              <a:effectLst/>
            </a:endParaRP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291FC72F-7AD1-42BD-80A9-B321D9DE0B53}"/>
              </a:ext>
            </a:extLst>
          </p:cNvPr>
          <p:cNvSpPr/>
          <p:nvPr/>
        </p:nvSpPr>
        <p:spPr>
          <a:xfrm>
            <a:off x="3441278" y="3555406"/>
            <a:ext cx="3343662" cy="209182"/>
          </a:xfrm>
          <a:prstGeom prst="roundRect">
            <a:avLst>
              <a:gd name="adj" fmla="val 50000"/>
            </a:avLst>
          </a:prstGeom>
          <a:solidFill>
            <a:srgbClr val="838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00" dirty="0"/>
              <a:t>для </a:t>
            </a:r>
            <a:r>
              <a:rPr lang="ru-RU" sz="500" i="0" strike="noStrike" dirty="0">
                <a:effectLst/>
              </a:rPr>
              <a:t>организаций, уполномоченных на оформление электронных паспортов транспортных средств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B7108068-9F01-4F52-B8DA-50F4B288ADF0}"/>
              </a:ext>
            </a:extLst>
          </p:cNvPr>
          <p:cNvSpPr/>
          <p:nvPr/>
        </p:nvSpPr>
        <p:spPr>
          <a:xfrm>
            <a:off x="3441278" y="3880402"/>
            <a:ext cx="3343662" cy="209182"/>
          </a:xfrm>
          <a:prstGeom prst="roundRect">
            <a:avLst>
              <a:gd name="adj" fmla="val 50000"/>
            </a:avLst>
          </a:prstGeom>
          <a:solidFill>
            <a:srgbClr val="838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00" i="0" strike="noStrike">
                <a:effectLst/>
              </a:rPr>
              <a:t>для организаций-изготовителей самоходных машин </a:t>
            </a:r>
            <a:endParaRPr lang="ru-RU" sz="500" i="0" strike="noStrike" dirty="0">
              <a:effectLst/>
            </a:endParaRP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31F02CD7-F865-4E4A-8684-DE7DCC7981EF}"/>
              </a:ext>
            </a:extLst>
          </p:cNvPr>
          <p:cNvSpPr/>
          <p:nvPr/>
        </p:nvSpPr>
        <p:spPr>
          <a:xfrm>
            <a:off x="3441278" y="4186587"/>
            <a:ext cx="3343662" cy="209182"/>
          </a:xfrm>
          <a:prstGeom prst="roundRect">
            <a:avLst>
              <a:gd name="adj" fmla="val 50000"/>
            </a:avLst>
          </a:prstGeom>
          <a:solidFill>
            <a:srgbClr val="838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00"/>
              <a:t>для </a:t>
            </a:r>
            <a:r>
              <a:rPr lang="ru-RU" sz="500" i="0" strike="noStrike">
                <a:effectLst/>
              </a:rPr>
              <a:t>организаций, уполномоченных на оформление электронных паспортов самоходных машин </a:t>
            </a:r>
            <a:endParaRPr lang="ru-RU" sz="500" i="0" strike="noStrike" dirty="0"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8F6F69-15CF-46C4-AC42-ED6681FE3184}"/>
              </a:ext>
            </a:extLst>
          </p:cNvPr>
          <p:cNvSpPr txBox="1"/>
          <p:nvPr/>
        </p:nvSpPr>
        <p:spPr>
          <a:xfrm>
            <a:off x="3507184" y="4792804"/>
            <a:ext cx="3305713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1000" dirty="0"/>
              <a:t>Реестр сертификатов об участии в консультациях 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5D5F9F6-945C-4A36-93C0-622A3158F0FC}"/>
              </a:ext>
            </a:extLst>
          </p:cNvPr>
          <p:cNvSpPr/>
          <p:nvPr/>
        </p:nvSpPr>
        <p:spPr>
          <a:xfrm>
            <a:off x="3592977" y="5220927"/>
            <a:ext cx="3080054" cy="231972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000" dirty="0">
                <a:solidFill>
                  <a:schemeClr val="tx1"/>
                </a:solidFill>
              </a:rPr>
              <a:t>030105004111023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E0B1D2-4D9D-4F2C-92E5-E415F6F30A40}"/>
              </a:ext>
            </a:extLst>
          </p:cNvPr>
          <p:cNvSpPr txBox="1"/>
          <p:nvPr/>
        </p:nvSpPr>
        <p:spPr>
          <a:xfrm>
            <a:off x="3507184" y="5086286"/>
            <a:ext cx="110318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00" dirty="0"/>
              <a:t>Введите номер сертификата: 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A7F50852-2F2D-4E27-8D8E-F9EBF034A5F4}"/>
              </a:ext>
            </a:extLst>
          </p:cNvPr>
          <p:cNvSpPr/>
          <p:nvPr/>
        </p:nvSpPr>
        <p:spPr>
          <a:xfrm>
            <a:off x="7626350" y="3427489"/>
            <a:ext cx="1689100" cy="3271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764FF6B7-72BB-494A-8C37-25832FFD5D9D}"/>
              </a:ext>
            </a:extLst>
          </p:cNvPr>
          <p:cNvSpPr/>
          <p:nvPr/>
        </p:nvSpPr>
        <p:spPr>
          <a:xfrm>
            <a:off x="7821561" y="3459239"/>
            <a:ext cx="1460091" cy="345999"/>
          </a:xfrm>
          <a:prstGeom prst="roundRect">
            <a:avLst/>
          </a:prstGeom>
          <a:solidFill>
            <a:srgbClr val="698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" dirty="0">
                <a:solidFill>
                  <a:schemeClr val="bg2">
                    <a:lumMod val="25000"/>
                  </a:schemeClr>
                </a:solidFill>
              </a:rPr>
              <a:t>Платные услуги (тарифы)</a:t>
            </a:r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CCE965F2-8DA4-4D2C-89F6-8CDECD0A0617}"/>
              </a:ext>
            </a:extLst>
          </p:cNvPr>
          <p:cNvSpPr/>
          <p:nvPr/>
        </p:nvSpPr>
        <p:spPr>
          <a:xfrm>
            <a:off x="7821561" y="3880402"/>
            <a:ext cx="1460091" cy="345999"/>
          </a:xfrm>
          <a:prstGeom prst="roundRect">
            <a:avLst/>
          </a:prstGeom>
          <a:solidFill>
            <a:srgbClr val="698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" dirty="0">
                <a:solidFill>
                  <a:schemeClr val="bg2">
                    <a:lumMod val="25000"/>
                  </a:schemeClr>
                </a:solidFill>
              </a:rPr>
              <a:t>Стоимость коммерческих консультаций </a:t>
            </a: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80339444-F091-4C6C-A065-108BC75605B7}"/>
              </a:ext>
            </a:extLst>
          </p:cNvPr>
          <p:cNvSpPr/>
          <p:nvPr/>
        </p:nvSpPr>
        <p:spPr>
          <a:xfrm>
            <a:off x="7821561" y="4293492"/>
            <a:ext cx="1460091" cy="345999"/>
          </a:xfrm>
          <a:prstGeom prst="roundRect">
            <a:avLst/>
          </a:prstGeom>
          <a:solidFill>
            <a:srgbClr val="698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" dirty="0">
                <a:solidFill>
                  <a:schemeClr val="bg2">
                    <a:lumMod val="25000"/>
                  </a:schemeClr>
                </a:solidFill>
              </a:rPr>
              <a:t>Каталог коммерческих консультаций </a:t>
            </a:r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1C976AE8-7CF4-4EBC-B6BF-74411F1B55ED}"/>
              </a:ext>
            </a:extLst>
          </p:cNvPr>
          <p:cNvSpPr/>
          <p:nvPr/>
        </p:nvSpPr>
        <p:spPr>
          <a:xfrm>
            <a:off x="7821561" y="4718839"/>
            <a:ext cx="1460091" cy="345999"/>
          </a:xfrm>
          <a:prstGeom prst="roundRect">
            <a:avLst/>
          </a:prstGeom>
          <a:solidFill>
            <a:srgbClr val="698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" dirty="0">
                <a:solidFill>
                  <a:schemeClr val="bg2">
                    <a:lumMod val="25000"/>
                  </a:schemeClr>
                </a:solidFill>
              </a:rPr>
              <a:t>Создать запрос для участия в коммерческой консультации </a:t>
            </a: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E259F8EB-8386-4830-987F-4FDAB4CBE161}"/>
              </a:ext>
            </a:extLst>
          </p:cNvPr>
          <p:cNvSpPr/>
          <p:nvPr/>
        </p:nvSpPr>
        <p:spPr>
          <a:xfrm>
            <a:off x="7821560" y="5163049"/>
            <a:ext cx="1460091" cy="345999"/>
          </a:xfrm>
          <a:prstGeom prst="roundRect">
            <a:avLst/>
          </a:prstGeom>
          <a:solidFill>
            <a:srgbClr val="698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" dirty="0">
                <a:solidFill>
                  <a:schemeClr val="bg2">
                    <a:lumMod val="25000"/>
                  </a:schemeClr>
                </a:solidFill>
              </a:rPr>
              <a:t>Ознакомиться с договором для участия в коммерческой консультации </a:t>
            </a:r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C1D57651-494D-4AB0-99A5-ED227A86453B}"/>
              </a:ext>
            </a:extLst>
          </p:cNvPr>
          <p:cNvSpPr/>
          <p:nvPr/>
        </p:nvSpPr>
        <p:spPr>
          <a:xfrm>
            <a:off x="7821560" y="5651303"/>
            <a:ext cx="1460091" cy="345999"/>
          </a:xfrm>
          <a:prstGeom prst="roundRect">
            <a:avLst/>
          </a:prstGeom>
          <a:solidFill>
            <a:srgbClr val="698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" dirty="0">
                <a:solidFill>
                  <a:schemeClr val="bg2">
                    <a:lumMod val="25000"/>
                  </a:schemeClr>
                </a:solidFill>
              </a:rPr>
              <a:t>Сертификат об участии в коммерческой консультации 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92A21F9C-0DEA-4DE5-A40C-163A3D0D4827}"/>
              </a:ext>
            </a:extLst>
          </p:cNvPr>
          <p:cNvSpPr/>
          <p:nvPr/>
        </p:nvSpPr>
        <p:spPr>
          <a:xfrm>
            <a:off x="4241640" y="5456390"/>
            <a:ext cx="2431391" cy="1061733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500" b="1" dirty="0">
                <a:solidFill>
                  <a:schemeClr val="tx1"/>
                </a:solidFill>
              </a:rPr>
              <a:t>В реестре не найден сертификат с указанным номером.</a:t>
            </a:r>
          </a:p>
          <a:p>
            <a:endParaRPr lang="ru-RU" sz="500" b="1" dirty="0">
              <a:solidFill>
                <a:schemeClr val="tx1"/>
              </a:solidFill>
            </a:endParaRPr>
          </a:p>
          <a:p>
            <a:r>
              <a:rPr lang="ru-RU" sz="500" dirty="0">
                <a:solidFill>
                  <a:schemeClr val="tx1"/>
                </a:solidFill>
              </a:rPr>
              <a:t>Пожалуйста уточните номер сертификата.</a:t>
            </a:r>
          </a:p>
          <a:p>
            <a:r>
              <a:rPr lang="ru-RU" sz="500" dirty="0">
                <a:solidFill>
                  <a:schemeClr val="tx1"/>
                </a:solidFill>
              </a:rPr>
              <a:t>В случае, если сведения о действующем сертификате недоступны, обратитесь в АО «Электронный паспорт» через центр обработки заявок (в запросе выберите категорию запроса «Консультирование по работе Систем») </a:t>
            </a:r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96272904-8022-4732-B9EE-F8E4E0F9603C}"/>
              </a:ext>
            </a:extLst>
          </p:cNvPr>
          <p:cNvSpPr/>
          <p:nvPr/>
        </p:nvSpPr>
        <p:spPr>
          <a:xfrm>
            <a:off x="3592977" y="5599915"/>
            <a:ext cx="612824" cy="221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/>
              <a:t>Найти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916B102-1F92-4A3C-AF66-254FE572106D}"/>
              </a:ext>
            </a:extLst>
          </p:cNvPr>
          <p:cNvSpPr/>
          <p:nvPr/>
        </p:nvSpPr>
        <p:spPr>
          <a:xfrm rot="19606152">
            <a:off x="229040" y="2842638"/>
            <a:ext cx="5158286" cy="7097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b="1" dirty="0">
                <a:solidFill>
                  <a:schemeClr val="tx1"/>
                </a:solidFill>
              </a:rPr>
              <a:t>Сообщение если в реестре не найден сертификат с указанным номером</a:t>
            </a:r>
          </a:p>
        </p:txBody>
      </p:sp>
    </p:spTree>
    <p:extLst>
      <p:ext uri="{BB962C8B-B14F-4D97-AF65-F5344CB8AC3E}">
        <p14:creationId xmlns:p14="http://schemas.microsoft.com/office/powerpoint/2010/main" val="7965462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PTS_standart">
      <a:majorFont>
        <a:latin typeface="TT Firs Neue"/>
        <a:ea typeface=""/>
        <a:cs typeface=""/>
      </a:majorFont>
      <a:minorFont>
        <a:latin typeface="TT Firs Neue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1949</TotalTime>
  <Words>308</Words>
  <Application>Microsoft Office PowerPoint</Application>
  <PresentationFormat>Широкоэкранный</PresentationFormat>
  <Paragraphs>53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6" baseType="lpstr">
      <vt:lpstr>Arial</vt:lpstr>
      <vt:lpstr>TT Firs Neue</vt:lpstr>
      <vt:lpstr>Тема Office</vt:lpstr>
      <vt:lpstr>Информация о сертификате участника на сайте</vt:lpstr>
      <vt:lpstr>Страница  «Каталог коммерческих консультаций»</vt:lpstr>
      <vt:lpstr>Страница  «Каталог коммерческих консультаций»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Информация на сайте</dc:title>
  <dc:creator>e-Passport (Belikov Maksim)</dc:creator>
  <cp:lastModifiedBy>e-Passport (Belikov Maksim)</cp:lastModifiedBy>
  <cp:revision>26</cp:revision>
  <dcterms:created xsi:type="dcterms:W3CDTF">2023-08-23T06:50:52Z</dcterms:created>
  <dcterms:modified xsi:type="dcterms:W3CDTF">2023-10-24T14:34:47Z</dcterms:modified>
</cp:coreProperties>
</file>